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emf" ContentType="image/x-emf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Aspose.Slides for .NET 8.4.2.0--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r:id="rId1" id="2147483659"/>
    <p:sldMasterId r:id="rId2" id="2147483661"/>
    <p:sldMasterId r:id="rId3" id="2147483677"/>
    <p:sldMasterId r:id="rId4" id="2147483688"/>
  </p:sldMasterIdLst>
  <p:notesMasterIdLst>
    <p:notesMasterId r:id="rId23"/>
  </p:notesMasterIdLst>
  <p:handoutMasterIdLst>
    <p:handoutMasterId r:id="rId24"/>
  </p:handoutMasterIdLst>
  <p:sldIdLst>
    <p:sldId r:id="rId5" id="257"/>
    <p:sldId r:id="rId6" id="258"/>
    <p:sldId r:id="rId7" id="259"/>
    <p:sldId r:id="rId8" id="455"/>
    <p:sldId r:id="rId9" id="260"/>
    <p:sldId r:id="rId10" id="457"/>
    <p:sldId r:id="rId11" id="466"/>
    <p:sldId r:id="rId12" id="272"/>
    <p:sldId r:id="rId13" id="458"/>
    <p:sldId r:id="rId14" id="459"/>
    <p:sldId r:id="rId15" id="468"/>
    <p:sldId r:id="rId16" id="461"/>
    <p:sldId r:id="rId17" id="469"/>
    <p:sldId r:id="rId18" id="273"/>
    <p:sldId r:id="rId19" id="263"/>
    <p:sldId r:id="rId20" id="467"/>
    <p:sldId r:id="rId21" id="464"/>
    <p:sldId r:id="rId22" id="465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Lato" panose="020B0604020202020204" charset="0"/>
      <p:regular r:id="rId31"/>
      <p:bold r:id="rId32"/>
      <p:italic r:id="rId33"/>
      <p:boldItalic r:id="rId34"/>
    </p:embeddedFont>
    <p:embeddedFont>
      <p:font typeface="Lato Light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Mary Urback" initials="MU" lastIdx="1" clrIdx="0">
    <p:extLst>
      <p:ext uri="{19B8F6BF-5375-455C-9EA6-DF929625EA0E}">
        <p15:presenceInfo xmlns:p15="http://schemas.microsoft.com/office/powerpoint/2012/main" userId="S::murback@urbackpllc.com::d6f8f261-df27-42c8-9d8e-636f2e67f6c8" providerId="AD"/>
      </p:ext>
    </p:extLst>
  </p:cmAuthor>
  <p:cmAuthor id="2" name="Penny Mabie" initials="PM" lastIdx="1" clrIdx="1">
    <p:extLst>
      <p:ext uri="{19B8F6BF-5375-455C-9EA6-DF929625EA0E}">
        <p15:presenceInfo xmlns:p15="http://schemas.microsoft.com/office/powerpoint/2012/main" userId="S::pmabie@enviroissues.com::c168b022-aa41-4b5c-8dac-6e802338e23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FF00"/>
    <a:srgbClr val="009999"/>
    <a:srgbClr val="00CC99"/>
    <a:srgbClr val="33CC33"/>
    <a:srgbClr val="FFC715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58" autoAdjust="0"/>
    <p:restoredTop sz="80252" autoAdjust="0"/>
  </p:normalViewPr>
  <p:slideViewPr>
    <p:cSldViewPr snapToGrid="0">
      <p:cViewPr varScale="1">
        <p:scale>
          <a:sx n="142" d="100"/>
          <a:sy n="142" d="100"/>
        </p:scale>
        <p:origin x="113" y="7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2650" y="31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notesMaster" Target="notesMasters/notesMaster1.xml" /><Relationship Id="rId24" Type="http://schemas.openxmlformats.org/officeDocument/2006/relationships/handoutMaster" Target="handoutMasters/handoutMaster1.xml" /><Relationship Id="rId25" Type="http://schemas.openxmlformats.org/officeDocument/2006/relationships/font" Target="fonts/font1.fntdata" /><Relationship Id="rId26" Type="http://schemas.openxmlformats.org/officeDocument/2006/relationships/font" Target="fonts/font2.fntdata" /><Relationship Id="rId27" Type="http://schemas.openxmlformats.org/officeDocument/2006/relationships/font" Target="fonts/font3.fntdata" /><Relationship Id="rId28" Type="http://schemas.openxmlformats.org/officeDocument/2006/relationships/font" Target="fonts/font4.fntdata" /><Relationship Id="rId29" Type="http://schemas.openxmlformats.org/officeDocument/2006/relationships/font" Target="fonts/font5.fntdata" /><Relationship Id="rId3" Type="http://schemas.openxmlformats.org/officeDocument/2006/relationships/slideMaster" Target="slideMasters/slideMaster3.xml" /><Relationship Id="rId30" Type="http://schemas.openxmlformats.org/officeDocument/2006/relationships/font" Target="fonts/font6.fntdata" /><Relationship Id="rId31" Type="http://schemas.openxmlformats.org/officeDocument/2006/relationships/font" Target="fonts/font7.fntdata" /><Relationship Id="rId32" Type="http://schemas.openxmlformats.org/officeDocument/2006/relationships/font" Target="fonts/font8.fntdata" /><Relationship Id="rId33" Type="http://schemas.openxmlformats.org/officeDocument/2006/relationships/font" Target="fonts/font9.fntdata" /><Relationship Id="rId34" Type="http://schemas.openxmlformats.org/officeDocument/2006/relationships/font" Target="fonts/font10.fntdata" /><Relationship Id="rId35" Type="http://schemas.openxmlformats.org/officeDocument/2006/relationships/font" Target="fonts/font11.fntdata" /><Relationship Id="rId36" Type="http://schemas.openxmlformats.org/officeDocument/2006/relationships/font" Target="fonts/font12.fntdata" /><Relationship Id="rId37" Type="http://schemas.openxmlformats.org/officeDocument/2006/relationships/font" Target="fonts/font13.fntdata" /><Relationship Id="rId38" Type="http://schemas.openxmlformats.org/officeDocument/2006/relationships/font" Target="fonts/font14.fntdata" /><Relationship Id="rId39" Type="http://schemas.openxmlformats.org/officeDocument/2006/relationships/commentAuthors" Target="commentAuthors.xml" /><Relationship Id="rId4" Type="http://schemas.openxmlformats.org/officeDocument/2006/relationships/slideMaster" Target="slideMasters/slideMaster4.xml" /><Relationship Id="rId40" Type="http://schemas.openxmlformats.org/officeDocument/2006/relationships/presProps" Target="presProps.xml" /><Relationship Id="rId41" Type="http://schemas.openxmlformats.org/officeDocument/2006/relationships/viewProps" Target="viewProps.xml" /><Relationship Id="rId42" Type="http://schemas.openxmlformats.org/officeDocument/2006/relationships/theme" Target="theme/theme1.xml" /><Relationship Id="rId43" Type="http://schemas.openxmlformats.org/officeDocument/2006/relationships/tableStyles" Target="tableStyles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8002C5-798C-49BF-ADEF-093A1B594E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475" cy="466725"/>
          </a:xfrm>
          <a:prstGeom prst="rect"/>
        </p:spPr>
        <p:txBody>
          <a:bodyPr vert="horz" lIns="91417" tIns="45710" rIns="91417" bIns="45710" rtlCol="0"/>
          <a:lstStyle>
            <a:lvl1pPr algn="l">
              <a:defRPr sz="1200"/>
            </a:lvl1pPr>
          </a:lstStyle>
          <a:p>
            <a:r>
              <a:rPr lang="en-US" dirty="1"/>
              <a:t>RE-TOOLED CONCEPT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C125F8-9E7C-4A27-A47C-E0BA0576DB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8829677"/>
            <a:ext cx="3038475" cy="466725"/>
          </a:xfrm>
          <a:prstGeom prst="rect"/>
        </p:spPr>
        <p:txBody>
          <a:bodyPr vert="horz" lIns="91417" tIns="45710" rIns="91417" bIns="45710" rtlCol="0" anchor="b"/>
          <a:lstStyle>
            <a:lvl1pPr algn="l">
              <a:defRPr sz="1200"/>
            </a:lvl1pPr>
          </a:lstStyle>
          <a:p>
            <a:r>
              <a:rPr lang="en-US" dirty="1"/>
              <a:t>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5B341-7B65-47AD-9ABB-261278BB03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9" y="8829677"/>
            <a:ext cx="3038475" cy="466725"/>
          </a:xfrm>
          <a:prstGeom prst="rect"/>
        </p:spPr>
        <p:txBody>
          <a:bodyPr vert="horz" lIns="91417" tIns="45710" rIns="91417" bIns="45710" rtlCol="0" anchor="b"/>
          <a:lstStyle>
            <a:lvl1pPr algn="r">
              <a:defRPr sz="1200"/>
            </a:lvl1pPr>
          </a:lstStyle>
          <a:p>
            <a:fld id="{260FAFBC-0073-4BAD-9B76-ED9E2F186B5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8F64B50-72C3-4B11-B641-CAC983BD4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/>
        </p:spPr>
        <p:txBody>
          <a:bodyPr vert="horz" lIns="91417" tIns="45710" rIns="91417" bIns="45710" rtlCol="0"/>
          <a:lstStyle>
            <a:lvl1pPr algn="r">
              <a:defRPr sz="1200"/>
            </a:lvl1pPr>
          </a:lstStyle>
          <a:p>
            <a:r>
              <a:rPr lang="en-US" dirty="1"/>
              <a:t>03/26/2019</a:t>
            </a:r>
          </a:p>
        </p:txBody>
      </p:sp>
    </p:spTree>
    <p:extLst>
      <p:ext uri="{BB962C8B-B14F-4D97-AF65-F5344CB8AC3E}">
        <p14:creationId xmlns:p14="http://schemas.microsoft.com/office/powerpoint/2010/main" val="183866080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6012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40" tIns="93140" rIns="93140" bIns="93140" anchor="t" anchorCtr="0"/>
          <a:lstStyle>
            <a:lvl1pPr marL="457200" marR="0" lvl="0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315613"/>
      </p:ext>
    </p:extLst>
  </p:cSld>
  <p:clrMap bg1="lt1" tx1="dk1" bg2="dk2" tx2="lt2" accent1="accent1" accent2="accent2" accent3="accent3" accent4="accent4" accent5="accent5" accent6="accent6" hlink="hlink" folHlink="folHlink"/>
  <p:hf sldNum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0434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091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5325"/>
            <a:ext cx="6188075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8081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3492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00" tIns="93000" rIns="93000" bIns="93000" anchor="ctr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21" name="Google Shape;2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067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785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7998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7892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1689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9710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9710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65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7807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9039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13990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7308270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85507"/>
            <a:ext cx="8229600" cy="61131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979136"/>
            <a:ext cx="8229600" cy="361548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706121E1-13D0-427D-9938-BA2D00E86D74}" type="datetime1">
              <a:rPr lang="en-US" smtClean="0"/>
              <a:t>5/27/2019</a:t>
            </a:fld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1539E45-4075-4B28-8A5B-9D0B9FC55E86}" type="datetime1">
              <a:rPr lang="en-US" smtClean="0"/>
              <a:t>5/27/2019</a:t>
            </a:fld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021FA8B-228B-46DE-A4F8-6E2BADDC85AB}" type="datetime1">
              <a:rPr lang="en-US" smtClean="0"/>
              <a:t>5/27/2019</a:t>
            </a:fld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20745CFC-A864-4C1F-A5FB-4BE299C2E122}" type="datetime1">
              <a:rPr lang="en-US" smtClean="0"/>
              <a:t>5/27/2019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43DF8F3-255F-4E92-94D8-B3413CF4E6AD}" type="datetime1">
              <a:rPr lang="en-US" smtClean="0"/>
              <a:t>5/27/2019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259" y="4796659"/>
            <a:ext cx="2133600" cy="244448"/>
          </a:xfrm>
        </p:spPr>
        <p:txBody>
          <a:bodyPr/>
          <a:lstStyle/>
          <a:p>
            <a:fld id="{FCA81C3A-9409-453D-852B-3928BB581AF0}" type="datetime1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8417-E185-44FB-AEFA-708B2712D61E}" type="datetime1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00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85507"/>
            <a:ext cx="8229600" cy="61131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979136"/>
            <a:ext cx="8229600" cy="361548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8BE462E-18E6-48CE-9224-1A6FE5D04476}" type="datetime1">
              <a:rPr lang="en-US" smtClean="0"/>
              <a:t>5/27/2019</a:t>
            </a:fld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726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86336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3981CF8-5033-4763-BD80-5EC22BAC2040}" type="datetime1">
              <a:rPr lang="en-US" smtClean="0"/>
              <a:t>5/27/2019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4618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86340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16B5EB1-D684-44EC-87EA-CA48212CD409}" type="datetime1">
              <a:rPr lang="en-US" smtClean="0"/>
              <a:t>5/27/2019</a:t>
            </a:fld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0275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8B2C1E94-2976-4C84-9FBB-BEDCE85D118E}" type="datetime1">
              <a:rPr lang="en-US" smtClean="0"/>
              <a:t>5/27/2019</a:t>
            </a:fld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8813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29C4D39C-B810-4E1C-87DF-4A7047F3A554}" type="datetime1">
              <a:rPr lang="en-US" smtClean="0"/>
              <a:t>5/27/2019</a:t>
            </a:fld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4891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225D793-26B0-4F37-8727-D2C5679D6BCE}" type="datetime1">
              <a:rPr lang="en-US" smtClean="0"/>
              <a:t>5/27/2019</a:t>
            </a:fld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259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54354813-9D2A-45EF-9DE8-65EFD1E7F22A}" type="datetime1">
              <a:rPr lang="en-US" smtClean="0"/>
              <a:t>5/27/2019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8052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287096F9-C70E-48FA-8149-4CA20A5CFF8F}" type="datetime1">
              <a:rPr lang="en-US" smtClean="0"/>
              <a:t>5/27/2019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640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9C3B-BB99-4A02-86E8-1C3701B1F96D}" type="datetime1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91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9891BDF-27A1-4CE3-9139-C3C4D67EB8A0}" type="datetime1">
              <a:rPr lang="en-US" smtClean="0"/>
              <a:t>5/27/2019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6422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85507"/>
            <a:ext cx="8229600" cy="61131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979136"/>
            <a:ext cx="8229600" cy="361548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1D2271F-2A2C-4F03-83BD-5AB3A784BDB9}" type="datetime1">
              <a:rPr lang="en-US" smtClean="0"/>
              <a:t>5/27/2019</a:t>
            </a:fld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452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2F03DC1-D8A9-4A54-8793-E163BAE18358}" type="datetime1">
              <a:rPr lang="en-US" smtClean="0"/>
              <a:t>5/27/2019</a:t>
            </a:fld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1998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B1FB9240-8AF9-4275-A451-29AC2BF72E86}" type="datetime1">
              <a:rPr lang="en-US" smtClean="0"/>
              <a:t>5/27/2019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009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2EFE11E-A3DF-4B61-928D-36A22FAC6C78}" type="datetime1">
              <a:rPr lang="en-US" smtClean="0"/>
              <a:t>5/27/2019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2353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259" y="4796659"/>
            <a:ext cx="2133600" cy="244448"/>
          </a:xfrm>
        </p:spPr>
        <p:txBody>
          <a:bodyPr/>
          <a:lstStyle/>
          <a:p>
            <a:fld id="{A44200B5-A98F-4B7F-A65F-19E695631DCB}" type="datetime1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29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BAD13BA-06BE-48C3-BAEC-359AB25067AC}" type="datetime1">
              <a:rPr lang="en-US" smtClean="0"/>
              <a:t>5/27/2019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4244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heme" Target="../theme/theme5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10" Type="http://schemas.openxmlformats.org/officeDocument/2006/relationships/slideLayout" Target="../slideLayouts/slideLayout17.xml" /><Relationship Id="rId11" Type="http://schemas.openxmlformats.org/officeDocument/2006/relationships/theme" Target="../theme/theme3.xml" /><Relationship Id="rId2" Type="http://schemas.openxmlformats.org/officeDocument/2006/relationships/slideLayout" Target="../slideLayouts/slideLayout9.xml" /><Relationship Id="rId3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3.xml" /><Relationship Id="rId7" Type="http://schemas.openxmlformats.org/officeDocument/2006/relationships/slideLayout" Target="../slideLayouts/slideLayout14.xml" /><Relationship Id="rId8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16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20.xml" /><Relationship Id="rId4" Type="http://schemas.openxmlformats.org/officeDocument/2006/relationships/slideLayout" Target="../slideLayouts/slideLayout21.xml" /><Relationship Id="rId5" Type="http://schemas.openxmlformats.org/officeDocument/2006/relationships/slideLayout" Target="../slideLayouts/slideLayout22.xml" /><Relationship Id="rId6" Type="http://schemas.openxmlformats.org/officeDocument/2006/relationships/slideLayout" Target="../slideLayouts/slideLayout23.xml" /><Relationship Id="rId7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3;p14"/>
          <p:cNvSpPr/>
          <p:nvPr userDrawn="1"/>
        </p:nvSpPr>
        <p:spPr>
          <a:xfrm>
            <a:off x="0" y="4396407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2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        April 30, 2019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7605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710B585-1686-4881-80BC-9EFF913C60D0}" type="datetime1">
              <a:rPr lang="en-US" smtClean="0"/>
              <a:t>5/27/2019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 userDrawn="1"/>
        </p:nvSpPr>
        <p:spPr>
          <a:xfrm>
            <a:off x="8686800" y="4750296"/>
            <a:ext cx="402674" cy="307777"/>
          </a:xfrm>
          <a:prstGeom prst="rect"/>
        </p:spPr>
        <p:txBody>
          <a:bodyPr wrap="none">
            <a:spAutoFit/>
          </a:bodyPr>
          <a:lstStyle/>
          <a:p>
            <a:fld id="{00000000-1234-1234-1234-123412341234}" type="slidenum">
              <a:rPr lang="en-US" smtClean="0">
                <a:solidFill>
                  <a:schemeClr val="tx1"/>
                </a:solidFill>
              </a:rPr>
              <a:t>1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  <p:sldLayoutId id="2147483663" r:id="rId6"/>
  </p:sldLayoutIdLst>
  <p:timing>
    <p:tnLst>
      <p:par>
        <p:cTn id="1" dur="indefinite" restart="never" nodeType="tmRoot"/>
      </p:par>
    </p:tnLst>
  </p:timing>
  <p:hf hdr="0" dt="0" ftr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buClrTx/>
            </a:pPr>
            <a:fld id="{B9E418F1-7C63-4E84-8D58-7AC26F188F36}" type="datetime1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5/27/2019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buClrTx/>
            </a:pPr>
            <a:fld id="{C051256F-EEDE-4117-8509-4F7D76E3F55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94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/>
      </p:par>
    </p:tnLst>
  </p:timing>
  <p:hf hdr="0" dt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3;p14"/>
          <p:cNvSpPr/>
          <p:nvPr userDrawn="1"/>
        </p:nvSpPr>
        <p:spPr>
          <a:xfrm>
            <a:off x="0" y="4396407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2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        April 16, 2019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7605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4216D24-66E0-46D5-9E78-A23B68C7BD46}" type="datetime1">
              <a:rPr lang="en-US" smtClean="0"/>
              <a:t>5/27/2019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 userDrawn="1"/>
        </p:nvSpPr>
        <p:spPr>
          <a:xfrm>
            <a:off x="8686800" y="4750296"/>
            <a:ext cx="402674" cy="307777"/>
          </a:xfrm>
          <a:prstGeom prst="rect"/>
        </p:spPr>
        <p:txBody>
          <a:bodyPr wrap="none">
            <a:spAutoFit/>
          </a:bodyPr>
          <a:lstStyle/>
          <a:p>
            <a:fld id="{00000000-1234-1234-1234-123412341234}" type="slidenum">
              <a:rPr lang="en-US" smtClean="0">
                <a:solidFill>
                  <a:schemeClr val="tx1"/>
                </a:solidFill>
              </a:r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801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95" r:id="rId10"/>
  </p:sldLayoutIdLst>
  <p:timing>
    <p:tnLst>
      <p:par>
        <p:cTn id="1" dur="indefinite" restart="never" nodeType="tmRoot"/>
      </p:par>
    </p:tnLst>
  </p:timing>
  <p:hf hdr="0" dt="0" ftr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3;p14"/>
          <p:cNvSpPr/>
          <p:nvPr userDrawn="1"/>
        </p:nvSpPr>
        <p:spPr>
          <a:xfrm>
            <a:off x="0" y="4396407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2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        May 14, 2019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7605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7A5FCBB-E1D0-4F83-A6B0-B9C790EB220C}" type="datetime1">
              <a:rPr lang="en-US" smtClean="0"/>
              <a:t>5/27/2019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 userDrawn="1"/>
        </p:nvSpPr>
        <p:spPr>
          <a:xfrm>
            <a:off x="8686800" y="4750296"/>
            <a:ext cx="402674" cy="307777"/>
          </a:xfrm>
          <a:prstGeom prst="rect"/>
        </p:spPr>
        <p:txBody>
          <a:bodyPr wrap="none">
            <a:spAutoFit/>
          </a:bodyPr>
          <a:lstStyle/>
          <a:p>
            <a:fld id="{00000000-1234-1234-1234-123412341234}" type="slidenum">
              <a:rPr lang="en-US" smtClean="0">
                <a:solidFill>
                  <a:schemeClr val="tx1"/>
                </a:solidFill>
              </a:r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6145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</p:sldLayoutIdLst>
  <p:timing>
    <p:tnLst>
      <p:par>
        <p:cTn id="1" dur="indefinite" restart="never" nodeType="tmRoot"/>
      </p:par>
    </p:tnLst>
  </p:timing>
  <p:hf hdr="0" dt="0" ftr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9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0.jpeg" /><Relationship Id="rId4" Type="http://schemas.openxmlformats.org/officeDocument/2006/relationships/image" Target="../media/image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3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4.png" /><Relationship Id="rId4" Type="http://schemas.openxmlformats.org/officeDocument/2006/relationships/image" Target="../media/image5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4.png" /><Relationship Id="rId4" Type="http://schemas.openxmlformats.org/officeDocument/2006/relationships/image" Target="../media/image6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7.png" /><Relationship Id="rId4" Type="http://schemas.openxmlformats.org/officeDocument/2006/relationships/image" Target="../media/image2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8.png" /><Relationship Id="rId4" Type="http://schemas.openxmlformats.org/officeDocument/2006/relationships/image" Target="../media/image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8.png" /><Relationship Id="rId4" Type="http://schemas.openxmlformats.org/officeDocument/2006/relationships/image" Target="../media/image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2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22212" y="980933"/>
            <a:ext cx="2738151" cy="2738176"/>
          </a:xfrm>
          <a:prstGeom prst="rect"/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0" y="4426638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871684" y="781242"/>
            <a:ext cx="5858849" cy="2738176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600"/>
            </a:pPr>
            <a:r>
              <a:rPr lang="en-US" sz="3600" dirty="1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Sumner High School Project Review Task Force</a:t>
            </a:r>
            <a:endParaRPr/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</a:pPr>
            <a:endParaRPr sz="24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</a:pPr>
            <a:r>
              <a:rPr lang="en-US" sz="2400" b="1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Public Meeting</a:t>
            </a:r>
            <a:endParaRPr/>
          </a:p>
          <a:p>
            <a:pPr lvl="0">
              <a:lnSpc>
                <a:spcPct val="150000"/>
              </a:lnSpc>
              <a:buSzPts val="2400"/>
            </a:pP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Superintendent: Laurie Dent, Ph.D.</a:t>
            </a:r>
          </a:p>
          <a:p>
            <a:pPr lvl="0">
              <a:buSzPts val="2400"/>
            </a:pP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Facilitator: Penny </a:t>
            </a: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Mabie</a:t>
            </a: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EnviroIssues</a:t>
            </a:r>
            <a:endParaRPr lang="en-US"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lvl="0">
              <a:lnSpc>
                <a:spcPct val="150000"/>
              </a:lnSpc>
              <a:buSzPts val="2400"/>
            </a:pP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Hainline</a:t>
            </a: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Matt </a:t>
            </a: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Guilanians</a:t>
            </a: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Chuck </a:t>
            </a: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Hartung</a:t>
            </a:r>
            <a:endParaRPr lang="en-US"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22212" y="4601481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82A94D-A7ED-4EC5-B6CD-5C4158629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0914" y="965170"/>
            <a:ext cx="8682185" cy="2123658"/>
          </a:xfrm>
          <a:prstGeom prst="rect"/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WELCOME! </a:t>
            </a:r>
          </a:p>
          <a:p>
            <a:pPr algn="ctr"/>
            <a:r>
              <a:rPr lang="en-US" sz="6600" b="1" i="1" dirty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dobe Devanagari" panose="02040503050201020203" pitchFamily="18" charset="0"/>
                <a:cs typeface="Adobe Devanagari" panose="02040503050201020203" pitchFamily="18" charset="0"/>
              </a:rPr>
              <a:t>We’re glad you’re here! </a:t>
            </a:r>
          </a:p>
        </p:txBody>
      </p:sp>
      <p:pic>
        <p:nvPicPr>
          <p:cNvPr id="6" name="Google Shape;116;p17">
            <a:extLst>
              <a:ext uri="{FF2B5EF4-FFF2-40B4-BE49-F238E27FC236}">
                <a16:creationId xmlns:a16="http://schemas.microsoft.com/office/drawing/2014/main" id="{ACBB3152-8D9B-4E91-9CA0-DDDD135E3D6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2B4B2-5CBB-4746-9E16-F1EAFB7127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8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0800" y="1127759"/>
            <a:ext cx="3987244" cy="3662980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84843" y="1479993"/>
            <a:ext cx="184730" cy="923330"/>
          </a:xfrm>
          <a:prstGeom prst="rect"/>
          <a:solidFill>
            <a:schemeClr val="lt1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486" y="89546"/>
            <a:ext cx="8890426" cy="4917781"/>
          </a:xfrm>
          <a:prstGeom prst="rect"/>
          <a:noFill/>
          <a:ln w="57150" cap="flat" algn="ctr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7030A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704169-AF96-48B1-BA3F-77BF567E3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154112" y="1457402"/>
            <a:ext cx="3185488" cy="2585323"/>
          </a:xfrm>
          <a:prstGeom prst="rect"/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Creating </a:t>
            </a:r>
          </a:p>
          <a:p>
            <a:pPr algn="ctr"/>
            <a:r>
              <a:rPr lang="en-US" sz="5400" b="1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Our </a:t>
            </a:r>
          </a:p>
          <a:p>
            <a:pPr algn="ctr"/>
            <a:r>
              <a:rPr lang="en-US" sz="5400" b="1" cap="none" spc="0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Legacy</a:t>
            </a:r>
          </a:p>
        </p:txBody>
      </p:sp>
      <p:sp>
        <p:nvSpPr>
          <p:cNvPr id="7" name="Rectangle 6"/>
          <p:cNvSpPr/>
          <p:nvPr/>
        </p:nvSpPr>
        <p:spPr>
          <a:xfrm>
            <a:off x="-99867" y="285858"/>
            <a:ext cx="9379131" cy="707886"/>
          </a:xfrm>
          <a:prstGeom prst="rect"/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Sumner High School Est. 1891</a:t>
            </a:r>
          </a:p>
        </p:txBody>
      </p:sp>
    </p:spTree>
    <p:extLst>
      <p:ext uri="{BB962C8B-B14F-4D97-AF65-F5344CB8AC3E}">
        <p14:creationId xmlns:p14="http://schemas.microsoft.com/office/powerpoint/2010/main" val="77894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21E301-2E13-4D9C-BE06-2130BCF8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135"/>
            <a:ext cx="8229600" cy="612648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2016 Bond Projects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4F56F08-2AA6-4844-A0AC-B25C9C40D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8921"/>
            <a:ext cx="7886700" cy="32635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1">
                <a:latin typeface="Lato Light" panose="020b0604020202020204" charset="0"/>
              </a:rPr>
              <a:t>Feb. 2016 voters passed a $145.6 million bond</a:t>
            </a:r>
          </a:p>
          <a:p>
            <a:pPr>
              <a:lnSpc>
                <a:spcPct val="150000"/>
              </a:lnSpc>
            </a:pPr>
            <a:r>
              <a:rPr lang="en-US" dirty="1">
                <a:latin typeface="Lato Light" panose="020b0604020202020204" charset="0"/>
              </a:rPr>
              <a:t>Nine school projects, including Sumner High School</a:t>
            </a:r>
          </a:p>
          <a:p>
            <a:pPr>
              <a:lnSpc>
                <a:spcPct val="150000"/>
              </a:lnSpc>
            </a:pPr>
            <a:r>
              <a:rPr lang="en-US" dirty="1">
                <a:latin typeface="Lato Light" panose="020b0604020202020204" charset="0"/>
              </a:rPr>
              <a:t>Eight are underway or completed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1">
                <a:latin typeface="Lato Light" panose="020b0604020202020204" charset="0"/>
              </a:rPr>
              <a:t>	Let’s take a look at our progress! </a:t>
            </a:r>
          </a:p>
        </p:txBody>
      </p:sp>
      <p:pic>
        <p:nvPicPr>
          <p:cNvPr id="8" name="Google Shape;116;p17">
            <a:extLst>
              <a:ext uri="{FF2B5EF4-FFF2-40B4-BE49-F238E27FC236}">
                <a16:creationId xmlns:a16="http://schemas.microsoft.com/office/drawing/2014/main" id="{D73A174C-1A89-436D-B9F9-3527AD5A5B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0428C4-1529-4BAE-A4FE-58B725125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4</a:t>
            </a:fld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534199" y="3383753"/>
            <a:ext cx="3535680" cy="797869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25400" cap="flat" algn="ctr">
            <a:noFill/>
            <a:prstDash val="solid"/>
          </a:ln>
          <a:effectLst>
            <a:outerShdw blurRad="149987" dir="8460000" dist="25019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dir="t" rig="contrasting">
              <a:rot lat="0" lon="0" rev="1500000"/>
            </a:lightRig>
          </a:scene3d>
          <a:sp3d prstMaterial="metal">
            <a:bevelT w="88900" h="88900" prst="circ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3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b="0" i="0" u="none" strike="noStrike" cap="none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 b="0" i="0" u="none" strike="noStrike" cap="none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28" name="Google Shape;228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6EF0994-DAFF-4807-A579-48452D9DD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30361"/>
              </p:ext>
            </p:extLst>
          </p:nvPr>
        </p:nvGraphicFramePr>
        <p:xfrm>
          <a:off x="191588" y="78375"/>
          <a:ext cx="8785551" cy="4973574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543018">
                  <a:extLst>
                    <a:ext uri="{9D8B030D-6E8A-4147-A177-3AD203B41FA5}">
                      <a16:colId xmlns:a16="http://schemas.microsoft.com/office/drawing/2014/main" val="2778852435"/>
                    </a:ext>
                  </a:extLst>
                </a:gridCol>
                <a:gridCol w="3524990">
                  <a:extLst>
                    <a:ext uri="{9D8B030D-6E8A-4147-A177-3AD203B41FA5}">
                      <a16:colId xmlns:a16="http://schemas.microsoft.com/office/drawing/2014/main" val="3076361025"/>
                    </a:ext>
                  </a:extLst>
                </a:gridCol>
                <a:gridCol w="2717543">
                  <a:extLst>
                    <a:ext uri="{9D8B030D-6E8A-4147-A177-3AD203B41FA5}">
                      <a16:colId xmlns:a16="http://schemas.microsoft.com/office/drawing/2014/main" val="3136320612"/>
                    </a:ext>
                  </a:extLst>
                </a:gridCol>
              </a:tblGrid>
              <a:tr h="939733">
                <a:tc>
                  <a:txBody>
                    <a:bodyPr/>
                    <a:lstStyle/>
                    <a:p>
                      <a:pPr algn="ctr"/>
                      <a:endParaRPr lang="en-US" sz="1400">
                        <a:ln>
                          <a:noFill/>
                        </a:ln>
                      </a:endParaRPr>
                    </a:p>
                    <a:p>
                      <a:pPr algn="ctr"/>
                      <a:r>
                        <a:rPr lang="en-US" sz="2200" dirty="1">
                          <a:ln>
                            <a:noFill/>
                          </a:ln>
                        </a:rPr>
                        <a:t>Project</a:t>
                      </a:r>
                      <a:endParaRPr lang="en-US" sz="2200" b="1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ln>
                          <a:noFill/>
                        </a:ln>
                      </a:endParaRPr>
                    </a:p>
                    <a:p>
                      <a:pPr algn="ctr"/>
                      <a:r>
                        <a:rPr lang="en-US" sz="2200" dirty="1">
                          <a:ln>
                            <a:noFill/>
                          </a:ln>
                        </a:rPr>
                        <a:t>Information</a:t>
                      </a:r>
                      <a:endParaRPr lang="en-US" sz="2200" b="1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fontAlgn="auto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en-US" sz="1400">
                        <a:ln>
                          <a:noFill/>
                        </a:ln>
                      </a:endParaRPr>
                    </a:p>
                    <a:p>
                      <a:pPr marL="0" marR="0" lvl="0" indent="0" algn="ctr" defTabSz="914400" fontAlgn="auto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2200" dirty="1">
                          <a:ln>
                            <a:noFill/>
                          </a:ln>
                        </a:rPr>
                        <a:t>Completed</a:t>
                      </a:r>
                    </a:p>
                    <a:p>
                      <a:pPr algn="ctr"/>
                      <a:endParaRPr lang="en-US" sz="1400" b="1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3893"/>
                  </a:ext>
                </a:extLst>
              </a:tr>
              <a:tr h="449573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Tehaleh</a:t>
                      </a: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 Heights Elementary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New school – 9</a:t>
                      </a:r>
                      <a:r>
                        <a:rPr lang="en-US" sz="1400" baseline="30000" dirty="1">
                          <a:ln>
                            <a:noFill/>
                          </a:ln>
                          <a:sym typeface="Lato"/>
                        </a:rPr>
                        <a:t>th</a:t>
                      </a: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 elementary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Completed Sept 2018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737603"/>
                  </a:ext>
                </a:extLst>
              </a:tr>
              <a:tr h="449573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Bonney Lake High School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New covered seating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Completed Aug 2018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118793"/>
                  </a:ext>
                </a:extLst>
              </a:tr>
              <a:tr h="449573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Performing Arts Center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New 550-seat facility @ BLHS 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Est. completion Summer 2019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639248"/>
                  </a:ext>
                </a:extLst>
              </a:tr>
              <a:tr h="449573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Emerald Hills Elementary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Replacement school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Opens September 3, 2019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492041"/>
                  </a:ext>
                </a:extLst>
              </a:tr>
              <a:tr h="449573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Sumner Early Learning Center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New building for Valley P-K students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Opens </a:t>
                      </a: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September 3, </a:t>
                      </a: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2019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516141"/>
                  </a:ext>
                </a:extLst>
              </a:tr>
              <a:tr h="449573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Sumner MS Track &amp; Field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New synthetic track &amp; field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Completed Sept 2018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500960"/>
                  </a:ext>
                </a:extLst>
              </a:tr>
              <a:tr h="449573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Lakeridge MS Track &amp; Field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New synthetic track and field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Completed</a:t>
                      </a:r>
                      <a:r>
                        <a:rPr lang="en-US" sz="1400" baseline="0" dirty="1">
                          <a:ln>
                            <a:noFill/>
                          </a:ln>
                          <a:sym typeface="Lato"/>
                        </a:rPr>
                        <a:t> Winter</a:t>
                      </a: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 2018</a:t>
                      </a:r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255850"/>
                  </a:ext>
                </a:extLst>
              </a:tr>
              <a:tr h="886830">
                <a:tc>
                  <a:txBody>
                    <a:bodyPr/>
                    <a:lstStyle/>
                    <a:p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Mountain View MS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Classroom Expansion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Track &amp; Field</a:t>
                      </a:r>
                      <a:endParaRPr lang="en-US" sz="1400" b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u="none" strike="noStrike" kern="1200" dirty="1">
                          <a:ln>
                            <a:noFill/>
                          </a:ln>
                          <a:effectLst/>
                        </a:rPr>
                        <a:t>Classroom Addition and Track/Field</a:t>
                      </a:r>
                      <a:r>
                        <a:rPr lang="en-US" sz="1400" u="none" strike="noStrike" kern="1200" baseline="0" dirty="1">
                          <a:ln>
                            <a:noFill/>
                          </a:ln>
                          <a:effectLst/>
                        </a:rPr>
                        <a:t> Project</a:t>
                      </a:r>
                      <a:r>
                        <a:rPr lang="en-US" sz="1400" u="none" strike="noStrike" kern="1200" dirty="1">
                          <a:ln>
                            <a:noFill/>
                          </a:ln>
                          <a:effectLst/>
                        </a:rPr>
                        <a:t> in planning phase</a:t>
                      </a:r>
                    </a:p>
                    <a:p>
                      <a:endParaRPr lang="en-US" sz="140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685800" fontAlgn="auto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Classroom Completion TBD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1">
                          <a:ln>
                            <a:noFill/>
                          </a:ln>
                          <a:sym typeface="Lato"/>
                        </a:rPr>
                        <a:t>Track and Field Anticipated</a:t>
                      </a:r>
                      <a:r>
                        <a:rPr lang="en-US" sz="1400" baseline="0" dirty="1">
                          <a:ln>
                            <a:noFill/>
                          </a:ln>
                          <a:sym typeface="Lato"/>
                        </a:rPr>
                        <a:t> Opening Fall 2020</a:t>
                      </a:r>
                      <a:endParaRPr lang="en-US" sz="1400">
                        <a:ln>
                          <a:noFill/>
                        </a:ln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3816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21E301-2E13-4D9C-BE06-2130BCF8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Sumner High School Project</a:t>
            </a:r>
          </a:p>
        </p:txBody>
      </p:sp>
      <p:pic>
        <p:nvPicPr>
          <p:cNvPr id="8" name="Google Shape;116;p17">
            <a:extLst>
              <a:ext uri="{FF2B5EF4-FFF2-40B4-BE49-F238E27FC236}">
                <a16:creationId xmlns:a16="http://schemas.microsoft.com/office/drawing/2014/main" id="{F3A2294D-DC93-4EF1-B01C-75EB11C0291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0AF1BA9-EAC4-4F0F-B190-6F6E43900BCF}"/>
              </a:ext>
            </a:extLst>
          </p:cNvPr>
          <p:cNvSpPr txBox="1"/>
          <p:nvPr/>
        </p:nvSpPr>
        <p:spPr>
          <a:xfrm>
            <a:off x="533753" y="745102"/>
            <a:ext cx="8229600" cy="3666187"/>
          </a:xfrm>
          <a:prstGeom prst="rect"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1">
                <a:latin typeface="Lato Light" panose="020b0604020202020204" charset="0"/>
              </a:rPr>
              <a:t>2016 Bond goals include: </a:t>
            </a:r>
          </a:p>
          <a:p>
            <a:pPr marL="342900" lvl="1" indent="0">
              <a:buNone/>
            </a:pPr>
            <a:r>
              <a:rPr lang="en-US" i="1" dirty="1">
                <a:latin typeface="Lato Light" panose="020b0604020202020204" charset="0"/>
              </a:rPr>
              <a:t>Additional classrooms				New Commons/Cafeteria</a:t>
            </a:r>
          </a:p>
          <a:p>
            <a:pPr marL="342900" lvl="1" indent="0">
              <a:buNone/>
            </a:pPr>
            <a:r>
              <a:rPr lang="en-US" i="1" dirty="1">
                <a:latin typeface="Lato Light" panose="020b0604020202020204" charset="0"/>
              </a:rPr>
              <a:t>New Library (Learning Resource Center)		New Restrooms</a:t>
            </a:r>
          </a:p>
          <a:p>
            <a:pPr marL="342900" lvl="1" indent="0">
              <a:buNone/>
            </a:pPr>
            <a:r>
              <a:rPr lang="en-US" i="1" dirty="1">
                <a:latin typeface="Lato Light" panose="020b0604020202020204" charset="0"/>
              </a:rPr>
              <a:t>Additional gym seating				Technology/security improvements</a:t>
            </a:r>
          </a:p>
          <a:p>
            <a:pPr lvl="1"/>
            <a:endParaRPr lang="en-US" i="1">
              <a:latin typeface="Lato Light" panose="020b0604020202020204" charset="0"/>
            </a:endParaRPr>
          </a:p>
          <a:p>
            <a:pPr marL="0" indent="0">
              <a:buClrTx/>
              <a:buNone/>
            </a:pPr>
            <a:r>
              <a:rPr lang="en-US" sz="2200" b="1" dirty="1">
                <a:latin typeface="Lato Light" panose="020b0604020202020204" charset="0"/>
              </a:rPr>
              <a:t>As bid design</a:t>
            </a:r>
            <a:r>
              <a:rPr lang="en-US" sz="2000" dirty="1">
                <a:latin typeface="Lato Light" panose="020b0604020202020204" charset="0"/>
              </a:rPr>
              <a:t>– approx. $14 million over budget </a:t>
            </a:r>
          </a:p>
          <a:p>
            <a:pPr lvl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dirty="1">
                <a:latin typeface="Lato Light" panose="020b0604020202020204" charset="0"/>
              </a:rPr>
              <a:t>Board </a:t>
            </a:r>
            <a:r>
              <a:rPr lang="en-US" sz="2000" b="1" dirty="1">
                <a:latin typeface="Lato Light" panose="020b0604020202020204" charset="0"/>
              </a:rPr>
              <a:t>rejected only bid received </a:t>
            </a:r>
            <a:endParaRPr lang="en-US" sz="2000">
              <a:latin typeface="Lato Light" panose="020b0604020202020204" charset="0"/>
            </a:endParaRPr>
          </a:p>
          <a:p>
            <a:pPr>
              <a:spcAft>
                <a:spcPct val="0"/>
              </a:spcAft>
              <a:buClrTx/>
            </a:pPr>
            <a:endParaRPr lang="en-US" sz="1800">
              <a:latin typeface="Lato Light" panose="020b0604020202020204" charset="0"/>
            </a:endParaRPr>
          </a:p>
          <a:p>
            <a:pPr marL="0" indent="0">
              <a:spcAft>
                <a:spcPct val="0"/>
              </a:spcAft>
              <a:buClrTx/>
              <a:buNone/>
            </a:pPr>
            <a:r>
              <a:rPr lang="en-US" sz="2200" dirty="1">
                <a:latin typeface="Lato Light" panose="020b0604020202020204" charset="0"/>
              </a:rPr>
              <a:t>Board directed Superintendent to form a </a:t>
            </a:r>
            <a:r>
              <a:rPr lang="en-US" sz="2200" b="1" dirty="1">
                <a:latin typeface="Lato Light" panose="020b0604020202020204" charset="0"/>
              </a:rPr>
              <a:t>Task Force</a:t>
            </a:r>
            <a:r>
              <a:rPr lang="en-US" sz="2200" dirty="1">
                <a:latin typeface="Lato Light" panose="020b0604020202020204" charset="0"/>
              </a:rPr>
              <a:t> to review, </a:t>
            </a:r>
          </a:p>
          <a:p>
            <a:pPr marL="0" indent="0">
              <a:spcAft>
                <a:spcPct val="0"/>
              </a:spcAft>
              <a:buClrTx/>
              <a:buNone/>
            </a:pPr>
            <a:r>
              <a:rPr lang="en-US" sz="2200" dirty="1">
                <a:latin typeface="Lato Light" panose="020b0604020202020204" charset="0"/>
              </a:rPr>
              <a:t>study and evaluate options, for modernization and expansion of </a:t>
            </a:r>
          </a:p>
          <a:p>
            <a:pPr marL="0" indent="0">
              <a:spcAft>
                <a:spcPct val="0"/>
              </a:spcAft>
              <a:buClrTx/>
              <a:buNone/>
            </a:pPr>
            <a:r>
              <a:rPr lang="en-US" sz="2200" dirty="1">
                <a:latin typeface="Lato Light" panose="020b0604020202020204" charset="0"/>
              </a:rPr>
              <a:t>Sumner High School in light of state and local circumstances  </a:t>
            </a:r>
          </a:p>
          <a:p>
            <a:pPr>
              <a:spcAft>
                <a:spcPct val="0"/>
              </a:spcAft>
              <a:buClrTx/>
            </a:pP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C015AA-7849-42D9-B413-A396C502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7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90" y="42287"/>
            <a:ext cx="8229600" cy="612648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Task Force Members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0710" y="956924"/>
            <a:ext cx="7903029" cy="1590222"/>
          </a:xfrm>
        </p:spPr>
        <p:txBody>
          <a:bodyPr numCol="4">
            <a:noAutofit/>
          </a:bodyPr>
          <a:lstStyle/>
          <a:p>
            <a:r>
              <a:rPr lang="en-US" sz="1500" dirty="1">
                <a:latin typeface="Lato Light" panose="020b0604020202020204" charset="0"/>
              </a:rPr>
              <a:t>Adam Chambers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Tyson Cornett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Kyle </a:t>
            </a:r>
            <a:r>
              <a:rPr lang="en-US" sz="1500" dirty="1">
                <a:latin typeface="Lato Light" panose="020b0604020202020204" charset="0"/>
              </a:rPr>
              <a:t>Hardtke</a:t>
            </a: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Karen Harris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Rick Hendricks</a:t>
            </a:r>
            <a:br>
              <a:rPr lang="en-US" sz="1500" dirty="1">
                <a:latin typeface="Lato Light" panose="020b0604020202020204" charset="0"/>
              </a:rPr>
            </a:br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Pete </a:t>
            </a:r>
            <a:r>
              <a:rPr lang="en-US" sz="1500" dirty="1">
                <a:latin typeface="Lato Light" panose="020b0604020202020204" charset="0"/>
              </a:rPr>
              <a:t>Hochstatter</a:t>
            </a: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Matthew </a:t>
            </a:r>
            <a:r>
              <a:rPr lang="en-US" sz="1500" dirty="1">
                <a:latin typeface="Lato Light" panose="020b0604020202020204" charset="0"/>
              </a:rPr>
              <a:t>Kastberg</a:t>
            </a: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Barbara </a:t>
            </a:r>
            <a:r>
              <a:rPr lang="en-US" sz="1500" dirty="1">
                <a:latin typeface="Lato Light" panose="020b0604020202020204" charset="0"/>
              </a:rPr>
              <a:t>Kiliz</a:t>
            </a: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Kassie </a:t>
            </a:r>
            <a:r>
              <a:rPr lang="en-US" sz="1500" dirty="1">
                <a:latin typeface="Lato Light" panose="020b0604020202020204" charset="0"/>
              </a:rPr>
              <a:t>Meath</a:t>
            </a: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Scott </a:t>
            </a:r>
            <a:r>
              <a:rPr lang="en-US" sz="1500" dirty="1">
                <a:latin typeface="Lato Light" panose="020b0604020202020204" charset="0"/>
              </a:rPr>
              <a:t>Nall</a:t>
            </a:r>
            <a:br>
              <a:rPr lang="en-US" sz="1500" dirty="1">
                <a:latin typeface="Lato Light" panose="020b0604020202020204" charset="0"/>
              </a:rPr>
            </a:br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marL="0" lvl="0" indent="0">
              <a:buNone/>
            </a:pP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Deb Norris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Jason Olson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Tom Osborne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Dana Powers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Troy Powers</a:t>
            </a: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Brad Sayre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Seth Sherwood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Paul Smith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Grant </a:t>
            </a:r>
            <a:r>
              <a:rPr lang="en-US" sz="1500" dirty="1">
                <a:latin typeface="Lato Light" panose="020b0604020202020204" charset="0"/>
              </a:rPr>
              <a:t>Sulham</a:t>
            </a: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Ryan Turley</a:t>
            </a:r>
          </a:p>
          <a:p>
            <a:pPr marL="25400" indent="0">
              <a:buNone/>
            </a:pPr>
            <a:r>
              <a:rPr lang="en-US" sz="1500" dirty="1"/>
              <a:t>  </a:t>
            </a:r>
          </a:p>
          <a:p>
            <a:endParaRPr lang="en-US" sz="1500"/>
          </a:p>
        </p:txBody>
      </p: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245ECE2B-70B1-4B22-BDCC-369DE5F501DD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CB2E7A71-A5DF-490A-8854-1C90764037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200" b="26546"/>
          <a:stretch>
            <a:fillRect/>
          </a:stretch>
        </p:blipFill>
        <p:spPr>
          <a:xfrm>
            <a:off x="800285" y="2469859"/>
            <a:ext cx="7092950" cy="1876863"/>
          </a:xfrm>
          <a:prstGeom prst="rect"/>
        </p:spPr>
      </p:pic>
      <p:pic>
        <p:nvPicPr>
          <p:cNvPr id="8" name="Google Shape;116;p17">
            <a:extLst>
              <a:ext uri="{FF2B5EF4-FFF2-40B4-BE49-F238E27FC236}">
                <a16:creationId xmlns:a16="http://schemas.microsoft.com/office/drawing/2014/main" id="{4D2BC435-FC88-43AE-84FE-748EDFCF5B0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5D7AB67-2723-469D-B940-26998AA66192}"/>
              </a:ext>
            </a:extLst>
          </p:cNvPr>
          <p:cNvSpPr txBox="1"/>
          <p:nvPr/>
        </p:nvSpPr>
        <p:spPr>
          <a:xfrm>
            <a:off x="808362" y="502683"/>
            <a:ext cx="7753035" cy="778219"/>
          </a:xfrm>
          <a:prstGeom prst="rect"/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0"/>
              </a:spcAft>
              <a:buClrTx/>
              <a:buNone/>
            </a:pPr>
            <a:r>
              <a:rPr lang="en-US" i="1" dirty="1">
                <a:latin typeface="Lato Light" panose="020b0604020202020204" charset="0"/>
              </a:rPr>
              <a:t>Met four times over two months, and reviewed dozens of concepts</a:t>
            </a:r>
          </a:p>
          <a:p>
            <a:pPr marL="25400" indent="0"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dirty="1"/>
              <a:t>  </a:t>
            </a:r>
          </a:p>
          <a:p>
            <a:pPr>
              <a:spcAft>
                <a:spcPct val="0"/>
              </a:spcAft>
              <a:buClrTx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2E23D-D87C-41C5-8C41-34137B00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8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6795"/>
            <a:ext cx="8229600" cy="612648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Current Circumstances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1612"/>
            <a:ext cx="8229600" cy="84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1">
                <a:latin typeface="Lato Light" panose="020b0604020202020204" charset="0"/>
              </a:rPr>
              <a:t>Current state and local circumstances considered, include: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Overheated construction environment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City parking and regulatory requirements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Complexity and associated expense of demolition and remodeling or expanding existing structures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Previously unanticipated impacts to utilities and building systems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District acquired several properties adjacent to the Sumner</a:t>
            </a:r>
          </a:p>
          <a:p>
            <a:pPr marL="342900" lvl="1" indent="0">
              <a:lnSpc>
                <a:spcPct val="100000"/>
              </a:lnSpc>
              <a:buNone/>
            </a:pPr>
            <a:r>
              <a:rPr lang="en-US" sz="2100" dirty="1">
                <a:latin typeface="Lato Light" panose="020b0604020202020204" charset="0"/>
              </a:rPr>
              <a:t>    High School campus</a:t>
            </a:r>
          </a:p>
          <a:p>
            <a:endParaRPr lang="en-US"/>
          </a:p>
        </p:txBody>
      </p: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245ECE2B-70B1-4B22-BDCC-369DE5F501DD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" name="Google Shape;116;p17">
            <a:extLst>
              <a:ext uri="{FF2B5EF4-FFF2-40B4-BE49-F238E27FC236}">
                <a16:creationId xmlns:a16="http://schemas.microsoft.com/office/drawing/2014/main" id="{8C02B838-5214-45DF-A6C8-42ABA7705CD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53631-D45F-4794-BD77-49B35864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2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53ACD27-061F-48C2-8CDE-37C52AFA0212}"/>
              </a:ext>
            </a:extLst>
          </p:cNvPr>
          <p:cNvSpPr txBox="1"/>
          <p:nvPr/>
        </p:nvSpPr>
        <p:spPr>
          <a:xfrm>
            <a:off x="348988" y="878768"/>
            <a:ext cx="7549686" cy="176919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3088" lvl="1" indent="-573088">
              <a:spcBef>
                <a:spcPts val="640"/>
              </a:spcBef>
              <a:buSzPts val="3200"/>
              <a:buNone/>
            </a:pP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Initial Phase Approach (</a:t>
            </a:r>
            <a:r>
              <a:rPr lang="en-US" sz="2100" b="1" i="1" u="sng" dirty="1">
                <a:latin typeface="Lato Light" panose="020b0604020202020204" charset="0"/>
                <a:cs typeface="Calibri" panose="020f0502020204030204" pitchFamily="34" charset="0"/>
              </a:rPr>
              <a:t>Build now with 2016 Bond Proceeds</a:t>
            </a: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)</a:t>
            </a:r>
          </a:p>
          <a:p>
            <a:pPr marL="341313" lvl="2" indent="-34131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Build new, priority, core facilities (2016 Bond goals) </a:t>
            </a:r>
          </a:p>
          <a:p>
            <a:pPr marL="341313" lvl="2" indent="-34131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Retain most or all of existing buildings</a:t>
            </a:r>
          </a:p>
          <a:p>
            <a:pPr marL="341313" lvl="2" indent="-34131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Limit remodeling </a:t>
            </a:r>
          </a:p>
          <a:p>
            <a:pPr marL="508000" lvl="1" indent="0">
              <a:buSzTx/>
              <a:buNone/>
            </a:pPr>
            <a:endParaRPr lang="en-US" sz="2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6DDD4-5F61-481A-9AC3-DB2721DC4349}"/>
              </a:ext>
            </a:extLst>
          </p:cNvPr>
          <p:cNvSpPr txBox="1"/>
          <p:nvPr/>
        </p:nvSpPr>
        <p:spPr>
          <a:xfrm>
            <a:off x="348987" y="2647961"/>
            <a:ext cx="8022768" cy="15361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numCol="2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defPPr>
            <a:lvl1pPr marL="573087" indent="-457200">
              <a:spcBef>
                <a:spcPts val="640"/>
              </a:spcBef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dk1"/>
                </a:solidFill>
                <a:latin typeface="Lato Light" panose="020b0604020202020204" charset="0"/>
                <a:ea typeface="Calibri"/>
                <a:cs typeface="Calibri"/>
              </a:defRPr>
            </a:lvl1pPr>
            <a:lvl2pPr marL="573088" indent="-573088">
              <a:spcBef>
                <a:spcPts val="640"/>
              </a:spcBef>
              <a:buClr>
                <a:schemeClr val="dk1"/>
              </a:buClr>
              <a:buSzPts val="3200"/>
              <a:buNone/>
              <a:defRPr sz="1800" b="1">
                <a:solidFill>
                  <a:schemeClr val="dk1"/>
                </a:solidFill>
                <a:latin typeface="Lato Light" panose="020b0604020202020204" charset="0"/>
                <a:ea typeface="Calibri"/>
                <a:cs typeface="Calibri"/>
              </a:defRPr>
            </a:lvl2pPr>
            <a:lvl3pPr marL="573088" indent="-573088">
              <a:spcBef>
                <a:spcPts val="640"/>
              </a:spcBef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dk1"/>
                </a:solidFill>
                <a:latin typeface="Lato Light" panose="020b0604020202020204" charset="0"/>
                <a:ea typeface="Calibri"/>
                <a:cs typeface="Calibri"/>
              </a:defRPr>
            </a:lvl3pPr>
            <a:lvl4pPr marL="1828800" indent="-355600">
              <a:spcBef>
                <a:spcPts val="400"/>
              </a:spcBef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55600">
              <a:spcBef>
                <a:spcPts val="400"/>
              </a:spcBef>
              <a:buClr>
                <a:schemeClr val="dk1"/>
              </a:buClr>
              <a:buSzPts val="20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2" indent="0">
              <a:buNone/>
            </a:pPr>
            <a:r>
              <a:rPr lang="en-US" sz="2100" b="1" u="sng" dirty="1">
                <a:cs typeface="Calibri" panose="020f0502020204030204" pitchFamily="34" charset="0"/>
              </a:rPr>
              <a:t>Initial Phase Elements</a:t>
            </a: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Classrooms</a:t>
            </a: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Commons / Cafeteria</a:t>
            </a: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Kitchen</a:t>
            </a:r>
          </a:p>
          <a:p>
            <a:pPr lvl="2"/>
            <a:endParaRPr lang="en-US" sz="2000">
              <a:cs typeface="Calibri" panose="020f0502020204030204" pitchFamily="34" charset="0"/>
            </a:endParaRPr>
          </a:p>
          <a:p>
            <a:pPr lvl="2"/>
            <a:endParaRPr lang="en-US" sz="2000">
              <a:cs typeface="Calibri" panose="020f0502020204030204" pitchFamily="34" charset="0"/>
            </a:endParaRP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Library (LRC)</a:t>
            </a:r>
          </a:p>
          <a:p>
            <a:pPr marL="230188" lvl="2" indent="-230188"/>
            <a:r>
              <a:rPr lang="en-US" sz="2000" dirty="1">
                <a:cs typeface="Calibri" panose="020f0502020204030204" pitchFamily="34" charset="0"/>
              </a:rPr>
              <a:t> Improved Circulation</a:t>
            </a:r>
          </a:p>
          <a:p>
            <a:pPr marL="230188" lvl="2" indent="-230188"/>
            <a:r>
              <a:rPr lang="en-US" sz="2000" dirty="1">
                <a:cs typeface="Calibri" panose="020f0502020204030204" pitchFamily="34" charset="0"/>
              </a:rPr>
              <a:t> Restrooms/Security/Technology</a:t>
            </a:r>
          </a:p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604E4B-AA9B-447B-B2A2-2470B23B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685800">
              <a:lnSpc>
                <a:spcPct val="90000"/>
              </a:lnSpc>
            </a:pPr>
            <a:r>
              <a:rPr lang="en-US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Two-Phased Approach</a:t>
            </a:r>
          </a:p>
        </p:txBody>
      </p:sp>
      <p:pic>
        <p:nvPicPr>
          <p:cNvPr id="14" name="Google Shape;116;p17">
            <a:extLst>
              <a:ext uri="{FF2B5EF4-FFF2-40B4-BE49-F238E27FC236}">
                <a16:creationId xmlns:a16="http://schemas.microsoft.com/office/drawing/2014/main" id="{5ABBDF98-CEC0-4DF9-8B3A-62AF996E7C3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CF6E-2DB0-4759-88D2-295DA42379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6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1C7960-B732-4746-AE05-620A77596C26}"/>
              </a:ext>
            </a:extLst>
          </p:cNvPr>
          <p:cNvSpPr txBox="1"/>
          <p:nvPr/>
        </p:nvSpPr>
        <p:spPr>
          <a:xfrm>
            <a:off x="348989" y="931716"/>
            <a:ext cx="6339194" cy="1601735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3088" lvl="1" indent="-573088">
              <a:spcBef>
                <a:spcPts val="640"/>
              </a:spcBef>
              <a:buSzPts val="3200"/>
              <a:buNone/>
            </a:pP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Master Plan Approach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Complete new facilities buildout 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Demolish remainder of existing building 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Complete parking and site work</a:t>
            </a:r>
            <a:endParaRPr lang="en-US" sz="2100">
              <a:solidFill>
                <a:srgbClr val="000000"/>
              </a:solidFill>
              <a:latin typeface="Lato Light" panose="020b0604020202020204" charset="0"/>
              <a:cs typeface="Calibri" panose="020f0502020204030204" pitchFamily="34" charset="0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3EF9B21-864E-43D8-944B-55462EEF2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/>
          <a:p>
            <a:pPr defTabSz="685800">
              <a:lnSpc>
                <a:spcPct val="90000"/>
              </a:lnSpc>
            </a:pPr>
            <a:r>
              <a:rPr lang="en-US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Two-Phased Approach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B62FEA-12A3-44B5-941D-28B58D74356A}"/>
              </a:ext>
            </a:extLst>
          </p:cNvPr>
          <p:cNvSpPr txBox="1"/>
          <p:nvPr/>
        </p:nvSpPr>
        <p:spPr>
          <a:xfrm>
            <a:off x="348989" y="2753619"/>
            <a:ext cx="8103034" cy="2339102"/>
          </a:xfrm>
          <a:prstGeom prst="rect"/>
          <a:noFill/>
        </p:spPr>
        <p:txBody>
          <a:bodyPr wrap="square" numCol="3" rtlCol="0">
            <a:spAutoFit/>
          </a:bodyPr>
          <a:lstStyle/>
          <a:p>
            <a:pPr marL="0" lvl="2" indent="0">
              <a:spcBef>
                <a:spcPts val="640"/>
              </a:spcBef>
              <a:buSzPct val="120000"/>
              <a:buNone/>
            </a:pP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Master Plan Elements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Additional classrooms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CTE and FFA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Arts, Music and Drama</a:t>
            </a: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Athletic Facilities</a:t>
            </a: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Administration and Student Services</a:t>
            </a: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Support Services</a:t>
            </a: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16;p17">
            <a:extLst>
              <a:ext uri="{FF2B5EF4-FFF2-40B4-BE49-F238E27FC236}">
                <a16:creationId xmlns:a16="http://schemas.microsoft.com/office/drawing/2014/main" id="{58E0F11B-98A9-4D8A-AA2D-4DC2627991F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444E0C-E953-423A-A42A-BFBCEDCABA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6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19138"/>
            <a:ext cx="9144000" cy="5162638"/>
          </a:xfrm>
          <a:prstGeom prst="rect"/>
        </p:spPr>
      </p:pic>
      <p:sp>
        <p:nvSpPr>
          <p:cNvPr id="6" name="Rectangle 5"/>
          <p:cNvSpPr/>
          <p:nvPr/>
        </p:nvSpPr>
        <p:spPr>
          <a:xfrm>
            <a:off x="237888" y="212856"/>
            <a:ext cx="2433679" cy="584775"/>
          </a:xfrm>
          <a:prstGeom prst="rect"/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1">
                <a:ln w="0"/>
                <a:solidFill>
                  <a:schemeClr val="bg1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  <a:latin typeface="Lato Light" panose="020b0604020202020204" charset="0"/>
              </a:rPr>
              <a:t>Existing Site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A5BB54-30DF-4FA2-963A-E4FF798E7069}"/>
              </a:ext>
            </a:extLst>
          </p:cNvPr>
          <p:cNvSpPr txBox="1"/>
          <p:nvPr/>
        </p:nvSpPr>
        <p:spPr>
          <a:xfrm>
            <a:off x="5866759" y="341939"/>
            <a:ext cx="1264023" cy="253916"/>
          </a:xfrm>
          <a:prstGeom prst="rect"/>
          <a:noFill/>
        </p:spPr>
        <p:txBody>
          <a:bodyPr wrap="square" rtlCol="0">
            <a:spAutoFit/>
          </a:bodyPr>
          <a:lstStyle/>
          <a:p>
            <a:endParaRPr lang="en-US" sz="10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924A9-C5D4-4285-8772-98B42CD098DE}"/>
              </a:ext>
            </a:extLst>
          </p:cNvPr>
          <p:cNvSpPr txBox="1"/>
          <p:nvPr/>
        </p:nvSpPr>
        <p:spPr>
          <a:xfrm>
            <a:off x="8539633" y="4767263"/>
            <a:ext cx="408144" cy="276999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1200" dirty="1"/>
              <a:t>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3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21E301-2E13-4D9C-BE06-2130BCF8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89" y="139698"/>
            <a:ext cx="8229600" cy="612648"/>
          </a:xfrm>
        </p:spPr>
        <p:txBody>
          <a:bodyPr/>
          <a:lstStyle/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pic>
        <p:nvPicPr>
          <p:cNvPr id="7" name="Google Shape;116;p17">
            <a:extLst>
              <a:ext uri="{FF2B5EF4-FFF2-40B4-BE49-F238E27FC236}">
                <a16:creationId xmlns:a16="http://schemas.microsoft.com/office/drawing/2014/main" id="{5350551E-E0E3-4518-9AC6-295BF0E730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21B681-0CF4-4528-8034-E98D577C93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1480D6-5A1E-4DB5-8830-A721191961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B1AC90B-1E2B-4B57-B0A6-603C2D7A40A7}"/>
              </a:ext>
            </a:extLst>
          </p:cNvPr>
          <p:cNvSpPr txBox="1"/>
          <p:nvPr/>
        </p:nvSpPr>
        <p:spPr>
          <a:xfrm>
            <a:off x="501389" y="292098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D5B63-588F-4FB5-843B-308551D84E2A}"/>
              </a:ext>
            </a:extLst>
          </p:cNvPr>
          <p:cNvSpPr txBox="1"/>
          <p:nvPr/>
        </p:nvSpPr>
        <p:spPr>
          <a:xfrm>
            <a:off x="8666564" y="4794837"/>
            <a:ext cx="408280" cy="276999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1200" dirty="1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5321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21E301-2E13-4D9C-BE06-2130BCF8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89" y="139698"/>
            <a:ext cx="8229600" cy="612648"/>
          </a:xfrm>
        </p:spPr>
        <p:txBody>
          <a:bodyPr/>
          <a:lstStyle/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pic>
        <p:nvPicPr>
          <p:cNvPr id="7" name="Google Shape;116;p17">
            <a:extLst>
              <a:ext uri="{FF2B5EF4-FFF2-40B4-BE49-F238E27FC236}">
                <a16:creationId xmlns:a16="http://schemas.microsoft.com/office/drawing/2014/main" id="{5350551E-E0E3-4518-9AC6-295BF0E730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21B681-0CF4-4528-8034-E98D577C93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B1AC90B-1E2B-4B57-B0A6-603C2D7A40A7}"/>
              </a:ext>
            </a:extLst>
          </p:cNvPr>
          <p:cNvSpPr txBox="1"/>
          <p:nvPr/>
        </p:nvSpPr>
        <p:spPr>
          <a:xfrm>
            <a:off x="501389" y="292098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AFFEF-C725-474E-861D-6DABDE146C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1"/>
            <a:ext cx="9618860" cy="5143499"/>
          </a:xfrm>
          <a:prstGeom prst="rect"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F1E027-DA85-43AE-A040-75BCF3A582DB}"/>
              </a:ext>
            </a:extLst>
          </p:cNvPr>
          <p:cNvSpPr txBox="1"/>
          <p:nvPr/>
        </p:nvSpPr>
        <p:spPr>
          <a:xfrm>
            <a:off x="348989" y="425330"/>
            <a:ext cx="4111593" cy="584775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3200" dirty="1">
                <a:solidFill>
                  <a:schemeClr val="bg1"/>
                </a:solidFill>
                <a:latin typeface="Lato Light" panose="020b0604020202020204" charset="0"/>
              </a:rPr>
              <a:t>Master Plan 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24BEE0-9C9B-4EBF-AB58-62BDEA39D17E}"/>
              </a:ext>
            </a:extLst>
          </p:cNvPr>
          <p:cNvSpPr txBox="1"/>
          <p:nvPr/>
        </p:nvSpPr>
        <p:spPr>
          <a:xfrm>
            <a:off x="8955626" y="4851402"/>
            <a:ext cx="451313" cy="276999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1200" dirty="1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1664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7CCEE-11E3-4BE0-84B1-A3726ABBC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769237"/>
            <a:ext cx="8032283" cy="3605025"/>
          </a:xfrm>
        </p:spPr>
        <p:txBody>
          <a:bodyPr/>
          <a:lstStyle/>
          <a:p>
            <a:pPr marL="50800" indent="0">
              <a:buNone/>
            </a:pPr>
            <a:r>
              <a:rPr lang="en-US" sz="2100" dirty="1">
                <a:latin typeface="Lato Light" panose="020b0604020202020204" charset="0"/>
              </a:rPr>
              <a:t>Configuration of buildings in Initial Phase and </a:t>
            </a:r>
            <a:r>
              <a:rPr lang="en-US" sz="2100" dirty="1">
                <a:solidFill>
                  <a:schemeClr val="tx1"/>
                </a:solidFill>
                <a:latin typeface="Lato Light" panose="020b0604020202020204" charset="0"/>
              </a:rPr>
              <a:t>full build-out under</a:t>
            </a:r>
            <a:r>
              <a:rPr lang="en-US" sz="2100" dirty="1">
                <a:latin typeface="Lato Light" panose="020b0604020202020204" charset="0"/>
              </a:rPr>
              <a:t> a Master Plan could, and will, likely change during schematic design phase, arising from:</a:t>
            </a:r>
          </a:p>
          <a:p>
            <a:pPr marL="50800" indent="0">
              <a:buNone/>
            </a:pPr>
            <a:endParaRPr lang="en-US" sz="2400">
              <a:latin typeface="Lato Light" panose="020b0604020202020204" charset="0"/>
            </a:endParaRPr>
          </a:p>
          <a:p>
            <a:pPr marL="50800" indent="0">
              <a:buNone/>
            </a:pPr>
            <a:endParaRPr lang="en-US" sz="2400">
              <a:latin typeface="Lato Light" panose="020b0604020202020204" charset="0"/>
            </a:endParaRPr>
          </a:p>
          <a:p>
            <a:endParaRPr lang="en-US" sz="2400">
              <a:latin typeface="Lato Light" panose="020b0604020202020204" charset="0"/>
            </a:endParaRPr>
          </a:p>
          <a:p>
            <a:pPr marL="533400" lvl="1" indent="0">
              <a:buNone/>
            </a:pPr>
            <a:r>
              <a:rPr lang="en-US" dirty="1">
                <a:latin typeface="Lato Light" panose="020b0604020202020204" charset="0"/>
              </a:rPr>
              <a:t>	 					</a:t>
            </a:r>
            <a:endParaRPr lang="en-US">
              <a:solidFill>
                <a:srgbClr val="FF0000"/>
              </a:solidFill>
              <a:latin typeface="Lato Light" panose="020b0604020202020204" charset="0"/>
            </a:endParaRPr>
          </a:p>
          <a:p>
            <a:pPr marL="533400" lvl="1" indent="0">
              <a:buNone/>
            </a:pPr>
            <a:endParaRPr lang="en-US" sz="2200"/>
          </a:p>
          <a:p>
            <a:endParaRPr lang="en-US" sz="2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3EC48-A2ED-4330-806D-4461D88742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4399788"/>
            <a:ext cx="9144000" cy="743712"/>
          </a:xfrm>
          <a:prstGeom prst="rect"/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45CF912-8307-4912-8559-454209A0E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532811"/>
              </p:ext>
            </p:extLst>
          </p:nvPr>
        </p:nvGraphicFramePr>
        <p:xfrm>
          <a:off x="654517" y="2150551"/>
          <a:ext cx="7834965" cy="2011680"/>
        </p:xfrm>
        <a:graphic>
          <a:graphicData uri="http://schemas.openxmlformats.org/drawingml/2006/table">
            <a:tbl>
              <a:tblPr firstRow="1" bandRow="1"/>
              <a:tblGrid>
                <a:gridCol w="3706439">
                  <a:extLst>
                    <a:ext uri="{9D8B030D-6E8A-4147-A177-3AD203B41FA5}">
                      <a16:colId xmlns:a16="http://schemas.microsoft.com/office/drawing/2014/main" val="406474251"/>
                    </a:ext>
                  </a:extLst>
                </a:gridCol>
                <a:gridCol w="4128526">
                  <a:extLst>
                    <a:ext uri="{9D8B030D-6E8A-4147-A177-3AD203B41FA5}">
                      <a16:colId xmlns:a16="http://schemas.microsoft.com/office/drawing/2014/main" val="2540962734"/>
                    </a:ext>
                  </a:extLst>
                </a:gridCol>
              </a:tblGrid>
              <a:tr h="1699554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Program considerations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ADA access requirements 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Parking and site development requirements 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cs typeface="Calibri" panose="020f0502020204030204" pitchFamily="34" charset="0"/>
                        </a:rPr>
                        <a:t>State </a:t>
                      </a:r>
                      <a:r>
                        <a:rPr lang="en-US" sz="2100" dirty="1">
                          <a:effectLst/>
                          <a:latin typeface="Lato Light" panose="020b0604020202020204" charset="0"/>
                          <a:cs typeface="Calibri" panose="020f0502020204030204" pitchFamily="34" charset="0"/>
                        </a:rPr>
                        <a:t>match funding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Physical constraints 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Building code requirements</a:t>
                      </a:r>
                    </a:p>
                    <a:p>
                      <a:pPr marL="342900" marR="0" lvl="0" indent="-342900" algn="l" defTabSz="914400" fontAlgn="auto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2100" b="0" i="0" u="none" strike="noStrike" kern="0" cap="none" spc="0" normalizeH="0" baseline="0" noProof="0" dirty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Arial"/>
                        </a:rPr>
                        <a:t>Remaining parcel </a:t>
                      </a:r>
                      <a:r>
                        <a:rPr kumimoji="0" lang="en-US" sz="2100" b="0" i="0" u="none" strike="noStrike" kern="0" cap="none" spc="0" normalizeH="0" baseline="0" noProof="0" dirty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Arial"/>
                        </a:rPr>
                        <a:t>on Mason St. </a:t>
                      </a:r>
                      <a:r>
                        <a:rPr kumimoji="0" lang="en-US" sz="2100" b="0" i="0" u="none" strike="noStrike" kern="0" cap="none" spc="0" normalizeH="0" baseline="0" noProof="0" dirty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Arial"/>
                        </a:rPr>
                        <a:t>in negotiations for acquisition </a:t>
                      </a:r>
                      <a:endParaRPr kumimoji="0" lang="en-US" sz="2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Lato Light" panose="020b060402020202020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Bond planning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264195"/>
                  </a:ext>
                </a:extLst>
              </a:tr>
            </a:tbl>
          </a:graphicData>
        </a:graphic>
      </p:graphicFrame>
      <p:sp>
        <p:nvSpPr>
          <p:cNvPr id="9" name="Google Shape;95;p14">
            <a:extLst>
              <a:ext uri="{FF2B5EF4-FFF2-40B4-BE49-F238E27FC236}">
                <a16:creationId xmlns:a16="http://schemas.microsoft.com/office/drawing/2014/main" id="{5DBF3DB3-2B52-4261-B1B9-AED2D0B62C68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" name="Google Shape;116;p17">
            <a:extLst>
              <a:ext uri="{FF2B5EF4-FFF2-40B4-BE49-F238E27FC236}">
                <a16:creationId xmlns:a16="http://schemas.microsoft.com/office/drawing/2014/main" id="{CBAACFAE-B1CE-417B-B943-91316EF0326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425444E-D65A-4F42-B588-B8484BDCF4ED}"/>
              </a:ext>
            </a:extLst>
          </p:cNvPr>
          <p:cNvSpPr txBox="1"/>
          <p:nvPr/>
        </p:nvSpPr>
        <p:spPr>
          <a:xfrm>
            <a:off x="628650" y="85832"/>
            <a:ext cx="8229600" cy="612648"/>
          </a:xfrm>
          <a:prstGeom prst="rect"/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90000"/>
              </a:lnSpc>
            </a:pP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Recommendations</a:t>
            </a: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Assumptions</a:t>
            </a: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69663B8-C998-49FE-AD2E-9A2434778C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9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86525-5E44-4E5C-A04B-6C9E4B0CC11B}"/>
              </a:ext>
            </a:extLst>
          </p:cNvPr>
          <p:cNvSpPr txBox="1"/>
          <p:nvPr/>
        </p:nvSpPr>
        <p:spPr>
          <a:xfrm>
            <a:off x="200297" y="1436062"/>
            <a:ext cx="8943703" cy="2159374"/>
          </a:xfrm>
          <a:prstGeom prst="rect"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defRPr sz="1800">
                <a:latin typeface="Lato Light" panose="020b060402020202020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Building new construction to the west on campus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Construct Initial Phase facilities westerly </a:t>
            </a:r>
            <a:endParaRPr lang="en-US" sz="2000"/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Adopt a Master Plan for future build-out 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Minimize remodeling to extent reasonably possible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E83FB-B290-4098-9537-B88BEF3D24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37" t="12017" r="3749" b="11333"/>
          <a:stretch>
            <a:fillRect/>
          </a:stretch>
        </p:blipFill>
        <p:spPr>
          <a:xfrm rot="20680820">
            <a:off x="6213592" y="1412151"/>
            <a:ext cx="2812815" cy="1044765"/>
          </a:xfrm>
          <a:prstGeom prst="rect"/>
        </p:spPr>
      </p:pic>
      <p:sp>
        <p:nvSpPr>
          <p:cNvPr id="9" name="Google Shape;95;p14">
            <a:extLst>
              <a:ext uri="{FF2B5EF4-FFF2-40B4-BE49-F238E27FC236}">
                <a16:creationId xmlns:a16="http://schemas.microsoft.com/office/drawing/2014/main" id="{9C521486-06B1-44DA-B075-08443A07AF14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" name="Google Shape;116;p17">
            <a:extLst>
              <a:ext uri="{FF2B5EF4-FFF2-40B4-BE49-F238E27FC236}">
                <a16:creationId xmlns:a16="http://schemas.microsoft.com/office/drawing/2014/main" id="{17B9EDAE-F973-4FA5-887B-FBA5475842E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698F0BB-8102-40C0-A5E6-C33FC93C4C9D}"/>
              </a:ext>
            </a:extLst>
          </p:cNvPr>
          <p:cNvSpPr txBox="1"/>
          <p:nvPr/>
        </p:nvSpPr>
        <p:spPr>
          <a:xfrm>
            <a:off x="628650" y="338381"/>
            <a:ext cx="8229600" cy="612648"/>
          </a:xfrm>
          <a:prstGeom prst="rect"/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90000"/>
              </a:lnSpc>
            </a:pP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Task Force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C5358-1D9E-4D61-A1B3-D90BE7957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86525-5E44-4E5C-A04B-6C9E4B0CC11B}"/>
              </a:ext>
            </a:extLst>
          </p:cNvPr>
          <p:cNvSpPr txBox="1"/>
          <p:nvPr/>
        </p:nvSpPr>
        <p:spPr>
          <a:xfrm>
            <a:off x="-8711" y="924901"/>
            <a:ext cx="8943703" cy="3584058"/>
          </a:xfrm>
          <a:prstGeom prst="rect"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defRPr sz="1800">
                <a:latin typeface="Lato Light" panose="020b060402020202020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Build core facilities in Initial Phase (2016 Bond goals)*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classrooms (target 16 – 20)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commons/cafeteria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kitchen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library (Learning Resource Center)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Improved circulation</a:t>
            </a:r>
          </a:p>
          <a:p>
            <a:pPr marL="457200" marR="0" lvl="1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r>
              <a:rPr lang="en-US" sz="1800" dirty="1">
                <a:latin typeface="Lato Light" panose="020b0604020202020204" charset="0"/>
                <a:cs typeface="Calibri" panose="020f0502020204030204" pitchFamily="34" charset="0"/>
              </a:rPr>
              <a:t>        *Facilities will include restrooms/security features/technology 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Request bond funding for future build-out of Master Plan as soon as reasonably possible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E83FB-B290-4098-9537-B88BEF3D24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37" t="12017" r="3749" b="11333"/>
          <a:stretch>
            <a:fillRect/>
          </a:stretch>
        </p:blipFill>
        <p:spPr>
          <a:xfrm rot="20680820">
            <a:off x="6132654" y="1335236"/>
            <a:ext cx="2812815" cy="1044765"/>
          </a:xfrm>
          <a:prstGeom prst="rect"/>
        </p:spPr>
      </p:pic>
      <p:sp>
        <p:nvSpPr>
          <p:cNvPr id="9" name="Google Shape;95;p14">
            <a:extLst>
              <a:ext uri="{FF2B5EF4-FFF2-40B4-BE49-F238E27FC236}">
                <a16:creationId xmlns:a16="http://schemas.microsoft.com/office/drawing/2014/main" id="{9C521486-06B1-44DA-B075-08443A07AF14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" name="Google Shape;116;p17">
            <a:extLst>
              <a:ext uri="{FF2B5EF4-FFF2-40B4-BE49-F238E27FC236}">
                <a16:creationId xmlns:a16="http://schemas.microsoft.com/office/drawing/2014/main" id="{17B9EDAE-F973-4FA5-887B-FBA5475842E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698F0BB-8102-40C0-A5E6-C33FC93C4C9D}"/>
              </a:ext>
            </a:extLst>
          </p:cNvPr>
          <p:cNvSpPr txBox="1"/>
          <p:nvPr/>
        </p:nvSpPr>
        <p:spPr>
          <a:xfrm>
            <a:off x="628650" y="260007"/>
            <a:ext cx="8229600" cy="612648"/>
          </a:xfrm>
          <a:prstGeom prst="rect"/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90000"/>
              </a:lnSpc>
            </a:pP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Task </a:t>
            </a: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Force Recommendations</a:t>
            </a:r>
            <a:endParaRPr lang="en-US" sz="3200" b="1" kern="1200">
              <a:solidFill>
                <a:schemeClr val="tx1"/>
              </a:solidFill>
              <a:latin typeface="Lato Light" panose="020b0604020202020204" charset="0"/>
              <a:ea typeface="+mj-ea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C5358-1D9E-4D61-A1B3-D90BE7957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2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EC1F11-1900-49C8-8C04-A8A63ABE4856}"/>
              </a:ext>
            </a:extLst>
          </p:cNvPr>
          <p:cNvSpPr txBox="1"/>
          <p:nvPr/>
        </p:nvSpPr>
        <p:spPr>
          <a:xfrm>
            <a:off x="118899" y="821717"/>
            <a:ext cx="8229600" cy="4408579"/>
          </a:xfrm>
          <a:prstGeom prst="rect"/>
          <a:noFill/>
        </p:spPr>
        <p:txBody>
          <a:bodyPr wrap="square" rtlCol="0">
            <a:spAutoFit/>
          </a:bodyPr>
          <a:lstStyle/>
          <a:p>
            <a:pPr marL="285750" lvl="7" indent="-285750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Provide input on the recommendations through a survey (located at the comment table or online)</a:t>
            </a:r>
          </a:p>
          <a:p>
            <a:pPr marL="285750" lvl="7" indent="-285750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Superintendent will present her recommendation, informed by the Task Force’s recommendations and a summary of public input, to the School Board on June 18, 2019 </a:t>
            </a:r>
          </a:p>
          <a:p>
            <a:pPr marL="285750" lvl="7" indent="-285750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School Board will adopt, or modify the Superintendent’s recommendation in </a:t>
            </a: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light of current state and local circumstances</a:t>
            </a:r>
          </a:p>
          <a:p>
            <a:pPr marL="285750" lvl="7" indent="-285750">
              <a:lnSpc>
                <a:spcPct val="114000"/>
              </a:lnSpc>
              <a:buSzPct val="130000"/>
              <a:buFont typeface="Arial" panose="020b0604020202020204" pitchFamily="34" charset="0"/>
              <a:buChar char="•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Next </a:t>
            </a: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steps will </a:t>
            </a: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be identified to implement the School Board’s action </a:t>
            </a:r>
          </a:p>
          <a:p>
            <a:pPr lvl="7">
              <a:lnSpc>
                <a:spcPct val="114000"/>
              </a:lnSpc>
              <a:buSzPct val="130000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      to modernize and expand Sumner High School as soon as reasonably    </a:t>
            </a:r>
          </a:p>
          <a:p>
            <a:pPr lvl="7">
              <a:lnSpc>
                <a:spcPct val="114000"/>
              </a:lnSpc>
              <a:buSzPct val="130000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      possible</a:t>
            </a:r>
          </a:p>
          <a:p>
            <a:pPr lvl="7">
              <a:lnSpc>
                <a:spcPct val="114000"/>
              </a:lnSpc>
              <a:buSzPct val="130000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      </a:t>
            </a:r>
          </a:p>
          <a:p>
            <a:pPr lvl="7">
              <a:lnSpc>
                <a:spcPct val="114000"/>
              </a:lnSpc>
              <a:buSzPct val="130000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7" name="Google Shape;116;p17">
            <a:extLst>
              <a:ext uri="{FF2B5EF4-FFF2-40B4-BE49-F238E27FC236}">
                <a16:creationId xmlns:a16="http://schemas.microsoft.com/office/drawing/2014/main" id="{5E6516F5-E32A-4395-B0C0-8ED780A8EA5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1A22F72-75A8-4640-A6AD-6711B54FFD35}"/>
              </a:ext>
            </a:extLst>
          </p:cNvPr>
          <p:cNvSpPr txBox="1"/>
          <p:nvPr/>
        </p:nvSpPr>
        <p:spPr>
          <a:xfrm>
            <a:off x="-76832" y="162253"/>
            <a:ext cx="8509261" cy="612648"/>
          </a:xfrm>
          <a:prstGeom prst="rect"/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90000"/>
              </a:lnSpc>
            </a:pP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Next Steps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2010EB-5378-4C40-9AFD-FD0E668A42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1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May 28  and 29,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B72F9-FAEE-4C96-845E-1260E7423234}"/>
              </a:ext>
            </a:extLst>
          </p:cNvPr>
          <p:cNvSpPr txBox="1"/>
          <p:nvPr/>
        </p:nvSpPr>
        <p:spPr>
          <a:xfrm>
            <a:off x="2748435" y="1638632"/>
            <a:ext cx="4166171" cy="830997"/>
          </a:xfrm>
          <a:prstGeom prst="rect"/>
          <a:noFill/>
        </p:spPr>
        <p:txBody>
          <a:bodyPr wrap="square" rtlCol="0">
            <a:spAutoFit/>
          </a:bodyPr>
          <a:lstStyle/>
          <a:p>
            <a:pPr marL="0" marR="0" lvl="0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kumimoji="0" lang="en-US" sz="4800" b="1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 Light" panose="020f0302020204030204" pitchFamily="34" charset="0"/>
                <a:sym typeface="Lato Light"/>
              </a:rPr>
              <a:t>QUESTIONS?</a:t>
            </a:r>
            <a:endParaRPr kumimoji="0" lang="en-US" sz="4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 Light" panose="020f0302020204030204" pitchFamily="34" charset="0"/>
              <a:sym typeface="Calibri"/>
            </a:endParaRPr>
          </a:p>
        </p:txBody>
      </p:sp>
      <p:pic>
        <p:nvPicPr>
          <p:cNvPr id="6" name="Google Shape;116;p17">
            <a:extLst>
              <a:ext uri="{FF2B5EF4-FFF2-40B4-BE49-F238E27FC236}">
                <a16:creationId xmlns:a16="http://schemas.microsoft.com/office/drawing/2014/main" id="{7F5697C2-7F20-45C8-8B19-34E53D957F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DEB430-8AF4-40FB-BF75-4CF57FF6E4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1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Syrn" typeface="Estrangelo Edess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Tibt" typeface="Microsoft Himalaya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Mlym" typeface="Kartika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Syrn" typeface="Estrangelo Edess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Tibt" typeface="Microsoft Himalaya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Mlym" typeface="Kartika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6.xml><?xml version="1.0" encoding="utf-8"?>
<a:theme xmlns:a="http://schemas.openxmlformats.org/drawingml/2006/main" name="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Application>Microsoft Office PowerPoint</Application>
  <PresentationFormat/>
  <Slides>18</Slide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2019-05-27T13:03:11Z</cp:lastPrinted>
  <dcterms:created xsi:type="dcterms:W3CDTF">2019-05-27T13:03:11Z</dcterms:created>
  <dcterms:modified xsi:type="dcterms:W3CDTF">2019-05-27T13:03:11Z</dcterms:modified>
</cp:coreProperties>
</file>