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Libre Franklin"/>
      <p:regular r:id="rId19"/>
      <p:bold r:id="rId20"/>
      <p:italic r:id="rId21"/>
      <p:boldItalic r:id="rId22"/>
    </p:embeddedFont>
    <p:embeddedFont>
      <p:font typeface="Franklin Gothic"/>
      <p:bold r:id="rId23"/>
    </p:embeddedFont>
    <p:embeddedFont>
      <p:font typeface="Unkempt"/>
      <p:regular r:id="rId24"/>
      <p:bold r:id="rId25"/>
    </p:embeddedFont>
    <p:embeddedFont>
      <p:font typeface="Gill Sans"/>
      <p:regular r:id="rId26"/>
      <p:bold r:id="rId27"/>
    </p:embeddedFon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bold.fntdata"/><Relationship Id="rId22" Type="http://schemas.openxmlformats.org/officeDocument/2006/relationships/font" Target="fonts/LibreFranklin-boldItalic.fntdata"/><Relationship Id="rId21" Type="http://schemas.openxmlformats.org/officeDocument/2006/relationships/font" Target="fonts/LibreFranklin-italic.fntdata"/><Relationship Id="rId24" Type="http://schemas.openxmlformats.org/officeDocument/2006/relationships/font" Target="fonts/Unkempt-regular.fntdata"/><Relationship Id="rId23" Type="http://schemas.openxmlformats.org/officeDocument/2006/relationships/font" Target="fonts/FranklinGothic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GillSans-regular.fntdata"/><Relationship Id="rId25" Type="http://schemas.openxmlformats.org/officeDocument/2006/relationships/font" Target="fonts/Unkempt-bold.fntdata"/><Relationship Id="rId28" Type="http://schemas.openxmlformats.org/officeDocument/2006/relationships/font" Target="fonts/OpenSans-regular.fntdata"/><Relationship Id="rId27" Type="http://schemas.openxmlformats.org/officeDocument/2006/relationships/font" Target="fonts/Gill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LibreFranklin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mailto:rbeltran@vusd.org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58e99b638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How does the data look in relation to the SPSA</a:t>
            </a:r>
            <a:endParaRPr sz="1500"/>
          </a:p>
        </p:txBody>
      </p:sp>
      <p:sp>
        <p:nvSpPr>
          <p:cNvPr id="231" name="Google Shape;231;g258e99b6385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58e99b638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How does the data look in relation to the SPSA</a:t>
            </a:r>
            <a:endParaRPr sz="1500"/>
          </a:p>
        </p:txBody>
      </p:sp>
      <p:sp>
        <p:nvSpPr>
          <p:cNvPr id="239" name="Google Shape;239;g258e99b6385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58e99b6385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58e99b638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FF0000"/>
                </a:solidFill>
                <a:latin typeface="Unkempt"/>
                <a:ea typeface="Unkempt"/>
                <a:cs typeface="Unkempt"/>
                <a:sym typeface="Unkempt"/>
              </a:rPr>
              <a:t>Please submit yearly schedule of meetings to </a:t>
            </a:r>
            <a:r>
              <a:rPr lang="en-US" sz="2000" u="sng">
                <a:solidFill>
                  <a:schemeClr val="hlink"/>
                </a:solidFill>
                <a:latin typeface="Unkempt"/>
                <a:ea typeface="Unkempt"/>
                <a:cs typeface="Unkempt"/>
                <a:sym typeface="Unkempt"/>
                <a:hlinkClick r:id="rId2"/>
              </a:rPr>
              <a:t>rbeltran@vusd.org</a:t>
            </a:r>
            <a:r>
              <a:rPr lang="en-US" sz="2000">
                <a:solidFill>
                  <a:srgbClr val="FF0000"/>
                </a:solidFill>
                <a:latin typeface="Unkempt"/>
                <a:ea typeface="Unkempt"/>
                <a:cs typeface="Unkempt"/>
                <a:sym typeface="Unkempt"/>
              </a:rPr>
              <a:t> </a:t>
            </a:r>
            <a:endParaRPr sz="2000">
              <a:solidFill>
                <a:srgbClr val="0000FF"/>
              </a:solidFill>
              <a:latin typeface="Unkempt"/>
              <a:ea typeface="Unkempt"/>
              <a:cs typeface="Unkempt"/>
              <a:sym typeface="Unkemp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5c104964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15c104964e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270c31db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How does the data look in relation to the SPSA</a:t>
            </a:r>
            <a:endParaRPr sz="1500"/>
          </a:p>
        </p:txBody>
      </p:sp>
      <p:sp>
        <p:nvSpPr>
          <p:cNvPr id="191" name="Google Shape;191;g2270c31dbb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e4c2dd0a1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How does the data look in relation to the SPSA</a:t>
            </a:r>
            <a:endParaRPr sz="1500"/>
          </a:p>
        </p:txBody>
      </p:sp>
      <p:sp>
        <p:nvSpPr>
          <p:cNvPr id="199" name="Google Shape;199;g1e4c2dd0a1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58e99b63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How does the data look in relation to the SPSA</a:t>
            </a:r>
            <a:endParaRPr sz="1500"/>
          </a:p>
        </p:txBody>
      </p:sp>
      <p:sp>
        <p:nvSpPr>
          <p:cNvPr id="207" name="Google Shape;207;g258e99b638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58e99b638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How does the data look in relation to the SPSA</a:t>
            </a:r>
            <a:endParaRPr sz="1500"/>
          </a:p>
        </p:txBody>
      </p:sp>
      <p:sp>
        <p:nvSpPr>
          <p:cNvPr id="215" name="Google Shape;215;g258e99b6385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58e99b638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How does the data look in relation to the SPSA</a:t>
            </a:r>
            <a:endParaRPr sz="1500"/>
          </a:p>
        </p:txBody>
      </p:sp>
      <p:sp>
        <p:nvSpPr>
          <p:cNvPr id="223" name="Google Shape;223;g258e99b6385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me page">
  <p:cSld name="Home pag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214384" y="-337108"/>
            <a:ext cx="7003226" cy="7195108"/>
          </a:xfrm>
          <a:prstGeom prst="parallelogram">
            <a:avLst>
              <a:gd fmla="val 25000" name="adj"/>
            </a:avLst>
          </a:prstGeom>
          <a:solidFill>
            <a:srgbClr val="0E57C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>
            <p:ph idx="2" type="pic"/>
          </p:nvPr>
        </p:nvSpPr>
        <p:spPr>
          <a:xfrm>
            <a:off x="-138909" y="1344705"/>
            <a:ext cx="12469813" cy="4356381"/>
          </a:xfrm>
          <a:prstGeom prst="rect">
            <a:avLst/>
          </a:prstGeom>
          <a:noFill/>
          <a:ln>
            <a:noFill/>
          </a:ln>
        </p:spPr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0" y="1344613"/>
            <a:ext cx="12330113" cy="4356100"/>
          </a:xfrm>
          <a:prstGeom prst="rect">
            <a:avLst/>
          </a:prstGeom>
          <a:solidFill>
            <a:srgbClr val="0E57C4">
              <a:alpha val="8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>
            <a:off x="6956267" y="5686331"/>
            <a:ext cx="3544988" cy="3428999"/>
          </a:xfrm>
          <a:prstGeom prst="parallelogram">
            <a:avLst>
              <a:gd fmla="val 25000" name="adj"/>
            </a:avLst>
          </a:prstGeom>
          <a:solidFill>
            <a:srgbClr val="BFBFBF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210" y="292084"/>
            <a:ext cx="2155672" cy="86226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428279" y="-337108"/>
            <a:ext cx="3544988" cy="3428999"/>
          </a:xfrm>
          <a:prstGeom prst="parallelogram">
            <a:avLst>
              <a:gd fmla="val 25000" name="adj"/>
            </a:avLst>
          </a:prstGeom>
          <a:solidFill>
            <a:srgbClr val="BFBFBF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"/>
          <p:cNvCxnSpPr/>
          <p:nvPr/>
        </p:nvCxnSpPr>
        <p:spPr>
          <a:xfrm>
            <a:off x="2033187" y="279698"/>
            <a:ext cx="0" cy="906929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2"/>
          <p:cNvSpPr txBox="1"/>
          <p:nvPr/>
        </p:nvSpPr>
        <p:spPr>
          <a:xfrm>
            <a:off x="419548" y="6239445"/>
            <a:ext cx="800873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BE READY </a:t>
            </a:r>
            <a:r>
              <a:rPr b="0" i="0" lang="en-US" sz="1200" u="none" cap="none" strike="noStrike">
                <a:solidFill>
                  <a:srgbClr val="0E57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|</a:t>
            </a:r>
            <a:r>
              <a:rPr b="0" i="0" lang="en-US" sz="1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BE PRESENT </a:t>
            </a:r>
            <a:r>
              <a:rPr b="0" i="0" lang="en-US" sz="1200" u="none" cap="none" strike="noStrike">
                <a:solidFill>
                  <a:srgbClr val="0E57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|</a:t>
            </a:r>
            <a:r>
              <a:rPr b="0" i="0" lang="en-US" sz="1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BE SUCCESSFUL </a:t>
            </a:r>
            <a:r>
              <a:rPr b="0" i="0" lang="en-US" sz="1200" u="none" cap="none" strike="noStrike">
                <a:solidFill>
                  <a:srgbClr val="0E57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|</a:t>
            </a:r>
            <a:r>
              <a:rPr b="0" i="0" lang="en-US" sz="1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BE CONNECTED</a:t>
            </a:r>
            <a:endParaRPr sz="1200">
              <a:solidFill>
                <a:srgbClr val="0E57C4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4129163" y="317675"/>
            <a:ext cx="6798900" cy="8310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BFBFB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BELIEVE IN, I BELONG IN      </a:t>
            </a:r>
            <a:r>
              <a:rPr lang="en-US" sz="48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I AM</a:t>
            </a: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VUSD</a:t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-496821" y="5701087"/>
            <a:ext cx="11936349" cy="190353"/>
          </a:xfrm>
          <a:prstGeom prst="parallelogram">
            <a:avLst>
              <a:gd fmla="val 2500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/>
          <p:nvPr>
            <p:ph idx="3" type="subTitle"/>
          </p:nvPr>
        </p:nvSpPr>
        <p:spPr>
          <a:xfrm>
            <a:off x="1405665" y="3580522"/>
            <a:ext cx="10053638" cy="445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Libre Franklin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4" type="body"/>
          </p:nvPr>
        </p:nvSpPr>
        <p:spPr>
          <a:xfrm>
            <a:off x="1405665" y="4719771"/>
            <a:ext cx="10053638" cy="981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5" type="body"/>
          </p:nvPr>
        </p:nvSpPr>
        <p:spPr>
          <a:xfrm>
            <a:off x="1405666" y="4114934"/>
            <a:ext cx="10053638" cy="604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Blank Slid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283" y="6037892"/>
            <a:ext cx="1515370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11"/>
          <p:cNvCxnSpPr/>
          <p:nvPr/>
        </p:nvCxnSpPr>
        <p:spPr>
          <a:xfrm>
            <a:off x="1506073" y="6037892"/>
            <a:ext cx="0" cy="906929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11"/>
          <p:cNvSpPr/>
          <p:nvPr/>
        </p:nvSpPr>
        <p:spPr>
          <a:xfrm>
            <a:off x="10214384" y="-337108"/>
            <a:ext cx="7003226" cy="7195108"/>
          </a:xfrm>
          <a:prstGeom prst="parallelogram">
            <a:avLst>
              <a:gd fmla="val 25000" name="adj"/>
            </a:avLst>
          </a:prstGeom>
          <a:solidFill>
            <a:srgbClr val="0E57C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1"/>
          <p:cNvSpPr/>
          <p:nvPr/>
        </p:nvSpPr>
        <p:spPr>
          <a:xfrm>
            <a:off x="4346083" y="265964"/>
            <a:ext cx="8369456" cy="445527"/>
          </a:xfrm>
          <a:prstGeom prst="parallelogram">
            <a:avLst>
              <a:gd fmla="val 25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1"/>
          <p:cNvSpPr/>
          <p:nvPr>
            <p:ph idx="2" type="pic"/>
          </p:nvPr>
        </p:nvSpPr>
        <p:spPr>
          <a:xfrm>
            <a:off x="7573963" y="5752937"/>
            <a:ext cx="2532062" cy="890751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11"/>
          <p:cNvSpPr txBox="1"/>
          <p:nvPr>
            <p:ph idx="1" type="body"/>
          </p:nvPr>
        </p:nvSpPr>
        <p:spPr>
          <a:xfrm>
            <a:off x="688975" y="957431"/>
            <a:ext cx="10972314" cy="47956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1"/>
          <p:cNvSpPr txBox="1"/>
          <p:nvPr/>
        </p:nvSpPr>
        <p:spPr>
          <a:xfrm>
            <a:off x="3496232" y="354996"/>
            <a:ext cx="800873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SUCCESSFUL </a:t>
            </a:r>
            <a:r>
              <a:rPr lang="en-US" sz="1100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1"/>
          <p:cNvSpPr txBox="1"/>
          <p:nvPr/>
        </p:nvSpPr>
        <p:spPr>
          <a:xfrm>
            <a:off x="1699717" y="6196413"/>
            <a:ext cx="51421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/>
          </a:p>
        </p:txBody>
      </p:sp>
      <p:sp>
        <p:nvSpPr>
          <p:cNvPr id="118" name="Google Shape;118;p1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/>
          <p:nvPr/>
        </p:nvSpPr>
        <p:spPr>
          <a:xfrm>
            <a:off x="10814313" y="-315592"/>
            <a:ext cx="7003226" cy="7195108"/>
          </a:xfrm>
          <a:prstGeom prst="parallelogram">
            <a:avLst>
              <a:gd fmla="val 25000" name="adj"/>
            </a:avLst>
          </a:prstGeom>
          <a:solidFill>
            <a:srgbClr val="BFBFBF">
              <a:alpha val="8392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"/>
          <p:cNvSpPr/>
          <p:nvPr/>
        </p:nvSpPr>
        <p:spPr>
          <a:xfrm>
            <a:off x="0" y="0"/>
            <a:ext cx="12191995" cy="6858000"/>
          </a:xfrm>
          <a:prstGeom prst="rect">
            <a:avLst/>
          </a:prstGeom>
          <a:solidFill>
            <a:srgbClr val="0E57C4"/>
          </a:solidFill>
          <a:ln cap="flat" cmpd="sng" w="12700">
            <a:solidFill>
              <a:srgbClr val="364A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3"/>
          <p:cNvSpPr txBox="1"/>
          <p:nvPr/>
        </p:nvSpPr>
        <p:spPr>
          <a:xfrm>
            <a:off x="3363555" y="2324097"/>
            <a:ext cx="10054107" cy="6051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Franklin Gothic"/>
              <a:buNone/>
            </a:pPr>
            <a:r>
              <a:rPr lang="en-US" sz="36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LOREM IPSUM LKJFG LKJGL</a:t>
            </a:r>
            <a:endParaRPr/>
          </a:p>
        </p:txBody>
      </p:sp>
      <p:sp>
        <p:nvSpPr>
          <p:cNvPr id="125" name="Google Shape;125;p13"/>
          <p:cNvSpPr/>
          <p:nvPr/>
        </p:nvSpPr>
        <p:spPr>
          <a:xfrm>
            <a:off x="10814313" y="-315592"/>
            <a:ext cx="7003226" cy="7195108"/>
          </a:xfrm>
          <a:prstGeom prst="parallelogram">
            <a:avLst>
              <a:gd fmla="val 25000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99062" y="666207"/>
            <a:ext cx="7187869" cy="562280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b="1" sz="1400"/>
            </a:lvl1pPr>
            <a:lvl2pPr lvl="1">
              <a:buNone/>
              <a:defRPr b="1" sz="1400"/>
            </a:lvl2pPr>
            <a:lvl3pPr lvl="2">
              <a:buNone/>
              <a:defRPr b="1" sz="1400"/>
            </a:lvl3pPr>
            <a:lvl4pPr lvl="3">
              <a:buNone/>
              <a:defRPr b="1" sz="1400"/>
            </a:lvl4pPr>
            <a:lvl5pPr lvl="4">
              <a:buNone/>
              <a:defRPr b="1" sz="1400"/>
            </a:lvl5pPr>
            <a:lvl6pPr lvl="5">
              <a:buNone/>
              <a:defRPr b="1" sz="1400"/>
            </a:lvl6pPr>
            <a:lvl7pPr lvl="6">
              <a:buNone/>
              <a:defRPr b="1" sz="1400"/>
            </a:lvl7pPr>
            <a:lvl8pPr lvl="7">
              <a:buNone/>
              <a:defRPr b="1" sz="1400"/>
            </a:lvl8pPr>
            <a:lvl9pPr lvl="8">
              <a:buNone/>
              <a:defRPr b="1"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/>
          <p:nvPr>
            <p:ph idx="1" type="subTitle"/>
          </p:nvPr>
        </p:nvSpPr>
        <p:spPr>
          <a:xfrm>
            <a:off x="1524000" y="3602038"/>
            <a:ext cx="10054106" cy="445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  <a:defRPr sz="2400" cap="none">
                <a:solidFill>
                  <a:srgbClr val="BFBFB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30" name="Google Shape;130;p14"/>
          <p:cNvSpPr txBox="1"/>
          <p:nvPr>
            <p:ph idx="2" type="body"/>
          </p:nvPr>
        </p:nvSpPr>
        <p:spPr>
          <a:xfrm>
            <a:off x="1524000" y="4666037"/>
            <a:ext cx="10053638" cy="1035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ibre Franklin"/>
              <a:buNone/>
              <a:defRPr sz="30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1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Column w/Bullets_ImageLFT">
  <p:cSld name="1Column w/Bullets_ImageLF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/>
          <p:nvPr/>
        </p:nvSpPr>
        <p:spPr>
          <a:xfrm>
            <a:off x="-1045627" y="-111772"/>
            <a:ext cx="4078939" cy="6744436"/>
          </a:xfrm>
          <a:prstGeom prst="parallelogram">
            <a:avLst>
              <a:gd fmla="val 25000" name="adj"/>
            </a:avLst>
          </a:prstGeom>
          <a:solidFill>
            <a:srgbClr val="A5A5A5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-430306" y="-337108"/>
            <a:ext cx="7003226" cy="7195108"/>
          </a:xfrm>
          <a:prstGeom prst="parallelogram">
            <a:avLst>
              <a:gd fmla="val 25000" name="adj"/>
            </a:avLst>
          </a:prstGeom>
          <a:solidFill>
            <a:srgbClr val="0E57C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63706" y="6037892"/>
            <a:ext cx="1515370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15"/>
          <p:cNvCxnSpPr/>
          <p:nvPr/>
        </p:nvCxnSpPr>
        <p:spPr>
          <a:xfrm>
            <a:off x="10663708" y="6037892"/>
            <a:ext cx="0" cy="906929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7" name="Google Shape;137;p15"/>
          <p:cNvSpPr/>
          <p:nvPr>
            <p:ph idx="2" type="pic"/>
          </p:nvPr>
        </p:nvSpPr>
        <p:spPr>
          <a:xfrm>
            <a:off x="-1052923" y="701209"/>
            <a:ext cx="6984742" cy="7122172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15"/>
          <p:cNvSpPr txBox="1"/>
          <p:nvPr>
            <p:ph idx="1" type="body"/>
          </p:nvPr>
        </p:nvSpPr>
        <p:spPr>
          <a:xfrm>
            <a:off x="6572919" y="1021259"/>
            <a:ext cx="5144463" cy="1150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000"/>
              <a:buFont typeface="Arial"/>
              <a:buNone/>
              <a:defRPr sz="30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15"/>
          <p:cNvSpPr txBox="1"/>
          <p:nvPr>
            <p:ph idx="3" type="subTitle"/>
          </p:nvPr>
        </p:nvSpPr>
        <p:spPr>
          <a:xfrm>
            <a:off x="6554437" y="2259193"/>
            <a:ext cx="5162946" cy="3699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15"/>
          <p:cNvSpPr/>
          <p:nvPr/>
        </p:nvSpPr>
        <p:spPr>
          <a:xfrm>
            <a:off x="4346083" y="265964"/>
            <a:ext cx="8369456" cy="445527"/>
          </a:xfrm>
          <a:prstGeom prst="parallelogram">
            <a:avLst>
              <a:gd fmla="val 25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5"/>
          <p:cNvSpPr txBox="1"/>
          <p:nvPr/>
        </p:nvSpPr>
        <p:spPr>
          <a:xfrm>
            <a:off x="3496232" y="354996"/>
            <a:ext cx="800873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SUCCESSFUL </a:t>
            </a:r>
            <a:r>
              <a:rPr lang="en-US" sz="1100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5"/>
          <p:cNvSpPr txBox="1"/>
          <p:nvPr/>
        </p:nvSpPr>
        <p:spPr>
          <a:xfrm>
            <a:off x="5221991" y="6196413"/>
            <a:ext cx="51421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/>
          </a:p>
        </p:txBody>
      </p:sp>
      <p:sp>
        <p:nvSpPr>
          <p:cNvPr id="143" name="Google Shape;143;p1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/>
          <p:nvPr/>
        </p:nvSpPr>
        <p:spPr>
          <a:xfrm>
            <a:off x="-100" y="6727600"/>
            <a:ext cx="12192000" cy="13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6"/>
          <p:cNvSpPr txBox="1"/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47" name="Google Shape;147;p16"/>
          <p:cNvSpPr txBox="1"/>
          <p:nvPr>
            <p:ph idx="1" type="body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48" name="Google Shape;148;p16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Column w/Bullets">
  <p:cSld name="Single Column w/Bullet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283" y="6037892"/>
            <a:ext cx="1515370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Google Shape;26;p3"/>
          <p:cNvCxnSpPr/>
          <p:nvPr/>
        </p:nvCxnSpPr>
        <p:spPr>
          <a:xfrm>
            <a:off x="1506073" y="6037892"/>
            <a:ext cx="0" cy="906929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3"/>
          <p:cNvSpPr/>
          <p:nvPr/>
        </p:nvSpPr>
        <p:spPr>
          <a:xfrm>
            <a:off x="10214384" y="-337108"/>
            <a:ext cx="7003226" cy="7195108"/>
          </a:xfrm>
          <a:prstGeom prst="parallelogram">
            <a:avLst>
              <a:gd fmla="val 25000" name="adj"/>
            </a:avLst>
          </a:prstGeom>
          <a:solidFill>
            <a:srgbClr val="0E57C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1699717" y="6196413"/>
            <a:ext cx="51421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4346083" y="265964"/>
            <a:ext cx="8369456" cy="445527"/>
          </a:xfrm>
          <a:prstGeom prst="parallelogram">
            <a:avLst>
              <a:gd fmla="val 25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 txBox="1"/>
          <p:nvPr/>
        </p:nvSpPr>
        <p:spPr>
          <a:xfrm>
            <a:off x="3496232" y="354996"/>
            <a:ext cx="800873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SUCCESSFUL </a:t>
            </a:r>
            <a:r>
              <a:rPr lang="en-US" sz="1100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 txBox="1"/>
          <p:nvPr>
            <p:ph idx="1" type="subTitle"/>
          </p:nvPr>
        </p:nvSpPr>
        <p:spPr>
          <a:xfrm>
            <a:off x="566567" y="1645672"/>
            <a:ext cx="10054107" cy="4091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"/>
          <p:cNvSpPr/>
          <p:nvPr>
            <p:ph idx="2" type="pic"/>
          </p:nvPr>
        </p:nvSpPr>
        <p:spPr>
          <a:xfrm>
            <a:off x="7573963" y="5752937"/>
            <a:ext cx="2532062" cy="890751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3"/>
          <p:cNvSpPr txBox="1"/>
          <p:nvPr>
            <p:ph idx="3" type="body"/>
          </p:nvPr>
        </p:nvSpPr>
        <p:spPr>
          <a:xfrm>
            <a:off x="566567" y="1021259"/>
            <a:ext cx="10054107" cy="604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Arial"/>
              <a:buNone/>
              <a:defRPr sz="36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 w/Logo_Quote">
  <p:cSld name="Intro w/Logo_Quot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-1045627" y="-111772"/>
            <a:ext cx="4078939" cy="6744436"/>
          </a:xfrm>
          <a:prstGeom prst="parallelogram">
            <a:avLst>
              <a:gd fmla="val 25000" name="adj"/>
            </a:avLst>
          </a:prstGeom>
          <a:solidFill>
            <a:srgbClr val="A5A5A5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-430306" y="-337108"/>
            <a:ext cx="7003226" cy="7195108"/>
          </a:xfrm>
          <a:prstGeom prst="parallelogram">
            <a:avLst>
              <a:gd fmla="val 25000" name="adj"/>
            </a:avLst>
          </a:prstGeom>
          <a:solidFill>
            <a:srgbClr val="0E57C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63706" y="6037892"/>
            <a:ext cx="1515370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Google Shape;39;p4"/>
          <p:cNvCxnSpPr/>
          <p:nvPr/>
        </p:nvCxnSpPr>
        <p:spPr>
          <a:xfrm>
            <a:off x="10663708" y="6037892"/>
            <a:ext cx="0" cy="906929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4"/>
          <p:cNvSpPr/>
          <p:nvPr>
            <p:ph idx="2" type="pic"/>
          </p:nvPr>
        </p:nvSpPr>
        <p:spPr>
          <a:xfrm>
            <a:off x="-752475" y="-187075"/>
            <a:ext cx="6984742" cy="7122172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4"/>
          <p:cNvSpPr/>
          <p:nvPr>
            <p:ph idx="3" type="pic"/>
          </p:nvPr>
        </p:nvSpPr>
        <p:spPr>
          <a:xfrm>
            <a:off x="7024688" y="3915784"/>
            <a:ext cx="4357687" cy="1769054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4"/>
          <p:cNvSpPr txBox="1"/>
          <p:nvPr>
            <p:ph idx="1" type="body"/>
          </p:nvPr>
        </p:nvSpPr>
        <p:spPr>
          <a:xfrm>
            <a:off x="6232267" y="1207919"/>
            <a:ext cx="5227504" cy="2707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4400"/>
              <a:buFont typeface="Arial"/>
              <a:buNone/>
              <a:defRPr sz="44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4"/>
          <p:cNvSpPr/>
          <p:nvPr/>
        </p:nvSpPr>
        <p:spPr>
          <a:xfrm>
            <a:off x="4346083" y="265964"/>
            <a:ext cx="8369456" cy="445527"/>
          </a:xfrm>
          <a:prstGeom prst="parallelogram">
            <a:avLst>
              <a:gd fmla="val 25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"/>
          <p:cNvSpPr txBox="1"/>
          <p:nvPr>
            <p:ph idx="4" type="body"/>
          </p:nvPr>
        </p:nvSpPr>
        <p:spPr>
          <a:xfrm>
            <a:off x="1021976" y="3429001"/>
            <a:ext cx="3162674" cy="2648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Franklin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4"/>
          <p:cNvSpPr txBox="1"/>
          <p:nvPr/>
        </p:nvSpPr>
        <p:spPr>
          <a:xfrm>
            <a:off x="3496232" y="354996"/>
            <a:ext cx="800873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SUCCESSFUL </a:t>
            </a:r>
            <a:r>
              <a:rPr lang="en-US" sz="1100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4"/>
          <p:cNvSpPr txBox="1"/>
          <p:nvPr/>
        </p:nvSpPr>
        <p:spPr>
          <a:xfrm>
            <a:off x="5221991" y="6196413"/>
            <a:ext cx="51421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/>
          </a:p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Column w/Bullets">
  <p:cSld name="2Column w/Bulle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283" y="6037892"/>
            <a:ext cx="1515370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Google Shape;50;p5"/>
          <p:cNvCxnSpPr/>
          <p:nvPr/>
        </p:nvCxnSpPr>
        <p:spPr>
          <a:xfrm>
            <a:off x="1506073" y="6037892"/>
            <a:ext cx="0" cy="906929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5"/>
          <p:cNvSpPr/>
          <p:nvPr/>
        </p:nvSpPr>
        <p:spPr>
          <a:xfrm>
            <a:off x="10214384" y="-337108"/>
            <a:ext cx="7003226" cy="7195108"/>
          </a:xfrm>
          <a:prstGeom prst="parallelogram">
            <a:avLst>
              <a:gd fmla="val 25000" name="adj"/>
            </a:avLst>
          </a:prstGeom>
          <a:solidFill>
            <a:srgbClr val="0E57C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5"/>
          <p:cNvSpPr txBox="1"/>
          <p:nvPr>
            <p:ph idx="1" type="subTitle"/>
          </p:nvPr>
        </p:nvSpPr>
        <p:spPr>
          <a:xfrm>
            <a:off x="566567" y="1935864"/>
            <a:ext cx="4564831" cy="3800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5"/>
          <p:cNvSpPr/>
          <p:nvPr/>
        </p:nvSpPr>
        <p:spPr>
          <a:xfrm>
            <a:off x="4346083" y="265964"/>
            <a:ext cx="8369456" cy="445527"/>
          </a:xfrm>
          <a:prstGeom prst="parallelogram">
            <a:avLst>
              <a:gd fmla="val 25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5"/>
          <p:cNvSpPr/>
          <p:nvPr>
            <p:ph idx="2" type="pic"/>
          </p:nvPr>
        </p:nvSpPr>
        <p:spPr>
          <a:xfrm>
            <a:off x="7573963" y="5752937"/>
            <a:ext cx="2532062" cy="890751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5"/>
          <p:cNvSpPr txBox="1"/>
          <p:nvPr>
            <p:ph idx="3" type="body"/>
          </p:nvPr>
        </p:nvSpPr>
        <p:spPr>
          <a:xfrm>
            <a:off x="566567" y="1021259"/>
            <a:ext cx="10054107" cy="604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Arial"/>
              <a:buNone/>
              <a:defRPr sz="36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4" type="body"/>
          </p:nvPr>
        </p:nvSpPr>
        <p:spPr>
          <a:xfrm>
            <a:off x="5461000" y="1935864"/>
            <a:ext cx="4924425" cy="3817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5"/>
          <p:cNvSpPr txBox="1"/>
          <p:nvPr/>
        </p:nvSpPr>
        <p:spPr>
          <a:xfrm>
            <a:off x="3496232" y="354996"/>
            <a:ext cx="800873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SUCCESSFUL </a:t>
            </a:r>
            <a:r>
              <a:rPr lang="en-US" sz="1100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5"/>
          <p:cNvSpPr txBox="1"/>
          <p:nvPr/>
        </p:nvSpPr>
        <p:spPr>
          <a:xfrm>
            <a:off x="1699717" y="6196413"/>
            <a:ext cx="51421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/>
          </a:p>
        </p:txBody>
      </p:sp>
      <p:sp>
        <p:nvSpPr>
          <p:cNvPr id="59" name="Google Shape;59;p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Copy w/Image">
  <p:cSld name="BodyCopy w/Imag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283" y="6037892"/>
            <a:ext cx="1515370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6"/>
          <p:cNvCxnSpPr/>
          <p:nvPr/>
        </p:nvCxnSpPr>
        <p:spPr>
          <a:xfrm>
            <a:off x="1506073" y="6037892"/>
            <a:ext cx="0" cy="906929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6"/>
          <p:cNvSpPr/>
          <p:nvPr/>
        </p:nvSpPr>
        <p:spPr>
          <a:xfrm>
            <a:off x="7001435" y="-250287"/>
            <a:ext cx="7003226" cy="7195108"/>
          </a:xfrm>
          <a:prstGeom prst="parallelogram">
            <a:avLst>
              <a:gd fmla="val 25000" name="adj"/>
            </a:avLst>
          </a:prstGeom>
          <a:solidFill>
            <a:srgbClr val="0E57C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6"/>
          <p:cNvSpPr/>
          <p:nvPr/>
        </p:nvSpPr>
        <p:spPr>
          <a:xfrm>
            <a:off x="4346083" y="265964"/>
            <a:ext cx="8369456" cy="445527"/>
          </a:xfrm>
          <a:prstGeom prst="parallelogram">
            <a:avLst>
              <a:gd fmla="val 25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6"/>
          <p:cNvSpPr/>
          <p:nvPr>
            <p:ph idx="2" type="pic"/>
          </p:nvPr>
        </p:nvSpPr>
        <p:spPr>
          <a:xfrm>
            <a:off x="7153836" y="-97887"/>
            <a:ext cx="5454091" cy="7195108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6"/>
          <p:cNvSpPr txBox="1"/>
          <p:nvPr>
            <p:ph idx="1" type="body"/>
          </p:nvPr>
        </p:nvSpPr>
        <p:spPr>
          <a:xfrm>
            <a:off x="566567" y="1021259"/>
            <a:ext cx="7404849" cy="604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000"/>
              <a:buFont typeface="Arial"/>
              <a:buNone/>
              <a:defRPr sz="30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6"/>
          <p:cNvSpPr txBox="1"/>
          <p:nvPr>
            <p:ph idx="3" type="subTitle"/>
          </p:nvPr>
        </p:nvSpPr>
        <p:spPr>
          <a:xfrm>
            <a:off x="566567" y="1645672"/>
            <a:ext cx="7003227" cy="4091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b="0" i="0" sz="2000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b="0" i="0" sz="2000"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b="0" i="0" sz="2000"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b="0" i="0" sz="2000"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b="0" i="0" sz="2000"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6"/>
          <p:cNvSpPr txBox="1"/>
          <p:nvPr/>
        </p:nvSpPr>
        <p:spPr>
          <a:xfrm>
            <a:off x="3496232" y="354996"/>
            <a:ext cx="800873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SUCCESSFUL </a:t>
            </a:r>
            <a:r>
              <a:rPr lang="en-US" sz="1100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6"/>
          <p:cNvSpPr txBox="1"/>
          <p:nvPr/>
        </p:nvSpPr>
        <p:spPr>
          <a:xfrm>
            <a:off x="1699717" y="6196413"/>
            <a:ext cx="51421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/>
          </a:p>
        </p:txBody>
      </p:sp>
      <p:sp>
        <p:nvSpPr>
          <p:cNvPr id="70" name="Google Shape;70;p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 w/Header">
  <p:cSld name="Blank Slide w/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283" y="6037892"/>
            <a:ext cx="1515370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oogle Shape;73;p7"/>
          <p:cNvCxnSpPr/>
          <p:nvPr/>
        </p:nvCxnSpPr>
        <p:spPr>
          <a:xfrm>
            <a:off x="1506073" y="6037892"/>
            <a:ext cx="0" cy="906929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" name="Google Shape;74;p7"/>
          <p:cNvSpPr/>
          <p:nvPr/>
        </p:nvSpPr>
        <p:spPr>
          <a:xfrm>
            <a:off x="10214384" y="-337108"/>
            <a:ext cx="7003226" cy="7195108"/>
          </a:xfrm>
          <a:prstGeom prst="parallelogram">
            <a:avLst>
              <a:gd fmla="val 25000" name="adj"/>
            </a:avLst>
          </a:prstGeom>
          <a:solidFill>
            <a:srgbClr val="0E57C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7"/>
          <p:cNvSpPr/>
          <p:nvPr/>
        </p:nvSpPr>
        <p:spPr>
          <a:xfrm>
            <a:off x="4346083" y="265964"/>
            <a:ext cx="8369456" cy="445527"/>
          </a:xfrm>
          <a:prstGeom prst="parallelogram">
            <a:avLst>
              <a:gd fmla="val 25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7"/>
          <p:cNvSpPr/>
          <p:nvPr>
            <p:ph idx="2" type="pic"/>
          </p:nvPr>
        </p:nvSpPr>
        <p:spPr>
          <a:xfrm>
            <a:off x="7573963" y="5752937"/>
            <a:ext cx="2532062" cy="890751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7"/>
          <p:cNvSpPr txBox="1"/>
          <p:nvPr>
            <p:ph idx="1" type="body"/>
          </p:nvPr>
        </p:nvSpPr>
        <p:spPr>
          <a:xfrm>
            <a:off x="566567" y="1628775"/>
            <a:ext cx="10054107" cy="412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7"/>
          <p:cNvSpPr txBox="1"/>
          <p:nvPr>
            <p:ph idx="3" type="body"/>
          </p:nvPr>
        </p:nvSpPr>
        <p:spPr>
          <a:xfrm>
            <a:off x="566567" y="1021259"/>
            <a:ext cx="10054107" cy="604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200"/>
              <a:buFont typeface="Arial"/>
              <a:buNone/>
              <a:defRPr sz="32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7"/>
          <p:cNvSpPr txBox="1"/>
          <p:nvPr/>
        </p:nvSpPr>
        <p:spPr>
          <a:xfrm>
            <a:off x="3496232" y="354996"/>
            <a:ext cx="800873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SUCCESSFUL </a:t>
            </a:r>
            <a:r>
              <a:rPr lang="en-US" sz="1100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7"/>
          <p:cNvSpPr txBox="1"/>
          <p:nvPr/>
        </p:nvSpPr>
        <p:spPr>
          <a:xfrm>
            <a:off x="1699717" y="6196413"/>
            <a:ext cx="51421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/>
          </a:p>
        </p:txBody>
      </p:sp>
      <p:sp>
        <p:nvSpPr>
          <p:cNvPr id="81" name="Google Shape;81;p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_Slide">
  <p:cSld name="Introduction_Slide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/>
          <p:nvPr/>
        </p:nvSpPr>
        <p:spPr>
          <a:xfrm>
            <a:off x="-1045627" y="-111772"/>
            <a:ext cx="4078939" cy="6744436"/>
          </a:xfrm>
          <a:prstGeom prst="parallelogram">
            <a:avLst>
              <a:gd fmla="val 25000" name="adj"/>
            </a:avLst>
          </a:prstGeom>
          <a:solidFill>
            <a:srgbClr val="A5A5A5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8"/>
          <p:cNvSpPr/>
          <p:nvPr/>
        </p:nvSpPr>
        <p:spPr>
          <a:xfrm>
            <a:off x="-430306" y="-337108"/>
            <a:ext cx="7003226" cy="7195108"/>
          </a:xfrm>
          <a:prstGeom prst="parallelogram">
            <a:avLst>
              <a:gd fmla="val 25000" name="adj"/>
            </a:avLst>
          </a:prstGeom>
          <a:solidFill>
            <a:srgbClr val="0E57C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8"/>
          <p:cNvSpPr/>
          <p:nvPr>
            <p:ph idx="2" type="pic"/>
          </p:nvPr>
        </p:nvSpPr>
        <p:spPr>
          <a:xfrm>
            <a:off x="-752475" y="-187075"/>
            <a:ext cx="6984742" cy="7122172"/>
          </a:xfrm>
          <a:prstGeom prst="rect">
            <a:avLst/>
          </a:prstGeom>
          <a:noFill/>
          <a:ln>
            <a:noFill/>
          </a:ln>
        </p:spPr>
      </p:sp>
      <p:pic>
        <p:nvPicPr>
          <p:cNvPr id="86" name="Google Shape;8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63706" y="6037892"/>
            <a:ext cx="1515370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" name="Google Shape;87;p8"/>
          <p:cNvCxnSpPr/>
          <p:nvPr/>
        </p:nvCxnSpPr>
        <p:spPr>
          <a:xfrm>
            <a:off x="10663708" y="6037892"/>
            <a:ext cx="0" cy="906929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" name="Google Shape;88;p8"/>
          <p:cNvSpPr txBox="1"/>
          <p:nvPr>
            <p:ph idx="1" type="body"/>
          </p:nvPr>
        </p:nvSpPr>
        <p:spPr>
          <a:xfrm>
            <a:off x="6232267" y="2024922"/>
            <a:ext cx="5227504" cy="29375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4400"/>
              <a:buFont typeface="Arial"/>
              <a:buNone/>
              <a:defRPr sz="44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8"/>
          <p:cNvSpPr/>
          <p:nvPr/>
        </p:nvSpPr>
        <p:spPr>
          <a:xfrm>
            <a:off x="4346083" y="265964"/>
            <a:ext cx="8369456" cy="445527"/>
          </a:xfrm>
          <a:prstGeom prst="parallelogram">
            <a:avLst>
              <a:gd fmla="val 25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8"/>
          <p:cNvSpPr txBox="1"/>
          <p:nvPr/>
        </p:nvSpPr>
        <p:spPr>
          <a:xfrm>
            <a:off x="3496232" y="354996"/>
            <a:ext cx="800873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SUCCESSFUL </a:t>
            </a:r>
            <a:r>
              <a:rPr lang="en-US" sz="1100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8"/>
          <p:cNvSpPr txBox="1"/>
          <p:nvPr/>
        </p:nvSpPr>
        <p:spPr>
          <a:xfrm>
            <a:off x="5221991" y="6196413"/>
            <a:ext cx="51421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/>
          </a:p>
        </p:txBody>
      </p:sp>
      <p:sp>
        <p:nvSpPr>
          <p:cNvPr id="92" name="Google Shape;92;p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Column w/Bullets_ImageRT">
  <p:cSld name="1Column w/Bullets_ImageR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283" y="6037892"/>
            <a:ext cx="1515370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Google Shape;95;p9"/>
          <p:cNvCxnSpPr/>
          <p:nvPr/>
        </p:nvCxnSpPr>
        <p:spPr>
          <a:xfrm>
            <a:off x="1506073" y="6037892"/>
            <a:ext cx="0" cy="906929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" name="Google Shape;96;p9"/>
          <p:cNvSpPr/>
          <p:nvPr/>
        </p:nvSpPr>
        <p:spPr>
          <a:xfrm>
            <a:off x="7001435" y="-250287"/>
            <a:ext cx="7003226" cy="7195108"/>
          </a:xfrm>
          <a:prstGeom prst="parallelogram">
            <a:avLst>
              <a:gd fmla="val 25000" name="adj"/>
            </a:avLst>
          </a:prstGeom>
          <a:solidFill>
            <a:srgbClr val="0E57C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9"/>
          <p:cNvSpPr txBox="1"/>
          <p:nvPr>
            <p:ph idx="1" type="subTitle"/>
          </p:nvPr>
        </p:nvSpPr>
        <p:spPr>
          <a:xfrm>
            <a:off x="566567" y="1645672"/>
            <a:ext cx="7003227" cy="4091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b="1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9"/>
          <p:cNvSpPr/>
          <p:nvPr/>
        </p:nvSpPr>
        <p:spPr>
          <a:xfrm>
            <a:off x="4346083" y="265964"/>
            <a:ext cx="8369456" cy="445527"/>
          </a:xfrm>
          <a:prstGeom prst="parallelogram">
            <a:avLst>
              <a:gd fmla="val 25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9"/>
          <p:cNvSpPr/>
          <p:nvPr>
            <p:ph idx="2" type="pic"/>
          </p:nvPr>
        </p:nvSpPr>
        <p:spPr>
          <a:xfrm>
            <a:off x="7153836" y="712010"/>
            <a:ext cx="5454091" cy="7195108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9"/>
          <p:cNvSpPr txBox="1"/>
          <p:nvPr>
            <p:ph idx="3" type="body"/>
          </p:nvPr>
        </p:nvSpPr>
        <p:spPr>
          <a:xfrm>
            <a:off x="566567" y="1021259"/>
            <a:ext cx="7404849" cy="604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000"/>
              <a:buFont typeface="Arial"/>
              <a:buNone/>
              <a:defRPr sz="30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9"/>
          <p:cNvSpPr txBox="1"/>
          <p:nvPr/>
        </p:nvSpPr>
        <p:spPr>
          <a:xfrm>
            <a:off x="3496232" y="354996"/>
            <a:ext cx="800873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SUCCESSFUL </a:t>
            </a:r>
            <a:r>
              <a:rPr lang="en-US" sz="1100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9"/>
          <p:cNvSpPr txBox="1"/>
          <p:nvPr/>
        </p:nvSpPr>
        <p:spPr>
          <a:xfrm>
            <a:off x="1699717" y="6196413"/>
            <a:ext cx="51421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/>
          </a:p>
        </p:txBody>
      </p:sp>
      <p:sp>
        <p:nvSpPr>
          <p:cNvPr id="103" name="Google Shape;103;p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"/>
          <p:cNvSpPr/>
          <p:nvPr/>
        </p:nvSpPr>
        <p:spPr>
          <a:xfrm>
            <a:off x="0" y="0"/>
            <a:ext cx="12191995" cy="6858000"/>
          </a:xfrm>
          <a:prstGeom prst="rect">
            <a:avLst/>
          </a:prstGeom>
          <a:solidFill>
            <a:srgbClr val="0E57C4"/>
          </a:solidFill>
          <a:ln cap="flat" cmpd="sng" w="12700">
            <a:solidFill>
              <a:srgbClr val="364A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0"/>
          <p:cNvSpPr/>
          <p:nvPr/>
        </p:nvSpPr>
        <p:spPr>
          <a:xfrm>
            <a:off x="-5072233" y="-315592"/>
            <a:ext cx="7003226" cy="7195108"/>
          </a:xfrm>
          <a:prstGeom prst="parallelogram">
            <a:avLst>
              <a:gd fmla="val 25000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4265" y="1397726"/>
            <a:ext cx="4869555" cy="385354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81824" y="1037328"/>
            <a:ext cx="1027197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Gill Sans"/>
              <a:buNone/>
              <a:defRPr b="0" i="0" sz="4000" u="none" cap="none" strike="noStrike">
                <a:solidFill>
                  <a:srgbClr val="0E57C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81824" y="2511379"/>
            <a:ext cx="10271976" cy="36655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7.png"/><Relationship Id="rId7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google.com/document/d/1o4CdWixHbplPXd_mot3P2NiDhb1nFlLQTZU--CixlLA/edit?usp=sharing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vusd.org/about.cfm?subpage=25948" TargetMode="External"/><Relationship Id="rId4" Type="http://schemas.openxmlformats.org/officeDocument/2006/relationships/hyperlink" Target="http://www.vusd.org/about.cfm?subpage=25948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1051" l="1110" r="0" t="8925"/>
          <a:stretch/>
        </p:blipFill>
        <p:spPr>
          <a:xfrm>
            <a:off x="0" y="1344613"/>
            <a:ext cx="12330000" cy="4356000"/>
          </a:xfrm>
          <a:prstGeom prst="rect">
            <a:avLst/>
          </a:prstGeom>
          <a:solidFill>
            <a:srgbClr val="0E57C4">
              <a:alpha val="80000"/>
            </a:srgbClr>
          </a:solidFill>
          <a:ln>
            <a:noFill/>
          </a:ln>
        </p:spPr>
      </p:pic>
      <p:sp>
        <p:nvSpPr>
          <p:cNvPr id="154" name="Google Shape;154;p17"/>
          <p:cNvSpPr txBox="1"/>
          <p:nvPr>
            <p:ph idx="4" type="body"/>
          </p:nvPr>
        </p:nvSpPr>
        <p:spPr>
          <a:xfrm>
            <a:off x="1405675" y="4159976"/>
            <a:ext cx="100536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34801"/>
              <a:buFont typeface="Arial"/>
              <a:buNone/>
            </a:pPr>
            <a:r>
              <a:rPr lang="en-US" sz="4005">
                <a:latin typeface="Arial"/>
                <a:ea typeface="Arial"/>
                <a:cs typeface="Arial"/>
                <a:sym typeface="Arial"/>
              </a:rPr>
              <a:t>Tercera Reunión del Consejo Plantel Escolar</a:t>
            </a:r>
            <a:endParaRPr sz="500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7692"/>
              <a:buFont typeface="Libre Franklin"/>
              <a:buNone/>
            </a:pPr>
            <a:r>
              <a:rPr lang="en-US" sz="2600"/>
              <a:t>enero</a:t>
            </a:r>
            <a:r>
              <a:rPr lang="en-US" sz="2600"/>
              <a:t> 2024</a:t>
            </a:r>
            <a:endParaRPr sz="4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7"/>
          <p:cNvSpPr txBox="1"/>
          <p:nvPr>
            <p:ph idx="5" type="body"/>
          </p:nvPr>
        </p:nvSpPr>
        <p:spPr>
          <a:xfrm>
            <a:off x="1405675" y="3555178"/>
            <a:ext cx="100536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>
                <a:solidFill>
                  <a:srgbClr val="FF0000"/>
                </a:solidFill>
              </a:rPr>
              <a:t>[SCHOOL NAME]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6" name="Google Shape;156;p17"/>
          <p:cNvSpPr txBox="1"/>
          <p:nvPr>
            <p:ph idx="3" type="subTitle"/>
          </p:nvPr>
        </p:nvSpPr>
        <p:spPr>
          <a:xfrm>
            <a:off x="1405665" y="3109672"/>
            <a:ext cx="100536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Libre Franklin"/>
              <a:buNone/>
            </a:pPr>
            <a:r>
              <a:rPr lang="en-US"/>
              <a:t>VISALIA UNIFIED SCHOOL DISTRICT</a:t>
            </a:r>
            <a:endParaRPr/>
          </a:p>
        </p:txBody>
      </p:sp>
      <p:sp>
        <p:nvSpPr>
          <p:cNvPr id="157" name="Google Shape;157;p17"/>
          <p:cNvSpPr txBox="1"/>
          <p:nvPr>
            <p:ph idx="12" type="sldNum"/>
          </p:nvPr>
        </p:nvSpPr>
        <p:spPr>
          <a:xfrm>
            <a:off x="14029420" y="6333009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p17"/>
          <p:cNvSpPr txBox="1"/>
          <p:nvPr>
            <p:ph idx="4" type="body"/>
          </p:nvPr>
        </p:nvSpPr>
        <p:spPr>
          <a:xfrm>
            <a:off x="1491500" y="4914623"/>
            <a:ext cx="10053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None/>
            </a:pPr>
            <a:r>
              <a:rPr lang="en-US" sz="2600">
                <a:solidFill>
                  <a:srgbClr val="FF0000"/>
                </a:solidFill>
              </a:rPr>
              <a:t> [</a:t>
            </a:r>
            <a:r>
              <a:rPr lang="en-US" sz="2600">
                <a:solidFill>
                  <a:srgbClr val="FF0000"/>
                </a:solidFill>
              </a:rPr>
              <a:t>Date]</a:t>
            </a:r>
            <a:endParaRPr sz="2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"/>
          <p:cNvSpPr txBox="1"/>
          <p:nvPr>
            <p:ph idx="3" type="body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500"/>
              <a:t>Consejo Plantel Escolar</a:t>
            </a:r>
            <a:r>
              <a:rPr b="1" lang="en-US" sz="4300"/>
              <a:t> (SSC)</a:t>
            </a:r>
            <a:endParaRPr b="1" sz="4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6600"/>
              <a:buFont typeface="Arial"/>
              <a:buNone/>
            </a:pPr>
            <a:r>
              <a:t/>
            </a:r>
            <a:endParaRPr sz="6000"/>
          </a:p>
        </p:txBody>
      </p:sp>
      <p:sp>
        <p:nvSpPr>
          <p:cNvPr id="234" name="Google Shape;234;p26"/>
          <p:cNvSpPr txBox="1"/>
          <p:nvPr>
            <p:ph idx="1" type="subTitle"/>
          </p:nvPr>
        </p:nvSpPr>
        <p:spPr>
          <a:xfrm>
            <a:off x="566567" y="1645672"/>
            <a:ext cx="10054200" cy="40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000"/>
              <a:t>Informe DAC/DELAC</a:t>
            </a:r>
            <a:endParaRPr sz="3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/>
              <a:t>Discusión de temas abordados en la reunión anterior DAC/DELAC del Distrito</a:t>
            </a:r>
            <a:endParaRPr sz="3000"/>
          </a:p>
        </p:txBody>
      </p:sp>
      <p:sp>
        <p:nvSpPr>
          <p:cNvPr id="235" name="Google Shape;235;p2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36" name="Google Shape;236;p26"/>
          <p:cNvSpPr/>
          <p:nvPr>
            <p:ph idx="2" type="pic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 txBox="1"/>
          <p:nvPr>
            <p:ph idx="3" type="body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500"/>
              <a:t>Consejo Plantel Escolar</a:t>
            </a:r>
            <a:r>
              <a:rPr b="1" lang="en-US" sz="4300"/>
              <a:t> (SSC)</a:t>
            </a:r>
            <a:endParaRPr b="1" sz="4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6600"/>
              <a:buFont typeface="Arial"/>
              <a:buNone/>
            </a:pPr>
            <a:r>
              <a:t/>
            </a:r>
            <a:endParaRPr sz="6000"/>
          </a:p>
        </p:txBody>
      </p:sp>
      <p:sp>
        <p:nvSpPr>
          <p:cNvPr id="242" name="Google Shape;242;p27"/>
          <p:cNvSpPr txBox="1"/>
          <p:nvPr>
            <p:ph idx="1" type="subTitle"/>
          </p:nvPr>
        </p:nvSpPr>
        <p:spPr>
          <a:xfrm>
            <a:off x="566567" y="1645672"/>
            <a:ext cx="10054200" cy="40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200"/>
              <a:t>Transferencias de presupuesto</a:t>
            </a:r>
            <a:endParaRPr sz="3200"/>
          </a:p>
          <a:p>
            <a:pPr indent="-431800" lvl="0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●"/>
            </a:pPr>
            <a:r>
              <a:rPr b="0" lang="en-US" sz="3200"/>
              <a:t>Razón para la(s) transferencia(s)</a:t>
            </a:r>
            <a:endParaRPr b="0" sz="3200"/>
          </a:p>
          <a:p>
            <a:pPr indent="-431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●"/>
            </a:pPr>
            <a:r>
              <a:rPr b="0" lang="en-US" sz="3200"/>
              <a:t>Votación para aprobar la(s) transferencia(s)</a:t>
            </a:r>
            <a:endParaRPr sz="3300"/>
          </a:p>
        </p:txBody>
      </p:sp>
      <p:sp>
        <p:nvSpPr>
          <p:cNvPr id="243" name="Google Shape;243;p2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44" name="Google Shape;244;p27"/>
          <p:cNvSpPr/>
          <p:nvPr>
            <p:ph idx="2" type="pic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"/>
          <p:cNvSpPr/>
          <p:nvPr>
            <p:ph idx="2" type="pic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</p:spPr>
      </p:sp>
      <p:sp>
        <p:nvSpPr>
          <p:cNvPr id="250" name="Google Shape;250;p28"/>
          <p:cNvSpPr txBox="1"/>
          <p:nvPr>
            <p:ph idx="1" type="body"/>
          </p:nvPr>
        </p:nvSpPr>
        <p:spPr>
          <a:xfrm>
            <a:off x="566567" y="1626050"/>
            <a:ext cx="10054200" cy="412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3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/>
              <a:t>Próxima Reunión:</a:t>
            </a:r>
            <a:endParaRPr b="1" sz="3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marzo</a:t>
            </a:r>
            <a:endParaRPr sz="3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8"/>
          <p:cNvSpPr txBox="1"/>
          <p:nvPr>
            <p:ph idx="3" type="body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/>
              <a:t>Fin de la reunión</a:t>
            </a:r>
            <a:endParaRPr b="1" sz="3600"/>
          </a:p>
        </p:txBody>
      </p:sp>
      <p:sp>
        <p:nvSpPr>
          <p:cNvPr id="252" name="Google Shape;252;p2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/>
          <p:nvPr>
            <p:ph idx="1" type="subTitle"/>
          </p:nvPr>
        </p:nvSpPr>
        <p:spPr>
          <a:xfrm>
            <a:off x="8277681" y="1842377"/>
            <a:ext cx="3239100" cy="23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0" lang="en-US" sz="2400" cap="none"/>
              <a:t>BE </a:t>
            </a:r>
            <a:r>
              <a:rPr b="0" lang="en-US" sz="24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READY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0"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0" lang="en-US" sz="2400" cap="none">
                <a:latin typeface="Arial "/>
                <a:ea typeface="Arial "/>
                <a:cs typeface="Arial "/>
                <a:sym typeface="Arial "/>
              </a:rPr>
              <a:t>BE </a:t>
            </a:r>
            <a:r>
              <a:rPr b="0" lang="en-US" sz="24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PRESENT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0" sz="2400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0" lang="en-US" sz="2400" cap="none">
                <a:latin typeface="Arial "/>
                <a:ea typeface="Arial "/>
                <a:cs typeface="Arial "/>
                <a:sym typeface="Arial "/>
              </a:rPr>
              <a:t>BE </a:t>
            </a:r>
            <a:r>
              <a:rPr b="0" lang="en-US" sz="24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SUCCESSFUL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0" sz="2400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0" lang="en-US" sz="2400" cap="none"/>
              <a:t>BE </a:t>
            </a:r>
            <a:r>
              <a:rPr b="0" lang="en-US" sz="24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CONNECTED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0" sz="2400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1247" y="1842377"/>
            <a:ext cx="400089" cy="400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1246" y="2412581"/>
            <a:ext cx="400089" cy="400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61970" y="3157763"/>
            <a:ext cx="378503" cy="391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62832" y="3796649"/>
            <a:ext cx="378503" cy="39139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8"/>
          <p:cNvSpPr txBox="1"/>
          <p:nvPr/>
        </p:nvSpPr>
        <p:spPr>
          <a:xfrm>
            <a:off x="7741246" y="948556"/>
            <a:ext cx="2877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</a:t>
            </a:r>
            <a:r>
              <a:rPr lang="en-US" sz="3600">
                <a:solidFill>
                  <a:srgbClr val="0D57C4"/>
                </a:solidFill>
                <a:latin typeface="Arial"/>
                <a:ea typeface="Arial"/>
                <a:cs typeface="Arial"/>
                <a:sym typeface="Arial"/>
              </a:rPr>
              <a:t>Priorities</a:t>
            </a:r>
            <a:endParaRPr/>
          </a:p>
        </p:txBody>
      </p:sp>
      <p:sp>
        <p:nvSpPr>
          <p:cNvPr id="169" name="Google Shape;169;p18"/>
          <p:cNvSpPr txBox="1"/>
          <p:nvPr/>
        </p:nvSpPr>
        <p:spPr>
          <a:xfrm>
            <a:off x="358799" y="948556"/>
            <a:ext cx="7041000" cy="4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</a:t>
            </a:r>
            <a:r>
              <a:rPr lang="en-US" sz="3600">
                <a:solidFill>
                  <a:srgbClr val="0D57C4"/>
                </a:solidFill>
                <a:latin typeface="Arial"/>
                <a:ea typeface="Arial"/>
                <a:cs typeface="Arial"/>
                <a:sym typeface="Arial"/>
              </a:rPr>
              <a:t>Core Beliefs &amp; Commitments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We believe and are committed to </a:t>
            </a:r>
            <a:endParaRPr sz="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students can achieve at high levels and demonstrate continuous growth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Providing high-quality learning experiences that allow all students to reach their fullest potential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Equipping students and staff with the educational tools necessary for achievement and growth</a:t>
            </a:r>
            <a:endParaRPr/>
          </a:p>
          <a:p>
            <a:pPr indent="-2413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Family and community engagement is key to student success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Providing families and community members pathways of connectivity to the education system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Facilitating timely and consistent communication to position families to participate in their students’ learning experiences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Learning environments should be safe, supportive, and innovative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Creating physical and social-emotional safety in all learning environments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Providing all students the academic and social supports needed to be successful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Designing learning environments that drive innovative practices to improve student outcomes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Ensuring all students are known by their name, welcomed each day, and connected to meaningful activities</a:t>
            </a:r>
            <a:endParaRPr/>
          </a:p>
        </p:txBody>
      </p:sp>
      <p:cxnSp>
        <p:nvCxnSpPr>
          <p:cNvPr id="170" name="Google Shape;170;p18"/>
          <p:cNvCxnSpPr/>
          <p:nvPr/>
        </p:nvCxnSpPr>
        <p:spPr>
          <a:xfrm>
            <a:off x="7416799" y="2016412"/>
            <a:ext cx="0" cy="3255600"/>
          </a:xfrm>
          <a:prstGeom prst="straightConnector1">
            <a:avLst/>
          </a:prstGeom>
          <a:noFill/>
          <a:ln cap="flat" cmpd="sng" w="9525">
            <a:solidFill>
              <a:srgbClr val="4061B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1" name="Google Shape;171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41250" y="4643975"/>
            <a:ext cx="2347950" cy="148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8"/>
          <p:cNvSpPr txBox="1"/>
          <p:nvPr/>
        </p:nvSpPr>
        <p:spPr>
          <a:xfrm>
            <a:off x="10542747" y="6381827"/>
            <a:ext cx="36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rgbClr val="FFFFFF"/>
                </a:solidFill>
              </a:rPr>
              <a:t>‹#›</a:t>
            </a:fld>
            <a:endParaRPr sz="1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/>
          <p:nvPr>
            <p:ph idx="1" type="body"/>
          </p:nvPr>
        </p:nvSpPr>
        <p:spPr>
          <a:xfrm>
            <a:off x="566590" y="925275"/>
            <a:ext cx="7618500" cy="11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6600"/>
              <a:buFont typeface="Arial"/>
              <a:buNone/>
            </a:pPr>
            <a:r>
              <a:rPr lang="en-US" sz="6000"/>
              <a:t>AGENDA</a:t>
            </a:r>
            <a:endParaRPr sz="2400"/>
          </a:p>
        </p:txBody>
      </p:sp>
      <p:sp>
        <p:nvSpPr>
          <p:cNvPr id="178" name="Google Shape;178;p19"/>
          <p:cNvSpPr txBox="1"/>
          <p:nvPr>
            <p:ph idx="3" type="subTitle"/>
          </p:nvPr>
        </p:nvSpPr>
        <p:spPr>
          <a:xfrm>
            <a:off x="602450" y="1871725"/>
            <a:ext cx="6564000" cy="40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Llamar la Reunión al Orden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Llamar lista de los integrantes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Lectura/Aprobación del acta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Comentarios públicos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Negocios inconclusos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Revisar y aprobar la Política de participación de padres de la escuela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Revisar los Estatutos (si es necesario)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Revisar SARC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Desarrollo y/o evaluación de SPSA (análisis de datos y progreso del estudiante/ revisión de datos)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Informes de Comité de Distrito/Escolar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Revisión de transferencias de presupuesto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Próxima reunión :  marzo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80" name="Google Shape;180;p19"/>
          <p:cNvSpPr txBox="1"/>
          <p:nvPr/>
        </p:nvSpPr>
        <p:spPr>
          <a:xfrm>
            <a:off x="1664150" y="1779075"/>
            <a:ext cx="444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E57C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 txBox="1"/>
          <p:nvPr>
            <p:ph idx="1" type="body"/>
          </p:nvPr>
        </p:nvSpPr>
        <p:spPr>
          <a:xfrm>
            <a:off x="566567" y="1628775"/>
            <a:ext cx="10054200" cy="41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100">
                <a:solidFill>
                  <a:srgbClr val="0070C0"/>
                </a:solidFill>
              </a:rPr>
              <a:t>Comentarios del público</a:t>
            </a:r>
            <a:endParaRPr b="1" sz="3100">
              <a:solidFill>
                <a:srgbClr val="0070C0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rgbClr val="0070C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100">
                <a:solidFill>
                  <a:srgbClr val="0070C0"/>
                </a:solidFill>
              </a:rPr>
              <a:t>Tiempo para que el público se dirija al concilio</a:t>
            </a:r>
            <a:endParaRPr b="1" sz="3100">
              <a:solidFill>
                <a:srgbClr val="0070C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100">
              <a:solidFill>
                <a:srgbClr val="0070C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100">
                <a:solidFill>
                  <a:srgbClr val="0070C0"/>
                </a:solidFill>
              </a:rPr>
              <a:t>*</a:t>
            </a:r>
            <a:r>
              <a:rPr lang="en-US" sz="2100">
                <a:solidFill>
                  <a:srgbClr val="0070C0"/>
                </a:solidFill>
              </a:rPr>
              <a:t> El Consejo no podrá tomar ninguna acción en cualquier artículo de negocio a menos que el tema aparezca en la agenda publicada.</a:t>
            </a:r>
            <a:endParaRPr b="1" sz="3200">
              <a:solidFill>
                <a:srgbClr val="0070C0"/>
              </a:solidFill>
            </a:endParaRPr>
          </a:p>
          <a:p>
            <a:pPr indent="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0"/>
          <p:cNvSpPr/>
          <p:nvPr>
            <p:ph idx="2" type="pic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</p:spPr>
      </p:sp>
      <p:sp>
        <p:nvSpPr>
          <p:cNvPr id="188" name="Google Shape;188;p20"/>
          <p:cNvSpPr txBox="1"/>
          <p:nvPr>
            <p:ph idx="3" type="body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/>
              <a:t>Consejo Plantel Escolar</a:t>
            </a:r>
            <a:r>
              <a:rPr b="1" lang="en-US" sz="3800"/>
              <a:t> (SSC)</a:t>
            </a:r>
            <a:endParaRPr b="1" sz="3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/>
          <p:nvPr>
            <p:ph idx="3" type="body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500"/>
              <a:t>Consejo Plantel Escolar</a:t>
            </a:r>
            <a:r>
              <a:rPr b="1" lang="en-US" sz="4300"/>
              <a:t> (SSC)</a:t>
            </a:r>
            <a:endParaRPr b="1" sz="4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6600"/>
              <a:buFont typeface="Arial"/>
              <a:buNone/>
            </a:pPr>
            <a:r>
              <a:t/>
            </a:r>
            <a:endParaRPr sz="6000"/>
          </a:p>
        </p:txBody>
      </p:sp>
      <p:sp>
        <p:nvSpPr>
          <p:cNvPr id="194" name="Google Shape;194;p21"/>
          <p:cNvSpPr txBox="1"/>
          <p:nvPr>
            <p:ph idx="1" type="subTitle"/>
          </p:nvPr>
        </p:nvSpPr>
        <p:spPr>
          <a:xfrm>
            <a:off x="566567" y="1645672"/>
            <a:ext cx="10054200" cy="40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48398"/>
              <a:buFont typeface="Arial"/>
              <a:buNone/>
            </a:pPr>
            <a:r>
              <a:rPr lang="en-US" sz="3719">
                <a:solidFill>
                  <a:srgbClr val="320E04"/>
                </a:solidFill>
              </a:rPr>
              <a:t>Revisar y aprobar </a:t>
            </a:r>
            <a:endParaRPr sz="3719">
              <a:solidFill>
                <a:srgbClr val="320E0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48398"/>
              <a:buFont typeface="Arial"/>
              <a:buNone/>
            </a:pPr>
            <a:r>
              <a:rPr lang="en-US" sz="3719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School Parent and Family Engagement Policy</a:t>
            </a:r>
            <a:endParaRPr sz="3719">
              <a:solidFill>
                <a:schemeClr val="accent1"/>
              </a:solidFill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9620"/>
              <a:buFont typeface="Arial"/>
              <a:buNone/>
            </a:pPr>
            <a:r>
              <a:rPr lang="en-US" sz="3019">
                <a:solidFill>
                  <a:srgbClr val="000000"/>
                </a:solidFill>
              </a:rPr>
              <a:t>Política de participación de los padres y la familia de la escuela</a:t>
            </a:r>
            <a:endParaRPr sz="3019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77615"/>
              <a:buFont typeface="Arial"/>
              <a:buNone/>
            </a:pPr>
            <a:r>
              <a:t/>
            </a:r>
            <a:endParaRPr sz="2319">
              <a:solidFill>
                <a:srgbClr val="3891A7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149"/>
              <a:buFont typeface="Arial"/>
              <a:buNone/>
            </a:pPr>
            <a:r>
              <a:rPr lang="en-US" sz="3519">
                <a:solidFill>
                  <a:srgbClr val="000000"/>
                </a:solidFill>
              </a:rPr>
              <a:t>*Desarrollado conjuntamente por los padres</a:t>
            </a:r>
            <a:endParaRPr sz="3519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149"/>
              <a:buFont typeface="Arial"/>
              <a:buNone/>
            </a:pPr>
            <a:r>
              <a:rPr lang="en-US" sz="3519">
                <a:solidFill>
                  <a:srgbClr val="000000"/>
                </a:solidFill>
              </a:rPr>
              <a:t>Utilice los minutos de SSC para grabar</a:t>
            </a:r>
            <a:endParaRPr sz="3519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0000"/>
              <a:buFont typeface="Arial"/>
              <a:buNone/>
            </a:pPr>
            <a:r>
              <a:t/>
            </a:r>
            <a:endParaRPr sz="3000">
              <a:solidFill>
                <a:srgbClr val="320E0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9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1428"/>
              <a:buFont typeface="Libre Franklin"/>
              <a:buNone/>
            </a:pPr>
            <a:r>
              <a:t/>
            </a:r>
            <a:endParaRPr/>
          </a:p>
        </p:txBody>
      </p:sp>
      <p:sp>
        <p:nvSpPr>
          <p:cNvPr id="195" name="Google Shape;195;p2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96" name="Google Shape;196;p21"/>
          <p:cNvSpPr/>
          <p:nvPr>
            <p:ph idx="2" type="pic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/>
          <p:nvPr>
            <p:ph idx="3" type="body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500"/>
              <a:t>Consejo Plantel Escolar</a:t>
            </a:r>
            <a:r>
              <a:rPr b="1" lang="en-US" sz="4300"/>
              <a:t> (SSC)</a:t>
            </a:r>
            <a:endParaRPr b="1" sz="4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6600"/>
              <a:buFont typeface="Arial"/>
              <a:buNone/>
            </a:pPr>
            <a:r>
              <a:t/>
            </a:r>
            <a:endParaRPr sz="6000"/>
          </a:p>
        </p:txBody>
      </p:sp>
      <p:sp>
        <p:nvSpPr>
          <p:cNvPr id="202" name="Google Shape;202;p22"/>
          <p:cNvSpPr txBox="1"/>
          <p:nvPr>
            <p:ph idx="1" type="subTitle"/>
          </p:nvPr>
        </p:nvSpPr>
        <p:spPr>
          <a:xfrm>
            <a:off x="566567" y="1645672"/>
            <a:ext cx="10054200" cy="40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Revisión de los Estatutos del Consejo Escolar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0" lang="en-US" sz="3000"/>
              <a:t>¿Cómo se aplican los estatutos a nuevos miembros/vacantes del Consejo?</a:t>
            </a:r>
            <a:endParaRPr b="0"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0" lang="en-US" sz="3000"/>
              <a:t>¿Cúantos miembros se requieren para un quórum en nuestro Consejo?</a:t>
            </a:r>
            <a:endParaRPr b="0"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0" lang="en-US" sz="3000"/>
              <a:t>¿Necesitamos hacer cambios a nuestros estatutos?</a:t>
            </a:r>
            <a:endParaRPr/>
          </a:p>
        </p:txBody>
      </p:sp>
      <p:sp>
        <p:nvSpPr>
          <p:cNvPr id="203" name="Google Shape;203;p2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04" name="Google Shape;204;p22"/>
          <p:cNvSpPr/>
          <p:nvPr>
            <p:ph idx="2" type="pic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/>
          <p:nvPr>
            <p:ph idx="3" type="body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500"/>
              <a:t>Consejo Plantel Escolar</a:t>
            </a:r>
            <a:r>
              <a:rPr b="1" lang="en-US" sz="4300"/>
              <a:t> (SSC)</a:t>
            </a:r>
            <a:endParaRPr b="1" sz="4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6600"/>
              <a:buFont typeface="Arial"/>
              <a:buNone/>
            </a:pPr>
            <a:r>
              <a:t/>
            </a:r>
            <a:endParaRPr sz="6000"/>
          </a:p>
        </p:txBody>
      </p:sp>
      <p:sp>
        <p:nvSpPr>
          <p:cNvPr id="210" name="Google Shape;210;p23"/>
          <p:cNvSpPr txBox="1"/>
          <p:nvPr>
            <p:ph idx="1" type="subTitle"/>
          </p:nvPr>
        </p:nvSpPr>
        <p:spPr>
          <a:xfrm>
            <a:off x="566567" y="1645672"/>
            <a:ext cx="10054200" cy="40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lang="en-US" sz="2600"/>
              <a:t>Puede revisar el </a:t>
            </a:r>
            <a:r>
              <a:rPr lang="en-US" sz="2600"/>
              <a:t>School Accountability Report Card</a:t>
            </a:r>
            <a:r>
              <a:rPr i="1" lang="en-US" sz="2600"/>
              <a:t> </a:t>
            </a:r>
            <a:r>
              <a:rPr b="0" lang="en-US" sz="2600"/>
              <a:t>usando este enlace</a:t>
            </a:r>
            <a:endParaRPr b="0" sz="2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sz="2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lang="en-US" sz="2600"/>
              <a:t>Debe ir a “About VUSD” en la página de inicio de VUSD (Sitio Web)</a:t>
            </a:r>
            <a:endParaRPr b="0" sz="2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sz="2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600"/>
              <a:t>Seleccione:</a:t>
            </a:r>
            <a:r>
              <a:rPr b="0" lang="en-US" sz="2600">
                <a:uFill>
                  <a:noFill/>
                </a:uFill>
                <a:hlinkClick r:id="rId3"/>
              </a:rPr>
              <a:t> </a:t>
            </a:r>
            <a:r>
              <a:rPr b="0" lang="en-US" sz="2600" u="sng">
                <a:hlinkClick r:id="rId4"/>
              </a:rPr>
              <a:t>SARC/SPSA/Safety Plans/LEA Plan/ELMaster Plan</a:t>
            </a:r>
            <a:endParaRPr sz="3000"/>
          </a:p>
        </p:txBody>
      </p:sp>
      <p:sp>
        <p:nvSpPr>
          <p:cNvPr id="211" name="Google Shape;211;p2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12" name="Google Shape;212;p23"/>
          <p:cNvSpPr/>
          <p:nvPr>
            <p:ph idx="2" type="pic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/>
          <p:nvPr>
            <p:ph idx="3" type="body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500"/>
              <a:t>Consejo Plantel Escolar</a:t>
            </a:r>
            <a:r>
              <a:rPr b="1" lang="en-US" sz="4300"/>
              <a:t> (SSC)</a:t>
            </a:r>
            <a:endParaRPr b="1" sz="4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6600"/>
              <a:buFont typeface="Arial"/>
              <a:buNone/>
            </a:pPr>
            <a:r>
              <a:t/>
            </a:r>
            <a:endParaRPr sz="6000"/>
          </a:p>
        </p:txBody>
      </p:sp>
      <p:sp>
        <p:nvSpPr>
          <p:cNvPr id="218" name="Google Shape;218;p24"/>
          <p:cNvSpPr txBox="1"/>
          <p:nvPr>
            <p:ph idx="1" type="subTitle"/>
          </p:nvPr>
        </p:nvSpPr>
        <p:spPr>
          <a:xfrm>
            <a:off x="566567" y="1645672"/>
            <a:ext cx="10054200" cy="40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000"/>
              <a:t>El Plan Escolar Para el Logro Estudiantil (SPSA) </a:t>
            </a:r>
            <a:endParaRPr b="0"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/>
              <a:t>		</a:t>
            </a:r>
            <a:r>
              <a:rPr lang="en-US" sz="3000">
                <a:solidFill>
                  <a:srgbClr val="222222"/>
                </a:solidFill>
              </a:rPr>
              <a:t>Desarrollo y Evaluación</a:t>
            </a:r>
            <a:endParaRPr sz="30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000"/>
          </a:p>
          <a:p>
            <a:pPr indent="-419100" lvl="0" marL="9144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0" lang="en-US" sz="3000">
                <a:solidFill>
                  <a:srgbClr val="222222"/>
                </a:solidFill>
              </a:rPr>
              <a:t>Análisis de datos y progreso del estudiante/ Revisión de datos</a:t>
            </a:r>
            <a:endParaRPr b="0" sz="2600"/>
          </a:p>
        </p:txBody>
      </p:sp>
      <p:sp>
        <p:nvSpPr>
          <p:cNvPr id="219" name="Google Shape;219;p2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20" name="Google Shape;220;p24"/>
          <p:cNvSpPr/>
          <p:nvPr>
            <p:ph idx="2" type="pic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/>
          <p:nvPr>
            <p:ph idx="3" type="body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500"/>
              <a:t>Consejo Plantel Escolar</a:t>
            </a:r>
            <a:r>
              <a:rPr b="1" lang="en-US" sz="4300"/>
              <a:t> (SSC)</a:t>
            </a:r>
            <a:endParaRPr b="1" sz="4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6600"/>
              <a:buFont typeface="Arial"/>
              <a:buNone/>
            </a:pPr>
            <a:r>
              <a:t/>
            </a:r>
            <a:endParaRPr sz="6000"/>
          </a:p>
        </p:txBody>
      </p:sp>
      <p:sp>
        <p:nvSpPr>
          <p:cNvPr id="226" name="Google Shape;226;p25"/>
          <p:cNvSpPr txBox="1"/>
          <p:nvPr>
            <p:ph idx="1" type="subTitle"/>
          </p:nvPr>
        </p:nvSpPr>
        <p:spPr>
          <a:xfrm>
            <a:off x="566567" y="1645672"/>
            <a:ext cx="10054200" cy="40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000"/>
              <a:t>ELAC y Comités Adicionales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/>
              <a:t>Discusión de comentarios recibidos de ELAC y otros comités escolares</a:t>
            </a:r>
            <a:endParaRPr sz="3000"/>
          </a:p>
        </p:txBody>
      </p:sp>
      <p:sp>
        <p:nvSpPr>
          <p:cNvPr id="227" name="Google Shape;227;p2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28" name="Google Shape;228;p25"/>
          <p:cNvSpPr/>
          <p:nvPr>
            <p:ph idx="2" type="pic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