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1" r:id="rId1"/>
  </p:sldMasterIdLst>
  <p:notesMasterIdLst>
    <p:notesMasterId r:id="rId26"/>
  </p:notesMasterIdLst>
  <p:handoutMasterIdLst>
    <p:handoutMasterId r:id="rId27"/>
  </p:handoutMasterIdLst>
  <p:sldIdLst>
    <p:sldId id="257" r:id="rId2"/>
    <p:sldId id="281" r:id="rId3"/>
    <p:sldId id="260" r:id="rId4"/>
    <p:sldId id="262" r:id="rId5"/>
    <p:sldId id="264" r:id="rId6"/>
    <p:sldId id="266" r:id="rId7"/>
    <p:sldId id="269" r:id="rId8"/>
    <p:sldId id="292" r:id="rId9"/>
    <p:sldId id="297" r:id="rId10"/>
    <p:sldId id="301" r:id="rId11"/>
    <p:sldId id="296" r:id="rId12"/>
    <p:sldId id="302" r:id="rId13"/>
    <p:sldId id="271" r:id="rId14"/>
    <p:sldId id="272" r:id="rId15"/>
    <p:sldId id="273" r:id="rId16"/>
    <p:sldId id="275" r:id="rId17"/>
    <p:sldId id="295" r:id="rId18"/>
    <p:sldId id="276" r:id="rId19"/>
    <p:sldId id="288" r:id="rId20"/>
    <p:sldId id="279" r:id="rId21"/>
    <p:sldId id="289" r:id="rId22"/>
    <p:sldId id="290" r:id="rId23"/>
    <p:sldId id="304" r:id="rId24"/>
    <p:sldId id="284" r:id="rId2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60"/>
  </p:normalViewPr>
  <p:slideViewPr>
    <p:cSldViewPr snapToGrid="0" snapToObjects="1">
      <p:cViewPr varScale="1">
        <p:scale>
          <a:sx n="65" d="100"/>
          <a:sy n="65" d="100"/>
        </p:scale>
        <p:origin x="-1028" y="-6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2EA661A8-08A8-45E6-95A6-6CD0A59DF36B}" type="datetimeFigureOut">
              <a:rPr lang="en-US" smtClean="0"/>
              <a:t>3/5/2020</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222FFE83-D4F1-42A6-99EB-2EF0E313E646}" type="slidenum">
              <a:rPr lang="en-US" smtClean="0"/>
              <a:t>‹#›</a:t>
            </a:fld>
            <a:endParaRPr lang="en-US"/>
          </a:p>
        </p:txBody>
      </p:sp>
    </p:spTree>
    <p:extLst>
      <p:ext uri="{BB962C8B-B14F-4D97-AF65-F5344CB8AC3E}">
        <p14:creationId xmlns:p14="http://schemas.microsoft.com/office/powerpoint/2010/main" val="6597181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D968BF7-9047-4F20-A904-1574D20EE298}" type="datetimeFigureOut">
              <a:rPr lang="en-US" smtClean="0"/>
              <a:t>3/5/2020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A5429E6-977E-436E-8903-444518619162}" type="slidenum">
              <a:rPr lang="en-US" smtClean="0"/>
              <a:t>‹#›</a:t>
            </a:fld>
            <a:endParaRPr lang="en-US"/>
          </a:p>
        </p:txBody>
      </p:sp>
    </p:spTree>
    <p:extLst>
      <p:ext uri="{BB962C8B-B14F-4D97-AF65-F5344CB8AC3E}">
        <p14:creationId xmlns:p14="http://schemas.microsoft.com/office/powerpoint/2010/main" val="552181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Shape 101"/>
          <p:cNvSpPr txBox="1">
            <a:spLocks noGrp="1"/>
          </p:cNvSpPr>
          <p:nvPr>
            <p:ph type="body" idx="1"/>
          </p:nvPr>
        </p:nvSpPr>
        <p:spPr>
          <a:xfrm>
            <a:off x="701040" y="4473892"/>
            <a:ext cx="5608320" cy="3660458"/>
          </a:xfrm>
          <a:prstGeom prst="rect">
            <a:avLst/>
          </a:prstGeom>
          <a:noFill/>
          <a:ln>
            <a:noFill/>
          </a:ln>
        </p:spPr>
        <p:txBody>
          <a:bodyPr spcFirstLastPara="1" wrap="square" lIns="93145" tIns="93145" rIns="93145" bIns="93145" anchor="t" anchorCtr="0">
            <a:noAutofit/>
          </a:bodyPr>
          <a:lstStyle/>
          <a:p>
            <a:pPr>
              <a:buClr>
                <a:schemeClr val="dk1"/>
              </a:buClr>
              <a:buSzPts val="1400"/>
            </a:pPr>
            <a:endParaRPr>
              <a:solidFill>
                <a:schemeClr val="dk1"/>
              </a:solidFill>
              <a:latin typeface="Calibri"/>
              <a:ea typeface="Calibri"/>
              <a:cs typeface="Calibri"/>
              <a:sym typeface="Calibri"/>
            </a:endParaRPr>
          </a:p>
        </p:txBody>
      </p:sp>
      <p:sp>
        <p:nvSpPr>
          <p:cNvPr id="102" name="Shape 102"/>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Shape 222"/>
          <p:cNvSpPr txBox="1">
            <a:spLocks noGrp="1"/>
          </p:cNvSpPr>
          <p:nvPr>
            <p:ph type="body" idx="1"/>
          </p:nvPr>
        </p:nvSpPr>
        <p:spPr>
          <a:xfrm>
            <a:off x="701040" y="4473892"/>
            <a:ext cx="5608320" cy="3660458"/>
          </a:xfrm>
          <a:prstGeom prst="rect">
            <a:avLst/>
          </a:prstGeom>
        </p:spPr>
        <p:txBody>
          <a:bodyPr spcFirstLastPara="1" wrap="square" lIns="91420" tIns="91420" rIns="91420" bIns="91420" anchor="t" anchorCtr="0">
            <a:noAutofit/>
          </a:bodyPr>
          <a:lstStyle/>
          <a:p>
            <a:endParaRPr/>
          </a:p>
        </p:txBody>
      </p:sp>
      <p:sp>
        <p:nvSpPr>
          <p:cNvPr id="223" name="Shape 223"/>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txBox="1">
            <a:spLocks noGrp="1"/>
          </p:cNvSpPr>
          <p:nvPr>
            <p:ph type="body" idx="1"/>
          </p:nvPr>
        </p:nvSpPr>
        <p:spPr>
          <a:xfrm>
            <a:off x="701040" y="4473892"/>
            <a:ext cx="5608320" cy="3660458"/>
          </a:xfrm>
          <a:prstGeom prst="rect">
            <a:avLst/>
          </a:prstGeom>
          <a:noFill/>
          <a:ln>
            <a:noFill/>
          </a:ln>
        </p:spPr>
        <p:txBody>
          <a:bodyPr spcFirstLastPara="1" wrap="square" lIns="93145" tIns="93145" rIns="93145" bIns="93145" anchor="t" anchorCtr="0">
            <a:noAutofit/>
          </a:bodyPr>
          <a:lstStyle/>
          <a:p>
            <a:pPr>
              <a:buClr>
                <a:schemeClr val="dk1"/>
              </a:buClr>
              <a:buSzPts val="1400"/>
            </a:pPr>
            <a:endParaRPr>
              <a:solidFill>
                <a:schemeClr val="dk1"/>
              </a:solidFill>
              <a:latin typeface="Calibri"/>
              <a:ea typeface="Calibri"/>
              <a:cs typeface="Calibri"/>
              <a:sym typeface="Calibri"/>
            </a:endParaRPr>
          </a:p>
        </p:txBody>
      </p:sp>
      <p:sp>
        <p:nvSpPr>
          <p:cNvPr id="156" name="Shape 156"/>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Shape 5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6" name="Shape 56"/>
          <p:cNvSpPr txBox="1">
            <a:spLocks noGrp="1"/>
          </p:cNvSpPr>
          <p:nvPr>
            <p:ph type="body" idx="1"/>
          </p:nvPr>
        </p:nvSpPr>
        <p:spPr>
          <a:xfrm>
            <a:off x="701040" y="4415790"/>
            <a:ext cx="5608320" cy="4183380"/>
          </a:xfrm>
          <a:prstGeom prst="rect">
            <a:avLst/>
          </a:prstGeom>
        </p:spPr>
        <p:txBody>
          <a:bodyPr wrap="square" lIns="93143" tIns="93143" rIns="93143" bIns="93143" anchor="t" anchorCtr="0">
            <a:noAutofit/>
          </a:bodyPr>
          <a:lstStyle/>
          <a:p>
            <a:endParaRPr/>
          </a:p>
        </p:txBody>
      </p:sp>
    </p:spTree>
    <p:extLst>
      <p:ext uri="{BB962C8B-B14F-4D97-AF65-F5344CB8AC3E}">
        <p14:creationId xmlns:p14="http://schemas.microsoft.com/office/powerpoint/2010/main" val="3909489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Shape 178"/>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9" name="Shape 179"/>
          <p:cNvSpPr txBox="1">
            <a:spLocks noGrp="1"/>
          </p:cNvSpPr>
          <p:nvPr>
            <p:ph type="body" idx="1"/>
          </p:nvPr>
        </p:nvSpPr>
        <p:spPr>
          <a:xfrm>
            <a:off x="701040" y="4473892"/>
            <a:ext cx="5608320" cy="3660458"/>
          </a:xfrm>
          <a:prstGeom prst="rect">
            <a:avLst/>
          </a:prstGeom>
          <a:noFill/>
          <a:ln>
            <a:noFill/>
          </a:ln>
        </p:spPr>
        <p:txBody>
          <a:bodyPr spcFirstLastPara="1" wrap="square" lIns="93130" tIns="46541" rIns="93130" bIns="46541" anchor="t" anchorCtr="0">
            <a:noAutofit/>
          </a:bodyPr>
          <a:lstStyle/>
          <a:p>
            <a:pPr>
              <a:buClr>
                <a:schemeClr val="dk1"/>
              </a:buClr>
            </a:pPr>
            <a:r>
              <a:rPr lang="en-US">
                <a:solidFill>
                  <a:schemeClr val="dk1"/>
                </a:solidFill>
                <a:latin typeface="Calibri"/>
                <a:ea typeface="Calibri"/>
                <a:cs typeface="Calibri"/>
                <a:sym typeface="Calibri"/>
              </a:rPr>
              <a:t>A math class can be taken at the College, that meets their high school requirements.  This is a paradigm shift in traditional thi</a:t>
            </a:r>
            <a:r>
              <a:rPr lang="en-US"/>
              <a:t>nking about how students graduate.</a:t>
            </a:r>
            <a:endParaRPr>
              <a:solidFill>
                <a:schemeClr val="dk1"/>
              </a:solidFill>
              <a:latin typeface="Calibri"/>
              <a:ea typeface="Calibri"/>
              <a:cs typeface="Calibri"/>
              <a:sym typeface="Calibri"/>
            </a:endParaRPr>
          </a:p>
        </p:txBody>
      </p:sp>
      <p:sp>
        <p:nvSpPr>
          <p:cNvPr id="180" name="Shape 180"/>
          <p:cNvSpPr txBox="1">
            <a:spLocks noGrp="1"/>
          </p:cNvSpPr>
          <p:nvPr>
            <p:ph type="sldNum" idx="12"/>
          </p:nvPr>
        </p:nvSpPr>
        <p:spPr>
          <a:xfrm>
            <a:off x="3970938" y="8829970"/>
            <a:ext cx="3037840" cy="466433"/>
          </a:xfrm>
          <a:prstGeom prst="rect">
            <a:avLst/>
          </a:prstGeom>
          <a:noFill/>
          <a:ln>
            <a:noFill/>
          </a:ln>
        </p:spPr>
        <p:txBody>
          <a:bodyPr spcFirstLastPara="1" wrap="square" lIns="93130" tIns="46541" rIns="93130" bIns="46541" anchor="b" anchorCtr="0">
            <a:noAutofit/>
          </a:bodyPr>
          <a:lstStyle/>
          <a:p>
            <a:pPr algn="r">
              <a:buClr>
                <a:schemeClr val="dk1"/>
              </a:buClr>
              <a:buSzPts val="1200"/>
            </a:pPr>
            <a:fld id="{00000000-1234-1234-1234-123412341234}" type="slidenum">
              <a:rPr lang="en-US">
                <a:solidFill>
                  <a:schemeClr val="dk1"/>
                </a:solidFill>
                <a:latin typeface="Calibri"/>
                <a:ea typeface="Calibri"/>
                <a:cs typeface="Calibri"/>
                <a:sym typeface="Calibri"/>
              </a:rPr>
              <a:pPr algn="r">
                <a:buClr>
                  <a:schemeClr val="dk1"/>
                </a:buClr>
                <a:buSzPts val="1200"/>
              </a:pPr>
              <a:t>5</a:t>
            </a:fld>
            <a:endParaRPr>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Shape 401"/>
          <p:cNvSpPr txBox="1">
            <a:spLocks noGrp="1"/>
          </p:cNvSpPr>
          <p:nvPr>
            <p:ph type="body" idx="1"/>
          </p:nvPr>
        </p:nvSpPr>
        <p:spPr>
          <a:xfrm>
            <a:off x="701040" y="4473892"/>
            <a:ext cx="5608320" cy="3660458"/>
          </a:xfrm>
          <a:prstGeom prst="rect">
            <a:avLst/>
          </a:prstGeom>
        </p:spPr>
        <p:txBody>
          <a:bodyPr spcFirstLastPara="1" wrap="square" lIns="91420" tIns="91420" rIns="91420" bIns="91420" anchor="t" anchorCtr="0">
            <a:noAutofit/>
          </a:bodyPr>
          <a:lstStyle/>
          <a:p>
            <a:endParaRPr/>
          </a:p>
        </p:txBody>
      </p:sp>
      <p:sp>
        <p:nvSpPr>
          <p:cNvPr id="402" name="Shape 402"/>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Shape 416"/>
          <p:cNvSpPr txBox="1">
            <a:spLocks noGrp="1"/>
          </p:cNvSpPr>
          <p:nvPr>
            <p:ph type="body" idx="1"/>
          </p:nvPr>
        </p:nvSpPr>
        <p:spPr>
          <a:xfrm>
            <a:off x="701040" y="4473892"/>
            <a:ext cx="5608320" cy="3660458"/>
          </a:xfrm>
          <a:prstGeom prst="rect">
            <a:avLst/>
          </a:prstGeom>
        </p:spPr>
        <p:txBody>
          <a:bodyPr spcFirstLastPara="1" wrap="square" lIns="91420" tIns="91420" rIns="91420" bIns="91420" anchor="t" anchorCtr="0">
            <a:noAutofit/>
          </a:bodyPr>
          <a:lstStyle/>
          <a:p>
            <a:endParaRPr/>
          </a:p>
        </p:txBody>
      </p:sp>
      <p:sp>
        <p:nvSpPr>
          <p:cNvPr id="417" name="Shape 417"/>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Shape 186"/>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7" name="Shape 187"/>
          <p:cNvSpPr txBox="1">
            <a:spLocks noGrp="1"/>
          </p:cNvSpPr>
          <p:nvPr>
            <p:ph type="body" idx="1"/>
          </p:nvPr>
        </p:nvSpPr>
        <p:spPr>
          <a:xfrm>
            <a:off x="701040" y="4473892"/>
            <a:ext cx="5608320" cy="3660458"/>
          </a:xfrm>
          <a:prstGeom prst="rect">
            <a:avLst/>
          </a:prstGeom>
          <a:noFill/>
          <a:ln>
            <a:noFill/>
          </a:ln>
        </p:spPr>
        <p:txBody>
          <a:bodyPr spcFirstLastPara="1" wrap="square" lIns="93130" tIns="46541" rIns="93130" bIns="46541" anchor="t" anchorCtr="0">
            <a:noAutofit/>
          </a:bodyPr>
          <a:lstStyle/>
          <a:p>
            <a:pPr>
              <a:buClr>
                <a:schemeClr val="dk1"/>
              </a:buClr>
            </a:pPr>
            <a:endParaRPr>
              <a:solidFill>
                <a:schemeClr val="dk1"/>
              </a:solidFill>
              <a:latin typeface="Calibri"/>
              <a:ea typeface="Calibri"/>
              <a:cs typeface="Calibri"/>
              <a:sym typeface="Calibri"/>
            </a:endParaRPr>
          </a:p>
          <a:p>
            <a:pPr>
              <a:buClr>
                <a:schemeClr val="dk1"/>
              </a:buClr>
            </a:pPr>
            <a:r>
              <a:rPr lang="en-US">
                <a:solidFill>
                  <a:schemeClr val="dk1"/>
                </a:solidFill>
                <a:latin typeface="Calibri"/>
                <a:ea typeface="Calibri"/>
                <a:cs typeface="Calibri"/>
                <a:sym typeface="Calibri"/>
              </a:rPr>
              <a:t> </a:t>
            </a:r>
            <a:endParaRPr>
              <a:solidFill>
                <a:schemeClr val="dk1"/>
              </a:solidFill>
              <a:latin typeface="Calibri"/>
              <a:ea typeface="Calibri"/>
              <a:cs typeface="Calibri"/>
              <a:sym typeface="Calibri"/>
            </a:endParaRPr>
          </a:p>
          <a:p>
            <a:pPr>
              <a:buClr>
                <a:schemeClr val="dk1"/>
              </a:buClr>
            </a:pPr>
            <a:endParaRPr>
              <a:solidFill>
                <a:schemeClr val="dk1"/>
              </a:solidFill>
              <a:latin typeface="Calibri"/>
              <a:ea typeface="Calibri"/>
              <a:cs typeface="Calibri"/>
              <a:sym typeface="Calibri"/>
            </a:endParaRPr>
          </a:p>
        </p:txBody>
      </p:sp>
      <p:sp>
        <p:nvSpPr>
          <p:cNvPr id="188" name="Shape 188"/>
          <p:cNvSpPr txBox="1">
            <a:spLocks noGrp="1"/>
          </p:cNvSpPr>
          <p:nvPr>
            <p:ph type="sldNum" idx="12"/>
          </p:nvPr>
        </p:nvSpPr>
        <p:spPr>
          <a:xfrm>
            <a:off x="3970938" y="8829970"/>
            <a:ext cx="3037840" cy="466433"/>
          </a:xfrm>
          <a:prstGeom prst="rect">
            <a:avLst/>
          </a:prstGeom>
          <a:noFill/>
          <a:ln>
            <a:noFill/>
          </a:ln>
        </p:spPr>
        <p:txBody>
          <a:bodyPr spcFirstLastPara="1" wrap="square" lIns="93130" tIns="46541" rIns="93130" bIns="46541" anchor="b" anchorCtr="0">
            <a:noAutofit/>
          </a:bodyPr>
          <a:lstStyle/>
          <a:p>
            <a:pPr algn="r">
              <a:buClr>
                <a:schemeClr val="dk1"/>
              </a:buClr>
              <a:buSzPts val="1200"/>
            </a:pPr>
            <a:fld id="{00000000-1234-1234-1234-123412341234}" type="slidenum">
              <a:rPr lang="en-US">
                <a:solidFill>
                  <a:schemeClr val="dk1"/>
                </a:solidFill>
                <a:latin typeface="Calibri"/>
                <a:ea typeface="Calibri"/>
                <a:cs typeface="Calibri"/>
                <a:sym typeface="Calibri"/>
              </a:rPr>
              <a:pPr algn="r">
                <a:buClr>
                  <a:schemeClr val="dk1"/>
                </a:buClr>
                <a:buSzPts val="1200"/>
              </a:pPr>
              <a:t>13</a:t>
            </a:fld>
            <a:endParaRPr>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txBox="1">
            <a:spLocks noGrp="1"/>
          </p:cNvSpPr>
          <p:nvPr>
            <p:ph type="body" idx="1"/>
          </p:nvPr>
        </p:nvSpPr>
        <p:spPr>
          <a:xfrm>
            <a:off x="701040" y="4473892"/>
            <a:ext cx="5608320" cy="3660458"/>
          </a:xfrm>
          <a:prstGeom prst="rect">
            <a:avLst/>
          </a:prstGeom>
        </p:spPr>
        <p:txBody>
          <a:bodyPr spcFirstLastPara="1" wrap="square" lIns="91406" tIns="91406" rIns="91406" bIns="91406" anchor="t" anchorCtr="0">
            <a:noAutofit/>
          </a:bodyPr>
          <a:lstStyle/>
          <a:p>
            <a:endParaRPr/>
          </a:p>
        </p:txBody>
      </p:sp>
      <p:sp>
        <p:nvSpPr>
          <p:cNvPr id="200" name="Shape 200"/>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Shape 432"/>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33" name="Shape 433"/>
          <p:cNvSpPr txBox="1">
            <a:spLocks noGrp="1"/>
          </p:cNvSpPr>
          <p:nvPr>
            <p:ph type="body" idx="1"/>
          </p:nvPr>
        </p:nvSpPr>
        <p:spPr>
          <a:xfrm>
            <a:off x="701040" y="4473892"/>
            <a:ext cx="5608320" cy="3660458"/>
          </a:xfrm>
          <a:prstGeom prst="rect">
            <a:avLst/>
          </a:prstGeom>
          <a:noFill/>
          <a:ln>
            <a:noFill/>
          </a:ln>
        </p:spPr>
        <p:txBody>
          <a:bodyPr spcFirstLastPara="1" wrap="square" lIns="93130" tIns="46541" rIns="93130" bIns="46541" anchor="t" anchorCtr="0">
            <a:noAutofit/>
          </a:bodyPr>
          <a:lstStyle/>
          <a:p>
            <a:pPr>
              <a:buClr>
                <a:schemeClr val="dk1"/>
              </a:buClr>
            </a:pPr>
            <a:r>
              <a:rPr lang="en-US">
                <a:solidFill>
                  <a:schemeClr val="dk1"/>
                </a:solidFill>
                <a:latin typeface="Calibri"/>
                <a:ea typeface="Calibri"/>
                <a:cs typeface="Calibri"/>
                <a:sym typeface="Calibri"/>
              </a:rPr>
              <a:t>2.  Students complete the course placement evaluation and/or submit ACT or SAT scores to the Glen Oaks Admission Office.  The COMPASS test may be waived if students meet GOCC college readiness requirements (ACT Reading 19, Math 23, or English 19; SAT English 450+, Reading 450+, and Math 550+)</a:t>
            </a:r>
            <a:endParaRPr>
              <a:solidFill>
                <a:schemeClr val="dk1"/>
              </a:solidFill>
              <a:latin typeface="Calibri"/>
              <a:ea typeface="Calibri"/>
              <a:cs typeface="Calibri"/>
              <a:sym typeface="Calibri"/>
            </a:endParaRPr>
          </a:p>
        </p:txBody>
      </p:sp>
      <p:sp>
        <p:nvSpPr>
          <p:cNvPr id="434" name="Shape 434"/>
          <p:cNvSpPr txBox="1">
            <a:spLocks noGrp="1"/>
          </p:cNvSpPr>
          <p:nvPr>
            <p:ph type="sldNum" idx="12"/>
          </p:nvPr>
        </p:nvSpPr>
        <p:spPr>
          <a:xfrm>
            <a:off x="3970938" y="8829970"/>
            <a:ext cx="3037840" cy="466433"/>
          </a:xfrm>
          <a:prstGeom prst="rect">
            <a:avLst/>
          </a:prstGeom>
          <a:noFill/>
          <a:ln>
            <a:noFill/>
          </a:ln>
        </p:spPr>
        <p:txBody>
          <a:bodyPr spcFirstLastPara="1" wrap="square" lIns="93130" tIns="46541" rIns="93130" bIns="46541" anchor="b" anchorCtr="0">
            <a:noAutofit/>
          </a:bodyPr>
          <a:lstStyle/>
          <a:p>
            <a:pPr algn="r">
              <a:buClr>
                <a:schemeClr val="dk1"/>
              </a:buClr>
              <a:buSzPts val="1200"/>
            </a:pPr>
            <a:fld id="{00000000-1234-1234-1234-123412341234}" type="slidenum">
              <a:rPr lang="en-US">
                <a:solidFill>
                  <a:schemeClr val="dk1"/>
                </a:solidFill>
                <a:latin typeface="Calibri"/>
                <a:ea typeface="Calibri"/>
                <a:cs typeface="Calibri"/>
                <a:sym typeface="Calibri"/>
              </a:rPr>
              <a:pPr algn="r">
                <a:buClr>
                  <a:schemeClr val="dk1"/>
                </a:buClr>
                <a:buSzPts val="1200"/>
              </a:pPr>
              <a:t>16</a:t>
            </a:fld>
            <a:endParaRPr>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Shape 445"/>
          <p:cNvSpPr>
            <a:spLocks noGrp="1" noRot="1" noChangeAspect="1"/>
          </p:cNvSpPr>
          <p:nvPr>
            <p:ph type="sldImg" idx="2"/>
          </p:nvPr>
        </p:nvSpPr>
        <p:spPr>
          <a:xfrm>
            <a:off x="1414463" y="1162050"/>
            <a:ext cx="4181475" cy="31369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46" name="Shape 446"/>
          <p:cNvSpPr txBox="1">
            <a:spLocks noGrp="1"/>
          </p:cNvSpPr>
          <p:nvPr>
            <p:ph type="body" idx="1"/>
          </p:nvPr>
        </p:nvSpPr>
        <p:spPr>
          <a:xfrm>
            <a:off x="701040" y="4473892"/>
            <a:ext cx="5608320" cy="3660458"/>
          </a:xfrm>
          <a:prstGeom prst="rect">
            <a:avLst/>
          </a:prstGeom>
          <a:noFill/>
          <a:ln>
            <a:noFill/>
          </a:ln>
        </p:spPr>
        <p:txBody>
          <a:bodyPr spcFirstLastPara="1" wrap="square" lIns="93130" tIns="46541" rIns="93130" bIns="46541" anchor="t" anchorCtr="0">
            <a:noAutofit/>
          </a:bodyPr>
          <a:lstStyle/>
          <a:p>
            <a:pPr>
              <a:buClr>
                <a:schemeClr val="dk1"/>
              </a:buClr>
            </a:pPr>
            <a:r>
              <a:rPr lang="en-US">
                <a:solidFill>
                  <a:schemeClr val="dk1"/>
                </a:solidFill>
                <a:latin typeface="Calibri"/>
                <a:ea typeface="Calibri"/>
                <a:cs typeface="Calibri"/>
                <a:sym typeface="Calibri"/>
              </a:rPr>
              <a:t>Students will not be registered for college classes until the orientation has been completed.  Interested parties will be notified of the dates and times of the EMC mandatory orientation.</a:t>
            </a:r>
            <a:endParaRPr>
              <a:solidFill>
                <a:schemeClr val="dk1"/>
              </a:solidFill>
              <a:latin typeface="Calibri"/>
              <a:ea typeface="Calibri"/>
              <a:cs typeface="Calibri"/>
              <a:sym typeface="Calibri"/>
            </a:endParaRPr>
          </a:p>
        </p:txBody>
      </p:sp>
      <p:sp>
        <p:nvSpPr>
          <p:cNvPr id="447" name="Shape 447"/>
          <p:cNvSpPr txBox="1">
            <a:spLocks noGrp="1"/>
          </p:cNvSpPr>
          <p:nvPr>
            <p:ph type="sldNum" idx="12"/>
          </p:nvPr>
        </p:nvSpPr>
        <p:spPr>
          <a:xfrm>
            <a:off x="3970938" y="8829970"/>
            <a:ext cx="3037840" cy="466433"/>
          </a:xfrm>
          <a:prstGeom prst="rect">
            <a:avLst/>
          </a:prstGeom>
          <a:noFill/>
          <a:ln>
            <a:noFill/>
          </a:ln>
        </p:spPr>
        <p:txBody>
          <a:bodyPr spcFirstLastPara="1" wrap="square" lIns="93130" tIns="46541" rIns="93130" bIns="46541" anchor="b" anchorCtr="0">
            <a:noAutofit/>
          </a:bodyPr>
          <a:lstStyle/>
          <a:p>
            <a:pPr algn="r">
              <a:buClr>
                <a:schemeClr val="dk1"/>
              </a:buClr>
              <a:buSzPts val="1200"/>
            </a:pPr>
            <a:fld id="{00000000-1234-1234-1234-123412341234}" type="slidenum">
              <a:rPr lang="en-US">
                <a:solidFill>
                  <a:schemeClr val="dk1"/>
                </a:solidFill>
                <a:latin typeface="Calibri"/>
                <a:ea typeface="Calibri"/>
                <a:cs typeface="Calibri"/>
                <a:sym typeface="Calibri"/>
              </a:rPr>
              <a:pPr algn="r">
                <a:buClr>
                  <a:schemeClr val="dk1"/>
                </a:buClr>
                <a:buSzPts val="1200"/>
              </a:pPr>
              <a:t>18</a:t>
            </a:fld>
            <a:endParaRPr>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Shape 10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7" name="Shape 107"/>
          <p:cNvSpPr txBox="1">
            <a:spLocks noGrp="1"/>
          </p:cNvSpPr>
          <p:nvPr>
            <p:ph type="body" idx="1"/>
          </p:nvPr>
        </p:nvSpPr>
        <p:spPr>
          <a:xfrm>
            <a:off x="701040" y="4415790"/>
            <a:ext cx="5608320" cy="4183380"/>
          </a:xfrm>
          <a:prstGeom prst="rect">
            <a:avLst/>
          </a:prstGeom>
        </p:spPr>
        <p:txBody>
          <a:bodyPr wrap="square" lIns="93143" tIns="93143" rIns="93143" bIns="93143" anchor="t" anchorCtr="0">
            <a:noAutofit/>
          </a:bodyPr>
          <a:lstStyle/>
          <a:p>
            <a:endParaRPr/>
          </a:p>
        </p:txBody>
      </p:sp>
    </p:spTree>
    <p:extLst>
      <p:ext uri="{BB962C8B-B14F-4D97-AF65-F5344CB8AC3E}">
        <p14:creationId xmlns:p14="http://schemas.microsoft.com/office/powerpoint/2010/main" val="1316131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3" name="Shape 113"/>
          <p:cNvSpPr txBox="1">
            <a:spLocks noGrp="1"/>
          </p:cNvSpPr>
          <p:nvPr>
            <p:ph type="body" idx="1"/>
          </p:nvPr>
        </p:nvSpPr>
        <p:spPr>
          <a:xfrm>
            <a:off x="701040" y="4415790"/>
            <a:ext cx="5608320" cy="4183380"/>
          </a:xfrm>
          <a:prstGeom prst="rect">
            <a:avLst/>
          </a:prstGeom>
        </p:spPr>
        <p:txBody>
          <a:bodyPr wrap="square" lIns="93143" tIns="93143" rIns="93143" bIns="93143" anchor="t" anchorCtr="0">
            <a:noAutofit/>
          </a:bodyPr>
          <a:lstStyle/>
          <a:p>
            <a:endParaRPr/>
          </a:p>
        </p:txBody>
      </p:sp>
    </p:spTree>
    <p:extLst>
      <p:ext uri="{BB962C8B-B14F-4D97-AF65-F5344CB8AC3E}">
        <p14:creationId xmlns:p14="http://schemas.microsoft.com/office/powerpoint/2010/main" val="19927319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E76B6124-3CBC-EF4A-85A0-37DAA12C9D7C}" type="datetimeFigureOut">
              <a:rPr lang="en-US" smtClean="0"/>
              <a:t>3/5/2020</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r>
              <a:rPr lang="en-US" smtClean="0"/>
              <a:t>Jackson County Early College </a:t>
            </a:r>
            <a:endParaRPr lang="en-US"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D382BAA7-29EC-AC4C-9A85-A83072794A87}"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E76B6124-3CBC-EF4A-85A0-37DAA12C9D7C}" type="datetimeFigureOut">
              <a:rPr lang="en-US" smtClean="0"/>
              <a:t>3/5/2020</a:t>
            </a:fld>
            <a:endParaRPr lang="en-US"/>
          </a:p>
        </p:txBody>
      </p:sp>
      <p:sp>
        <p:nvSpPr>
          <p:cNvPr id="9" name="Slide Number Placeholder 8"/>
          <p:cNvSpPr>
            <a:spLocks noGrp="1"/>
          </p:cNvSpPr>
          <p:nvPr>
            <p:ph type="sldNum" sz="quarter" idx="15"/>
          </p:nvPr>
        </p:nvSpPr>
        <p:spPr/>
        <p:txBody>
          <a:bodyPr rtlCol="0"/>
          <a:lstStyle/>
          <a:p>
            <a:fld id="{D382BAA7-29EC-AC4C-9A85-A83072794A87}" type="slidenum">
              <a:rPr lang="en-US" smtClean="0"/>
              <a:t>‹#›</a:t>
            </a:fld>
            <a:endParaRPr lang="en-US"/>
          </a:p>
        </p:txBody>
      </p:sp>
      <p:sp>
        <p:nvSpPr>
          <p:cNvPr id="10" name="Footer Placeholder 9"/>
          <p:cNvSpPr>
            <a:spLocks noGrp="1"/>
          </p:cNvSpPr>
          <p:nvPr>
            <p:ph type="ftr" sz="quarter" idx="16"/>
          </p:nvPr>
        </p:nvSpPr>
        <p:spPr/>
        <p:txBody>
          <a:bodyPr rtlCol="0"/>
          <a:lstStyle/>
          <a:p>
            <a:r>
              <a:rPr lang="en-US" smtClean="0"/>
              <a:t>Jackson County Early College </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pPr eaLnBrk="1" latinLnBrk="0" hangingPunct="1"/>
            <a:fld id="{C3F416CD-67A3-4CF0-A210-F6AF31AC147F}" type="datetimeFigureOut">
              <a:rPr lang="en-US" smtClean="0"/>
              <a:pPr eaLnBrk="1" latinLnBrk="0" hangingPunct="1"/>
              <a:t>3/5/2020</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kumimoji="0"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pPr marL="0" lvl="0" indent="0" algn="r">
              <a:spcBef>
                <a:spcPts val="0"/>
              </a:spcBef>
              <a:spcAft>
                <a:spcPts val="0"/>
              </a:spcAft>
              <a:buNone/>
            </a:pPr>
            <a:fld id="{00000000-1234-1234-1234-123412341234}" type="slidenum">
              <a:rPr lang="en" sz="1300" smtClean="0">
                <a:solidFill>
                  <a:schemeClr val="lt2"/>
                </a:solidFill>
                <a:latin typeface="Georgia"/>
                <a:ea typeface="Georgia"/>
                <a:cs typeface="Georgia"/>
                <a:sym typeface="Georgia"/>
              </a:rPr>
              <a:t>‹#›</a:t>
            </a:fld>
            <a:endParaRPr lang="en" sz="1300">
              <a:solidFill>
                <a:schemeClr val="lt2"/>
              </a:solidFill>
              <a:latin typeface="Georgia"/>
              <a:ea typeface="Georgia"/>
              <a:cs typeface="Georgia"/>
              <a:sym typeface="Georgia"/>
            </a:endParaRPr>
          </a:p>
        </p:txBody>
      </p:sp>
    </p:spTree>
  </p:cSld>
  <p:clrMapOvr>
    <a:overrideClrMapping bg1="dk1" tx1="lt1" bg2="dk2" tx2="lt2" accent1="accent1" accent2="accent2" accent3="accent3" accent4="accent4" accent5="accent5" accent6="accent6" hlink="hlink" folHlink="folHlink"/>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E76B6124-3CBC-EF4A-85A0-37DAA12C9D7C}" type="datetimeFigureOut">
              <a:rPr lang="en-US" smtClean="0"/>
              <a:t>3/5/2020</a:t>
            </a:fld>
            <a:endParaRPr lang="en-US"/>
          </a:p>
        </p:txBody>
      </p:sp>
      <p:sp>
        <p:nvSpPr>
          <p:cNvPr id="6" name="Footer Placeholder 5"/>
          <p:cNvSpPr>
            <a:spLocks noGrp="1"/>
          </p:cNvSpPr>
          <p:nvPr>
            <p:ph type="ftr" sz="quarter" idx="11"/>
          </p:nvPr>
        </p:nvSpPr>
        <p:spPr/>
        <p:txBody>
          <a:bodyPr/>
          <a:lstStyle/>
          <a:p>
            <a:r>
              <a:rPr lang="en-US" smtClean="0"/>
              <a:t>Jackson County Early College </a:t>
            </a:r>
            <a:endParaRPr lang="en-US" dirty="0"/>
          </a:p>
        </p:txBody>
      </p:sp>
      <p:sp>
        <p:nvSpPr>
          <p:cNvPr id="7" name="Slide Number Placeholder 6"/>
          <p:cNvSpPr>
            <a:spLocks noGrp="1"/>
          </p:cNvSpPr>
          <p:nvPr>
            <p:ph type="sldNum" sz="quarter" idx="12"/>
          </p:nvPr>
        </p:nvSpPr>
        <p:spPr/>
        <p:txBody>
          <a:bodyPr/>
          <a:lstStyle/>
          <a:p>
            <a:fld id="{D382BAA7-29EC-AC4C-9A85-A83072794A87}"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E76B6124-3CBC-EF4A-85A0-37DAA12C9D7C}" type="datetimeFigureOut">
              <a:rPr lang="en-US" smtClean="0"/>
              <a:t>3/5/2020</a:t>
            </a:fld>
            <a:endParaRPr lang="en-US"/>
          </a:p>
        </p:txBody>
      </p:sp>
      <p:sp>
        <p:nvSpPr>
          <p:cNvPr id="8" name="Footer Placeholder 7"/>
          <p:cNvSpPr>
            <a:spLocks noGrp="1"/>
          </p:cNvSpPr>
          <p:nvPr>
            <p:ph type="ftr" sz="quarter" idx="11"/>
          </p:nvPr>
        </p:nvSpPr>
        <p:spPr/>
        <p:txBody>
          <a:bodyPr/>
          <a:lstStyle/>
          <a:p>
            <a:r>
              <a:rPr lang="en-US" smtClean="0"/>
              <a:t>Jackson County Early College </a:t>
            </a:r>
            <a:endParaRPr lang="en-US" dirty="0"/>
          </a:p>
        </p:txBody>
      </p:sp>
      <p:sp>
        <p:nvSpPr>
          <p:cNvPr id="9" name="Slide Number Placeholder 8"/>
          <p:cNvSpPr>
            <a:spLocks noGrp="1"/>
          </p:cNvSpPr>
          <p:nvPr>
            <p:ph type="sldNum" sz="quarter" idx="12"/>
          </p:nvPr>
        </p:nvSpPr>
        <p:spPr/>
        <p:txBody>
          <a:bodyPr/>
          <a:lstStyle/>
          <a:p>
            <a:fld id="{D382BAA7-29EC-AC4C-9A85-A83072794A87}"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E76B6124-3CBC-EF4A-85A0-37DAA12C9D7C}" type="datetimeFigureOut">
              <a:rPr lang="en-US" smtClean="0"/>
              <a:t>3/5/2020</a:t>
            </a:fld>
            <a:endParaRPr lang="en-US"/>
          </a:p>
        </p:txBody>
      </p:sp>
      <p:sp>
        <p:nvSpPr>
          <p:cNvPr id="7" name="Slide Number Placeholder 6"/>
          <p:cNvSpPr>
            <a:spLocks noGrp="1"/>
          </p:cNvSpPr>
          <p:nvPr>
            <p:ph type="sldNum" sz="quarter" idx="11"/>
          </p:nvPr>
        </p:nvSpPr>
        <p:spPr/>
        <p:txBody>
          <a:bodyPr rtlCol="0"/>
          <a:lstStyle/>
          <a:p>
            <a:fld id="{D382BAA7-29EC-AC4C-9A85-A83072794A87}" type="slidenum">
              <a:rPr lang="en-US" smtClean="0"/>
              <a:t>‹#›</a:t>
            </a:fld>
            <a:endParaRPr lang="en-US"/>
          </a:p>
        </p:txBody>
      </p:sp>
      <p:sp>
        <p:nvSpPr>
          <p:cNvPr id="8" name="Footer Placeholder 7"/>
          <p:cNvSpPr>
            <a:spLocks noGrp="1"/>
          </p:cNvSpPr>
          <p:nvPr>
            <p:ph type="ftr" sz="quarter" idx="12"/>
          </p:nvPr>
        </p:nvSpPr>
        <p:spPr/>
        <p:txBody>
          <a:bodyPr rtlCol="0"/>
          <a:lstStyle/>
          <a:p>
            <a:r>
              <a:rPr lang="en-US" smtClean="0"/>
              <a:t>Jackson County Early College </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6B6124-3CBC-EF4A-85A0-37DAA12C9D7C}" type="datetimeFigureOut">
              <a:rPr lang="en-US" smtClean="0"/>
              <a:t>3/5/2020</a:t>
            </a:fld>
            <a:endParaRPr lang="en-US"/>
          </a:p>
        </p:txBody>
      </p:sp>
      <p:sp>
        <p:nvSpPr>
          <p:cNvPr id="3" name="Footer Placeholder 2"/>
          <p:cNvSpPr>
            <a:spLocks noGrp="1"/>
          </p:cNvSpPr>
          <p:nvPr>
            <p:ph type="ftr" sz="quarter" idx="11"/>
          </p:nvPr>
        </p:nvSpPr>
        <p:spPr/>
        <p:txBody>
          <a:bodyPr/>
          <a:lstStyle/>
          <a:p>
            <a:r>
              <a:rPr lang="en-US" smtClean="0"/>
              <a:t>Jackson County Early College </a:t>
            </a:r>
            <a:endParaRPr lang="en-US" dirty="0"/>
          </a:p>
        </p:txBody>
      </p:sp>
      <p:sp>
        <p:nvSpPr>
          <p:cNvPr id="4" name="Slide Number Placeholder 3"/>
          <p:cNvSpPr>
            <a:spLocks noGrp="1"/>
          </p:cNvSpPr>
          <p:nvPr>
            <p:ph type="sldNum" sz="quarter" idx="12"/>
          </p:nvPr>
        </p:nvSpPr>
        <p:spPr/>
        <p:txBody>
          <a:bodyPr/>
          <a:lstStyle/>
          <a:p>
            <a:fld id="{D382BAA7-29EC-AC4C-9A85-A83072794A8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E76B6124-3CBC-EF4A-85A0-37DAA12C9D7C}" type="datetimeFigureOut">
              <a:rPr lang="en-US" smtClean="0"/>
              <a:t>3/5/2020</a:t>
            </a:fld>
            <a:endParaRPr lang="en-US"/>
          </a:p>
        </p:txBody>
      </p:sp>
      <p:sp>
        <p:nvSpPr>
          <p:cNvPr id="22" name="Slide Number Placeholder 21"/>
          <p:cNvSpPr>
            <a:spLocks noGrp="1"/>
          </p:cNvSpPr>
          <p:nvPr>
            <p:ph type="sldNum" sz="quarter" idx="15"/>
          </p:nvPr>
        </p:nvSpPr>
        <p:spPr/>
        <p:txBody>
          <a:bodyPr rtlCol="0"/>
          <a:lstStyle/>
          <a:p>
            <a:fld id="{D382BAA7-29EC-AC4C-9A85-A83072794A87}" type="slidenum">
              <a:rPr lang="en-US" smtClean="0"/>
              <a:t>‹#›</a:t>
            </a:fld>
            <a:endParaRPr lang="en-US"/>
          </a:p>
        </p:txBody>
      </p:sp>
      <p:sp>
        <p:nvSpPr>
          <p:cNvPr id="23" name="Footer Placeholder 22"/>
          <p:cNvSpPr>
            <a:spLocks noGrp="1"/>
          </p:cNvSpPr>
          <p:nvPr>
            <p:ph type="ftr" sz="quarter" idx="16"/>
          </p:nvPr>
        </p:nvSpPr>
        <p:spPr/>
        <p:txBody>
          <a:bodyPr rtlCol="0"/>
          <a:lstStyle/>
          <a:p>
            <a:r>
              <a:rPr lang="en-US" smtClean="0"/>
              <a:t>Jackson County Early College </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E76B6124-3CBC-EF4A-85A0-37DAA12C9D7C}" type="datetimeFigureOut">
              <a:rPr lang="en-US" smtClean="0"/>
              <a:t>3/5/2020</a:t>
            </a:fld>
            <a:endParaRPr lang="en-US"/>
          </a:p>
        </p:txBody>
      </p:sp>
      <p:sp>
        <p:nvSpPr>
          <p:cNvPr id="18" name="Slide Number Placeholder 17"/>
          <p:cNvSpPr>
            <a:spLocks noGrp="1"/>
          </p:cNvSpPr>
          <p:nvPr>
            <p:ph type="sldNum" sz="quarter" idx="11"/>
          </p:nvPr>
        </p:nvSpPr>
        <p:spPr/>
        <p:txBody>
          <a:bodyPr rtlCol="0"/>
          <a:lstStyle/>
          <a:p>
            <a:fld id="{D382BAA7-29EC-AC4C-9A85-A83072794A87}" type="slidenum">
              <a:rPr lang="en-US" smtClean="0"/>
              <a:t>‹#›</a:t>
            </a:fld>
            <a:endParaRPr lang="en-US"/>
          </a:p>
        </p:txBody>
      </p:sp>
      <p:sp>
        <p:nvSpPr>
          <p:cNvPr id="21" name="Footer Placeholder 20"/>
          <p:cNvSpPr>
            <a:spLocks noGrp="1"/>
          </p:cNvSpPr>
          <p:nvPr>
            <p:ph type="ftr" sz="quarter" idx="12"/>
          </p:nvPr>
        </p:nvSpPr>
        <p:spPr/>
        <p:txBody>
          <a:bodyPr rtlCol="0"/>
          <a:lstStyle/>
          <a:p>
            <a:r>
              <a:rPr lang="en-US" smtClean="0"/>
              <a:t>Jackson County Early College </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6B6124-3CBC-EF4A-85A0-37DAA12C9D7C}" type="datetimeFigureOut">
              <a:rPr lang="en-US" smtClean="0"/>
              <a:t>3/5/2020</a:t>
            </a:fld>
            <a:endParaRPr lang="en-US"/>
          </a:p>
        </p:txBody>
      </p:sp>
      <p:sp>
        <p:nvSpPr>
          <p:cNvPr id="5" name="Footer Placeholder 4"/>
          <p:cNvSpPr>
            <a:spLocks noGrp="1"/>
          </p:cNvSpPr>
          <p:nvPr>
            <p:ph type="ftr" sz="quarter" idx="11"/>
          </p:nvPr>
        </p:nvSpPr>
        <p:spPr/>
        <p:txBody>
          <a:bodyPr/>
          <a:lstStyle/>
          <a:p>
            <a:r>
              <a:rPr lang="en-US" smtClean="0"/>
              <a:t>Jackson County Early College</a:t>
            </a:r>
            <a:endParaRPr lang="en-US" dirty="0"/>
          </a:p>
        </p:txBody>
      </p:sp>
      <p:sp>
        <p:nvSpPr>
          <p:cNvPr id="6" name="Slide Number Placeholder 5"/>
          <p:cNvSpPr>
            <a:spLocks noGrp="1"/>
          </p:cNvSpPr>
          <p:nvPr>
            <p:ph type="sldNum" sz="quarter" idx="12"/>
          </p:nvPr>
        </p:nvSpPr>
        <p:spPr/>
        <p:txBody>
          <a:bodyPr/>
          <a:lstStyle/>
          <a:p>
            <a:fld id="{D382BAA7-29EC-AC4C-9A85-A83072794A8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76B6124-3CBC-EF4A-85A0-37DAA12C9D7C}" type="datetimeFigureOut">
              <a:rPr lang="en-US" smtClean="0"/>
              <a:t>3/5/2020</a:t>
            </a:fld>
            <a:endParaRPr lang="en-US"/>
          </a:p>
        </p:txBody>
      </p:sp>
      <p:sp>
        <p:nvSpPr>
          <p:cNvPr id="5" name="Footer Placeholder 4"/>
          <p:cNvSpPr>
            <a:spLocks noGrp="1"/>
          </p:cNvSpPr>
          <p:nvPr>
            <p:ph type="ftr" sz="quarter" idx="11"/>
          </p:nvPr>
        </p:nvSpPr>
        <p:spPr/>
        <p:txBody>
          <a:bodyPr/>
          <a:lstStyle/>
          <a:p>
            <a:r>
              <a:rPr lang="en-US" smtClean="0"/>
              <a:t>Jackson County Early College</a:t>
            </a:r>
            <a:endParaRPr lang="en-US" dirty="0"/>
          </a:p>
        </p:txBody>
      </p:sp>
      <p:sp>
        <p:nvSpPr>
          <p:cNvPr id="6" name="Slide Number Placeholder 5"/>
          <p:cNvSpPr>
            <a:spLocks noGrp="1"/>
          </p:cNvSpPr>
          <p:nvPr>
            <p:ph type="sldNum" sz="quarter" idx="12"/>
          </p:nvPr>
        </p:nvSpPr>
        <p:spPr/>
        <p:txBody>
          <a:bodyPr/>
          <a:lstStyle/>
          <a:p>
            <a:fld id="{D382BAA7-29EC-AC4C-9A85-A83072794A87}"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6"/>
        <p:cNvGrpSpPr/>
        <p:nvPr/>
      </p:nvGrpSpPr>
      <p:grpSpPr>
        <a:xfrm>
          <a:off x="0" y="0"/>
          <a:ext cx="0" cy="0"/>
          <a:chOff x="0" y="0"/>
          <a:chExt cx="0" cy="0"/>
        </a:xfrm>
      </p:grpSpPr>
      <p:sp>
        <p:nvSpPr>
          <p:cNvPr id="20" name="Shape 20"/>
          <p:cNvSpPr txBox="1">
            <a:spLocks noGrp="1"/>
          </p:cNvSpPr>
          <p:nvPr>
            <p:ph type="title"/>
          </p:nvPr>
        </p:nvSpPr>
        <p:spPr>
          <a:xfrm>
            <a:off x="457200" y="274637"/>
            <a:ext cx="8229600" cy="1143200"/>
          </a:xfrm>
          <a:prstGeom prst="rect">
            <a:avLst/>
          </a:prstGeom>
        </p:spPr>
        <p:txBody>
          <a:bodyPr wrap="square" lIns="91425" tIns="91425" rIns="91425" bIns="91425" anchor="ctr" anchorCtr="0"/>
          <a:lstStyle>
            <a:lvl1pPr lvl="0">
              <a:spcBef>
                <a:spcPts val="0"/>
              </a:spcBef>
              <a:spcAft>
                <a:spcPts val="0"/>
              </a:spcAft>
              <a:buSzPts val="4800"/>
              <a:buNone/>
              <a:defRPr/>
            </a:lvl1pPr>
            <a:lvl2pPr lvl="1">
              <a:spcBef>
                <a:spcPts val="0"/>
              </a:spcBef>
              <a:spcAft>
                <a:spcPts val="0"/>
              </a:spcAft>
              <a:buSzPts val="4800"/>
              <a:buNone/>
              <a:defRPr/>
            </a:lvl2pPr>
            <a:lvl3pPr lvl="2">
              <a:spcBef>
                <a:spcPts val="0"/>
              </a:spcBef>
              <a:spcAft>
                <a:spcPts val="0"/>
              </a:spcAft>
              <a:buSzPts val="4800"/>
              <a:buNone/>
              <a:defRPr/>
            </a:lvl3pPr>
            <a:lvl4pPr lvl="3">
              <a:spcBef>
                <a:spcPts val="0"/>
              </a:spcBef>
              <a:spcAft>
                <a:spcPts val="0"/>
              </a:spcAft>
              <a:buSzPts val="4800"/>
              <a:buNone/>
              <a:defRPr/>
            </a:lvl4pPr>
            <a:lvl5pPr lvl="4">
              <a:spcBef>
                <a:spcPts val="0"/>
              </a:spcBef>
              <a:spcAft>
                <a:spcPts val="0"/>
              </a:spcAft>
              <a:buSzPts val="4800"/>
              <a:buNone/>
              <a:defRPr/>
            </a:lvl5pPr>
            <a:lvl6pPr lvl="5">
              <a:spcBef>
                <a:spcPts val="0"/>
              </a:spcBef>
              <a:spcAft>
                <a:spcPts val="0"/>
              </a:spcAft>
              <a:buSzPts val="4800"/>
              <a:buNone/>
              <a:defRPr/>
            </a:lvl6pPr>
            <a:lvl7pPr lvl="6">
              <a:spcBef>
                <a:spcPts val="0"/>
              </a:spcBef>
              <a:spcAft>
                <a:spcPts val="0"/>
              </a:spcAft>
              <a:buSzPts val="4800"/>
              <a:buNone/>
              <a:defRPr/>
            </a:lvl7pPr>
            <a:lvl8pPr lvl="7">
              <a:spcBef>
                <a:spcPts val="0"/>
              </a:spcBef>
              <a:spcAft>
                <a:spcPts val="0"/>
              </a:spcAft>
              <a:buSzPts val="4800"/>
              <a:buNone/>
              <a:defRPr/>
            </a:lvl8pPr>
            <a:lvl9pPr lvl="8">
              <a:spcBef>
                <a:spcPts val="0"/>
              </a:spcBef>
              <a:spcAft>
                <a:spcPts val="0"/>
              </a:spcAft>
              <a:buSzPts val="4800"/>
              <a:buNone/>
              <a:defRPr/>
            </a:lvl9pPr>
          </a:lstStyle>
          <a:p>
            <a:r>
              <a:rPr lang="en-US" smtClean="0"/>
              <a:t>Click to edit Master title style</a:t>
            </a:r>
            <a:endParaRPr/>
          </a:p>
        </p:txBody>
      </p:sp>
      <p:sp>
        <p:nvSpPr>
          <p:cNvPr id="21" name="Shape 21"/>
          <p:cNvSpPr txBox="1">
            <a:spLocks noGrp="1"/>
          </p:cNvSpPr>
          <p:nvPr>
            <p:ph type="body" idx="1"/>
          </p:nvPr>
        </p:nvSpPr>
        <p:spPr>
          <a:xfrm>
            <a:off x="457200" y="1600200"/>
            <a:ext cx="8229600" cy="4967600"/>
          </a:xfrm>
          <a:prstGeom prst="rect">
            <a:avLst/>
          </a:prstGeom>
        </p:spPr>
        <p:txBody>
          <a:bodyPr wrap="square" lIns="91425" tIns="91425" rIns="91425" bIns="91425" anchor="t" anchorCtr="0"/>
          <a:lstStyle>
            <a:lvl1pPr marL="457200" lvl="0" indent="-419100">
              <a:spcBef>
                <a:spcPts val="600"/>
              </a:spcBef>
              <a:spcAft>
                <a:spcPts val="0"/>
              </a:spcAft>
              <a:buSzPts val="30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pPr lvl="0"/>
            <a:r>
              <a:rPr lang="en-US" smtClean="0"/>
              <a:t>Click to edit Master text styles</a:t>
            </a:r>
          </a:p>
        </p:txBody>
      </p:sp>
      <p:sp>
        <p:nvSpPr>
          <p:cNvPr id="22" name="Shape 22"/>
          <p:cNvSpPr txBox="1">
            <a:spLocks noGrp="1"/>
          </p:cNvSpPr>
          <p:nvPr>
            <p:ph type="sldNum" idx="12"/>
          </p:nvPr>
        </p:nvSpPr>
        <p:spPr>
          <a:xfrm>
            <a:off x="8556791" y="6333135"/>
            <a:ext cx="548700" cy="524800"/>
          </a:xfrm>
          <a:prstGeom prst="rect">
            <a:avLst/>
          </a:prstGeom>
        </p:spPr>
        <p:txBody>
          <a:bodyPr wrap="square" lIns="91425" tIns="91425" rIns="91425" bIns="91425" anchor="ctr" anchorCtr="0">
            <a:noAutofit/>
          </a:bodyPr>
          <a:lstStyle/>
          <a:p>
            <a:pPr marL="0" lvl="0" indent="0">
              <a:spcBef>
                <a:spcPts val="0"/>
              </a:spcBef>
              <a:spcAft>
                <a:spcPts val="0"/>
              </a:spcAft>
              <a:buNone/>
            </a:pPr>
            <a:fld id="{00000000-1234-1234-1234-123412341234}" type="slidenum">
              <a:rPr lang="en">
                <a:solidFill>
                  <a:schemeClr val="dk2"/>
                </a:solidFill>
              </a:rPr>
              <a:t>‹#›</a:t>
            </a:fld>
            <a:endParaRPr>
              <a:solidFill>
                <a:schemeClr val="dk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E76B6124-3CBC-EF4A-85A0-37DAA12C9D7C}" type="datetimeFigureOut">
              <a:rPr lang="en-US" smtClean="0"/>
              <a:t>3/5/2020</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en-US" smtClean="0"/>
              <a:t>Jackson County Early College</a:t>
            </a:r>
            <a:endParaRPr lang="en-US" dirty="0"/>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D382BAA7-29EC-AC4C-9A85-A83072794A87}"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72" r:id="rId1"/>
    <p:sldLayoutId id="2147483873" r:id="rId2"/>
    <p:sldLayoutId id="2147483874" r:id="rId3"/>
    <p:sldLayoutId id="2147483875" r:id="rId4"/>
    <p:sldLayoutId id="2147483876" r:id="rId5"/>
    <p:sldLayoutId id="2147483877" r:id="rId6"/>
    <p:sldLayoutId id="2147483878" r:id="rId7"/>
    <p:sldLayoutId id="2147483879" r:id="rId8"/>
    <p:sldLayoutId id="2147483880" r:id="rId9"/>
    <p:sldLayoutId id="2147483881" r:id="rId10"/>
    <p:sldLayoutId id="2147483882" r:id="rId11"/>
    <p:sldLayoutId id="2147483883"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jpg"/></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hyperlink" Target="mailto:info@jxncec.org"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jpg"/><Relationship Id="rId5" Type="http://schemas.openxmlformats.org/officeDocument/2006/relationships/image" Target="../media/image17.png"/><Relationship Id="rId4" Type="http://schemas.openxmlformats.org/officeDocument/2006/relationships/hyperlink" Target="http://www.jxnce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3626" y="3389239"/>
            <a:ext cx="5291846" cy="2534905"/>
          </a:xfrm>
          <a:prstGeom prst="rect">
            <a:avLst/>
          </a:prstGeom>
        </p:spPr>
      </p:pic>
      <p:sp>
        <p:nvSpPr>
          <p:cNvPr id="3" name="Rectangle 2"/>
          <p:cNvSpPr/>
          <p:nvPr/>
        </p:nvSpPr>
        <p:spPr>
          <a:xfrm>
            <a:off x="1979263" y="2738495"/>
            <a:ext cx="5072222" cy="369332"/>
          </a:xfrm>
          <a:prstGeom prst="rect">
            <a:avLst/>
          </a:prstGeom>
        </p:spPr>
        <p:txBody>
          <a:bodyPr wrap="none">
            <a:spAutoFit/>
          </a:bodyPr>
          <a:lstStyle/>
          <a:p>
            <a:pPr algn="ctr"/>
            <a:r>
              <a:rPr lang="en-US" b="1" dirty="0">
                <a:solidFill>
                  <a:schemeClr val="accent3">
                    <a:lumMod val="50000"/>
                  </a:schemeClr>
                </a:solidFill>
              </a:rPr>
              <a:t>Jean Logan, Early College Administrator </a:t>
            </a:r>
          </a:p>
        </p:txBody>
      </p:sp>
      <p:sp>
        <p:nvSpPr>
          <p:cNvPr id="5" name="Rectangle 4"/>
          <p:cNvSpPr/>
          <p:nvPr/>
        </p:nvSpPr>
        <p:spPr>
          <a:xfrm>
            <a:off x="2335653" y="836977"/>
            <a:ext cx="4472699"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WELCOME!</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6" name="Shape 226"/>
          <p:cNvSpPr txBox="1">
            <a:spLocks noGrp="1"/>
          </p:cNvSpPr>
          <p:nvPr>
            <p:ph sz="quarter" idx="1"/>
          </p:nvPr>
        </p:nvSpPr>
        <p:spPr>
          <a:xfrm>
            <a:off x="618266" y="1702340"/>
            <a:ext cx="8014474" cy="3913902"/>
          </a:xfrm>
          <a:prstGeom prst="rect">
            <a:avLst/>
          </a:prstGeom>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spcFirstLastPara="1" wrap="square" lIns="68569" tIns="34275" rIns="68569" bIns="34275" anchor="t" anchorCtr="0">
            <a:noAutofit/>
          </a:bodyPr>
          <a:lstStyle/>
          <a:p>
            <a:pPr marL="274320" indent="-220218">
              <a:lnSpc>
                <a:spcPct val="90000"/>
              </a:lnSpc>
              <a:spcBef>
                <a:spcPts val="0"/>
              </a:spcBef>
              <a:buClr>
                <a:schemeClr val="accent1"/>
              </a:buClr>
              <a:buSzPts val="2400"/>
              <a:buFont typeface="Noto Sans Symbols"/>
              <a:buChar char="●"/>
            </a:pPr>
            <a:r>
              <a:rPr lang="en-US" dirty="0" smtClean="0">
                <a:solidFill>
                  <a:schemeClr val="accent6">
                    <a:lumMod val="50000"/>
                  </a:schemeClr>
                </a:solidFill>
                <a:ea typeface="Cabin"/>
                <a:cs typeface="Cabin"/>
                <a:sym typeface="Cabin"/>
              </a:rPr>
              <a:t>Support students, parents, and district staff.</a:t>
            </a:r>
          </a:p>
          <a:p>
            <a:pPr marL="274320" indent="-220218">
              <a:lnSpc>
                <a:spcPct val="90000"/>
              </a:lnSpc>
              <a:spcBef>
                <a:spcPts val="0"/>
              </a:spcBef>
              <a:buClr>
                <a:schemeClr val="accent1"/>
              </a:buClr>
              <a:buSzPts val="2400"/>
              <a:buFont typeface="Noto Sans Symbols"/>
              <a:buChar char="●"/>
            </a:pPr>
            <a:endParaRPr lang="en-US" dirty="0" smtClean="0">
              <a:solidFill>
                <a:schemeClr val="accent6">
                  <a:lumMod val="50000"/>
                </a:schemeClr>
              </a:solidFill>
              <a:ea typeface="Cabin"/>
              <a:cs typeface="Cabin"/>
              <a:sym typeface="Cabin"/>
            </a:endParaRPr>
          </a:p>
          <a:p>
            <a:pPr marL="274320" indent="-220218">
              <a:lnSpc>
                <a:spcPct val="90000"/>
              </a:lnSpc>
              <a:spcBef>
                <a:spcPts val="0"/>
              </a:spcBef>
              <a:buClr>
                <a:schemeClr val="accent1"/>
              </a:buClr>
              <a:buSzPts val="2400"/>
              <a:buFont typeface="Noto Sans Symbols"/>
              <a:buChar char="●"/>
            </a:pPr>
            <a:r>
              <a:rPr lang="en-US" dirty="0" smtClean="0">
                <a:solidFill>
                  <a:schemeClr val="accent6">
                    <a:lumMod val="50000"/>
                  </a:schemeClr>
                </a:solidFill>
                <a:ea typeface="Cabin"/>
                <a:cs typeface="Cabin"/>
                <a:sym typeface="Cabin"/>
              </a:rPr>
              <a:t>Monitor student success in Early College.</a:t>
            </a:r>
          </a:p>
          <a:p>
            <a:pPr marL="274320" indent="-220218">
              <a:lnSpc>
                <a:spcPct val="90000"/>
              </a:lnSpc>
              <a:spcBef>
                <a:spcPts val="0"/>
              </a:spcBef>
              <a:buClr>
                <a:schemeClr val="accent1"/>
              </a:buClr>
              <a:buSzPts val="2400"/>
              <a:buFont typeface="Noto Sans Symbols"/>
              <a:buChar char="●"/>
            </a:pPr>
            <a:endParaRPr lang="en-US" dirty="0" smtClean="0">
              <a:solidFill>
                <a:schemeClr val="accent6">
                  <a:lumMod val="50000"/>
                </a:schemeClr>
              </a:solidFill>
              <a:ea typeface="Cabin"/>
              <a:cs typeface="Cabin"/>
              <a:sym typeface="Cabin"/>
            </a:endParaRPr>
          </a:p>
          <a:p>
            <a:pPr marL="274320" indent="-220218">
              <a:lnSpc>
                <a:spcPct val="90000"/>
              </a:lnSpc>
              <a:spcBef>
                <a:spcPts val="0"/>
              </a:spcBef>
              <a:buClr>
                <a:schemeClr val="accent1"/>
              </a:buClr>
              <a:buSzPts val="2400"/>
              <a:buFont typeface="Noto Sans Symbols"/>
              <a:buChar char="●"/>
            </a:pPr>
            <a:r>
              <a:rPr lang="en-US" dirty="0" smtClean="0">
                <a:solidFill>
                  <a:schemeClr val="accent6">
                    <a:lumMod val="50000"/>
                  </a:schemeClr>
                </a:solidFill>
                <a:ea typeface="Cabin"/>
                <a:cs typeface="Cabin"/>
                <a:sym typeface="Cabin"/>
              </a:rPr>
              <a:t>Provide interventions and assistance for Early College students.</a:t>
            </a:r>
          </a:p>
          <a:p>
            <a:pPr marL="274320" indent="-220218">
              <a:lnSpc>
                <a:spcPct val="90000"/>
              </a:lnSpc>
              <a:spcBef>
                <a:spcPts val="0"/>
              </a:spcBef>
              <a:buClr>
                <a:schemeClr val="accent1"/>
              </a:buClr>
              <a:buSzPts val="2400"/>
              <a:buFont typeface="Noto Sans Symbols"/>
              <a:buChar char="●"/>
            </a:pPr>
            <a:endParaRPr lang="en-US" dirty="0" smtClean="0">
              <a:solidFill>
                <a:schemeClr val="accent6">
                  <a:lumMod val="50000"/>
                </a:schemeClr>
              </a:solidFill>
              <a:ea typeface="Cabin"/>
              <a:cs typeface="Cabin"/>
              <a:sym typeface="Cabin"/>
            </a:endParaRPr>
          </a:p>
          <a:p>
            <a:pPr marL="274320" indent="-220218">
              <a:lnSpc>
                <a:spcPct val="90000"/>
              </a:lnSpc>
              <a:spcBef>
                <a:spcPts val="0"/>
              </a:spcBef>
              <a:buClr>
                <a:schemeClr val="accent1"/>
              </a:buClr>
              <a:buSzPts val="2400"/>
              <a:buFont typeface="Noto Sans Symbols"/>
              <a:buChar char="●"/>
            </a:pPr>
            <a:r>
              <a:rPr lang="en-US" dirty="0" smtClean="0">
                <a:solidFill>
                  <a:schemeClr val="accent6">
                    <a:lumMod val="50000"/>
                  </a:schemeClr>
                </a:solidFill>
                <a:ea typeface="Cabin"/>
                <a:cs typeface="Cabin"/>
                <a:sym typeface="Cabin"/>
              </a:rPr>
              <a:t>Help students transition to college.</a:t>
            </a:r>
          </a:p>
          <a:p>
            <a:pPr marL="274320" indent="-220218">
              <a:lnSpc>
                <a:spcPct val="90000"/>
              </a:lnSpc>
              <a:spcBef>
                <a:spcPts val="0"/>
              </a:spcBef>
              <a:buClr>
                <a:schemeClr val="accent1"/>
              </a:buClr>
              <a:buSzPts val="2400"/>
              <a:buFont typeface="Noto Sans Symbols"/>
              <a:buChar char="●"/>
            </a:pPr>
            <a:endParaRPr lang="en-US" dirty="0" smtClean="0">
              <a:solidFill>
                <a:schemeClr val="accent6">
                  <a:lumMod val="50000"/>
                </a:schemeClr>
              </a:solidFill>
              <a:ea typeface="Cabin"/>
              <a:cs typeface="Cabin"/>
              <a:sym typeface="Cabin"/>
            </a:endParaRPr>
          </a:p>
          <a:p>
            <a:pPr marL="274320" indent="-220218">
              <a:lnSpc>
                <a:spcPct val="90000"/>
              </a:lnSpc>
              <a:spcBef>
                <a:spcPts val="0"/>
              </a:spcBef>
              <a:buClr>
                <a:schemeClr val="accent1"/>
              </a:buClr>
              <a:buSzPts val="2400"/>
              <a:buFont typeface="Noto Sans Symbols"/>
              <a:buChar char="●"/>
            </a:pPr>
            <a:r>
              <a:rPr lang="en-US" dirty="0" smtClean="0">
                <a:solidFill>
                  <a:schemeClr val="accent6">
                    <a:lumMod val="50000"/>
                  </a:schemeClr>
                </a:solidFill>
                <a:ea typeface="Cabin"/>
                <a:cs typeface="Cabin"/>
                <a:sym typeface="Cabin"/>
              </a:rPr>
              <a:t>Guide students in their college and career pathways.</a:t>
            </a:r>
          </a:p>
          <a:p>
            <a:pPr marL="274320" indent="-220218">
              <a:lnSpc>
                <a:spcPct val="90000"/>
              </a:lnSpc>
              <a:spcBef>
                <a:spcPts val="0"/>
              </a:spcBef>
              <a:buClr>
                <a:schemeClr val="accent1"/>
              </a:buClr>
              <a:buSzPts val="2400"/>
              <a:buFont typeface="Noto Sans Symbols"/>
              <a:buChar char="●"/>
            </a:pPr>
            <a:endParaRPr lang="en-US" sz="2400" dirty="0" smtClean="0">
              <a:solidFill>
                <a:schemeClr val="accent6">
                  <a:lumMod val="50000"/>
                </a:schemeClr>
              </a:solidFill>
              <a:ea typeface="Cabin"/>
              <a:cs typeface="Cabin"/>
              <a:sym typeface="Cabin"/>
            </a:endParaRPr>
          </a:p>
          <a:p>
            <a:pPr marL="274320" indent="-220218">
              <a:lnSpc>
                <a:spcPct val="90000"/>
              </a:lnSpc>
              <a:spcBef>
                <a:spcPts val="0"/>
              </a:spcBef>
              <a:buClr>
                <a:schemeClr val="accent1"/>
              </a:buClr>
              <a:buSzPts val="2400"/>
              <a:buFont typeface="Noto Sans Symbols"/>
              <a:buChar char="●"/>
            </a:pPr>
            <a:endParaRPr lang="en-US" sz="2400" dirty="0" smtClean="0">
              <a:solidFill>
                <a:schemeClr val="accent6">
                  <a:lumMod val="50000"/>
                </a:schemeClr>
              </a:solidFill>
              <a:ea typeface="Cabin"/>
              <a:cs typeface="Cabin"/>
              <a:sym typeface="Cabin"/>
            </a:endParaRPr>
          </a:p>
          <a:p>
            <a:pPr marL="274320" indent="-220218">
              <a:lnSpc>
                <a:spcPct val="90000"/>
              </a:lnSpc>
              <a:spcBef>
                <a:spcPts val="0"/>
              </a:spcBef>
              <a:buClr>
                <a:schemeClr val="accent1"/>
              </a:buClr>
              <a:buSzPts val="2400"/>
              <a:buFont typeface="Noto Sans Symbols"/>
              <a:buChar char="●"/>
            </a:pPr>
            <a:endParaRPr sz="2400" dirty="0">
              <a:solidFill>
                <a:schemeClr val="accent6">
                  <a:lumMod val="50000"/>
                </a:schemeClr>
              </a:solidFill>
            </a:endParaRPr>
          </a:p>
        </p:txBody>
      </p:sp>
      <p:cxnSp>
        <p:nvCxnSpPr>
          <p:cNvPr id="3" name="Straight Connector 2"/>
          <p:cNvCxnSpPr/>
          <p:nvPr/>
        </p:nvCxnSpPr>
        <p:spPr>
          <a:xfrm flipV="1">
            <a:off x="632298" y="1264596"/>
            <a:ext cx="7616757" cy="9727"/>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21014" y="262646"/>
            <a:ext cx="8608978" cy="1077218"/>
          </a:xfrm>
          <a:prstGeom prst="rect">
            <a:avLst/>
          </a:prstGeom>
          <a:noFill/>
        </p:spPr>
        <p:txBody>
          <a:bodyPr wrap="square" rtlCol="0">
            <a:spAutoFit/>
          </a:bodyPr>
          <a:lstStyle/>
          <a:p>
            <a:pPr algn="ct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is the role of the </a:t>
            </a:r>
          </a:p>
          <a:p>
            <a:pPr algn="ctr"/>
            <a:r>
              <a:rPr lang="en-US"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Early College Administrator?</a:t>
            </a:r>
            <a:endParaRPr lang="en-US"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96510" y="5700918"/>
            <a:ext cx="1488332" cy="874855"/>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Shape 158"/>
          <p:cNvSpPr txBox="1">
            <a:spLocks noGrp="1"/>
          </p:cNvSpPr>
          <p:nvPr>
            <p:ph type="title"/>
          </p:nvPr>
        </p:nvSpPr>
        <p:spPr>
          <a:xfrm>
            <a:off x="1034186" y="338969"/>
            <a:ext cx="6965977" cy="660732"/>
          </a:xfrm>
          <a:prstGeom prst="rect">
            <a:avLst/>
          </a:prstGeom>
          <a:noFill/>
          <a:ln>
            <a:noFill/>
          </a:ln>
        </p:spPr>
        <p:txBody>
          <a:bodyPr spcFirstLastPara="1" wrap="square" lIns="68569" tIns="34275" rIns="68569" bIns="34275" anchor="b" anchorCtr="0">
            <a:noAutofit/>
          </a:bodyPr>
          <a:lstStyle/>
          <a:p>
            <a:pPr>
              <a:lnSpc>
                <a:spcPct val="85000"/>
              </a:lnSpc>
              <a:spcBef>
                <a:spcPts val="0"/>
              </a:spcBef>
              <a:buClr>
                <a:srgbClr val="3F3F3F"/>
              </a:buClr>
              <a:buSzPts val="4800"/>
            </a:pPr>
            <a:r>
              <a:rPr lang="en-US" sz="4800" dirty="0">
                <a:solidFill>
                  <a:srgbClr val="3F3F3F"/>
                </a:solidFill>
                <a:latin typeface="Arial"/>
                <a:ea typeface="Arial"/>
                <a:cs typeface="Arial"/>
                <a:sym typeface="Arial"/>
              </a:rPr>
              <a:t>What is JCEC?</a:t>
            </a:r>
            <a:endParaRPr sz="4800" dirty="0">
              <a:solidFill>
                <a:srgbClr val="3F3F3F"/>
              </a:solidFill>
              <a:latin typeface="Arial"/>
              <a:ea typeface="Arial"/>
              <a:cs typeface="Arial"/>
              <a:sym typeface="Arial"/>
            </a:endParaRPr>
          </a:p>
        </p:txBody>
      </p:sp>
      <p:sp>
        <p:nvSpPr>
          <p:cNvPr id="159" name="Shape 159"/>
          <p:cNvSpPr txBox="1">
            <a:spLocks noGrp="1"/>
          </p:cNvSpPr>
          <p:nvPr>
            <p:ph sz="quarter" idx="1"/>
          </p:nvPr>
        </p:nvSpPr>
        <p:spPr>
          <a:xfrm>
            <a:off x="1571639" y="1770434"/>
            <a:ext cx="7017047" cy="4416357"/>
          </a:xfrm>
          <a:prstGeom prst="rect">
            <a:avLst/>
          </a:prstGeom>
          <a:noFill/>
          <a:ln>
            <a:noFill/>
          </a:ln>
        </p:spPr>
        <p:txBody>
          <a:bodyPr spcFirstLastPara="1" wrap="square" lIns="0" tIns="34275" rIns="0" bIns="34275" anchor="t" anchorCtr="0">
            <a:noAutofit/>
          </a:bodyPr>
          <a:lstStyle/>
          <a:p>
            <a:pPr marL="0" indent="0">
              <a:lnSpc>
                <a:spcPct val="150000"/>
              </a:lnSpc>
              <a:spcBef>
                <a:spcPts val="0"/>
              </a:spcBef>
              <a:buNone/>
            </a:pPr>
            <a:r>
              <a:rPr lang="en-US" sz="2400" dirty="0">
                <a:latin typeface="Arial"/>
                <a:ea typeface="Arial"/>
                <a:cs typeface="Arial"/>
                <a:sym typeface="Arial"/>
              </a:rPr>
              <a:t>Jackson County Early College (JCEC) provides high school students a rigorous opportunity to receive a high school diploma in addition to one of the following:</a:t>
            </a:r>
            <a:endParaRPr sz="2400" dirty="0">
              <a:latin typeface="Cabin"/>
              <a:ea typeface="Cabin"/>
              <a:cs typeface="Cabin"/>
              <a:sym typeface="Cabin"/>
            </a:endParaRPr>
          </a:p>
          <a:p>
            <a:pPr marL="68580" indent="-68580">
              <a:lnSpc>
                <a:spcPct val="150000"/>
              </a:lnSpc>
              <a:spcBef>
                <a:spcPts val="1050"/>
              </a:spcBef>
              <a:buClr>
                <a:schemeClr val="accent1"/>
              </a:buClr>
              <a:buSzPts val="2405"/>
              <a:buFont typeface="Calibri"/>
              <a:buChar char="➢"/>
            </a:pPr>
            <a:r>
              <a:rPr lang="en-US" sz="2400" b="1" dirty="0">
                <a:latin typeface="Calibri"/>
                <a:ea typeface="Calibri"/>
                <a:cs typeface="Calibri"/>
                <a:sym typeface="Calibri"/>
              </a:rPr>
              <a:t>An occupational </a:t>
            </a:r>
            <a:r>
              <a:rPr lang="en-US" sz="2400" b="1" dirty="0" smtClean="0">
                <a:latin typeface="Calibri"/>
                <a:ea typeface="Calibri"/>
                <a:cs typeface="Calibri"/>
                <a:sym typeface="Calibri"/>
              </a:rPr>
              <a:t>certificate (see handout);</a:t>
            </a:r>
            <a:endParaRPr sz="2400" b="1" dirty="0">
              <a:latin typeface="Calibri"/>
              <a:ea typeface="Calibri"/>
              <a:cs typeface="Calibri"/>
              <a:sym typeface="Calibri"/>
            </a:endParaRPr>
          </a:p>
          <a:p>
            <a:pPr marL="68580" indent="-68580">
              <a:lnSpc>
                <a:spcPct val="150000"/>
              </a:lnSpc>
              <a:spcBef>
                <a:spcPts val="1050"/>
              </a:spcBef>
              <a:buClr>
                <a:schemeClr val="accent1"/>
              </a:buClr>
              <a:buSzPts val="2405"/>
              <a:buFont typeface="Noto Sans Symbols"/>
              <a:buChar char="➢"/>
            </a:pPr>
            <a:r>
              <a:rPr lang="en-US" sz="2400" b="1" dirty="0">
                <a:latin typeface="Calibri"/>
                <a:ea typeface="Calibri"/>
                <a:cs typeface="Calibri"/>
                <a:sym typeface="Calibri"/>
              </a:rPr>
              <a:t>An Associate's degree;</a:t>
            </a:r>
            <a:endParaRPr sz="2400" b="1" dirty="0">
              <a:latin typeface="Cabin"/>
              <a:ea typeface="Cabin"/>
              <a:cs typeface="Cabin"/>
              <a:sym typeface="Cabin"/>
            </a:endParaRPr>
          </a:p>
          <a:p>
            <a:pPr marL="68580" indent="-68580">
              <a:lnSpc>
                <a:spcPct val="150000"/>
              </a:lnSpc>
              <a:spcBef>
                <a:spcPts val="1050"/>
              </a:spcBef>
              <a:buClr>
                <a:schemeClr val="accent1"/>
              </a:buClr>
              <a:buSzPts val="2405"/>
              <a:buFont typeface="Noto Sans Symbols"/>
              <a:buChar char="➢"/>
            </a:pPr>
            <a:r>
              <a:rPr lang="en-US" sz="2400" b="1" dirty="0">
                <a:latin typeface="Calibri"/>
                <a:ea typeface="Calibri"/>
                <a:cs typeface="Calibri"/>
                <a:sym typeface="Calibri"/>
              </a:rPr>
              <a:t>Or up to 60 credits toward a Bachelor’s degree.</a:t>
            </a:r>
            <a:endParaRPr sz="2400" b="1" dirty="0">
              <a:latin typeface="Cabin"/>
              <a:ea typeface="Cabin"/>
              <a:cs typeface="Cabin"/>
              <a:sym typeface="Cabin"/>
            </a:endParaRPr>
          </a:p>
          <a:p>
            <a:pPr marL="68580" indent="37148">
              <a:lnSpc>
                <a:spcPct val="70000"/>
              </a:lnSpc>
              <a:spcBef>
                <a:spcPts val="1050"/>
              </a:spcBef>
              <a:buClr>
                <a:schemeClr val="accent1"/>
              </a:buClr>
              <a:buSzPts val="2220"/>
              <a:buNone/>
            </a:pPr>
            <a:endParaRPr sz="1700" dirty="0">
              <a:solidFill>
                <a:srgbClr val="3F3F3F"/>
              </a:solidFill>
              <a:latin typeface="Calibri"/>
              <a:ea typeface="Calibri"/>
              <a:cs typeface="Calibri"/>
              <a:sym typeface="Calibri"/>
            </a:endParaRPr>
          </a:p>
          <a:p>
            <a:pPr marL="68580" indent="37148">
              <a:lnSpc>
                <a:spcPct val="70000"/>
              </a:lnSpc>
              <a:spcBef>
                <a:spcPts val="1050"/>
              </a:spcBef>
              <a:buClr>
                <a:schemeClr val="accent1"/>
              </a:buClr>
              <a:buSzPts val="2220"/>
              <a:buNone/>
            </a:pPr>
            <a:endParaRPr sz="1700" dirty="0">
              <a:solidFill>
                <a:srgbClr val="3F3F3F"/>
              </a:solidFill>
              <a:latin typeface="Calibri"/>
              <a:ea typeface="Calibri"/>
              <a:cs typeface="Calibri"/>
              <a:sym typeface="Calibri"/>
            </a:endParaRPr>
          </a:p>
        </p:txBody>
      </p:sp>
      <p:sp>
        <p:nvSpPr>
          <p:cNvPr id="3" name="Rectangle 2"/>
          <p:cNvSpPr/>
          <p:nvPr/>
        </p:nvSpPr>
        <p:spPr>
          <a:xfrm>
            <a:off x="145915" y="165370"/>
            <a:ext cx="836579" cy="6332707"/>
          </a:xfrm>
          <a:prstGeom prst="rect">
            <a:avLst/>
          </a:prstGeom>
          <a:solidFill>
            <a:schemeClr val="bg1">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11639" y="176881"/>
            <a:ext cx="1177047" cy="964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cxnSp>
        <p:nvCxnSpPr>
          <p:cNvPr id="5" name="Straight Connector 4"/>
          <p:cNvCxnSpPr/>
          <p:nvPr/>
        </p:nvCxnSpPr>
        <p:spPr>
          <a:xfrm>
            <a:off x="38911" y="6107392"/>
            <a:ext cx="9144000" cy="69672"/>
          </a:xfrm>
          <a:prstGeom prst="line">
            <a:avLst/>
          </a:prstGeom>
        </p:spPr>
        <p:style>
          <a:lnRef idx="2">
            <a:schemeClr val="accent4"/>
          </a:lnRef>
          <a:fillRef idx="0">
            <a:schemeClr val="accent4"/>
          </a:fillRef>
          <a:effectRef idx="1">
            <a:schemeClr val="accent4"/>
          </a:effectRef>
          <a:fontRef idx="minor">
            <a:schemeClr val="tx1"/>
          </a:fontRef>
        </p:style>
      </p:cxnSp>
      <p:sp>
        <p:nvSpPr>
          <p:cNvPr id="59" name="Shape 59"/>
          <p:cNvSpPr txBox="1">
            <a:spLocks noGrp="1"/>
          </p:cNvSpPr>
          <p:nvPr>
            <p:ph type="body" idx="1"/>
          </p:nvPr>
        </p:nvSpPr>
        <p:spPr>
          <a:xfrm>
            <a:off x="416545" y="1315048"/>
            <a:ext cx="8054925" cy="4428066"/>
          </a:xfrm>
          <a:prstGeom prst="rect">
            <a:avLst/>
          </a:prstGeom>
          <a:solidFill>
            <a:schemeClr val="accent1">
              <a:lumMod val="40000"/>
              <a:lumOff val="60000"/>
            </a:schemeClr>
          </a:solidFill>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wrap="square" lIns="91425" tIns="91425" rIns="91425" bIns="91425" anchor="t" anchorCtr="0">
            <a:noAutofit/>
          </a:bodyPr>
          <a:lstStyle/>
          <a:p>
            <a:pPr marL="0" lvl="0" indent="0" rtl="0">
              <a:spcBef>
                <a:spcPts val="600"/>
              </a:spcBef>
              <a:spcAft>
                <a:spcPts val="0"/>
              </a:spcAft>
              <a:buClr>
                <a:schemeClr val="dk1"/>
              </a:buClr>
              <a:buSzPts val="1100"/>
              <a:buFont typeface="Arial"/>
              <a:buNone/>
            </a:pPr>
            <a:endParaRPr sz="1400" dirty="0">
              <a:latin typeface="Bitter"/>
              <a:ea typeface="Bitter"/>
              <a:cs typeface="Bitter"/>
              <a:sym typeface="Bitter"/>
            </a:endParaRPr>
          </a:p>
          <a:p>
            <a:pPr marL="457200" lvl="0" indent="-304800" rtl="0">
              <a:spcBef>
                <a:spcPts val="0"/>
              </a:spcBef>
              <a:spcAft>
                <a:spcPts val="0"/>
              </a:spcAft>
              <a:buSzPts val="1200"/>
              <a:buFont typeface="Bitter"/>
              <a:buChar char="●"/>
            </a:pPr>
            <a:r>
              <a:rPr lang="en" sz="2400" dirty="0" smtClean="0">
                <a:latin typeface="Bitter"/>
                <a:ea typeface="Bitter"/>
                <a:cs typeface="Bitter"/>
                <a:sym typeface="Bitter"/>
              </a:rPr>
              <a:t>Little to no cost college classes for students*</a:t>
            </a:r>
            <a:endParaRPr sz="2400" dirty="0">
              <a:latin typeface="Bitter"/>
              <a:ea typeface="Bitter"/>
              <a:cs typeface="Bitter"/>
              <a:sym typeface="Bitter"/>
            </a:endParaRPr>
          </a:p>
          <a:p>
            <a:pPr marL="457200" lvl="0" indent="-304800" rtl="0">
              <a:spcBef>
                <a:spcPts val="0"/>
              </a:spcBef>
              <a:spcAft>
                <a:spcPts val="0"/>
              </a:spcAft>
              <a:buSzPts val="1200"/>
              <a:buFont typeface="Bitter"/>
              <a:buChar char="●"/>
            </a:pPr>
            <a:r>
              <a:rPr lang="en" sz="2400" dirty="0" smtClean="0">
                <a:latin typeface="Bitter"/>
                <a:ea typeface="Bitter"/>
                <a:cs typeface="Bitter"/>
                <a:sym typeface="Bitter"/>
              </a:rPr>
              <a:t>Available for grades </a:t>
            </a:r>
            <a:r>
              <a:rPr lang="en" sz="2400" dirty="0">
                <a:latin typeface="Bitter"/>
                <a:ea typeface="Bitter"/>
                <a:cs typeface="Bitter"/>
                <a:sym typeface="Bitter"/>
              </a:rPr>
              <a:t>9</a:t>
            </a:r>
            <a:r>
              <a:rPr lang="en" sz="2400" dirty="0" smtClean="0">
                <a:latin typeface="Bitter"/>
                <a:ea typeface="Bitter"/>
                <a:cs typeface="Bitter"/>
                <a:sym typeface="Bitter"/>
              </a:rPr>
              <a:t> </a:t>
            </a:r>
            <a:r>
              <a:rPr lang="en" sz="2400" dirty="0">
                <a:latin typeface="Bitter"/>
                <a:ea typeface="Bitter"/>
                <a:cs typeface="Bitter"/>
                <a:sym typeface="Bitter"/>
              </a:rPr>
              <a:t>through </a:t>
            </a:r>
            <a:r>
              <a:rPr lang="en" sz="2400" dirty="0" smtClean="0">
                <a:latin typeface="Bitter"/>
                <a:ea typeface="Bitter"/>
                <a:cs typeface="Bitter"/>
                <a:sym typeface="Bitter"/>
              </a:rPr>
              <a:t>13</a:t>
            </a:r>
            <a:endParaRPr sz="2400" dirty="0">
              <a:latin typeface="Bitter"/>
              <a:ea typeface="Bitter"/>
              <a:cs typeface="Bitter"/>
              <a:sym typeface="Bitter"/>
            </a:endParaRPr>
          </a:p>
          <a:p>
            <a:pPr marL="457200" lvl="0" indent="-304800" rtl="0">
              <a:spcBef>
                <a:spcPts val="0"/>
              </a:spcBef>
              <a:spcAft>
                <a:spcPts val="0"/>
              </a:spcAft>
              <a:buSzPts val="1200"/>
              <a:buFont typeface="Bitter"/>
              <a:buChar char="●"/>
            </a:pPr>
            <a:r>
              <a:rPr lang="en" sz="2400" dirty="0">
                <a:latin typeface="Bitter"/>
                <a:ea typeface="Bitter"/>
                <a:cs typeface="Bitter"/>
                <a:sym typeface="Bitter"/>
              </a:rPr>
              <a:t>Simultaneous high school and college courses</a:t>
            </a:r>
            <a:endParaRPr sz="2400" dirty="0">
              <a:latin typeface="Bitter"/>
              <a:ea typeface="Bitter"/>
              <a:cs typeface="Bitter"/>
              <a:sym typeface="Bitter"/>
            </a:endParaRPr>
          </a:p>
          <a:p>
            <a:pPr marL="0" lvl="0" indent="0" rtl="0">
              <a:spcBef>
                <a:spcPts val="0"/>
              </a:spcBef>
              <a:spcAft>
                <a:spcPts val="0"/>
              </a:spcAft>
              <a:buClr>
                <a:schemeClr val="dk1"/>
              </a:buClr>
              <a:buSzPts val="1100"/>
              <a:buFont typeface="Arial"/>
              <a:buNone/>
            </a:pPr>
            <a:endParaRPr sz="2400" dirty="0">
              <a:solidFill>
                <a:srgbClr val="9900FF"/>
              </a:solidFill>
              <a:latin typeface="Bitter"/>
              <a:ea typeface="Bitter"/>
              <a:cs typeface="Bitter"/>
              <a:sym typeface="Bitter"/>
            </a:endParaRPr>
          </a:p>
          <a:p>
            <a:pPr marL="0" lvl="0" indent="0" algn="ctr" rtl="0">
              <a:lnSpc>
                <a:spcPct val="150000"/>
              </a:lnSpc>
              <a:spcBef>
                <a:spcPts val="0"/>
              </a:spcBef>
              <a:spcAft>
                <a:spcPts val="0"/>
              </a:spcAft>
              <a:buClr>
                <a:schemeClr val="dk1"/>
              </a:buClr>
              <a:buSzPts val="1100"/>
              <a:buFont typeface="Arial"/>
              <a:buNone/>
            </a:pPr>
            <a:r>
              <a:rPr lang="en" sz="1800" b="1" dirty="0">
                <a:solidFill>
                  <a:schemeClr val="accent3">
                    <a:lumMod val="50000"/>
                  </a:schemeClr>
                </a:solidFill>
                <a:latin typeface="Bitter"/>
                <a:ea typeface="Bitter"/>
                <a:cs typeface="Bitter"/>
                <a:sym typeface="Bitter"/>
              </a:rPr>
              <a:t>GOAL = Associate </a:t>
            </a:r>
            <a:r>
              <a:rPr lang="en" sz="1800" b="1" dirty="0" smtClean="0">
                <a:solidFill>
                  <a:schemeClr val="accent3">
                    <a:lumMod val="50000"/>
                  </a:schemeClr>
                </a:solidFill>
                <a:latin typeface="Bitter"/>
                <a:ea typeface="Bitter"/>
                <a:cs typeface="Bitter"/>
                <a:sym typeface="Bitter"/>
              </a:rPr>
              <a:t>Degree, Certificate, Credits toward degree</a:t>
            </a:r>
            <a:endParaRPr sz="1800" b="1" dirty="0">
              <a:solidFill>
                <a:schemeClr val="accent3">
                  <a:lumMod val="50000"/>
                </a:schemeClr>
              </a:solidFill>
              <a:latin typeface="Bitter"/>
              <a:ea typeface="Bitter"/>
              <a:cs typeface="Bitter"/>
              <a:sym typeface="Bitter"/>
            </a:endParaRPr>
          </a:p>
          <a:p>
            <a:pPr marL="0" lvl="0" indent="0">
              <a:spcBef>
                <a:spcPts val="600"/>
              </a:spcBef>
              <a:spcAft>
                <a:spcPts val="0"/>
              </a:spcAft>
              <a:buNone/>
            </a:pPr>
            <a:endParaRPr sz="14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6975" y="250646"/>
            <a:ext cx="2222037" cy="1064402"/>
          </a:xfrm>
          <a:prstGeom prst="rect">
            <a:avLst/>
          </a:prstGeom>
        </p:spPr>
      </p:pic>
      <p:sp>
        <p:nvSpPr>
          <p:cNvPr id="2" name="TextBox 1"/>
          <p:cNvSpPr txBox="1"/>
          <p:nvPr/>
        </p:nvSpPr>
        <p:spPr>
          <a:xfrm>
            <a:off x="826849" y="4585314"/>
            <a:ext cx="5301575" cy="923330"/>
          </a:xfrm>
          <a:prstGeom prst="rect">
            <a:avLst/>
          </a:prstGeom>
          <a:noFill/>
        </p:spPr>
        <p:txBody>
          <a:bodyPr wrap="square" rtlCol="0">
            <a:spAutoFit/>
          </a:bodyPr>
          <a:lstStyle/>
          <a:p>
            <a:r>
              <a:rPr lang="en-US" dirty="0" smtClean="0"/>
              <a:t>*Families may incur costs that go beyond the state allowance.  This could include credits, fees, and textbooks. Courses with labs may also cost more.</a:t>
            </a:r>
            <a:endParaRPr lang="en-US" dirty="0"/>
          </a:p>
        </p:txBody>
      </p:sp>
      <p:pic>
        <p:nvPicPr>
          <p:cNvPr id="4" name="Picture 2" descr="Related image"/>
          <p:cNvPicPr>
            <a:picLocks noChangeAspect="1" noChangeArrowheads="1"/>
          </p:cNvPicPr>
          <p:nvPr/>
        </p:nvPicPr>
        <p:blipFill rotWithShape="1">
          <a:blip r:embed="rId4">
            <a:extLst>
              <a:ext uri="{28A0092B-C50C-407E-A947-70E740481C1C}">
                <a14:useLocalDpi xmlns:a14="http://schemas.microsoft.com/office/drawing/2010/main" val="0"/>
              </a:ext>
            </a:extLst>
          </a:blip>
          <a:srcRect t="5401" b="21123"/>
          <a:stretch/>
        </p:blipFill>
        <p:spPr bwMode="auto">
          <a:xfrm>
            <a:off x="6238497" y="4264302"/>
            <a:ext cx="1816006" cy="134592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3" name="Shape 183"/>
          <p:cNvSpPr txBox="1">
            <a:spLocks noGrp="1"/>
          </p:cNvSpPr>
          <p:nvPr>
            <p:ph type="body" idx="2"/>
          </p:nvPr>
        </p:nvSpPr>
        <p:spPr>
          <a:xfrm>
            <a:off x="155575" y="1202444"/>
            <a:ext cx="5865779" cy="4669276"/>
          </a:xfrm>
          <a:prstGeom prst="rect">
            <a:avLst/>
          </a:prstGeom>
          <a:noFill/>
          <a:ln>
            <a:noFill/>
          </a:ln>
        </p:spPr>
        <p:txBody>
          <a:bodyPr spcFirstLastPara="1" wrap="square" lIns="0" tIns="34275" rIns="0" bIns="34275" anchor="t" anchorCtr="0">
            <a:noAutofit/>
          </a:bodyPr>
          <a:lstStyle/>
          <a:p>
            <a:pPr marL="457200" indent="-457200">
              <a:spcBef>
                <a:spcPts val="0"/>
              </a:spcBef>
              <a:buClr>
                <a:schemeClr val="accent1"/>
              </a:buClr>
              <a:buSzPts val="2400"/>
              <a:buFont typeface="Wingdings" pitchFamily="2" charset="2"/>
              <a:buChar char="v"/>
            </a:pPr>
            <a:r>
              <a:rPr lang="en-US" sz="2700" dirty="0">
                <a:solidFill>
                  <a:srgbClr val="3F3F3F"/>
                </a:solidFill>
                <a:latin typeface="Arial"/>
                <a:ea typeface="Arial"/>
                <a:cs typeface="Arial"/>
                <a:sym typeface="Arial"/>
              </a:rPr>
              <a:t>Students enrolled in JCEC attend an additional </a:t>
            </a:r>
            <a:r>
              <a:rPr lang="en-US" sz="2700" dirty="0" smtClean="0">
                <a:solidFill>
                  <a:srgbClr val="3F3F3F"/>
                </a:solidFill>
                <a:latin typeface="Arial"/>
                <a:ea typeface="Arial"/>
                <a:cs typeface="Arial"/>
                <a:sym typeface="Arial"/>
              </a:rPr>
              <a:t>“13th year” </a:t>
            </a:r>
            <a:r>
              <a:rPr lang="en-US" sz="2700" dirty="0">
                <a:solidFill>
                  <a:srgbClr val="3F3F3F"/>
                </a:solidFill>
                <a:latin typeface="Arial"/>
                <a:ea typeface="Arial"/>
                <a:cs typeface="Arial"/>
                <a:sym typeface="Arial"/>
              </a:rPr>
              <a:t>to complete both high school and college</a:t>
            </a:r>
            <a:r>
              <a:rPr lang="en-US" sz="2700" dirty="0">
                <a:solidFill>
                  <a:schemeClr val="dk1"/>
                </a:solidFill>
                <a:latin typeface="Cabin"/>
                <a:ea typeface="Cabin"/>
                <a:cs typeface="Cabin"/>
                <a:sym typeface="Cabin"/>
              </a:rPr>
              <a:t> </a:t>
            </a:r>
            <a:r>
              <a:rPr lang="en-US" sz="2700" dirty="0">
                <a:solidFill>
                  <a:srgbClr val="3F3F3F"/>
                </a:solidFill>
                <a:latin typeface="Arial"/>
                <a:ea typeface="Arial"/>
                <a:cs typeface="Arial"/>
                <a:sym typeface="Arial"/>
              </a:rPr>
              <a:t>program requirements</a:t>
            </a:r>
            <a:r>
              <a:rPr lang="en-US" sz="2700" dirty="0" smtClean="0">
                <a:solidFill>
                  <a:srgbClr val="3F3F3F"/>
                </a:solidFill>
                <a:latin typeface="Arial"/>
                <a:ea typeface="Arial"/>
                <a:cs typeface="Arial"/>
                <a:sym typeface="Arial"/>
              </a:rPr>
              <a:t>.</a:t>
            </a:r>
          </a:p>
          <a:p>
            <a:pPr marL="457200" indent="-457200">
              <a:spcBef>
                <a:spcPts val="0"/>
              </a:spcBef>
              <a:buClr>
                <a:schemeClr val="accent1"/>
              </a:buClr>
              <a:buSzPts val="2400"/>
              <a:buFont typeface="Wingdings" pitchFamily="2" charset="2"/>
              <a:buChar char="v"/>
            </a:pPr>
            <a:r>
              <a:rPr lang="en-US" sz="2700" dirty="0" smtClean="0">
                <a:solidFill>
                  <a:srgbClr val="3F3F3F"/>
                </a:solidFill>
                <a:latin typeface="Arial"/>
                <a:ea typeface="Arial"/>
                <a:cs typeface="Arial"/>
                <a:sym typeface="Arial"/>
              </a:rPr>
              <a:t>They are required to take a math/math-related course their last year. </a:t>
            </a:r>
          </a:p>
          <a:p>
            <a:pPr marL="457200" indent="-457200">
              <a:spcBef>
                <a:spcPts val="0"/>
              </a:spcBef>
              <a:buClr>
                <a:schemeClr val="accent1"/>
              </a:buClr>
              <a:buSzPts val="2400"/>
              <a:buFont typeface="Wingdings" pitchFamily="2" charset="2"/>
              <a:buChar char="v"/>
            </a:pPr>
            <a:r>
              <a:rPr lang="en-US" sz="2700" dirty="0" smtClean="0">
                <a:solidFill>
                  <a:srgbClr val="3F3F3F"/>
                </a:solidFill>
                <a:latin typeface="Arial"/>
                <a:ea typeface="Arial"/>
                <a:cs typeface="Arial"/>
                <a:sym typeface="Arial"/>
              </a:rPr>
              <a:t>Students receive their high school diplomas upon exiting Early College.</a:t>
            </a:r>
            <a:endParaRPr sz="2700" dirty="0">
              <a:solidFill>
                <a:srgbClr val="3F3F3F"/>
              </a:solidFill>
              <a:latin typeface="Arial"/>
              <a:ea typeface="Arial"/>
              <a:cs typeface="Arial"/>
              <a:sym typeface="Arial"/>
            </a:endParaRPr>
          </a:p>
        </p:txBody>
      </p:sp>
      <p:sp>
        <p:nvSpPr>
          <p:cNvPr id="2" name="AutoShape 4" descr="Image result for path to college clipart"/>
          <p:cNvSpPr>
            <a:spLocks noChangeAspect="1" noChangeArrowheads="1"/>
          </p:cNvSpPr>
          <p:nvPr/>
        </p:nvSpPr>
        <p:spPr bwMode="auto">
          <a:xfrm>
            <a:off x="155575" y="-192617"/>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6" descr="Image result for path to college clipart"/>
          <p:cNvSpPr>
            <a:spLocks noChangeAspect="1" noChangeArrowheads="1"/>
          </p:cNvSpPr>
          <p:nvPr/>
        </p:nvSpPr>
        <p:spPr bwMode="auto">
          <a:xfrm>
            <a:off x="307975" y="10586"/>
            <a:ext cx="3048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7213" y="1847608"/>
            <a:ext cx="1353783" cy="101189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890" y="325676"/>
            <a:ext cx="1167985" cy="15008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4" name="Shape 404"/>
          <p:cNvSpPr txBox="1">
            <a:spLocks noGrp="1"/>
          </p:cNvSpPr>
          <p:nvPr>
            <p:ph type="title"/>
          </p:nvPr>
        </p:nvSpPr>
        <p:spPr>
          <a:xfrm>
            <a:off x="2016690" y="466974"/>
            <a:ext cx="6426918" cy="2091400"/>
          </a:xfrm>
          <a:prstGeom prst="rect">
            <a:avLst/>
          </a:prstGeom>
          <a:noFill/>
          <a:ln>
            <a:noFill/>
          </a:ln>
        </p:spPr>
        <p:txBody>
          <a:bodyPr spcFirstLastPara="1" wrap="square" lIns="68569" tIns="34275" rIns="68569" bIns="34275" anchor="t" anchorCtr="0">
            <a:noAutofit/>
          </a:bodyPr>
          <a:lstStyle/>
          <a:p>
            <a:pPr>
              <a:lnSpc>
                <a:spcPct val="112500"/>
              </a:lnSpc>
              <a:spcBef>
                <a:spcPts val="0"/>
              </a:spcBef>
              <a:buClr>
                <a:srgbClr val="562214"/>
              </a:buClr>
              <a:buSzPts val="4000"/>
            </a:pPr>
            <a:r>
              <a:rPr lang="en-US" sz="4400" dirty="0">
                <a:solidFill>
                  <a:srgbClr val="562214"/>
                </a:solidFill>
                <a:latin typeface="Cabin"/>
                <a:ea typeface="Cabin"/>
                <a:cs typeface="Cabin"/>
                <a:sym typeface="Cabin"/>
              </a:rPr>
              <a:t>SO…HOW DOES THIS </a:t>
            </a:r>
            <a:r>
              <a:rPr lang="en-US" sz="4400" dirty="0" smtClean="0">
                <a:solidFill>
                  <a:srgbClr val="562214"/>
                </a:solidFill>
                <a:latin typeface="Cabin"/>
                <a:ea typeface="Cabin"/>
                <a:cs typeface="Cabin"/>
                <a:sym typeface="Cabin"/>
              </a:rPr>
              <a:t/>
            </a:r>
            <a:br>
              <a:rPr lang="en-US" sz="4400" dirty="0" smtClean="0">
                <a:solidFill>
                  <a:srgbClr val="562214"/>
                </a:solidFill>
                <a:latin typeface="Cabin"/>
                <a:ea typeface="Cabin"/>
                <a:cs typeface="Cabin"/>
                <a:sym typeface="Cabin"/>
              </a:rPr>
            </a:br>
            <a:r>
              <a:rPr lang="en-US" sz="4400" dirty="0" smtClean="0">
                <a:solidFill>
                  <a:srgbClr val="562214"/>
                </a:solidFill>
                <a:latin typeface="Cabin"/>
                <a:ea typeface="Cabin"/>
                <a:cs typeface="Cabin"/>
                <a:sym typeface="Cabin"/>
              </a:rPr>
              <a:t>WORK FINANCIALLY</a:t>
            </a:r>
            <a:r>
              <a:rPr lang="en-US" sz="4400" dirty="0">
                <a:solidFill>
                  <a:srgbClr val="562214"/>
                </a:solidFill>
                <a:latin typeface="Cabin"/>
                <a:ea typeface="Cabin"/>
                <a:cs typeface="Cabin"/>
                <a:sym typeface="Cabin"/>
              </a:rPr>
              <a:t>?</a:t>
            </a:r>
            <a:endParaRPr sz="4400" dirty="0">
              <a:solidFill>
                <a:srgbClr val="562214"/>
              </a:solidFill>
              <a:latin typeface="Cabin"/>
              <a:ea typeface="Cabin"/>
              <a:cs typeface="Cabin"/>
              <a:sym typeface="Cabin"/>
            </a:endParaRPr>
          </a:p>
        </p:txBody>
      </p:sp>
      <p:pic>
        <p:nvPicPr>
          <p:cNvPr id="2050" name="Picture 2" descr="Image result for college costs imag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1587" y="2558374"/>
            <a:ext cx="4521711" cy="311696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21" name="Shape 421"/>
          <p:cNvSpPr txBox="1"/>
          <p:nvPr/>
        </p:nvSpPr>
        <p:spPr>
          <a:xfrm>
            <a:off x="389107" y="1692613"/>
            <a:ext cx="8258782" cy="3570051"/>
          </a:xfrm>
          <a:prstGeom prst="rect">
            <a:avLst/>
          </a:prstGeom>
          <a:solidFill>
            <a:schemeClr val="accent5">
              <a:lumMod val="60000"/>
              <a:lumOff val="40000"/>
            </a:schemeClr>
          </a:solidFill>
          <a:ln/>
        </p:spPr>
        <p:style>
          <a:lnRef idx="2">
            <a:schemeClr val="dk1"/>
          </a:lnRef>
          <a:fillRef idx="1">
            <a:schemeClr val="lt1"/>
          </a:fillRef>
          <a:effectRef idx="0">
            <a:schemeClr val="dk1"/>
          </a:effectRef>
          <a:fontRef idx="minor">
            <a:schemeClr val="dk1"/>
          </a:fontRef>
        </p:style>
        <p:txBody>
          <a:bodyPr spcFirstLastPara="1" wrap="square" lIns="68569" tIns="34275" rIns="68569" bIns="34275" anchor="t" anchorCtr="0">
            <a:noAutofit/>
          </a:bodyPr>
          <a:lstStyle/>
          <a:p>
            <a:pPr marL="214313" indent="-214313">
              <a:buClr>
                <a:srgbClr val="000000"/>
              </a:buClr>
              <a:buSzPts val="2800"/>
              <a:buFont typeface="Noto Sans Symbols"/>
              <a:buChar char="❑"/>
            </a:pPr>
            <a:r>
              <a:rPr lang="en-US" sz="2100" dirty="0"/>
              <a:t>R</a:t>
            </a:r>
            <a:r>
              <a:rPr lang="en-US" sz="2100" dirty="0" smtClean="0"/>
              <a:t>educed </a:t>
            </a:r>
            <a:r>
              <a:rPr lang="en-US" sz="2100" dirty="0"/>
              <a:t>tuition for Early College </a:t>
            </a:r>
            <a:r>
              <a:rPr lang="en-US" sz="2100" dirty="0" smtClean="0"/>
              <a:t>students.</a:t>
            </a:r>
            <a:endParaRPr dirty="0"/>
          </a:p>
          <a:p>
            <a:pPr marL="214313" indent="-80963">
              <a:buClr>
                <a:srgbClr val="000000"/>
              </a:buClr>
              <a:buSzPts val="2800"/>
            </a:pPr>
            <a:endParaRPr sz="2100" dirty="0"/>
          </a:p>
          <a:p>
            <a:pPr marL="214313" indent="-214313">
              <a:buClr>
                <a:srgbClr val="000000"/>
              </a:buClr>
              <a:buSzPts val="2800"/>
              <a:buFont typeface="Noto Sans Symbols"/>
              <a:buChar char="❑"/>
            </a:pPr>
            <a:r>
              <a:rPr lang="en-US" sz="2100" dirty="0"/>
              <a:t>R</a:t>
            </a:r>
            <a:r>
              <a:rPr lang="en-US" sz="2100" dirty="0" smtClean="0"/>
              <a:t>educed </a:t>
            </a:r>
            <a:r>
              <a:rPr lang="en-US" sz="2100" dirty="0"/>
              <a:t>associated fees for Early College students</a:t>
            </a:r>
            <a:r>
              <a:rPr lang="en-US" sz="1500" dirty="0" smtClean="0"/>
              <a:t>.</a:t>
            </a:r>
          </a:p>
          <a:p>
            <a:pPr marL="214313" indent="-214313">
              <a:buClr>
                <a:srgbClr val="000000"/>
              </a:buClr>
              <a:buSzPts val="2800"/>
              <a:buFont typeface="Noto Sans Symbols"/>
              <a:buChar char="❑"/>
            </a:pPr>
            <a:endParaRPr lang="en-US" sz="1500" dirty="0"/>
          </a:p>
          <a:p>
            <a:pPr marL="214313" indent="-214313">
              <a:buClr>
                <a:srgbClr val="000000"/>
              </a:buClr>
              <a:buSzPts val="2800"/>
              <a:buFont typeface="Noto Sans Symbols"/>
              <a:buChar char="❑"/>
            </a:pPr>
            <a:endParaRPr lang="en-US" sz="1500" dirty="0" smtClean="0"/>
          </a:p>
          <a:p>
            <a:pPr marL="214313" indent="-214313">
              <a:buClr>
                <a:srgbClr val="000000"/>
              </a:buClr>
              <a:buSzPts val="2800"/>
              <a:buFont typeface="Noto Sans Symbols"/>
              <a:buChar char="❑"/>
            </a:pPr>
            <a:r>
              <a:rPr lang="en-US" sz="2100" dirty="0" smtClean="0"/>
              <a:t>Provides several options for textbooks – Textbook Zero, Cengage, Rental &amp; Purchase.</a:t>
            </a:r>
          </a:p>
          <a:p>
            <a:pPr>
              <a:buClr>
                <a:srgbClr val="000000"/>
              </a:buClr>
              <a:buSzPts val="2800"/>
            </a:pPr>
            <a:endParaRPr lang="en-US" sz="2100" dirty="0" smtClean="0"/>
          </a:p>
          <a:p>
            <a:pPr marL="214313" indent="-214313">
              <a:buClr>
                <a:srgbClr val="000000"/>
              </a:buClr>
              <a:buSzPts val="2800"/>
              <a:buFont typeface="Noto Sans Symbols"/>
              <a:buChar char="❑"/>
            </a:pPr>
            <a:r>
              <a:rPr lang="en-US" sz="2100" dirty="0" smtClean="0"/>
              <a:t>Your child can attend Jackson County Early College </a:t>
            </a:r>
            <a:r>
              <a:rPr lang="en-US" sz="2100" b="1" i="1" dirty="0" smtClean="0"/>
              <a:t>at little to no cost</a:t>
            </a:r>
            <a:r>
              <a:rPr lang="en-US" sz="2100" dirty="0" smtClean="0"/>
              <a:t>.  </a:t>
            </a:r>
            <a:r>
              <a:rPr lang="en-US" sz="2100" u="sng" dirty="0" smtClean="0"/>
              <a:t>Families may incur some costs related to credits, fees, and textbooks.</a:t>
            </a:r>
            <a:endParaRPr lang="en-US" sz="1500" u="sng" dirty="0" smtClean="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293" y="181626"/>
            <a:ext cx="2684836" cy="1311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 name="Straight Connector 2"/>
          <p:cNvCxnSpPr/>
          <p:nvPr/>
        </p:nvCxnSpPr>
        <p:spPr>
          <a:xfrm>
            <a:off x="768485" y="1392740"/>
            <a:ext cx="4036979"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1136753" y="6125310"/>
            <a:ext cx="6616056" cy="0"/>
          </a:xfrm>
          <a:prstGeom prst="line">
            <a:avLst/>
          </a:prstGeom>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59257" y="5520392"/>
            <a:ext cx="1371048" cy="805914"/>
          </a:xfrm>
          <a:prstGeom prst="rect">
            <a:avLst/>
          </a:prstGeom>
        </p:spPr>
      </p:pic>
      <p:sp>
        <p:nvSpPr>
          <p:cNvPr id="2" name="TextBox 1"/>
          <p:cNvSpPr txBox="1"/>
          <p:nvPr/>
        </p:nvSpPr>
        <p:spPr>
          <a:xfrm>
            <a:off x="5000017" y="243191"/>
            <a:ext cx="3842425" cy="769441"/>
          </a:xfrm>
          <a:prstGeom prst="rect">
            <a:avLst/>
          </a:prstGeom>
          <a:noFill/>
        </p:spPr>
        <p:txBody>
          <a:bodyPr wrap="square" rtlCol="0">
            <a:spAutoFit/>
          </a:bodyPr>
          <a:lstStyle/>
          <a:p>
            <a:r>
              <a:rPr lang="en-US" sz="4400" dirty="0" smtClean="0">
                <a:solidFill>
                  <a:schemeClr val="bg2">
                    <a:lumMod val="50000"/>
                  </a:schemeClr>
                </a:solidFill>
              </a:rPr>
              <a:t>JCEC Partner</a:t>
            </a:r>
            <a:endParaRPr lang="en-US" sz="4400" dirty="0">
              <a:solidFill>
                <a:schemeClr val="bg2">
                  <a:lumMod val="5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Course Fees &amp; Billing Hours</a:t>
            </a:r>
            <a:endParaRPr lang="en-US" sz="4400" dirty="0"/>
          </a:p>
        </p:txBody>
      </p:sp>
      <p:sp>
        <p:nvSpPr>
          <p:cNvPr id="4" name="Content Placeholder 3"/>
          <p:cNvSpPr>
            <a:spLocks noGrp="1"/>
          </p:cNvSpPr>
          <p:nvPr>
            <p:ph sz="quarter" idx="2"/>
          </p:nvPr>
        </p:nvSpPr>
        <p:spPr/>
        <p:txBody>
          <a:bodyPr>
            <a:normAutofit/>
          </a:bodyPr>
          <a:lstStyle/>
          <a:p>
            <a:r>
              <a:rPr lang="en-US" dirty="0" smtClean="0"/>
              <a:t>Science Classes</a:t>
            </a:r>
          </a:p>
          <a:p>
            <a:pPr marL="0" indent="0">
              <a:buNone/>
            </a:pPr>
            <a:endParaRPr lang="en-US" dirty="0"/>
          </a:p>
          <a:p>
            <a:pPr marL="0" indent="0">
              <a:buNone/>
            </a:pPr>
            <a:r>
              <a:rPr lang="en-US" dirty="0" smtClean="0"/>
              <a:t>Example:</a:t>
            </a:r>
          </a:p>
          <a:p>
            <a:pPr marL="0" indent="0">
              <a:buNone/>
            </a:pPr>
            <a:r>
              <a:rPr lang="en-US" dirty="0" smtClean="0"/>
              <a:t>5-credit chemistry class</a:t>
            </a:r>
          </a:p>
          <a:p>
            <a:pPr marL="0" indent="0">
              <a:buNone/>
            </a:pPr>
            <a:r>
              <a:rPr lang="en-US" dirty="0" smtClean="0"/>
              <a:t>2-hour lab</a:t>
            </a:r>
          </a:p>
          <a:p>
            <a:pPr marL="0" indent="0">
              <a:buNone/>
            </a:pPr>
            <a:endParaRPr lang="en-US" dirty="0"/>
          </a:p>
          <a:p>
            <a:pPr marL="0" indent="0">
              <a:buNone/>
            </a:pPr>
            <a:r>
              <a:rPr lang="en-US" dirty="0" smtClean="0"/>
              <a:t>This class will be billed as 7 credits.</a:t>
            </a:r>
            <a:endParaRPr lang="en-US" dirty="0"/>
          </a:p>
        </p:txBody>
      </p:sp>
      <p:sp>
        <p:nvSpPr>
          <p:cNvPr id="6" name="Content Placeholder 5"/>
          <p:cNvSpPr>
            <a:spLocks noGrp="1"/>
          </p:cNvSpPr>
          <p:nvPr>
            <p:ph sz="quarter" idx="4"/>
          </p:nvPr>
        </p:nvSpPr>
        <p:spPr/>
        <p:txBody>
          <a:bodyPr/>
          <a:lstStyle/>
          <a:p>
            <a:r>
              <a:rPr lang="en-US" dirty="0" smtClean="0"/>
              <a:t>Four-credit on-line course:  additional fee of $196</a:t>
            </a:r>
          </a:p>
          <a:p>
            <a:r>
              <a:rPr lang="en-US" dirty="0" smtClean="0"/>
              <a:t>Three-credit on-line course:  additional fee of $158</a:t>
            </a:r>
            <a:endParaRPr lang="en-US" dirty="0"/>
          </a:p>
        </p:txBody>
      </p:sp>
      <p:sp>
        <p:nvSpPr>
          <p:cNvPr id="3" name="Text Placeholder 2"/>
          <p:cNvSpPr>
            <a:spLocks noGrp="1"/>
          </p:cNvSpPr>
          <p:nvPr>
            <p:ph type="body" sz="quarter" idx="1"/>
          </p:nvPr>
        </p:nvSpPr>
        <p:spPr/>
        <p:txBody>
          <a:bodyPr/>
          <a:lstStyle/>
          <a:p>
            <a:r>
              <a:rPr lang="en-US" dirty="0" smtClean="0"/>
              <a:t>Lab Classes</a:t>
            </a:r>
            <a:endParaRPr lang="en-US" dirty="0"/>
          </a:p>
        </p:txBody>
      </p:sp>
      <p:sp>
        <p:nvSpPr>
          <p:cNvPr id="5" name="Text Placeholder 4"/>
          <p:cNvSpPr>
            <a:spLocks noGrp="1"/>
          </p:cNvSpPr>
          <p:nvPr>
            <p:ph type="body" sz="quarter" idx="3"/>
          </p:nvPr>
        </p:nvSpPr>
        <p:spPr/>
        <p:txBody>
          <a:bodyPr/>
          <a:lstStyle/>
          <a:p>
            <a:r>
              <a:rPr lang="en-US" dirty="0" smtClean="0"/>
              <a:t>On-Line Courses</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9020" y="5464894"/>
            <a:ext cx="1051560" cy="618744"/>
          </a:xfrm>
          <a:prstGeom prst="rect">
            <a:avLst/>
          </a:prstGeom>
        </p:spPr>
      </p:pic>
    </p:spTree>
    <p:extLst>
      <p:ext uri="{BB962C8B-B14F-4D97-AF65-F5344CB8AC3E}">
        <p14:creationId xmlns:p14="http://schemas.microsoft.com/office/powerpoint/2010/main" val="3686544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54425" y="3632547"/>
            <a:ext cx="6172200" cy="815601"/>
          </a:xfrm>
        </p:spPr>
        <p:txBody>
          <a:bodyPr/>
          <a:lstStyle/>
          <a:p>
            <a:pPr algn="ctr"/>
            <a:r>
              <a:rPr lang="en-US" dirty="0" smtClean="0"/>
              <a:t>ACADEMICS</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3759" y="818322"/>
            <a:ext cx="5293532" cy="2535713"/>
          </a:xfrm>
          <a:prstGeom prst="rect">
            <a:avLst/>
          </a:prstGeom>
        </p:spPr>
      </p:pic>
    </p:spTree>
    <p:extLst>
      <p:ext uri="{BB962C8B-B14F-4D97-AF65-F5344CB8AC3E}">
        <p14:creationId xmlns:p14="http://schemas.microsoft.com/office/powerpoint/2010/main" val="411150197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3451860" y="3576181"/>
            <a:ext cx="6106438" cy="457200"/>
          </a:xfrm>
        </p:spPr>
        <p:txBody>
          <a:bodyPr/>
          <a:lstStyle/>
          <a:p>
            <a:r>
              <a:rPr lang="en-US" dirty="0" smtClean="0"/>
              <a:t>Career Pathway</a:t>
            </a:r>
            <a:endParaRPr lang="en-US" dirty="0"/>
          </a:p>
        </p:txBody>
      </p:sp>
      <p:sp>
        <p:nvSpPr>
          <p:cNvPr id="3" name="Text Placeholder 2"/>
          <p:cNvSpPr>
            <a:spLocks noGrp="1"/>
          </p:cNvSpPr>
          <p:nvPr>
            <p:ph type="body" idx="2"/>
          </p:nvPr>
        </p:nvSpPr>
        <p:spPr>
          <a:xfrm>
            <a:off x="6812279" y="628176"/>
            <a:ext cx="1805627" cy="4983480"/>
          </a:xfrm>
        </p:spPr>
        <p:txBody>
          <a:bodyPr>
            <a:normAutofit/>
          </a:bodyPr>
          <a:lstStyle/>
          <a:p>
            <a:r>
              <a:rPr lang="en-US" sz="2400" dirty="0" smtClean="0"/>
              <a:t>Course selection is determined by the student’s career pathway AND the Michigan Transfer Agreement (MTA).</a:t>
            </a:r>
            <a:endParaRPr lang="en-US" sz="2400" dirty="0"/>
          </a:p>
        </p:txBody>
      </p:sp>
      <p:sp>
        <p:nvSpPr>
          <p:cNvPr id="4" name="Content Placeholder 3"/>
          <p:cNvSpPr>
            <a:spLocks noGrp="1"/>
          </p:cNvSpPr>
          <p:nvPr>
            <p:ph sz="quarter" idx="1"/>
          </p:nvPr>
        </p:nvSpPr>
        <p:spPr>
          <a:xfrm>
            <a:off x="219286" y="628176"/>
            <a:ext cx="6011694" cy="5269149"/>
          </a:xfrm>
        </p:spPr>
        <p:txBody>
          <a:bodyPr>
            <a:normAutofit/>
          </a:bodyPr>
          <a:lstStyle/>
          <a:p>
            <a:r>
              <a:rPr lang="en-US" sz="2000" dirty="0" smtClean="0"/>
              <a:t>Navigators and counselors, in consultation with the student, determine the best courses to fulfill graduation requirements (both high school and college).  </a:t>
            </a:r>
          </a:p>
          <a:p>
            <a:endParaRPr lang="en-US" sz="2000" dirty="0" smtClean="0"/>
          </a:p>
          <a:p>
            <a:r>
              <a:rPr lang="en-US" sz="2000" dirty="0" smtClean="0"/>
              <a:t>The student’s Educational Development Plan (EDP) will focus on MTA courses and career pathway.</a:t>
            </a:r>
          </a:p>
          <a:p>
            <a:pPr marL="0" indent="0">
              <a:buNone/>
            </a:pPr>
            <a:endParaRPr lang="en-US" sz="2000" dirty="0" smtClean="0"/>
          </a:p>
          <a:p>
            <a:r>
              <a:rPr lang="en-US" sz="2000" dirty="0" smtClean="0"/>
              <a:t>Student success data from local, state, and national assessments will help determine course placement.</a:t>
            </a:r>
          </a:p>
          <a:p>
            <a:endParaRPr lang="en-US" sz="2000" dirty="0" smtClean="0"/>
          </a:p>
          <a:p>
            <a:r>
              <a:rPr lang="en-US" sz="2000" dirty="0" smtClean="0"/>
              <a:t>Participation in College &amp; Career Readiness activities is a requirement of the program.</a:t>
            </a:r>
            <a:endParaRPr lang="en-US" sz="20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286" y="5872141"/>
            <a:ext cx="1051560" cy="786384"/>
          </a:xfrm>
          <a:prstGeom prst="rect">
            <a:avLst/>
          </a:prstGeom>
        </p:spPr>
      </p:pic>
    </p:spTree>
    <p:extLst>
      <p:ext uri="{BB962C8B-B14F-4D97-AF65-F5344CB8AC3E}">
        <p14:creationId xmlns:p14="http://schemas.microsoft.com/office/powerpoint/2010/main" val="36785758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Successful Course Completion</a:t>
            </a:r>
            <a:endParaRPr lang="en-US" b="1" dirty="0"/>
          </a:p>
        </p:txBody>
      </p:sp>
      <p:sp>
        <p:nvSpPr>
          <p:cNvPr id="3" name="Content Placeholder 2"/>
          <p:cNvSpPr>
            <a:spLocks noGrp="1"/>
          </p:cNvSpPr>
          <p:nvPr>
            <p:ph sz="quarter" idx="1"/>
          </p:nvPr>
        </p:nvSpPr>
        <p:spPr>
          <a:xfrm>
            <a:off x="332232" y="1750784"/>
            <a:ext cx="8503920" cy="4221999"/>
          </a:xfrm>
        </p:spPr>
        <p:txBody>
          <a:bodyPr>
            <a:normAutofit/>
          </a:bodyPr>
          <a:lstStyle/>
          <a:p>
            <a:r>
              <a:rPr lang="en-US" dirty="0" smtClean="0"/>
              <a:t>Students who earn a 2.0 in their college courses have successfully earned college credit.</a:t>
            </a:r>
          </a:p>
          <a:p>
            <a:r>
              <a:rPr lang="en-US" b="1" dirty="0" smtClean="0"/>
              <a:t>If a student earns less than a 2.0, the family may be billed for the cost of the course. Contact your district administration for their expectations.</a:t>
            </a:r>
          </a:p>
          <a:p>
            <a:r>
              <a:rPr lang="en-US" dirty="0" smtClean="0"/>
              <a:t>Students must take a math course their 13</a:t>
            </a:r>
            <a:r>
              <a:rPr lang="en-US" baseline="30000" dirty="0" smtClean="0"/>
              <a:t>th</a:t>
            </a:r>
            <a:r>
              <a:rPr lang="en-US" dirty="0" smtClean="0"/>
              <a:t> year – either in the district or at the college.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23408" y="5653247"/>
            <a:ext cx="1842859" cy="882768"/>
          </a:xfrm>
          <a:prstGeom prst="rect">
            <a:avLst/>
          </a:prstGeom>
        </p:spPr>
      </p:pic>
    </p:spTree>
    <p:extLst>
      <p:ext uri="{BB962C8B-B14F-4D97-AF65-F5344CB8AC3E}">
        <p14:creationId xmlns:p14="http://schemas.microsoft.com/office/powerpoint/2010/main" val="23045450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86000" y="0"/>
            <a:ext cx="6172200" cy="1266538"/>
          </a:xfrm>
        </p:spPr>
        <p:txBody>
          <a:bodyPr>
            <a:normAutofit/>
          </a:bodyPr>
          <a:lstStyle/>
          <a:p>
            <a:r>
              <a:rPr lang="en-US" sz="3600" dirty="0" smtClean="0"/>
              <a:t>What is an Educational Development Plan?</a:t>
            </a:r>
            <a:endParaRPr lang="en-US" sz="3600" dirty="0"/>
          </a:p>
        </p:txBody>
      </p:sp>
      <p:sp>
        <p:nvSpPr>
          <p:cNvPr id="4" name="TextBox 3"/>
          <p:cNvSpPr txBox="1"/>
          <p:nvPr/>
        </p:nvSpPr>
        <p:spPr>
          <a:xfrm>
            <a:off x="1891430" y="1976952"/>
            <a:ext cx="7014575" cy="3323987"/>
          </a:xfrm>
          <a:prstGeom prst="rect">
            <a:avLst/>
          </a:prstGeom>
          <a:noFill/>
        </p:spPr>
        <p:txBody>
          <a:bodyPr wrap="square" rtlCol="0">
            <a:spAutoFit/>
          </a:bodyPr>
          <a:lstStyle/>
          <a:p>
            <a:pPr marL="285750" indent="-285750">
              <a:buFont typeface="Wingdings" pitchFamily="2" charset="2"/>
              <a:buChar char="v"/>
            </a:pPr>
            <a:r>
              <a:rPr lang="en-US" sz="3200" dirty="0" smtClean="0"/>
              <a:t>	Outlines a student’s education and career goals;</a:t>
            </a:r>
          </a:p>
          <a:p>
            <a:pPr marL="285750" indent="-285750">
              <a:buFont typeface="Wingdings" pitchFamily="2" charset="2"/>
              <a:buChar char="v"/>
            </a:pPr>
            <a:r>
              <a:rPr lang="en-US" sz="3200" dirty="0" smtClean="0"/>
              <a:t>	Maps the path to achieve those goals;</a:t>
            </a:r>
          </a:p>
          <a:p>
            <a:pPr marL="285750" indent="-285750">
              <a:buFont typeface="Wingdings" pitchFamily="2" charset="2"/>
              <a:buChar char="v"/>
            </a:pPr>
            <a:r>
              <a:rPr lang="en-US" sz="3200" dirty="0" smtClean="0"/>
              <a:t>	Is not simply a schedule of classes.</a:t>
            </a:r>
          </a:p>
          <a:p>
            <a:endParaRPr lang="en-US"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2397" y="5300939"/>
            <a:ext cx="1430189" cy="1172422"/>
          </a:xfrm>
          <a:prstGeom prst="rect">
            <a:avLst/>
          </a:prstGeom>
        </p:spPr>
      </p:pic>
    </p:spTree>
    <p:extLst>
      <p:ext uri="{BB962C8B-B14F-4D97-AF65-F5344CB8AC3E}">
        <p14:creationId xmlns:p14="http://schemas.microsoft.com/office/powerpoint/2010/main" val="200133881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Shape 190"/>
          <p:cNvSpPr txBox="1">
            <a:spLocks noGrp="1"/>
          </p:cNvSpPr>
          <p:nvPr>
            <p:ph type="title"/>
          </p:nvPr>
        </p:nvSpPr>
        <p:spPr>
          <a:xfrm>
            <a:off x="502163" y="160291"/>
            <a:ext cx="7498125" cy="1143000"/>
          </a:xfrm>
          <a:prstGeom prst="rect">
            <a:avLst/>
          </a:prstGeom>
          <a:noFill/>
          <a:ln>
            <a:noFill/>
          </a:ln>
        </p:spPr>
        <p:txBody>
          <a:bodyPr spcFirstLastPara="1" wrap="square" lIns="68569" tIns="34275" rIns="68569" bIns="34275" anchor="ctr" anchorCtr="0">
            <a:noAutofit/>
          </a:bodyPr>
          <a:lstStyle/>
          <a:p>
            <a:pPr>
              <a:spcBef>
                <a:spcPts val="0"/>
              </a:spcBef>
              <a:buClr>
                <a:srgbClr val="562214"/>
              </a:buClr>
              <a:buSzPts val="3870"/>
            </a:pPr>
            <a:r>
              <a:rPr lang="en-US" sz="2900" b="1" dirty="0">
                <a:solidFill>
                  <a:schemeClr val="accent6">
                    <a:lumMod val="50000"/>
                  </a:schemeClr>
                </a:solidFill>
              </a:rPr>
              <a:t>JC</a:t>
            </a:r>
            <a:r>
              <a:rPr lang="en-US" sz="2900" b="1" dirty="0">
                <a:solidFill>
                  <a:schemeClr val="accent6">
                    <a:lumMod val="50000"/>
                  </a:schemeClr>
                </a:solidFill>
                <a:ea typeface="Cabin"/>
                <a:cs typeface="Cabin"/>
                <a:sym typeface="Cabin"/>
              </a:rPr>
              <a:t>EC may not be suit</a:t>
            </a:r>
            <a:r>
              <a:rPr lang="en-US" sz="2900" b="1" dirty="0">
                <a:solidFill>
                  <a:schemeClr val="accent6">
                    <a:lumMod val="50000"/>
                  </a:schemeClr>
                </a:solidFill>
              </a:rPr>
              <a:t>able for:</a:t>
            </a:r>
            <a:r>
              <a:rPr lang="en-US" sz="2900" dirty="0">
                <a:solidFill>
                  <a:srgbClr val="562214"/>
                </a:solidFill>
                <a:latin typeface="Cabin"/>
                <a:ea typeface="Cabin"/>
                <a:cs typeface="Cabin"/>
                <a:sym typeface="Cabin"/>
              </a:rPr>
              <a:t>	</a:t>
            </a:r>
            <a:endParaRPr sz="2900" dirty="0">
              <a:solidFill>
                <a:srgbClr val="562214"/>
              </a:solidFill>
              <a:latin typeface="Cabin"/>
              <a:ea typeface="Cabin"/>
              <a:cs typeface="Cabin"/>
              <a:sym typeface="Cabin"/>
            </a:endParaRPr>
          </a:p>
        </p:txBody>
      </p:sp>
      <p:sp>
        <p:nvSpPr>
          <p:cNvPr id="191" name="Shape 191"/>
          <p:cNvSpPr txBox="1"/>
          <p:nvPr/>
        </p:nvSpPr>
        <p:spPr>
          <a:xfrm>
            <a:off x="471141" y="2064554"/>
            <a:ext cx="7962900" cy="2947892"/>
          </a:xfrm>
          <a:prstGeom prst="rect">
            <a:avLst/>
          </a:prstGeom>
          <a:noFill/>
          <a:ln>
            <a:noFill/>
          </a:ln>
        </p:spPr>
        <p:txBody>
          <a:bodyPr spcFirstLastPara="1" wrap="square" lIns="68569" tIns="34275" rIns="68569" bIns="34275" anchor="t" anchorCtr="0">
            <a:noAutofit/>
          </a:bodyPr>
          <a:lstStyle/>
          <a:p>
            <a:pPr>
              <a:buClr>
                <a:schemeClr val="dk2"/>
              </a:buClr>
              <a:buSzPts val="2400"/>
            </a:pPr>
            <a:r>
              <a:rPr lang="en-US" sz="2400" b="1" dirty="0">
                <a:solidFill>
                  <a:schemeClr val="accent6">
                    <a:lumMod val="75000"/>
                  </a:schemeClr>
                </a:solidFill>
                <a:latin typeface="Calibri" pitchFamily="34" charset="0"/>
                <a:cs typeface="Calibri" pitchFamily="34" charset="0"/>
              </a:rPr>
              <a:t>Student-athletes who will play at the collegiate level.</a:t>
            </a:r>
            <a:endParaRPr sz="2400" b="1" dirty="0">
              <a:solidFill>
                <a:schemeClr val="accent6">
                  <a:lumMod val="75000"/>
                </a:schemeClr>
              </a:solidFill>
              <a:latin typeface="Calibri" pitchFamily="34" charset="0"/>
              <a:cs typeface="Calibri" pitchFamily="34" charset="0"/>
            </a:endParaRPr>
          </a:p>
          <a:p>
            <a:pPr>
              <a:buClr>
                <a:srgbClr val="000000"/>
              </a:buClr>
              <a:buSzPts val="2400"/>
            </a:pPr>
            <a:endParaRPr sz="2400" b="1" dirty="0">
              <a:solidFill>
                <a:schemeClr val="accent6">
                  <a:lumMod val="75000"/>
                </a:schemeClr>
              </a:solidFill>
              <a:latin typeface="Calibri" pitchFamily="34" charset="0"/>
              <a:cs typeface="Calibri" pitchFamily="34" charset="0"/>
            </a:endParaRPr>
          </a:p>
          <a:p>
            <a:pPr>
              <a:buClr>
                <a:schemeClr val="dk2"/>
              </a:buClr>
              <a:buSzPts val="2400"/>
            </a:pPr>
            <a:r>
              <a:rPr lang="en-US" sz="2400" b="1" dirty="0">
                <a:solidFill>
                  <a:schemeClr val="accent6">
                    <a:lumMod val="75000"/>
                  </a:schemeClr>
                </a:solidFill>
                <a:latin typeface="Calibri" pitchFamily="34" charset="0"/>
                <a:cs typeface="Calibri" pitchFamily="34" charset="0"/>
              </a:rPr>
              <a:t>Students who have received substantial scholarships for college.</a:t>
            </a:r>
            <a:endParaRPr sz="2400" b="1" dirty="0">
              <a:solidFill>
                <a:schemeClr val="accent6">
                  <a:lumMod val="75000"/>
                </a:schemeClr>
              </a:solidFill>
              <a:latin typeface="Calibri" pitchFamily="34" charset="0"/>
              <a:cs typeface="Calibri" pitchFamily="34" charset="0"/>
            </a:endParaRPr>
          </a:p>
          <a:p>
            <a:pPr>
              <a:buClr>
                <a:srgbClr val="000000"/>
              </a:buClr>
              <a:buSzPts val="2400"/>
            </a:pPr>
            <a:endParaRPr sz="2400" b="1" dirty="0">
              <a:solidFill>
                <a:schemeClr val="accent6">
                  <a:lumMod val="75000"/>
                </a:schemeClr>
              </a:solidFill>
              <a:latin typeface="Calibri" pitchFamily="34" charset="0"/>
              <a:cs typeface="Calibri" pitchFamily="34" charset="0"/>
            </a:endParaRPr>
          </a:p>
          <a:p>
            <a:pPr>
              <a:buClr>
                <a:schemeClr val="dk2"/>
              </a:buClr>
              <a:buSzPts val="2400"/>
            </a:pPr>
            <a:r>
              <a:rPr lang="en-US" sz="2400" b="1" dirty="0">
                <a:solidFill>
                  <a:schemeClr val="accent6">
                    <a:lumMod val="75000"/>
                  </a:schemeClr>
                </a:solidFill>
                <a:latin typeface="Calibri" pitchFamily="34" charset="0"/>
                <a:cs typeface="Calibri" pitchFamily="34" charset="0"/>
              </a:rPr>
              <a:t>Students who struggle </a:t>
            </a:r>
            <a:r>
              <a:rPr lang="en-US" sz="2400" b="1" dirty="0" smtClean="0">
                <a:solidFill>
                  <a:schemeClr val="accent6">
                    <a:lumMod val="75000"/>
                  </a:schemeClr>
                </a:solidFill>
                <a:latin typeface="Calibri" pitchFamily="34" charset="0"/>
                <a:cs typeface="Calibri" pitchFamily="34" charset="0"/>
              </a:rPr>
              <a:t>with independence and expectations.</a:t>
            </a:r>
            <a:endParaRPr sz="2400" b="1" dirty="0">
              <a:solidFill>
                <a:schemeClr val="accent6">
                  <a:lumMod val="75000"/>
                </a:schemeClr>
              </a:solidFill>
              <a:latin typeface="Calibri" pitchFamily="34" charset="0"/>
              <a:cs typeface="Calibri" pitchFamily="34" charset="0"/>
            </a:endParaRPr>
          </a:p>
          <a:p>
            <a:pPr>
              <a:buClr>
                <a:srgbClr val="000000"/>
              </a:buClr>
              <a:buSzPts val="2400"/>
            </a:pPr>
            <a:endParaRPr sz="2400" b="1" dirty="0">
              <a:solidFill>
                <a:schemeClr val="accent6">
                  <a:lumMod val="75000"/>
                </a:schemeClr>
              </a:solidFill>
              <a:latin typeface="Calibri" pitchFamily="34" charset="0"/>
              <a:cs typeface="Calibri" pitchFamily="34" charset="0"/>
            </a:endParaRPr>
          </a:p>
          <a:p>
            <a:pPr>
              <a:buClr>
                <a:schemeClr val="dk2"/>
              </a:buClr>
              <a:buSzPts val="2400"/>
            </a:pPr>
            <a:r>
              <a:rPr lang="en-US" sz="2400" b="1" dirty="0">
                <a:solidFill>
                  <a:schemeClr val="accent6">
                    <a:lumMod val="75000"/>
                  </a:schemeClr>
                </a:solidFill>
                <a:latin typeface="Calibri" pitchFamily="34" charset="0"/>
                <a:cs typeface="Calibri" pitchFamily="34" charset="0"/>
              </a:rPr>
              <a:t>Students who struggle with consistent attendance.</a:t>
            </a:r>
            <a:endParaRPr sz="2400" b="1" dirty="0">
              <a:solidFill>
                <a:schemeClr val="accent6">
                  <a:lumMod val="75000"/>
                </a:schemeClr>
              </a:solidFill>
              <a:latin typeface="Calibri" pitchFamily="34" charset="0"/>
              <a:cs typeface="Calibri" pitchFamily="34" charset="0"/>
            </a:endParaRPr>
          </a:p>
        </p:txBody>
      </p:sp>
      <p:pic>
        <p:nvPicPr>
          <p:cNvPr id="5122" name="Picture 2" descr="Image result for thinking clip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78085" y="254928"/>
            <a:ext cx="2157923" cy="328357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Connector 2"/>
          <p:cNvCxnSpPr/>
          <p:nvPr/>
        </p:nvCxnSpPr>
        <p:spPr>
          <a:xfrm>
            <a:off x="502162" y="1653702"/>
            <a:ext cx="6988135" cy="19455"/>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471141" y="5298332"/>
            <a:ext cx="7408263" cy="0"/>
          </a:xfrm>
          <a:prstGeom prst="line">
            <a:avLst/>
          </a:prstGeom>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2230" y="5568598"/>
            <a:ext cx="1167319" cy="686161"/>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4894" y="2772116"/>
            <a:ext cx="5871836" cy="1294978"/>
          </a:xfrm>
          <a:solidFill>
            <a:schemeClr val="accent1"/>
          </a:solidFill>
        </p:spPr>
        <p:txBody>
          <a:bodyPr lIns="68580" tIns="34290" rIns="68580" bIns="34290"/>
          <a:lstStyle/>
          <a:p>
            <a:pPr algn="ctr"/>
            <a:r>
              <a:rPr lang="en-US" dirty="0" smtClean="0"/>
              <a:t>Who may be great candidates for JCEC?</a:t>
            </a: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5332" y="526063"/>
            <a:ext cx="2807698" cy="1344946"/>
          </a:xfrm>
          <a:prstGeom prst="rect">
            <a:avLst/>
          </a:prstGeom>
        </p:spPr>
      </p:pic>
    </p:spTree>
    <p:extLst>
      <p:ext uri="{BB962C8B-B14F-4D97-AF65-F5344CB8AC3E}">
        <p14:creationId xmlns:p14="http://schemas.microsoft.com/office/powerpoint/2010/main" val="42842189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Shape 202"/>
          <p:cNvSpPr txBox="1"/>
          <p:nvPr/>
        </p:nvSpPr>
        <p:spPr>
          <a:xfrm>
            <a:off x="622570" y="344251"/>
            <a:ext cx="7830226" cy="4539034"/>
          </a:xfrm>
          <a:prstGeom prst="rect">
            <a:avLst/>
          </a:prstGeom>
          <a:solidFill>
            <a:schemeClr val="accent1">
              <a:lumMod val="75000"/>
            </a:schemeClr>
          </a:solidFill>
          <a:ln>
            <a:noFill/>
          </a:ln>
        </p:spPr>
        <p:txBody>
          <a:bodyPr spcFirstLastPara="1" wrap="square" lIns="68569" tIns="34275" rIns="68569" bIns="34275" anchor="t" anchorCtr="0">
            <a:noAutofit/>
          </a:bodyPr>
          <a:lstStyle/>
          <a:p>
            <a:pPr>
              <a:buClr>
                <a:srgbClr val="562214"/>
              </a:buClr>
              <a:buSzPts val="3870"/>
            </a:pPr>
            <a:r>
              <a:rPr lang="en-US" sz="2900" dirty="0">
                <a:solidFill>
                  <a:schemeClr val="bg1"/>
                </a:solidFill>
                <a:latin typeface="Cabin"/>
                <a:ea typeface="Cabin"/>
                <a:cs typeface="Cabin"/>
                <a:sym typeface="Cabin"/>
              </a:rPr>
              <a:t>JCEC may be </a:t>
            </a:r>
            <a:r>
              <a:rPr lang="en-US" sz="2900" dirty="0" smtClean="0">
                <a:solidFill>
                  <a:schemeClr val="bg1"/>
                </a:solidFill>
                <a:latin typeface="Cabin"/>
                <a:ea typeface="Cabin"/>
                <a:cs typeface="Cabin"/>
                <a:sym typeface="Cabin"/>
              </a:rPr>
              <a:t>just right for your student.</a:t>
            </a:r>
          </a:p>
          <a:p>
            <a:pPr>
              <a:buClr>
                <a:srgbClr val="562214"/>
              </a:buClr>
              <a:buSzPts val="3870"/>
            </a:pPr>
            <a:endParaRPr dirty="0">
              <a:solidFill>
                <a:schemeClr val="bg1"/>
              </a:solidFill>
            </a:endParaRPr>
          </a:p>
          <a:p>
            <a:pPr>
              <a:buClr>
                <a:srgbClr val="000000"/>
              </a:buClr>
              <a:buSzPts val="2400"/>
            </a:pPr>
            <a:endParaRPr sz="1800" dirty="0">
              <a:solidFill>
                <a:schemeClr val="bg1"/>
              </a:solidFill>
            </a:endParaRPr>
          </a:p>
          <a:p>
            <a:pPr marL="342900" indent="-342900">
              <a:buClr>
                <a:srgbClr val="000000"/>
              </a:buClr>
              <a:buSzPts val="2400"/>
              <a:buFont typeface="Wingdings" pitchFamily="2" charset="2"/>
              <a:buChar char="Ø"/>
            </a:pPr>
            <a:r>
              <a:rPr lang="en-US" sz="2400" b="1" dirty="0">
                <a:solidFill>
                  <a:schemeClr val="bg1"/>
                </a:solidFill>
                <a:latin typeface="Calibri" pitchFamily="34" charset="0"/>
                <a:cs typeface="Calibri" pitchFamily="34" charset="0"/>
              </a:rPr>
              <a:t>A student who wants to attend college</a:t>
            </a:r>
            <a:r>
              <a:rPr lang="en-US" sz="2400" b="1" dirty="0" smtClean="0">
                <a:solidFill>
                  <a:schemeClr val="bg1"/>
                </a:solidFill>
                <a:latin typeface="Calibri" pitchFamily="34" charset="0"/>
                <a:cs typeface="Calibri" pitchFamily="34" charset="0"/>
              </a:rPr>
              <a:t>.</a:t>
            </a:r>
            <a:endParaRPr sz="2400" b="1" dirty="0">
              <a:solidFill>
                <a:schemeClr val="bg1"/>
              </a:solidFill>
              <a:latin typeface="Calibri" pitchFamily="34" charset="0"/>
              <a:cs typeface="Calibri" pitchFamily="34" charset="0"/>
            </a:endParaRPr>
          </a:p>
          <a:p>
            <a:pPr marL="342900" indent="-342900">
              <a:buClr>
                <a:srgbClr val="000000"/>
              </a:buClr>
              <a:buSzPts val="2400"/>
              <a:buFont typeface="Wingdings" pitchFamily="2" charset="2"/>
              <a:buChar char="Ø"/>
            </a:pPr>
            <a:r>
              <a:rPr lang="en-US" sz="2400" b="1" dirty="0">
                <a:solidFill>
                  <a:schemeClr val="bg1"/>
                </a:solidFill>
                <a:latin typeface="Calibri" pitchFamily="34" charset="0"/>
                <a:cs typeface="Calibri" pitchFamily="34" charset="0"/>
              </a:rPr>
              <a:t>A student with a 2.0 or better</a:t>
            </a:r>
            <a:r>
              <a:rPr lang="en-US" sz="2400" b="1" dirty="0" smtClean="0">
                <a:solidFill>
                  <a:schemeClr val="bg1"/>
                </a:solidFill>
                <a:latin typeface="Calibri" pitchFamily="34" charset="0"/>
                <a:cs typeface="Calibri" pitchFamily="34" charset="0"/>
              </a:rPr>
              <a:t>.</a:t>
            </a:r>
            <a:endParaRPr sz="2400" b="1" dirty="0">
              <a:solidFill>
                <a:schemeClr val="bg1"/>
              </a:solidFill>
              <a:latin typeface="Calibri" pitchFamily="34" charset="0"/>
              <a:cs typeface="Calibri" pitchFamily="34" charset="0"/>
            </a:endParaRPr>
          </a:p>
          <a:p>
            <a:pPr marL="342900" indent="-342900">
              <a:buClr>
                <a:srgbClr val="000000"/>
              </a:buClr>
              <a:buSzPts val="2400"/>
              <a:buFont typeface="Wingdings" pitchFamily="2" charset="2"/>
              <a:buChar char="Ø"/>
            </a:pPr>
            <a:r>
              <a:rPr lang="en-US" sz="2400" b="1" dirty="0">
                <a:solidFill>
                  <a:schemeClr val="bg1"/>
                </a:solidFill>
                <a:latin typeface="Calibri" pitchFamily="34" charset="0"/>
                <a:cs typeface="Calibri" pitchFamily="34" charset="0"/>
              </a:rPr>
              <a:t>A student with good attendance, a positive attitude, and determination</a:t>
            </a:r>
            <a:r>
              <a:rPr lang="en-US" sz="2400" b="1" dirty="0" smtClean="0">
                <a:solidFill>
                  <a:schemeClr val="bg1"/>
                </a:solidFill>
                <a:latin typeface="Calibri" pitchFamily="34" charset="0"/>
                <a:cs typeface="Calibri" pitchFamily="34" charset="0"/>
              </a:rPr>
              <a:t>.</a:t>
            </a:r>
            <a:endParaRPr sz="2400" b="1" dirty="0">
              <a:solidFill>
                <a:schemeClr val="bg1"/>
              </a:solidFill>
              <a:latin typeface="Calibri" pitchFamily="34" charset="0"/>
              <a:cs typeface="Calibri" pitchFamily="34" charset="0"/>
            </a:endParaRPr>
          </a:p>
          <a:p>
            <a:pPr marL="342900" indent="-342900">
              <a:buClr>
                <a:srgbClr val="000000"/>
              </a:buClr>
              <a:buSzPts val="2400"/>
              <a:buFont typeface="Wingdings" pitchFamily="2" charset="2"/>
              <a:buChar char="Ø"/>
            </a:pPr>
            <a:r>
              <a:rPr lang="en-US" sz="2400" b="1" dirty="0" smtClean="0">
                <a:solidFill>
                  <a:schemeClr val="bg1"/>
                </a:solidFill>
                <a:latin typeface="Calibri" pitchFamily="34" charset="0"/>
                <a:cs typeface="Calibri" pitchFamily="34" charset="0"/>
              </a:rPr>
              <a:t>A </a:t>
            </a:r>
            <a:r>
              <a:rPr lang="en-US" sz="2400" b="1" dirty="0">
                <a:solidFill>
                  <a:schemeClr val="bg1"/>
                </a:solidFill>
                <a:latin typeface="Calibri" pitchFamily="34" charset="0"/>
                <a:cs typeface="Calibri" pitchFamily="34" charset="0"/>
              </a:rPr>
              <a:t>student who wants affordable college</a:t>
            </a:r>
            <a:r>
              <a:rPr lang="en-US" sz="2400" b="1" dirty="0" smtClean="0">
                <a:solidFill>
                  <a:schemeClr val="bg1"/>
                </a:solidFill>
                <a:latin typeface="Calibri" pitchFamily="34" charset="0"/>
                <a:cs typeface="Calibri" pitchFamily="34" charset="0"/>
              </a:rPr>
              <a:t>.</a:t>
            </a:r>
            <a:endParaRPr sz="2400" b="1" dirty="0">
              <a:solidFill>
                <a:schemeClr val="bg1"/>
              </a:solidFill>
              <a:latin typeface="Calibri" pitchFamily="34" charset="0"/>
              <a:cs typeface="Calibri" pitchFamily="34" charset="0"/>
            </a:endParaRPr>
          </a:p>
          <a:p>
            <a:pPr marL="342900" indent="-342900">
              <a:buClr>
                <a:srgbClr val="000000"/>
              </a:buClr>
              <a:buSzPts val="2400"/>
              <a:buFont typeface="Wingdings" pitchFamily="2" charset="2"/>
              <a:buChar char="Ø"/>
            </a:pPr>
            <a:r>
              <a:rPr lang="en-US" sz="2400" b="1" dirty="0">
                <a:solidFill>
                  <a:schemeClr val="bg1"/>
                </a:solidFill>
                <a:latin typeface="Calibri" pitchFamily="34" charset="0"/>
                <a:cs typeface="Calibri" pitchFamily="34" charset="0"/>
              </a:rPr>
              <a:t>A student who </a:t>
            </a:r>
            <a:r>
              <a:rPr lang="en-US" sz="2400" b="1" dirty="0" smtClean="0">
                <a:solidFill>
                  <a:schemeClr val="bg1"/>
                </a:solidFill>
                <a:latin typeface="Calibri" pitchFamily="34" charset="0"/>
                <a:cs typeface="Calibri" pitchFamily="34" charset="0"/>
              </a:rPr>
              <a:t>wants to attend college but is not sure what career pathway.</a:t>
            </a:r>
          </a:p>
          <a:p>
            <a:pPr marL="342900" indent="-342900">
              <a:buClr>
                <a:srgbClr val="000000"/>
              </a:buClr>
              <a:buSzPts val="2400"/>
              <a:buFont typeface="Wingdings" pitchFamily="2" charset="2"/>
              <a:buChar char="Ø"/>
            </a:pPr>
            <a:r>
              <a:rPr lang="en-US" sz="2400" b="1" dirty="0" smtClean="0">
                <a:solidFill>
                  <a:schemeClr val="bg1"/>
                </a:solidFill>
                <a:latin typeface="Calibri" pitchFamily="34" charset="0"/>
                <a:cs typeface="Calibri" pitchFamily="34" charset="0"/>
              </a:rPr>
              <a:t>A student who ALREADY plans to attend Jackson College.</a:t>
            </a:r>
          </a:p>
          <a:p>
            <a:pPr>
              <a:buClr>
                <a:srgbClr val="000000"/>
              </a:buClr>
              <a:buSzPts val="2400"/>
            </a:pPr>
            <a:endParaRPr dirty="0">
              <a:solidFill>
                <a:schemeClr val="bg1"/>
              </a:solidFill>
            </a:endParaRPr>
          </a:p>
          <a:p>
            <a:pPr>
              <a:buClr>
                <a:srgbClr val="000000"/>
              </a:buClr>
              <a:buSzPts val="1400"/>
            </a:pPr>
            <a:endParaRPr sz="1100" dirty="0">
              <a:solidFill>
                <a:schemeClr val="bg1"/>
              </a:solidFill>
            </a:endParaRPr>
          </a:p>
          <a:p>
            <a:pPr>
              <a:buClr>
                <a:srgbClr val="000000"/>
              </a:buClr>
              <a:buSzPts val="1400"/>
            </a:pPr>
            <a:endParaRPr sz="1100" dirty="0">
              <a:solidFill>
                <a:schemeClr val="bg1"/>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017" y="5145933"/>
            <a:ext cx="1704336" cy="1001824"/>
          </a:xfrm>
          <a:prstGeom prst="rect">
            <a:avLst/>
          </a:prstGeom>
        </p:spPr>
      </p:pic>
      <p:sp>
        <p:nvSpPr>
          <p:cNvPr id="2" name="TextBox 1"/>
          <p:cNvSpPr txBox="1"/>
          <p:nvPr/>
        </p:nvSpPr>
        <p:spPr>
          <a:xfrm>
            <a:off x="2343030" y="5501425"/>
            <a:ext cx="5690681" cy="646331"/>
          </a:xfrm>
          <a:prstGeom prst="rect">
            <a:avLst/>
          </a:prstGeom>
          <a:solidFill>
            <a:schemeClr val="bg1"/>
          </a:solidFill>
        </p:spPr>
        <p:txBody>
          <a:bodyPr wrap="square" rtlCol="0">
            <a:spAutoFit/>
          </a:bodyPr>
          <a:lstStyle/>
          <a:p>
            <a:r>
              <a:rPr lang="en-US" dirty="0" smtClean="0"/>
              <a:t>Districts retain the right to develop their own guidelines for eligibility to enroll in JCEC.</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sp>
        <p:nvSpPr>
          <p:cNvPr id="436" name="Shape 436"/>
          <p:cNvSpPr txBox="1">
            <a:spLocks noGrp="1"/>
          </p:cNvSpPr>
          <p:nvPr>
            <p:ph type="title"/>
          </p:nvPr>
        </p:nvSpPr>
        <p:spPr>
          <a:xfrm>
            <a:off x="271307" y="147260"/>
            <a:ext cx="8400422" cy="629928"/>
          </a:xfrm>
          <a:prstGeom prst="rect">
            <a:avLst/>
          </a:prstGeom>
          <a:solidFill>
            <a:schemeClr val="accent4">
              <a:lumMod val="40000"/>
              <a:lumOff val="60000"/>
            </a:schemeClr>
          </a:solidFill>
          <a:ln>
            <a:noFill/>
          </a:ln>
        </p:spPr>
        <p:txBody>
          <a:bodyPr spcFirstLastPara="1" wrap="square" lIns="68569" tIns="34275" rIns="68569" bIns="34275" anchor="b" anchorCtr="0">
            <a:noAutofit/>
          </a:bodyPr>
          <a:lstStyle/>
          <a:p>
            <a:pPr>
              <a:lnSpc>
                <a:spcPct val="85000"/>
              </a:lnSpc>
              <a:spcBef>
                <a:spcPts val="0"/>
              </a:spcBef>
              <a:buClr>
                <a:srgbClr val="3F3F3F"/>
              </a:buClr>
              <a:buSzPts val="4800"/>
            </a:pPr>
            <a:r>
              <a:rPr lang="en-US" sz="2800" b="1" dirty="0">
                <a:solidFill>
                  <a:srgbClr val="3F3F3F"/>
                </a:solidFill>
                <a:latin typeface="Arial"/>
                <a:ea typeface="Arial"/>
                <a:cs typeface="Arial"/>
                <a:sym typeface="Arial"/>
              </a:rPr>
              <a:t>Application and Registration Process</a:t>
            </a:r>
            <a:endParaRPr sz="2800" b="1" dirty="0">
              <a:solidFill>
                <a:srgbClr val="3F3F3F"/>
              </a:solidFill>
              <a:latin typeface="Arial"/>
              <a:ea typeface="Arial"/>
              <a:cs typeface="Arial"/>
              <a:sym typeface="Arial"/>
            </a:endParaRPr>
          </a:p>
        </p:txBody>
      </p:sp>
      <p:sp>
        <p:nvSpPr>
          <p:cNvPr id="437" name="Shape 437"/>
          <p:cNvSpPr txBox="1">
            <a:spLocks noGrp="1"/>
          </p:cNvSpPr>
          <p:nvPr>
            <p:ph idx="4294967295"/>
          </p:nvPr>
        </p:nvSpPr>
        <p:spPr>
          <a:xfrm>
            <a:off x="504825" y="2228850"/>
            <a:ext cx="8639175" cy="4141788"/>
          </a:xfrm>
          <a:prstGeom prst="rect">
            <a:avLst/>
          </a:prstGeom>
          <a:noFill/>
          <a:ln>
            <a:noFill/>
          </a:ln>
        </p:spPr>
        <p:txBody>
          <a:bodyPr spcFirstLastPara="1" wrap="square" lIns="0" tIns="34275" rIns="0" bIns="34275" anchor="t" anchorCtr="0">
            <a:noAutofit/>
          </a:bodyPr>
          <a:lstStyle/>
          <a:p>
            <a:pPr marL="0" indent="0">
              <a:lnSpc>
                <a:spcPct val="80000"/>
              </a:lnSpc>
              <a:spcBef>
                <a:spcPts val="0"/>
              </a:spcBef>
              <a:buClr>
                <a:schemeClr val="accent1"/>
              </a:buClr>
              <a:buSzPts val="2800"/>
              <a:buNone/>
            </a:pPr>
            <a:endParaRPr lang="en-US" sz="2800" b="1" i="1" dirty="0" smtClean="0">
              <a:solidFill>
                <a:srgbClr val="3F3F3F"/>
              </a:solidFill>
              <a:latin typeface="Arial"/>
              <a:ea typeface="Arial"/>
              <a:cs typeface="Arial"/>
              <a:sym typeface="Arial"/>
            </a:endParaRPr>
          </a:p>
          <a:p>
            <a:pPr marL="68580" indent="26670">
              <a:lnSpc>
                <a:spcPct val="80000"/>
              </a:lnSpc>
              <a:spcBef>
                <a:spcPts val="1050"/>
              </a:spcBef>
              <a:buClr>
                <a:schemeClr val="accent1"/>
              </a:buClr>
              <a:buSzPts val="2000"/>
              <a:buNone/>
            </a:pPr>
            <a:endParaRPr sz="1500" dirty="0">
              <a:solidFill>
                <a:srgbClr val="3F3F3F"/>
              </a:solidFill>
              <a:latin typeface="Calibri"/>
              <a:ea typeface="Calibri"/>
              <a:cs typeface="Calibri"/>
              <a:sym typeface="Calibri"/>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0051" y="5605300"/>
            <a:ext cx="1179749" cy="693467"/>
          </a:xfrm>
          <a:prstGeom prst="rect">
            <a:avLst/>
          </a:prstGeom>
        </p:spPr>
      </p:pic>
      <p:sp>
        <p:nvSpPr>
          <p:cNvPr id="2" name="Rectangle 1"/>
          <p:cNvSpPr/>
          <p:nvPr/>
        </p:nvSpPr>
        <p:spPr>
          <a:xfrm>
            <a:off x="2706340" y="1305520"/>
            <a:ext cx="3595856" cy="923330"/>
          </a:xfrm>
          <a:prstGeom prst="rect">
            <a:avLst/>
          </a:prstGeom>
          <a:noFill/>
        </p:spPr>
        <p:txBody>
          <a:bodyPr wrap="none" lIns="91440" tIns="45720" rIns="91440" bIns="45720">
            <a:spAutoFit/>
          </a:bodyPr>
          <a:lstStyle/>
          <a:p>
            <a:pPr algn="ct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2020-2021</a:t>
            </a:r>
            <a:endParaRPr lang="en-US" sz="5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3" name="TextBox 2"/>
          <p:cNvSpPr txBox="1"/>
          <p:nvPr/>
        </p:nvSpPr>
        <p:spPr>
          <a:xfrm>
            <a:off x="504825" y="2258715"/>
            <a:ext cx="8166904" cy="3693319"/>
          </a:xfrm>
          <a:prstGeom prst="rect">
            <a:avLst/>
          </a:prstGeom>
          <a:noFill/>
        </p:spPr>
        <p:txBody>
          <a:bodyPr wrap="square" rtlCol="0">
            <a:spAutoFit/>
          </a:bodyPr>
          <a:lstStyle/>
          <a:p>
            <a:pPr marL="285750" indent="-285750">
              <a:lnSpc>
                <a:spcPct val="150000"/>
              </a:lnSpc>
              <a:buFont typeface="Wingdings" pitchFamily="2" charset="2"/>
              <a:buChar char="ü"/>
            </a:pPr>
            <a:r>
              <a:rPr lang="en-US" dirty="0" smtClean="0"/>
              <a:t>All paperwork is submitted to the high school counselor.</a:t>
            </a:r>
          </a:p>
          <a:p>
            <a:pPr marL="285750" indent="-285750">
              <a:lnSpc>
                <a:spcPct val="150000"/>
              </a:lnSpc>
              <a:buFont typeface="Wingdings" pitchFamily="2" charset="2"/>
              <a:buChar char="ü"/>
            </a:pPr>
            <a:r>
              <a:rPr lang="en-US" dirty="0" smtClean="0"/>
              <a:t>Before a student will be considered a JCEC student, all paperwork must be completed.</a:t>
            </a:r>
          </a:p>
          <a:p>
            <a:pPr marL="285750" indent="-285750">
              <a:lnSpc>
                <a:spcPct val="150000"/>
              </a:lnSpc>
              <a:buFont typeface="Wingdings" pitchFamily="2" charset="2"/>
              <a:buChar char="ü"/>
            </a:pPr>
            <a:r>
              <a:rPr lang="en-US" dirty="0" smtClean="0"/>
              <a:t>The JCEC college application will not be processed until enrollment in the program has been approved by the district and paperwork is complete.  </a:t>
            </a:r>
          </a:p>
          <a:p>
            <a:pPr marL="285750" indent="-285750">
              <a:lnSpc>
                <a:spcPct val="150000"/>
              </a:lnSpc>
              <a:buFont typeface="Wingdings" pitchFamily="2" charset="2"/>
              <a:buChar char="ü"/>
            </a:pPr>
            <a:r>
              <a:rPr lang="en-US" dirty="0" smtClean="0"/>
              <a:t>Please do not complete a traditional Jackson College application.</a:t>
            </a:r>
          </a:p>
          <a:p>
            <a:pPr marL="285750" indent="-285750">
              <a:lnSpc>
                <a:spcPct val="150000"/>
              </a:lnSpc>
              <a:buFont typeface="Wingdings" pitchFamily="2" charset="2"/>
              <a:buChar char="ü"/>
            </a:pPr>
            <a:r>
              <a:rPr lang="en-US" dirty="0" smtClean="0"/>
              <a:t>Registration for Fall 2020 classes will begin in April for new students.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9149" y="1420238"/>
            <a:ext cx="6692630" cy="369332"/>
          </a:xfrm>
          <a:prstGeom prst="rect">
            <a:avLst/>
          </a:prstGeom>
          <a:noFill/>
        </p:spPr>
        <p:txBody>
          <a:bodyPr wrap="square" rtlCol="0">
            <a:spAutoFit/>
          </a:bodyPr>
          <a:lstStyle/>
          <a:p>
            <a:endParaRPr lang="en-US" dirty="0"/>
          </a:p>
        </p:txBody>
      </p:sp>
      <p:sp>
        <p:nvSpPr>
          <p:cNvPr id="3" name="TextBox 2"/>
          <p:cNvSpPr txBox="1"/>
          <p:nvPr/>
        </p:nvSpPr>
        <p:spPr>
          <a:xfrm>
            <a:off x="564205" y="962720"/>
            <a:ext cx="7986408" cy="4431983"/>
          </a:xfrm>
          <a:prstGeom prst="rect">
            <a:avLst/>
          </a:prstGeom>
          <a:solidFill>
            <a:schemeClr val="bg2"/>
          </a:solidFill>
        </p:spPr>
        <p:txBody>
          <a:bodyPr wrap="square" rtlCol="0">
            <a:spAutoFit/>
          </a:bodyPr>
          <a:lstStyle/>
          <a:p>
            <a:pPr algn="ctr"/>
            <a:r>
              <a:rPr lang="en-US" sz="4400" b="1" i="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ea typeface="Arial"/>
                <a:cs typeface="Arial"/>
                <a:sym typeface="Arial"/>
              </a:rPr>
              <a:t>IT IS VERY IMPORTANT THAT STUDENTS 		COMPLETE THE JCEC APPLICATION AND </a:t>
            </a:r>
            <a:r>
              <a:rPr lang="en-US" sz="4400" b="1" i="1" u="sng"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ea typeface="Arial"/>
                <a:cs typeface="Arial"/>
                <a:sym typeface="Arial"/>
              </a:rPr>
              <a:t>NOT</a:t>
            </a:r>
            <a:r>
              <a:rPr lang="en-US" sz="4400" b="1" i="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ea typeface="Arial"/>
                <a:cs typeface="Arial"/>
                <a:sym typeface="Arial"/>
              </a:rPr>
              <a:t> </a:t>
            </a:r>
          </a:p>
          <a:p>
            <a:pPr algn="ctr"/>
            <a:r>
              <a:rPr lang="en-US" sz="4400" b="1" i="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Arial"/>
                <a:ea typeface="Arial"/>
                <a:cs typeface="Arial"/>
                <a:sym typeface="Arial"/>
              </a:rPr>
              <a:t>	THE TRADITIONAL JC APPLICATION. </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6299" y="5538642"/>
            <a:ext cx="1094499" cy="824840"/>
          </a:xfrm>
          <a:prstGeom prst="rect">
            <a:avLst/>
          </a:prstGeom>
        </p:spPr>
      </p:pic>
    </p:spTree>
    <p:extLst>
      <p:ext uri="{BB962C8B-B14F-4D97-AF65-F5344CB8AC3E}">
        <p14:creationId xmlns:p14="http://schemas.microsoft.com/office/powerpoint/2010/main" val="13249865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2" name="Title 1"/>
          <p:cNvSpPr>
            <a:spLocks noGrp="1"/>
          </p:cNvSpPr>
          <p:nvPr>
            <p:ph type="title"/>
          </p:nvPr>
        </p:nvSpPr>
        <p:spPr>
          <a:xfrm>
            <a:off x="1869071" y="0"/>
            <a:ext cx="7772400" cy="905933"/>
          </a:xfrm>
        </p:spPr>
        <p:txBody>
          <a:bodyPr/>
          <a:lstStyle/>
          <a:p>
            <a:r>
              <a:rPr lang="en-US" dirty="0" smtClean="0"/>
              <a:t>REQUIRED DOCUMENTS</a:t>
            </a:r>
            <a:endParaRPr lang="en-US" dirty="0"/>
          </a:p>
        </p:txBody>
      </p:sp>
      <p:sp>
        <p:nvSpPr>
          <p:cNvPr id="450" name="Shape 450"/>
          <p:cNvSpPr txBox="1">
            <a:spLocks noGrp="1"/>
          </p:cNvSpPr>
          <p:nvPr>
            <p:ph type="body" idx="1"/>
          </p:nvPr>
        </p:nvSpPr>
        <p:spPr>
          <a:xfrm>
            <a:off x="1967345" y="1025235"/>
            <a:ext cx="6846455" cy="831273"/>
          </a:xfrm>
          <a:prstGeom prst="rect">
            <a:avLst/>
          </a:prstGeom>
          <a:noFill/>
          <a:ln>
            <a:noFill/>
          </a:ln>
        </p:spPr>
        <p:txBody>
          <a:bodyPr spcFirstLastPara="1" wrap="square" lIns="0" tIns="34275" rIns="0" bIns="34275" anchor="t" anchorCtr="0">
            <a:noAutofit/>
          </a:bodyPr>
          <a:lstStyle/>
          <a:p>
            <a:pPr marL="68580" indent="45720">
              <a:lnSpc>
                <a:spcPct val="90000"/>
              </a:lnSpc>
              <a:spcBef>
                <a:spcPts val="0"/>
              </a:spcBef>
              <a:buClr>
                <a:schemeClr val="accent1"/>
              </a:buClr>
              <a:buSzPts val="2400"/>
              <a:buNone/>
            </a:pPr>
            <a:endParaRPr sz="1800" dirty="0">
              <a:solidFill>
                <a:srgbClr val="3F3F3F"/>
              </a:solidFill>
              <a:latin typeface="Arial"/>
              <a:ea typeface="Arial"/>
              <a:cs typeface="Arial"/>
              <a:sym typeface="Arial"/>
            </a:endParaRPr>
          </a:p>
          <a:p>
            <a:pPr marL="0" indent="0">
              <a:buNone/>
            </a:pPr>
            <a:r>
              <a:rPr lang="en-US" sz="2800" b="1" i="1" dirty="0">
                <a:solidFill>
                  <a:schemeClr val="tx1"/>
                </a:solidFill>
                <a:latin typeface="Arial"/>
                <a:ea typeface="Arial"/>
                <a:cs typeface="Arial"/>
                <a:sym typeface="Arial"/>
              </a:rPr>
              <a:t>Students must </a:t>
            </a:r>
            <a:r>
              <a:rPr lang="en-US" sz="2800" i="1" dirty="0" smtClean="0">
                <a:solidFill>
                  <a:schemeClr val="tx1"/>
                </a:solidFill>
                <a:latin typeface="Arial"/>
                <a:ea typeface="Arial"/>
                <a:cs typeface="Arial"/>
                <a:sym typeface="Arial"/>
              </a:rPr>
              <a:t>PROVIDE:</a:t>
            </a:r>
            <a:endParaRPr lang="en-US" sz="2000" b="1" i="1" dirty="0" smtClean="0">
              <a:solidFill>
                <a:srgbClr val="3F3F3F"/>
              </a:solidFill>
              <a:latin typeface="Arial"/>
              <a:ea typeface="Arial"/>
              <a:cs typeface="Arial"/>
              <a:sym typeface="Arial"/>
            </a:endParaRPr>
          </a:p>
          <a:p>
            <a:pPr lvl="1">
              <a:buFont typeface="Wingdings" pitchFamily="2" charset="2"/>
              <a:buChar char="v"/>
            </a:pPr>
            <a:r>
              <a:rPr lang="en-US" sz="2400" b="1" i="1" dirty="0" smtClean="0">
                <a:solidFill>
                  <a:schemeClr val="tx1"/>
                </a:solidFill>
                <a:latin typeface="Arial"/>
                <a:ea typeface="Arial"/>
                <a:cs typeface="Arial"/>
                <a:sym typeface="Arial"/>
              </a:rPr>
              <a:t>A pre-application;</a:t>
            </a:r>
          </a:p>
          <a:p>
            <a:pPr lvl="1">
              <a:buFont typeface="Wingdings" pitchFamily="2" charset="2"/>
              <a:buChar char="v"/>
            </a:pPr>
            <a:r>
              <a:rPr lang="en-US" sz="2400" b="1" i="1" dirty="0" smtClean="0">
                <a:solidFill>
                  <a:schemeClr val="tx1"/>
                </a:solidFill>
                <a:latin typeface="Arial"/>
                <a:ea typeface="Arial"/>
                <a:cs typeface="Arial"/>
                <a:sym typeface="Arial"/>
              </a:rPr>
              <a:t>A </a:t>
            </a:r>
            <a:r>
              <a:rPr lang="en-US" sz="2400" b="1" i="1" dirty="0">
                <a:solidFill>
                  <a:schemeClr val="tx1"/>
                </a:solidFill>
                <a:latin typeface="Arial"/>
                <a:ea typeface="Arial"/>
                <a:cs typeface="Arial"/>
                <a:sym typeface="Arial"/>
              </a:rPr>
              <a:t>letter of recommendation;</a:t>
            </a:r>
          </a:p>
          <a:p>
            <a:pPr lvl="1">
              <a:buFont typeface="Wingdings" pitchFamily="2" charset="2"/>
              <a:buChar char="v"/>
            </a:pPr>
            <a:r>
              <a:rPr lang="en-US" sz="2400" b="1" i="1" dirty="0" smtClean="0">
                <a:solidFill>
                  <a:schemeClr val="tx1"/>
                </a:solidFill>
                <a:latin typeface="Arial"/>
                <a:ea typeface="Arial"/>
                <a:cs typeface="Arial"/>
                <a:sym typeface="Arial"/>
              </a:rPr>
              <a:t>A </a:t>
            </a:r>
            <a:r>
              <a:rPr lang="en-US" sz="2400" b="1" i="1" dirty="0">
                <a:solidFill>
                  <a:schemeClr val="tx1"/>
                </a:solidFill>
                <a:latin typeface="Arial"/>
                <a:ea typeface="Arial"/>
                <a:cs typeface="Arial"/>
                <a:sym typeface="Arial"/>
              </a:rPr>
              <a:t>250-word essay about how Early College </a:t>
            </a:r>
            <a:r>
              <a:rPr lang="en-US" sz="2400" b="1" i="1" dirty="0" smtClean="0">
                <a:solidFill>
                  <a:schemeClr val="tx1"/>
                </a:solidFill>
                <a:latin typeface="Arial"/>
                <a:ea typeface="Arial"/>
                <a:cs typeface="Arial"/>
                <a:sym typeface="Arial"/>
              </a:rPr>
              <a:t>can </a:t>
            </a:r>
            <a:r>
              <a:rPr lang="en-US" sz="2400" b="1" i="1" dirty="0">
                <a:solidFill>
                  <a:schemeClr val="tx1"/>
                </a:solidFill>
                <a:latin typeface="Arial"/>
                <a:ea typeface="Arial"/>
                <a:cs typeface="Arial"/>
                <a:sym typeface="Arial"/>
              </a:rPr>
              <a:t>benefit them;</a:t>
            </a:r>
          </a:p>
          <a:p>
            <a:pPr lvl="1">
              <a:buFont typeface="Wingdings" pitchFamily="2" charset="2"/>
              <a:buChar char="v"/>
            </a:pPr>
            <a:r>
              <a:rPr lang="en-US" sz="2400" b="1" i="1" dirty="0" smtClean="0">
                <a:solidFill>
                  <a:schemeClr val="tx1"/>
                </a:solidFill>
                <a:latin typeface="Arial"/>
                <a:ea typeface="Arial"/>
                <a:cs typeface="Arial"/>
                <a:sym typeface="Arial"/>
              </a:rPr>
              <a:t>A </a:t>
            </a:r>
            <a:r>
              <a:rPr lang="en-US" sz="2400" b="1" i="1" dirty="0">
                <a:solidFill>
                  <a:schemeClr val="tx1"/>
                </a:solidFill>
                <a:latin typeface="Arial"/>
                <a:ea typeface="Arial"/>
                <a:cs typeface="Arial"/>
                <a:sym typeface="Arial"/>
              </a:rPr>
              <a:t>parent waiver signed by the </a:t>
            </a:r>
            <a:r>
              <a:rPr lang="en-US" sz="2400" b="1" i="1" dirty="0" smtClean="0">
                <a:solidFill>
                  <a:schemeClr val="tx1"/>
                </a:solidFill>
                <a:latin typeface="Arial"/>
                <a:ea typeface="Arial"/>
                <a:cs typeface="Arial"/>
                <a:sym typeface="Arial"/>
              </a:rPr>
              <a:t>parents</a:t>
            </a:r>
            <a:r>
              <a:rPr lang="en-US" sz="2400" i="1" dirty="0" smtClean="0">
                <a:solidFill>
                  <a:schemeClr val="tx1"/>
                </a:solidFill>
                <a:latin typeface="Arial"/>
                <a:ea typeface="Arial"/>
                <a:cs typeface="Arial"/>
                <a:sym typeface="Arial"/>
              </a:rPr>
              <a:t>…</a:t>
            </a:r>
            <a:endParaRPr lang="en-US" sz="2400" b="1" i="1" dirty="0" smtClean="0">
              <a:solidFill>
                <a:schemeClr val="tx1"/>
              </a:solidFill>
              <a:latin typeface="Arial"/>
              <a:ea typeface="Arial"/>
              <a:cs typeface="Arial"/>
              <a:sym typeface="Arial"/>
            </a:endParaRPr>
          </a:p>
          <a:p>
            <a:pPr algn="l">
              <a:buFont typeface="Wingdings" pitchFamily="2" charset="2"/>
              <a:buChar char="v"/>
            </a:pPr>
            <a:endParaRPr lang="en-US" sz="2400" b="1" i="1" dirty="0">
              <a:solidFill>
                <a:schemeClr val="tx1"/>
              </a:solidFill>
              <a:latin typeface="Arial"/>
              <a:ea typeface="Arial"/>
              <a:cs typeface="Arial"/>
              <a:sym typeface="Arial"/>
            </a:endParaRPr>
          </a:p>
          <a:p>
            <a:r>
              <a:rPr lang="en-US" sz="2400" i="1" dirty="0">
                <a:solidFill>
                  <a:schemeClr val="tx1"/>
                </a:solidFill>
                <a:latin typeface="Arial"/>
                <a:ea typeface="Arial"/>
                <a:cs typeface="Arial"/>
                <a:sym typeface="Arial"/>
              </a:rPr>
              <a:t>	</a:t>
            </a:r>
            <a:r>
              <a:rPr lang="en-US" sz="2400" i="1" dirty="0" smtClean="0">
                <a:solidFill>
                  <a:schemeClr val="tx1"/>
                </a:solidFill>
                <a:latin typeface="Arial"/>
                <a:ea typeface="Arial"/>
                <a:cs typeface="Arial"/>
                <a:sym typeface="Arial"/>
              </a:rPr>
              <a:t>AND --</a:t>
            </a:r>
          </a:p>
          <a:p>
            <a:r>
              <a:rPr lang="en-US" sz="2400" b="1" i="1" dirty="0">
                <a:solidFill>
                  <a:schemeClr val="tx1"/>
                </a:solidFill>
                <a:latin typeface="Arial"/>
                <a:ea typeface="Arial"/>
                <a:cs typeface="Arial"/>
                <a:sym typeface="Arial"/>
              </a:rPr>
              <a:t>	</a:t>
            </a:r>
            <a:r>
              <a:rPr lang="en-US" sz="2400" b="1" i="1" dirty="0" smtClean="0">
                <a:solidFill>
                  <a:schemeClr val="tx1"/>
                </a:solidFill>
                <a:latin typeface="Arial"/>
                <a:ea typeface="Arial"/>
                <a:cs typeface="Arial"/>
                <a:sym typeface="Arial"/>
              </a:rPr>
              <a:t>Attend </a:t>
            </a:r>
            <a:r>
              <a:rPr lang="en-US" sz="2400" b="1" i="1" dirty="0">
                <a:solidFill>
                  <a:schemeClr val="tx1"/>
                </a:solidFill>
                <a:latin typeface="Arial"/>
                <a:ea typeface="Arial"/>
                <a:cs typeface="Arial"/>
                <a:sym typeface="Arial"/>
              </a:rPr>
              <a:t>a mandatory </a:t>
            </a:r>
            <a:r>
              <a:rPr lang="en-US" sz="2400" i="1" dirty="0" smtClean="0">
                <a:solidFill>
                  <a:schemeClr val="tx1"/>
                </a:solidFill>
                <a:latin typeface="Arial"/>
                <a:ea typeface="Arial"/>
                <a:cs typeface="Arial"/>
                <a:sym typeface="Arial"/>
              </a:rPr>
              <a:t>Success Camp</a:t>
            </a:r>
            <a:r>
              <a:rPr lang="en-US" sz="2400" b="1" i="1" dirty="0" smtClean="0">
                <a:solidFill>
                  <a:schemeClr val="tx1"/>
                </a:solidFill>
                <a:latin typeface="Arial"/>
                <a:ea typeface="Arial"/>
                <a:cs typeface="Arial"/>
                <a:sym typeface="Arial"/>
              </a:rPr>
              <a:t>…</a:t>
            </a:r>
          </a:p>
          <a:p>
            <a:endParaRPr lang="en-US" sz="2400" b="1" i="1" dirty="0">
              <a:solidFill>
                <a:schemeClr val="tx1"/>
              </a:solidFill>
              <a:latin typeface="Arial"/>
              <a:ea typeface="Arial"/>
              <a:cs typeface="Arial"/>
              <a:sym typeface="Arial"/>
            </a:endParaRPr>
          </a:p>
          <a:p>
            <a:pPr marL="0" indent="0" algn="ctr">
              <a:buNone/>
            </a:pPr>
            <a:r>
              <a:rPr lang="en-US" sz="2400" b="1" i="1" dirty="0" smtClean="0">
                <a:solidFill>
                  <a:schemeClr val="tx1"/>
                </a:solidFill>
                <a:latin typeface="Arial"/>
                <a:ea typeface="Arial"/>
                <a:cs typeface="Arial"/>
                <a:sym typeface="Arial"/>
              </a:rPr>
              <a:t>	before </a:t>
            </a:r>
            <a:r>
              <a:rPr lang="en-US" sz="2400" b="1" i="1" dirty="0">
                <a:solidFill>
                  <a:schemeClr val="tx1"/>
                </a:solidFill>
                <a:latin typeface="Arial"/>
                <a:ea typeface="Arial"/>
                <a:cs typeface="Arial"/>
                <a:sym typeface="Arial"/>
              </a:rPr>
              <a:t>they will be considered a </a:t>
            </a:r>
            <a:endParaRPr lang="en-US" sz="2400" b="1" i="1" dirty="0" smtClean="0">
              <a:solidFill>
                <a:schemeClr val="tx1"/>
              </a:solidFill>
              <a:latin typeface="Arial"/>
              <a:ea typeface="Arial"/>
              <a:cs typeface="Arial"/>
              <a:sym typeface="Arial"/>
            </a:endParaRPr>
          </a:p>
          <a:p>
            <a:pPr marL="0" indent="0" algn="ctr">
              <a:buNone/>
            </a:pPr>
            <a:r>
              <a:rPr lang="en-US" sz="2400" b="1" i="1" dirty="0" smtClean="0">
                <a:solidFill>
                  <a:schemeClr val="tx1"/>
                </a:solidFill>
                <a:latin typeface="Arial"/>
                <a:ea typeface="Arial"/>
                <a:cs typeface="Arial"/>
                <a:sym typeface="Arial"/>
              </a:rPr>
              <a:t>Jackson County </a:t>
            </a:r>
            <a:r>
              <a:rPr lang="en-US" sz="2400" b="1" i="1" dirty="0">
                <a:solidFill>
                  <a:schemeClr val="tx1"/>
                </a:solidFill>
                <a:latin typeface="Arial"/>
                <a:ea typeface="Arial"/>
                <a:cs typeface="Arial"/>
                <a:sym typeface="Arial"/>
              </a:rPr>
              <a:t>Early College </a:t>
            </a:r>
            <a:r>
              <a:rPr lang="en-US" sz="2400" b="1" i="1" dirty="0" smtClean="0">
                <a:solidFill>
                  <a:schemeClr val="tx1"/>
                </a:solidFill>
                <a:latin typeface="Arial"/>
                <a:ea typeface="Arial"/>
                <a:cs typeface="Arial"/>
                <a:sym typeface="Arial"/>
              </a:rPr>
              <a:t>Student</a:t>
            </a:r>
            <a:r>
              <a:rPr lang="en-US" sz="2400" b="1" i="1" dirty="0">
                <a:solidFill>
                  <a:schemeClr val="tx1"/>
                </a:solidFill>
                <a:latin typeface="Arial"/>
                <a:ea typeface="Arial"/>
                <a:cs typeface="Arial"/>
                <a:sym typeface="Arial"/>
              </a:rPr>
              <a:t>.</a:t>
            </a:r>
          </a:p>
          <a:p>
            <a:pPr marL="68580" indent="-68580">
              <a:spcBef>
                <a:spcPts val="1050"/>
              </a:spcBef>
              <a:buClr>
                <a:schemeClr val="accent1"/>
              </a:buClr>
              <a:buSzPts val="2400"/>
              <a:buFont typeface="Noto Sans Symbols"/>
              <a:buChar char="✓"/>
            </a:pPr>
            <a:endParaRPr lang="en-US" sz="2800" b="1" dirty="0" smtClean="0">
              <a:solidFill>
                <a:srgbClr val="3F3F3F"/>
              </a:solidFill>
              <a:latin typeface="Arial"/>
              <a:ea typeface="Arial"/>
              <a:cs typeface="Arial"/>
              <a:sym typeface="Arial"/>
            </a:endParaRPr>
          </a:p>
          <a:p>
            <a:pPr marL="0" indent="0">
              <a:spcBef>
                <a:spcPts val="1050"/>
              </a:spcBef>
              <a:buClr>
                <a:schemeClr val="accent1"/>
              </a:buClr>
              <a:buSzPts val="2400"/>
              <a:buNone/>
            </a:pPr>
            <a:endParaRPr lang="en-US" sz="2800" b="1" dirty="0">
              <a:solidFill>
                <a:schemeClr val="dk1"/>
              </a:solidFill>
              <a:latin typeface="Cabin"/>
              <a:ea typeface="Cabin"/>
              <a:cs typeface="Cabin"/>
              <a:sym typeface="Cabin"/>
            </a:endParaRPr>
          </a:p>
          <a:p>
            <a:pPr marL="68580" indent="-68580">
              <a:lnSpc>
                <a:spcPct val="150000"/>
              </a:lnSpc>
              <a:spcBef>
                <a:spcPts val="1050"/>
              </a:spcBef>
              <a:buClr>
                <a:schemeClr val="accent1"/>
              </a:buClr>
              <a:buSzPts val="2400"/>
              <a:buFont typeface="Noto Sans Symbols"/>
              <a:buChar char="✓"/>
            </a:pPr>
            <a:endParaRPr lang="en-US" sz="1800" dirty="0">
              <a:solidFill>
                <a:srgbClr val="3F3F3F"/>
              </a:solidFill>
              <a:latin typeface="Arial"/>
              <a:ea typeface="Arial"/>
              <a:cs typeface="Arial"/>
              <a:sym typeface="Arial"/>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293" y="111681"/>
            <a:ext cx="1177047" cy="691879"/>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0869" y="496527"/>
            <a:ext cx="7467600" cy="614074"/>
          </a:xfrm>
        </p:spPr>
        <p:txBody>
          <a:bodyPr/>
          <a:lstStyle/>
          <a:p>
            <a:pPr algn="ctr"/>
            <a:r>
              <a:rPr lang="en-US" dirty="0" smtClean="0">
                <a:solidFill>
                  <a:schemeClr val="accent6">
                    <a:lumMod val="75000"/>
                  </a:schemeClr>
                </a:solidFill>
              </a:rPr>
              <a:t>Application &amp; registration process</a:t>
            </a:r>
            <a:endParaRPr lang="en-US" dirty="0">
              <a:solidFill>
                <a:schemeClr val="accent6">
                  <a:lumMod val="75000"/>
                </a:schemeClr>
              </a:solidFill>
            </a:endParaRPr>
          </a:p>
        </p:txBody>
      </p:sp>
      <p:sp>
        <p:nvSpPr>
          <p:cNvPr id="3" name="Content Placeholder 2"/>
          <p:cNvSpPr>
            <a:spLocks noGrp="1"/>
          </p:cNvSpPr>
          <p:nvPr>
            <p:ph sz="quarter" idx="1"/>
          </p:nvPr>
        </p:nvSpPr>
        <p:spPr>
          <a:xfrm>
            <a:off x="530869" y="1117528"/>
            <a:ext cx="7467600" cy="4873752"/>
          </a:xfrm>
          <a:solidFill>
            <a:schemeClr val="bg1">
              <a:lumMod val="85000"/>
            </a:schemeClr>
          </a:solidFill>
        </p:spPr>
        <p:txBody>
          <a:bodyPr>
            <a:normAutofit/>
          </a:bodyPr>
          <a:lstStyle/>
          <a:p>
            <a:pPr marL="0" indent="0" algn="ctr">
              <a:buNone/>
            </a:pPr>
            <a:endParaRPr lang="en-US" b="1" dirty="0" smtClean="0">
              <a:solidFill>
                <a:schemeClr val="accent6">
                  <a:lumMod val="75000"/>
                </a:schemeClr>
              </a:solidFill>
            </a:endParaRPr>
          </a:p>
          <a:p>
            <a:pPr marL="0" indent="0" algn="ctr">
              <a:buNone/>
            </a:pPr>
            <a:r>
              <a:rPr lang="en-US" sz="3200" b="1" dirty="0" smtClean="0">
                <a:solidFill>
                  <a:schemeClr val="accent6">
                    <a:lumMod val="75000"/>
                  </a:schemeClr>
                </a:solidFill>
              </a:rPr>
              <a:t>IMPORTANT</a:t>
            </a:r>
          </a:p>
          <a:p>
            <a:pPr marL="0" indent="0" algn="ctr">
              <a:buNone/>
            </a:pPr>
            <a:r>
              <a:rPr lang="en-US" sz="3200" dirty="0" smtClean="0">
                <a:solidFill>
                  <a:schemeClr val="accent1">
                    <a:lumMod val="50000"/>
                  </a:schemeClr>
                </a:solidFill>
              </a:rPr>
              <a:t>All items </a:t>
            </a:r>
          </a:p>
          <a:p>
            <a:pPr marL="0" indent="0" algn="ctr">
              <a:buNone/>
            </a:pPr>
            <a:r>
              <a:rPr lang="en-US" sz="3200" dirty="0" smtClean="0">
                <a:solidFill>
                  <a:schemeClr val="accent1">
                    <a:lumMod val="50000"/>
                  </a:schemeClr>
                </a:solidFill>
              </a:rPr>
              <a:t>(pre-application, letter of recommendation, </a:t>
            </a:r>
          </a:p>
          <a:p>
            <a:pPr marL="0" indent="0" algn="ctr">
              <a:buNone/>
            </a:pPr>
            <a:r>
              <a:rPr lang="en-US" sz="3200" dirty="0" smtClean="0">
                <a:solidFill>
                  <a:schemeClr val="accent1">
                    <a:lumMod val="50000"/>
                  </a:schemeClr>
                </a:solidFill>
              </a:rPr>
              <a:t>essay, and parent waiver) </a:t>
            </a:r>
          </a:p>
          <a:p>
            <a:pPr marL="0" indent="0" algn="ctr">
              <a:buNone/>
            </a:pPr>
            <a:r>
              <a:rPr lang="en-US" sz="3200" b="1" u="sng" dirty="0" smtClean="0">
                <a:solidFill>
                  <a:schemeClr val="accent6">
                    <a:lumMod val="75000"/>
                  </a:schemeClr>
                </a:solidFill>
              </a:rPr>
              <a:t>MUST BE GIVEN </a:t>
            </a:r>
          </a:p>
          <a:p>
            <a:pPr marL="0" indent="0" algn="ctr">
              <a:buNone/>
            </a:pPr>
            <a:r>
              <a:rPr lang="en-US" sz="3200" dirty="0" smtClean="0">
                <a:solidFill>
                  <a:schemeClr val="accent6">
                    <a:lumMod val="75000"/>
                  </a:schemeClr>
                </a:solidFill>
              </a:rPr>
              <a:t>to your student’s</a:t>
            </a:r>
            <a:r>
              <a:rPr lang="en-US" sz="3200" dirty="0" smtClean="0">
                <a:solidFill>
                  <a:schemeClr val="accent1">
                    <a:lumMod val="50000"/>
                  </a:schemeClr>
                </a:solidFill>
              </a:rPr>
              <a:t> HS counselor.</a:t>
            </a:r>
          </a:p>
          <a:p>
            <a:pPr marL="0" indent="0" algn="ctr">
              <a:buNone/>
            </a:pPr>
            <a:endParaRPr lang="en-US" dirty="0">
              <a:solidFill>
                <a:schemeClr val="accent1">
                  <a:lumMod val="5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1597" y="5658151"/>
            <a:ext cx="1173563" cy="881793"/>
          </a:xfrm>
          <a:prstGeom prst="rect">
            <a:avLst/>
          </a:prstGeom>
        </p:spPr>
      </p:pic>
    </p:spTree>
    <p:extLst>
      <p:ext uri="{BB962C8B-B14F-4D97-AF65-F5344CB8AC3E}">
        <p14:creationId xmlns:p14="http://schemas.microsoft.com/office/powerpoint/2010/main" val="25581867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ctrTitle"/>
          </p:nvPr>
        </p:nvSpPr>
        <p:spPr>
          <a:xfrm>
            <a:off x="254000" y="736602"/>
            <a:ext cx="5593404" cy="1363133"/>
          </a:xfrm>
          <a:prstGeom prst="rect">
            <a:avLst/>
          </a:prstGeom>
          <a:solidFill>
            <a:schemeClr val="accent6">
              <a:lumMod val="75000"/>
            </a:schemeClr>
          </a:solidFill>
        </p:spPr>
        <p:txBody>
          <a:bodyPr wrap="square" lIns="91425" tIns="91425" rIns="91425" bIns="91425" anchor="ctr" anchorCtr="0">
            <a:noAutofit/>
          </a:bodyPr>
          <a:lstStyle/>
          <a:p>
            <a:pPr marL="0" lvl="0" indent="0">
              <a:spcBef>
                <a:spcPts val="0"/>
              </a:spcBef>
              <a:spcAft>
                <a:spcPts val="0"/>
              </a:spcAft>
              <a:buNone/>
            </a:pPr>
            <a:r>
              <a:rPr lang="en" sz="4600" dirty="0">
                <a:solidFill>
                  <a:schemeClr val="bg1"/>
                </a:solidFill>
              </a:rPr>
              <a:t>Where Do We Go </a:t>
            </a:r>
            <a:r>
              <a:rPr lang="en" sz="4600" dirty="0" smtClean="0">
                <a:solidFill>
                  <a:schemeClr val="bg1"/>
                </a:solidFill>
              </a:rPr>
              <a:t> From Here</a:t>
            </a:r>
            <a:r>
              <a:rPr lang="en" sz="4600" dirty="0">
                <a:solidFill>
                  <a:schemeClr val="bg1"/>
                </a:solidFill>
              </a:rPr>
              <a:t>?</a:t>
            </a:r>
            <a:endParaRPr sz="4600" dirty="0">
              <a:solidFill>
                <a:schemeClr val="bg1"/>
              </a:solidFill>
            </a:endParaRPr>
          </a:p>
        </p:txBody>
      </p:sp>
      <p:sp>
        <p:nvSpPr>
          <p:cNvPr id="110" name="Shape 110"/>
          <p:cNvSpPr txBox="1">
            <a:spLocks noGrp="1"/>
          </p:cNvSpPr>
          <p:nvPr>
            <p:ph type="subTitle" idx="1"/>
          </p:nvPr>
        </p:nvSpPr>
        <p:spPr>
          <a:xfrm>
            <a:off x="2757055" y="3708483"/>
            <a:ext cx="5955146" cy="2128326"/>
          </a:xfrm>
          <a:prstGeom prst="rect">
            <a:avLst/>
          </a:prstGeom>
          <a:solidFill>
            <a:schemeClr val="bg1"/>
          </a:solidFill>
        </p:spPr>
        <p:txBody>
          <a:bodyPr wrap="square" lIns="91425" tIns="91425" rIns="91425" bIns="91425" anchor="t" anchorCtr="0">
            <a:noAutofit/>
          </a:bodyPr>
          <a:lstStyle/>
          <a:p>
            <a:pPr marL="0" lvl="0" indent="0" algn="ctr" rtl="0">
              <a:spcBef>
                <a:spcPts val="600"/>
              </a:spcBef>
              <a:spcAft>
                <a:spcPts val="0"/>
              </a:spcAft>
              <a:buNone/>
            </a:pPr>
            <a:r>
              <a:rPr lang="en-US" sz="2500" b="1" dirty="0" smtClean="0"/>
              <a:t>The Deadline for this year’s sophomores is </a:t>
            </a:r>
            <a:r>
              <a:rPr lang="en-US" sz="2500" dirty="0"/>
              <a:t>S</a:t>
            </a:r>
            <a:r>
              <a:rPr lang="en-US" sz="2500" b="1" dirty="0" smtClean="0"/>
              <a:t>eptember 1, 2020. </a:t>
            </a:r>
          </a:p>
          <a:p>
            <a:pPr marL="0" lvl="0" indent="0" algn="ctr" rtl="0">
              <a:spcBef>
                <a:spcPts val="600"/>
              </a:spcBef>
              <a:spcAft>
                <a:spcPts val="0"/>
              </a:spcAft>
              <a:buNone/>
            </a:pPr>
            <a:endParaRPr lang="en-US" sz="2500" dirty="0"/>
          </a:p>
          <a:p>
            <a:pPr marL="0" lvl="0" indent="0" algn="ctr" rtl="0">
              <a:spcBef>
                <a:spcPts val="600"/>
              </a:spcBef>
              <a:spcAft>
                <a:spcPts val="0"/>
              </a:spcAft>
              <a:buNone/>
            </a:pPr>
            <a:r>
              <a:rPr lang="en-US" sz="1800" b="1" dirty="0" smtClean="0"/>
              <a:t>(earlier if your student wants to register </a:t>
            </a:r>
          </a:p>
          <a:p>
            <a:pPr marL="0" lvl="0" indent="0" algn="ctr" rtl="0">
              <a:spcBef>
                <a:spcPts val="600"/>
              </a:spcBef>
              <a:spcAft>
                <a:spcPts val="0"/>
              </a:spcAft>
              <a:buNone/>
            </a:pPr>
            <a:r>
              <a:rPr lang="en-US" sz="1800" b="1" dirty="0" smtClean="0"/>
              <a:t>for classes fall term.) </a:t>
            </a:r>
            <a:r>
              <a:rPr lang="en" sz="1800" dirty="0" smtClean="0"/>
              <a:t> </a:t>
            </a:r>
            <a:endParaRPr sz="1800" dirty="0"/>
          </a:p>
        </p:txBody>
      </p:sp>
      <p:pic>
        <p:nvPicPr>
          <p:cNvPr id="2050" name="Picture 2" descr="Image result for direction clipart"/>
          <p:cNvPicPr>
            <a:picLocks noChangeAspect="1" noChangeArrowheads="1"/>
          </p:cNvPicPr>
          <p:nvPr/>
        </p:nvPicPr>
        <p:blipFill rotWithShape="1">
          <a:blip r:embed="rId3">
            <a:extLst>
              <a:ext uri="{28A0092B-C50C-407E-A947-70E740481C1C}">
                <a14:useLocalDpi xmlns:a14="http://schemas.microsoft.com/office/drawing/2010/main" val="0"/>
              </a:ext>
            </a:extLst>
          </a:blip>
          <a:srcRect b="12629"/>
          <a:stretch/>
        </p:blipFill>
        <p:spPr bwMode="auto">
          <a:xfrm>
            <a:off x="6507805" y="208130"/>
            <a:ext cx="2204396" cy="20586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4000" y="5951590"/>
            <a:ext cx="857190" cy="640715"/>
          </a:xfrm>
          <a:prstGeom prst="rect">
            <a:avLst/>
          </a:prstGeom>
        </p:spPr>
      </p:pic>
      <p:sp>
        <p:nvSpPr>
          <p:cNvPr id="3" name="Rectangle 2"/>
          <p:cNvSpPr/>
          <p:nvPr/>
        </p:nvSpPr>
        <p:spPr>
          <a:xfrm>
            <a:off x="731055" y="2967335"/>
            <a:ext cx="7681911" cy="461665"/>
          </a:xfrm>
          <a:prstGeom prst="rect">
            <a:avLst/>
          </a:prstGeom>
          <a:noFill/>
        </p:spPr>
        <p:txBody>
          <a:bodyPr wrap="none" lIns="91440" tIns="45720" rIns="91440" bIns="45720">
            <a:spAutoFit/>
          </a:bodyPr>
          <a:lstStyle/>
          <a:p>
            <a:pPr algn="ctr"/>
            <a:r>
              <a:rPr lang="en-US" sz="2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COMPLETE THE PRE-APPLICATION PROCESS</a:t>
            </a:r>
            <a:endParaRPr lang="en-US" sz="24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t>The importance of orientation</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9832" y="748146"/>
            <a:ext cx="5557376" cy="2662100"/>
          </a:xfrm>
          <a:prstGeom prst="rect">
            <a:avLst/>
          </a:prstGeom>
        </p:spPr>
      </p:pic>
    </p:spTree>
    <p:extLst>
      <p:ext uri="{BB962C8B-B14F-4D97-AF65-F5344CB8AC3E}">
        <p14:creationId xmlns:p14="http://schemas.microsoft.com/office/powerpoint/2010/main" val="18942889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603" y="265356"/>
            <a:ext cx="8908397" cy="1054250"/>
          </a:xfrm>
        </p:spPr>
        <p:txBody>
          <a:bodyPr>
            <a:normAutofit fontScale="90000"/>
          </a:bodyPr>
          <a:lstStyle/>
          <a:p>
            <a:r>
              <a:rPr lang="en-US" sz="4800" dirty="0" smtClean="0"/>
              <a:t>Why is Success Camp required?</a:t>
            </a:r>
            <a:endParaRPr lang="en-US" sz="4800" dirty="0"/>
          </a:p>
        </p:txBody>
      </p:sp>
      <p:sp>
        <p:nvSpPr>
          <p:cNvPr id="3" name="Content Placeholder 2"/>
          <p:cNvSpPr>
            <a:spLocks noGrp="1"/>
          </p:cNvSpPr>
          <p:nvPr>
            <p:ph sz="quarter" idx="1"/>
          </p:nvPr>
        </p:nvSpPr>
        <p:spPr/>
        <p:txBody>
          <a:bodyPr>
            <a:normAutofit/>
          </a:bodyPr>
          <a:lstStyle/>
          <a:p>
            <a:pPr marL="0" indent="0">
              <a:buNone/>
            </a:pPr>
            <a:r>
              <a:rPr lang="en-US" sz="2000" dirty="0" smtClean="0"/>
              <a:t>As part of the Early College requirements, Success Camp provides:</a:t>
            </a:r>
          </a:p>
          <a:p>
            <a:pPr marL="0" indent="0">
              <a:buNone/>
            </a:pPr>
            <a:endParaRPr lang="en-US" sz="2000" dirty="0" smtClean="0"/>
          </a:p>
          <a:p>
            <a:pPr>
              <a:buFont typeface="Wingdings" pitchFamily="2" charset="2"/>
              <a:buChar char="Ø"/>
            </a:pPr>
            <a:r>
              <a:rPr lang="en-US" dirty="0" smtClean="0"/>
              <a:t>College &amp; career-readiness activities;</a:t>
            </a:r>
          </a:p>
          <a:p>
            <a:pPr>
              <a:buFont typeface="Wingdings" pitchFamily="2" charset="2"/>
              <a:buChar char="Ø"/>
            </a:pPr>
            <a:r>
              <a:rPr lang="en-US" dirty="0" smtClean="0"/>
              <a:t>Assistance with registration, student IDs, scheduling problems, and technology;</a:t>
            </a:r>
          </a:p>
          <a:p>
            <a:pPr>
              <a:buFont typeface="Wingdings" pitchFamily="2" charset="2"/>
              <a:buChar char="Ø"/>
            </a:pPr>
            <a:r>
              <a:rPr lang="en-US" dirty="0" smtClean="0"/>
              <a:t>Familiarity with Jackson College’s campus, services, organizations, and staff.</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5530" y="4915102"/>
            <a:ext cx="2111730" cy="1011563"/>
          </a:xfrm>
          <a:prstGeom prst="rect">
            <a:avLst/>
          </a:prstGeom>
        </p:spPr>
      </p:pic>
    </p:spTree>
    <p:extLst>
      <p:ext uri="{BB962C8B-B14F-4D97-AF65-F5344CB8AC3E}">
        <p14:creationId xmlns:p14="http://schemas.microsoft.com/office/powerpoint/2010/main" val="268103430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FYS 110 – LIFE MAPS</a:t>
            </a:r>
            <a:endParaRPr lang="en-US" dirty="0"/>
          </a:p>
        </p:txBody>
      </p:sp>
      <p:sp>
        <p:nvSpPr>
          <p:cNvPr id="3" name="Text Placeholder 2"/>
          <p:cNvSpPr>
            <a:spLocks noGrp="1"/>
          </p:cNvSpPr>
          <p:nvPr>
            <p:ph type="body" idx="1"/>
          </p:nvPr>
        </p:nvSpPr>
        <p:spPr/>
        <p:txBody>
          <a:bodyPr>
            <a:normAutofit/>
          </a:bodyPr>
          <a:lstStyle/>
          <a:p>
            <a:pPr marL="38100" indent="0">
              <a:buNone/>
            </a:pPr>
            <a:r>
              <a:rPr lang="en-US" sz="1700" dirty="0"/>
              <a:t>The Jackson County Early College (JCEC) program is required to provide curriculum that addresses the College and Career Readiness standards established by the Michigan Department of Education. These standards have been developed to prepare students for the challenges of post-secondary education and training. FYS 110 is designed to address those standards and include: </a:t>
            </a:r>
          </a:p>
          <a:p>
            <a:pPr lvl="0"/>
            <a:r>
              <a:rPr lang="en-US" sz="1700" dirty="0"/>
              <a:t>Career Exploration</a:t>
            </a:r>
          </a:p>
          <a:p>
            <a:pPr lvl="0"/>
            <a:r>
              <a:rPr lang="en-US" sz="1700" dirty="0"/>
              <a:t>Contextualized Academics</a:t>
            </a:r>
          </a:p>
          <a:p>
            <a:pPr lvl="0"/>
            <a:r>
              <a:rPr lang="en-US" sz="1700" dirty="0"/>
              <a:t>Career Preparation</a:t>
            </a:r>
          </a:p>
          <a:p>
            <a:pPr lvl="0"/>
            <a:r>
              <a:rPr lang="en-US" sz="1700" dirty="0"/>
              <a:t>Out-of-School Time/Family Engagement</a:t>
            </a:r>
          </a:p>
          <a:p>
            <a:pPr lvl="0"/>
            <a:r>
              <a:rPr lang="en-US" sz="1700" dirty="0"/>
              <a:t>Career Interest Inventories and Activities</a:t>
            </a:r>
          </a:p>
          <a:p>
            <a:pPr lvl="0"/>
            <a:r>
              <a:rPr lang="en-US" sz="1700" dirty="0"/>
              <a:t>Career Planning</a:t>
            </a:r>
          </a:p>
          <a:p>
            <a:pPr lvl="0"/>
            <a:r>
              <a:rPr lang="en-US" sz="1700" dirty="0"/>
              <a:t>Educational Development Plan (EDP)</a:t>
            </a:r>
          </a:p>
          <a:p>
            <a:pPr lvl="0"/>
            <a:r>
              <a:rPr lang="en-US" sz="1700" dirty="0"/>
              <a:t>Talent Portfolio</a:t>
            </a:r>
          </a:p>
          <a:p>
            <a:endParaRPr lang="en-US" dirty="0" smtClean="0"/>
          </a:p>
          <a:p>
            <a:endParaRPr lang="en-US" dirty="0"/>
          </a:p>
        </p:txBody>
      </p:sp>
    </p:spTree>
    <p:extLst>
      <p:ext uri="{BB962C8B-B14F-4D97-AF65-F5344CB8AC3E}">
        <p14:creationId xmlns:p14="http://schemas.microsoft.com/office/powerpoint/2010/main" val="23060627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Shape 115"/>
          <p:cNvSpPr txBox="1">
            <a:spLocks noGrp="1"/>
          </p:cNvSpPr>
          <p:nvPr>
            <p:ph type="title"/>
          </p:nvPr>
        </p:nvSpPr>
        <p:spPr>
          <a:xfrm>
            <a:off x="2019300" y="274637"/>
            <a:ext cx="5490453" cy="1087235"/>
          </a:xfrm>
          <a:prstGeom prst="rect">
            <a:avLst/>
          </a:prstGeom>
          <a:solidFill>
            <a:schemeClr val="accent1">
              <a:lumMod val="60000"/>
              <a:lumOff val="40000"/>
            </a:schemeClr>
          </a:solidFill>
        </p:spPr>
        <p:txBody>
          <a:bodyPr wrap="square" lIns="91425" tIns="91425" rIns="91425" bIns="91425" anchor="ctr" anchorCtr="0">
            <a:noAutofit/>
          </a:bodyPr>
          <a:lstStyle/>
          <a:p>
            <a:pPr marL="0" lvl="0" indent="0" algn="ctr">
              <a:spcBef>
                <a:spcPts val="0"/>
              </a:spcBef>
              <a:spcAft>
                <a:spcPts val="0"/>
              </a:spcAft>
              <a:buNone/>
            </a:pPr>
            <a:r>
              <a:rPr lang="en" dirty="0">
                <a:solidFill>
                  <a:schemeClr val="accent2">
                    <a:lumMod val="50000"/>
                  </a:schemeClr>
                </a:solidFill>
              </a:rPr>
              <a:t>Questions?</a:t>
            </a:r>
            <a:endParaRPr dirty="0">
              <a:solidFill>
                <a:schemeClr val="accent2">
                  <a:lumMod val="50000"/>
                </a:schemeClr>
              </a:solidFill>
            </a:endParaRPr>
          </a:p>
        </p:txBody>
      </p:sp>
      <p:sp>
        <p:nvSpPr>
          <p:cNvPr id="116" name="Shape 116"/>
          <p:cNvSpPr txBox="1">
            <a:spLocks noGrp="1"/>
          </p:cNvSpPr>
          <p:nvPr>
            <p:ph type="body" idx="1"/>
          </p:nvPr>
        </p:nvSpPr>
        <p:spPr>
          <a:xfrm>
            <a:off x="515566" y="3009973"/>
            <a:ext cx="8229600" cy="3064213"/>
          </a:xfrm>
          <a:prstGeom prst="rect">
            <a:avLst/>
          </a:prstGeom>
        </p:spPr>
        <p:txBody>
          <a:bodyPr wrap="square" lIns="91425" tIns="91425" rIns="91425" bIns="91425" anchor="t" anchorCtr="0">
            <a:noAutofit/>
          </a:bodyPr>
          <a:lstStyle/>
          <a:p>
            <a:pPr marL="0" lvl="0" indent="0" algn="ctr" rtl="0">
              <a:spcBef>
                <a:spcPts val="600"/>
              </a:spcBef>
              <a:spcAft>
                <a:spcPts val="0"/>
              </a:spcAft>
              <a:buNone/>
            </a:pPr>
            <a:r>
              <a:rPr lang="en" sz="2400" b="1" dirty="0" smtClean="0">
                <a:solidFill>
                  <a:schemeClr val="accent2">
                    <a:lumMod val="50000"/>
                  </a:schemeClr>
                </a:solidFill>
              </a:rPr>
              <a:t>Contact Your District Guidance Counselor,</a:t>
            </a:r>
          </a:p>
          <a:p>
            <a:pPr marL="0" lvl="0" indent="0" algn="ctr" rtl="0">
              <a:spcBef>
                <a:spcPts val="600"/>
              </a:spcBef>
              <a:spcAft>
                <a:spcPts val="0"/>
              </a:spcAft>
              <a:buNone/>
            </a:pPr>
            <a:r>
              <a:rPr lang="en" sz="2400" b="1" dirty="0" smtClean="0">
                <a:solidFill>
                  <a:schemeClr val="accent2">
                    <a:lumMod val="50000"/>
                  </a:schemeClr>
                </a:solidFill>
              </a:rPr>
              <a:t>High School Principal, OR</a:t>
            </a:r>
          </a:p>
          <a:p>
            <a:pPr marL="0" lvl="0" indent="0" algn="ctr" rtl="0">
              <a:spcBef>
                <a:spcPts val="600"/>
              </a:spcBef>
              <a:spcAft>
                <a:spcPts val="0"/>
              </a:spcAft>
              <a:buNone/>
            </a:pPr>
            <a:r>
              <a:rPr lang="en" sz="2400" b="1" dirty="0" smtClean="0">
                <a:solidFill>
                  <a:schemeClr val="accent2">
                    <a:lumMod val="50000"/>
                  </a:schemeClr>
                </a:solidFill>
              </a:rPr>
              <a:t>Jean Logan, Early College Administrator </a:t>
            </a:r>
            <a:endParaRPr sz="2400" b="1" i="1" dirty="0">
              <a:solidFill>
                <a:schemeClr val="accent2">
                  <a:lumMod val="50000"/>
                </a:schemeClr>
              </a:solidFill>
            </a:endParaRPr>
          </a:p>
          <a:p>
            <a:pPr marL="0" lvl="0" indent="0" algn="ctr">
              <a:spcBef>
                <a:spcPts val="600"/>
              </a:spcBef>
              <a:spcAft>
                <a:spcPts val="0"/>
              </a:spcAft>
              <a:buNone/>
            </a:pPr>
            <a:r>
              <a:rPr lang="en-US" sz="2400" b="1" dirty="0" smtClean="0">
                <a:solidFill>
                  <a:schemeClr val="accent2">
                    <a:lumMod val="50000"/>
                  </a:schemeClr>
                </a:solidFill>
                <a:hlinkClick r:id="rId3"/>
              </a:rPr>
              <a:t>info@jxncec.org</a:t>
            </a:r>
            <a:endParaRPr lang="en-US" sz="2400" b="1" dirty="0" smtClean="0">
              <a:solidFill>
                <a:schemeClr val="accent2">
                  <a:lumMod val="50000"/>
                </a:schemeClr>
              </a:solidFill>
            </a:endParaRPr>
          </a:p>
          <a:p>
            <a:pPr marL="0" lvl="0" indent="0" algn="ctr">
              <a:spcBef>
                <a:spcPts val="600"/>
              </a:spcBef>
              <a:spcAft>
                <a:spcPts val="0"/>
              </a:spcAft>
              <a:buNone/>
            </a:pPr>
            <a:r>
              <a:rPr lang="en-US" sz="2400" b="1" dirty="0" smtClean="0">
                <a:solidFill>
                  <a:schemeClr val="accent2">
                    <a:lumMod val="50000"/>
                  </a:schemeClr>
                </a:solidFill>
                <a:hlinkClick r:id="rId4"/>
              </a:rPr>
              <a:t>www.jxncec.org</a:t>
            </a:r>
            <a:endParaRPr lang="en-US" sz="2400" b="1" dirty="0" smtClean="0">
              <a:solidFill>
                <a:schemeClr val="accent2">
                  <a:lumMod val="50000"/>
                </a:schemeClr>
              </a:solidFill>
            </a:endParaRPr>
          </a:p>
          <a:p>
            <a:pPr marL="0" lvl="0" indent="0" algn="ctr">
              <a:spcBef>
                <a:spcPts val="600"/>
              </a:spcBef>
              <a:spcAft>
                <a:spcPts val="0"/>
              </a:spcAft>
              <a:buNone/>
            </a:pPr>
            <a:r>
              <a:rPr lang="en-US" b="1" dirty="0" smtClean="0">
                <a:solidFill>
                  <a:schemeClr val="accent2">
                    <a:lumMod val="50000"/>
                  </a:schemeClr>
                </a:solidFill>
              </a:rPr>
              <a:t>517-581-2003</a:t>
            </a:r>
            <a:endParaRPr lang="en-US" sz="2400" b="1" dirty="0" smtClean="0">
              <a:solidFill>
                <a:schemeClr val="accent2">
                  <a:lumMod val="50000"/>
                </a:schemeClr>
              </a:solidFill>
            </a:endParaRPr>
          </a:p>
          <a:p>
            <a:pPr marL="0" lvl="0" indent="0" algn="ctr">
              <a:spcBef>
                <a:spcPts val="600"/>
              </a:spcBef>
              <a:spcAft>
                <a:spcPts val="0"/>
              </a:spcAft>
              <a:buNone/>
            </a:pPr>
            <a:r>
              <a:rPr lang="en-US" sz="2400" b="1" dirty="0" smtClean="0">
                <a:solidFill>
                  <a:schemeClr val="accent2">
                    <a:lumMod val="50000"/>
                  </a:schemeClr>
                </a:solidFill>
              </a:rPr>
              <a:t>Facebook:  Jackson County Early College</a:t>
            </a:r>
            <a:endParaRPr sz="2400" b="1" dirty="0">
              <a:solidFill>
                <a:schemeClr val="accent2">
                  <a:lumMod val="50000"/>
                </a:schemeClr>
              </a:solidFill>
            </a:endParaRPr>
          </a:p>
        </p:txBody>
      </p:sp>
      <p:pic>
        <p:nvPicPr>
          <p:cNvPr id="4" name="Shape 220"/>
          <p:cNvPicPr preferRelativeResize="0"/>
          <p:nvPr/>
        </p:nvPicPr>
        <p:blipFill rotWithShape="1">
          <a:blip r:embed="rId5">
            <a:alphaModFix/>
          </a:blip>
          <a:srcRect/>
          <a:stretch/>
        </p:blipFill>
        <p:spPr>
          <a:xfrm>
            <a:off x="3841836" y="1468581"/>
            <a:ext cx="1672273" cy="1241015"/>
          </a:xfrm>
          <a:prstGeom prst="rect">
            <a:avLst/>
          </a:prstGeom>
          <a:noFill/>
          <a:ln>
            <a:noFill/>
          </a:ln>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3941" y="535021"/>
            <a:ext cx="1058922" cy="622444"/>
          </a:xfrm>
          <a:prstGeom prst="rect">
            <a:avLst/>
          </a:prstGeom>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61941</TotalTime>
  <Words>1097</Words>
  <Application>Microsoft Office PowerPoint</Application>
  <PresentationFormat>On-screen Show (4:3)</PresentationFormat>
  <Paragraphs>160</Paragraphs>
  <Slides>24</Slides>
  <Notes>13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Oriel</vt:lpstr>
      <vt:lpstr>PowerPoint Presentation</vt:lpstr>
      <vt:lpstr>PowerPoint Presentation</vt:lpstr>
      <vt:lpstr>What is JCEC?</vt:lpstr>
      <vt:lpstr>PowerPoint Presentation</vt:lpstr>
      <vt:lpstr>PowerPoint Presentation</vt:lpstr>
      <vt:lpstr>SO…HOW DOES THIS  WORK FINANCIALLY?</vt:lpstr>
      <vt:lpstr>PowerPoint Presentation</vt:lpstr>
      <vt:lpstr>Course Fees &amp; Billing Hours</vt:lpstr>
      <vt:lpstr>ACADEMICS</vt:lpstr>
      <vt:lpstr>Career Pathway</vt:lpstr>
      <vt:lpstr>Successful Course Completion</vt:lpstr>
      <vt:lpstr>What is an Educational Development Plan?</vt:lpstr>
      <vt:lpstr>JCEC may not be suitable for: </vt:lpstr>
      <vt:lpstr>Who may be great candidates for JCEC?</vt:lpstr>
      <vt:lpstr>PowerPoint Presentation</vt:lpstr>
      <vt:lpstr>Application and Registration Process</vt:lpstr>
      <vt:lpstr>PowerPoint Presentation</vt:lpstr>
      <vt:lpstr>REQUIRED DOCUMENTS</vt:lpstr>
      <vt:lpstr>Application &amp; registration process</vt:lpstr>
      <vt:lpstr>Where Do We Go  From Here?</vt:lpstr>
      <vt:lpstr>The importance of orientation</vt:lpstr>
      <vt:lpstr>Why is Success Camp required?</vt:lpstr>
      <vt:lpstr>FYS 110 – LIFE MAPS</vt:lpstr>
      <vt:lpstr>Questions?</vt:lpstr>
    </vt:vector>
  </TitlesOfParts>
  <Company>JCK12</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Jean Logan</dc:creator>
  <cp:lastModifiedBy>Jean Logan</cp:lastModifiedBy>
  <cp:revision>89</cp:revision>
  <cp:lastPrinted>2020-03-10T12:30:52Z</cp:lastPrinted>
  <dcterms:created xsi:type="dcterms:W3CDTF">2018-02-15T21:21:55Z</dcterms:created>
  <dcterms:modified xsi:type="dcterms:W3CDTF">2020-03-12T13:07:49Z</dcterms:modified>
</cp:coreProperties>
</file>