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8"/>
  </p:notesMasterIdLst>
  <p:sldIdLst>
    <p:sldId id="256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48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24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24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24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ecef1dbe4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gecef1dbe4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ecef1dbe4a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ecef1dbe4a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ecef1dbe4a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ecef1dbe4a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ecef1dbe4a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gecef1dbe4a_0_1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f238ebc2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f238ebc2b2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f238ebc2b2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rgbClr val="9E9566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685800" y="455613"/>
            <a:ext cx="7772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0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1371600" y="2513013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SzPts val="1400"/>
              <a:buNone/>
              <a:defRPr b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20" name="Google Shape;20;p2"/>
          <p:cNvCxnSpPr/>
          <p:nvPr/>
        </p:nvCxnSpPr>
        <p:spPr>
          <a:xfrm>
            <a:off x="2286000" y="2284413"/>
            <a:ext cx="4570413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2"/>
          <p:cNvSpPr txBox="1"/>
          <p:nvPr/>
        </p:nvSpPr>
        <p:spPr>
          <a:xfrm>
            <a:off x="2413698" y="5538016"/>
            <a:ext cx="44656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Improving educational opportunities</a:t>
            </a: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0" y="6115642"/>
            <a:ext cx="9140825" cy="742357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9E7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26664" y="3661019"/>
            <a:ext cx="3239742" cy="1920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425" cy="5091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rgbClr val="9E9566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ctrTitle"/>
          </p:nvPr>
        </p:nvSpPr>
        <p:spPr>
          <a:xfrm>
            <a:off x="685800" y="455613"/>
            <a:ext cx="7772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40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ubTitle" idx="1"/>
          </p:nvPr>
        </p:nvSpPr>
        <p:spPr>
          <a:xfrm>
            <a:off x="1371600" y="2513013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SzPts val="1400"/>
              <a:buNone/>
              <a:defRPr b="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8" name="Google Shape;38;p5"/>
          <p:cNvCxnSpPr/>
          <p:nvPr/>
        </p:nvCxnSpPr>
        <p:spPr>
          <a:xfrm>
            <a:off x="2286000" y="2284413"/>
            <a:ext cx="4570413" cy="0"/>
          </a:xfrm>
          <a:prstGeom prst="straightConnector1">
            <a:avLst/>
          </a:prstGeom>
          <a:noFill/>
          <a:ln w="25400" cap="flat" cmpd="sng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9" name="Google Shape;39;p5"/>
          <p:cNvSpPr txBox="1"/>
          <p:nvPr/>
        </p:nvSpPr>
        <p:spPr>
          <a:xfrm>
            <a:off x="2413698" y="5538016"/>
            <a:ext cx="44656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Improving educational opportunities</a:t>
            </a:r>
            <a:endParaRPr/>
          </a:p>
        </p:txBody>
      </p:sp>
      <p:sp>
        <p:nvSpPr>
          <p:cNvPr id="40" name="Google Shape;40;p5"/>
          <p:cNvSpPr/>
          <p:nvPr/>
        </p:nvSpPr>
        <p:spPr>
          <a:xfrm>
            <a:off x="0" y="6115642"/>
            <a:ext cx="9140825" cy="742357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9E7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26664" y="3661019"/>
            <a:ext cx="3239742" cy="19203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>
                <a:solidFill>
                  <a:schemeClr val="accent3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ts val="2000"/>
              <a:buFont typeface="Georgia"/>
              <a:buNone/>
              <a:defRPr sz="2000"/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4037012" cy="498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4645025" y="1143000"/>
            <a:ext cx="4037013" cy="4987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6390167" cy="8931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body" idx="1"/>
          </p:nvPr>
        </p:nvSpPr>
        <p:spPr>
          <a:xfrm>
            <a:off x="457200" y="1140258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body" idx="2"/>
          </p:nvPr>
        </p:nvSpPr>
        <p:spPr>
          <a:xfrm>
            <a:off x="457200" y="1780020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3"/>
          </p:nvPr>
        </p:nvSpPr>
        <p:spPr>
          <a:xfrm>
            <a:off x="4645025" y="1140258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 b="0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4"/>
          </p:nvPr>
        </p:nvSpPr>
        <p:spPr>
          <a:xfrm>
            <a:off x="4645025" y="1780020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title"/>
          </p:nvPr>
        </p:nvSpPr>
        <p:spPr>
          <a:xfrm>
            <a:off x="457200" y="1132608"/>
            <a:ext cx="3008313" cy="961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>
                <a:solidFill>
                  <a:schemeClr val="accent3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body" idx="1"/>
          </p:nvPr>
        </p:nvSpPr>
        <p:spPr>
          <a:xfrm>
            <a:off x="3575049" y="1132608"/>
            <a:ext cx="5142923" cy="521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6pPr>
            <a:lvl7pPr marL="3200400" lvl="6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7pPr>
            <a:lvl8pPr marL="3657600" lvl="7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8pPr>
            <a:lvl9pPr marL="4114800" lvl="8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9pPr>
          </a:lstStyle>
          <a:p>
            <a:endParaRPr/>
          </a:p>
        </p:txBody>
      </p:sp>
      <p:sp>
        <p:nvSpPr>
          <p:cNvPr id="61" name="Google Shape;61;p11"/>
          <p:cNvSpPr txBox="1">
            <a:spLocks noGrp="1"/>
          </p:cNvSpPr>
          <p:nvPr>
            <p:ph type="body" idx="2"/>
          </p:nvPr>
        </p:nvSpPr>
        <p:spPr>
          <a:xfrm>
            <a:off x="457200" y="2094322"/>
            <a:ext cx="3008313" cy="4254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1792288" y="5327824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>
            <a:spLocks noGrp="1"/>
          </p:cNvSpPr>
          <p:nvPr>
            <p:ph type="pic" idx="2"/>
          </p:nvPr>
        </p:nvSpPr>
        <p:spPr>
          <a:xfrm>
            <a:off x="1792288" y="1139999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eorgia"/>
              <a:buNone/>
              <a:defRPr sz="32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1792288" y="5894562"/>
            <a:ext cx="5486400" cy="475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Georgia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3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3"/>
          <p:cNvSpPr txBox="1">
            <a:spLocks noGrp="1"/>
          </p:cNvSpPr>
          <p:nvPr>
            <p:ph type="body" idx="1"/>
          </p:nvPr>
        </p:nvSpPr>
        <p:spPr>
          <a:xfrm rot="5400000">
            <a:off x="2049030" y="-460808"/>
            <a:ext cx="5039591" cy="8226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l">
              <a:spcBef>
                <a:spcPts val="48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400"/>
              <a:buNone/>
              <a:defRPr sz="16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4"/>
          <p:cNvSpPr txBox="1">
            <a:spLocks noGrp="1"/>
          </p:cNvSpPr>
          <p:nvPr>
            <p:ph type="title"/>
          </p:nvPr>
        </p:nvSpPr>
        <p:spPr>
          <a:xfrm rot="5400000">
            <a:off x="5104751" y="2655671"/>
            <a:ext cx="5101936" cy="2055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body" idx="1"/>
          </p:nvPr>
        </p:nvSpPr>
        <p:spPr>
          <a:xfrm rot="5400000">
            <a:off x="914545" y="673677"/>
            <a:ext cx="5101936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spcBef>
                <a:spcPts val="640"/>
              </a:spcBef>
              <a:spcAft>
                <a:spcPts val="0"/>
              </a:spcAft>
              <a:buSzPts val="1400"/>
              <a:buNone/>
              <a:defRPr sz="3200" b="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228600" algn="ctr">
              <a:spcBef>
                <a:spcPts val="56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228600" algn="ctr">
              <a:spcBef>
                <a:spcPts val="48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228600" algn="ctr">
              <a:spcBef>
                <a:spcPts val="40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228600" algn="ctr">
              <a:spcBef>
                <a:spcPts val="32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36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956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425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0"/>
            <a:ext cx="9140825" cy="914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9E7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lt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6399212" y="0"/>
            <a:ext cx="2741613" cy="914400"/>
          </a:xfrm>
          <a:prstGeom prst="rect">
            <a:avLst/>
          </a:prstGeom>
          <a:solidFill>
            <a:srgbClr val="EBA8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" name="Google Shape;14;p1"/>
          <p:cNvCxnSpPr/>
          <p:nvPr/>
        </p:nvCxnSpPr>
        <p:spPr>
          <a:xfrm>
            <a:off x="547688" y="6400800"/>
            <a:ext cx="8043862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" name="Google Shape;15;p1"/>
          <p:cNvSpPr txBox="1"/>
          <p:nvPr/>
        </p:nvSpPr>
        <p:spPr>
          <a:xfrm>
            <a:off x="0" y="6581001"/>
            <a:ext cx="44656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Improving educational opportunities</a:t>
            </a:r>
            <a:endParaRPr/>
          </a:p>
        </p:txBody>
      </p:sp>
      <p:pic>
        <p:nvPicPr>
          <p:cNvPr id="16" name="Google Shape;1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1154" y="-114300"/>
            <a:ext cx="2597727" cy="1143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9566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425" cy="457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marR="0" lvl="1" indent="-228600" algn="l" rtl="0">
              <a:spcBef>
                <a:spcPts val="560"/>
              </a:spcBef>
              <a:spcAft>
                <a:spcPts val="0"/>
              </a:spcAft>
              <a:buSzPts val="1400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48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40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/>
          <p:nvPr/>
        </p:nvSpPr>
        <p:spPr>
          <a:xfrm>
            <a:off x="0" y="0"/>
            <a:ext cx="9140825" cy="914400"/>
          </a:xfrm>
          <a:prstGeom prst="rect">
            <a:avLst/>
          </a:prstGeom>
          <a:solidFill>
            <a:srgbClr val="000000"/>
          </a:solidFill>
          <a:ln w="9525" cap="flat" cmpd="sng">
            <a:solidFill>
              <a:srgbClr val="9E7E38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211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2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marR="0" lvl="1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/>
          <p:nvPr/>
        </p:nvSpPr>
        <p:spPr>
          <a:xfrm>
            <a:off x="6399212" y="0"/>
            <a:ext cx="2741613" cy="914400"/>
          </a:xfrm>
          <a:prstGeom prst="rect">
            <a:avLst/>
          </a:prstGeom>
          <a:solidFill>
            <a:srgbClr val="EBA83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3"/>
          <p:cNvCxnSpPr/>
          <p:nvPr/>
        </p:nvCxnSpPr>
        <p:spPr>
          <a:xfrm>
            <a:off x="547688" y="6400800"/>
            <a:ext cx="8043862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" name="Google Shape;30;p3"/>
          <p:cNvSpPr txBox="1"/>
          <p:nvPr/>
        </p:nvSpPr>
        <p:spPr>
          <a:xfrm>
            <a:off x="0" y="6581001"/>
            <a:ext cx="446567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chemeClr val="accent3"/>
                </a:solidFill>
                <a:latin typeface="Georgia"/>
                <a:ea typeface="Georgia"/>
                <a:cs typeface="Georgia"/>
                <a:sym typeface="Georgia"/>
              </a:rPr>
              <a:t>Improving educational opportunities</a:t>
            </a:r>
            <a:endParaRPr/>
          </a:p>
        </p:txBody>
      </p:sp>
      <p:pic>
        <p:nvPicPr>
          <p:cNvPr id="31" name="Google Shape;31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6471154" y="-114300"/>
            <a:ext cx="2597727" cy="1143000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nikki@eastbayconsortium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5"/>
          <p:cNvSpPr txBox="1">
            <a:spLocks noGrp="1"/>
          </p:cNvSpPr>
          <p:nvPr>
            <p:ph type="ctrTitle"/>
          </p:nvPr>
        </p:nvSpPr>
        <p:spPr>
          <a:xfrm>
            <a:off x="685800" y="455613"/>
            <a:ext cx="77724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East Bay Consortium</a:t>
            </a:r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ubTitle" idx="1"/>
          </p:nvPr>
        </p:nvSpPr>
        <p:spPr>
          <a:xfrm>
            <a:off x="1371600" y="2513013"/>
            <a:ext cx="64008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Program Coordinator: Nikki Yu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6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3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/>
              <a:t>What type of support does EBC provide?</a:t>
            </a:r>
            <a:endParaRPr sz="3000"/>
          </a:p>
        </p:txBody>
      </p:sp>
      <p:sp>
        <p:nvSpPr>
          <p:cNvPr id="83" name="Google Shape;83;p16"/>
          <p:cNvSpPr txBox="1">
            <a:spLocks noGrp="1"/>
          </p:cNvSpPr>
          <p:nvPr>
            <p:ph type="body" idx="1"/>
          </p:nvPr>
        </p:nvSpPr>
        <p:spPr>
          <a:xfrm>
            <a:off x="455613" y="1033900"/>
            <a:ext cx="8226300" cy="50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College Application Support</a:t>
            </a:r>
            <a:endParaRPr sz="260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-US" sz="2300"/>
              <a:t>University of California (UC), California State University (CSU), Private Schools, Community College</a:t>
            </a:r>
            <a:endParaRPr sz="23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Financial Aid Application Support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FAFSA/Dream Act Application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Financial Aid Award Break Down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Major and Career Exploration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Supporting students through surveys, researching with students, resume building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1-1 Check-ins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Presentations on different topics </a:t>
            </a:r>
            <a:endParaRPr sz="2600"/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○"/>
            </a:pPr>
            <a:r>
              <a:rPr lang="en-US" sz="2300"/>
              <a:t>A-G requirements, different college systems, SAT/ACT updates, etc</a:t>
            </a:r>
            <a:endParaRPr sz="23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300" cy="914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College Application Timeline</a:t>
            </a:r>
            <a:endParaRPr/>
          </a:p>
        </p:txBody>
      </p:sp>
      <p:sp>
        <p:nvSpPr>
          <p:cNvPr id="90" name="Google Shape;90;p17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300" cy="5091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700" algn="l" rtl="0">
              <a:spcBef>
                <a:spcPts val="64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August 1st</a:t>
            </a:r>
            <a:endParaRPr sz="260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/>
              <a:t>UC Application opens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October 1st</a:t>
            </a:r>
            <a:endParaRPr sz="260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/>
              <a:t>CSU Application opens</a:t>
            </a:r>
            <a:endParaRPr sz="260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/>
              <a:t>Financial Aid Applications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November 30th</a:t>
            </a:r>
            <a:endParaRPr sz="260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/>
              <a:t>Deadline for BOTH UC &amp; CSU APP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March 2nd</a:t>
            </a:r>
            <a:endParaRPr sz="2600"/>
          </a:p>
          <a:p>
            <a:pPr marL="914400" lvl="1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○"/>
            </a:pPr>
            <a:r>
              <a:rPr lang="en-US" sz="2600"/>
              <a:t>Deadline for Financial Aid Applications 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Private School deadlines vary but are open NOW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Community College is in the spring</a:t>
            </a:r>
            <a:endParaRPr sz="2600"/>
          </a:p>
          <a:p>
            <a:pPr marL="457200" lvl="0" indent="-393700" algn="l" rtl="0">
              <a:spcBef>
                <a:spcPts val="0"/>
              </a:spcBef>
              <a:spcAft>
                <a:spcPts val="0"/>
              </a:spcAft>
              <a:buSzPts val="2600"/>
              <a:buChar char="●"/>
            </a:pPr>
            <a:r>
              <a:rPr lang="en-US" sz="2600"/>
              <a:t>Scholarships are ongoing through the whole year</a:t>
            </a:r>
            <a:endParaRPr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300" cy="914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Contact</a:t>
            </a:r>
            <a:endParaRPr/>
          </a:p>
        </p:txBody>
      </p:sp>
      <p:sp>
        <p:nvSpPr>
          <p:cNvPr id="97" name="Google Shape;97;p18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300" cy="5091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 b="1"/>
              <a:t>Nikki Yu</a:t>
            </a:r>
            <a:r>
              <a:rPr lang="en-US" sz="2500"/>
              <a:t>, Program Coordinator</a:t>
            </a: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/>
              <a:t>Email: </a:t>
            </a:r>
            <a:r>
              <a:rPr lang="en-US" sz="2500" u="sng">
                <a:solidFill>
                  <a:schemeClr val="hlink"/>
                </a:solidFill>
                <a:hlinkClick r:id="rId3"/>
              </a:rPr>
              <a:t>nikki@eastbayconsortium.org</a:t>
            </a: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/>
              <a:t>Phone Number: ‪(925) 391-0644</a:t>
            </a: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/>
              <a:t>1st best method of communication: Texting</a:t>
            </a:r>
            <a:endParaRPr sz="250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500"/>
              <a:t>2nd best method of communication: Email</a:t>
            </a:r>
            <a:endParaRPr sz="25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>
            <a:spLocks noGrp="1"/>
          </p:cNvSpPr>
          <p:nvPr>
            <p:ph type="title"/>
          </p:nvPr>
        </p:nvSpPr>
        <p:spPr>
          <a:xfrm>
            <a:off x="-1" y="0"/>
            <a:ext cx="6399300" cy="914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Make an Appointment</a:t>
            </a:r>
            <a:endParaRPr/>
          </a:p>
        </p:txBody>
      </p:sp>
      <p:sp>
        <p:nvSpPr>
          <p:cNvPr id="104" name="Google Shape;104;p19"/>
          <p:cNvSpPr txBox="1">
            <a:spLocks noGrp="1"/>
          </p:cNvSpPr>
          <p:nvPr>
            <p:ph type="body" idx="1"/>
          </p:nvPr>
        </p:nvSpPr>
        <p:spPr>
          <a:xfrm>
            <a:off x="455613" y="1143000"/>
            <a:ext cx="8226300" cy="5091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5" name="Google Shape;10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73938" y="1143008"/>
            <a:ext cx="4189674" cy="54306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fu">
  <a:themeElements>
    <a:clrScheme name="">
      <a:dk1>
        <a:srgbClr val="9E7E38"/>
      </a:dk1>
      <a:lt1>
        <a:srgbClr val="FFFDE8"/>
      </a:lt1>
      <a:dk2>
        <a:srgbClr val="FFFDE8"/>
      </a:dk2>
      <a:lt2>
        <a:srgbClr val="767462"/>
      </a:lt2>
      <a:accent1>
        <a:srgbClr val="983222"/>
      </a:accent1>
      <a:accent2>
        <a:srgbClr val="55517B"/>
      </a:accent2>
      <a:accent3>
        <a:srgbClr val="FFFEF2"/>
      </a:accent3>
      <a:accent4>
        <a:srgbClr val="866B2E"/>
      </a:accent4>
      <a:accent5>
        <a:srgbClr val="CAADAB"/>
      </a:accent5>
      <a:accent6>
        <a:srgbClr val="4C496F"/>
      </a:accent6>
      <a:hlink>
        <a:srgbClr val="44697D"/>
      </a:hlink>
      <a:folHlink>
        <a:srgbClr val="6620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fu">
  <a:themeElements>
    <a:clrScheme name="">
      <a:dk1>
        <a:srgbClr val="9E7E38"/>
      </a:dk1>
      <a:lt1>
        <a:srgbClr val="FFFDE8"/>
      </a:lt1>
      <a:dk2>
        <a:srgbClr val="FFFDE8"/>
      </a:dk2>
      <a:lt2>
        <a:srgbClr val="767462"/>
      </a:lt2>
      <a:accent1>
        <a:srgbClr val="983222"/>
      </a:accent1>
      <a:accent2>
        <a:srgbClr val="55517B"/>
      </a:accent2>
      <a:accent3>
        <a:srgbClr val="FFFEF2"/>
      </a:accent3>
      <a:accent4>
        <a:srgbClr val="866B2E"/>
      </a:accent4>
      <a:accent5>
        <a:srgbClr val="CAADAB"/>
      </a:accent5>
      <a:accent6>
        <a:srgbClr val="4C496F"/>
      </a:accent6>
      <a:hlink>
        <a:srgbClr val="44697D"/>
      </a:hlink>
      <a:folHlink>
        <a:srgbClr val="66204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On-screen Show (4:3)</PresentationFormat>
  <Paragraphs>38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Georgia</vt:lpstr>
      <vt:lpstr>Rockwell</vt:lpstr>
      <vt:lpstr>wfu</vt:lpstr>
      <vt:lpstr>wfu</vt:lpstr>
      <vt:lpstr>East Bay Consortium</vt:lpstr>
      <vt:lpstr>What type of support does EBC provide?</vt:lpstr>
      <vt:lpstr>College Application Timeline</vt:lpstr>
      <vt:lpstr>Contact</vt:lpstr>
      <vt:lpstr>Make an Appointment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Bay Consortium</dc:title>
  <dc:creator>ALEXIS F GARCIA</dc:creator>
  <cp:lastModifiedBy>ALEXIS F GARCIA</cp:lastModifiedBy>
  <cp:revision>1</cp:revision>
  <dcterms:modified xsi:type="dcterms:W3CDTF">2022-02-22T19:09:03Z</dcterms:modified>
</cp:coreProperties>
</file>