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4b924026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4b92402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74b924026a_3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74b924026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74b924026a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74b924026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b924026a_0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b924026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4b924026a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4b924026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4b924026a_1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4b924026a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74b924026a_1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74b924026a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4b924026a_1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4b924026a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74b924026a_1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74b924026a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4b924026a_0_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4b924026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74b924026a_3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74b924026a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74b924026a_0_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74b924026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774a17f005_1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774a17f005_11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774a17f005_11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774a17f005_1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8afc3e7186_15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8afc3e7186_15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8b43be4566_3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8b43be456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afc3e7186_15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8afc3e7186_1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774a17f005_11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774a17f005_1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774a17f005_11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774a17f005_1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774a17f005_11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774a17f005_1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597819"/>
            <a:ext cx="77724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685800" y="2686050"/>
            <a:ext cx="77724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OUSD_socialmediasignature_450x50-3.png" id="14" name="Google Shape;14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9701" y="4857750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28903A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28903A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28903A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28903A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rgbClr val="28903A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25" name="Google Shape;25;p4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8" name="Google Shape;2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657600" y="1200150"/>
            <a:ext cx="5029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32" name="Google Shape;32;p5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57200" y="1200150"/>
            <a:ext cx="2667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36" name="Google Shape;36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3657600" y="1200150"/>
            <a:ext cx="5029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57200" y="1200150"/>
            <a:ext cx="2667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0054A4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0054A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2" name="Google Shape;42;p6"/>
          <p:cNvCxnSpPr/>
          <p:nvPr/>
        </p:nvCxnSpPr>
        <p:spPr>
          <a:xfrm rot="5400000">
            <a:off x="1398464" y="3023417"/>
            <a:ext cx="3918300" cy="15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p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457200" y="2514600"/>
            <a:ext cx="8229600" cy="20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9" name="Google Shape;49;p7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2971800" y="1314451"/>
            <a:ext cx="5715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r"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53" name="Google Shape;5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and Content">
  <p:cSld name="5_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457200" y="1428750"/>
            <a:ext cx="4724400" cy="31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57" name="Google Shape;57;p8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8"/>
          <p:cNvSpPr/>
          <p:nvPr/>
        </p:nvSpPr>
        <p:spPr>
          <a:xfrm>
            <a:off x="5410201" y="1657350"/>
            <a:ext cx="3276600" cy="2457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 txBox="1"/>
          <p:nvPr>
            <p:ph idx="2" type="body"/>
          </p:nvPr>
        </p:nvSpPr>
        <p:spPr>
          <a:xfrm>
            <a:off x="5595508" y="1828800"/>
            <a:ext cx="2895600" cy="21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2" name="Google Shape;6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and Content">
  <p:cSld name="6_Title and Conte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" type="body"/>
          </p:nvPr>
        </p:nvSpPr>
        <p:spPr>
          <a:xfrm>
            <a:off x="457200" y="1064419"/>
            <a:ext cx="8229600" cy="8214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457200" y="2057400"/>
            <a:ext cx="82296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9" name="Google Shape;6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and Content">
  <p:cSld name="7_Title and Conten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457200" y="1064419"/>
            <a:ext cx="8229600" cy="821400"/>
          </a:xfrm>
          <a:prstGeom prst="rect">
            <a:avLst/>
          </a:prstGeom>
          <a:solidFill>
            <a:srgbClr val="F780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3" name="Google Shape;73;p10"/>
          <p:cNvSpPr txBox="1"/>
          <p:nvPr>
            <p:ph idx="2" type="body"/>
          </p:nvPr>
        </p:nvSpPr>
        <p:spPr>
          <a:xfrm>
            <a:off x="457200" y="2057400"/>
            <a:ext cx="82296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and Content">
  <p:cSld name="8_Title and Conten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/>
          <p:nvPr/>
        </p:nvSpPr>
        <p:spPr>
          <a:xfrm>
            <a:off x="0" y="1"/>
            <a:ext cx="3505200" cy="48006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>
            <a:off x="3886200" y="371474"/>
            <a:ext cx="4800600" cy="42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2" type="body"/>
          </p:nvPr>
        </p:nvSpPr>
        <p:spPr>
          <a:xfrm>
            <a:off x="304801" y="371474"/>
            <a:ext cx="2819400" cy="42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80" name="Google Shape;8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4903946"/>
            <a:ext cx="4224600" cy="1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and Content">
  <p:cSld name="9_Title and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86" name="Google Shape;86;p13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53200" y="489751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88" name="Google Shape;8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and Content">
  <p:cSld name="15_Title and Conte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94" name="Google Shape;94;p14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489751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96" name="Google Shape;9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and Content">
  <p:cSld name="10_Title and Conten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101" name="Google Shape;101;p15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6553200" y="489751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03" name="Google Shape;10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657600" y="1200150"/>
            <a:ext cx="50292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5"/>
          <p:cNvSpPr txBox="1"/>
          <p:nvPr>
            <p:ph idx="2" type="body"/>
          </p:nvPr>
        </p:nvSpPr>
        <p:spPr>
          <a:xfrm>
            <a:off x="457200" y="1200150"/>
            <a:ext cx="2667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and Content">
  <p:cSld name="11_Title and Conte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457200" y="2514600"/>
            <a:ext cx="8229600" cy="20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0" name="Google Shape;110;p16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2971800" y="1314451"/>
            <a:ext cx="5715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r"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1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14" name="Google Shape;11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and Content">
  <p:cSld name="12_Title and Conten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457200" y="1428750"/>
            <a:ext cx="4724400" cy="31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19" name="Google Shape;119;p17"/>
          <p:cNvCxnSpPr/>
          <p:nvPr/>
        </p:nvCxnSpPr>
        <p:spPr>
          <a:xfrm flipH="1" rot="10800000">
            <a:off x="457200" y="1063219"/>
            <a:ext cx="8229600" cy="1200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7"/>
          <p:cNvSpPr/>
          <p:nvPr/>
        </p:nvSpPr>
        <p:spPr>
          <a:xfrm>
            <a:off x="5410201" y="1657350"/>
            <a:ext cx="3276600" cy="24576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 txBox="1"/>
          <p:nvPr>
            <p:ph idx="2" type="body"/>
          </p:nvPr>
        </p:nvSpPr>
        <p:spPr>
          <a:xfrm>
            <a:off x="5595508" y="1828800"/>
            <a:ext cx="2895600" cy="21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32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24" name="Google Shape;12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and Content">
  <p:cSld name="13_Title and Conten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0" y="1"/>
            <a:ext cx="3505200" cy="48006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3886200" y="371474"/>
            <a:ext cx="4800600" cy="42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8"/>
          <p:cNvSpPr txBox="1"/>
          <p:nvPr>
            <p:ph idx="2" type="body"/>
          </p:nvPr>
        </p:nvSpPr>
        <p:spPr>
          <a:xfrm>
            <a:off x="304801" y="371474"/>
            <a:ext cx="2819400" cy="42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1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32" name="Google Shape;13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and Content">
  <p:cSld name="14_Title and Conten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57200" y="1064419"/>
            <a:ext cx="8229600" cy="8214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19"/>
          <p:cNvSpPr txBox="1"/>
          <p:nvPr>
            <p:ph idx="2" type="body"/>
          </p:nvPr>
        </p:nvSpPr>
        <p:spPr>
          <a:xfrm>
            <a:off x="457200" y="2057400"/>
            <a:ext cx="82296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1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9"/>
          <p:cNvSpPr txBox="1"/>
          <p:nvPr>
            <p:ph idx="12" type="sldNum"/>
          </p:nvPr>
        </p:nvSpPr>
        <p:spPr>
          <a:xfrm>
            <a:off x="655320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40" name="Google Shape;14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4885513"/>
            <a:ext cx="4224600" cy="16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845844"/>
            <a:ext cx="240600" cy="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q6UXIzxp551g9sPguZbdMf1KIpWtG8KY4eb4tEj_B94/edit#slide=id.p1" TargetMode="External"/><Relationship Id="rId10" Type="http://schemas.openxmlformats.org/officeDocument/2006/relationships/image" Target="../media/image13.png"/><Relationship Id="rId13" Type="http://schemas.openxmlformats.org/officeDocument/2006/relationships/hyperlink" Target="https://docs.google.com/presentation/d/1SSlT1Y_b3AIOJtUTaCjRkykf1Aor0jv8qVYa3PF5JB4/edit#slide=id.p1" TargetMode="External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9" Type="http://schemas.openxmlformats.org/officeDocument/2006/relationships/hyperlink" Target="https://docs.google.com/presentation/d/1GZJLuSfqbfnLzMgNFZQWfriVT1qklvrIicjxISAWVrQ/edit#slide=id.p1" TargetMode="External"/><Relationship Id="rId14" Type="http://schemas.openxmlformats.org/officeDocument/2006/relationships/image" Target="../media/image18.pn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11.jpg"/><Relationship Id="rId8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ousd.org/Page/18048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39.png"/><Relationship Id="rId5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39.png"/><Relationship Id="rId5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ctrTitle"/>
          </p:nvPr>
        </p:nvSpPr>
        <p:spPr>
          <a:xfrm>
            <a:off x="0" y="1145250"/>
            <a:ext cx="9144000" cy="1066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Aeries Registration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(Data Confirmation)</a:t>
            </a:r>
            <a:endParaRPr b="0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 txBox="1"/>
          <p:nvPr>
            <p:ph idx="1" type="subTitle"/>
          </p:nvPr>
        </p:nvSpPr>
        <p:spPr>
          <a:xfrm>
            <a:off x="685800" y="2193131"/>
            <a:ext cx="77724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lang="en-US"/>
              <a:t>How to complete registration online in Aeries Parent Portal</a:t>
            </a:r>
            <a:endParaRPr/>
          </a:p>
        </p:txBody>
      </p:sp>
      <p:pic>
        <p:nvPicPr>
          <p:cNvPr descr="ousd_logo_2015_4c.png"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000" y="0"/>
            <a:ext cx="3886200" cy="12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4940150" y="3905250"/>
            <a:ext cx="41019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Created </a:t>
            </a:r>
            <a:r>
              <a:rPr b="0" i="0" lang="en-US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US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the OUSD Student Welcome Center                                                                                                                                  May 2020</a:t>
            </a:r>
            <a:endParaRPr sz="16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86A0957C.jpg" id="150" name="Google Shape;15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1078" y="2762651"/>
            <a:ext cx="1474200" cy="105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156osf_bretharte.jpg" id="151" name="Google Shape;15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40603" y="2762651"/>
            <a:ext cx="2250300" cy="106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-tHd-6LM2Htk/U6IDj-LB1lI/AAAAAAAAgtY/6uYkbi2eEt8/s640/IMG_0834.JPG" id="152" name="Google Shape;15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91000" y="2771434"/>
            <a:ext cx="1964700" cy="1057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71A0694 copy.jpg" id="153" name="Google Shape;153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770187"/>
            <a:ext cx="2117700" cy="1058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isaac.kos-read\Downloads\DSC_0921.JPG" id="154" name="Google Shape;154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26615" y="2762651"/>
            <a:ext cx="1724700" cy="10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4225" y="3968875"/>
            <a:ext cx="846800" cy="286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970663" y="3948222"/>
            <a:ext cx="558888" cy="286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28825" y="3829221"/>
            <a:ext cx="1379649" cy="54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Calibri"/>
              <a:buNone/>
            </a:pPr>
            <a:r>
              <a:rPr lang="en-US"/>
              <a:t>Aeries Data Confirmation: </a:t>
            </a:r>
            <a:r>
              <a:rPr b="1" lang="en-US"/>
              <a:t>parent.ousd.org</a:t>
            </a:r>
            <a:endParaRPr b="1" i="0" sz="3600" u="none" cap="none" strike="noStrike">
              <a:solidFill>
                <a:srgbClr val="7F7F7F"/>
              </a:solidFill>
            </a:endParaRPr>
          </a:p>
        </p:txBody>
      </p:sp>
      <p:sp>
        <p:nvSpPr>
          <p:cNvPr id="163" name="Google Shape;163;p21"/>
          <p:cNvSpPr txBox="1"/>
          <p:nvPr>
            <p:ph idx="1" type="body"/>
          </p:nvPr>
        </p:nvSpPr>
        <p:spPr>
          <a:xfrm>
            <a:off x="304800" y="1200150"/>
            <a:ext cx="8627700" cy="353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In Aeries, registration is called </a:t>
            </a:r>
            <a:r>
              <a:rPr b="1" lang="en-US"/>
              <a:t>Data Confirmation.</a:t>
            </a:r>
            <a:endParaRPr b="1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Parents can access Aeries Data Confirmation at the following website: </a:t>
            </a:r>
            <a:r>
              <a:rPr b="1" lang="en-US"/>
              <a:t>parent.ousd.org</a:t>
            </a:r>
            <a:r>
              <a:rPr lang="en-US"/>
              <a:t>. This also gives you the option to download the Aeries app, if you prefer.</a:t>
            </a:r>
            <a:endParaRPr/>
          </a:p>
          <a:p>
            <a:pPr indent="-355600" lvl="0" marL="457200" marR="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Aeries Data Confirmation is available in mid-July through August for all students enrolling in an OUSD school.</a:t>
            </a:r>
            <a:endParaRPr/>
          </a:p>
          <a:p>
            <a:pPr indent="-355600" lvl="0" marL="457200" marR="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We encourage families to complete Data Confirmation (Registration) in Aeries before the first day of school (August 10), but it is not required.</a:t>
            </a:r>
            <a:endParaRPr/>
          </a:p>
          <a:p>
            <a:pPr indent="-355600" lvl="0" marL="457200" marR="0" rtl="0" algn="l">
              <a:spcBef>
                <a:spcPts val="1200"/>
              </a:spcBef>
              <a:spcAft>
                <a:spcPts val="1200"/>
              </a:spcAft>
              <a:buSzPts val="2000"/>
              <a:buChar char="●"/>
            </a:pPr>
            <a:r>
              <a:rPr lang="en-US"/>
              <a:t>The video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here </a:t>
            </a:r>
            <a:r>
              <a:rPr lang="en-US"/>
              <a:t>can help you get started.</a:t>
            </a:r>
            <a:endParaRPr/>
          </a:p>
        </p:txBody>
      </p:sp>
      <p:sp>
        <p:nvSpPr>
          <p:cNvPr id="164" name="Google Shape;164;p21"/>
          <p:cNvSpPr txBox="1"/>
          <p:nvPr>
            <p:ph idx="12" type="sldNum"/>
          </p:nvPr>
        </p:nvSpPr>
        <p:spPr>
          <a:xfrm>
            <a:off x="668094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Aeries Login: </a:t>
            </a:r>
            <a:r>
              <a:rPr b="1" lang="en-US"/>
              <a:t>parent.ousd.org</a:t>
            </a:r>
            <a:endParaRPr b="1"/>
          </a:p>
        </p:txBody>
      </p:sp>
      <p:sp>
        <p:nvSpPr>
          <p:cNvPr id="170" name="Google Shape;170;p22"/>
          <p:cNvSpPr/>
          <p:nvPr/>
        </p:nvSpPr>
        <p:spPr>
          <a:xfrm>
            <a:off x="7561500" y="1383725"/>
            <a:ext cx="915900" cy="4473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9850" y="1063375"/>
            <a:ext cx="6303149" cy="363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2"/>
          <p:cNvSpPr txBox="1"/>
          <p:nvPr>
            <p:ph idx="1" type="body"/>
          </p:nvPr>
        </p:nvSpPr>
        <p:spPr>
          <a:xfrm>
            <a:off x="76200" y="1276350"/>
            <a:ext cx="5113200" cy="34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/>
              <a:t>Parents will login to the</a:t>
            </a:r>
            <a:r>
              <a:rPr lang="en-US"/>
              <a:t>ir Aeries Parent Portal</a:t>
            </a:r>
            <a:r>
              <a:rPr lang="en-US"/>
              <a:t> at </a:t>
            </a:r>
            <a:r>
              <a:rPr b="1" lang="en-US"/>
              <a:t>parent.ousd.org</a:t>
            </a:r>
            <a:endParaRPr b="1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1" i="1" lang="en-US"/>
              <a:t>If you do not know your Aeries Parent Portal email or don’t have one, reach out to the Student Welcome Center (510-879-4600, enroll@ousd.org).</a:t>
            </a:r>
            <a:endParaRPr b="1" i="1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/>
              <a:t>You can also choose to complete registration in another language by clicking the English dropdown (circled in </a:t>
            </a:r>
            <a:r>
              <a:rPr lang="en-US">
                <a:solidFill>
                  <a:srgbClr val="FF0000"/>
                </a:solidFill>
              </a:rPr>
              <a:t>red</a:t>
            </a:r>
            <a:r>
              <a:rPr lang="en-US"/>
              <a:t>).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Calibri"/>
              <a:buChar char="●"/>
            </a:pPr>
            <a:r>
              <a:rPr lang="en-US"/>
              <a:t>Then click </a:t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7630050" y="1621325"/>
            <a:ext cx="1209300" cy="4473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0125" y="4296925"/>
            <a:ext cx="1209300" cy="41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287000" y="23560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Calibri"/>
              <a:buNone/>
            </a:pPr>
            <a:r>
              <a:rPr lang="en-US"/>
              <a:t>Enter Password</a:t>
            </a:r>
            <a:endParaRPr b="0" i="0" sz="36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 txBox="1"/>
          <p:nvPr>
            <p:ph idx="1" type="body"/>
          </p:nvPr>
        </p:nvSpPr>
        <p:spPr>
          <a:xfrm>
            <a:off x="228600" y="1200150"/>
            <a:ext cx="5737200" cy="23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•"/>
            </a:pPr>
            <a:r>
              <a:rPr lang="en-US"/>
              <a:t>Parents will be asked for their password.</a:t>
            </a:r>
            <a:endParaRPr/>
          </a:p>
          <a:p>
            <a:pPr indent="-3556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•"/>
            </a:pPr>
            <a:r>
              <a:rPr lang="en-US"/>
              <a:t>If you do not know your password, click</a:t>
            </a:r>
            <a:endParaRPr/>
          </a:p>
          <a:p>
            <a:pPr indent="0" lvl="0" marL="45720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Forgot Password?</a:t>
            </a:r>
            <a:endParaRPr/>
          </a:p>
          <a:p>
            <a:pPr indent="-355600" lvl="0" marL="457200" marR="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Calibri"/>
              <a:buChar char="•"/>
            </a:pPr>
            <a:r>
              <a:rPr lang="en-US"/>
              <a:t>After entering the password, click</a:t>
            </a:r>
            <a:endParaRPr i="0" u="none" cap="none" strike="noStrike">
              <a:solidFill>
                <a:schemeClr val="dk1"/>
              </a:solidFill>
            </a:endParaRPr>
          </a:p>
        </p:txBody>
      </p:sp>
      <p:sp>
        <p:nvSpPr>
          <p:cNvPr id="181" name="Google Shape;181;p23"/>
          <p:cNvSpPr txBox="1"/>
          <p:nvPr>
            <p:ph idx="12" type="sldNum"/>
          </p:nvPr>
        </p:nvSpPr>
        <p:spPr>
          <a:xfrm>
            <a:off x="6680940" y="4903946"/>
            <a:ext cx="2133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4375" y="1136413"/>
            <a:ext cx="2703225" cy="33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3906" y="2715329"/>
            <a:ext cx="1231325" cy="3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type="title"/>
          </p:nvPr>
        </p:nvSpPr>
        <p:spPr>
          <a:xfrm>
            <a:off x="256200" y="205975"/>
            <a:ext cx="8633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to enter </a:t>
            </a:r>
            <a:r>
              <a:rPr lang="en-US"/>
              <a:t>Data Confirmation/Registration</a:t>
            </a:r>
            <a:endParaRPr/>
          </a:p>
        </p:txBody>
      </p:sp>
      <p:sp>
        <p:nvSpPr>
          <p:cNvPr id="189" name="Google Shape;189;p24"/>
          <p:cNvSpPr txBox="1"/>
          <p:nvPr>
            <p:ph idx="1" type="body"/>
          </p:nvPr>
        </p:nvSpPr>
        <p:spPr>
          <a:xfrm>
            <a:off x="180000" y="2336450"/>
            <a:ext cx="8430600" cy="141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You will see a</a:t>
            </a:r>
            <a:r>
              <a:rPr lang="en-US">
                <a:solidFill>
                  <a:srgbClr val="000000"/>
                </a:solidFill>
              </a:rPr>
              <a:t> yellow bar at the top.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Click on “Click Here” (circled in </a:t>
            </a:r>
            <a:r>
              <a:rPr lang="en-US">
                <a:solidFill>
                  <a:srgbClr val="FF0000"/>
                </a:solidFill>
              </a:rPr>
              <a:t>red</a:t>
            </a:r>
            <a:r>
              <a:rPr lang="en-US">
                <a:solidFill>
                  <a:srgbClr val="000000"/>
                </a:solidFill>
              </a:rPr>
              <a:t> above)</a:t>
            </a:r>
            <a:r>
              <a:rPr lang="en-US">
                <a:solidFill>
                  <a:srgbClr val="000000"/>
                </a:solidFill>
              </a:rPr>
              <a:t> to begin registration.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90" name="Google Shape;190;p24"/>
          <p:cNvSpPr/>
          <p:nvPr/>
        </p:nvSpPr>
        <p:spPr>
          <a:xfrm>
            <a:off x="3752894" y="1940729"/>
            <a:ext cx="806100" cy="225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2600"/>
            <a:ext cx="8534401" cy="1076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4"/>
          <p:cNvSpPr/>
          <p:nvPr/>
        </p:nvSpPr>
        <p:spPr>
          <a:xfrm>
            <a:off x="3773775" y="1956775"/>
            <a:ext cx="726900" cy="225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>
            <p:ph type="title"/>
          </p:nvPr>
        </p:nvSpPr>
        <p:spPr>
          <a:xfrm>
            <a:off x="270000" y="151850"/>
            <a:ext cx="8721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complete registration for a different child</a:t>
            </a:r>
            <a:endParaRPr/>
          </a:p>
        </p:txBody>
      </p:sp>
      <p:sp>
        <p:nvSpPr>
          <p:cNvPr id="198" name="Google Shape;198;p25"/>
          <p:cNvSpPr txBox="1"/>
          <p:nvPr>
            <p:ph idx="1" type="body"/>
          </p:nvPr>
        </p:nvSpPr>
        <p:spPr>
          <a:xfrm>
            <a:off x="256200" y="2260250"/>
            <a:ext cx="8547300" cy="215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Once logged in, you can change which child you complete registration for by clicking “Change Student” at the top </a:t>
            </a:r>
            <a:r>
              <a:rPr lang="en-US"/>
              <a:t>(circled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/>
              <a:t>above).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If you </a:t>
            </a:r>
            <a:r>
              <a:rPr lang="en-US">
                <a:solidFill>
                  <a:srgbClr val="000000"/>
                </a:solidFill>
              </a:rPr>
              <a:t>do not see your other child under “Change Student”, please reach out to the Student Welcome Center for support (510-879-4600 or enroll@ousd.org)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99" name="Google Shape;1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096400"/>
            <a:ext cx="8534401" cy="107636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/>
          <p:nvPr/>
        </p:nvSpPr>
        <p:spPr>
          <a:xfrm>
            <a:off x="6275625" y="1160075"/>
            <a:ext cx="1299900" cy="321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Begin Data Confirmation/Registration</a:t>
            </a:r>
            <a:endParaRPr/>
          </a:p>
        </p:txBody>
      </p:sp>
      <p:sp>
        <p:nvSpPr>
          <p:cNvPr id="206" name="Google Shape;206;p26"/>
          <p:cNvSpPr txBox="1"/>
          <p:nvPr>
            <p:ph idx="1" type="body"/>
          </p:nvPr>
        </p:nvSpPr>
        <p:spPr>
          <a:xfrm>
            <a:off x="2647025" y="1047750"/>
            <a:ext cx="6039900" cy="223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On the left side, you will see the 6 sections of </a:t>
            </a:r>
            <a:endParaRPr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Data Confirmation/Registration.</a:t>
            </a:r>
            <a:endParaRPr/>
          </a:p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After you complete each section, click                    and then a check mark will appear next to the section name.</a:t>
            </a:r>
            <a:endParaRPr/>
          </a:p>
        </p:txBody>
      </p:sp>
      <p:pic>
        <p:nvPicPr>
          <p:cNvPr id="207" name="Google Shape;2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9223" y="2127281"/>
            <a:ext cx="1798542" cy="24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9575"/>
            <a:ext cx="2494625" cy="354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</a:t>
            </a:r>
            <a:r>
              <a:rPr lang="en-US"/>
              <a:t>Family Information</a:t>
            </a:r>
            <a:endParaRPr/>
          </a:p>
        </p:txBody>
      </p:sp>
      <p:sp>
        <p:nvSpPr>
          <p:cNvPr id="214" name="Google Shape;214;p27"/>
          <p:cNvSpPr txBox="1"/>
          <p:nvPr>
            <p:ph idx="1" type="body"/>
          </p:nvPr>
        </p:nvSpPr>
        <p:spPr>
          <a:xfrm>
            <a:off x="457200" y="1123950"/>
            <a:ext cx="8147700" cy="26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There are two parts to this section - active military service and residence survey.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Click on the box that reflects your status in each section.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When you are done with the section, click  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</a:rPr>
              <a:t>on the left side to move onto the next section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15" name="Google Shape;2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8125" y="2644436"/>
            <a:ext cx="1798542" cy="24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Student</a:t>
            </a:r>
            <a:endParaRPr/>
          </a:p>
        </p:txBody>
      </p:sp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152400" y="1047750"/>
            <a:ext cx="8686800" cy="105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To make any changes to this section, click               at the bottom of the screen.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In this section, you can update your child’s phone number, ethnicity, and race.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Changes to mailing address will need to be reviewed by school staff.</a:t>
            </a:r>
            <a:endParaRPr/>
          </a:p>
        </p:txBody>
      </p:sp>
      <p:pic>
        <p:nvPicPr>
          <p:cNvPr id="222" name="Google Shape;22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174075"/>
            <a:ext cx="8686801" cy="2582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8"/>
          <p:cNvSpPr/>
          <p:nvPr/>
        </p:nvSpPr>
        <p:spPr>
          <a:xfrm>
            <a:off x="1495523" y="2870239"/>
            <a:ext cx="1285800" cy="1956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1467575" y="3660600"/>
            <a:ext cx="1383600" cy="1956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4927" y="1148802"/>
            <a:ext cx="774600" cy="31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Student (Continued)</a:t>
            </a:r>
            <a:endParaRPr/>
          </a:p>
        </p:txBody>
      </p:sp>
      <p:sp>
        <p:nvSpPr>
          <p:cNvPr id="231" name="Google Shape;231;p29"/>
          <p:cNvSpPr txBox="1"/>
          <p:nvPr>
            <p:ph idx="1" type="body"/>
          </p:nvPr>
        </p:nvSpPr>
        <p:spPr>
          <a:xfrm>
            <a:off x="195675" y="1200150"/>
            <a:ext cx="4668300" cy="225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If you clicked Change, you can update your child’s phone number, ethnicity, and race.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After making any edits, click             at the bottom of the screen.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Then, click                                   on the left side.</a:t>
            </a:r>
            <a:endParaRPr/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030" y="1200150"/>
            <a:ext cx="3538694" cy="339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9"/>
          <p:cNvSpPr/>
          <p:nvPr/>
        </p:nvSpPr>
        <p:spPr>
          <a:xfrm>
            <a:off x="5185425" y="1299850"/>
            <a:ext cx="712800" cy="1956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8548" y="2186681"/>
            <a:ext cx="574400" cy="3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7575" y="2873035"/>
            <a:ext cx="1798542" cy="24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Contacts</a:t>
            </a:r>
            <a:endParaRPr/>
          </a:p>
        </p:txBody>
      </p:sp>
      <p:sp>
        <p:nvSpPr>
          <p:cNvPr id="241" name="Google Shape;241;p30"/>
          <p:cNvSpPr txBox="1"/>
          <p:nvPr>
            <p:ph idx="1" type="body"/>
          </p:nvPr>
        </p:nvSpPr>
        <p:spPr>
          <a:xfrm>
            <a:off x="363325" y="1123950"/>
            <a:ext cx="83934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/>
              <a:t>Under Contacts, you can update an existing contact by clicking the        pencil button in the upper left corner of each contact (circled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/>
              <a:t>below).</a:t>
            </a:r>
            <a:endParaRPr/>
          </a:p>
        </p:txBody>
      </p:sp>
      <p:sp>
        <p:nvSpPr>
          <p:cNvPr id="242" name="Google Shape;242;p30"/>
          <p:cNvSpPr txBox="1"/>
          <p:nvPr>
            <p:ph idx="1" type="body"/>
          </p:nvPr>
        </p:nvSpPr>
        <p:spPr>
          <a:xfrm>
            <a:off x="363325" y="3662100"/>
            <a:ext cx="8637900" cy="11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If you choose to make edits, you </a:t>
            </a:r>
            <a:r>
              <a:rPr lang="en-US">
                <a:solidFill>
                  <a:srgbClr val="000000"/>
                </a:solidFill>
              </a:rPr>
              <a:t>can update the name, address, relationship, phone number, and email address for each contact.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Click             at the bottom to save the updated information.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069" y="4381281"/>
            <a:ext cx="574400" cy="3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200" y="1914400"/>
            <a:ext cx="6921599" cy="18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0"/>
          <p:cNvSpPr/>
          <p:nvPr/>
        </p:nvSpPr>
        <p:spPr>
          <a:xfrm>
            <a:off x="810650" y="2404025"/>
            <a:ext cx="489300" cy="4053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0"/>
          <p:cNvSpPr/>
          <p:nvPr/>
        </p:nvSpPr>
        <p:spPr>
          <a:xfrm>
            <a:off x="1327800" y="2487900"/>
            <a:ext cx="1663200" cy="1818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0"/>
          <p:cNvSpPr/>
          <p:nvPr/>
        </p:nvSpPr>
        <p:spPr>
          <a:xfrm>
            <a:off x="1467575" y="2739475"/>
            <a:ext cx="251700" cy="1818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0"/>
          <p:cNvSpPr/>
          <p:nvPr/>
        </p:nvSpPr>
        <p:spPr>
          <a:xfrm>
            <a:off x="1775075" y="3172750"/>
            <a:ext cx="489300" cy="1818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4174" y="1211275"/>
            <a:ext cx="4381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Contacts (Continued)</a:t>
            </a:r>
            <a:endParaRPr/>
          </a:p>
        </p:txBody>
      </p:sp>
      <p:sp>
        <p:nvSpPr>
          <p:cNvPr id="255" name="Google Shape;255;p31"/>
          <p:cNvSpPr txBox="1"/>
          <p:nvPr>
            <p:ph idx="1" type="body"/>
          </p:nvPr>
        </p:nvSpPr>
        <p:spPr>
          <a:xfrm>
            <a:off x="375200" y="1129850"/>
            <a:ext cx="8229600" cy="659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To Add a new contact, click the              button in the blue bar (circled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>
                <a:solidFill>
                  <a:srgbClr val="000000"/>
                </a:solidFill>
              </a:rPr>
              <a:t>below).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56" name="Google Shape;256;p31"/>
          <p:cNvSpPr txBox="1"/>
          <p:nvPr/>
        </p:nvSpPr>
        <p:spPr>
          <a:xfrm>
            <a:off x="222800" y="2753875"/>
            <a:ext cx="8686800" cy="11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Fill in last name, first name, relationship, phone number, and email address.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done adding a contact, click            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bottom.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done with Contacts, click                                   on the left side.  </a:t>
            </a:r>
            <a:endParaRPr/>
          </a:p>
        </p:txBody>
      </p:sp>
      <p:pic>
        <p:nvPicPr>
          <p:cNvPr id="257" name="Google Shape;25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244" y="3188356"/>
            <a:ext cx="574400" cy="3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2017550"/>
            <a:ext cx="7982150" cy="4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1"/>
          <p:cNvSpPr/>
          <p:nvPr/>
        </p:nvSpPr>
        <p:spPr>
          <a:xfrm>
            <a:off x="7603425" y="1942800"/>
            <a:ext cx="1160100" cy="573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6171" y="3546154"/>
            <a:ext cx="1798542" cy="24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86548" y="1192073"/>
            <a:ext cx="647050" cy="32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Documents</a:t>
            </a:r>
            <a:endParaRPr/>
          </a:p>
        </p:txBody>
      </p:sp>
      <p:sp>
        <p:nvSpPr>
          <p:cNvPr id="267" name="Google Shape;267;p32"/>
          <p:cNvSpPr txBox="1"/>
          <p:nvPr>
            <p:ph idx="1" type="body"/>
          </p:nvPr>
        </p:nvSpPr>
        <p:spPr>
          <a:xfrm>
            <a:off x="228600" y="1123950"/>
            <a:ext cx="874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Under Documents, click where it says 2020-21 OUSD Registration Form Policies and Agreements to review the document.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68" name="Google Shape;2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023" y="1974611"/>
            <a:ext cx="5116901" cy="14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229950" y="3389246"/>
            <a:ext cx="8632800" cy="11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next section (Authorizations) will ask you questions about the policies described in this document.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you have reviewed the document, click                                  on the left side. </a:t>
            </a:r>
            <a:endParaRPr/>
          </a:p>
        </p:txBody>
      </p:sp>
      <p:pic>
        <p:nvPicPr>
          <p:cNvPr id="270" name="Google Shape;27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9621" y="4198017"/>
            <a:ext cx="1798542" cy="24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>
            <p:ph type="title"/>
          </p:nvPr>
        </p:nvSpPr>
        <p:spPr>
          <a:xfrm>
            <a:off x="30345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5. Authorizations</a:t>
            </a:r>
            <a:endParaRPr/>
          </a:p>
        </p:txBody>
      </p:sp>
      <p:sp>
        <p:nvSpPr>
          <p:cNvPr id="276" name="Google Shape;276;p33"/>
          <p:cNvSpPr txBox="1"/>
          <p:nvPr>
            <p:ph idx="1" type="body"/>
          </p:nvPr>
        </p:nvSpPr>
        <p:spPr>
          <a:xfrm>
            <a:off x="200646" y="1249277"/>
            <a:ext cx="8758500" cy="14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Under Authorizations, click Allow or Deny for each item.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Information about each item is in the document you reviewed in the previous section. 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After making a choice for all items, click 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When done with Authorizations, click                                  on the left side.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77" name="Google Shape;27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725" y="2603450"/>
            <a:ext cx="5573836" cy="215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6381" y="1949281"/>
            <a:ext cx="574400" cy="3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0896" y="2330067"/>
            <a:ext cx="1798542" cy="24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 Fin</a:t>
            </a:r>
            <a:r>
              <a:rPr lang="en-US"/>
              <a:t>al Data Confirmation</a:t>
            </a:r>
            <a:endParaRPr/>
          </a:p>
        </p:txBody>
      </p:sp>
      <p:sp>
        <p:nvSpPr>
          <p:cNvPr id="285" name="Google Shape;285;p34"/>
          <p:cNvSpPr txBox="1"/>
          <p:nvPr>
            <p:ph idx="1" type="body"/>
          </p:nvPr>
        </p:nvSpPr>
        <p:spPr>
          <a:xfrm>
            <a:off x="2751175" y="1329150"/>
            <a:ext cx="5692500" cy="205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Click 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All sections will have a green check.</a:t>
            </a:r>
            <a:endParaRPr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You are done with online registration - thank you!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86" name="Google Shape;2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063375"/>
            <a:ext cx="2045050" cy="36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698" y="1595256"/>
            <a:ext cx="1706150" cy="3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150" y="1073421"/>
            <a:ext cx="2045050" cy="320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>
            <p:ph type="ctrTitle"/>
          </p:nvPr>
        </p:nvSpPr>
        <p:spPr>
          <a:xfrm>
            <a:off x="0" y="1602450"/>
            <a:ext cx="9144000" cy="1066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For School Staff</a:t>
            </a:r>
            <a:endParaRPr b="0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usd_logo_2015_4c.png" id="294" name="Google Shape;2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000" y="76200"/>
            <a:ext cx="3886200" cy="12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idx="4294967295" type="title"/>
          </p:nvPr>
        </p:nvSpPr>
        <p:spPr>
          <a:xfrm>
            <a:off x="0" y="-22622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999999"/>
                </a:solidFill>
              </a:rPr>
              <a:t>Creating a Parent Portal Account (Step 1)</a:t>
            </a:r>
            <a:endParaRPr sz="3600">
              <a:solidFill>
                <a:srgbClr val="999999"/>
              </a:solidFill>
            </a:endParaRPr>
          </a:p>
        </p:txBody>
      </p:sp>
      <p:sp>
        <p:nvSpPr>
          <p:cNvPr id="300" name="Google Shape;300;p36"/>
          <p:cNvSpPr txBox="1"/>
          <p:nvPr>
            <p:ph idx="4294967295" type="body"/>
          </p:nvPr>
        </p:nvSpPr>
        <p:spPr>
          <a:xfrm>
            <a:off x="80375" y="742950"/>
            <a:ext cx="8964900" cy="16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You can quickly create a parent portal account for a family 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Go to the “Contacts” section in Aeries for the student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Find the name of the parent/guardian for whom you want to associate the parent portal account (or you can add a new contact).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Click the pencil icon next to the name to edit the contact (circled in </a:t>
            </a:r>
            <a:r>
              <a:rPr lang="en-US" sz="2000">
                <a:solidFill>
                  <a:srgbClr val="FF0000"/>
                </a:solidFill>
              </a:rPr>
              <a:t>red </a:t>
            </a:r>
            <a:r>
              <a:rPr lang="en-US" sz="2000">
                <a:solidFill>
                  <a:srgbClr val="000000"/>
                </a:solidFill>
              </a:rPr>
              <a:t>below)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46475"/>
            <a:ext cx="8839203" cy="1742033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150700" y="3244825"/>
            <a:ext cx="401700" cy="321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572625" y="3355325"/>
            <a:ext cx="1285800" cy="13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709100" y="3583925"/>
            <a:ext cx="677100" cy="13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971999" y="4118074"/>
            <a:ext cx="575100" cy="13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2289724" y="4118074"/>
            <a:ext cx="575100" cy="13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3517033" y="4118074"/>
            <a:ext cx="575100" cy="1305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7"/>
          <p:cNvSpPr txBox="1"/>
          <p:nvPr>
            <p:ph idx="4294967295" type="title"/>
          </p:nvPr>
        </p:nvSpPr>
        <p:spPr>
          <a:xfrm>
            <a:off x="4175" y="-98825"/>
            <a:ext cx="8088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999999"/>
                </a:solidFill>
              </a:rPr>
              <a:t>Creating a Parent Portal Account (Step 2)</a:t>
            </a:r>
            <a:endParaRPr sz="3600">
              <a:solidFill>
                <a:srgbClr val="999999"/>
              </a:solidFill>
            </a:endParaRPr>
          </a:p>
        </p:txBody>
      </p:sp>
      <p:sp>
        <p:nvSpPr>
          <p:cNvPr id="313" name="Google Shape;313;p37"/>
          <p:cNvSpPr txBox="1"/>
          <p:nvPr>
            <p:ph idx="4294967295" type="body"/>
          </p:nvPr>
        </p:nvSpPr>
        <p:spPr>
          <a:xfrm>
            <a:off x="4175" y="474172"/>
            <a:ext cx="8964900" cy="113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Under “Email Address” (circled in </a:t>
            </a:r>
            <a:r>
              <a:rPr lang="en-US" sz="2000">
                <a:solidFill>
                  <a:srgbClr val="FF0000"/>
                </a:solidFill>
              </a:rPr>
              <a:t>red </a:t>
            </a:r>
            <a:r>
              <a:rPr lang="en-US" sz="2000">
                <a:solidFill>
                  <a:srgbClr val="000000"/>
                </a:solidFill>
              </a:rPr>
              <a:t>below), either input the email address that the parent/guardian wants to use or confirm it’s correct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Then, next to the email address, under “Portal?”, click “Y”.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Then, click            at the bottom. The parent will automatically get an email with their account log-in and password.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314" name="Google Shape;31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873" y="1556843"/>
            <a:ext cx="574400" cy="32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675" y="2164067"/>
            <a:ext cx="6732927" cy="28730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7"/>
          <p:cNvSpPr/>
          <p:nvPr/>
        </p:nvSpPr>
        <p:spPr>
          <a:xfrm>
            <a:off x="364100" y="4518942"/>
            <a:ext cx="2599500" cy="5742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7"/>
          <p:cNvSpPr/>
          <p:nvPr/>
        </p:nvSpPr>
        <p:spPr>
          <a:xfrm>
            <a:off x="1004600" y="2802800"/>
            <a:ext cx="76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7"/>
          <p:cNvSpPr/>
          <p:nvPr/>
        </p:nvSpPr>
        <p:spPr>
          <a:xfrm>
            <a:off x="2223800" y="2802800"/>
            <a:ext cx="76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7"/>
          <p:cNvSpPr/>
          <p:nvPr/>
        </p:nvSpPr>
        <p:spPr>
          <a:xfrm>
            <a:off x="4738400" y="2802800"/>
            <a:ext cx="76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7"/>
          <p:cNvSpPr/>
          <p:nvPr/>
        </p:nvSpPr>
        <p:spPr>
          <a:xfrm>
            <a:off x="1385600" y="3183800"/>
            <a:ext cx="76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7"/>
          <p:cNvSpPr/>
          <p:nvPr/>
        </p:nvSpPr>
        <p:spPr>
          <a:xfrm>
            <a:off x="812021" y="4062175"/>
            <a:ext cx="37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7"/>
          <p:cNvSpPr/>
          <p:nvPr/>
        </p:nvSpPr>
        <p:spPr>
          <a:xfrm>
            <a:off x="2087329" y="4062175"/>
            <a:ext cx="37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7"/>
          <p:cNvSpPr/>
          <p:nvPr/>
        </p:nvSpPr>
        <p:spPr>
          <a:xfrm>
            <a:off x="3845808" y="4062175"/>
            <a:ext cx="373500" cy="1407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"/>
          <p:cNvSpPr txBox="1"/>
          <p:nvPr>
            <p:ph idx="4294967295" type="title"/>
          </p:nvPr>
        </p:nvSpPr>
        <p:spPr>
          <a:xfrm>
            <a:off x="4175" y="-98825"/>
            <a:ext cx="89649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999999"/>
                </a:solidFill>
              </a:rPr>
              <a:t>How to Check if Data Confirmation is Complete</a:t>
            </a:r>
            <a:endParaRPr sz="3600">
              <a:solidFill>
                <a:srgbClr val="999999"/>
              </a:solidFill>
            </a:endParaRPr>
          </a:p>
        </p:txBody>
      </p:sp>
      <p:sp>
        <p:nvSpPr>
          <p:cNvPr id="329" name="Google Shape;329;p38"/>
          <p:cNvSpPr txBox="1"/>
          <p:nvPr>
            <p:ph idx="4294967295" type="body"/>
          </p:nvPr>
        </p:nvSpPr>
        <p:spPr>
          <a:xfrm>
            <a:off x="4175" y="474172"/>
            <a:ext cx="8964900" cy="113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To check if an individual student has completed data confirmation, you can look this up in the student’s Aeries profile under Student Data-&gt; Other -&gt; Data Confirmation Log. 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</a:rPr>
              <a:t>In the screenshot below, this student has completed data confirmation on 5/11. Otherwise, the screen would be blank.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330" name="Google Shape;33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" y="2220175"/>
            <a:ext cx="6492850" cy="290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 Portal Account Administration</a:t>
            </a:r>
            <a:endParaRPr/>
          </a:p>
        </p:txBody>
      </p:sp>
      <p:pic>
        <p:nvPicPr>
          <p:cNvPr id="336" name="Google Shape;3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00" y="1977775"/>
            <a:ext cx="6510299" cy="2802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9"/>
          <p:cNvSpPr txBox="1"/>
          <p:nvPr>
            <p:ph idx="1" type="body"/>
          </p:nvPr>
        </p:nvSpPr>
        <p:spPr>
          <a:xfrm>
            <a:off x="136275" y="1047750"/>
            <a:ext cx="8909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Clerical staff are designated Parent Portal Admins for their schools. You can support families under </a:t>
            </a:r>
            <a:r>
              <a:rPr lang="en-US"/>
              <a:t>School Info -&gt; Portal Management -&gt; Manage Parent/Student Accounts</a:t>
            </a:r>
            <a:r>
              <a:rPr lang="en-US">
                <a:solidFill>
                  <a:srgbClr val="000000"/>
                </a:solidFill>
              </a:rPr>
              <a:t> (circled in </a:t>
            </a:r>
            <a:r>
              <a:rPr lang="en-US">
                <a:solidFill>
                  <a:srgbClr val="FF0000"/>
                </a:solidFill>
              </a:rPr>
              <a:t>red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below)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1128675" y="4370875"/>
            <a:ext cx="1789800" cy="2727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9"/>
          <p:cNvSpPr/>
          <p:nvPr/>
        </p:nvSpPr>
        <p:spPr>
          <a:xfrm>
            <a:off x="3934201" y="2015475"/>
            <a:ext cx="467700" cy="145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 Portal Account Search/Emulation</a:t>
            </a:r>
            <a:endParaRPr/>
          </a:p>
        </p:txBody>
      </p:sp>
      <p:sp>
        <p:nvSpPr>
          <p:cNvPr id="345" name="Google Shape;345;p40"/>
          <p:cNvSpPr txBox="1"/>
          <p:nvPr>
            <p:ph idx="1" type="body"/>
          </p:nvPr>
        </p:nvSpPr>
        <p:spPr>
          <a:xfrm>
            <a:off x="90425" y="971550"/>
            <a:ext cx="8955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You can search for a parent portal account by parent email address or student ID When you click on the button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>
                <a:solidFill>
                  <a:srgbClr val="000000"/>
                </a:solidFill>
              </a:rPr>
              <a:t>below, you will be in the parent’s account.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46" name="Google Shape;346;p40"/>
          <p:cNvSpPr/>
          <p:nvPr/>
        </p:nvSpPr>
        <p:spPr>
          <a:xfrm>
            <a:off x="3934201" y="2015475"/>
            <a:ext cx="467700" cy="145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7" name="Google Shape;34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906104"/>
            <a:ext cx="6811774" cy="285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0"/>
          <p:cNvSpPr/>
          <p:nvPr/>
        </p:nvSpPr>
        <p:spPr>
          <a:xfrm>
            <a:off x="3756850" y="1918725"/>
            <a:ext cx="677100" cy="193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0"/>
          <p:cNvSpPr/>
          <p:nvPr/>
        </p:nvSpPr>
        <p:spPr>
          <a:xfrm>
            <a:off x="2832950" y="3727025"/>
            <a:ext cx="261300" cy="281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Beginning Data Confirmation/Registration</a:t>
            </a:r>
            <a:endParaRPr/>
          </a:p>
        </p:txBody>
      </p:sp>
      <p:sp>
        <p:nvSpPr>
          <p:cNvPr id="355" name="Google Shape;355;p41"/>
          <p:cNvSpPr/>
          <p:nvPr/>
        </p:nvSpPr>
        <p:spPr>
          <a:xfrm>
            <a:off x="3934201" y="2015475"/>
            <a:ext cx="467700" cy="145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1"/>
          <p:cNvSpPr txBox="1"/>
          <p:nvPr>
            <p:ph idx="1" type="body"/>
          </p:nvPr>
        </p:nvSpPr>
        <p:spPr>
          <a:xfrm>
            <a:off x="152400" y="1156198"/>
            <a:ext cx="9045300" cy="110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If the parent has not yet started Data Confirmation/Registration, you’ll see the below screen with a yellow bar at the top. Click the “Click Here” link (circled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>
                <a:solidFill>
                  <a:srgbClr val="000000"/>
                </a:solidFill>
              </a:rPr>
              <a:t>below) to begin Data Confirmation. Please only do this if the student is continuing at your school for 2020-21.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57" name="Google Shape;3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61050"/>
            <a:ext cx="88296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1"/>
          <p:cNvSpPr/>
          <p:nvPr/>
        </p:nvSpPr>
        <p:spPr>
          <a:xfrm>
            <a:off x="5256379" y="3402125"/>
            <a:ext cx="548100" cy="225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1"/>
          <p:cNvSpPr/>
          <p:nvPr/>
        </p:nvSpPr>
        <p:spPr>
          <a:xfrm>
            <a:off x="1435025" y="2531450"/>
            <a:ext cx="677100" cy="258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1"/>
          <p:cNvSpPr/>
          <p:nvPr/>
        </p:nvSpPr>
        <p:spPr>
          <a:xfrm>
            <a:off x="6836501" y="3692350"/>
            <a:ext cx="903000" cy="1452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Finishing Data Confirmation/Registration</a:t>
            </a:r>
            <a:endParaRPr/>
          </a:p>
        </p:txBody>
      </p:sp>
      <p:sp>
        <p:nvSpPr>
          <p:cNvPr id="366" name="Google Shape;366;p42"/>
          <p:cNvSpPr txBox="1"/>
          <p:nvPr>
            <p:ph idx="1" type="body"/>
          </p:nvPr>
        </p:nvSpPr>
        <p:spPr>
          <a:xfrm>
            <a:off x="136275" y="971550"/>
            <a:ext cx="8909100" cy="104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>
                <a:solidFill>
                  <a:srgbClr val="000000"/>
                </a:solidFill>
              </a:rPr>
              <a:t>If the parent has started </a:t>
            </a:r>
            <a:r>
              <a:rPr lang="en-US">
                <a:solidFill>
                  <a:srgbClr val="000000"/>
                </a:solidFill>
              </a:rPr>
              <a:t>but not yet</a:t>
            </a:r>
            <a:r>
              <a:rPr lang="en-US">
                <a:solidFill>
                  <a:srgbClr val="000000"/>
                </a:solidFill>
              </a:rPr>
              <a:t> completed Data Confirmation/Registration, you can support the parent to complete Data Confirmation by going to Student Info-&gt;Data Confirmation (circled in </a:t>
            </a:r>
            <a:r>
              <a:rPr lang="en-US">
                <a:solidFill>
                  <a:srgbClr val="FF0000"/>
                </a:solidFill>
              </a:rPr>
              <a:t>red </a:t>
            </a:r>
            <a:r>
              <a:rPr lang="en-US">
                <a:solidFill>
                  <a:srgbClr val="000000"/>
                </a:solidFill>
              </a:rPr>
              <a:t>below).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67" name="Google Shape;367;p42"/>
          <p:cNvSpPr/>
          <p:nvPr/>
        </p:nvSpPr>
        <p:spPr>
          <a:xfrm>
            <a:off x="3934201" y="2015475"/>
            <a:ext cx="467700" cy="145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443" y="2068286"/>
            <a:ext cx="5356050" cy="26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2"/>
          <p:cNvSpPr/>
          <p:nvPr/>
        </p:nvSpPr>
        <p:spPr>
          <a:xfrm>
            <a:off x="2232600" y="2144475"/>
            <a:ext cx="467700" cy="145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2"/>
          <p:cNvSpPr/>
          <p:nvPr/>
        </p:nvSpPr>
        <p:spPr>
          <a:xfrm>
            <a:off x="1484950" y="2137275"/>
            <a:ext cx="1531800" cy="1821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