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60" r:id="rId6"/>
    <p:sldId id="261" r:id="rId7"/>
    <p:sldId id="266" r:id="rId8"/>
    <p:sldId id="258" r:id="rId9"/>
    <p:sldId id="269" r:id="rId10"/>
    <p:sldId id="268" r:id="rId11"/>
    <p:sldId id="271" r:id="rId12"/>
    <p:sldId id="272" r:id="rId13"/>
    <p:sldId id="270" r:id="rId14"/>
    <p:sldId id="259" r:id="rId15"/>
    <p:sldId id="262" r:id="rId16"/>
    <p:sldId id="263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06997F-7C54-48E8-9A5F-A3B509BED6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4FE9BF-C015-452E-8325-0E163F0588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F222D1-05A0-4AC4-B941-7F0BC120CC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757772-3395-47DE-87AD-4C9C028B945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DC1985-B25A-4D50-8E30-B9AF3182AE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04F22D-786D-4714-ABB5-033024DF8A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72DB93-A75E-4E24-ABFE-8274C80F663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1EF14D-5BB3-4F66-8F4B-F6DB50069E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224B61-E188-49B9-9209-01C7F14B52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410831-7071-4ABC-92EB-9C302407ED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D76079-AB73-44FA-9E9E-BE462C3D6D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6FC43FA-B287-4A13-846B-E885AA93EC8D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Annual Title 1 Parent Meeting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Waterford Oaks Elementary</a:t>
            </a:r>
          </a:p>
          <a:p>
            <a:r>
              <a:rPr lang="en-US" dirty="0">
                <a:solidFill>
                  <a:srgbClr val="FF0000"/>
                </a:solidFill>
              </a:rPr>
              <a:t>September 7, 2017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447800" y="742950"/>
            <a:ext cx="64008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>
                <a:solidFill>
                  <a:srgbClr val="FFFF00"/>
                </a:solidFill>
              </a:rPr>
              <a:t>{</a:t>
            </a:r>
            <a:r>
              <a:rPr lang="en-US" dirty="0" err="1">
                <a:solidFill>
                  <a:srgbClr val="FFFF00"/>
                </a:solidFill>
              </a:rPr>
              <a:t>InsertSchool</a:t>
            </a:r>
            <a:r>
              <a:rPr lang="en-US" dirty="0">
                <a:solidFill>
                  <a:srgbClr val="FFFF00"/>
                </a:solidFill>
              </a:rPr>
              <a:t> Logo|}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0F58FC-EFFD-4204-92B4-CB8A3AC55A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799" y="228600"/>
            <a:ext cx="4800601" cy="2362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What is Title 1, Part A?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3820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dirty="0"/>
              <a:t>The </a:t>
            </a:r>
            <a:r>
              <a:rPr lang="en-US" sz="2800" i="1" dirty="0"/>
              <a:t>No Child Left Behind Act of 2001 </a:t>
            </a:r>
            <a:r>
              <a:rPr lang="en-US" sz="2800" dirty="0"/>
              <a:t>requires that each Title I School hold an Annual Meeting of Title I parents for the purpose of…</a:t>
            </a:r>
          </a:p>
          <a:p>
            <a:pPr marL="0" indent="0" algn="ctr">
              <a:buNone/>
            </a:pPr>
            <a:endParaRPr lang="en-US" sz="2800" dirty="0"/>
          </a:p>
          <a:p>
            <a:r>
              <a:rPr lang="en-US" sz="2400" dirty="0">
                <a:solidFill>
                  <a:srgbClr val="FF0000"/>
                </a:solidFill>
              </a:rPr>
              <a:t>Informing you of your school’s participation in Title I </a:t>
            </a:r>
          </a:p>
          <a:p>
            <a:endParaRPr lang="en-US" sz="11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Explaining the requirements of Title I</a:t>
            </a:r>
          </a:p>
          <a:p>
            <a:pPr marL="0" indent="0">
              <a:buNone/>
            </a:pPr>
            <a:endParaRPr lang="en-US" sz="11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Explaining your rights as parents to be involved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What you will learn…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382000" cy="4525963"/>
          </a:xfrm>
        </p:spPr>
        <p:txBody>
          <a:bodyPr/>
          <a:lstStyle/>
          <a:p>
            <a:r>
              <a:rPr lang="en-US" sz="2400" dirty="0"/>
              <a:t>What does it mean to be a Title I school? </a:t>
            </a:r>
          </a:p>
          <a:p>
            <a:endParaRPr lang="en-US" sz="1100" dirty="0"/>
          </a:p>
          <a:p>
            <a:r>
              <a:rPr lang="en-US" sz="2400" dirty="0"/>
              <a:t>What is the 1% Set-Aside for parental involvement?</a:t>
            </a:r>
          </a:p>
          <a:p>
            <a:pPr marL="0" indent="0">
              <a:buNone/>
            </a:pPr>
            <a:endParaRPr lang="en-US" sz="1100" dirty="0"/>
          </a:p>
          <a:p>
            <a:r>
              <a:rPr lang="en-US" sz="2400" dirty="0"/>
              <a:t>What is a CIP? </a:t>
            </a:r>
          </a:p>
          <a:p>
            <a:pPr marL="0" indent="0">
              <a:buNone/>
            </a:pPr>
            <a:endParaRPr lang="en-US" sz="1100" dirty="0"/>
          </a:p>
          <a:p>
            <a:r>
              <a:rPr lang="en-US" sz="2400" dirty="0"/>
              <a:t>What is the School-Parent Compact?</a:t>
            </a:r>
          </a:p>
          <a:p>
            <a:pPr marL="0" indent="0">
              <a:buNone/>
            </a:pPr>
            <a:endParaRPr lang="en-US" sz="1100" dirty="0"/>
          </a:p>
          <a:p>
            <a:r>
              <a:rPr lang="en-US" sz="2400" dirty="0"/>
              <a:t>What is the Parental Involvement Policy?</a:t>
            </a:r>
          </a:p>
          <a:p>
            <a:pPr marL="0" indent="0">
              <a:buNone/>
            </a:pPr>
            <a:endParaRPr lang="en-US" sz="1100" dirty="0"/>
          </a:p>
          <a:p>
            <a:r>
              <a:rPr lang="en-US" sz="2400" dirty="0"/>
              <a:t> How do I request the qualifications of my</a:t>
            </a:r>
          </a:p>
          <a:p>
            <a:pPr marL="0" indent="0">
              <a:buNone/>
            </a:pPr>
            <a:r>
              <a:rPr lang="en-US" sz="2400" dirty="0"/>
              <a:t>     child’s teacher(s)?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br>
              <a:rPr lang="en-US" sz="28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328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What you will learn…</a:t>
            </a:r>
            <a:br>
              <a:rPr lang="en-US" sz="3600" dirty="0"/>
            </a:br>
            <a:r>
              <a:rPr lang="en-US" sz="2400" dirty="0"/>
              <a:t>(Continued)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382000" cy="4525963"/>
          </a:xfrm>
        </p:spPr>
        <p:txBody>
          <a:bodyPr/>
          <a:lstStyle/>
          <a:p>
            <a:pPr marL="0" indent="0">
              <a:buNone/>
            </a:pPr>
            <a:endParaRPr lang="en-US" sz="2800" dirty="0"/>
          </a:p>
          <a:p>
            <a:r>
              <a:rPr lang="en-US" sz="2400" dirty="0"/>
              <a:t>How will I be notified if my child is taught by a teacher who is not Highly Qualified?</a:t>
            </a:r>
          </a:p>
          <a:p>
            <a:pPr marL="0" indent="0">
              <a:buNone/>
            </a:pPr>
            <a:endParaRPr lang="en-US" sz="1100" dirty="0"/>
          </a:p>
          <a:p>
            <a:r>
              <a:rPr lang="en-US" sz="2400" dirty="0"/>
              <a:t>How is the Annual Evaluation of the Parental</a:t>
            </a:r>
          </a:p>
          <a:p>
            <a:pPr marL="0" indent="0">
              <a:buNone/>
            </a:pPr>
            <a:r>
              <a:rPr lang="en-US" sz="2400" dirty="0"/>
              <a:t>    Involvement Plan conducted?</a:t>
            </a:r>
          </a:p>
          <a:p>
            <a:endParaRPr lang="en-US" sz="1100" dirty="0"/>
          </a:p>
          <a:p>
            <a:r>
              <a:rPr lang="en-US" sz="2400" dirty="0">
                <a:solidFill>
                  <a:srgbClr val="FF0000"/>
                </a:solidFill>
              </a:rPr>
              <a:t>How can I be involved in all of these things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    I’m learning about?</a:t>
            </a:r>
          </a:p>
          <a:p>
            <a:pPr marL="0" indent="0">
              <a:buNone/>
            </a:pP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 </a:t>
            </a:r>
            <a:br>
              <a:rPr lang="en-US" sz="2800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500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05800" cy="1143000"/>
          </a:xfrm>
        </p:spPr>
        <p:txBody>
          <a:bodyPr/>
          <a:lstStyle/>
          <a:p>
            <a:r>
              <a:rPr lang="en-US" sz="3600" dirty="0"/>
              <a:t>What does it mean to be </a:t>
            </a:r>
            <a:br>
              <a:rPr lang="en-US" sz="3600" dirty="0"/>
            </a:br>
            <a:r>
              <a:rPr lang="en-US" sz="3600" dirty="0"/>
              <a:t>a Title I School?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  CHISD, </a:t>
            </a:r>
            <a:r>
              <a:rPr lang="en-US" dirty="0">
                <a:solidFill>
                  <a:srgbClr val="FF0000"/>
                </a:solidFill>
              </a:rPr>
              <a:t>K-8 campuses have </a:t>
            </a:r>
            <a:r>
              <a:rPr lang="en-US" b="1" dirty="0">
                <a:solidFill>
                  <a:srgbClr val="FF0000"/>
                </a:solidFill>
              </a:rPr>
              <a:t>55%</a:t>
            </a:r>
            <a:r>
              <a:rPr lang="en-US" dirty="0">
                <a:solidFill>
                  <a:srgbClr val="FF0000"/>
                </a:solidFill>
              </a:rPr>
              <a:t> or higher Free &amp; Reduced lunch </a:t>
            </a:r>
            <a:r>
              <a:rPr lang="en-US" dirty="0"/>
              <a:t>counts, and are designated as Title 1 School-wide campuses and receive federal funding.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10 Components of School-wide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80000"/>
              </a:lnSpc>
              <a:buFontTx/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Comprehensive Needs Assessment</a:t>
            </a:r>
          </a:p>
          <a:p>
            <a:pPr marL="457200" indent="-457200">
              <a:lnSpc>
                <a:spcPct val="80000"/>
              </a:lnSpc>
              <a:buFontTx/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School-wide Reform Strategies</a:t>
            </a:r>
          </a:p>
          <a:p>
            <a:pPr marL="457200" indent="-457200">
              <a:lnSpc>
                <a:spcPct val="80000"/>
              </a:lnSpc>
              <a:buFontTx/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Instruction by Highly Qualified Teachers</a:t>
            </a:r>
          </a:p>
          <a:p>
            <a:pPr marL="457200" indent="-457200">
              <a:lnSpc>
                <a:spcPct val="80000"/>
              </a:lnSpc>
              <a:buFontTx/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High Quality Professional Development</a:t>
            </a:r>
          </a:p>
          <a:p>
            <a:pPr marL="457200" indent="-457200">
              <a:lnSpc>
                <a:spcPct val="80000"/>
              </a:lnSpc>
              <a:buFontTx/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Strategies to Attract Highly Qualified Teachers</a:t>
            </a:r>
          </a:p>
          <a:p>
            <a:pPr marL="457200" indent="-457200">
              <a:lnSpc>
                <a:spcPct val="80000"/>
              </a:lnSpc>
              <a:buFontTx/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Strategies to Increase Parent Involvement</a:t>
            </a:r>
          </a:p>
          <a:p>
            <a:pPr marL="457200" indent="-457200">
              <a:lnSpc>
                <a:spcPct val="80000"/>
              </a:lnSpc>
              <a:buFontTx/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Pre-K Transition from Early Childhood Programs</a:t>
            </a:r>
          </a:p>
          <a:p>
            <a:pPr marL="457200" indent="-457200">
              <a:lnSpc>
                <a:spcPct val="80000"/>
              </a:lnSpc>
              <a:buFontTx/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Measures to Include Teachers in Decisions</a:t>
            </a:r>
          </a:p>
          <a:p>
            <a:pPr marL="457200" indent="-457200">
              <a:lnSpc>
                <a:spcPct val="80000"/>
              </a:lnSpc>
              <a:buFontTx/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Effective, Timely Additional Assistance to Struggling Students</a:t>
            </a:r>
          </a:p>
          <a:p>
            <a:pPr marL="457200" indent="-457200">
              <a:lnSpc>
                <a:spcPct val="80000"/>
              </a:lnSpc>
              <a:buFontTx/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Coordination and Integration of Federal, State, and Local Services and Programs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05800" cy="1143000"/>
          </a:xfrm>
        </p:spPr>
        <p:txBody>
          <a:bodyPr/>
          <a:lstStyle/>
          <a:p>
            <a:r>
              <a:rPr lang="en-US" sz="3600" dirty="0"/>
              <a:t>What does it mean to be </a:t>
            </a:r>
            <a:br>
              <a:rPr lang="en-US" sz="3600" dirty="0"/>
            </a:br>
            <a:r>
              <a:rPr lang="en-US" sz="3600" dirty="0"/>
              <a:t>a Title I School?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600" b="1" dirty="0">
                <a:solidFill>
                  <a:srgbClr val="FF0000"/>
                </a:solidFill>
              </a:rPr>
              <a:t>Federal funds </a:t>
            </a:r>
            <a:r>
              <a:rPr lang="en-US" sz="2600" b="1" dirty="0"/>
              <a:t>supplement the school’s existing programs and are used to:</a:t>
            </a:r>
          </a:p>
          <a:p>
            <a:pPr marL="0" indent="0">
              <a:buNone/>
            </a:pPr>
            <a:endParaRPr lang="en-US" sz="1100" b="1" dirty="0"/>
          </a:p>
          <a:p>
            <a:r>
              <a:rPr lang="en-US" sz="2400" dirty="0"/>
              <a:t>Identify students having </a:t>
            </a:r>
            <a:r>
              <a:rPr lang="en-US" sz="2400" dirty="0">
                <a:solidFill>
                  <a:srgbClr val="FF0000"/>
                </a:solidFill>
              </a:rPr>
              <a:t>academic difficulties </a:t>
            </a:r>
            <a:r>
              <a:rPr lang="en-US" sz="2400" dirty="0"/>
              <a:t>and to provide timely assistance to help them meet the State’s challenging content standards</a:t>
            </a:r>
          </a:p>
          <a:p>
            <a:pPr marL="0" indent="0">
              <a:buNone/>
            </a:pPr>
            <a:endParaRPr lang="en-US" sz="1100" dirty="0"/>
          </a:p>
          <a:p>
            <a:r>
              <a:rPr lang="en-US" sz="2400" dirty="0">
                <a:solidFill>
                  <a:srgbClr val="FF0000"/>
                </a:solidFill>
              </a:rPr>
              <a:t>Purchase staff, programs, materials, and/or supplies</a:t>
            </a:r>
          </a:p>
          <a:p>
            <a:pPr marL="0" indent="0">
              <a:buNone/>
            </a:pPr>
            <a:endParaRPr lang="en-US" sz="11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Conduct parental  meetings, trainings, and/or activities</a:t>
            </a:r>
          </a:p>
          <a:p>
            <a:pPr marL="0" indent="0">
              <a:buNone/>
            </a:pPr>
            <a:endParaRPr lang="en-US" sz="1100" dirty="0"/>
          </a:p>
          <a:p>
            <a:r>
              <a:rPr lang="en-US" sz="2400" dirty="0"/>
              <a:t>Recruit, hire, and/or retain Highly Qualified Teachers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660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What is the 1% set-aside and</a:t>
            </a:r>
            <a:br>
              <a:rPr lang="en-US" sz="3600" dirty="0"/>
            </a:br>
            <a:r>
              <a:rPr lang="en-US" sz="3600" dirty="0"/>
              <a:t>how are parents involved?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Any district with a Title I allocation greater than $500,000 is required by law to set aside 1% of it’s Title I allocation for parental involvement.</a:t>
            </a:r>
          </a:p>
          <a:p>
            <a:pPr marL="0" indent="0">
              <a:buNone/>
            </a:pPr>
            <a:endParaRPr lang="en-US" sz="1100" dirty="0">
              <a:solidFill>
                <a:srgbClr val="FF0000"/>
              </a:solidFill>
            </a:endParaRPr>
          </a:p>
          <a:p>
            <a:r>
              <a:rPr lang="en-US" sz="2400" dirty="0"/>
              <a:t>Of that 1%, 5% may be reserved at the District for system-wide initiatives related to parental involvement. The remaining 95% must be allocated to all Title I schools. Therefore, each Title I school receives its portion to implement school-level parental involvement.</a:t>
            </a:r>
          </a:p>
          <a:p>
            <a:pPr marL="0" indent="0">
              <a:buNone/>
            </a:pPr>
            <a:endParaRPr lang="en-US" sz="1100" dirty="0"/>
          </a:p>
          <a:p>
            <a:r>
              <a:rPr lang="en-US" sz="2400" dirty="0">
                <a:solidFill>
                  <a:srgbClr val="FF0000"/>
                </a:solidFill>
              </a:rPr>
              <a:t>Title I parents have the right to be involved in how this money is spent.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What is the CHISD Title I Plan?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The CHISD Title I Plan addresses how Title I funds are used throughout the school system .  Topics include:</a:t>
            </a:r>
          </a:p>
          <a:p>
            <a:r>
              <a:rPr lang="en-US" sz="2200" dirty="0"/>
              <a:t>Student academic assessments </a:t>
            </a:r>
          </a:p>
          <a:p>
            <a:r>
              <a:rPr lang="en-US" sz="2200" dirty="0">
                <a:solidFill>
                  <a:srgbClr val="FF0000"/>
                </a:solidFill>
              </a:rPr>
              <a:t>Additional assistance provided struggling students</a:t>
            </a:r>
          </a:p>
          <a:p>
            <a:r>
              <a:rPr lang="en-US" sz="2200" dirty="0">
                <a:solidFill>
                  <a:srgbClr val="FF0000"/>
                </a:solidFill>
              </a:rPr>
              <a:t>Coordination and integration of federal funds and programs</a:t>
            </a:r>
          </a:p>
          <a:p>
            <a:r>
              <a:rPr lang="en-US" sz="2200" dirty="0"/>
              <a:t>School programs including migrant, pre-school, school choice, and supplemental educational services as applicable.</a:t>
            </a:r>
          </a:p>
          <a:p>
            <a:r>
              <a:rPr lang="en-US" sz="2200" dirty="0">
                <a:solidFill>
                  <a:srgbClr val="FF0000"/>
                </a:solidFill>
              </a:rPr>
              <a:t>Parental involvement strategies, including the campus and district Parental Involvement Plan</a:t>
            </a:r>
          </a:p>
          <a:p>
            <a:r>
              <a:rPr lang="en-US" sz="2200" dirty="0">
                <a:solidFill>
                  <a:srgbClr val="FF0000"/>
                </a:solidFill>
              </a:rPr>
              <a:t>Title I parents have the right to be involved in the development of the campus and CHISD Title I Plan.</a:t>
            </a:r>
          </a:p>
        </p:txBody>
      </p:sp>
    </p:spTree>
    <p:extLst>
      <p:ext uri="{BB962C8B-B14F-4D97-AF65-F5344CB8AC3E}">
        <p14:creationId xmlns:p14="http://schemas.microsoft.com/office/powerpoint/2010/main" val="933184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What is a CIP?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382000" cy="50292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The </a:t>
            </a:r>
            <a:r>
              <a:rPr lang="en-US" sz="2800" b="1" dirty="0"/>
              <a:t>CIP</a:t>
            </a:r>
            <a:r>
              <a:rPr lang="en-US" sz="2800" dirty="0"/>
              <a:t> is your school’s </a:t>
            </a:r>
            <a:r>
              <a:rPr lang="en-US" sz="2800" b="1" dirty="0"/>
              <a:t>C</a:t>
            </a:r>
            <a:r>
              <a:rPr lang="en-US" sz="2800" dirty="0"/>
              <a:t>ampus </a:t>
            </a:r>
            <a:r>
              <a:rPr lang="en-US" sz="2800" b="1" dirty="0"/>
              <a:t>I</a:t>
            </a:r>
            <a:r>
              <a:rPr lang="en-US" sz="2800" dirty="0"/>
              <a:t>mprovement </a:t>
            </a:r>
            <a:r>
              <a:rPr lang="en-US" sz="2800" b="1" dirty="0"/>
              <a:t>P</a:t>
            </a:r>
            <a:r>
              <a:rPr lang="en-US" sz="2800" dirty="0"/>
              <a:t>lan and includes:</a:t>
            </a:r>
          </a:p>
          <a:p>
            <a:r>
              <a:rPr lang="en-US" sz="2200" dirty="0"/>
              <a:t>A Needs Assessment and Summary of Data</a:t>
            </a:r>
          </a:p>
          <a:p>
            <a:endParaRPr lang="en-US" sz="1100" dirty="0"/>
          </a:p>
          <a:p>
            <a:r>
              <a:rPr lang="en-US" sz="2200" dirty="0"/>
              <a:t>Goals and Strategies to Address Academic Needs of Students</a:t>
            </a:r>
          </a:p>
          <a:p>
            <a:endParaRPr lang="en-US" sz="1100" dirty="0"/>
          </a:p>
          <a:p>
            <a:r>
              <a:rPr lang="en-US" sz="2200" dirty="0"/>
              <a:t>Professional Development Needs of Teachers</a:t>
            </a:r>
          </a:p>
          <a:p>
            <a:endParaRPr lang="en-US" sz="1100" dirty="0"/>
          </a:p>
          <a:p>
            <a:r>
              <a:rPr lang="en-US" sz="2200" dirty="0"/>
              <a:t>Coordination of Resources/Comprehensive Budget</a:t>
            </a:r>
          </a:p>
          <a:p>
            <a:pPr marL="0" indent="0">
              <a:buNone/>
            </a:pPr>
            <a:endParaRPr lang="en-US" sz="1100" dirty="0"/>
          </a:p>
          <a:p>
            <a:r>
              <a:rPr lang="en-US" sz="2200" dirty="0"/>
              <a:t>The School’s Parental Involvement Plan</a:t>
            </a:r>
          </a:p>
          <a:p>
            <a:endParaRPr lang="en-US" sz="1100" dirty="0"/>
          </a:p>
          <a:p>
            <a:r>
              <a:rPr lang="en-US" sz="2200" dirty="0">
                <a:solidFill>
                  <a:srgbClr val="FF0000"/>
                </a:solidFill>
              </a:rPr>
              <a:t>Title I parents have the right to be involved in the development of the Campus Improvement Plan. (Site-Based Team)</a:t>
            </a:r>
            <a:r>
              <a:rPr lang="en-US" sz="2200" dirty="0"/>
              <a:t> Meeting held September 7, 2017.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72803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What’s included in the school’s</a:t>
            </a:r>
            <a:br>
              <a:rPr lang="en-US" sz="3600" dirty="0"/>
            </a:br>
            <a:r>
              <a:rPr lang="en-US" sz="3600" dirty="0"/>
              <a:t>Parental Involvement Plan?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382000" cy="5029200"/>
          </a:xfrm>
        </p:spPr>
        <p:txBody>
          <a:bodyPr/>
          <a:lstStyle/>
          <a:p>
            <a:pPr marL="0" indent="0">
              <a:buNone/>
            </a:pPr>
            <a:r>
              <a:rPr lang="en-US" sz="2600" dirty="0"/>
              <a:t>This plan addresses </a:t>
            </a:r>
            <a:r>
              <a:rPr lang="en-US" sz="2600" dirty="0">
                <a:solidFill>
                  <a:srgbClr val="FF0000"/>
                </a:solidFill>
              </a:rPr>
              <a:t>how the school will implement the parental involvement requirements</a:t>
            </a:r>
            <a:r>
              <a:rPr lang="en-US" sz="2600" dirty="0"/>
              <a:t>.  Such as:</a:t>
            </a:r>
          </a:p>
          <a:p>
            <a:pPr marL="0" indent="0">
              <a:buNone/>
            </a:pPr>
            <a:endParaRPr lang="en-US" sz="1100" dirty="0"/>
          </a:p>
          <a:p>
            <a:r>
              <a:rPr lang="en-US" sz="2400" dirty="0"/>
              <a:t>How parents can be </a:t>
            </a:r>
            <a:r>
              <a:rPr lang="en-US" sz="2400" b="1" dirty="0">
                <a:solidFill>
                  <a:srgbClr val="FF0000"/>
                </a:solidFill>
              </a:rPr>
              <a:t>involved in decision-making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dirty="0"/>
              <a:t>and activities</a:t>
            </a:r>
          </a:p>
          <a:p>
            <a:pPr marL="0" indent="0">
              <a:buNone/>
            </a:pPr>
            <a:endParaRPr lang="en-US" sz="1100" dirty="0"/>
          </a:p>
          <a:p>
            <a:r>
              <a:rPr lang="en-US" sz="2400" dirty="0"/>
              <a:t>How parental involvement funds are being used</a:t>
            </a:r>
          </a:p>
          <a:p>
            <a:pPr marL="0" indent="0">
              <a:buNone/>
            </a:pPr>
            <a:endParaRPr lang="en-US" sz="1100" dirty="0"/>
          </a:p>
          <a:p>
            <a:r>
              <a:rPr lang="en-US" sz="2400" dirty="0"/>
              <a:t>How information and training will be provided to parents</a:t>
            </a:r>
          </a:p>
          <a:p>
            <a:pPr marL="0" indent="0">
              <a:buNone/>
            </a:pPr>
            <a:endParaRPr lang="en-US" sz="1100" dirty="0"/>
          </a:p>
          <a:p>
            <a:r>
              <a:rPr lang="en-US" sz="2400" dirty="0"/>
              <a:t>How the school will build capacity in parents and staff for strong parental involvement</a:t>
            </a:r>
          </a:p>
          <a:p>
            <a:endParaRPr lang="en-US" sz="1100" dirty="0"/>
          </a:p>
          <a:p>
            <a:r>
              <a:rPr lang="en-US" sz="2200" dirty="0">
                <a:solidFill>
                  <a:srgbClr val="FF0000"/>
                </a:solidFill>
              </a:rPr>
              <a:t>Title I parents have the right to be involved in the development of the Parental Involvement Plan. </a:t>
            </a:r>
            <a:r>
              <a:rPr lang="en-US" sz="1800" dirty="0"/>
              <a:t>(meeting held September 7, 2017)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93568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What is the School-Parent</a:t>
            </a:r>
            <a:br>
              <a:rPr lang="en-US" sz="3600" dirty="0"/>
            </a:br>
            <a:r>
              <a:rPr lang="en-US" sz="3600" dirty="0"/>
              <a:t>Compact?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382000" cy="5029200"/>
          </a:xfrm>
        </p:spPr>
        <p:txBody>
          <a:bodyPr/>
          <a:lstStyle/>
          <a:p>
            <a:r>
              <a:rPr lang="en-US" sz="2800" dirty="0"/>
              <a:t>The </a:t>
            </a:r>
            <a:r>
              <a:rPr lang="en-US" sz="2800" dirty="0">
                <a:solidFill>
                  <a:srgbClr val="FF0000"/>
                </a:solidFill>
              </a:rPr>
              <a:t>compact is a commitment from the school, the parent, and the student to share in the responsibility </a:t>
            </a:r>
            <a:r>
              <a:rPr lang="en-US" sz="2800" dirty="0"/>
              <a:t>for improved academic achievement.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sz="2800" dirty="0"/>
              <a:t>The </a:t>
            </a:r>
            <a:r>
              <a:rPr lang="en-US" sz="2800" dirty="0">
                <a:solidFill>
                  <a:srgbClr val="FF0000"/>
                </a:solidFill>
              </a:rPr>
              <a:t>parent compact </a:t>
            </a:r>
            <a:r>
              <a:rPr lang="en-US" sz="2800" dirty="0"/>
              <a:t>will be </a:t>
            </a:r>
            <a:r>
              <a:rPr lang="en-US" sz="2800" dirty="0">
                <a:solidFill>
                  <a:srgbClr val="FF0000"/>
                </a:solidFill>
              </a:rPr>
              <a:t>distributed</a:t>
            </a:r>
            <a:r>
              <a:rPr lang="en-US" sz="2800" dirty="0"/>
              <a:t> through the homeroom.</a:t>
            </a:r>
          </a:p>
          <a:p>
            <a:endParaRPr lang="en-US" sz="1200" dirty="0"/>
          </a:p>
          <a:p>
            <a:r>
              <a:rPr lang="en-US" sz="2800" dirty="0">
                <a:solidFill>
                  <a:srgbClr val="FF0000"/>
                </a:solidFill>
              </a:rPr>
              <a:t>Title I parents have the right to be involved in the development of the School-Parent Compact.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81979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Highly Qualified Teachers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Title I parents have the right to request the qualifications of your child’s teachers.</a:t>
            </a:r>
          </a:p>
          <a:p>
            <a:endParaRPr lang="en-US" dirty="0"/>
          </a:p>
          <a:p>
            <a:r>
              <a:rPr lang="en-US" sz="2400" dirty="0"/>
              <a:t>All </a:t>
            </a:r>
            <a:r>
              <a:rPr lang="en-US" sz="2400" dirty="0">
                <a:solidFill>
                  <a:srgbClr val="FF0000"/>
                </a:solidFill>
              </a:rPr>
              <a:t>Title I schools must send a letter home to parents annually regarding the professional qualifications of teachers.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All of our teachers are highly qualified.</a:t>
            </a:r>
          </a:p>
          <a:p>
            <a:endParaRPr lang="en-US" sz="2400" dirty="0"/>
          </a:p>
          <a:p>
            <a:r>
              <a:rPr lang="en-US" sz="2400" dirty="0"/>
              <a:t>We will send home a letter if the situation arises that we have a non highly qualified teacher in the classroom.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63446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How is the evaluation of the Parental Involvement Plan conducted</a:t>
            </a:r>
            <a:r>
              <a:rPr lang="en-US" sz="3600" b="1" dirty="0"/>
              <a:t>?</a:t>
            </a:r>
            <a:endParaRPr lang="en-US" sz="36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334000"/>
          </a:xfrm>
        </p:spPr>
        <p:txBody>
          <a:bodyPr/>
          <a:lstStyle/>
          <a:p>
            <a:endParaRPr lang="en-US" sz="1100" u="sng" dirty="0"/>
          </a:p>
          <a:p>
            <a:r>
              <a:rPr lang="en-US" sz="2400" dirty="0">
                <a:solidFill>
                  <a:srgbClr val="FF0000"/>
                </a:solidFill>
              </a:rPr>
              <a:t>Conducted annually </a:t>
            </a:r>
            <a:r>
              <a:rPr lang="en-US" sz="2400" dirty="0"/>
              <a:t>with Title I parents</a:t>
            </a:r>
          </a:p>
          <a:p>
            <a:r>
              <a:rPr lang="en-US" sz="2400" dirty="0"/>
              <a:t>Analyze </a:t>
            </a:r>
            <a:r>
              <a:rPr lang="en-US" sz="2400" dirty="0">
                <a:solidFill>
                  <a:srgbClr val="FF0000"/>
                </a:solidFill>
              </a:rPr>
              <a:t>content and effectiveness of the current plan</a:t>
            </a:r>
          </a:p>
          <a:p>
            <a:r>
              <a:rPr lang="en-US" sz="2400" dirty="0">
                <a:solidFill>
                  <a:srgbClr val="FF0000"/>
                </a:solidFill>
              </a:rPr>
              <a:t>Identify barriers </a:t>
            </a:r>
            <a:r>
              <a:rPr lang="en-US" sz="2400" dirty="0"/>
              <a:t>to parental involvement</a:t>
            </a:r>
          </a:p>
          <a:p>
            <a:r>
              <a:rPr lang="en-US" sz="2400" dirty="0">
                <a:solidFill>
                  <a:srgbClr val="FF0000"/>
                </a:solidFill>
              </a:rPr>
              <a:t>Data/Input may include…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     - </a:t>
            </a:r>
            <a:r>
              <a:rPr lang="en-US" sz="2400" b="1" dirty="0"/>
              <a:t>Parent Survey (Required)</a:t>
            </a:r>
          </a:p>
          <a:p>
            <a:pPr marL="0" indent="0">
              <a:buNone/>
            </a:pPr>
            <a:r>
              <a:rPr lang="en-US" sz="2400" dirty="0"/>
              <a:t>     - Focus Groups</a:t>
            </a:r>
          </a:p>
          <a:p>
            <a:pPr marL="0" indent="0">
              <a:buNone/>
            </a:pPr>
            <a:r>
              <a:rPr lang="en-US" sz="2400" dirty="0"/>
              <a:t>     - Parent Advisory Committees</a:t>
            </a:r>
          </a:p>
          <a:p>
            <a:r>
              <a:rPr lang="en-US" sz="2400" dirty="0">
                <a:solidFill>
                  <a:srgbClr val="FF0000"/>
                </a:solidFill>
              </a:rPr>
              <a:t>The evaluation will inform next year’s plan.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FF00"/>
                </a:solidFill>
              </a:rPr>
              <a:t> 	</a:t>
            </a:r>
            <a:r>
              <a:rPr lang="en-US" sz="2400" dirty="0"/>
              <a:t>September – develop and discuss</a:t>
            </a:r>
          </a:p>
          <a:p>
            <a:pPr marL="0" indent="0">
              <a:buNone/>
            </a:pPr>
            <a:r>
              <a:rPr lang="en-US" sz="2400" dirty="0"/>
              <a:t>	December – review</a:t>
            </a:r>
          </a:p>
          <a:p>
            <a:pPr marL="0" indent="0">
              <a:buNone/>
            </a:pPr>
            <a:r>
              <a:rPr lang="en-US" sz="2400" dirty="0"/>
              <a:t>	May – final evaluation process</a:t>
            </a:r>
          </a:p>
          <a:p>
            <a:endParaRPr lang="en-US" sz="2400" dirty="0">
              <a:solidFill>
                <a:srgbClr val="FFFF00"/>
              </a:solidFill>
            </a:endParaRP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You Get Involved?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We share forms by: Organizational binder, website, email, and call out messages</a:t>
            </a:r>
          </a:p>
          <a:p>
            <a:r>
              <a:rPr lang="en-US" sz="2400" dirty="0"/>
              <a:t>Sign up to be a volunteer</a:t>
            </a:r>
            <a:endParaRPr lang="en-US" sz="1100" dirty="0"/>
          </a:p>
          <a:p>
            <a:r>
              <a:rPr lang="en-US" sz="2400" dirty="0"/>
              <a:t>Serve on Campus Site-Based Decision-Making Team</a:t>
            </a:r>
          </a:p>
          <a:p>
            <a:endParaRPr lang="en-US" sz="1100" dirty="0"/>
          </a:p>
          <a:p>
            <a:r>
              <a:rPr lang="en-US" sz="2400" dirty="0">
                <a:solidFill>
                  <a:srgbClr val="FF0000"/>
                </a:solidFill>
              </a:rPr>
              <a:t>Join the PTA</a:t>
            </a:r>
          </a:p>
          <a:p>
            <a:endParaRPr lang="en-US" sz="11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Join All Pro Dads</a:t>
            </a:r>
          </a:p>
          <a:p>
            <a:pPr marL="0" indent="0">
              <a:buNone/>
            </a:pPr>
            <a:endParaRPr lang="en-US" sz="1100" dirty="0">
              <a:solidFill>
                <a:srgbClr val="FF0000"/>
              </a:solidFill>
            </a:endParaRPr>
          </a:p>
          <a:p>
            <a:r>
              <a:rPr lang="en-US" sz="2400" dirty="0"/>
              <a:t>Attend campus Parent Involvement Activities</a:t>
            </a:r>
          </a:p>
          <a:p>
            <a:endParaRPr lang="en-US" sz="1100" dirty="0"/>
          </a:p>
          <a:p>
            <a:r>
              <a:rPr lang="en-US" sz="2400" dirty="0">
                <a:solidFill>
                  <a:srgbClr val="FF0000"/>
                </a:solidFill>
              </a:rPr>
              <a:t>Attend Parent/Teacher Conferences</a:t>
            </a:r>
          </a:p>
          <a:p>
            <a:pPr marL="0" indent="0">
              <a:buNone/>
            </a:pPr>
            <a:endParaRPr lang="en-US" sz="11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Become (or remain) an active participant in your child’s education!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FF0000"/>
                </a:solidFill>
              </a:rPr>
              <a:t>Waterford Oaks Parent Leaders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6868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Name                       Phone                  E-mail </a:t>
            </a:r>
            <a:r>
              <a:rPr lang="en-US" dirty="0"/>
              <a:t> </a:t>
            </a:r>
          </a:p>
          <a:p>
            <a:r>
              <a:rPr lang="en-US" sz="2000" dirty="0">
                <a:solidFill>
                  <a:srgbClr val="FF0000"/>
                </a:solidFill>
              </a:rPr>
              <a:t> Latosha Brown       972-291-5290 ext. 5420	  latosha.brown@chisd.net</a:t>
            </a:r>
          </a:p>
          <a:p>
            <a:r>
              <a:rPr lang="en-US" sz="2000" dirty="0">
                <a:solidFill>
                  <a:srgbClr val="FF0000"/>
                </a:solidFill>
              </a:rPr>
              <a:t> PTA President</a:t>
            </a:r>
          </a:p>
          <a:p>
            <a:r>
              <a:rPr lang="en-US" sz="2000" dirty="0">
                <a:solidFill>
                  <a:srgbClr val="FF0000"/>
                </a:solidFill>
              </a:rPr>
              <a:t>APD Leader – Mr. </a:t>
            </a:r>
            <a:r>
              <a:rPr lang="en-US" sz="2000" dirty="0" err="1">
                <a:solidFill>
                  <a:srgbClr val="FF0000"/>
                </a:solidFill>
              </a:rPr>
              <a:t>Coit</a:t>
            </a:r>
            <a:r>
              <a:rPr lang="en-US" sz="2000" dirty="0">
                <a:solidFill>
                  <a:srgbClr val="FF0000"/>
                </a:solidFill>
              </a:rPr>
              <a:t>   	972-291-5290	  c.coit13@yahoo.com </a:t>
            </a:r>
          </a:p>
          <a:p>
            <a:pPr algn="ctr">
              <a:buNone/>
            </a:pPr>
            <a:endParaRPr lang="en-US" sz="1100" dirty="0"/>
          </a:p>
          <a:p>
            <a:pPr algn="ctr">
              <a:buNone/>
            </a:pPr>
            <a:r>
              <a:rPr lang="en-US" dirty="0"/>
              <a:t> </a:t>
            </a:r>
            <a:r>
              <a:rPr lang="en-US" sz="2400" dirty="0"/>
              <a:t>Trevena Taylor, principal</a:t>
            </a:r>
          </a:p>
          <a:p>
            <a:pPr algn="ctr">
              <a:buNone/>
            </a:pPr>
            <a:r>
              <a:rPr lang="en-US" sz="2400" dirty="0"/>
              <a:t>Trevena.taylor@chisd.net</a:t>
            </a:r>
          </a:p>
          <a:p>
            <a:pPr algn="ctr">
              <a:buNone/>
            </a:pPr>
            <a:endParaRPr lang="en-US" sz="2400" dirty="0"/>
          </a:p>
          <a:p>
            <a:pPr algn="ctr">
              <a:buNone/>
            </a:pPr>
            <a:r>
              <a:rPr lang="en-US" sz="2400" dirty="0"/>
              <a:t>Martha Ford, assistant principal</a:t>
            </a:r>
          </a:p>
          <a:p>
            <a:pPr algn="ctr">
              <a:buNone/>
            </a:pPr>
            <a:r>
              <a:rPr lang="en-US" sz="2400" dirty="0"/>
              <a:t>Martha.ford@chisd.net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767</Words>
  <Application>Microsoft Office PowerPoint</Application>
  <PresentationFormat>On-screen Show (4:3)</PresentationFormat>
  <Paragraphs>151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Arial</vt:lpstr>
      <vt:lpstr>Default Design</vt:lpstr>
      <vt:lpstr> Annual Title 1 Parent Meeting</vt:lpstr>
      <vt:lpstr>What is Title 1, Part A?</vt:lpstr>
      <vt:lpstr>What you will learn…</vt:lpstr>
      <vt:lpstr>What you will learn… (Continued)</vt:lpstr>
      <vt:lpstr>What does it mean to be  a Title I School?</vt:lpstr>
      <vt:lpstr>10 Components of School-wide</vt:lpstr>
      <vt:lpstr>What does it mean to be  a Title I School?</vt:lpstr>
      <vt:lpstr>What is the 1% set-aside and how are parents involved?</vt:lpstr>
      <vt:lpstr>What is the CHISD Title I Plan?</vt:lpstr>
      <vt:lpstr>What is a CIP?</vt:lpstr>
      <vt:lpstr>What’s included in the school’s Parental Involvement Plan?</vt:lpstr>
      <vt:lpstr>What is the School-Parent Compact?</vt:lpstr>
      <vt:lpstr>Highly Qualified Teachers </vt:lpstr>
      <vt:lpstr>How is the evaluation of the Parental Involvement Plan conducted?</vt:lpstr>
      <vt:lpstr>How Can You Get Involved?</vt:lpstr>
      <vt:lpstr>Waterford Oaks Parent Leaders</vt:lpstr>
    </vt:vector>
  </TitlesOfParts>
  <Company>Mesquite ISD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Title 1 Parent Meeting</dc:title>
  <dc:creator>sctech</dc:creator>
  <cp:lastModifiedBy>Hurst, Cheryl</cp:lastModifiedBy>
  <cp:revision>39</cp:revision>
  <dcterms:created xsi:type="dcterms:W3CDTF">2009-09-02T21:21:36Z</dcterms:created>
  <dcterms:modified xsi:type="dcterms:W3CDTF">2017-09-07T22:04:01Z</dcterms:modified>
</cp:coreProperties>
</file>