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Amatic SC"/>
      <p:regular r:id="rId19"/>
      <p:bold r:id="rId20"/>
    </p:embeddedFont>
    <p:embeddedFont>
      <p:font typeface="Source Code Pro"/>
      <p:regular r:id="rId21"/>
      <p:bold r:id="rId22"/>
      <p:italic r:id="rId23"/>
      <p:boldItalic r:id="rId24"/>
    </p:embeddedFont>
    <p:embeddedFont>
      <p:font typeface="Merriweather"/>
      <p:regular r:id="rId25"/>
      <p:bold r:id="rId26"/>
      <p:italic r:id="rId27"/>
      <p:boldItalic r:id="rId28"/>
    </p:embeddedFont>
    <p:embeddedFont>
      <p:font typeface="Sigmar One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ticSC-bold.fntdata"/><Relationship Id="rId22" Type="http://schemas.openxmlformats.org/officeDocument/2006/relationships/font" Target="fonts/SourceCodePro-bold.fntdata"/><Relationship Id="rId21" Type="http://schemas.openxmlformats.org/officeDocument/2006/relationships/font" Target="fonts/SourceCodePro-regular.fntdata"/><Relationship Id="rId24" Type="http://schemas.openxmlformats.org/officeDocument/2006/relationships/font" Target="fonts/SourceCodePro-boldItalic.fntdata"/><Relationship Id="rId23" Type="http://schemas.openxmlformats.org/officeDocument/2006/relationships/font" Target="fonts/SourceCodePr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erriweather-bold.fntdata"/><Relationship Id="rId25" Type="http://schemas.openxmlformats.org/officeDocument/2006/relationships/font" Target="fonts/Merriweather-regular.fntdata"/><Relationship Id="rId28" Type="http://schemas.openxmlformats.org/officeDocument/2006/relationships/font" Target="fonts/Merriweather-boldItalic.fntdata"/><Relationship Id="rId27" Type="http://schemas.openxmlformats.org/officeDocument/2006/relationships/font" Target="fonts/Merriweath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igmarOn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AmaticSC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5fa780c6f2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5fa780c6f2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fa780c6f2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fa780c6f2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fa780c6f2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fa780c6f2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fa780c6f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fa780c6f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5fa780c6f2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5fa780c6f2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fa780c6f2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fa780c6f2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fa780c6f2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fa780c6f2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fa780c6f2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fa780c6f2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fa780c6f2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5fa780c6f2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fa780c6f2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fa780c6f2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fa780c6f2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5fa780c6f2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3b8c19f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3b8c19f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cedarhilltx.com/2329/Ebooks-Audiobooks-Magazines-Music-More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melissa.wilson@chisd.net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845850" y="154500"/>
            <a:ext cx="5095800" cy="23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Permenter Library orientation</a:t>
            </a:r>
            <a:endParaRPr sz="7200"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2365250" y="24822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2019-2020</a:t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22586">
            <a:off x="500591" y="1152884"/>
            <a:ext cx="3281868" cy="3281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4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Meet Your Librarian: Ms.Wilson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11700" y="1487700"/>
            <a:ext cx="5901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4th year at Permenter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21st year in Cedar Hill 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Loves sports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Goals this year: 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meet every student on campus 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make the library a safe place for all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share my love of reading with students and staff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1675" y="1020213"/>
            <a:ext cx="2836625" cy="283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Library Hours of Operation</a:t>
            </a:r>
            <a:endParaRPr sz="6000"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2031950"/>
            <a:ext cx="8520600" cy="25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</a:rPr>
              <a:t>Monday-Friday</a:t>
            </a:r>
            <a:br>
              <a:rPr b="1" lang="en" sz="2400">
                <a:solidFill>
                  <a:srgbClr val="000000"/>
                </a:solidFill>
              </a:rPr>
            </a:br>
            <a:r>
              <a:rPr b="1" lang="en" sz="2400">
                <a:solidFill>
                  <a:srgbClr val="000000"/>
                </a:solidFill>
              </a:rPr>
              <a:t>7:30 am - 3:00 pm</a:t>
            </a:r>
            <a:endParaRPr b="1" sz="24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(Times are subject to change)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4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4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AFTER SCHOOL LIBRARY PROCEDURES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No food or drink (unless water)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You can do the following: 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check in &amp; out books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play games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read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color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relax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study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use the computer (for school work only!)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450" y="1489675"/>
            <a:ext cx="2895825" cy="28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 rot="-1085376">
            <a:off x="534847" y="1890623"/>
            <a:ext cx="8074295" cy="12727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0000"/>
                </a:solidFill>
                <a:latin typeface="Sigmar One"/>
                <a:ea typeface="Sigmar One"/>
                <a:cs typeface="Sigmar One"/>
                <a:sym typeface="Sigmar One"/>
              </a:rPr>
              <a:t>COMING SOON!</a:t>
            </a:r>
            <a:endParaRPr sz="6000">
              <a:solidFill>
                <a:srgbClr val="FF0000"/>
              </a:solidFill>
              <a:latin typeface="Sigmar One"/>
              <a:ea typeface="Sigmar One"/>
              <a:cs typeface="Sigmar One"/>
              <a:sym typeface="Sigmar O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Class time Library Visit Procedures</a:t>
            </a:r>
            <a:endParaRPr/>
          </a:p>
        </p:txBody>
      </p:sp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311700" y="1228675"/>
            <a:ext cx="64983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will visit the library during your ELA class for check in/out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Classes will come every 2 weeks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  ------------------------------------------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a teacher sends you to use the computer, finish an assignment, take a test or check-in/out books--YOU MUST HAVE A GREEN LIBRARY PASS WITH YOUR NAME ON IT FROM THE TEACHER!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4975" y="1571875"/>
            <a:ext cx="2937800" cy="293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few things to know about book check out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354475"/>
            <a:ext cx="8520600" cy="30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</a:pPr>
            <a:r>
              <a:rPr lang="en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Students are allowed </a:t>
            </a:r>
            <a:r>
              <a:rPr b="1" lang="en" u="sng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rPr>
              <a:t>THREE </a:t>
            </a:r>
            <a:r>
              <a:rPr b="1" lang="en" u="sng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rPr>
              <a:t>book checkouts</a:t>
            </a:r>
            <a:r>
              <a:rPr lang="en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rPr>
              <a:t> at one time</a:t>
            </a:r>
            <a:endParaRPr>
              <a:solidFill>
                <a:srgbClr val="43434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</a:pPr>
            <a:r>
              <a:rPr lang="en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rPr>
              <a:t>Books are checked out for </a:t>
            </a:r>
            <a:r>
              <a:rPr b="1" lang="en" u="sng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rPr>
              <a:t>TWO WEEKS </a:t>
            </a:r>
            <a:endParaRPr b="1" u="sng">
              <a:solidFill>
                <a:srgbClr val="43434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rgbClr val="9900FF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Students with overdue books and/or fines </a:t>
            </a:r>
            <a:r>
              <a:rPr lang="en" u="sng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will NOT be allowed to checkout additional books until their account is clear</a:t>
            </a:r>
            <a:r>
              <a:rPr lang="en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.  </a:t>
            </a:r>
            <a:br>
              <a:rPr lang="en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**This includes books that were checked out last year and not returned!**</a:t>
            </a:r>
            <a:endParaRPr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rgbClr val="9900FF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u="sng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u="sng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u="sng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802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the library has to offer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881250"/>
            <a:ext cx="8520600" cy="36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book check out (OF COURSE!)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book recommendations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reading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magazines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LEGOs, SnapCircuits, Bloxels,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coloring, crafts, etc.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board games, card games, chess, &amp; checkers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weekly CREATION CORNER (Makerspace) activities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quiet place to relax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</a:t>
            </a:r>
            <a:r>
              <a:rPr lang="en"/>
              <a:t>omputers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research/random question help</a:t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0800" y="260400"/>
            <a:ext cx="2556475" cy="255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4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802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CREATION CORNER (Makerspace)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026725"/>
            <a:ext cx="5764500" cy="36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Every week, Ms. Wilson will list different activities that are available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For example: origami, snap circuits, duct tape, etc.</a:t>
            </a:r>
            <a:endParaRPr>
              <a:solidFill>
                <a:srgbClr val="FFFFFF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The activities will have instructions to support you.</a:t>
            </a:r>
            <a:endParaRPr>
              <a:solidFill>
                <a:srgbClr val="FFFFFF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 </a:t>
            </a:r>
            <a:endParaRPr sz="600">
              <a:solidFill>
                <a:srgbClr val="FFFFFF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Feel free to alter the instructions as you are creating your product. </a:t>
            </a:r>
            <a:endParaRPr>
              <a:solidFill>
                <a:srgbClr val="FFFFFF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2375" y="1190250"/>
            <a:ext cx="2763000" cy="276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Love Ebooks?</a:t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228675"/>
            <a:ext cx="6474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some resources for Ebooks: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TexQuest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Hoopla (</a:t>
            </a:r>
            <a:r>
              <a:rPr lang="en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Zula B. Wiley Library</a:t>
            </a:r>
            <a:r>
              <a:rPr lang="en"/>
              <a:t>)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7150" y="1750725"/>
            <a:ext cx="2574950" cy="257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4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Databases Available For research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Looking for an article about llamas? Or dogs? Or Apollo 11? 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Use the Permenter Library Databases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Go to the Permenter Library webpage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C</a:t>
            </a:r>
            <a:r>
              <a:rPr lang="en">
                <a:solidFill>
                  <a:srgbClr val="FFFFFF"/>
                </a:solidFill>
              </a:rPr>
              <a:t>lick on Online Resources</a:t>
            </a:r>
            <a:endParaRPr>
              <a:solidFill>
                <a:srgbClr val="FFFF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</a:pPr>
            <a:r>
              <a:rPr lang="en">
                <a:solidFill>
                  <a:srgbClr val="FFFFFF"/>
                </a:solidFill>
              </a:rPr>
              <a:t>Choose one of the databases</a:t>
            </a:r>
            <a:endParaRPr>
              <a:solidFill>
                <a:srgbClr val="FFFF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</a:pPr>
            <a:r>
              <a:rPr lang="en">
                <a:solidFill>
                  <a:srgbClr val="FFFFFF"/>
                </a:solidFill>
              </a:rPr>
              <a:t>Ask Ms. Wilson or your teacher for the username/</a:t>
            </a:r>
            <a:br>
              <a:rPr lang="en">
                <a:solidFill>
                  <a:srgbClr val="FFFFFF"/>
                </a:solidFill>
              </a:rPr>
            </a:br>
            <a:r>
              <a:rPr lang="en">
                <a:solidFill>
                  <a:srgbClr val="FFFFFF"/>
                </a:solidFill>
              </a:rPr>
              <a:t>password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0075" y="2175825"/>
            <a:ext cx="2491225" cy="249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311700" y="9397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Library Behavior expectations</a:t>
            </a:r>
            <a:endParaRPr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311700" y="1366625"/>
            <a:ext cx="8520600" cy="27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●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Enter in a quiet and calm manner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●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No backpacks </a:t>
            </a:r>
            <a:r>
              <a:rPr b="1" lang="en">
                <a:latin typeface="Merriweather"/>
                <a:ea typeface="Merriweather"/>
                <a:cs typeface="Merriweather"/>
                <a:sym typeface="Merriweather"/>
              </a:rPr>
              <a:t>(if you have them, put them on the wall)</a:t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●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NO FOOD OR DRINKS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All students MUST SIGN IN AND OUT!</a:t>
            </a:r>
            <a:r>
              <a:rPr b="1" lang="en" sz="2400"/>
              <a:t> </a:t>
            </a:r>
            <a:endParaRPr b="1" sz="24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9397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Library Behavior expectations</a:t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416525"/>
            <a:ext cx="8520600" cy="36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How will we treat the library resources?</a:t>
            </a:r>
            <a:endParaRPr b="1" sz="28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rPr>
              <a:t>Treat library materials with respect and return them promptly.</a:t>
            </a:r>
            <a:endParaRPr sz="2400">
              <a:solidFill>
                <a:srgbClr val="43434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rPr>
              <a:t>You are expected to clean up after yourself!</a:t>
            </a:r>
            <a:endParaRPr sz="2400">
              <a:solidFill>
                <a:srgbClr val="43434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rPr>
              <a:t>If you move any chairs/seats/furniture--put it back where you got it from before leaving!</a:t>
            </a:r>
            <a:endParaRPr sz="2400">
              <a:solidFill>
                <a:srgbClr val="43434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4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56667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Any questions?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992575" y="1842925"/>
            <a:ext cx="5475600" cy="190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Ms. Melissa Wilson</a:t>
            </a:r>
            <a:br>
              <a:rPr lang="en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Permenter Library Media Specialist</a:t>
            </a:r>
            <a:endParaRPr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melissa.wilson@chisd.net</a:t>
            </a:r>
            <a:br>
              <a:rPr lang="en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972-291-5270 ext. 8032</a:t>
            </a:r>
            <a:endParaRPr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9" name="Google Shape;13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36788">
            <a:off x="5384625" y="1167975"/>
            <a:ext cx="3051899" cy="305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