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CB198E62-A9A4-4FAC-A986-DCD0DE2350F9}">
  <a:tblStyle styleId="{CB198E62-A9A4-4FAC-A986-DCD0DE2350F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24" Type="http://schemas.openxmlformats.org/officeDocument/2006/relationships/slide" Target="slides/slide18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f971633e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f971633e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5f971633e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5f971633e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5f9b2a12c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5f9b2a12c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f9b2a12c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f9b2a12c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5f9b2a12c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5f9b2a12c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5f9b2a12c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5f9b2a12c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5f9b2a12c6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5f9b2a12c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5f9b2a12c6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5f9b2a12c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5f971633e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5f971633e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5f971633e9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5f971633e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5f971633e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5f971633e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Character Traits of a Good President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Confident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Dedicated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Good Communicator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Good Decision Maker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5f971633e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5f971633e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Character Traits of a Vice President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Organized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Dependable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Good Communicator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Honest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f971633e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5f971633e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Character Traits of a Good Secretary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Good Listener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Good Writer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Good Communicator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Detail Oriented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f9832d05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5f9832d05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Character Traits of a Good Secretary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Good Listener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Good Writer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Good Communicator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Detail Oriented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5f971633e9_0_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5f971633e9_0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5f971633e9_0_3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5f971633e9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5f971633e9_0_9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5f971633e9_0_9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744575"/>
            <a:ext cx="88323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Our </a:t>
            </a:r>
            <a:r>
              <a:rPr lang="en">
                <a:latin typeface="Impact"/>
                <a:ea typeface="Impact"/>
                <a:cs typeface="Impact"/>
                <a:sym typeface="Impact"/>
              </a:rPr>
              <a:t>Houses</a:t>
            </a:r>
            <a:r>
              <a:rPr lang="en">
                <a:latin typeface="Impact"/>
                <a:ea typeface="Impact"/>
                <a:cs typeface="Impact"/>
                <a:sym typeface="Impact"/>
              </a:rPr>
              <a:t> are on POINTE’!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 Pointe’ Elementary Point System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Purpose of the House System</a:t>
            </a:r>
            <a:endParaRPr>
              <a:solidFill>
                <a:srgbClr val="CC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300"/>
              <a:t>D</a:t>
            </a:r>
            <a:r>
              <a:rPr lang="en" sz="3300"/>
              <a:t>evelop social and leadership skills inside and outside of the classroom.</a:t>
            </a:r>
            <a:endParaRPr sz="3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115850" y="1240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Our Houses</a:t>
            </a:r>
            <a:endParaRPr>
              <a:solidFill>
                <a:srgbClr val="CC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863550"/>
            <a:ext cx="8520600" cy="3851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BF9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685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FF0000"/>
                </a:solidFill>
              </a:rPr>
              <a:t>Red</a:t>
            </a:r>
            <a:r>
              <a:rPr b="1" lang="en" sz="3300">
                <a:solidFill>
                  <a:schemeClr val="dk1"/>
                </a:solidFill>
              </a:rPr>
              <a:t> (House of Love) </a:t>
            </a:r>
            <a:endParaRPr sz="3300" u="sng">
              <a:solidFill>
                <a:schemeClr val="dk1"/>
              </a:solidFill>
            </a:endParaRPr>
          </a:p>
          <a:p>
            <a:pPr indent="0" lvl="0" marL="685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FF9900"/>
                </a:solidFill>
              </a:rPr>
              <a:t>Orange</a:t>
            </a:r>
            <a:r>
              <a:rPr b="1" lang="en" sz="3300">
                <a:solidFill>
                  <a:schemeClr val="dk1"/>
                </a:solidFill>
              </a:rPr>
              <a:t> (House of Excellence) </a:t>
            </a:r>
            <a:endParaRPr b="1" sz="3300">
              <a:solidFill>
                <a:srgbClr val="FFFF00"/>
              </a:solidFill>
            </a:endParaRPr>
          </a:p>
          <a:p>
            <a:pPr indent="0" lvl="0" marL="685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F1C232"/>
                </a:solidFill>
                <a:highlight>
                  <a:srgbClr val="FFFFFF"/>
                </a:highlight>
              </a:rPr>
              <a:t>Yellow</a:t>
            </a:r>
            <a:r>
              <a:rPr b="1" lang="en" sz="3300">
                <a:solidFill>
                  <a:srgbClr val="FFFF00"/>
                </a:solidFill>
                <a:highlight>
                  <a:srgbClr val="FFFFFF"/>
                </a:highlight>
              </a:rPr>
              <a:t> </a:t>
            </a:r>
            <a:r>
              <a:rPr b="1" lang="en" sz="3300">
                <a:solidFill>
                  <a:schemeClr val="dk1"/>
                </a:solidFill>
              </a:rPr>
              <a:t>(House of Friendship) </a:t>
            </a:r>
            <a:endParaRPr sz="3300" u="sng">
              <a:solidFill>
                <a:schemeClr val="dk1"/>
              </a:solidFill>
            </a:endParaRPr>
          </a:p>
          <a:p>
            <a:pPr indent="0" lvl="0" marL="685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3366FF"/>
                </a:solidFill>
              </a:rPr>
              <a:t>Blue</a:t>
            </a:r>
            <a:r>
              <a:rPr b="1" lang="en" sz="3300">
                <a:solidFill>
                  <a:schemeClr val="dk1"/>
                </a:solidFill>
              </a:rPr>
              <a:t> (House of Loyalty) </a:t>
            </a:r>
            <a:endParaRPr sz="3300" u="sng">
              <a:solidFill>
                <a:schemeClr val="dk1"/>
              </a:solidFill>
            </a:endParaRPr>
          </a:p>
          <a:p>
            <a:pPr indent="0" lvl="0" marL="685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008000"/>
                </a:solidFill>
              </a:rPr>
              <a:t>Green</a:t>
            </a:r>
            <a:r>
              <a:rPr b="1" lang="en" sz="3300">
                <a:solidFill>
                  <a:schemeClr val="dk1"/>
                </a:solidFill>
              </a:rPr>
              <a:t> (House of Courage) </a:t>
            </a:r>
            <a:endParaRPr sz="3300" u="sng">
              <a:solidFill>
                <a:schemeClr val="dk1"/>
              </a:solidFill>
            </a:endParaRPr>
          </a:p>
          <a:p>
            <a:pPr indent="0" lvl="0" marL="685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8064A2"/>
                </a:solidFill>
              </a:rPr>
              <a:t>Purple</a:t>
            </a:r>
            <a:r>
              <a:rPr b="1" lang="en" sz="3300">
                <a:solidFill>
                  <a:schemeClr val="dk1"/>
                </a:solidFill>
              </a:rPr>
              <a:t> (House of Honor) </a:t>
            </a:r>
            <a:r>
              <a:rPr b="1" lang="en" sz="3000">
                <a:solidFill>
                  <a:schemeClr val="dk1"/>
                </a:solidFill>
              </a:rPr>
              <a:t> </a:t>
            </a:r>
            <a:endParaRPr b="1"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409" y="186700"/>
            <a:ext cx="670698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634" y="-90325"/>
            <a:ext cx="670698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8509" y="78300"/>
            <a:ext cx="670698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3184" y="-9675"/>
            <a:ext cx="670698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6109" y="291275"/>
            <a:ext cx="670698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8509" y="82050"/>
            <a:ext cx="670698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House Rules</a:t>
            </a:r>
            <a:endParaRPr>
              <a:solidFill>
                <a:srgbClr val="CC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5" name="Google Shape;115;p22"/>
          <p:cNvSpPr txBox="1"/>
          <p:nvPr>
            <p:ph idx="1" type="body"/>
          </p:nvPr>
        </p:nvSpPr>
        <p:spPr>
          <a:xfrm>
            <a:off x="311700" y="11255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Char char="●"/>
            </a:pPr>
            <a:r>
              <a:rPr lang="en" sz="3300"/>
              <a:t>Attend House Meetings and Jamborees</a:t>
            </a:r>
            <a:endParaRPr sz="3300"/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Char char="●"/>
            </a:pPr>
            <a:r>
              <a:rPr lang="en" sz="3300"/>
              <a:t>Earn Points </a:t>
            </a:r>
            <a:endParaRPr sz="3300" strike="sngStrike"/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Char char="●"/>
            </a:pPr>
            <a:r>
              <a:rPr lang="en" sz="3300"/>
              <a:t>Participate in Community Service Project</a:t>
            </a:r>
            <a:endParaRPr sz="3300"/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Char char="●"/>
            </a:pPr>
            <a:r>
              <a:rPr lang="en" sz="3300"/>
              <a:t>Display</a:t>
            </a:r>
            <a:r>
              <a:rPr lang="en" sz="3300"/>
              <a:t> Longhorn Essentials </a:t>
            </a:r>
            <a:endParaRPr sz="33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0" y="42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                   </a:t>
            </a:r>
            <a:r>
              <a:rPr lang="en">
                <a:latin typeface="Impact"/>
                <a:ea typeface="Impact"/>
                <a:cs typeface="Impact"/>
                <a:sym typeface="Impact"/>
              </a:rPr>
              <a:t>   </a:t>
            </a:r>
            <a:r>
              <a:rPr lang="en" u="sng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House Leaders</a:t>
            </a:r>
            <a:endParaRPr u="sng">
              <a:solidFill>
                <a:srgbClr val="CC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311700" y="884250"/>
            <a:ext cx="8520600" cy="368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President</a:t>
            </a:r>
            <a:endParaRPr sz="33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300"/>
              <a:t>Vice President</a:t>
            </a:r>
            <a:endParaRPr sz="33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300"/>
              <a:t>Secretary</a:t>
            </a:r>
            <a:endParaRPr sz="33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300"/>
              <a:t>House Spirit Leaders (</a:t>
            </a:r>
            <a:r>
              <a:rPr lang="en" sz="3300"/>
              <a:t>Captain</a:t>
            </a:r>
            <a:r>
              <a:rPr lang="en" sz="3300"/>
              <a:t> &amp; Co-Captain)</a:t>
            </a:r>
            <a:endParaRPr sz="33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311700" y="190575"/>
            <a:ext cx="8520600" cy="5727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House President</a:t>
            </a:r>
            <a:r>
              <a:rPr lang="en" u="sng">
                <a:latin typeface="Impact"/>
                <a:ea typeface="Impact"/>
                <a:cs typeface="Impact"/>
                <a:sym typeface="Impact"/>
              </a:rPr>
              <a:t> 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127" name="Google Shape;127;p24"/>
          <p:cNvGraphicFramePr/>
          <p:nvPr/>
        </p:nvGraphicFramePr>
        <p:xfrm>
          <a:off x="723025" y="855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{CB198E62-A9A4-4FAC-A986-DCD0DE2350F9}</a:tableStyleId>
              </a:tblPr>
              <a:tblGrid>
                <a:gridCol w="3848975"/>
                <a:gridCol w="3848975"/>
              </a:tblGrid>
              <a:tr h="660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FFFFF"/>
                          </a:solidFill>
                        </a:rPr>
                        <a:t>Qualifications</a:t>
                      </a:r>
                      <a:endParaRPr b="1" sz="24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FFFFF"/>
                          </a:solidFill>
                        </a:rPr>
                        <a:t>Job Duties</a:t>
                      </a:r>
                      <a:endParaRPr b="1" sz="24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00000"/>
                    </a:solidFill>
                  </a:tcPr>
                </a:tc>
              </a:tr>
              <a:tr h="6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5th Grader</a:t>
                      </a:r>
                      <a:endParaRPr b="1" sz="24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Lead</a:t>
                      </a:r>
                      <a:r>
                        <a:rPr b="1" lang="en" sz="2400"/>
                        <a:t> House Meetings</a:t>
                      </a:r>
                      <a:endParaRPr b="1" sz="2400"/>
                    </a:p>
                  </a:txBody>
                  <a:tcPr marT="91425" marB="91425" marR="91425" marL="91425"/>
                </a:tc>
              </a:tr>
              <a:tr h="75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Pass All Classes</a:t>
                      </a:r>
                      <a:r>
                        <a:rPr lang="en"/>
                        <a:t>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(</a:t>
                      </a:r>
                      <a:r>
                        <a:rPr lang="en" sz="1800" u="sng"/>
                        <a:t>&gt;</a:t>
                      </a:r>
                      <a:r>
                        <a:rPr lang="en" sz="1800"/>
                        <a:t> 75)</a:t>
                      </a:r>
                      <a:endParaRPr sz="18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Serve on House Council</a:t>
                      </a:r>
                      <a:endParaRPr b="1" sz="2400"/>
                    </a:p>
                  </a:txBody>
                  <a:tcPr marT="91425" marB="91425" marR="91425" marL="91425"/>
                </a:tc>
              </a:tr>
              <a:tr h="797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Good Behavior</a:t>
                      </a:r>
                      <a:endParaRPr b="1" sz="24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(</a:t>
                      </a:r>
                      <a:r>
                        <a:rPr lang="en" sz="1800" u="sng"/>
                        <a:t>&lt; </a:t>
                      </a:r>
                      <a:r>
                        <a:rPr lang="en" sz="1800"/>
                        <a:t>1 referral)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400">
                          <a:solidFill>
                            <a:schemeClr val="dk1"/>
                          </a:solidFill>
                        </a:rPr>
                        <a:t>Assist House Advisors</a:t>
                      </a:r>
                      <a:endParaRPr b="1"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1013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Good Attendance </a:t>
                      </a:r>
                      <a:endParaRPr b="1" sz="24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</a:rPr>
                        <a:t>(</a:t>
                      </a:r>
                      <a:r>
                        <a:rPr lang="en" sz="1800" u="sng">
                          <a:solidFill>
                            <a:schemeClr val="dk1"/>
                          </a:solidFill>
                        </a:rPr>
                        <a:t>&lt;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2 unexcused absences or tardies per Marking Period)</a:t>
                      </a:r>
                      <a:endParaRPr b="1"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400">
                          <a:solidFill>
                            <a:schemeClr val="dk1"/>
                          </a:solidFill>
                        </a:rPr>
                        <a:t>Display Good Character</a:t>
                      </a:r>
                      <a:endParaRPr b="1"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>
            <p:ph type="title"/>
          </p:nvPr>
        </p:nvSpPr>
        <p:spPr>
          <a:xfrm>
            <a:off x="-181350" y="86225"/>
            <a:ext cx="8520600" cy="5727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                                                   </a:t>
            </a:r>
            <a:r>
              <a:rPr lang="en" u="sng"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" u="sng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House Vice President </a:t>
            </a:r>
            <a:r>
              <a:rPr lang="en" u="sng">
                <a:latin typeface="Impact"/>
                <a:ea typeface="Impact"/>
                <a:cs typeface="Impact"/>
                <a:sym typeface="Impact"/>
              </a:rPr>
              <a:t> </a:t>
            </a:r>
            <a:endParaRPr u="sng"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133" name="Google Shape;133;p25"/>
          <p:cNvGraphicFramePr/>
          <p:nvPr/>
        </p:nvGraphicFramePr>
        <p:xfrm>
          <a:off x="723025" y="741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{CB198E62-A9A4-4FAC-A986-DCD0DE2350F9}</a:tableStyleId>
              </a:tblPr>
              <a:tblGrid>
                <a:gridCol w="3848975"/>
                <a:gridCol w="3848975"/>
              </a:tblGrid>
              <a:tr h="660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FFFFF"/>
                          </a:solidFill>
                        </a:rPr>
                        <a:t>Qualifications</a:t>
                      </a:r>
                      <a:endParaRPr b="1" sz="24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FFFFF"/>
                          </a:solidFill>
                        </a:rPr>
                        <a:t>Job Duties</a:t>
                      </a:r>
                      <a:endParaRPr b="1" sz="24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00000"/>
                    </a:solidFill>
                  </a:tcPr>
                </a:tc>
              </a:tr>
              <a:tr h="6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4</a:t>
                      </a:r>
                      <a:r>
                        <a:rPr b="1" lang="en" sz="2400"/>
                        <a:t>th Grader</a:t>
                      </a:r>
                      <a:endParaRPr b="1" sz="24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Lead Meetings if President absent</a:t>
                      </a:r>
                      <a:endParaRPr b="1" sz="2400"/>
                    </a:p>
                  </a:txBody>
                  <a:tcPr marT="91425" marB="91425" marR="91425" marL="91425"/>
                </a:tc>
              </a:tr>
              <a:tr h="75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Pass All Classes</a:t>
                      </a:r>
                      <a:r>
                        <a:rPr lang="en"/>
                        <a:t>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(</a:t>
                      </a:r>
                      <a:r>
                        <a:rPr lang="en" u="sng"/>
                        <a:t>&gt;</a:t>
                      </a:r>
                      <a:r>
                        <a:rPr lang="en"/>
                        <a:t> 75)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Plan House Celebrations</a:t>
                      </a:r>
                      <a:endParaRPr b="1" sz="2400"/>
                    </a:p>
                  </a:txBody>
                  <a:tcPr marT="91425" marB="91425" marR="91425" marL="91425"/>
                </a:tc>
              </a:tr>
              <a:tr h="797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Good Behavior</a:t>
                      </a:r>
                      <a:endParaRPr b="1" sz="24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</a:t>
                      </a:r>
                      <a:r>
                        <a:rPr lang="en"/>
                        <a:t>(</a:t>
                      </a:r>
                      <a:r>
                        <a:rPr lang="en" u="sng"/>
                        <a:t>&lt; </a:t>
                      </a:r>
                      <a:r>
                        <a:rPr lang="en"/>
                        <a:t>1 referral)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400">
                          <a:solidFill>
                            <a:schemeClr val="dk1"/>
                          </a:solidFill>
                        </a:rPr>
                        <a:t>Assist President</a:t>
                      </a:r>
                      <a:endParaRPr b="1"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1013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Good Attendance </a:t>
                      </a:r>
                      <a:endParaRPr b="1" sz="24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(</a:t>
                      </a:r>
                      <a:r>
                        <a:rPr lang="en" u="sng">
                          <a:solidFill>
                            <a:schemeClr val="dk1"/>
                          </a:solidFill>
                        </a:rPr>
                        <a:t>&lt;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  2 unexcused absences or tardies per Marking Period)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400">
                          <a:solidFill>
                            <a:schemeClr val="dk1"/>
                          </a:solidFill>
                        </a:rPr>
                        <a:t>Display Good Character</a:t>
                      </a:r>
                      <a:endParaRPr b="1"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                                                 </a:t>
            </a:r>
            <a:r>
              <a:rPr lang="en" u="sng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House Secretary</a:t>
            </a:r>
            <a:r>
              <a:rPr lang="en">
                <a:latin typeface="Impact"/>
                <a:ea typeface="Impact"/>
                <a:cs typeface="Impact"/>
                <a:sym typeface="Impact"/>
              </a:rPr>
              <a:t> 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139" name="Google Shape;139;p26"/>
          <p:cNvGraphicFramePr/>
          <p:nvPr/>
        </p:nvGraphicFramePr>
        <p:xfrm>
          <a:off x="723025" y="667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{CB198E62-A9A4-4FAC-A986-DCD0DE2350F9}</a:tableStyleId>
              </a:tblPr>
              <a:tblGrid>
                <a:gridCol w="3848975"/>
                <a:gridCol w="3848975"/>
              </a:tblGrid>
              <a:tr h="649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FFFFF"/>
                          </a:solidFill>
                        </a:rPr>
                        <a:t>Qualifications</a:t>
                      </a:r>
                      <a:endParaRPr b="1" sz="24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FFFFF"/>
                          </a:solidFill>
                        </a:rPr>
                        <a:t>Job Duties</a:t>
                      </a:r>
                      <a:endParaRPr b="1" sz="24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00000"/>
                    </a:solidFill>
                  </a:tcPr>
                </a:tc>
              </a:tr>
              <a:tr h="901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4th or </a:t>
                      </a:r>
                      <a:r>
                        <a:rPr b="1" lang="en" sz="2400"/>
                        <a:t>5th Grader</a:t>
                      </a:r>
                      <a:endParaRPr b="1" sz="24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Take notes during </a:t>
                      </a:r>
                      <a:r>
                        <a:rPr b="1" lang="en" sz="2400"/>
                        <a:t> meetings</a:t>
                      </a:r>
                      <a:endParaRPr b="1" sz="2400"/>
                    </a:p>
                  </a:txBody>
                  <a:tcPr marT="91425" marB="91425" marR="91425" marL="91425"/>
                </a:tc>
              </a:tr>
              <a:tr h="816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Pass All Classes</a:t>
                      </a:r>
                      <a:r>
                        <a:rPr lang="en"/>
                        <a:t>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(</a:t>
                      </a:r>
                      <a:r>
                        <a:rPr lang="en" sz="1800" u="sng"/>
                        <a:t>&gt;</a:t>
                      </a:r>
                      <a:r>
                        <a:rPr lang="en" sz="1800"/>
                        <a:t> 75)</a:t>
                      </a:r>
                      <a:endParaRPr sz="18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Oversee Service Projects</a:t>
                      </a:r>
                      <a:endParaRPr b="1" sz="2400"/>
                    </a:p>
                  </a:txBody>
                  <a:tcPr marT="91425" marB="91425" marR="91425" marL="91425"/>
                </a:tc>
              </a:tr>
              <a:tr h="901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Good Behavior</a:t>
                      </a:r>
                      <a:endParaRPr b="1" sz="24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</a:t>
                      </a:r>
                      <a:r>
                        <a:rPr lang="en"/>
                        <a:t>(</a:t>
                      </a:r>
                      <a:r>
                        <a:rPr lang="en" u="sng"/>
                        <a:t>&lt; </a:t>
                      </a:r>
                      <a:r>
                        <a:rPr lang="en"/>
                        <a:t>1 referral)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chemeClr val="dk1"/>
                          </a:solidFill>
                        </a:rPr>
                        <a:t>Assist President and Vice President</a:t>
                      </a:r>
                      <a:endParaRPr b="1"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99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Good Attendance </a:t>
                      </a:r>
                      <a:endParaRPr b="1" sz="24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(</a:t>
                      </a:r>
                      <a:r>
                        <a:rPr lang="en" u="sng">
                          <a:solidFill>
                            <a:schemeClr val="dk1"/>
                          </a:solidFill>
                        </a:rPr>
                        <a:t>&lt;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  2 unexcused absences or tardies per Marking Period)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400">
                          <a:solidFill>
                            <a:schemeClr val="dk1"/>
                          </a:solidFill>
                        </a:rPr>
                        <a:t>Display Good Character</a:t>
                      </a:r>
                      <a:endParaRPr b="1"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163275" y="0"/>
            <a:ext cx="8669100" cy="5727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" u="sng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House Spirit  Master &amp; Co-Spirit Master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145" name="Google Shape;145;p27"/>
          <p:cNvGraphicFramePr/>
          <p:nvPr/>
        </p:nvGraphicFramePr>
        <p:xfrm>
          <a:off x="723025" y="667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{CB198E62-A9A4-4FAC-A986-DCD0DE2350F9}</a:tableStyleId>
              </a:tblPr>
              <a:tblGrid>
                <a:gridCol w="3848975"/>
                <a:gridCol w="3848975"/>
              </a:tblGrid>
              <a:tr h="646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FFFFF"/>
                          </a:solidFill>
                        </a:rPr>
                        <a:t>Qualifications</a:t>
                      </a:r>
                      <a:endParaRPr b="1" sz="24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FFFFFF"/>
                          </a:solidFill>
                        </a:rPr>
                        <a:t>Job Duties</a:t>
                      </a:r>
                      <a:endParaRPr b="1" sz="24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00000"/>
                    </a:solidFill>
                  </a:tcPr>
                </a:tc>
              </a:tr>
              <a:tr h="887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4th or 5th Grader</a:t>
                      </a:r>
                      <a:endParaRPr b="1" sz="24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Create and Lead Chants &amp; Cheers </a:t>
                      </a:r>
                      <a:endParaRPr b="1" sz="2400"/>
                    </a:p>
                  </a:txBody>
                  <a:tcPr marT="91425" marB="91425" marR="91425" marL="91425"/>
                </a:tc>
              </a:tr>
              <a:tr h="887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Pass All Classes</a:t>
                      </a:r>
                      <a:r>
                        <a:rPr lang="en"/>
                        <a:t>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(</a:t>
                      </a:r>
                      <a:r>
                        <a:rPr lang="en" sz="1800" u="sng"/>
                        <a:t>&gt;</a:t>
                      </a:r>
                      <a:r>
                        <a:rPr lang="en" sz="1800"/>
                        <a:t> 75)</a:t>
                      </a:r>
                      <a:endParaRPr sz="18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Oversee House Morale &amp; Identity</a:t>
                      </a:r>
                      <a:endParaRPr b="1" sz="2400"/>
                    </a:p>
                  </a:txBody>
                  <a:tcPr marT="91425" marB="91425" marR="91425" marL="91425"/>
                </a:tc>
              </a:tr>
              <a:tr h="887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Good Behavior</a:t>
                      </a:r>
                      <a:endParaRPr b="1" sz="24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(</a:t>
                      </a:r>
                      <a:r>
                        <a:rPr lang="en" u="sng"/>
                        <a:t>&lt; </a:t>
                      </a:r>
                      <a:r>
                        <a:rPr lang="en"/>
                        <a:t>1 referral)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400">
                          <a:solidFill>
                            <a:schemeClr val="dk1"/>
                          </a:solidFill>
                        </a:rPr>
                        <a:t>Collaborate with House Leaders</a:t>
                      </a:r>
                      <a:endParaRPr b="1"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991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/>
                        <a:t>Good Attendance </a:t>
                      </a:r>
                      <a:endParaRPr b="1" sz="24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(</a:t>
                      </a:r>
                      <a:r>
                        <a:rPr lang="en" u="sng">
                          <a:solidFill>
                            <a:schemeClr val="dk1"/>
                          </a:solidFill>
                        </a:rPr>
                        <a:t>&lt;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  2 unexcused absences or tardies per Marking Period)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400">
                          <a:solidFill>
                            <a:schemeClr val="dk1"/>
                          </a:solidFill>
                        </a:rPr>
                        <a:t>Display Good Character</a:t>
                      </a:r>
                      <a:endParaRPr b="1"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8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Pointe’ System</a:t>
            </a:r>
            <a:endParaRPr u="sng">
              <a:solidFill>
                <a:srgbClr val="CC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51" name="Google Shape;151;p28"/>
          <p:cNvSpPr txBox="1"/>
          <p:nvPr>
            <p:ph idx="1" type="body"/>
          </p:nvPr>
        </p:nvSpPr>
        <p:spPr>
          <a:xfrm>
            <a:off x="311700" y="580350"/>
            <a:ext cx="8520600" cy="47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Displaying any Longhorn Essentials -  2pts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Servant Leadership -  2pts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Perfect Attendance - 5pts</a:t>
            </a:r>
            <a:endParaRPr sz="2400" strike="sngStrike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“A/B” Honor Roll  - 4pts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“A” Honor Roll  - 5pts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Community Service  - 3pts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Attend Campus Events with an Adult - 4pts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3 Determined by House Council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Pop up points - 3pts</a:t>
            </a:r>
            <a:endParaRPr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/>
          <p:nvPr>
            <p:ph type="title"/>
          </p:nvPr>
        </p:nvSpPr>
        <p:spPr>
          <a:xfrm>
            <a:off x="220100" y="185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Meeting Locations</a:t>
            </a:r>
            <a:endParaRPr>
              <a:solidFill>
                <a:srgbClr val="CC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57" name="Google Shape;157;p29"/>
          <p:cNvSpPr txBox="1"/>
          <p:nvPr>
            <p:ph idx="1" type="body"/>
          </p:nvPr>
        </p:nvSpPr>
        <p:spPr>
          <a:xfrm>
            <a:off x="311700" y="933900"/>
            <a:ext cx="8520600" cy="42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685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FF0000"/>
                </a:solidFill>
              </a:rPr>
              <a:t>Red</a:t>
            </a:r>
            <a:r>
              <a:rPr b="1" lang="en" sz="3300">
                <a:solidFill>
                  <a:schemeClr val="dk1"/>
                </a:solidFill>
              </a:rPr>
              <a:t> - Gym</a:t>
            </a:r>
            <a:endParaRPr b="1" sz="3300">
              <a:solidFill>
                <a:schemeClr val="dk1"/>
              </a:solidFill>
            </a:endParaRPr>
          </a:p>
          <a:p>
            <a:pPr indent="0" lvl="0" marL="685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FF9900"/>
                </a:solidFill>
              </a:rPr>
              <a:t>Orange</a:t>
            </a:r>
            <a:r>
              <a:rPr b="1" lang="en" sz="3300">
                <a:solidFill>
                  <a:schemeClr val="dk1"/>
                </a:solidFill>
              </a:rPr>
              <a:t> - Music Room</a:t>
            </a:r>
            <a:endParaRPr b="1" sz="3300">
              <a:solidFill>
                <a:schemeClr val="dk1"/>
              </a:solidFill>
            </a:endParaRPr>
          </a:p>
          <a:p>
            <a:pPr indent="0" lvl="0" marL="685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008000"/>
                </a:solidFill>
              </a:rPr>
              <a:t>Green</a:t>
            </a:r>
            <a:r>
              <a:rPr b="1" lang="en" sz="3300">
                <a:solidFill>
                  <a:schemeClr val="dk1"/>
                </a:solidFill>
              </a:rPr>
              <a:t> - Cafeteria</a:t>
            </a:r>
            <a:endParaRPr b="1" sz="3300">
              <a:solidFill>
                <a:schemeClr val="dk1"/>
              </a:solidFill>
            </a:endParaRPr>
          </a:p>
          <a:p>
            <a:pPr indent="0" lvl="0" marL="685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8064A2"/>
                </a:solidFill>
              </a:rPr>
              <a:t>Purple</a:t>
            </a:r>
            <a:r>
              <a:rPr b="1" lang="en" sz="3300">
                <a:solidFill>
                  <a:schemeClr val="dk1"/>
                </a:solidFill>
              </a:rPr>
              <a:t> - Library</a:t>
            </a:r>
            <a:endParaRPr b="1" sz="3300">
              <a:solidFill>
                <a:schemeClr val="dk1"/>
              </a:solidFill>
            </a:endParaRPr>
          </a:p>
          <a:p>
            <a:pPr indent="0" lvl="0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BF9000"/>
                </a:solidFill>
              </a:rPr>
              <a:t>Yellow</a:t>
            </a:r>
            <a:r>
              <a:rPr b="1" lang="en" sz="3300">
                <a:solidFill>
                  <a:srgbClr val="FFFF00"/>
                </a:solidFill>
              </a:rPr>
              <a:t> </a:t>
            </a:r>
            <a:r>
              <a:rPr b="1" lang="en" sz="3300">
                <a:solidFill>
                  <a:schemeClr val="dk1"/>
                </a:solidFill>
              </a:rPr>
              <a:t>- Room 302</a:t>
            </a:r>
            <a:endParaRPr b="1" sz="3300">
              <a:solidFill>
                <a:schemeClr val="dk1"/>
              </a:solidFill>
            </a:endParaRPr>
          </a:p>
          <a:p>
            <a:pPr indent="0" lvl="0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3366FF"/>
                </a:solidFill>
              </a:rPr>
              <a:t>Blue </a:t>
            </a:r>
            <a:r>
              <a:rPr b="1" lang="en" sz="3300">
                <a:solidFill>
                  <a:schemeClr val="dk1"/>
                </a:solidFill>
              </a:rPr>
              <a:t>- Room 306</a:t>
            </a:r>
            <a:endParaRPr b="1" sz="3300">
              <a:solidFill>
                <a:schemeClr val="dk1"/>
              </a:solidFill>
            </a:endParaRPr>
          </a:p>
          <a:p>
            <a:pPr indent="0" lvl="0" marL="685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/>
          <p:nvPr>
            <p:ph idx="1" type="body"/>
          </p:nvPr>
        </p:nvSpPr>
        <p:spPr>
          <a:xfrm>
            <a:off x="2134475" y="11223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9600">
                <a:latin typeface="Impact"/>
                <a:ea typeface="Impact"/>
                <a:cs typeface="Impact"/>
                <a:sym typeface="Impact"/>
              </a:rPr>
              <a:t>The End</a:t>
            </a:r>
            <a:endParaRPr sz="9600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