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4" r:id="rId3"/>
    <p:sldMasterId id="2147483655" r:id="rId4"/>
    <p:sldMasterId id="2147483656" r:id="rId5"/>
    <p:sldMasterId id="2147483657" r:id="rId6"/>
    <p:sldMasterId id="2147483658" r:id="rId7"/>
    <p:sldMasterId id="2147483659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</p:sldIdLst>
  <p:sldSz cy="6858000" cx="12192000"/>
  <p:notesSz cx="6858000" cy="9144000"/>
  <p:embeddedFontLst>
    <p:embeddedFont>
      <p:font typeface="Poppins"/>
      <p:regular r:id="rId20"/>
      <p:bold r:id="rId21"/>
      <p:italic r:id="rId22"/>
      <p:boldItalic r:id="rId23"/>
    </p:embeddedFont>
    <p:embeddedFont>
      <p:font typeface="Poppins SemiBold"/>
      <p:regular r:id="rId24"/>
      <p:bold r:id="rId25"/>
      <p:italic r:id="rId26"/>
      <p:boldItalic r:id="rId27"/>
    </p:embeddedFont>
    <p:embeddedFont>
      <p:font typeface="Oswald"/>
      <p:regular r:id="rId28"/>
      <p:bold r:id="rId29"/>
    </p:embeddedFont>
    <p:embeddedFont>
      <p:font typeface="Open Sans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regular.fntdata"/><Relationship Id="rId22" Type="http://schemas.openxmlformats.org/officeDocument/2006/relationships/font" Target="fonts/Poppins-italic.fntdata"/><Relationship Id="rId21" Type="http://schemas.openxmlformats.org/officeDocument/2006/relationships/font" Target="fonts/Poppins-bold.fntdata"/><Relationship Id="rId24" Type="http://schemas.openxmlformats.org/officeDocument/2006/relationships/font" Target="fonts/PoppinsSemiBold-regular.fntdata"/><Relationship Id="rId23" Type="http://schemas.openxmlformats.org/officeDocument/2006/relationships/font" Target="fonts/Poppins-boldItalic.fntdata"/><Relationship Id="rId1" Type="http://schemas.openxmlformats.org/officeDocument/2006/relationships/theme" Target="theme/theme5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notesMaster" Target="notesMasters/notesMaster1.xml"/><Relationship Id="rId26" Type="http://schemas.openxmlformats.org/officeDocument/2006/relationships/font" Target="fonts/PoppinsSemiBold-italic.fntdata"/><Relationship Id="rId25" Type="http://schemas.openxmlformats.org/officeDocument/2006/relationships/font" Target="fonts/PoppinsSemiBold-bold.fntdata"/><Relationship Id="rId28" Type="http://schemas.openxmlformats.org/officeDocument/2006/relationships/font" Target="fonts/Oswald-regular.fntdata"/><Relationship Id="rId27" Type="http://schemas.openxmlformats.org/officeDocument/2006/relationships/font" Target="fonts/PoppinsSemiBold-boldItalic.fntdata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29" Type="http://schemas.openxmlformats.org/officeDocument/2006/relationships/font" Target="fonts/Oswald-bold.fntdata"/><Relationship Id="rId7" Type="http://schemas.openxmlformats.org/officeDocument/2006/relationships/slideMaster" Target="slideMasters/slideMaster5.xml"/><Relationship Id="rId8" Type="http://schemas.openxmlformats.org/officeDocument/2006/relationships/slideMaster" Target="slideMasters/slideMaster6.xml"/><Relationship Id="rId31" Type="http://schemas.openxmlformats.org/officeDocument/2006/relationships/font" Target="fonts/OpenSans-bold.fntdata"/><Relationship Id="rId30" Type="http://schemas.openxmlformats.org/officeDocument/2006/relationships/font" Target="fonts/OpenSans-regular.fntdata"/><Relationship Id="rId11" Type="http://schemas.openxmlformats.org/officeDocument/2006/relationships/slide" Target="slides/slide2.xml"/><Relationship Id="rId33" Type="http://schemas.openxmlformats.org/officeDocument/2006/relationships/font" Target="fonts/OpenSans-boldItalic.fntdata"/><Relationship Id="rId10" Type="http://schemas.openxmlformats.org/officeDocument/2006/relationships/slide" Target="slides/slide1.xml"/><Relationship Id="rId32" Type="http://schemas.openxmlformats.org/officeDocument/2006/relationships/font" Target="fonts/OpenSans-italic.fntdata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380e3de4a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g6380e3de4a_0_1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06e63c8631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g106e63c8631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6380e3de4a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g6380e3de4a_0_1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6380e3de4a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6380e3de4a_0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380e3de4a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6380e3de4a_0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6380e3de4a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6380e3de4a_0_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06e63c8631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g106e63c8631_0_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06e63c8631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06e63c863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af41985a26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af41985a26_0_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pening_01">
  <p:cSld name="Opening_01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524000" y="4002825"/>
            <a:ext cx="9144000" cy="478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000"/>
              <a:buNone/>
              <a:defRPr b="0" i="0" sz="2000">
                <a:solidFill>
                  <a:srgbClr val="D8D8D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1" name="Google Shape;11;p2"/>
          <p:cNvSpPr/>
          <p:nvPr>
            <p:ph idx="3" type="pic"/>
          </p:nvPr>
        </p:nvSpPr>
        <p:spPr>
          <a:xfrm>
            <a:off x="4428331" y="2028115"/>
            <a:ext cx="3335337" cy="1654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ragraph_01">
  <p:cSld name="Paragraph_0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idx="1" type="subTitle"/>
          </p:nvPr>
        </p:nvSpPr>
        <p:spPr>
          <a:xfrm>
            <a:off x="5852160" y="990600"/>
            <a:ext cx="5273040" cy="3672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0" i="0" sz="16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" name="Google Shape;17;p4"/>
          <p:cNvSpPr txBox="1"/>
          <p:nvPr>
            <p:ph idx="2" type="body"/>
          </p:nvPr>
        </p:nvSpPr>
        <p:spPr>
          <a:xfrm>
            <a:off x="976074" y="990600"/>
            <a:ext cx="4561126" cy="3672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i="0" sz="3600">
                <a:latin typeface="Poppins"/>
                <a:ea typeface="Poppins"/>
                <a:cs typeface="Poppins"/>
                <a:sym typeface="Poppin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ragraph_05">
  <p:cSld name="Paragraph_05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idx="1" type="body"/>
          </p:nvPr>
        </p:nvSpPr>
        <p:spPr>
          <a:xfrm>
            <a:off x="8444285" y="312309"/>
            <a:ext cx="3037399" cy="1347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b="1" i="0" sz="4400">
                <a:latin typeface="Poppins"/>
                <a:ea typeface="Poppins"/>
                <a:cs typeface="Poppins"/>
                <a:sym typeface="Poppin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6"/>
          <p:cNvSpPr/>
          <p:nvPr>
            <p:ph idx="2" type="pic"/>
          </p:nvPr>
        </p:nvSpPr>
        <p:spPr>
          <a:xfrm>
            <a:off x="0" y="1399430"/>
            <a:ext cx="8214751" cy="5458571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6"/>
          <p:cNvSpPr txBox="1"/>
          <p:nvPr>
            <p:ph idx="3" type="subTitle"/>
          </p:nvPr>
        </p:nvSpPr>
        <p:spPr>
          <a:xfrm>
            <a:off x="6096000" y="3888188"/>
            <a:ext cx="5385683" cy="2657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  <a:defRPr b="0" i="0" sz="14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ragraph_08">
  <p:cSld name="Paragraph_08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/>
          <p:nvPr>
            <p:ph idx="2" type="pic"/>
          </p:nvPr>
        </p:nvSpPr>
        <p:spPr>
          <a:xfrm>
            <a:off x="4690533" y="1"/>
            <a:ext cx="2946400" cy="573193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864080" y="5995117"/>
            <a:ext cx="10488710" cy="540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i="0" sz="3600">
                <a:latin typeface="Poppins"/>
                <a:ea typeface="Poppins"/>
                <a:cs typeface="Poppins"/>
                <a:sym typeface="Poppin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3" type="subTitle"/>
          </p:nvPr>
        </p:nvSpPr>
        <p:spPr>
          <a:xfrm>
            <a:off x="864080" y="670845"/>
            <a:ext cx="3360787" cy="4390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  <a:defRPr b="0" i="0" sz="14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2" name="Google Shape;32;p8"/>
          <p:cNvSpPr txBox="1"/>
          <p:nvPr>
            <p:ph idx="4" type="body"/>
          </p:nvPr>
        </p:nvSpPr>
        <p:spPr>
          <a:xfrm>
            <a:off x="7992002" y="681819"/>
            <a:ext cx="3360788" cy="4390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  <a:defRPr b="0" i="0" sz="14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_Image">
  <p:cSld name="Big_Image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1257300" y="2950028"/>
            <a:ext cx="9677400" cy="9579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b="1" i="0" sz="8000">
                <a:latin typeface="Poppins"/>
                <a:ea typeface="Poppins"/>
                <a:cs typeface="Poppins"/>
                <a:sym typeface="Poppin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ragraph_05">
  <p:cSld name="Paragraph_05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/>
          <p:nvPr>
            <p:ph idx="1" type="body"/>
          </p:nvPr>
        </p:nvSpPr>
        <p:spPr>
          <a:xfrm>
            <a:off x="8444285" y="312309"/>
            <a:ext cx="3037500" cy="13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b="1" i="0" sz="4400">
                <a:latin typeface="Poppins"/>
                <a:ea typeface="Poppins"/>
                <a:cs typeface="Poppins"/>
                <a:sym typeface="Poppins"/>
              </a:defRPr>
            </a:lvl1pPr>
            <a:lvl2pPr indent="-34925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34925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indent="-34925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44" name="Google Shape;44;p12"/>
          <p:cNvSpPr/>
          <p:nvPr>
            <p:ph idx="2" type="pic"/>
          </p:nvPr>
        </p:nvSpPr>
        <p:spPr>
          <a:xfrm>
            <a:off x="0" y="1399430"/>
            <a:ext cx="8214900" cy="54585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12"/>
          <p:cNvSpPr txBox="1"/>
          <p:nvPr>
            <p:ph idx="3" type="subTitle"/>
          </p:nvPr>
        </p:nvSpPr>
        <p:spPr>
          <a:xfrm>
            <a:off x="6096000" y="3888188"/>
            <a:ext cx="5385600" cy="26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Clr>
                <a:srgbClr val="7F7F7F"/>
              </a:buClr>
              <a:buSzPts val="1500"/>
              <a:buNone/>
              <a:defRPr b="0" i="0" sz="15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5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theme" Target="../theme/theme7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theme" Target="../theme/theme4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theme" Target="../theme/theme6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7"/>
          <p:cNvSpPr txBox="1"/>
          <p:nvPr>
            <p:ph idx="1" type="body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9"/>
          <p:cNvSpPr txBox="1"/>
          <p:nvPr>
            <p:ph idx="1" type="body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925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92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925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925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925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925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hyperlink" Target="mailto:Salillian.mcdaniel@chisd.net" TargetMode="External"/><Relationship Id="rId4" Type="http://schemas.openxmlformats.org/officeDocument/2006/relationships/hyperlink" Target="mailto:candace.minor-chism@chisd.net" TargetMode="External"/><Relationship Id="rId5" Type="http://schemas.openxmlformats.org/officeDocument/2006/relationships/image" Target="../media/image15.jpg"/><Relationship Id="rId6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hyperlink" Target="mailto:viviana.martinez@chisd.net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2115375" y="2345575"/>
            <a:ext cx="8340000" cy="35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</a:pPr>
            <a:r>
              <a:rPr lang="en-US" sz="4900">
                <a:solidFill>
                  <a:schemeClr val="lt1"/>
                </a:solidFill>
              </a:rPr>
              <a:t>Collegiate High School Counseling Department  </a:t>
            </a:r>
            <a:r>
              <a:rPr lang="en-US" sz="4000">
                <a:solidFill>
                  <a:schemeClr val="lt1"/>
                </a:solidFill>
              </a:rPr>
              <a:t>Mid-Year Review</a:t>
            </a:r>
            <a:endParaRPr sz="4000">
              <a:solidFill>
                <a:schemeClr val="lt1"/>
              </a:solidFill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</a:pPr>
            <a:r>
              <a:rPr lang="en-US" sz="4000">
                <a:solidFill>
                  <a:schemeClr val="lt1"/>
                </a:solidFill>
              </a:rPr>
              <a:t>December 2021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52" name="Google Shape;52;p13"/>
          <p:cNvSpPr txBox="1"/>
          <p:nvPr/>
        </p:nvSpPr>
        <p:spPr>
          <a:xfrm rot="5400000">
            <a:off x="9712812" y="-827800"/>
            <a:ext cx="108000" cy="302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3"/>
          <p:cNvSpPr txBox="1"/>
          <p:nvPr/>
        </p:nvSpPr>
        <p:spPr>
          <a:xfrm rot="5400000">
            <a:off x="2331512" y="4563324"/>
            <a:ext cx="108000" cy="302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663" y="1447700"/>
            <a:ext cx="2430324" cy="2430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353950" y="265350"/>
            <a:ext cx="49887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>
                <a:latin typeface="Oswald"/>
                <a:ea typeface="Oswald"/>
                <a:cs typeface="Oswald"/>
                <a:sym typeface="Oswald"/>
              </a:rPr>
              <a:t>Who We Are</a:t>
            </a:r>
            <a:endParaRPr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0" name="Google Shape;60;p14"/>
          <p:cNvSpPr txBox="1"/>
          <p:nvPr>
            <p:ph idx="3" type="subTitle"/>
          </p:nvPr>
        </p:nvSpPr>
        <p:spPr>
          <a:xfrm>
            <a:off x="353950" y="965250"/>
            <a:ext cx="5316300" cy="45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50">
                <a:solidFill>
                  <a:schemeClr val="dk1"/>
                </a:solidFill>
              </a:rPr>
              <a:t>Mission:</a:t>
            </a:r>
            <a:r>
              <a:rPr lang="en-US" sz="1850">
                <a:solidFill>
                  <a:schemeClr val="dk1"/>
                </a:solidFill>
              </a:rPr>
              <a:t> To develop resilient scholars who excel academically and are empowered to serve</a:t>
            </a:r>
            <a:endParaRPr sz="18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50">
                <a:solidFill>
                  <a:schemeClr val="dk1"/>
                </a:solidFill>
              </a:rPr>
              <a:t> </a:t>
            </a:r>
            <a:endParaRPr sz="18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50">
                <a:solidFill>
                  <a:schemeClr val="dk1"/>
                </a:solidFill>
              </a:rPr>
              <a:t>Vision:</a:t>
            </a:r>
            <a:r>
              <a:rPr lang="en-US" sz="1850">
                <a:solidFill>
                  <a:schemeClr val="dk1"/>
                </a:solidFill>
              </a:rPr>
              <a:t> Unlocking every Longhorn's potential</a:t>
            </a:r>
            <a:endParaRPr sz="18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50">
                <a:solidFill>
                  <a:schemeClr val="dk1"/>
                </a:solidFill>
              </a:rPr>
              <a:t> </a:t>
            </a:r>
            <a:endParaRPr sz="18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50">
                <a:solidFill>
                  <a:schemeClr val="dk1"/>
                </a:solidFill>
              </a:rPr>
              <a:t>Motto:</a:t>
            </a:r>
            <a:r>
              <a:rPr lang="en-US" sz="1850">
                <a:solidFill>
                  <a:schemeClr val="dk1"/>
                </a:solidFill>
              </a:rPr>
              <a:t> Educate. Empower. Inspire.</a:t>
            </a:r>
            <a:endParaRPr sz="1850">
              <a:solidFill>
                <a:schemeClr val="dk1"/>
              </a:solidFill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0" y="5937850"/>
            <a:ext cx="12192000" cy="92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6175" y="191875"/>
            <a:ext cx="4988701" cy="5629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 flipH="1" rot="5400000">
            <a:off x="5788200" y="448950"/>
            <a:ext cx="615600" cy="1220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9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6637417" y="737242"/>
            <a:ext cx="49887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3500"/>
              <a:t>What We Do</a:t>
            </a:r>
            <a:endParaRPr sz="3500">
              <a:solidFill>
                <a:srgbClr val="000000"/>
              </a:solidFill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8634167" y="5890967"/>
            <a:ext cx="5683500" cy="538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6236367" y="1411067"/>
            <a:ext cx="3147600" cy="21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5461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en-US" sz="15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ACADEMIC and/or SCHOOL SUPPORT</a:t>
            </a: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609600" marR="5461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o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Repeated absences/tardies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609600" marR="5461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o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Academic changes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609600" marR="5461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o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Behavior in Classroom 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609600" marR="5461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o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Learning Difficulties 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9167033" y="1408133"/>
            <a:ext cx="2723700" cy="18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EMOTIONAL AND BEHAVIORAL</a:t>
            </a:r>
            <a:endParaRPr b="1" sz="15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6096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o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Self-esteem/ Identity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6096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o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Signs of Depression/Anxiety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6096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o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Grief/Loss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6096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o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Attention Concerns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6384233" y="3591800"/>
            <a:ext cx="2723700" cy="16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5461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SOCIAL</a:t>
            </a:r>
            <a:endParaRPr b="1" sz="15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609600" marR="5461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o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Peer conflict/bullying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609600" marR="5461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o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Parent/Family Concerns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6096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o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Relationships Concerns</a:t>
            </a:r>
            <a:r>
              <a:rPr b="1"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9315033" y="3588900"/>
            <a:ext cx="2575500" cy="16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HEALTH/BASIC NEEDS</a:t>
            </a:r>
            <a:endParaRPr b="1" sz="15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6096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o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Shortage of basic needs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6096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o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Eating concerns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6096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o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Health concerns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609600" rtl="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o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Substance Abuse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900" y="3412029"/>
            <a:ext cx="6062540" cy="2404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888" y="566825"/>
            <a:ext cx="5931567" cy="2419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idx="2" type="body"/>
          </p:nvPr>
        </p:nvSpPr>
        <p:spPr>
          <a:xfrm>
            <a:off x="2465000" y="172500"/>
            <a:ext cx="90723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/>
              <a:t>Fall Needs Assessment Data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0" y="0"/>
            <a:ext cx="2112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6"/>
          <p:cNvSpPr txBox="1"/>
          <p:nvPr/>
        </p:nvSpPr>
        <p:spPr>
          <a:xfrm rot="5400000">
            <a:off x="-2398112" y="3307650"/>
            <a:ext cx="6858000" cy="50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395838" y="365962"/>
            <a:ext cx="1320900" cy="1320900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" name="Google Shape;8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050" y="677112"/>
            <a:ext cx="714373" cy="71437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/>
          <p:nvPr/>
        </p:nvSpPr>
        <p:spPr>
          <a:xfrm>
            <a:off x="395838" y="2436062"/>
            <a:ext cx="1320900" cy="1320900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0638" y="2748800"/>
            <a:ext cx="711199" cy="71119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6"/>
          <p:cNvSpPr/>
          <p:nvPr/>
        </p:nvSpPr>
        <p:spPr>
          <a:xfrm>
            <a:off x="395838" y="4504575"/>
            <a:ext cx="1320900" cy="1320900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9688" y="4833187"/>
            <a:ext cx="688973" cy="68897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 txBox="1"/>
          <p:nvPr/>
        </p:nvSpPr>
        <p:spPr>
          <a:xfrm>
            <a:off x="2465012" y="1235937"/>
            <a:ext cx="3667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AutoNum type="arabicPeriod"/>
            </a:pPr>
            <a:r>
              <a:rPr lang="en-US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Improve Communication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AutoNum type="arabicPeriod"/>
            </a:pPr>
            <a:r>
              <a:rPr lang="en-US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Build Healthy Relationships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AutoNum type="arabicPeriod"/>
            </a:pPr>
            <a:r>
              <a:rPr lang="en-US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Positive Self-Esteem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2465012" y="888275"/>
            <a:ext cx="3667200" cy="3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Poppins SemiBold"/>
                <a:ea typeface="Poppins SemiBold"/>
                <a:cs typeface="Poppins SemiBold"/>
                <a:sym typeface="Poppins SemiBold"/>
              </a:rPr>
              <a:t>Personal &amp; Social Development</a:t>
            </a:r>
            <a:endParaRPr b="1" sz="4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2465012" y="3182212"/>
            <a:ext cx="3667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AutoNum type="arabicPeriod"/>
            </a:pPr>
            <a:r>
              <a:rPr lang="en-US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Time Management 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AutoNum type="arabicPeriod"/>
            </a:pPr>
            <a:r>
              <a:rPr lang="en-US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Academic Motivation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AutoNum type="arabicPeriod"/>
            </a:pPr>
            <a:r>
              <a:rPr lang="en-US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Study Skills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2465012" y="2836137"/>
            <a:ext cx="36672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Poppins SemiBold"/>
                <a:ea typeface="Poppins SemiBold"/>
                <a:cs typeface="Poppins SemiBold"/>
                <a:sym typeface="Poppins SemiBold"/>
              </a:rPr>
              <a:t>Academic</a:t>
            </a:r>
            <a:endParaRPr b="1" sz="4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2465012" y="5130075"/>
            <a:ext cx="3667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AutoNum type="arabicPeriod"/>
            </a:pPr>
            <a:r>
              <a:rPr lang="en-US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Career Exploration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AutoNum type="arabicPeriod"/>
            </a:pPr>
            <a:r>
              <a:rPr lang="en-US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Academic Goal/Potential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AutoNum type="arabicPeriod"/>
            </a:pPr>
            <a:r>
              <a:rPr lang="en-US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Scholarships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2464996" y="4782400"/>
            <a:ext cx="4837200" cy="3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Poppins SemiBold"/>
                <a:ea typeface="Poppins SemiBold"/>
                <a:cs typeface="Poppins SemiBold"/>
                <a:sym typeface="Poppins SemiBold"/>
              </a:rPr>
              <a:t>College, Career, &amp; Military Readiness</a:t>
            </a:r>
            <a:endParaRPr b="1" sz="4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52296" y="1617800"/>
            <a:ext cx="4585004" cy="390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/>
          <p:nvPr/>
        </p:nvSpPr>
        <p:spPr>
          <a:xfrm>
            <a:off x="5930450" y="447675"/>
            <a:ext cx="5679300" cy="27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latin typeface="Poppins"/>
                <a:ea typeface="Poppins"/>
                <a:cs typeface="Poppins"/>
                <a:sym typeface="Poppins"/>
              </a:rPr>
              <a:t>Program Goals</a:t>
            </a:r>
            <a:endParaRPr b="1" sz="4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1" name="Google Shape;101;p17"/>
          <p:cNvSpPr txBox="1"/>
          <p:nvPr/>
        </p:nvSpPr>
        <p:spPr>
          <a:xfrm flipH="1">
            <a:off x="5732412" y="2566575"/>
            <a:ext cx="6459600" cy="3173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 flipH="1" rot="5400000">
            <a:off x="5658525" y="-4505925"/>
            <a:ext cx="247500" cy="11564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7"/>
          <p:cNvSpPr txBox="1"/>
          <p:nvPr/>
        </p:nvSpPr>
        <p:spPr>
          <a:xfrm>
            <a:off x="5417325" y="2957100"/>
            <a:ext cx="6130200" cy="23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Goal 1: </a:t>
            </a: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100% </a:t>
            </a: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Graduation</a:t>
            </a: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rate with Associates degree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Goal 2:</a:t>
            </a: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Motivational Speakers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Goal 3:</a:t>
            </a: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Build relationships with each scholar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52575"/>
            <a:ext cx="4843534" cy="515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/>
        </p:nvSpPr>
        <p:spPr>
          <a:xfrm flipH="1" rot="5400000">
            <a:off x="8061150" y="2727150"/>
            <a:ext cx="363900" cy="7897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6349100" y="668775"/>
            <a:ext cx="49887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/>
              <a:t>Fall Events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11" name="Google Shape;111;p18"/>
          <p:cNvSpPr txBox="1"/>
          <p:nvPr>
            <p:ph idx="3" type="subTitle"/>
          </p:nvPr>
        </p:nvSpPr>
        <p:spPr>
          <a:xfrm>
            <a:off x="6349100" y="1368675"/>
            <a:ext cx="5316300" cy="45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Orientation and Needs Assessment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College Go Get it Week September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1-1 Academic Meeting Sept. - Oct.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Red Ribbon Week October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Kindness (Anti-bullying) Week November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Mental Health Week December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Fall Goal Setting (6 weeks review)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Motivational Speaker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College Representatives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112" name="Google Shape;11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934075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/>
        </p:nvSpPr>
        <p:spPr>
          <a:xfrm flipH="1" rot="5400000">
            <a:off x="5788200" y="448950"/>
            <a:ext cx="615600" cy="1220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9"/>
          <p:cNvSpPr txBox="1"/>
          <p:nvPr>
            <p:ph idx="1" type="body"/>
          </p:nvPr>
        </p:nvSpPr>
        <p:spPr>
          <a:xfrm>
            <a:off x="6449950" y="155075"/>
            <a:ext cx="4988700" cy="8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/>
              <a:t>Spring Events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19" name="Google Shape;119;p19"/>
          <p:cNvSpPr txBox="1"/>
          <p:nvPr>
            <p:ph idx="3" type="subTitle"/>
          </p:nvPr>
        </p:nvSpPr>
        <p:spPr>
          <a:xfrm>
            <a:off x="6449950" y="1115050"/>
            <a:ext cx="5316300" cy="49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Speakers for Career Day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22-23 Course Selections/1-1 Academic Meetings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Continued Academic Success/Goal Setting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Mental Health Supports (Therapy dogs and speakers)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College and Career </a:t>
            </a:r>
            <a:r>
              <a:rPr lang="en-US" sz="1600">
                <a:solidFill>
                  <a:schemeClr val="dk1"/>
                </a:solidFill>
              </a:rPr>
              <a:t>Exploration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SAT School Day for Juniors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End of Year Needs Assessment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Class of 2022 Graduation &amp; FAFSA Completion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120" name="Google Shape;12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145151" cy="3744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4049265"/>
            <a:ext cx="3860850" cy="2040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5650" y="4049265"/>
            <a:ext cx="2003534" cy="2040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/>
        </p:nvSpPr>
        <p:spPr>
          <a:xfrm flipH="1" rot="5400000">
            <a:off x="5788200" y="448950"/>
            <a:ext cx="615600" cy="1220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9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0"/>
          <p:cNvSpPr txBox="1"/>
          <p:nvPr>
            <p:ph idx="1" type="body"/>
          </p:nvPr>
        </p:nvSpPr>
        <p:spPr>
          <a:xfrm>
            <a:off x="4006250" y="628700"/>
            <a:ext cx="7521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3500"/>
              <a:t>How to Refer to the Counselor</a:t>
            </a:r>
            <a:endParaRPr sz="3500">
              <a:solidFill>
                <a:srgbClr val="000000"/>
              </a:solidFill>
            </a:endParaRPr>
          </a:p>
        </p:txBody>
      </p:sp>
      <p:sp>
        <p:nvSpPr>
          <p:cNvPr id="129" name="Google Shape;129;p20"/>
          <p:cNvSpPr txBox="1"/>
          <p:nvPr>
            <p:ph idx="3" type="subTitle"/>
          </p:nvPr>
        </p:nvSpPr>
        <p:spPr>
          <a:xfrm>
            <a:off x="6449975" y="1351874"/>
            <a:ext cx="5316300" cy="455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1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Contact your scholars Counselor</a:t>
            </a:r>
            <a:endParaRPr sz="2000">
              <a:solidFill>
                <a:schemeClr val="accent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Collegiate High Counselor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Ms. McDaniel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  <a:hlinkClick r:id="rId3"/>
              </a:rPr>
              <a:t>salillian.mcdaniel@chisd.net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469-272-2021 ext. 7805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Collegiate Academy Counselor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Ms. Minor-Chism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  <a:hlinkClick r:id="rId4"/>
              </a:rPr>
              <a:t>candace.minor-chism@chisd.net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469-272-2021 ext 7803</a:t>
            </a:r>
            <a:endParaRPr sz="2000">
              <a:solidFill>
                <a:schemeClr val="dk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20"/>
          <p:cNvPicPr preferRelativeResize="0"/>
          <p:nvPr/>
        </p:nvPicPr>
        <p:blipFill rotWithShape="1">
          <a:blip r:embed="rId5">
            <a:alphaModFix/>
          </a:blip>
          <a:srcRect b="11004" l="0" r="0" t="11004"/>
          <a:stretch/>
        </p:blipFill>
        <p:spPr>
          <a:xfrm>
            <a:off x="555388" y="628700"/>
            <a:ext cx="2531400" cy="2631300"/>
          </a:xfrm>
          <a:prstGeom prst="ellipse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1" name="Google Shape;131;p20"/>
          <p:cNvPicPr preferRelativeResize="0"/>
          <p:nvPr/>
        </p:nvPicPr>
        <p:blipFill rotWithShape="1">
          <a:blip r:embed="rId6">
            <a:alphaModFix/>
          </a:blip>
          <a:srcRect b="0" l="7044" r="7044" t="0"/>
          <a:stretch/>
        </p:blipFill>
        <p:spPr>
          <a:xfrm>
            <a:off x="3435851" y="3168025"/>
            <a:ext cx="2434500" cy="2574300"/>
          </a:xfrm>
          <a:prstGeom prst="ellipse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/>
        </p:nvSpPr>
        <p:spPr>
          <a:xfrm>
            <a:off x="3092450" y="738175"/>
            <a:ext cx="6007200" cy="9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latin typeface="Poppins"/>
                <a:ea typeface="Poppins"/>
                <a:cs typeface="Poppins"/>
                <a:sym typeface="Poppins"/>
              </a:rPr>
              <a:t>Communities In Schools</a:t>
            </a:r>
            <a:endParaRPr b="1" sz="35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7" name="Google Shape;137;p21"/>
          <p:cNvSpPr txBox="1"/>
          <p:nvPr/>
        </p:nvSpPr>
        <p:spPr>
          <a:xfrm>
            <a:off x="2635250" y="1452562"/>
            <a:ext cx="69216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8" name="Google Shape;138;p21"/>
          <p:cNvSpPr txBox="1"/>
          <p:nvPr/>
        </p:nvSpPr>
        <p:spPr>
          <a:xfrm>
            <a:off x="7319442" y="5873269"/>
            <a:ext cx="22875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9" name="Google Shape;139;p21"/>
          <p:cNvSpPr txBox="1"/>
          <p:nvPr/>
        </p:nvSpPr>
        <p:spPr>
          <a:xfrm>
            <a:off x="6552700" y="5488000"/>
            <a:ext cx="2287500" cy="2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0" name="Google Shape;140;p21"/>
          <p:cNvSpPr txBox="1"/>
          <p:nvPr/>
        </p:nvSpPr>
        <p:spPr>
          <a:xfrm flipH="1" rot="5400000">
            <a:off x="5788200" y="448950"/>
            <a:ext cx="615600" cy="1220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9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1"/>
          <p:cNvSpPr txBox="1"/>
          <p:nvPr/>
        </p:nvSpPr>
        <p:spPr>
          <a:xfrm>
            <a:off x="1144900" y="4902000"/>
            <a:ext cx="25245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Poppins"/>
                <a:ea typeface="Poppins"/>
                <a:cs typeface="Poppins"/>
                <a:sym typeface="Poppins"/>
              </a:rPr>
              <a:t>Viviana Martinez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1"/>
          <p:cNvSpPr txBox="1"/>
          <p:nvPr/>
        </p:nvSpPr>
        <p:spPr>
          <a:xfrm>
            <a:off x="488100" y="5290033"/>
            <a:ext cx="383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300">
                <a:solidFill>
                  <a:srgbClr val="D0000D"/>
                </a:solidFill>
                <a:latin typeface="Poppins"/>
                <a:ea typeface="Poppins"/>
                <a:cs typeface="Poppins"/>
                <a:sym typeface="Poppins"/>
              </a:rPr>
              <a:t>Site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1" lang="en-US" sz="1300">
                <a:solidFill>
                  <a:srgbClr val="D0000D"/>
                </a:solidFill>
                <a:latin typeface="Poppins"/>
                <a:ea typeface="Poppins"/>
                <a:cs typeface="Poppins"/>
                <a:sym typeface="Poppins"/>
              </a:rPr>
              <a:t>Coordinator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0683" y="1348795"/>
            <a:ext cx="2932849" cy="3377506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/>
          <p:nvPr/>
        </p:nvSpPr>
        <p:spPr>
          <a:xfrm>
            <a:off x="4326100" y="1643367"/>
            <a:ext cx="31119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latin typeface="Calibri"/>
                <a:ea typeface="Calibri"/>
                <a:cs typeface="Calibri"/>
                <a:sym typeface="Calibri"/>
              </a:rPr>
              <a:t>Services Provided include:</a:t>
            </a:r>
            <a:endParaRPr b="1" sz="1900">
              <a:latin typeface="Calibri"/>
              <a:ea typeface="Calibri"/>
              <a:cs typeface="Calibri"/>
              <a:sym typeface="Calibri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-"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Tutoring/Grades Monitoring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-"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Mentoring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-"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High School/College Readiness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-"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Goal Setting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-"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Community Service Opportunities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-"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Basic Needs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21"/>
          <p:cNvSpPr txBox="1"/>
          <p:nvPr/>
        </p:nvSpPr>
        <p:spPr>
          <a:xfrm>
            <a:off x="7734000" y="1643367"/>
            <a:ext cx="43107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900">
                <a:latin typeface="Calibri"/>
                <a:ea typeface="Calibri"/>
                <a:cs typeface="Calibri"/>
                <a:sym typeface="Calibri"/>
              </a:rPr>
              <a:t>Steps to receive recommendation form and parent consent form:</a:t>
            </a:r>
            <a:endParaRPr i="1" sz="1900">
              <a:latin typeface="Calibri"/>
              <a:ea typeface="Calibri"/>
              <a:cs typeface="Calibri"/>
              <a:sym typeface="Calibri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-"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Cisdallas.org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-"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‘What we do’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-"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Parent forms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1"/>
          <p:cNvSpPr txBox="1"/>
          <p:nvPr/>
        </p:nvSpPr>
        <p:spPr>
          <a:xfrm>
            <a:off x="7734000" y="3470917"/>
            <a:ext cx="4137900" cy="22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latin typeface="Calibri"/>
                <a:ea typeface="Calibri"/>
                <a:cs typeface="Calibri"/>
                <a:sym typeface="Calibri"/>
              </a:rPr>
              <a:t>Contact Information</a:t>
            </a:r>
            <a:endParaRPr b="1" sz="1900">
              <a:latin typeface="Calibri"/>
              <a:ea typeface="Calibri"/>
              <a:cs typeface="Calibri"/>
              <a:sym typeface="Calibri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-"/>
            </a:pPr>
            <a:r>
              <a:rPr lang="en-US" sz="19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viviana.martinez@chisd.net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-"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(469) 272-2021 ext 7731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latin typeface="Calibri"/>
                <a:ea typeface="Calibri"/>
                <a:cs typeface="Calibri"/>
                <a:sym typeface="Calibri"/>
              </a:rPr>
              <a:t>Office Hours</a:t>
            </a:r>
            <a:endParaRPr b="1" sz="1900">
              <a:latin typeface="Calibri"/>
              <a:ea typeface="Calibri"/>
              <a:cs typeface="Calibri"/>
              <a:sym typeface="Calibri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-"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Monday - Thursday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-"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8am - 4pm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>
            <p:ph idx="1" type="body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08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2"/>
          <p:cNvSpPr txBox="1"/>
          <p:nvPr>
            <p:ph idx="1" type="body"/>
          </p:nvPr>
        </p:nvSpPr>
        <p:spPr>
          <a:xfrm>
            <a:off x="1055575" y="1763713"/>
            <a:ext cx="9677400" cy="3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</a:pPr>
            <a:r>
              <a:rPr lang="en-US">
                <a:solidFill>
                  <a:schemeClr val="lt1"/>
                </a:solidFill>
              </a:rPr>
              <a:t>Questions and Feedback</a:t>
            </a:r>
            <a:endParaRPr/>
          </a:p>
        </p:txBody>
      </p:sp>
      <p:sp>
        <p:nvSpPr>
          <p:cNvPr id="154" name="Google Shape;154;p22"/>
          <p:cNvSpPr txBox="1"/>
          <p:nvPr/>
        </p:nvSpPr>
        <p:spPr>
          <a:xfrm rot="5400000">
            <a:off x="8578037" y="-97600"/>
            <a:ext cx="108000" cy="302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2"/>
          <p:cNvSpPr txBox="1"/>
          <p:nvPr/>
        </p:nvSpPr>
        <p:spPr>
          <a:xfrm rot="5400000">
            <a:off x="3666312" y="4042599"/>
            <a:ext cx="108000" cy="302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8_Office Theme">
  <a:themeElements>
    <a:clrScheme name="Custom 2">
      <a:dk1>
        <a:srgbClr val="000000"/>
      </a:dk1>
      <a:lt1>
        <a:srgbClr val="FFFFFF"/>
      </a:lt1>
      <a:dk2>
        <a:srgbClr val="595959"/>
      </a:dk2>
      <a:lt2>
        <a:srgbClr val="E7E6E6"/>
      </a:lt2>
      <a:accent1>
        <a:srgbClr val="E31837"/>
      </a:accent1>
      <a:accent2>
        <a:srgbClr val="C41230"/>
      </a:accent2>
      <a:accent3>
        <a:srgbClr val="B0B7BC"/>
      </a:accent3>
      <a:accent4>
        <a:srgbClr val="939597"/>
      </a:accent4>
      <a:accent5>
        <a:srgbClr val="000000"/>
      </a:accent5>
      <a:accent6>
        <a:srgbClr val="FFFFFF"/>
      </a:accent6>
      <a:hlink>
        <a:srgbClr val="6A90D7"/>
      </a:hlink>
      <a:folHlink>
        <a:srgbClr val="9395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4_Office Theme">
  <a:themeElements>
    <a:clrScheme name="Custom 2">
      <a:dk1>
        <a:srgbClr val="000000"/>
      </a:dk1>
      <a:lt1>
        <a:srgbClr val="FFFFFF"/>
      </a:lt1>
      <a:dk2>
        <a:srgbClr val="595959"/>
      </a:dk2>
      <a:lt2>
        <a:srgbClr val="E7E6E6"/>
      </a:lt2>
      <a:accent1>
        <a:srgbClr val="E31837"/>
      </a:accent1>
      <a:accent2>
        <a:srgbClr val="C41230"/>
      </a:accent2>
      <a:accent3>
        <a:srgbClr val="B0B7BC"/>
      </a:accent3>
      <a:accent4>
        <a:srgbClr val="939597"/>
      </a:accent4>
      <a:accent5>
        <a:srgbClr val="000000"/>
      </a:accent5>
      <a:accent6>
        <a:srgbClr val="FFFFFF"/>
      </a:accent6>
      <a:hlink>
        <a:srgbClr val="6A90D7"/>
      </a:hlink>
      <a:folHlink>
        <a:srgbClr val="9395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1_Office Theme">
  <a:themeElements>
    <a:clrScheme name="Custom 2">
      <a:dk1>
        <a:srgbClr val="000000"/>
      </a:dk1>
      <a:lt1>
        <a:srgbClr val="FFFFFF"/>
      </a:lt1>
      <a:dk2>
        <a:srgbClr val="595959"/>
      </a:dk2>
      <a:lt2>
        <a:srgbClr val="E7E6E6"/>
      </a:lt2>
      <a:accent1>
        <a:srgbClr val="E31837"/>
      </a:accent1>
      <a:accent2>
        <a:srgbClr val="C41230"/>
      </a:accent2>
      <a:accent3>
        <a:srgbClr val="B0B7BC"/>
      </a:accent3>
      <a:accent4>
        <a:srgbClr val="939597"/>
      </a:accent4>
      <a:accent5>
        <a:srgbClr val="000000"/>
      </a:accent5>
      <a:accent6>
        <a:srgbClr val="FFFFFF"/>
      </a:accent6>
      <a:hlink>
        <a:srgbClr val="6A90D7"/>
      </a:hlink>
      <a:folHlink>
        <a:srgbClr val="9395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1_Office Theme">
  <a:themeElements>
    <a:clrScheme name="Custom 2">
      <a:dk1>
        <a:srgbClr val="000000"/>
      </a:dk1>
      <a:lt1>
        <a:srgbClr val="FFFFFF"/>
      </a:lt1>
      <a:dk2>
        <a:srgbClr val="595959"/>
      </a:dk2>
      <a:lt2>
        <a:srgbClr val="E7E6E6"/>
      </a:lt2>
      <a:accent1>
        <a:srgbClr val="E31837"/>
      </a:accent1>
      <a:accent2>
        <a:srgbClr val="C41230"/>
      </a:accent2>
      <a:accent3>
        <a:srgbClr val="B0B7BC"/>
      </a:accent3>
      <a:accent4>
        <a:srgbClr val="939597"/>
      </a:accent4>
      <a:accent5>
        <a:srgbClr val="000000"/>
      </a:accent5>
      <a:accent6>
        <a:srgbClr val="FFFFFF"/>
      </a:accent6>
      <a:hlink>
        <a:srgbClr val="6A90D7"/>
      </a:hlink>
      <a:folHlink>
        <a:srgbClr val="9395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17_Office Theme">
  <a:themeElements>
    <a:clrScheme name="Custom 2">
      <a:dk1>
        <a:srgbClr val="000000"/>
      </a:dk1>
      <a:lt1>
        <a:srgbClr val="FFFFFF"/>
      </a:lt1>
      <a:dk2>
        <a:srgbClr val="595959"/>
      </a:dk2>
      <a:lt2>
        <a:srgbClr val="E7E6E6"/>
      </a:lt2>
      <a:accent1>
        <a:srgbClr val="E31837"/>
      </a:accent1>
      <a:accent2>
        <a:srgbClr val="C41230"/>
      </a:accent2>
      <a:accent3>
        <a:srgbClr val="B0B7BC"/>
      </a:accent3>
      <a:accent4>
        <a:srgbClr val="939597"/>
      </a:accent4>
      <a:accent5>
        <a:srgbClr val="000000"/>
      </a:accent5>
      <a:accent6>
        <a:srgbClr val="FFFFFF"/>
      </a:accent6>
      <a:hlink>
        <a:srgbClr val="6A90D7"/>
      </a:hlink>
      <a:folHlink>
        <a:srgbClr val="9395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8_Office Theme">
  <a:themeElements>
    <a:clrScheme name="Custom 2">
      <a:dk1>
        <a:srgbClr val="000000"/>
      </a:dk1>
      <a:lt1>
        <a:srgbClr val="FFFFFF"/>
      </a:lt1>
      <a:dk2>
        <a:srgbClr val="595959"/>
      </a:dk2>
      <a:lt2>
        <a:srgbClr val="E7E6E6"/>
      </a:lt2>
      <a:accent1>
        <a:srgbClr val="E31837"/>
      </a:accent1>
      <a:accent2>
        <a:srgbClr val="C41230"/>
      </a:accent2>
      <a:accent3>
        <a:srgbClr val="B0B7BC"/>
      </a:accent3>
      <a:accent4>
        <a:srgbClr val="939597"/>
      </a:accent4>
      <a:accent5>
        <a:srgbClr val="000000"/>
      </a:accent5>
      <a:accent6>
        <a:srgbClr val="FFFFFF"/>
      </a:accent6>
      <a:hlink>
        <a:srgbClr val="6A90D7"/>
      </a:hlink>
      <a:folHlink>
        <a:srgbClr val="9395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