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71" r:id="rId3"/>
    <p:sldId id="272" r:id="rId4"/>
    <p:sldId id="274" r:id="rId5"/>
    <p:sldId id="270" r:id="rId6"/>
    <p:sldId id="273" r:id="rId7"/>
    <p:sldId id="258" r:id="rId8"/>
    <p:sldId id="260" r:id="rId9"/>
    <p:sldId id="261" r:id="rId10"/>
    <p:sldId id="262" r:id="rId11"/>
    <p:sldId id="263" r:id="rId12"/>
    <p:sldId id="257" r:id="rId13"/>
    <p:sldId id="259" r:id="rId14"/>
    <p:sldId id="264" r:id="rId15"/>
    <p:sldId id="265" r:id="rId16"/>
    <p:sldId id="266" r:id="rId17"/>
    <p:sldId id="267" r:id="rId18"/>
    <p:sldId id="268" r:id="rId19"/>
    <p:sldId id="269"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639" autoAdjust="0"/>
  </p:normalViewPr>
  <p:slideViewPr>
    <p:cSldViewPr snapToGrid="0" snapToObjects="1">
      <p:cViewPr varScale="1">
        <p:scale>
          <a:sx n="108" d="100"/>
          <a:sy n="108" d="100"/>
        </p:scale>
        <p:origin x="17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F2081F-293A-41B7-80BA-1FA6D7BD238B}" type="datetimeFigureOut">
              <a:rPr lang="en-US" smtClean="0"/>
              <a:t>7/20/2017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482B4-552E-4D31-BD04-59FA6BA9622E}" type="slidenum">
              <a:rPr lang="en-US" smtClean="0"/>
              <a:t>‹#›</a:t>
            </a:fld>
            <a:endParaRPr lang="en-US"/>
          </a:p>
        </p:txBody>
      </p:sp>
    </p:spTree>
    <p:extLst>
      <p:ext uri="{BB962C8B-B14F-4D97-AF65-F5344CB8AC3E}">
        <p14:creationId xmlns:p14="http://schemas.microsoft.com/office/powerpoint/2010/main" val="1725682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Coherent Instructional System – The major system of the complex</a:t>
            </a:r>
            <a:r>
              <a:rPr lang="en-US" baseline="0" dirty="0" smtClean="0"/>
              <a:t> school organization that articulates and guides the what and how of instruction.</a:t>
            </a:r>
          </a:p>
          <a:p>
            <a:r>
              <a:rPr lang="en-US" baseline="0" dirty="0" smtClean="0"/>
              <a:t>Professional Capacity – A major system of complex school organization that develops a quality staff to reduce the variance of quality in instruction throughout the school.</a:t>
            </a:r>
          </a:p>
          <a:p>
            <a:r>
              <a:rPr lang="en-US" baseline="0" dirty="0" smtClean="0"/>
              <a:t>Supportive Learning Environment – A major system of the complex school organization that ensures students’ school participation and willingness to expend major effort on classroom learning.</a:t>
            </a:r>
          </a:p>
          <a:p>
            <a:r>
              <a:rPr lang="en-US" baseline="0" dirty="0" smtClean="0"/>
              <a:t>Family &amp; Community Engagement – A major system of the complex school organization that develops quality links between local school professionals and the parents and community the school is intended to serve.</a:t>
            </a:r>
          </a:p>
          <a:p>
            <a:r>
              <a:rPr lang="en-US" baseline="0" dirty="0" smtClean="0"/>
              <a:t>Effective Leadership – A major system of the complex school organization that sets the direction for the school, ensures that the school’s staff is capable of meeting that direction, and makes sure the organization functions according to its mission.</a:t>
            </a:r>
            <a:endParaRPr lang="en-US" dirty="0"/>
          </a:p>
        </p:txBody>
      </p:sp>
      <p:sp>
        <p:nvSpPr>
          <p:cNvPr id="4" name="Slide Number Placeholder 3"/>
          <p:cNvSpPr>
            <a:spLocks noGrp="1"/>
          </p:cNvSpPr>
          <p:nvPr>
            <p:ph type="sldNum" sz="quarter" idx="10"/>
          </p:nvPr>
        </p:nvSpPr>
        <p:spPr/>
        <p:txBody>
          <a:bodyPr/>
          <a:lstStyle/>
          <a:p>
            <a:fld id="{1E2482B4-552E-4D31-BD04-59FA6BA9622E}" type="slidenum">
              <a:rPr lang="en-US" smtClean="0"/>
              <a:t>2</a:t>
            </a:fld>
            <a:endParaRPr lang="en-US"/>
          </a:p>
        </p:txBody>
      </p:sp>
    </p:spTree>
    <p:extLst>
      <p:ext uri="{BB962C8B-B14F-4D97-AF65-F5344CB8AC3E}">
        <p14:creationId xmlns:p14="http://schemas.microsoft.com/office/powerpoint/2010/main" val="2997591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various</a:t>
            </a:r>
            <a:r>
              <a:rPr lang="en-US" baseline="0" dirty="0" smtClean="0"/>
              <a:t> times of the year, we will discuss the different improvement components. Today we are going to discuss where we are with identifying our needs. </a:t>
            </a:r>
            <a:r>
              <a:rPr lang="en-US" dirty="0" smtClean="0"/>
              <a:t>Consult many different sources to determine the</a:t>
            </a:r>
            <a:r>
              <a:rPr lang="en-US" baseline="0" dirty="0" smtClean="0"/>
              <a:t> needs of the schools. </a:t>
            </a:r>
            <a:endParaRPr lang="en-US" dirty="0" smtClean="0"/>
          </a:p>
          <a:p>
            <a:endParaRPr lang="en-US" dirty="0"/>
          </a:p>
        </p:txBody>
      </p:sp>
      <p:sp>
        <p:nvSpPr>
          <p:cNvPr id="4" name="Slide Number Placeholder 3"/>
          <p:cNvSpPr>
            <a:spLocks noGrp="1"/>
          </p:cNvSpPr>
          <p:nvPr>
            <p:ph type="sldNum" sz="quarter" idx="10"/>
          </p:nvPr>
        </p:nvSpPr>
        <p:spPr/>
        <p:txBody>
          <a:bodyPr/>
          <a:lstStyle/>
          <a:p>
            <a:fld id="{1E2482B4-552E-4D31-BD04-59FA6BA9622E}" type="slidenum">
              <a:rPr lang="en-US" smtClean="0"/>
              <a:t>3</a:t>
            </a:fld>
            <a:endParaRPr lang="en-US"/>
          </a:p>
        </p:txBody>
      </p:sp>
    </p:spTree>
    <p:extLst>
      <p:ext uri="{BB962C8B-B14F-4D97-AF65-F5344CB8AC3E}">
        <p14:creationId xmlns:p14="http://schemas.microsoft.com/office/powerpoint/2010/main" val="4051728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Functions independently</a:t>
            </a:r>
            <a:r>
              <a:rPr lang="en-US" baseline="0" dirty="0" smtClean="0"/>
              <a:t> but its results impact the other elements. The whole is greater than the sum of its parts.</a:t>
            </a:r>
            <a:endParaRPr lang="en-US" dirty="0"/>
          </a:p>
        </p:txBody>
      </p:sp>
      <p:sp>
        <p:nvSpPr>
          <p:cNvPr id="4" name="Slide Number Placeholder 3"/>
          <p:cNvSpPr>
            <a:spLocks noGrp="1"/>
          </p:cNvSpPr>
          <p:nvPr>
            <p:ph type="sldNum" sz="quarter" idx="10"/>
          </p:nvPr>
        </p:nvSpPr>
        <p:spPr/>
        <p:txBody>
          <a:bodyPr/>
          <a:lstStyle/>
          <a:p>
            <a:fld id="{B19B4D6C-18B8-4342-A3C2-47E633914742}" type="slidenum">
              <a:rPr lang="en-US" smtClean="0"/>
              <a:t>8</a:t>
            </a:fld>
            <a:endParaRPr lang="en-US" dirty="0"/>
          </a:p>
        </p:txBody>
      </p:sp>
    </p:spTree>
    <p:extLst>
      <p:ext uri="{BB962C8B-B14F-4D97-AF65-F5344CB8AC3E}">
        <p14:creationId xmlns:p14="http://schemas.microsoft.com/office/powerpoint/2010/main" val="3069895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Schools/School</a:t>
            </a:r>
            <a:r>
              <a:rPr lang="en-US" baseline="0" dirty="0" smtClean="0"/>
              <a:t> Systems will not rate themselves on the Standards. Standards used only by the Engagement Review Team.</a:t>
            </a:r>
            <a:endParaRPr lang="en-US" dirty="0"/>
          </a:p>
        </p:txBody>
      </p:sp>
      <p:sp>
        <p:nvSpPr>
          <p:cNvPr id="4" name="Slide Number Placeholder 3"/>
          <p:cNvSpPr>
            <a:spLocks noGrp="1"/>
          </p:cNvSpPr>
          <p:nvPr>
            <p:ph type="sldNum" sz="quarter" idx="10"/>
          </p:nvPr>
        </p:nvSpPr>
        <p:spPr/>
        <p:txBody>
          <a:bodyPr/>
          <a:lstStyle/>
          <a:p>
            <a:fld id="{B19B4D6C-18B8-4342-A3C2-47E633914742}" type="slidenum">
              <a:rPr lang="en-US" smtClean="0"/>
              <a:t>10</a:t>
            </a:fld>
            <a:endParaRPr lang="en-US" dirty="0"/>
          </a:p>
        </p:txBody>
      </p:sp>
    </p:spTree>
    <p:extLst>
      <p:ext uri="{BB962C8B-B14F-4D97-AF65-F5344CB8AC3E}">
        <p14:creationId xmlns:p14="http://schemas.microsoft.com/office/powerpoint/2010/main" val="44485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 explain each</a:t>
            </a:r>
            <a:r>
              <a:rPr lang="en-US" baseline="0" dirty="0" smtClean="0"/>
              <a:t> component during training.</a:t>
            </a:r>
          </a:p>
          <a:p>
            <a:endParaRPr lang="en-US" baseline="0" dirty="0" smtClean="0"/>
          </a:p>
          <a:p>
            <a:r>
              <a:rPr lang="en-US" baseline="0" dirty="0" smtClean="0"/>
              <a:t>~Separate but aligned institution (internal) and review team (external) tools and resources</a:t>
            </a:r>
          </a:p>
          <a:p>
            <a:r>
              <a:rPr lang="en-US" baseline="0" dirty="0" smtClean="0"/>
              <a:t>~Comprehensive but more easily digestible</a:t>
            </a:r>
          </a:p>
          <a:p>
            <a:r>
              <a:rPr lang="en-US" baseline="0" dirty="0" smtClean="0"/>
              <a:t>~This is where districts/schools upload evidence/artifacts</a:t>
            </a:r>
          </a:p>
          <a:p>
            <a:r>
              <a:rPr lang="en-US" baseline="0" dirty="0" smtClean="0"/>
              <a:t>~Need two Board members to serve on a committee</a:t>
            </a:r>
            <a:endParaRPr lang="en-US" dirty="0" smtClean="0"/>
          </a:p>
          <a:p>
            <a:endParaRPr lang="en-US" dirty="0"/>
          </a:p>
        </p:txBody>
      </p:sp>
      <p:sp>
        <p:nvSpPr>
          <p:cNvPr id="4" name="Slide Number Placeholder 3"/>
          <p:cNvSpPr>
            <a:spLocks noGrp="1"/>
          </p:cNvSpPr>
          <p:nvPr>
            <p:ph type="sldNum" sz="quarter" idx="10"/>
          </p:nvPr>
        </p:nvSpPr>
        <p:spPr/>
        <p:txBody>
          <a:bodyPr/>
          <a:lstStyle/>
          <a:p>
            <a:fld id="{B19B4D6C-18B8-4342-A3C2-47E633914742}" type="slidenum">
              <a:rPr lang="en-US" smtClean="0"/>
              <a:t>11</a:t>
            </a:fld>
            <a:endParaRPr lang="en-US" dirty="0"/>
          </a:p>
        </p:txBody>
      </p:sp>
    </p:spTree>
    <p:extLst>
      <p:ext uri="{BB962C8B-B14F-4D97-AF65-F5344CB8AC3E}">
        <p14:creationId xmlns:p14="http://schemas.microsoft.com/office/powerpoint/2010/main" val="1990154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longer percentage requirements</a:t>
            </a:r>
          </a:p>
          <a:p>
            <a:r>
              <a:rPr lang="en-US" dirty="0" smtClean="0"/>
              <a:t>District/Schools</a:t>
            </a:r>
          </a:p>
          <a:p>
            <a:endParaRPr lang="en-US" dirty="0"/>
          </a:p>
        </p:txBody>
      </p:sp>
      <p:sp>
        <p:nvSpPr>
          <p:cNvPr id="4" name="Slide Number Placeholder 3"/>
          <p:cNvSpPr>
            <a:spLocks noGrp="1"/>
          </p:cNvSpPr>
          <p:nvPr>
            <p:ph type="sldNum" sz="quarter" idx="10"/>
          </p:nvPr>
        </p:nvSpPr>
        <p:spPr/>
        <p:txBody>
          <a:bodyPr/>
          <a:lstStyle/>
          <a:p>
            <a:fld id="{1E2482B4-552E-4D31-BD04-59FA6BA9622E}" type="slidenum">
              <a:rPr lang="en-US" smtClean="0"/>
              <a:t>12</a:t>
            </a:fld>
            <a:endParaRPr lang="en-US"/>
          </a:p>
        </p:txBody>
      </p:sp>
    </p:spTree>
    <p:extLst>
      <p:ext uri="{BB962C8B-B14F-4D97-AF65-F5344CB8AC3E}">
        <p14:creationId xmlns:p14="http://schemas.microsoft.com/office/powerpoint/2010/main" val="3204293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Required</a:t>
            </a:r>
            <a:endParaRPr lang="en-US" dirty="0"/>
          </a:p>
        </p:txBody>
      </p:sp>
      <p:sp>
        <p:nvSpPr>
          <p:cNvPr id="4" name="Slide Number Placeholder 3"/>
          <p:cNvSpPr>
            <a:spLocks noGrp="1"/>
          </p:cNvSpPr>
          <p:nvPr>
            <p:ph type="sldNum" sz="quarter" idx="10"/>
          </p:nvPr>
        </p:nvSpPr>
        <p:spPr/>
        <p:txBody>
          <a:bodyPr/>
          <a:lstStyle/>
          <a:p>
            <a:fld id="{1E2482B4-552E-4D31-BD04-59FA6BA9622E}" type="slidenum">
              <a:rPr lang="en-US" smtClean="0"/>
              <a:t>15</a:t>
            </a:fld>
            <a:endParaRPr lang="en-US"/>
          </a:p>
        </p:txBody>
      </p:sp>
    </p:spTree>
    <p:extLst>
      <p:ext uri="{BB962C8B-B14F-4D97-AF65-F5344CB8AC3E}">
        <p14:creationId xmlns:p14="http://schemas.microsoft.com/office/powerpoint/2010/main" val="1176769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Draft</a:t>
            </a:r>
            <a:r>
              <a:rPr lang="en-US" baseline="0" dirty="0" smtClean="0"/>
              <a:t> Form – Will conduct observations for at least one hour within three months of our review.</a:t>
            </a:r>
            <a:endParaRPr lang="en-US" dirty="0"/>
          </a:p>
        </p:txBody>
      </p:sp>
      <p:sp>
        <p:nvSpPr>
          <p:cNvPr id="4" name="Slide Number Placeholder 3"/>
          <p:cNvSpPr>
            <a:spLocks noGrp="1"/>
          </p:cNvSpPr>
          <p:nvPr>
            <p:ph type="sldNum" sz="quarter" idx="10"/>
          </p:nvPr>
        </p:nvSpPr>
        <p:spPr/>
        <p:txBody>
          <a:bodyPr/>
          <a:lstStyle/>
          <a:p>
            <a:fld id="{1E2482B4-552E-4D31-BD04-59FA6BA9622E}" type="slidenum">
              <a:rPr lang="en-US" smtClean="0"/>
              <a:t>16</a:t>
            </a:fld>
            <a:endParaRPr lang="en-US"/>
          </a:p>
        </p:txBody>
      </p:sp>
    </p:spTree>
    <p:extLst>
      <p:ext uri="{BB962C8B-B14F-4D97-AF65-F5344CB8AC3E}">
        <p14:creationId xmlns:p14="http://schemas.microsoft.com/office/powerpoint/2010/main" val="3216313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357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332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713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5390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195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9686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12BD025-ACBB-354A-8F05-A9655C65AEDD}" type="datetimeFigureOut">
              <a:rPr lang="en-US" smtClean="0"/>
              <a:t>7/20/2017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3402ED0-3D93-2441-B147-79057E95F5EE}" type="slidenum">
              <a:rPr lang="en-US" smtClean="0"/>
              <a:t>‹#›</a:t>
            </a:fld>
            <a:endParaRPr lang="en-US"/>
          </a:p>
        </p:txBody>
      </p:sp>
    </p:spTree>
    <p:extLst>
      <p:ext uri="{BB962C8B-B14F-4D97-AF65-F5344CB8AC3E}">
        <p14:creationId xmlns:p14="http://schemas.microsoft.com/office/powerpoint/2010/main" val="3651998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0890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8849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240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2134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20574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218952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2000444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t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910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adoe.org/School-Improvement/Federal-Programs/Pages/default.aspx"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2295144"/>
            <a:ext cx="7013448" cy="4288536"/>
          </a:xfrm>
          <a:prstGeom prst="rect">
            <a:avLst/>
          </a:prstGeom>
          <a:noFill/>
        </p:spPr>
        <p:txBody>
          <a:bodyPr wrap="square" rtlCol="0">
            <a:spAutoFit/>
          </a:bodyPr>
          <a:lstStyle/>
          <a:p>
            <a:endParaRPr lang="en-US" dirty="0"/>
          </a:p>
        </p:txBody>
      </p:sp>
      <p:sp>
        <p:nvSpPr>
          <p:cNvPr id="5" name="Title 1"/>
          <p:cNvSpPr txBox="1">
            <a:spLocks/>
          </p:cNvSpPr>
          <p:nvPr/>
        </p:nvSpPr>
        <p:spPr>
          <a:xfrm>
            <a:off x="1501254" y="1586028"/>
            <a:ext cx="7642746" cy="499765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latin typeface="Aharoni" panose="02010803020104030203" pitchFamily="2" charset="-79"/>
                <a:cs typeface="Aharoni" panose="02010803020104030203" pitchFamily="2" charset="-79"/>
              </a:rPr>
              <a:t/>
            </a:r>
            <a:br>
              <a:rPr lang="en-US" b="1" dirty="0" smtClean="0">
                <a:latin typeface="Aharoni" panose="02010803020104030203" pitchFamily="2" charset="-79"/>
                <a:cs typeface="Aharoni" panose="02010803020104030203" pitchFamily="2" charset="-79"/>
              </a:rPr>
            </a:br>
            <a:r>
              <a:rPr lang="en-US" b="1" dirty="0" smtClean="0">
                <a:latin typeface="Aharoni" panose="02010803020104030203" pitchFamily="2" charset="-79"/>
                <a:cs typeface="Aharoni" panose="02010803020104030203" pitchFamily="2" charset="-79"/>
              </a:rPr>
              <a:t/>
            </a:r>
            <a:br>
              <a:rPr lang="en-US" b="1" dirty="0" smtClean="0">
                <a:latin typeface="Aharoni" panose="02010803020104030203" pitchFamily="2" charset="-79"/>
                <a:cs typeface="Aharoni" panose="02010803020104030203" pitchFamily="2" charset="-79"/>
              </a:rPr>
            </a:br>
            <a:r>
              <a:rPr lang="en-US" b="1" dirty="0" smtClean="0">
                <a:latin typeface="+mn-lt"/>
                <a:cs typeface="Aharoni" panose="02010803020104030203" pitchFamily="2" charset="-79"/>
              </a:rPr>
              <a:t>Improvement Journey</a:t>
            </a:r>
          </a:p>
          <a:p>
            <a:pPr algn="ctr"/>
            <a:r>
              <a:rPr lang="en-US" b="1" dirty="0" smtClean="0">
                <a:latin typeface="+mn-lt"/>
                <a:cs typeface="Aharoni" panose="02010803020104030203" pitchFamily="2" charset="-79"/>
              </a:rPr>
              <a:t>AdvancED/SACS and Strategic Planning </a:t>
            </a:r>
          </a:p>
          <a:p>
            <a:pPr algn="ctr"/>
            <a:endParaRPr lang="en-US" b="1" dirty="0">
              <a:latin typeface="+mn-lt"/>
              <a:cs typeface="Aharoni" panose="02010803020104030203" pitchFamily="2" charset="-79"/>
            </a:endParaRPr>
          </a:p>
          <a:p>
            <a:pPr algn="ctr"/>
            <a:r>
              <a:rPr lang="en-US" b="1" dirty="0" smtClean="0">
                <a:latin typeface="+mn-lt"/>
                <a:cs typeface="Aharoni" panose="02010803020104030203" pitchFamily="2" charset="-79"/>
              </a:rPr>
              <a:t>Update</a:t>
            </a:r>
          </a:p>
          <a:p>
            <a:pPr algn="ctr"/>
            <a:endParaRPr lang="en-US" b="1" dirty="0" smtClean="0">
              <a:latin typeface="+mn-lt"/>
              <a:cs typeface="Aharoni" panose="02010803020104030203" pitchFamily="2" charset="-79"/>
            </a:endParaRPr>
          </a:p>
          <a:p>
            <a:pPr algn="ctr"/>
            <a:endParaRPr lang="en-US" b="1" dirty="0">
              <a:latin typeface="+mn-lt"/>
              <a:cs typeface="Aharoni" panose="02010803020104030203" pitchFamily="2" charset="-79"/>
            </a:endParaRPr>
          </a:p>
          <a:p>
            <a:pPr algn="ctr"/>
            <a:r>
              <a:rPr lang="en-US" sz="3100" b="1" dirty="0" smtClean="0">
                <a:latin typeface="+mn-lt"/>
                <a:cs typeface="Aharoni" panose="02010803020104030203" pitchFamily="2" charset="-79"/>
              </a:rPr>
              <a:t>Presented on behalf of:</a:t>
            </a:r>
          </a:p>
          <a:p>
            <a:pPr algn="ctr"/>
            <a:r>
              <a:rPr lang="en-US" sz="3100" b="1" dirty="0" smtClean="0">
                <a:latin typeface="+mn-lt"/>
                <a:cs typeface="Aharoni" panose="02010803020104030203" pitchFamily="2" charset="-79"/>
              </a:rPr>
              <a:t>Dr. Morcease Beasley, Superintendent</a:t>
            </a:r>
          </a:p>
          <a:p>
            <a:pPr algn="ctr"/>
            <a:endParaRPr lang="en-US" sz="3100" b="1" dirty="0">
              <a:latin typeface="+mn-lt"/>
              <a:cs typeface="Aharoni" panose="02010803020104030203" pitchFamily="2" charset="-79"/>
            </a:endParaRPr>
          </a:p>
          <a:p>
            <a:pPr algn="ctr"/>
            <a:r>
              <a:rPr lang="en-US" sz="3100" b="1" dirty="0" smtClean="0">
                <a:latin typeface="+mn-lt"/>
                <a:cs typeface="Aharoni" panose="02010803020104030203" pitchFamily="2" charset="-79"/>
              </a:rPr>
              <a:t>Presenter: Dr. Monika M. Wiley</a:t>
            </a:r>
          </a:p>
          <a:p>
            <a:pPr algn="ctr"/>
            <a:r>
              <a:rPr lang="en-US" b="1" dirty="0" smtClean="0">
                <a:latin typeface="Aharoni" panose="02010803020104030203" pitchFamily="2" charset="-79"/>
                <a:cs typeface="Aharoni" panose="02010803020104030203" pitchFamily="2" charset="-79"/>
              </a:rPr>
              <a:t/>
            </a:r>
            <a:br>
              <a:rPr lang="en-US" b="1" dirty="0" smtClean="0">
                <a:latin typeface="Aharoni" panose="02010803020104030203" pitchFamily="2" charset="-79"/>
                <a:cs typeface="Aharoni" panose="02010803020104030203" pitchFamily="2" charset="-79"/>
              </a:rPr>
            </a:br>
            <a:endParaRPr lang="en-US" b="1"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58456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
            <a:ext cx="4531057" cy="6858000"/>
          </a:xfrm>
          <a:prstGeom prst="rect">
            <a:avLst/>
          </a:prstGeom>
          <a:solidFill>
            <a:srgbClr val="92D050"/>
          </a:solidFill>
        </p:spPr>
        <p:txBody>
          <a:bodyPr wrap="square" rtlCol="0">
            <a:spAutoFit/>
          </a:bodyPr>
          <a:lstStyle/>
          <a:p>
            <a:endParaRPr lang="en-US" dirty="0"/>
          </a:p>
        </p:txBody>
      </p:sp>
      <p:sp>
        <p:nvSpPr>
          <p:cNvPr id="10" name="TextBox 9"/>
          <p:cNvSpPr txBox="1"/>
          <p:nvPr/>
        </p:nvSpPr>
        <p:spPr>
          <a:xfrm>
            <a:off x="4531057" y="1"/>
            <a:ext cx="4612943" cy="6858000"/>
          </a:xfrm>
          <a:prstGeom prst="rect">
            <a:avLst/>
          </a:prstGeom>
          <a:solidFill>
            <a:schemeClr val="bg1"/>
          </a:solidFill>
        </p:spPr>
        <p:txBody>
          <a:bodyPr wrap="square" rtlCol="0">
            <a:spAutoFit/>
          </a:bodyPr>
          <a:lstStyle/>
          <a:p>
            <a:endParaRPr lang="en-US" dirty="0"/>
          </a:p>
        </p:txBody>
      </p:sp>
      <p:pic>
        <p:nvPicPr>
          <p:cNvPr id="11" name="Picture 10">
            <a:hlinkClick r:id="rId3"/>
          </p:cNvPr>
          <p:cNvPicPr>
            <a:picLocks noChangeAspect="1"/>
          </p:cNvPicPr>
          <p:nvPr/>
        </p:nvPicPr>
        <p:blipFill>
          <a:blip r:embed="rId4"/>
          <a:stretch>
            <a:fillRect/>
          </a:stretch>
        </p:blipFill>
        <p:spPr>
          <a:xfrm>
            <a:off x="4681182" y="1330893"/>
            <a:ext cx="4114800" cy="3888486"/>
          </a:xfrm>
          <a:prstGeom prst="rect">
            <a:avLst/>
          </a:prstGeom>
        </p:spPr>
      </p:pic>
      <p:cxnSp>
        <p:nvCxnSpPr>
          <p:cNvPr id="12" name="Straight Connector 11"/>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90009" y="3803954"/>
            <a:ext cx="294894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75707" y="998993"/>
            <a:ext cx="3156492" cy="2276143"/>
          </a:xfrm>
          <a:prstGeom prst="rect">
            <a:avLst/>
          </a:prstGeom>
        </p:spPr>
        <p:txBody>
          <a:bodyPr vert="horz" lIns="68580" tIns="34290" rIns="68580" bIns="34290" rtlCol="0" anchor="b">
            <a:normAutofit lnSpcReduction="10000"/>
          </a:bodyPr>
          <a:lstStyle/>
          <a:p>
            <a:pPr algn="r">
              <a:lnSpc>
                <a:spcPct val="90000"/>
              </a:lnSpc>
              <a:spcBef>
                <a:spcPct val="0"/>
              </a:spcBef>
            </a:pPr>
            <a:r>
              <a:rPr lang="en-US" sz="4050" dirty="0">
                <a:solidFill>
                  <a:srgbClr val="FFFFFF"/>
                </a:solidFill>
                <a:latin typeface="+mj-lt"/>
                <a:ea typeface="+mj-ea"/>
                <a:cs typeface="+mj-cs"/>
              </a:rPr>
              <a:t>Georgia’s Systems of Continuous Improvement</a:t>
            </a:r>
          </a:p>
        </p:txBody>
      </p:sp>
      <p:sp>
        <p:nvSpPr>
          <p:cNvPr id="14" name="TextBox 13"/>
          <p:cNvSpPr txBox="1"/>
          <p:nvPr/>
        </p:nvSpPr>
        <p:spPr>
          <a:xfrm>
            <a:off x="148953" y="4178912"/>
            <a:ext cx="3810000" cy="1708160"/>
          </a:xfrm>
          <a:prstGeom prst="rect">
            <a:avLst/>
          </a:prstGeom>
          <a:noFill/>
        </p:spPr>
        <p:txBody>
          <a:bodyPr wrap="square" rtlCol="0">
            <a:spAutoFit/>
          </a:bodyPr>
          <a:lstStyle/>
          <a:p>
            <a:pPr algn="r"/>
            <a:r>
              <a:rPr lang="en-US" sz="2100" u="sng" dirty="0">
                <a:solidFill>
                  <a:schemeClr val="bg1"/>
                </a:solidFill>
              </a:rPr>
              <a:t>Clayton County Public </a:t>
            </a:r>
            <a:r>
              <a:rPr lang="en-US" sz="2100" u="sng" dirty="0" smtClean="0">
                <a:solidFill>
                  <a:schemeClr val="bg1"/>
                </a:solidFill>
              </a:rPr>
              <a:t>Schools</a:t>
            </a:r>
          </a:p>
          <a:p>
            <a:pPr algn="r"/>
            <a:r>
              <a:rPr lang="en-US" sz="2100" dirty="0">
                <a:solidFill>
                  <a:schemeClr val="bg1"/>
                </a:solidFill>
              </a:rPr>
              <a:t>~</a:t>
            </a:r>
            <a:r>
              <a:rPr lang="en-US" sz="2100" dirty="0" smtClean="0">
                <a:solidFill>
                  <a:schemeClr val="bg1"/>
                </a:solidFill>
              </a:rPr>
              <a:t>Strategic Improvement Plan</a:t>
            </a:r>
          </a:p>
          <a:p>
            <a:pPr algn="r"/>
            <a:r>
              <a:rPr lang="en-US" sz="2100" dirty="0" smtClean="0">
                <a:solidFill>
                  <a:schemeClr val="bg1"/>
                </a:solidFill>
              </a:rPr>
              <a:t>~Comprehensive Needs Assessment</a:t>
            </a:r>
          </a:p>
          <a:p>
            <a:pPr algn="r"/>
            <a:r>
              <a:rPr lang="en-US" sz="2100" dirty="0" smtClean="0">
                <a:solidFill>
                  <a:schemeClr val="bg1"/>
                </a:solidFill>
              </a:rPr>
              <a:t>~AdvancED/SACS</a:t>
            </a:r>
            <a:endParaRPr lang="en-US" sz="2100" dirty="0">
              <a:solidFill>
                <a:schemeClr val="bg1"/>
              </a:solidFill>
            </a:endParaRPr>
          </a:p>
        </p:txBody>
      </p:sp>
    </p:spTree>
    <p:extLst>
      <p:ext uri="{BB962C8B-B14F-4D97-AF65-F5344CB8AC3E}">
        <p14:creationId xmlns:p14="http://schemas.microsoft.com/office/powerpoint/2010/main" val="4273065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96788" y="2069910"/>
            <a:ext cx="4094603" cy="3869400"/>
          </a:xfrm>
          <a:prstGeom prst="rect">
            <a:avLst/>
          </a:prstGeom>
        </p:spPr>
      </p:pic>
      <p:sp>
        <p:nvSpPr>
          <p:cNvPr id="3" name="TextBox 2"/>
          <p:cNvSpPr txBox="1"/>
          <p:nvPr/>
        </p:nvSpPr>
        <p:spPr>
          <a:xfrm>
            <a:off x="5691391" y="2711948"/>
            <a:ext cx="4267200" cy="2585323"/>
          </a:xfrm>
          <a:prstGeom prst="rect">
            <a:avLst/>
          </a:prstGeom>
          <a:noFill/>
        </p:spPr>
        <p:txBody>
          <a:bodyPr wrap="square" rtlCol="0">
            <a:spAutoFit/>
          </a:bodyPr>
          <a:lstStyle/>
          <a:p>
            <a:r>
              <a:rPr lang="en-US" b="1" u="sng" dirty="0" smtClean="0"/>
              <a:t>Identifying Needs</a:t>
            </a:r>
          </a:p>
          <a:p>
            <a:endParaRPr lang="en-US" dirty="0" smtClean="0"/>
          </a:p>
          <a:p>
            <a:r>
              <a:rPr lang="en-US" dirty="0" smtClean="0"/>
              <a:t>Mission and Vision</a:t>
            </a:r>
          </a:p>
          <a:p>
            <a:r>
              <a:rPr lang="en-US" dirty="0" smtClean="0"/>
              <a:t>Goals and Core Beliefs</a:t>
            </a:r>
          </a:p>
          <a:p>
            <a:r>
              <a:rPr lang="en-US" dirty="0" smtClean="0"/>
              <a:t>Comprehensive Needs Assessment</a:t>
            </a:r>
          </a:p>
          <a:p>
            <a:r>
              <a:rPr lang="en-US" dirty="0" smtClean="0"/>
              <a:t>AdvancED Surveys</a:t>
            </a:r>
          </a:p>
          <a:p>
            <a:r>
              <a:rPr lang="en-US" dirty="0" err="1" smtClean="0"/>
              <a:t>eleot</a:t>
            </a:r>
            <a:r>
              <a:rPr lang="en-US" dirty="0" smtClean="0"/>
              <a:t> Observations</a:t>
            </a:r>
          </a:p>
          <a:p>
            <a:endParaRPr lang="en-US" dirty="0"/>
          </a:p>
          <a:p>
            <a:endParaRPr lang="en-US" dirty="0"/>
          </a:p>
        </p:txBody>
      </p:sp>
    </p:spTree>
    <p:extLst>
      <p:ext uri="{BB962C8B-B14F-4D97-AF65-F5344CB8AC3E}">
        <p14:creationId xmlns:p14="http://schemas.microsoft.com/office/powerpoint/2010/main" val="4232202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2003" y="2626268"/>
            <a:ext cx="7466463" cy="2585323"/>
          </a:xfrm>
          <a:prstGeom prst="rect">
            <a:avLst/>
          </a:prstGeom>
          <a:noFill/>
        </p:spPr>
        <p:txBody>
          <a:bodyPr wrap="square" rtlCol="0">
            <a:spAutoFit/>
          </a:bodyPr>
          <a:lstStyle/>
          <a:p>
            <a:r>
              <a:rPr lang="en-US" b="1" u="sng" dirty="0" smtClean="0"/>
              <a:t>Committees:</a:t>
            </a:r>
            <a:endParaRPr lang="en-US" dirty="0" smtClean="0"/>
          </a:p>
          <a:p>
            <a:endParaRPr lang="en-US" b="1" u="sng" dirty="0"/>
          </a:p>
          <a:p>
            <a:r>
              <a:rPr lang="en-US" dirty="0" smtClean="0"/>
              <a:t>1. Comprehensive Needs Assessment Committee (District)</a:t>
            </a:r>
          </a:p>
          <a:p>
            <a:r>
              <a:rPr lang="en-US" dirty="0" smtClean="0"/>
              <a:t>2. Improvement Journey Committee (Accreditation and Strategic Improvement Plan)</a:t>
            </a:r>
          </a:p>
          <a:p>
            <a:r>
              <a:rPr lang="en-US" dirty="0"/>
              <a:t> </a:t>
            </a:r>
            <a:r>
              <a:rPr lang="en-US" dirty="0" smtClean="0"/>
              <a:t>   a. Board Members (2)</a:t>
            </a:r>
          </a:p>
          <a:p>
            <a:r>
              <a:rPr lang="en-US" dirty="0"/>
              <a:t> </a:t>
            </a:r>
            <a:r>
              <a:rPr lang="en-US" dirty="0" smtClean="0"/>
              <a:t>   b. Assistant Principals</a:t>
            </a:r>
          </a:p>
          <a:p>
            <a:r>
              <a:rPr lang="en-US" dirty="0"/>
              <a:t> </a:t>
            </a:r>
            <a:r>
              <a:rPr lang="en-US" dirty="0" smtClean="0"/>
              <a:t>   c. Teachers</a:t>
            </a:r>
          </a:p>
          <a:p>
            <a:r>
              <a:rPr lang="en-US" dirty="0"/>
              <a:t> </a:t>
            </a:r>
            <a:r>
              <a:rPr lang="en-US" dirty="0" smtClean="0"/>
              <a:t>   d. Comprehensive Needs Assessment Committee (System Quality Factors)</a:t>
            </a:r>
            <a:endParaRPr lang="en-US" dirty="0"/>
          </a:p>
        </p:txBody>
      </p:sp>
    </p:spTree>
    <p:extLst>
      <p:ext uri="{BB962C8B-B14F-4D97-AF65-F5344CB8AC3E}">
        <p14:creationId xmlns:p14="http://schemas.microsoft.com/office/powerpoint/2010/main" val="3507862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8549" y="3425588"/>
            <a:ext cx="7615451" cy="132556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smtClean="0">
                <a:latin typeface="+mn-lt"/>
              </a:rPr>
              <a:t>Strategic Improvement Plan</a:t>
            </a:r>
            <a:endParaRPr lang="en-US" sz="4000" b="1" dirty="0">
              <a:latin typeface="+mn-lt"/>
            </a:endParaRPr>
          </a:p>
        </p:txBody>
      </p:sp>
    </p:spTree>
    <p:extLst>
      <p:ext uri="{BB962C8B-B14F-4D97-AF65-F5344CB8AC3E}">
        <p14:creationId xmlns:p14="http://schemas.microsoft.com/office/powerpoint/2010/main" val="3341590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0242" y="2246656"/>
            <a:ext cx="7630236" cy="3693319"/>
          </a:xfrm>
          <a:prstGeom prst="rect">
            <a:avLst/>
          </a:prstGeom>
          <a:noFill/>
        </p:spPr>
        <p:txBody>
          <a:bodyPr wrap="square" rtlCol="0">
            <a:spAutoFit/>
          </a:bodyPr>
          <a:lstStyle/>
          <a:p>
            <a:r>
              <a:rPr lang="en-US" b="1" u="sng" dirty="0" smtClean="0"/>
              <a:t>Community/Staff Meeting:</a:t>
            </a:r>
            <a:endParaRPr lang="en-US" dirty="0" smtClean="0"/>
          </a:p>
          <a:p>
            <a:r>
              <a:rPr lang="en-US" dirty="0" smtClean="0"/>
              <a:t>Input and engagement with the Strategic Improvement Plan and AdvancED. Participants will develop the “new” Mission/Vision, Strategic Goals, and Core Beliefs.</a:t>
            </a:r>
          </a:p>
          <a:p>
            <a:endParaRPr lang="en-US" dirty="0"/>
          </a:p>
          <a:p>
            <a:r>
              <a:rPr lang="en-US" b="1" u="sng" dirty="0" smtClean="0"/>
              <a:t>Board of Education Input</a:t>
            </a:r>
            <a:endParaRPr lang="en-US" dirty="0" smtClean="0"/>
          </a:p>
          <a:p>
            <a:r>
              <a:rPr lang="en-US" dirty="0" smtClean="0"/>
              <a:t>The BOE will have the opportunity to give input on the proposed Mission/Vision, Strategic Goals, and Core Beliefs.</a:t>
            </a:r>
          </a:p>
          <a:p>
            <a:endParaRPr lang="en-US" dirty="0" smtClean="0"/>
          </a:p>
          <a:p>
            <a:r>
              <a:rPr lang="en-US" b="1" u="sng" dirty="0" smtClean="0"/>
              <a:t>Strategic Improvement Plan Survey</a:t>
            </a:r>
            <a:endParaRPr lang="en-US" dirty="0" smtClean="0"/>
          </a:p>
          <a:p>
            <a:r>
              <a:rPr lang="en-US" dirty="0" smtClean="0"/>
              <a:t>All stakeholders will have the opportunity to review the work of the community. </a:t>
            </a:r>
          </a:p>
          <a:p>
            <a:endParaRPr lang="en-US" dirty="0"/>
          </a:p>
          <a:p>
            <a:r>
              <a:rPr lang="en-US" b="1" u="sng" dirty="0" smtClean="0"/>
              <a:t>Superintendent’s Recommendation – November 6, 2017</a:t>
            </a:r>
            <a:endParaRPr lang="en-US" b="1" u="sng" dirty="0"/>
          </a:p>
        </p:txBody>
      </p:sp>
    </p:spTree>
    <p:extLst>
      <p:ext uri="{BB962C8B-B14F-4D97-AF65-F5344CB8AC3E}">
        <p14:creationId xmlns:p14="http://schemas.microsoft.com/office/powerpoint/2010/main" val="2871618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2295144"/>
            <a:ext cx="7013448" cy="4288536"/>
          </a:xfrm>
          <a:prstGeom prst="rect">
            <a:avLst/>
          </a:prstGeom>
          <a:noFill/>
        </p:spPr>
        <p:txBody>
          <a:bodyPr wrap="square" rtlCol="0">
            <a:spAutoFit/>
          </a:bodyPr>
          <a:lstStyle/>
          <a:p>
            <a:endParaRPr lang="en-US" dirty="0"/>
          </a:p>
        </p:txBody>
      </p:sp>
      <p:pic>
        <p:nvPicPr>
          <p:cNvPr id="4" name="Picture 2" descr="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4718" y="2812576"/>
            <a:ext cx="7481612" cy="25956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193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4073" y="-27617"/>
            <a:ext cx="9139927" cy="6885617"/>
          </a:xfrm>
          <a:prstGeom prst="rect">
            <a:avLst/>
          </a:prstGeom>
        </p:spPr>
      </p:pic>
    </p:spTree>
    <p:extLst>
      <p:ext uri="{BB962C8B-B14F-4D97-AF65-F5344CB8AC3E}">
        <p14:creationId xmlns:p14="http://schemas.microsoft.com/office/powerpoint/2010/main" val="1286046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63484590"/>
              </p:ext>
            </p:extLst>
          </p:nvPr>
        </p:nvGraphicFramePr>
        <p:xfrm>
          <a:off x="0" y="-1"/>
          <a:ext cx="9144000" cy="6914423"/>
        </p:xfrm>
        <a:graphic>
          <a:graphicData uri="http://schemas.openxmlformats.org/drawingml/2006/table">
            <a:tbl>
              <a:tblPr firstRow="1" bandRow="1">
                <a:tableStyleId>{21E4AEA4-8DFA-4A89-87EB-49C32662AFE0}</a:tableStyleId>
              </a:tblPr>
              <a:tblGrid>
                <a:gridCol w="4572000"/>
                <a:gridCol w="4572000"/>
              </a:tblGrid>
              <a:tr h="440841">
                <a:tc>
                  <a:txBody>
                    <a:bodyPr/>
                    <a:lstStyle/>
                    <a:p>
                      <a:r>
                        <a:rPr lang="en-US" sz="1300" dirty="0" smtClean="0"/>
                        <a:t>Currently</a:t>
                      </a:r>
                      <a:endParaRPr lang="en-US" sz="1300" dirty="0"/>
                    </a:p>
                  </a:txBody>
                  <a:tcPr marL="98425" marR="98425" marT="49213" marB="49213"/>
                </a:tc>
                <a:tc>
                  <a:txBody>
                    <a:bodyPr/>
                    <a:lstStyle/>
                    <a:p>
                      <a:r>
                        <a:rPr lang="en-US" sz="1300" dirty="0" smtClean="0"/>
                        <a:t>Moving Forward</a:t>
                      </a:r>
                      <a:endParaRPr lang="en-US" sz="1300" dirty="0"/>
                    </a:p>
                  </a:txBody>
                  <a:tcPr marL="98425" marR="98425" marT="49213" marB="49213"/>
                </a:tc>
              </a:tr>
              <a:tr h="2077934">
                <a:tc>
                  <a:txBody>
                    <a:bodyPr/>
                    <a:lstStyle/>
                    <a:p>
                      <a:r>
                        <a:rPr lang="en-US" sz="1300" dirty="0" smtClean="0"/>
                        <a:t>Institutions are</a:t>
                      </a:r>
                      <a:r>
                        <a:rPr lang="en-US" sz="1300" b="1" dirty="0" smtClean="0"/>
                        <a:t> REQUIRED </a:t>
                      </a:r>
                      <a:r>
                        <a:rPr lang="en-US" sz="1300" dirty="0" smtClean="0"/>
                        <a:t>to </a:t>
                      </a:r>
                      <a:r>
                        <a:rPr lang="en-US" sz="1300" b="1" dirty="0" smtClean="0"/>
                        <a:t>conduct an Internal</a:t>
                      </a:r>
                      <a:r>
                        <a:rPr lang="en-US" sz="1300" b="1" baseline="0" dirty="0" smtClean="0"/>
                        <a:t> Review </a:t>
                      </a:r>
                      <a:r>
                        <a:rPr lang="en-US" sz="1300" baseline="0" dirty="0" smtClean="0"/>
                        <a:t>process in the year proceeding their </a:t>
                      </a:r>
                      <a:r>
                        <a:rPr lang="en-US" sz="1300" b="1" baseline="0" dirty="0" smtClean="0"/>
                        <a:t>External Review</a:t>
                      </a:r>
                      <a:r>
                        <a:rPr lang="en-US" sz="1300" baseline="0" dirty="0" smtClean="0"/>
                        <a:t>. As part of that process they </a:t>
                      </a:r>
                      <a:r>
                        <a:rPr lang="en-US" sz="1300" b="1" baseline="0" dirty="0" smtClean="0"/>
                        <a:t>MUST</a:t>
                      </a:r>
                      <a:r>
                        <a:rPr lang="en-US" sz="1300" baseline="0" dirty="0" smtClean="0"/>
                        <a:t> use the following:</a:t>
                      </a:r>
                    </a:p>
                    <a:p>
                      <a:pPr marL="285750" indent="-285750">
                        <a:buFont typeface="Arial" panose="020B0604020202020204" pitchFamily="34" charset="0"/>
                        <a:buChar char="•"/>
                      </a:pPr>
                      <a:r>
                        <a:rPr lang="en-US" sz="1300" baseline="0" dirty="0" smtClean="0"/>
                        <a:t>AdvancED Parent, Student, &amp; Staff Surveys</a:t>
                      </a:r>
                    </a:p>
                    <a:p>
                      <a:pPr marL="285750" indent="-285750">
                        <a:buFont typeface="Arial" panose="020B0604020202020204" pitchFamily="34" charset="0"/>
                        <a:buChar char="•"/>
                      </a:pPr>
                      <a:r>
                        <a:rPr lang="en-US" sz="1300" baseline="0" dirty="0" smtClean="0"/>
                        <a:t>Stakeholder Feedback Diagnostic</a:t>
                      </a:r>
                    </a:p>
                    <a:p>
                      <a:pPr marL="285750" indent="-285750">
                        <a:buFont typeface="Arial" panose="020B0604020202020204" pitchFamily="34" charset="0"/>
                        <a:buChar char="•"/>
                      </a:pPr>
                      <a:r>
                        <a:rPr lang="en-US" sz="1300" baseline="0" dirty="0" smtClean="0"/>
                        <a:t>Student Performance Diagnostic</a:t>
                      </a:r>
                    </a:p>
                    <a:p>
                      <a:pPr marL="285750" indent="-285750">
                        <a:buFont typeface="Arial" panose="020B0604020202020204" pitchFamily="34" charset="0"/>
                        <a:buChar char="•"/>
                      </a:pPr>
                      <a:r>
                        <a:rPr lang="en-US" sz="1300" baseline="0" dirty="0" smtClean="0"/>
                        <a:t>Self Assessment</a:t>
                      </a:r>
                    </a:p>
                    <a:p>
                      <a:pPr marL="285750" indent="-285750">
                        <a:buFont typeface="Arial" panose="020B0604020202020204" pitchFamily="34" charset="0"/>
                        <a:buChar char="•"/>
                      </a:pPr>
                      <a:r>
                        <a:rPr lang="en-US" sz="1300" baseline="0" dirty="0" smtClean="0"/>
                        <a:t>Executive Summary</a:t>
                      </a:r>
                      <a:endParaRPr lang="en-US" sz="1300" dirty="0"/>
                    </a:p>
                  </a:txBody>
                  <a:tcPr marL="98425" marR="98425" marT="49213" marB="49213"/>
                </a:tc>
                <a:tc>
                  <a:txBody>
                    <a:bodyPr/>
                    <a:lstStyle/>
                    <a:p>
                      <a:r>
                        <a:rPr lang="en-US" sz="1300" dirty="0" smtClean="0"/>
                        <a:t>Institutions are </a:t>
                      </a:r>
                      <a:r>
                        <a:rPr lang="en-US" sz="1300" b="1" dirty="0" smtClean="0"/>
                        <a:t>EXPECTED</a:t>
                      </a:r>
                      <a:r>
                        <a:rPr lang="en-US" sz="1300" dirty="0" smtClean="0"/>
                        <a:t> to</a:t>
                      </a:r>
                      <a:r>
                        <a:rPr lang="en-US" sz="1300" baseline="0" dirty="0" smtClean="0"/>
                        <a:t> </a:t>
                      </a:r>
                      <a:r>
                        <a:rPr lang="en-US" sz="1300" b="1" baseline="0" dirty="0" smtClean="0"/>
                        <a:t>engage in a process</a:t>
                      </a:r>
                      <a:r>
                        <a:rPr lang="en-US" sz="1300" baseline="0" dirty="0" smtClean="0"/>
                        <a:t> of continuous improvement that:</a:t>
                      </a:r>
                    </a:p>
                    <a:p>
                      <a:pPr marL="285750" indent="-285750">
                        <a:buFont typeface="Arial" panose="020B0604020202020204" pitchFamily="34" charset="0"/>
                        <a:buChar char="•"/>
                      </a:pPr>
                      <a:r>
                        <a:rPr lang="en-US" sz="1300" baseline="0" dirty="0" smtClean="0"/>
                        <a:t>is authentic and inclusive</a:t>
                      </a:r>
                    </a:p>
                    <a:p>
                      <a:pPr marL="285750" indent="-285750">
                        <a:buFont typeface="Arial" panose="020B0604020202020204" pitchFamily="34" charset="0"/>
                        <a:buChar char="•"/>
                      </a:pPr>
                      <a:r>
                        <a:rPr lang="en-US" sz="1300" baseline="0" dirty="0" smtClean="0"/>
                        <a:t>considers that beliefs, perspectives and experiences of all stakeholder groups</a:t>
                      </a:r>
                    </a:p>
                    <a:p>
                      <a:pPr marL="285750" indent="-285750">
                        <a:buFont typeface="Arial" panose="020B0604020202020204" pitchFamily="34" charset="0"/>
                        <a:buChar char="•"/>
                      </a:pPr>
                      <a:r>
                        <a:rPr lang="en-US" sz="1300" baseline="0" dirty="0" smtClean="0"/>
                        <a:t>Addresses research-based factors of school quality and diagnoses areas in need of improvement</a:t>
                      </a:r>
                    </a:p>
                    <a:p>
                      <a:pPr marL="285750" indent="-285750">
                        <a:buFont typeface="Arial" panose="020B0604020202020204" pitchFamily="34" charset="0"/>
                        <a:buChar char="•"/>
                      </a:pPr>
                      <a:r>
                        <a:rPr lang="en-US" sz="1300" baseline="0" dirty="0" smtClean="0"/>
                        <a:t>supports the attainment of clearly defined goals and measurable objectives</a:t>
                      </a:r>
                      <a:endParaRPr lang="en-US" sz="1300" dirty="0"/>
                    </a:p>
                  </a:txBody>
                  <a:tcPr marL="98425" marR="98425" marT="49213" marB="49213"/>
                </a:tc>
              </a:tr>
              <a:tr h="1859131">
                <a:tc>
                  <a:txBody>
                    <a:bodyPr/>
                    <a:lstStyle/>
                    <a:p>
                      <a:r>
                        <a:rPr lang="en-US" sz="1300" dirty="0" smtClean="0"/>
                        <a:t>Institutions are </a:t>
                      </a:r>
                      <a:r>
                        <a:rPr lang="en-US" sz="1300" b="1" dirty="0" smtClean="0"/>
                        <a:t>REQUIRED </a:t>
                      </a:r>
                      <a:r>
                        <a:rPr lang="en-US" sz="1300" b="0" dirty="0" smtClean="0"/>
                        <a:t>to</a:t>
                      </a:r>
                      <a:r>
                        <a:rPr lang="en-US" sz="1300" b="0" baseline="0" dirty="0" smtClean="0"/>
                        <a:t> submit an </a:t>
                      </a:r>
                      <a:r>
                        <a:rPr lang="en-US" sz="1300" b="1" baseline="0" dirty="0" smtClean="0"/>
                        <a:t>AdvancED Prescribed Internal Review Report</a:t>
                      </a:r>
                      <a:r>
                        <a:rPr lang="en-US" sz="1300" b="0" baseline="0" dirty="0" smtClean="0"/>
                        <a:t> at least 6-8 weeks prior to their scheduled External Review. The report </a:t>
                      </a:r>
                      <a:r>
                        <a:rPr lang="en-US" sz="1300" b="1" baseline="0" dirty="0" smtClean="0"/>
                        <a:t>MUST</a:t>
                      </a:r>
                      <a:r>
                        <a:rPr lang="en-US" sz="1300" b="0" baseline="0" dirty="0" smtClean="0"/>
                        <a:t> include the following:</a:t>
                      </a:r>
                    </a:p>
                    <a:p>
                      <a:pPr marL="285750" indent="-285750">
                        <a:buFont typeface="Arial" panose="020B0604020202020204" pitchFamily="34" charset="0"/>
                        <a:buChar char="•"/>
                      </a:pPr>
                      <a:r>
                        <a:rPr lang="en-US" sz="1300" dirty="0" smtClean="0"/>
                        <a:t>Stakeholder Feedback Diagnostic</a:t>
                      </a:r>
                    </a:p>
                    <a:p>
                      <a:pPr marL="285750" indent="-285750">
                        <a:buFont typeface="Arial" panose="020B0604020202020204" pitchFamily="34" charset="0"/>
                        <a:buChar char="•"/>
                      </a:pPr>
                      <a:r>
                        <a:rPr lang="en-US" sz="1300" dirty="0" smtClean="0"/>
                        <a:t>Student Performance Diagnostic</a:t>
                      </a:r>
                    </a:p>
                    <a:p>
                      <a:pPr marL="285750" indent="-285750">
                        <a:buFont typeface="Arial" panose="020B0604020202020204" pitchFamily="34" charset="0"/>
                        <a:buChar char="•"/>
                      </a:pPr>
                      <a:r>
                        <a:rPr lang="en-US" sz="1300" dirty="0" smtClean="0"/>
                        <a:t>Self</a:t>
                      </a:r>
                      <a:r>
                        <a:rPr lang="en-US" sz="1300" baseline="0" dirty="0" smtClean="0"/>
                        <a:t> Assessment</a:t>
                      </a:r>
                    </a:p>
                    <a:p>
                      <a:pPr marL="285750" indent="-285750">
                        <a:buFont typeface="Arial" panose="020B0604020202020204" pitchFamily="34" charset="0"/>
                        <a:buChar char="•"/>
                      </a:pPr>
                      <a:r>
                        <a:rPr lang="en-US" sz="1300" baseline="0" dirty="0" smtClean="0"/>
                        <a:t>Executive Summary</a:t>
                      </a:r>
                    </a:p>
                    <a:p>
                      <a:pPr marL="285750" indent="-285750">
                        <a:buFont typeface="Arial" panose="020B0604020202020204" pitchFamily="34" charset="0"/>
                        <a:buChar char="•"/>
                      </a:pPr>
                      <a:r>
                        <a:rPr lang="en-US" sz="1300" baseline="0" dirty="0" smtClean="0"/>
                        <a:t>Assurances</a:t>
                      </a:r>
                      <a:endParaRPr lang="en-US" sz="1300" dirty="0"/>
                    </a:p>
                  </a:txBody>
                  <a:tcPr marL="98425" marR="98425" marT="49213" marB="49213"/>
                </a:tc>
                <a:tc>
                  <a:txBody>
                    <a:bodyPr/>
                    <a:lstStyle/>
                    <a:p>
                      <a:r>
                        <a:rPr lang="en-US" sz="1300" dirty="0" smtClean="0"/>
                        <a:t>AdvancED</a:t>
                      </a:r>
                      <a:r>
                        <a:rPr lang="en-US" sz="1300" baseline="0" dirty="0" smtClean="0"/>
                        <a:t> highly </a:t>
                      </a:r>
                      <a:r>
                        <a:rPr lang="en-US" sz="1300" b="1" baseline="0" dirty="0" smtClean="0"/>
                        <a:t>RECOMMENDS</a:t>
                      </a:r>
                      <a:r>
                        <a:rPr lang="en-US" sz="1300" b="0" baseline="0" dirty="0" smtClean="0"/>
                        <a:t> institutions leverage the suite of research-based tools and resources provided as part of their </a:t>
                      </a:r>
                      <a:r>
                        <a:rPr lang="en-US" sz="1300" b="1" baseline="0" dirty="0" smtClean="0"/>
                        <a:t>improvement journey</a:t>
                      </a:r>
                      <a:r>
                        <a:rPr lang="en-US" sz="1300" b="0" baseline="0" dirty="0" smtClean="0"/>
                        <a:t>:</a:t>
                      </a:r>
                    </a:p>
                    <a:p>
                      <a:pPr marL="285750" indent="-285750">
                        <a:buFont typeface="Arial" panose="020B0604020202020204" pitchFamily="34" charset="0"/>
                        <a:buChar char="•"/>
                      </a:pPr>
                      <a:r>
                        <a:rPr lang="en-US" sz="1300" b="0" baseline="0" dirty="0" smtClean="0"/>
                        <a:t>Surveys (beliefs/perspectives)</a:t>
                      </a:r>
                    </a:p>
                    <a:p>
                      <a:pPr marL="285750" indent="-285750">
                        <a:buFont typeface="Arial" panose="020B0604020202020204" pitchFamily="34" charset="0"/>
                        <a:buChar char="•"/>
                      </a:pPr>
                      <a:r>
                        <a:rPr lang="en-US" sz="1300" b="0" baseline="0" dirty="0" smtClean="0"/>
                        <a:t>Inventories (Experiences)</a:t>
                      </a:r>
                    </a:p>
                    <a:p>
                      <a:pPr marL="285750" indent="-285750">
                        <a:buFont typeface="Arial" panose="020B0604020202020204" pitchFamily="34" charset="0"/>
                        <a:buChar char="•"/>
                      </a:pPr>
                      <a:r>
                        <a:rPr lang="en-US" sz="1300" b="0" baseline="0" dirty="0" smtClean="0"/>
                        <a:t>Observations – </a:t>
                      </a:r>
                      <a:r>
                        <a:rPr lang="en-US" sz="1300" b="0" baseline="0" dirty="0" err="1" smtClean="0"/>
                        <a:t>eleot</a:t>
                      </a:r>
                      <a:endParaRPr lang="en-US" sz="1300" b="0" baseline="0" dirty="0" smtClean="0"/>
                    </a:p>
                    <a:p>
                      <a:pPr marL="285750" indent="-285750">
                        <a:buFont typeface="Arial" panose="020B0604020202020204" pitchFamily="34" charset="0"/>
                        <a:buChar char="•"/>
                      </a:pPr>
                      <a:r>
                        <a:rPr lang="en-US" sz="1300" b="0" baseline="0" dirty="0" smtClean="0"/>
                        <a:t>School Quality Factors Diagnostic</a:t>
                      </a:r>
                    </a:p>
                  </a:txBody>
                  <a:tcPr marL="98425" marR="98425" marT="49213" marB="49213"/>
                </a:tc>
              </a:tr>
              <a:tr h="983916">
                <a:tc rowSpan="3">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300" dirty="0" smtClean="0"/>
                        <a:t>AdvancED</a:t>
                      </a:r>
                      <a:r>
                        <a:rPr lang="en-US" sz="1300" baseline="0" dirty="0" smtClean="0"/>
                        <a:t> </a:t>
                      </a:r>
                      <a:r>
                        <a:rPr lang="en-US" sz="1300" b="1" baseline="0" dirty="0" smtClean="0"/>
                        <a:t>WILL NOT</a:t>
                      </a:r>
                      <a:r>
                        <a:rPr lang="en-US" sz="1300" b="0" baseline="0" dirty="0" smtClean="0"/>
                        <a:t> conduct the External Review until the institution submits their </a:t>
                      </a:r>
                      <a:r>
                        <a:rPr lang="en-US" sz="1300" b="1" baseline="0" dirty="0" smtClean="0"/>
                        <a:t>Internal Review Report</a:t>
                      </a:r>
                      <a:r>
                        <a:rPr lang="en-US" sz="1300" b="0" baseline="0" dirty="0" smtClean="0"/>
                        <a:t>.</a:t>
                      </a:r>
                      <a:endParaRPr lang="en-US" sz="1300" dirty="0" smtClean="0"/>
                    </a:p>
                    <a:p>
                      <a:pPr marL="0" indent="0">
                        <a:buFont typeface="Arial" panose="020B0604020202020204" pitchFamily="34" charset="0"/>
                        <a:buNone/>
                      </a:pPr>
                      <a:endParaRPr lang="en-US" sz="1300" dirty="0"/>
                    </a:p>
                  </a:txBody>
                  <a:tcPr marL="98425" marR="98425" marT="49213" marB="49213"/>
                </a:tc>
                <a:tc>
                  <a:txBody>
                    <a:bodyPr/>
                    <a:lstStyle/>
                    <a:p>
                      <a:pPr marL="0" indent="0">
                        <a:buFont typeface="Arial" panose="020B0604020202020204" pitchFamily="34" charset="0"/>
                        <a:buNone/>
                      </a:pPr>
                      <a:r>
                        <a:rPr lang="en-US" sz="1300" b="0" baseline="0" dirty="0" smtClean="0"/>
                        <a:t>Institutions are </a:t>
                      </a:r>
                      <a:r>
                        <a:rPr lang="en-US" sz="1300" b="1" baseline="0" dirty="0" smtClean="0"/>
                        <a:t>ENCOURAGED</a:t>
                      </a:r>
                      <a:r>
                        <a:rPr lang="en-US" sz="1300" b="0" baseline="0" dirty="0" smtClean="0"/>
                        <a:t> to provide the Engagement Review Team with evidence and information 3-4 weeks prior to the </a:t>
                      </a:r>
                      <a:r>
                        <a:rPr lang="en-US" sz="1300" b="1" baseline="0" dirty="0" smtClean="0"/>
                        <a:t>Engagement Review </a:t>
                      </a:r>
                      <a:r>
                        <a:rPr lang="en-US" sz="1300" b="0" baseline="0" dirty="0" smtClean="0"/>
                        <a:t>that demonstrates their commitment to continuous improvement.</a:t>
                      </a:r>
                    </a:p>
                  </a:txBody>
                  <a:tcPr marL="98425" marR="98425" marT="49213" marB="49213"/>
                </a:tc>
              </a:tr>
              <a:tr h="765113">
                <a:tc vMerge="1">
                  <a:txBody>
                    <a:bodyPr/>
                    <a:lstStyle/>
                    <a:p>
                      <a:endParaRPr lang="en-US" dirty="0"/>
                    </a:p>
                  </a:txBody>
                  <a:tcPr/>
                </a:tc>
                <a:tc>
                  <a:txBody>
                    <a:bodyPr/>
                    <a:lstStyle/>
                    <a:p>
                      <a:r>
                        <a:rPr lang="en-US" sz="1300" dirty="0" smtClean="0"/>
                        <a:t>Institutions</a:t>
                      </a:r>
                      <a:r>
                        <a:rPr lang="en-US" sz="1300" baseline="0" dirty="0" smtClean="0"/>
                        <a:t> are </a:t>
                      </a:r>
                      <a:r>
                        <a:rPr lang="en-US" sz="1300" b="1" baseline="0" dirty="0" smtClean="0"/>
                        <a:t>REQUIRED</a:t>
                      </a:r>
                      <a:r>
                        <a:rPr lang="en-US" sz="1300" baseline="0" dirty="0" smtClean="0"/>
                        <a:t> to demonstrate adherence with Accreditation policies/procedures through completion of AdvancED Assurances.</a:t>
                      </a:r>
                      <a:endParaRPr lang="en-US" sz="1300" dirty="0"/>
                    </a:p>
                  </a:txBody>
                  <a:tcPr marL="98425" marR="98425" marT="49213" marB="49213"/>
                </a:tc>
              </a:tr>
              <a:tr h="765113">
                <a:tc vMerge="1">
                  <a:txBody>
                    <a:bodyPr/>
                    <a:lstStyle/>
                    <a:p>
                      <a:endParaRPr lang="en-US" dirty="0"/>
                    </a:p>
                  </a:txBody>
                  <a:tcPr/>
                </a:tc>
                <a:tc>
                  <a:txBody>
                    <a:bodyPr/>
                    <a:lstStyle/>
                    <a:p>
                      <a:r>
                        <a:rPr lang="en-US" sz="1300" dirty="0" smtClean="0"/>
                        <a:t>The Engagement Review Team will leverage</a:t>
                      </a:r>
                      <a:r>
                        <a:rPr lang="en-US" sz="1300" baseline="0" dirty="0" smtClean="0"/>
                        <a:t> any evidence and information provided by the institution to prepare for the Engagement Review.</a:t>
                      </a:r>
                      <a:endParaRPr lang="en-US" sz="1300" dirty="0"/>
                    </a:p>
                  </a:txBody>
                  <a:tcPr marL="98425" marR="98425" marT="49213" marB="49213"/>
                </a:tc>
              </a:tr>
            </a:tbl>
          </a:graphicData>
        </a:graphic>
      </p:graphicFrame>
    </p:spTree>
    <p:extLst>
      <p:ext uri="{BB962C8B-B14F-4D97-AF65-F5344CB8AC3E}">
        <p14:creationId xmlns:p14="http://schemas.microsoft.com/office/powerpoint/2010/main" val="1995272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2337" y="-34290"/>
            <a:ext cx="9226337" cy="6873622"/>
          </a:xfrm>
          <a:prstGeom prst="rect">
            <a:avLst/>
          </a:prstGeom>
        </p:spPr>
      </p:pic>
    </p:spTree>
    <p:extLst>
      <p:ext uri="{BB962C8B-B14F-4D97-AF65-F5344CB8AC3E}">
        <p14:creationId xmlns:p14="http://schemas.microsoft.com/office/powerpoint/2010/main" val="813495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600" y="-53276"/>
            <a:ext cx="9138400" cy="6896036"/>
          </a:xfrm>
          <a:prstGeom prst="rect">
            <a:avLst/>
          </a:prstGeom>
        </p:spPr>
      </p:pic>
    </p:spTree>
    <p:extLst>
      <p:ext uri="{BB962C8B-B14F-4D97-AF65-F5344CB8AC3E}">
        <p14:creationId xmlns:p14="http://schemas.microsoft.com/office/powerpoint/2010/main" val="3801178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952698" y="5838067"/>
            <a:ext cx="2991678" cy="533400"/>
          </a:xfrm>
          <a:prstGeom prst="rect">
            <a:avLst/>
          </a:prstGeom>
        </p:spPr>
      </p:pic>
      <p:sp>
        <p:nvSpPr>
          <p:cNvPr id="4" name="TextBox 3"/>
          <p:cNvSpPr txBox="1"/>
          <p:nvPr/>
        </p:nvSpPr>
        <p:spPr>
          <a:xfrm>
            <a:off x="1560394" y="2278039"/>
            <a:ext cx="7583606" cy="4093428"/>
          </a:xfrm>
          <a:prstGeom prst="rect">
            <a:avLst/>
          </a:prstGeom>
          <a:noFill/>
        </p:spPr>
        <p:txBody>
          <a:bodyPr wrap="square" rtlCol="0">
            <a:spAutoFit/>
          </a:bodyPr>
          <a:lstStyle/>
          <a:p>
            <a:r>
              <a:rPr lang="en-US" sz="2000" b="1" dirty="0" smtClean="0"/>
              <a:t>Surveys</a:t>
            </a:r>
          </a:p>
          <a:p>
            <a:pPr marL="285750" indent="-285750">
              <a:buFont typeface="Arial" panose="020B0604020202020204" pitchFamily="34" charset="0"/>
              <a:buChar char="•"/>
            </a:pPr>
            <a:r>
              <a:rPr lang="en-US" sz="2000" dirty="0" smtClean="0"/>
              <a:t>Culture/Climate (new)</a:t>
            </a:r>
          </a:p>
          <a:p>
            <a:pPr marL="285750" indent="-285750">
              <a:buFont typeface="Arial" panose="020B0604020202020204" pitchFamily="34" charset="0"/>
              <a:buChar char="•"/>
            </a:pPr>
            <a:r>
              <a:rPr lang="en-US" sz="2000" dirty="0" smtClean="0"/>
              <a:t>Student Engagement (new)</a:t>
            </a:r>
          </a:p>
          <a:p>
            <a:endParaRPr lang="en-US" sz="2000" b="1" dirty="0" smtClean="0"/>
          </a:p>
          <a:p>
            <a:r>
              <a:rPr lang="en-US" sz="2000" b="1" dirty="0" smtClean="0"/>
              <a:t>Purpose</a:t>
            </a:r>
          </a:p>
          <a:p>
            <a:pPr marL="285750" indent="-285750">
              <a:buFont typeface="Arial" panose="020B0604020202020204" pitchFamily="34" charset="0"/>
              <a:buChar char="•"/>
            </a:pPr>
            <a:r>
              <a:rPr lang="en-US" sz="2000" dirty="0" smtClean="0"/>
              <a:t>Capture the overall culture of the institution through the lens of eight important areas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Taken by </a:t>
            </a:r>
          </a:p>
          <a:p>
            <a:r>
              <a:rPr lang="en-US" sz="2000" dirty="0" smtClean="0"/>
              <a:t>      - Students (Grades 3-12)</a:t>
            </a:r>
          </a:p>
          <a:p>
            <a:r>
              <a:rPr lang="en-US" sz="2000" dirty="0"/>
              <a:t> </a:t>
            </a:r>
            <a:r>
              <a:rPr lang="en-US" sz="2000" dirty="0" smtClean="0"/>
              <a:t>     - Teachers</a:t>
            </a:r>
          </a:p>
          <a:p>
            <a:r>
              <a:rPr lang="en-US" sz="2000" dirty="0"/>
              <a:t> </a:t>
            </a:r>
            <a:r>
              <a:rPr lang="en-US" sz="2000" dirty="0" smtClean="0"/>
              <a:t>     - Staff</a:t>
            </a:r>
          </a:p>
          <a:p>
            <a:r>
              <a:rPr lang="en-US" sz="2000" dirty="0"/>
              <a:t> </a:t>
            </a:r>
            <a:r>
              <a:rPr lang="en-US" sz="2000" dirty="0" smtClean="0"/>
              <a:t>     - Parents</a:t>
            </a:r>
            <a:endParaRPr lang="en-US" sz="2000" dirty="0"/>
          </a:p>
        </p:txBody>
      </p:sp>
    </p:spTree>
    <p:extLst>
      <p:ext uri="{BB962C8B-B14F-4D97-AF65-F5344CB8AC3E}">
        <p14:creationId xmlns:p14="http://schemas.microsoft.com/office/powerpoint/2010/main" val="3902485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34319" y="2047164"/>
            <a:ext cx="3810000" cy="707886"/>
          </a:xfrm>
          <a:prstGeom prst="rect">
            <a:avLst/>
          </a:prstGeom>
          <a:solidFill>
            <a:schemeClr val="accent2"/>
          </a:solidFill>
        </p:spPr>
        <p:txBody>
          <a:bodyPr wrap="square" rtlCol="0">
            <a:spAutoFit/>
          </a:bodyPr>
          <a:lstStyle/>
          <a:p>
            <a:pPr algn="ctr"/>
            <a:r>
              <a:rPr lang="en-US" sz="4000" b="1" dirty="0" smtClean="0">
                <a:solidFill>
                  <a:schemeClr val="bg1"/>
                </a:solidFill>
              </a:rPr>
              <a:t>Experiences</a:t>
            </a:r>
            <a:endParaRPr lang="en-US" sz="4000" b="1" dirty="0">
              <a:solidFill>
                <a:schemeClr val="bg1"/>
              </a:solidFill>
            </a:endParaRPr>
          </a:p>
        </p:txBody>
      </p:sp>
      <p:sp>
        <p:nvSpPr>
          <p:cNvPr id="4" name="TextBox 3"/>
          <p:cNvSpPr txBox="1"/>
          <p:nvPr/>
        </p:nvSpPr>
        <p:spPr>
          <a:xfrm>
            <a:off x="1786719" y="3342564"/>
            <a:ext cx="3657600" cy="2677656"/>
          </a:xfrm>
          <a:prstGeom prst="rect">
            <a:avLst/>
          </a:prstGeom>
          <a:noFill/>
        </p:spPr>
        <p:txBody>
          <a:bodyPr wrap="square" rtlCol="0">
            <a:spAutoFit/>
          </a:bodyPr>
          <a:lstStyle/>
          <a:p>
            <a:r>
              <a:rPr lang="en-US" sz="2400" b="1" dirty="0" smtClean="0"/>
              <a:t>Inventories</a:t>
            </a:r>
          </a:p>
          <a:p>
            <a:r>
              <a:rPr lang="en-US" sz="2400" dirty="0" smtClean="0"/>
              <a:t>Purpose</a:t>
            </a:r>
          </a:p>
          <a:p>
            <a:pPr marL="342900" indent="-342900">
              <a:buFont typeface="Arial" panose="020B0604020202020204" pitchFamily="34" charset="0"/>
              <a:buChar char="•"/>
            </a:pPr>
            <a:r>
              <a:rPr lang="en-US" sz="2400" dirty="0" smtClean="0"/>
              <a:t>Provide opportunity to voice relevant experiences</a:t>
            </a:r>
          </a:p>
          <a:p>
            <a:pPr marL="342900" indent="-342900">
              <a:buFont typeface="Arial" panose="020B0604020202020204" pitchFamily="34" charset="0"/>
              <a:buChar char="•"/>
            </a:pPr>
            <a:r>
              <a:rPr lang="en-US" sz="2400" dirty="0" smtClean="0"/>
              <a:t>Indicate frequency of experiences</a:t>
            </a: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679388622"/>
              </p:ext>
            </p:extLst>
          </p:nvPr>
        </p:nvGraphicFramePr>
        <p:xfrm>
          <a:off x="5291919" y="4138467"/>
          <a:ext cx="3810000" cy="1085850"/>
        </p:xfrm>
        <a:graphic>
          <a:graphicData uri="http://schemas.openxmlformats.org/drawingml/2006/table">
            <a:tbl>
              <a:tblPr firstRow="1" bandRow="1">
                <a:tableStyleId>{21E4AEA4-8DFA-4A89-87EB-49C32662AFE0}</a:tableStyleId>
              </a:tblPr>
              <a:tblGrid>
                <a:gridCol w="1905000"/>
                <a:gridCol w="1905000"/>
              </a:tblGrid>
              <a:tr h="231775">
                <a:tc gridSpan="2">
                  <a:txBody>
                    <a:bodyPr/>
                    <a:lstStyle/>
                    <a:p>
                      <a:pPr algn="ctr"/>
                      <a:r>
                        <a:rPr lang="en-US" sz="2400" b="0" dirty="0" smtClean="0"/>
                        <a:t>Types of Inventories</a:t>
                      </a:r>
                      <a:endParaRPr lang="en-US" sz="2400" b="0" dirty="0"/>
                    </a:p>
                  </a:txBody>
                  <a:tcPr marL="57150" marR="57150" marT="28575" marB="28575"/>
                </a:tc>
                <a:tc hMerge="1">
                  <a:txBody>
                    <a:bodyPr/>
                    <a:lstStyle/>
                    <a:p>
                      <a:endParaRPr lang="en-US" sz="1100" dirty="0"/>
                    </a:p>
                  </a:txBody>
                  <a:tcPr marL="57150" marR="57150" marT="28575" marB="28575"/>
                </a:tc>
              </a:tr>
              <a:tr h="231775">
                <a:tc>
                  <a:txBody>
                    <a:bodyPr/>
                    <a:lstStyle/>
                    <a:p>
                      <a:pPr algn="ctr"/>
                      <a:r>
                        <a:rPr lang="en-US" sz="1800" b="1" dirty="0" smtClean="0"/>
                        <a:t>Elementary</a:t>
                      </a:r>
                      <a:endParaRPr lang="en-US" sz="1800" b="1" dirty="0"/>
                    </a:p>
                  </a:txBody>
                  <a:tcPr marL="57150" marR="57150" marT="28575" marB="28575"/>
                </a:tc>
                <a:tc>
                  <a:txBody>
                    <a:bodyPr/>
                    <a:lstStyle/>
                    <a:p>
                      <a:pPr algn="ctr"/>
                      <a:r>
                        <a:rPr lang="en-US" sz="1800" b="1" dirty="0" smtClean="0"/>
                        <a:t>Middle School</a:t>
                      </a:r>
                      <a:endParaRPr lang="en-US" sz="1800" b="1" dirty="0"/>
                    </a:p>
                  </a:txBody>
                  <a:tcPr marL="57150" marR="57150" marT="28575" marB="28575"/>
                </a:tc>
              </a:tr>
              <a:tr h="231775">
                <a:tc>
                  <a:txBody>
                    <a:bodyPr/>
                    <a:lstStyle/>
                    <a:p>
                      <a:pPr algn="ctr"/>
                      <a:r>
                        <a:rPr lang="en-US" sz="1800" b="1" dirty="0" smtClean="0"/>
                        <a:t>High School</a:t>
                      </a:r>
                      <a:endParaRPr lang="en-US" sz="1800" b="1" dirty="0"/>
                    </a:p>
                  </a:txBody>
                  <a:tcPr marL="57150" marR="57150" marT="28575" marB="28575"/>
                </a:tc>
                <a:tc>
                  <a:txBody>
                    <a:bodyPr/>
                    <a:lstStyle/>
                    <a:p>
                      <a:pPr algn="ctr"/>
                      <a:r>
                        <a:rPr lang="en-US" sz="1800" b="1" dirty="0" smtClean="0"/>
                        <a:t>Teacher</a:t>
                      </a:r>
                      <a:endParaRPr lang="en-US" sz="1800" b="1" dirty="0"/>
                    </a:p>
                  </a:txBody>
                  <a:tcPr marL="57150" marR="57150" marT="28575" marB="28575"/>
                </a:tc>
              </a:tr>
            </a:tbl>
          </a:graphicData>
        </a:graphic>
      </p:graphicFrame>
    </p:spTree>
    <p:extLst>
      <p:ext uri="{BB962C8B-B14F-4D97-AF65-F5344CB8AC3E}">
        <p14:creationId xmlns:p14="http://schemas.microsoft.com/office/powerpoint/2010/main" val="2570162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41144" y="2061665"/>
            <a:ext cx="4229100" cy="1019175"/>
          </a:xfrm>
          <a:prstGeom prst="rect">
            <a:avLst/>
          </a:prstGeom>
        </p:spPr>
      </p:pic>
      <p:sp>
        <p:nvSpPr>
          <p:cNvPr id="3" name="TextBox 2"/>
          <p:cNvSpPr txBox="1"/>
          <p:nvPr/>
        </p:nvSpPr>
        <p:spPr>
          <a:xfrm>
            <a:off x="1824251" y="3080840"/>
            <a:ext cx="4800600" cy="3754874"/>
          </a:xfrm>
          <a:prstGeom prst="rect">
            <a:avLst/>
          </a:prstGeom>
          <a:noFill/>
        </p:spPr>
        <p:txBody>
          <a:bodyPr wrap="square" rtlCol="0">
            <a:spAutoFit/>
          </a:bodyPr>
          <a:lstStyle/>
          <a:p>
            <a:r>
              <a:rPr lang="en-US" sz="2000" dirty="0" smtClean="0"/>
              <a:t>Conduct meaningful classroom observations focused on student engagement.</a:t>
            </a:r>
          </a:p>
          <a:p>
            <a:endParaRPr lang="en-US" sz="2000" dirty="0" smtClean="0"/>
          </a:p>
          <a:p>
            <a:pPr marL="342900" indent="-342900">
              <a:buFont typeface="+mj-lt"/>
              <a:buAutoNum type="alphaUcPeriod"/>
            </a:pPr>
            <a:r>
              <a:rPr lang="en-US" sz="2000" dirty="0" smtClean="0"/>
              <a:t>Equitable Learning Environment</a:t>
            </a:r>
          </a:p>
          <a:p>
            <a:pPr marL="342900" indent="-342900">
              <a:buFont typeface="+mj-lt"/>
              <a:buAutoNum type="alphaUcPeriod"/>
            </a:pPr>
            <a:r>
              <a:rPr lang="en-US" sz="2000" dirty="0" smtClean="0"/>
              <a:t>High Expectations Environment</a:t>
            </a:r>
          </a:p>
          <a:p>
            <a:pPr marL="342900" indent="-342900">
              <a:buFont typeface="+mj-lt"/>
              <a:buAutoNum type="alphaUcPeriod"/>
            </a:pPr>
            <a:r>
              <a:rPr lang="en-US" sz="2000" dirty="0" smtClean="0"/>
              <a:t>Supportive Learning Environment</a:t>
            </a:r>
          </a:p>
          <a:p>
            <a:pPr marL="342900" indent="-342900">
              <a:buFont typeface="+mj-lt"/>
              <a:buAutoNum type="alphaUcPeriod"/>
            </a:pPr>
            <a:r>
              <a:rPr lang="en-US" sz="2000" dirty="0" smtClean="0"/>
              <a:t>Active Learning Environment</a:t>
            </a:r>
          </a:p>
          <a:p>
            <a:pPr marL="342900" indent="-342900">
              <a:buFont typeface="+mj-lt"/>
              <a:buAutoNum type="alphaUcPeriod"/>
            </a:pPr>
            <a:r>
              <a:rPr lang="en-US" sz="2000" dirty="0" smtClean="0"/>
              <a:t>Progress Monitoring and Feedback Environment</a:t>
            </a:r>
          </a:p>
          <a:p>
            <a:pPr marL="342900" indent="-342900">
              <a:buFont typeface="+mj-lt"/>
              <a:buAutoNum type="alphaUcPeriod"/>
            </a:pPr>
            <a:r>
              <a:rPr lang="en-US" sz="2000" dirty="0" smtClean="0"/>
              <a:t>Well-Managed Learning Environment</a:t>
            </a:r>
          </a:p>
          <a:p>
            <a:pPr marL="342900" indent="-342900">
              <a:buFont typeface="+mj-lt"/>
              <a:buAutoNum type="alphaUcPeriod"/>
            </a:pPr>
            <a:r>
              <a:rPr lang="en-US" sz="2000" dirty="0" smtClean="0"/>
              <a:t>Digital Learning Environment</a:t>
            </a:r>
          </a:p>
          <a:p>
            <a:pPr marL="342900" indent="-342900">
              <a:buFont typeface="+mj-lt"/>
              <a:buAutoNum type="alphaUcPeriod"/>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659591171"/>
              </p:ext>
            </p:extLst>
          </p:nvPr>
        </p:nvGraphicFramePr>
        <p:xfrm>
          <a:off x="5609231" y="3577496"/>
          <a:ext cx="3534769" cy="370840"/>
        </p:xfrm>
        <a:graphic>
          <a:graphicData uri="http://schemas.openxmlformats.org/drawingml/2006/table">
            <a:tbl>
              <a:tblPr firstRow="1" bandRow="1">
                <a:tableStyleId>{5C22544A-7EE6-4342-B048-85BDC9FD1C3A}</a:tableStyleId>
              </a:tblPr>
              <a:tblGrid>
                <a:gridCol w="1826796"/>
                <a:gridCol w="1707973"/>
              </a:tblGrid>
              <a:tr h="370840">
                <a:tc>
                  <a:txBody>
                    <a:bodyPr/>
                    <a:lstStyle/>
                    <a:p>
                      <a:r>
                        <a:rPr lang="en-US" sz="1600" dirty="0" smtClean="0"/>
                        <a:t>4 – Very</a:t>
                      </a:r>
                      <a:r>
                        <a:rPr lang="en-US" sz="1600" baseline="0" dirty="0" smtClean="0"/>
                        <a:t> Evident</a:t>
                      </a:r>
                      <a:endParaRPr lang="en-US" sz="1600" dirty="0"/>
                    </a:p>
                  </a:txBody>
                  <a:tcPr/>
                </a:tc>
                <a:tc>
                  <a:txBody>
                    <a:bodyPr/>
                    <a:lstStyle/>
                    <a:p>
                      <a:r>
                        <a:rPr lang="en-US" sz="1600" dirty="0" smtClean="0"/>
                        <a:t>3 – Evident</a:t>
                      </a:r>
                      <a:endParaRPr lang="en-US" sz="1600"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080959404"/>
              </p:ext>
            </p:extLst>
          </p:nvPr>
        </p:nvGraphicFramePr>
        <p:xfrm>
          <a:off x="5609230" y="3949519"/>
          <a:ext cx="3534770" cy="579120"/>
        </p:xfrm>
        <a:graphic>
          <a:graphicData uri="http://schemas.openxmlformats.org/drawingml/2006/table">
            <a:tbl>
              <a:tblPr firstRow="1" bandRow="1">
                <a:tableStyleId>{5C22544A-7EE6-4342-B048-85BDC9FD1C3A}</a:tableStyleId>
              </a:tblPr>
              <a:tblGrid>
                <a:gridCol w="1826796"/>
                <a:gridCol w="1707974"/>
              </a:tblGrid>
              <a:tr h="364432">
                <a:tc>
                  <a:txBody>
                    <a:bodyPr/>
                    <a:lstStyle/>
                    <a:p>
                      <a:r>
                        <a:rPr lang="en-US" sz="1600" dirty="0" smtClean="0"/>
                        <a:t>2 – Somewhat Evident</a:t>
                      </a:r>
                      <a:endParaRPr lang="en-US" sz="1600" dirty="0"/>
                    </a:p>
                  </a:txBody>
                  <a:tcPr/>
                </a:tc>
                <a:tc>
                  <a:txBody>
                    <a:bodyPr/>
                    <a:lstStyle/>
                    <a:p>
                      <a:r>
                        <a:rPr lang="en-US" sz="1600" dirty="0" smtClean="0"/>
                        <a:t>1 – Not Observed</a:t>
                      </a:r>
                      <a:endParaRPr lang="en-US" sz="1600" dirty="0"/>
                    </a:p>
                  </a:txBody>
                  <a:tcPr/>
                </a:tc>
              </a:tr>
            </a:tbl>
          </a:graphicData>
        </a:graphic>
      </p:graphicFrame>
    </p:spTree>
    <p:extLst>
      <p:ext uri="{BB962C8B-B14F-4D97-AF65-F5344CB8AC3E}">
        <p14:creationId xmlns:p14="http://schemas.microsoft.com/office/powerpoint/2010/main" val="1587525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6665" y="2305335"/>
            <a:ext cx="7391400" cy="3662541"/>
          </a:xfrm>
          <a:prstGeom prst="rect">
            <a:avLst/>
          </a:prstGeom>
          <a:noFill/>
        </p:spPr>
        <p:txBody>
          <a:bodyPr wrap="square" rtlCol="0">
            <a:spAutoFit/>
          </a:bodyPr>
          <a:lstStyle/>
          <a:p>
            <a:r>
              <a:rPr lang="en-US" sz="3200" b="1" dirty="0" smtClean="0"/>
              <a:t>AdvancED System Assurances</a:t>
            </a:r>
          </a:p>
          <a:p>
            <a:endParaRPr lang="en-US" sz="2000" b="1" dirty="0"/>
          </a:p>
          <a:p>
            <a:pPr marL="457200" indent="-457200">
              <a:lnSpc>
                <a:spcPct val="150000"/>
              </a:lnSpc>
              <a:buFont typeface="+mj-lt"/>
              <a:buAutoNum type="arabicPeriod"/>
            </a:pPr>
            <a:r>
              <a:rPr lang="en-US" sz="2000" b="1" dirty="0" smtClean="0"/>
              <a:t>AdvancED Policies and Procedures</a:t>
            </a:r>
          </a:p>
          <a:p>
            <a:pPr marL="457200" indent="-457200">
              <a:lnSpc>
                <a:spcPct val="150000"/>
              </a:lnSpc>
              <a:buFont typeface="+mj-lt"/>
              <a:buAutoNum type="arabicPeriod"/>
            </a:pPr>
            <a:r>
              <a:rPr lang="en-US" sz="2000" b="1" dirty="0" smtClean="0"/>
              <a:t>Substantive Changes</a:t>
            </a:r>
          </a:p>
          <a:p>
            <a:pPr marL="457200" indent="-457200">
              <a:lnSpc>
                <a:spcPct val="150000"/>
              </a:lnSpc>
              <a:buFont typeface="+mj-lt"/>
              <a:buAutoNum type="arabicPeriod"/>
            </a:pPr>
            <a:r>
              <a:rPr lang="en-US" sz="2000" b="1" dirty="0" smtClean="0"/>
              <a:t>Security and Crisis Management Plan</a:t>
            </a:r>
          </a:p>
          <a:p>
            <a:pPr marL="457200" indent="-457200">
              <a:lnSpc>
                <a:spcPct val="150000"/>
              </a:lnSpc>
              <a:buFont typeface="+mj-lt"/>
              <a:buAutoNum type="arabicPeriod"/>
            </a:pPr>
            <a:r>
              <a:rPr lang="en-US" sz="2000" b="1" dirty="0" smtClean="0"/>
              <a:t>Financial Transactions</a:t>
            </a:r>
          </a:p>
          <a:p>
            <a:pPr marL="457200" indent="-457200">
              <a:lnSpc>
                <a:spcPct val="150000"/>
              </a:lnSpc>
              <a:buFont typeface="+mj-lt"/>
              <a:buAutoNum type="arabicPeriod"/>
            </a:pPr>
            <a:r>
              <a:rPr lang="en-US" sz="2000" b="1" dirty="0" smtClean="0"/>
              <a:t>Improvement Plan</a:t>
            </a:r>
          </a:p>
          <a:p>
            <a:pPr marL="457200" indent="-457200">
              <a:lnSpc>
                <a:spcPct val="150000"/>
              </a:lnSpc>
              <a:buFont typeface="+mj-lt"/>
              <a:buAutoNum type="arabicPeriod"/>
            </a:pPr>
            <a:r>
              <a:rPr lang="en-US" sz="2000" b="1" dirty="0" smtClean="0"/>
              <a:t>AdvancED Standards for Schools</a:t>
            </a:r>
            <a:endParaRPr lang="en-US" sz="2000" b="1" dirty="0"/>
          </a:p>
        </p:txBody>
      </p:sp>
    </p:spTree>
    <p:extLst>
      <p:ext uri="{BB962C8B-B14F-4D97-AF65-F5344CB8AC3E}">
        <p14:creationId xmlns:p14="http://schemas.microsoft.com/office/powerpoint/2010/main" val="2942798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6291" y="2063088"/>
            <a:ext cx="7600665" cy="4524315"/>
          </a:xfrm>
          <a:prstGeom prst="rect">
            <a:avLst/>
          </a:prstGeom>
          <a:noFill/>
        </p:spPr>
        <p:txBody>
          <a:bodyPr wrap="square" rtlCol="0">
            <a:spAutoFit/>
          </a:bodyPr>
          <a:lstStyle/>
          <a:p>
            <a:r>
              <a:rPr lang="en-US" sz="2800" b="1" dirty="0" smtClean="0"/>
              <a:t>Effective Board Governance Observation Items</a:t>
            </a:r>
          </a:p>
          <a:p>
            <a:endParaRPr lang="en-US" sz="2000" b="1" dirty="0"/>
          </a:p>
          <a:p>
            <a:pPr marL="457200" indent="-457200">
              <a:lnSpc>
                <a:spcPct val="150000"/>
              </a:lnSpc>
              <a:buFont typeface="+mj-lt"/>
              <a:buAutoNum type="arabicPeriod"/>
            </a:pPr>
            <a:r>
              <a:rPr lang="en-US" sz="2000" b="1" dirty="0" smtClean="0"/>
              <a:t>Physical Setting</a:t>
            </a:r>
          </a:p>
          <a:p>
            <a:pPr marL="457200" indent="-457200">
              <a:lnSpc>
                <a:spcPct val="150000"/>
              </a:lnSpc>
              <a:buFont typeface="+mj-lt"/>
              <a:buAutoNum type="arabicPeriod"/>
            </a:pPr>
            <a:r>
              <a:rPr lang="en-US" sz="2000" b="1" dirty="0" smtClean="0"/>
              <a:t>Meeting Protocol</a:t>
            </a:r>
          </a:p>
          <a:p>
            <a:pPr marL="457200" indent="-457200">
              <a:lnSpc>
                <a:spcPct val="150000"/>
              </a:lnSpc>
              <a:buFont typeface="+mj-lt"/>
              <a:buAutoNum type="arabicPeriod"/>
            </a:pPr>
            <a:r>
              <a:rPr lang="en-US" sz="2000" b="1" dirty="0" smtClean="0"/>
              <a:t>Learning</a:t>
            </a:r>
          </a:p>
          <a:p>
            <a:pPr marL="457200" indent="-457200">
              <a:lnSpc>
                <a:spcPct val="150000"/>
              </a:lnSpc>
              <a:buFont typeface="+mj-lt"/>
              <a:buAutoNum type="arabicPeriod"/>
            </a:pPr>
            <a:r>
              <a:rPr lang="en-US" sz="2000" b="1" dirty="0" smtClean="0"/>
              <a:t>Resources</a:t>
            </a:r>
          </a:p>
          <a:p>
            <a:pPr>
              <a:lnSpc>
                <a:spcPct val="150000"/>
              </a:lnSpc>
            </a:pPr>
            <a:endParaRPr lang="en-US" sz="2000" b="1" u="sng" dirty="0" smtClean="0"/>
          </a:p>
          <a:p>
            <a:pPr>
              <a:lnSpc>
                <a:spcPct val="150000"/>
              </a:lnSpc>
            </a:pPr>
            <a:r>
              <a:rPr lang="en-US" sz="2000" b="1" u="sng" dirty="0" smtClean="0"/>
              <a:t>Rating Guide:</a:t>
            </a:r>
          </a:p>
          <a:p>
            <a:pPr>
              <a:lnSpc>
                <a:spcPct val="150000"/>
              </a:lnSpc>
            </a:pPr>
            <a:r>
              <a:rPr lang="en-US" sz="2000" b="1" dirty="0" smtClean="0"/>
              <a:t>Very Evident – 4    		Evident – 3  </a:t>
            </a:r>
          </a:p>
          <a:p>
            <a:pPr>
              <a:lnSpc>
                <a:spcPct val="150000"/>
              </a:lnSpc>
            </a:pPr>
            <a:r>
              <a:rPr lang="en-US" sz="2000" b="1" dirty="0" smtClean="0"/>
              <a:t>Somewhat Evident – 2   	Not Observed - 1</a:t>
            </a:r>
            <a:endParaRPr lang="en-US" sz="2000" b="1" dirty="0"/>
          </a:p>
        </p:txBody>
      </p:sp>
    </p:spTree>
    <p:extLst>
      <p:ext uri="{BB962C8B-B14F-4D97-AF65-F5344CB8AC3E}">
        <p14:creationId xmlns:p14="http://schemas.microsoft.com/office/powerpoint/2010/main" val="3061371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91771" y="2079459"/>
            <a:ext cx="6172200" cy="800219"/>
          </a:xfrm>
          <a:prstGeom prst="rect">
            <a:avLst/>
          </a:prstGeom>
          <a:noFill/>
        </p:spPr>
        <p:txBody>
          <a:bodyPr wrap="square" rtlCol="0">
            <a:spAutoFit/>
          </a:bodyPr>
          <a:lstStyle/>
          <a:p>
            <a:pPr algn="ctr"/>
            <a:r>
              <a:rPr lang="en-US" sz="2800" b="1" dirty="0" smtClean="0"/>
              <a:t>Improvement Journey Components</a:t>
            </a:r>
          </a:p>
          <a:p>
            <a:endParaRPr lang="en-US" dirty="0"/>
          </a:p>
        </p:txBody>
      </p:sp>
      <p:pic>
        <p:nvPicPr>
          <p:cNvPr id="3" name="Picture 2"/>
          <p:cNvPicPr>
            <a:picLocks noChangeAspect="1"/>
          </p:cNvPicPr>
          <p:nvPr/>
        </p:nvPicPr>
        <p:blipFill>
          <a:blip r:embed="rId2"/>
          <a:stretch>
            <a:fillRect/>
          </a:stretch>
        </p:blipFill>
        <p:spPr>
          <a:xfrm>
            <a:off x="2525932" y="2858601"/>
            <a:ext cx="5793531" cy="3495675"/>
          </a:xfrm>
          <a:prstGeom prst="rect">
            <a:avLst/>
          </a:prstGeom>
        </p:spPr>
      </p:pic>
    </p:spTree>
    <p:extLst>
      <p:ext uri="{BB962C8B-B14F-4D97-AF65-F5344CB8AC3E}">
        <p14:creationId xmlns:p14="http://schemas.microsoft.com/office/powerpoint/2010/main" val="1076642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182" y="1"/>
            <a:ext cx="9195256" cy="6858000"/>
          </a:xfrm>
          <a:prstGeom prst="rect">
            <a:avLst/>
          </a:prstGeom>
        </p:spPr>
      </p:pic>
    </p:spTree>
    <p:extLst>
      <p:ext uri="{BB962C8B-B14F-4D97-AF65-F5344CB8AC3E}">
        <p14:creationId xmlns:p14="http://schemas.microsoft.com/office/powerpoint/2010/main" val="3379823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8639" y="2076774"/>
            <a:ext cx="4724400" cy="584775"/>
          </a:xfrm>
          <a:prstGeom prst="rect">
            <a:avLst/>
          </a:prstGeom>
          <a:solidFill>
            <a:schemeClr val="accent2"/>
          </a:solidFill>
        </p:spPr>
        <p:txBody>
          <a:bodyPr wrap="square" rtlCol="0">
            <a:spAutoFit/>
          </a:bodyPr>
          <a:lstStyle/>
          <a:p>
            <a:r>
              <a:rPr lang="en-US" sz="3200" b="1" dirty="0" smtClean="0">
                <a:solidFill>
                  <a:schemeClr val="bg1"/>
                </a:solidFill>
              </a:rPr>
              <a:t>Engagement Review</a:t>
            </a:r>
            <a:endParaRPr lang="en-US" sz="3200" b="1"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663606354"/>
              </p:ext>
            </p:extLst>
          </p:nvPr>
        </p:nvGraphicFramePr>
        <p:xfrm>
          <a:off x="2166025" y="2730701"/>
          <a:ext cx="6705600" cy="3484880"/>
        </p:xfrm>
        <a:graphic>
          <a:graphicData uri="http://schemas.openxmlformats.org/drawingml/2006/table">
            <a:tbl>
              <a:tblPr firstRow="1" bandRow="1">
                <a:tableStyleId>{9DCAF9ED-07DC-4A11-8D7F-57B35C25682E}</a:tableStyleId>
              </a:tblPr>
              <a:tblGrid>
                <a:gridCol w="3352800"/>
                <a:gridCol w="3352800"/>
              </a:tblGrid>
              <a:tr h="370840">
                <a:tc gridSpan="2">
                  <a:txBody>
                    <a:bodyPr/>
                    <a:lstStyle/>
                    <a:p>
                      <a:pPr algn="ctr"/>
                      <a:r>
                        <a:rPr lang="en-US" dirty="0" smtClean="0"/>
                        <a:t>Align Suite of Tools and Resources for Engagement Review</a:t>
                      </a:r>
                      <a:r>
                        <a:rPr lang="en-US" baseline="0" dirty="0" smtClean="0"/>
                        <a:t> Teams</a:t>
                      </a:r>
                      <a:endParaRPr lang="en-US" dirty="0"/>
                    </a:p>
                  </a:txBody>
                  <a:tcPr/>
                </a:tc>
                <a:tc hMerge="1">
                  <a:txBody>
                    <a:bodyPr/>
                    <a:lstStyle/>
                    <a:p>
                      <a:endParaRPr lang="en-US" dirty="0"/>
                    </a:p>
                  </a:txBody>
                  <a:tcPr/>
                </a:tc>
              </a:tr>
              <a:tr h="370840">
                <a:tc>
                  <a:txBody>
                    <a:bodyPr/>
                    <a:lstStyle/>
                    <a:p>
                      <a:r>
                        <a:rPr lang="en-US" dirty="0" smtClean="0"/>
                        <a:t>Diagnostics</a:t>
                      </a:r>
                      <a:endParaRPr lang="en-US" dirty="0"/>
                    </a:p>
                  </a:txBody>
                  <a:tcPr/>
                </a:tc>
                <a:tc>
                  <a:txBody>
                    <a:bodyPr/>
                    <a:lstStyle/>
                    <a:p>
                      <a:pPr marL="285750" indent="-285750">
                        <a:buFont typeface="Arial" panose="020B0604020202020204" pitchFamily="34" charset="0"/>
                        <a:buChar char="•"/>
                      </a:pPr>
                      <a:r>
                        <a:rPr lang="en-US" dirty="0" smtClean="0"/>
                        <a:t>Standards Diagnostic(s)</a:t>
                      </a:r>
                    </a:p>
                  </a:txBody>
                  <a:tcPr/>
                </a:tc>
              </a:tr>
              <a:tr h="370840">
                <a:tc>
                  <a:txBody>
                    <a:bodyPr/>
                    <a:lstStyle/>
                    <a:p>
                      <a:r>
                        <a:rPr lang="en-US" dirty="0" smtClean="0"/>
                        <a:t>Interview Polls*</a:t>
                      </a:r>
                      <a:endParaRPr lang="en-US" dirty="0"/>
                    </a:p>
                  </a:txBody>
                  <a:tcPr/>
                </a:tc>
                <a:tc>
                  <a:txBody>
                    <a:bodyPr/>
                    <a:lstStyle/>
                    <a:p>
                      <a:pPr marL="285750" indent="-285750">
                        <a:buFont typeface="Arial" panose="020B0604020202020204" pitchFamily="34" charset="0"/>
                        <a:buChar char="•"/>
                      </a:pPr>
                      <a:r>
                        <a:rPr lang="en-US" dirty="0" smtClean="0"/>
                        <a:t>Student</a:t>
                      </a:r>
                      <a:r>
                        <a:rPr lang="en-US" baseline="0" dirty="0" smtClean="0"/>
                        <a:t> Interview</a:t>
                      </a:r>
                    </a:p>
                    <a:p>
                      <a:pPr marL="285750" indent="-285750">
                        <a:buFont typeface="Arial" panose="020B0604020202020204" pitchFamily="34" charset="0"/>
                        <a:buChar char="•"/>
                      </a:pPr>
                      <a:r>
                        <a:rPr lang="en-US" baseline="0" dirty="0" smtClean="0"/>
                        <a:t>Teacher/Staff Interview</a:t>
                      </a:r>
                    </a:p>
                    <a:p>
                      <a:pPr marL="285750" indent="-285750">
                        <a:buFont typeface="Arial" panose="020B0604020202020204" pitchFamily="34" charset="0"/>
                        <a:buChar char="•"/>
                      </a:pPr>
                      <a:r>
                        <a:rPr lang="en-US" baseline="0" dirty="0" smtClean="0"/>
                        <a:t>Parent Interview</a:t>
                      </a:r>
                    </a:p>
                    <a:p>
                      <a:pPr marL="285750" indent="-285750">
                        <a:buFont typeface="Arial" panose="020B0604020202020204" pitchFamily="34" charset="0"/>
                        <a:buChar char="•"/>
                      </a:pPr>
                      <a:r>
                        <a:rPr lang="en-US" baseline="0" dirty="0" smtClean="0"/>
                        <a:t>Leader Interview</a:t>
                      </a:r>
                      <a:endParaRPr lang="en-US" dirty="0"/>
                    </a:p>
                  </a:txBody>
                  <a:tcPr/>
                </a:tc>
              </a:tr>
              <a:tr h="370840">
                <a:tc>
                  <a:txBody>
                    <a:bodyPr/>
                    <a:lstStyle/>
                    <a:p>
                      <a:r>
                        <a:rPr lang="en-US" dirty="0" smtClean="0"/>
                        <a:t>Observation</a:t>
                      </a:r>
                      <a:r>
                        <a:rPr lang="en-US" baseline="0" dirty="0" smtClean="0"/>
                        <a:t> Tools</a:t>
                      </a:r>
                      <a:endParaRPr lang="en-US" dirty="0"/>
                    </a:p>
                  </a:txBody>
                  <a:tcPr/>
                </a:tc>
                <a:tc>
                  <a:txBody>
                    <a:bodyPr/>
                    <a:lstStyle/>
                    <a:p>
                      <a:r>
                        <a:rPr lang="en-US" dirty="0" smtClean="0"/>
                        <a:t>Effective Learning</a:t>
                      </a:r>
                      <a:r>
                        <a:rPr lang="en-US" baseline="0" dirty="0" smtClean="0"/>
                        <a:t> Environments Observation Tool (</a:t>
                      </a:r>
                      <a:r>
                        <a:rPr lang="en-US" baseline="0" dirty="0" err="1" smtClean="0"/>
                        <a:t>eleot</a:t>
                      </a:r>
                      <a:r>
                        <a:rPr lang="en-US" baseline="0" dirty="0" smtClean="0"/>
                        <a:t>)</a:t>
                      </a:r>
                      <a:endParaRPr lang="en-US" dirty="0"/>
                    </a:p>
                  </a:txBody>
                  <a:tcPr/>
                </a:tc>
              </a:tr>
              <a:tr h="370840">
                <a:tc>
                  <a:txBody>
                    <a:bodyPr/>
                    <a:lstStyle/>
                    <a:p>
                      <a:r>
                        <a:rPr lang="en-US" dirty="0" smtClean="0"/>
                        <a:t>Board Observations</a:t>
                      </a:r>
                      <a:endParaRPr lang="en-US" dirty="0"/>
                    </a:p>
                  </a:txBody>
                  <a:tcPr/>
                </a:tc>
                <a:tc>
                  <a:txBody>
                    <a:bodyPr/>
                    <a:lstStyle/>
                    <a:p>
                      <a:pPr marL="285750" indent="-285750">
                        <a:buFont typeface="Arial" panose="020B0604020202020204" pitchFamily="34" charset="0"/>
                        <a:buChar char="•"/>
                      </a:pPr>
                      <a:r>
                        <a:rPr lang="en-US" dirty="0" smtClean="0"/>
                        <a:t>At least one hour</a:t>
                      </a:r>
                    </a:p>
                    <a:p>
                      <a:pPr marL="285750" indent="-285750">
                        <a:buFont typeface="Arial" panose="020B0604020202020204" pitchFamily="34" charset="0"/>
                        <a:buChar char="•"/>
                      </a:pPr>
                      <a:r>
                        <a:rPr lang="en-US" dirty="0" smtClean="0"/>
                        <a:t>The team may conduct more than one within three months</a:t>
                      </a:r>
                      <a:endParaRPr lang="en-US" dirty="0"/>
                    </a:p>
                  </a:txBody>
                  <a:tcPr/>
                </a:tc>
              </a:tr>
            </a:tbl>
          </a:graphicData>
        </a:graphic>
      </p:graphicFrame>
      <p:sp>
        <p:nvSpPr>
          <p:cNvPr id="4" name="TextBox 3"/>
          <p:cNvSpPr txBox="1"/>
          <p:nvPr/>
        </p:nvSpPr>
        <p:spPr>
          <a:xfrm>
            <a:off x="2182238" y="6215581"/>
            <a:ext cx="6629400" cy="523220"/>
          </a:xfrm>
          <a:prstGeom prst="rect">
            <a:avLst/>
          </a:prstGeom>
          <a:noFill/>
        </p:spPr>
        <p:txBody>
          <a:bodyPr wrap="square" rtlCol="0">
            <a:spAutoFit/>
          </a:bodyPr>
          <a:lstStyle/>
          <a:p>
            <a:r>
              <a:rPr lang="en-US" sz="1400" dirty="0" smtClean="0"/>
              <a:t>*Whole group interviews are not required for the new Engagement Review. The Lead Evaluator will determine if the whole group interviews are needed.</a:t>
            </a:r>
            <a:endParaRPr lang="en-US" sz="1400" dirty="0"/>
          </a:p>
        </p:txBody>
      </p:sp>
    </p:spTree>
    <p:extLst>
      <p:ext uri="{BB962C8B-B14F-4D97-AF65-F5344CB8AC3E}">
        <p14:creationId xmlns:p14="http://schemas.microsoft.com/office/powerpoint/2010/main" val="3618393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8548" y="3411939"/>
            <a:ext cx="7615451" cy="769441"/>
          </a:xfrm>
          <a:prstGeom prst="rect">
            <a:avLst/>
          </a:prstGeom>
          <a:noFill/>
        </p:spPr>
        <p:txBody>
          <a:bodyPr wrap="square" rtlCol="0">
            <a:spAutoFit/>
          </a:bodyPr>
          <a:lstStyle/>
          <a:p>
            <a:pPr algn="ctr"/>
            <a:r>
              <a:rPr lang="en-US" sz="4400" b="1" dirty="0" smtClean="0"/>
              <a:t>Improvement Journey Timeline</a:t>
            </a:r>
            <a:endParaRPr lang="en-US" sz="4400" b="1" dirty="0"/>
          </a:p>
        </p:txBody>
      </p:sp>
    </p:spTree>
    <p:extLst>
      <p:ext uri="{BB962C8B-B14F-4D97-AF65-F5344CB8AC3E}">
        <p14:creationId xmlns:p14="http://schemas.microsoft.com/office/powerpoint/2010/main" val="4278731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50590525"/>
              </p:ext>
            </p:extLst>
          </p:nvPr>
        </p:nvGraphicFramePr>
        <p:xfrm>
          <a:off x="3846" y="1"/>
          <a:ext cx="9123157" cy="6857998"/>
        </p:xfrm>
        <a:graphic>
          <a:graphicData uri="http://schemas.openxmlformats.org/drawingml/2006/table">
            <a:tbl>
              <a:tblPr firstRow="1" firstCol="1" bandRow="1">
                <a:tableStyleId>{69CF1AB2-1976-4502-BF36-3FF5EA218861}</a:tableStyleId>
              </a:tblPr>
              <a:tblGrid>
                <a:gridCol w="2236435"/>
                <a:gridCol w="6886722"/>
              </a:tblGrid>
              <a:tr h="360948">
                <a:tc>
                  <a:txBody>
                    <a:bodyPr/>
                    <a:lstStyle/>
                    <a:p>
                      <a:pPr marL="0" marR="0">
                        <a:spcBef>
                          <a:spcPts val="0"/>
                        </a:spcBef>
                        <a:spcAft>
                          <a:spcPts val="0"/>
                        </a:spcAft>
                      </a:pPr>
                      <a:r>
                        <a:rPr lang="en-US" sz="1900" dirty="0">
                          <a:effectLst/>
                        </a:rPr>
                        <a:t>July 19,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a:effectLst/>
                        </a:rPr>
                        <a:t>Improvement Journey Committee Meeting (Initial)</a:t>
                      </a:r>
                      <a:endParaRPr lang="en-US" sz="190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721894">
                <a:tc>
                  <a:txBody>
                    <a:bodyPr/>
                    <a:lstStyle/>
                    <a:p>
                      <a:pPr marL="0" marR="0">
                        <a:spcBef>
                          <a:spcPts val="0"/>
                        </a:spcBef>
                        <a:spcAft>
                          <a:spcPts val="0"/>
                        </a:spcAft>
                      </a:pPr>
                      <a:r>
                        <a:rPr lang="en-US" sz="1900" dirty="0">
                          <a:effectLst/>
                        </a:rPr>
                        <a:t>July 31,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a:effectLst/>
                        </a:rPr>
                        <a:t>Board Presentation – Information regarding new Accreditation process and Strategic Improvement Plan</a:t>
                      </a:r>
                      <a:endParaRPr lang="en-US" sz="190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360948">
                <a:tc>
                  <a:txBody>
                    <a:bodyPr/>
                    <a:lstStyle/>
                    <a:p>
                      <a:pPr marL="0" marR="0">
                        <a:spcBef>
                          <a:spcPts val="0"/>
                        </a:spcBef>
                        <a:spcAft>
                          <a:spcPts val="0"/>
                        </a:spcAft>
                      </a:pPr>
                      <a:r>
                        <a:rPr lang="en-US" sz="1900" dirty="0">
                          <a:effectLst/>
                        </a:rPr>
                        <a:t>August 7-25,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a:effectLst/>
                        </a:rPr>
                        <a:t>AdvancED Surveys (Parents, Students, Teachers/Staff)</a:t>
                      </a:r>
                      <a:endParaRPr lang="en-US" sz="190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721894">
                <a:tc>
                  <a:txBody>
                    <a:bodyPr/>
                    <a:lstStyle/>
                    <a:p>
                      <a:pPr marL="0" marR="0">
                        <a:spcBef>
                          <a:spcPts val="0"/>
                        </a:spcBef>
                        <a:spcAft>
                          <a:spcPts val="0"/>
                        </a:spcAft>
                      </a:pPr>
                      <a:r>
                        <a:rPr lang="en-US" sz="1900" dirty="0">
                          <a:effectLst/>
                        </a:rPr>
                        <a:t>August 15,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a:effectLst/>
                        </a:rPr>
                        <a:t>Principals’ Meeting – Information regarding new Accreditation process</a:t>
                      </a:r>
                      <a:endParaRPr lang="en-US" sz="190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721894">
                <a:tc>
                  <a:txBody>
                    <a:bodyPr/>
                    <a:lstStyle/>
                    <a:p>
                      <a:pPr marL="0" marR="0">
                        <a:spcBef>
                          <a:spcPts val="0"/>
                        </a:spcBef>
                        <a:spcAft>
                          <a:spcPts val="0"/>
                        </a:spcAft>
                      </a:pPr>
                      <a:r>
                        <a:rPr lang="en-US" sz="1900" dirty="0">
                          <a:effectLst/>
                        </a:rPr>
                        <a:t>August 16,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dirty="0">
                          <a:effectLst/>
                        </a:rPr>
                        <a:t>Assistant Principals’ Meeting – Information regarding new Accreditation process</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360948">
                <a:tc>
                  <a:txBody>
                    <a:bodyPr/>
                    <a:lstStyle/>
                    <a:p>
                      <a:pPr marL="0" marR="0">
                        <a:spcBef>
                          <a:spcPts val="0"/>
                        </a:spcBef>
                        <a:spcAft>
                          <a:spcPts val="0"/>
                        </a:spcAft>
                      </a:pPr>
                      <a:r>
                        <a:rPr lang="en-US" sz="1900" dirty="0">
                          <a:effectLst/>
                        </a:rPr>
                        <a:t>August 17,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dirty="0">
                          <a:effectLst/>
                        </a:rPr>
                        <a:t>Principals’ designee training on </a:t>
                      </a:r>
                      <a:r>
                        <a:rPr lang="en-US" sz="1900" dirty="0" err="1">
                          <a:effectLst/>
                        </a:rPr>
                        <a:t>eleot</a:t>
                      </a:r>
                      <a:r>
                        <a:rPr lang="en-US" sz="1900" dirty="0">
                          <a:effectLst/>
                        </a:rPr>
                        <a:t> and new website portal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360948">
                <a:tc>
                  <a:txBody>
                    <a:bodyPr/>
                    <a:lstStyle/>
                    <a:p>
                      <a:pPr marL="0" marR="0">
                        <a:spcBef>
                          <a:spcPts val="0"/>
                        </a:spcBef>
                        <a:spcAft>
                          <a:spcPts val="0"/>
                        </a:spcAft>
                      </a:pPr>
                      <a:r>
                        <a:rPr lang="en-US" sz="1900" dirty="0">
                          <a:effectLst/>
                        </a:rPr>
                        <a:t>August 22,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dirty="0">
                          <a:effectLst/>
                        </a:rPr>
                        <a:t>CFT – Standards training and rating (District)</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360948">
                <a:tc>
                  <a:txBody>
                    <a:bodyPr/>
                    <a:lstStyle/>
                    <a:p>
                      <a:pPr marL="0" marR="0">
                        <a:spcBef>
                          <a:spcPts val="0"/>
                        </a:spcBef>
                        <a:spcAft>
                          <a:spcPts val="0"/>
                        </a:spcAft>
                      </a:pPr>
                      <a:r>
                        <a:rPr lang="en-US" sz="1900" dirty="0">
                          <a:effectLst/>
                        </a:rPr>
                        <a:t>August 28,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dirty="0">
                          <a:effectLst/>
                        </a:rPr>
                        <a:t>Board Presentation – Update (AdvancED Surveys and  Training)</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721894">
                <a:tc>
                  <a:txBody>
                    <a:bodyPr/>
                    <a:lstStyle/>
                    <a:p>
                      <a:pPr marL="0" marR="0">
                        <a:spcBef>
                          <a:spcPts val="0"/>
                        </a:spcBef>
                        <a:spcAft>
                          <a:spcPts val="0"/>
                        </a:spcAft>
                      </a:pPr>
                      <a:r>
                        <a:rPr lang="en-US" sz="1900" dirty="0">
                          <a:effectLst/>
                        </a:rPr>
                        <a:t>September 1-15,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dirty="0">
                          <a:effectLst/>
                        </a:rPr>
                        <a:t>AdvancED Inventories (Teachers and students)</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721894">
                <a:tc>
                  <a:txBody>
                    <a:bodyPr/>
                    <a:lstStyle/>
                    <a:p>
                      <a:pPr marL="0" marR="0">
                        <a:spcBef>
                          <a:spcPts val="0"/>
                        </a:spcBef>
                        <a:spcAft>
                          <a:spcPts val="0"/>
                        </a:spcAft>
                      </a:pPr>
                      <a:r>
                        <a:rPr lang="en-US" sz="1900" dirty="0">
                          <a:effectLst/>
                        </a:rPr>
                        <a:t>September 1-30,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dirty="0" err="1">
                          <a:effectLst/>
                        </a:rPr>
                        <a:t>eleot</a:t>
                      </a:r>
                      <a:r>
                        <a:rPr lang="en-US" sz="1900" dirty="0">
                          <a:effectLst/>
                        </a:rPr>
                        <a:t> observations (School and district personnel)</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721894">
                <a:tc>
                  <a:txBody>
                    <a:bodyPr/>
                    <a:lstStyle/>
                    <a:p>
                      <a:pPr marL="0" marR="0">
                        <a:spcBef>
                          <a:spcPts val="0"/>
                        </a:spcBef>
                        <a:spcAft>
                          <a:spcPts val="0"/>
                        </a:spcAft>
                      </a:pPr>
                      <a:r>
                        <a:rPr lang="en-US" sz="1900" dirty="0">
                          <a:effectLst/>
                        </a:rPr>
                        <a:t>September 12,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dirty="0">
                          <a:effectLst/>
                        </a:rPr>
                        <a:t>Principals’ Meeting – Standards review &amp; rating</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r h="721894">
                <a:tc>
                  <a:txBody>
                    <a:bodyPr/>
                    <a:lstStyle/>
                    <a:p>
                      <a:pPr marL="0" marR="0">
                        <a:spcBef>
                          <a:spcPts val="0"/>
                        </a:spcBef>
                        <a:spcAft>
                          <a:spcPts val="0"/>
                        </a:spcAft>
                      </a:pPr>
                      <a:r>
                        <a:rPr lang="en-US" sz="1900" dirty="0">
                          <a:effectLst/>
                        </a:rPr>
                        <a:t>September 13, 2017</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solidFill>
                      <a:schemeClr val="tx2">
                        <a:lumMod val="40000"/>
                        <a:lumOff val="60000"/>
                      </a:schemeClr>
                    </a:solidFill>
                  </a:tcPr>
                </a:tc>
                <a:tc>
                  <a:txBody>
                    <a:bodyPr/>
                    <a:lstStyle/>
                    <a:p>
                      <a:pPr marL="0" marR="0">
                        <a:spcBef>
                          <a:spcPts val="0"/>
                        </a:spcBef>
                        <a:spcAft>
                          <a:spcPts val="0"/>
                        </a:spcAft>
                      </a:pPr>
                      <a:r>
                        <a:rPr lang="en-US" sz="1900" dirty="0">
                          <a:effectLst/>
                        </a:rPr>
                        <a:t>Assistant Principals’ Meeting – Standards review and rating</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1625" marR="71625" marT="0" marB="0"/>
                </a:tc>
              </a:tr>
            </a:tbl>
          </a:graphicData>
        </a:graphic>
      </p:graphicFrame>
    </p:spTree>
    <p:extLst>
      <p:ext uri="{BB962C8B-B14F-4D97-AF65-F5344CB8AC3E}">
        <p14:creationId xmlns:p14="http://schemas.microsoft.com/office/powerpoint/2010/main" val="1142872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10252214"/>
              </p:ext>
            </p:extLst>
          </p:nvPr>
        </p:nvGraphicFramePr>
        <p:xfrm>
          <a:off x="-10228" y="3"/>
          <a:ext cx="9154228" cy="6821689"/>
        </p:xfrm>
        <a:graphic>
          <a:graphicData uri="http://schemas.openxmlformats.org/drawingml/2006/table">
            <a:tbl>
              <a:tblPr firstRow="1" firstCol="1" bandRow="1">
                <a:tableStyleId>{69CF1AB2-1976-4502-BF36-3FF5EA218861}</a:tableStyleId>
              </a:tblPr>
              <a:tblGrid>
                <a:gridCol w="2695357"/>
                <a:gridCol w="6458871"/>
              </a:tblGrid>
              <a:tr h="842749">
                <a:tc>
                  <a:txBody>
                    <a:bodyPr/>
                    <a:lstStyle/>
                    <a:p>
                      <a:pPr marL="0" marR="0">
                        <a:spcBef>
                          <a:spcPts val="0"/>
                        </a:spcBef>
                        <a:spcAft>
                          <a:spcPts val="0"/>
                        </a:spcAft>
                      </a:pPr>
                      <a:r>
                        <a:rPr lang="en-US" sz="2000" dirty="0">
                          <a:effectLst/>
                        </a:rPr>
                        <a:t>September 19,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dirty="0">
                          <a:effectLst/>
                        </a:rPr>
                        <a:t>CFT – Analysis of Surveys/Inventories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629362">
                <a:tc>
                  <a:txBody>
                    <a:bodyPr/>
                    <a:lstStyle/>
                    <a:p>
                      <a:pPr marL="0" marR="0">
                        <a:spcBef>
                          <a:spcPts val="0"/>
                        </a:spcBef>
                        <a:spcAft>
                          <a:spcPts val="0"/>
                        </a:spcAft>
                      </a:pPr>
                      <a:r>
                        <a:rPr lang="en-US" sz="2000" dirty="0">
                          <a:effectLst/>
                        </a:rPr>
                        <a:t>September 21,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a:effectLst/>
                        </a:rPr>
                        <a:t>School/District Quality Factors leadership meeting and training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314681">
                <a:tc>
                  <a:txBody>
                    <a:bodyPr/>
                    <a:lstStyle/>
                    <a:p>
                      <a:pPr marL="0" marR="0">
                        <a:spcBef>
                          <a:spcPts val="0"/>
                        </a:spcBef>
                        <a:spcAft>
                          <a:spcPts val="0"/>
                        </a:spcAft>
                      </a:pPr>
                      <a:r>
                        <a:rPr lang="en-US" sz="2000" dirty="0">
                          <a:effectLst/>
                        </a:rPr>
                        <a:t>September 25,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a:effectLst/>
                        </a:rPr>
                        <a:t>Board Presentation – Update (AdvancED Inventories)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1258725">
                <a:tc>
                  <a:txBody>
                    <a:bodyPr/>
                    <a:lstStyle/>
                    <a:p>
                      <a:pPr marL="0" marR="0">
                        <a:spcBef>
                          <a:spcPts val="0"/>
                        </a:spcBef>
                        <a:spcAft>
                          <a:spcPts val="0"/>
                        </a:spcAft>
                      </a:pPr>
                      <a:r>
                        <a:rPr lang="en-US" sz="2000" dirty="0">
                          <a:effectLst/>
                        </a:rPr>
                        <a:t>September 30,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a:effectLst/>
                        </a:rPr>
                        <a:t>Community Staff/Meeting – Input and Engagement with Strategic Plan and AdvancED (participants will development “new” mission/vision, Strategic goals, core believes, etc.) – 9:00AM-4:00PM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314681">
                <a:tc>
                  <a:txBody>
                    <a:bodyPr/>
                    <a:lstStyle/>
                    <a:p>
                      <a:pPr marL="0" marR="0">
                        <a:spcBef>
                          <a:spcPts val="0"/>
                        </a:spcBef>
                        <a:spcAft>
                          <a:spcPts val="0"/>
                        </a:spcAft>
                      </a:pPr>
                      <a:r>
                        <a:rPr lang="en-US" sz="2000" dirty="0">
                          <a:effectLst/>
                        </a:rPr>
                        <a:t>October 2-31,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a:effectLst/>
                        </a:rPr>
                        <a:t>School/District Quality Factors individual team meetings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314681">
                <a:tc>
                  <a:txBody>
                    <a:bodyPr/>
                    <a:lstStyle/>
                    <a:p>
                      <a:pPr marL="0" marR="0">
                        <a:spcBef>
                          <a:spcPts val="0"/>
                        </a:spcBef>
                        <a:spcAft>
                          <a:spcPts val="0"/>
                        </a:spcAft>
                      </a:pPr>
                      <a:r>
                        <a:rPr lang="en-US" sz="2000" dirty="0">
                          <a:effectLst/>
                        </a:rPr>
                        <a:t>October 10,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dirty="0">
                          <a:effectLst/>
                        </a:rPr>
                        <a:t>CFT – Analysis of </a:t>
                      </a:r>
                      <a:r>
                        <a:rPr lang="en-US" sz="2000" dirty="0" err="1">
                          <a:effectLst/>
                        </a:rPr>
                        <a:t>eleot</a:t>
                      </a:r>
                      <a:r>
                        <a:rPr lang="en-US" sz="2000" dirty="0">
                          <a:effectLst/>
                        </a:rPr>
                        <a:t> observations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629362">
                <a:tc>
                  <a:txBody>
                    <a:bodyPr/>
                    <a:lstStyle/>
                    <a:p>
                      <a:pPr marL="0" marR="0">
                        <a:spcBef>
                          <a:spcPts val="0"/>
                        </a:spcBef>
                        <a:spcAft>
                          <a:spcPts val="0"/>
                        </a:spcAft>
                      </a:pPr>
                      <a:r>
                        <a:rPr lang="en-US" sz="2000" dirty="0">
                          <a:effectLst/>
                        </a:rPr>
                        <a:t>October </a:t>
                      </a:r>
                      <a:r>
                        <a:rPr lang="en-US" sz="2000" dirty="0" smtClean="0">
                          <a:effectLst/>
                        </a:rPr>
                        <a:t>17, </a:t>
                      </a:r>
                      <a:r>
                        <a:rPr lang="en-US" sz="2000" dirty="0" smtClean="0">
                          <a:effectLst/>
                        </a:rPr>
                        <a:t>2017 (week of)</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dirty="0">
                          <a:effectLst/>
                        </a:rPr>
                        <a:t>Board input on proposed mission/vision, goals, and beliefs (multiple meeting sessions at BOE)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629362">
                <a:tc>
                  <a:txBody>
                    <a:bodyPr/>
                    <a:lstStyle/>
                    <a:p>
                      <a:pPr marL="0" marR="0">
                        <a:spcBef>
                          <a:spcPts val="0"/>
                        </a:spcBef>
                        <a:spcAft>
                          <a:spcPts val="0"/>
                        </a:spcAft>
                      </a:pPr>
                      <a:r>
                        <a:rPr lang="en-US" sz="2000" dirty="0">
                          <a:effectLst/>
                        </a:rPr>
                        <a:t>October 23-November 3,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dirty="0">
                          <a:effectLst/>
                        </a:rPr>
                        <a:t>Strategic Plan survey – Mission/Vision, Beliefs, and Goals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629362">
                <a:tc>
                  <a:txBody>
                    <a:bodyPr/>
                    <a:lstStyle/>
                    <a:p>
                      <a:pPr marL="0" marR="0">
                        <a:spcBef>
                          <a:spcPts val="0"/>
                        </a:spcBef>
                        <a:spcAft>
                          <a:spcPts val="0"/>
                        </a:spcAft>
                      </a:pPr>
                      <a:r>
                        <a:rPr lang="en-US" sz="2000" dirty="0">
                          <a:effectLst/>
                        </a:rPr>
                        <a:t>October 30,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dirty="0">
                          <a:effectLst/>
                        </a:rPr>
                        <a:t>Board Presentation – Update (AdvancED </a:t>
                      </a:r>
                      <a:r>
                        <a:rPr lang="en-US" sz="2000" dirty="0" err="1">
                          <a:effectLst/>
                        </a:rPr>
                        <a:t>eleot</a:t>
                      </a:r>
                      <a:r>
                        <a:rPr lang="en-US" sz="2000" dirty="0">
                          <a:effectLst/>
                        </a:rPr>
                        <a:t> and Community Meeting)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629362">
                <a:tc>
                  <a:txBody>
                    <a:bodyPr/>
                    <a:lstStyle/>
                    <a:p>
                      <a:pPr marL="0" marR="0">
                        <a:spcBef>
                          <a:spcPts val="0"/>
                        </a:spcBef>
                        <a:spcAft>
                          <a:spcPts val="0"/>
                        </a:spcAft>
                      </a:pPr>
                      <a:r>
                        <a:rPr lang="en-US" sz="2000" dirty="0">
                          <a:effectLst/>
                        </a:rPr>
                        <a:t>November 6,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dirty="0">
                          <a:effectLst/>
                        </a:rPr>
                        <a:t>District SQF Report due to Dr. Monika Wiley from leadership team</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r h="629362">
                <a:tc>
                  <a:txBody>
                    <a:bodyPr/>
                    <a:lstStyle/>
                    <a:p>
                      <a:pPr marL="0" marR="0">
                        <a:spcBef>
                          <a:spcPts val="0"/>
                        </a:spcBef>
                        <a:spcAft>
                          <a:spcPts val="0"/>
                        </a:spcAft>
                      </a:pPr>
                      <a:r>
                        <a:rPr lang="en-US" sz="2000" dirty="0">
                          <a:effectLst/>
                        </a:rPr>
                        <a:t>November 7, 2017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solidFill>
                      <a:schemeClr val="tx2">
                        <a:lumMod val="40000"/>
                        <a:lumOff val="60000"/>
                      </a:schemeClr>
                    </a:solidFill>
                  </a:tcPr>
                </a:tc>
                <a:tc>
                  <a:txBody>
                    <a:bodyPr/>
                    <a:lstStyle/>
                    <a:p>
                      <a:pPr marL="0" marR="0">
                        <a:spcBef>
                          <a:spcPts val="0"/>
                        </a:spcBef>
                        <a:spcAft>
                          <a:spcPts val="0"/>
                        </a:spcAft>
                      </a:pPr>
                      <a:r>
                        <a:rPr lang="en-US" sz="2000" dirty="0">
                          <a:effectLst/>
                        </a:rPr>
                        <a:t>CFT Meeting to discuss proposed mission/vision, beliefs and goals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74223" marR="74223" marT="0" marB="0"/>
                </a:tc>
              </a:tr>
            </a:tbl>
          </a:graphicData>
        </a:graphic>
      </p:graphicFrame>
    </p:spTree>
    <p:extLst>
      <p:ext uri="{BB962C8B-B14F-4D97-AF65-F5344CB8AC3E}">
        <p14:creationId xmlns:p14="http://schemas.microsoft.com/office/powerpoint/2010/main" val="2614772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65297909"/>
              </p:ext>
            </p:extLst>
          </p:nvPr>
        </p:nvGraphicFramePr>
        <p:xfrm>
          <a:off x="0" y="1"/>
          <a:ext cx="9160984" cy="6858000"/>
        </p:xfrm>
        <a:graphic>
          <a:graphicData uri="http://schemas.openxmlformats.org/drawingml/2006/table">
            <a:tbl>
              <a:tblPr firstRow="1" firstCol="1" bandRow="1">
                <a:tableStyleId>{69CF1AB2-1976-4502-BF36-3FF5EA218861}</a:tableStyleId>
              </a:tblPr>
              <a:tblGrid>
                <a:gridCol w="2697347"/>
                <a:gridCol w="6463637"/>
              </a:tblGrid>
              <a:tr h="762000">
                <a:tc>
                  <a:txBody>
                    <a:bodyPr/>
                    <a:lstStyle/>
                    <a:p>
                      <a:pPr marL="0" marR="0">
                        <a:spcBef>
                          <a:spcPts val="0"/>
                        </a:spcBef>
                        <a:spcAft>
                          <a:spcPts val="0"/>
                        </a:spcAft>
                      </a:pPr>
                      <a:r>
                        <a:rPr lang="en-US" sz="1800" dirty="0">
                          <a:effectLst/>
                        </a:rPr>
                        <a:t>November 13,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Cabinet Meeting to discuss proposed mission/vision, beliefs and goals.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43000">
                <a:tc>
                  <a:txBody>
                    <a:bodyPr/>
                    <a:lstStyle/>
                    <a:p>
                      <a:pPr marL="0" marR="0">
                        <a:spcBef>
                          <a:spcPts val="0"/>
                        </a:spcBef>
                        <a:spcAft>
                          <a:spcPts val="0"/>
                        </a:spcAft>
                      </a:pPr>
                      <a:r>
                        <a:rPr lang="en-US" sz="1800" dirty="0">
                          <a:effectLst/>
                        </a:rPr>
                        <a:t>November 27,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Board Presentation – Update (District SQF Report)</a:t>
                      </a:r>
                    </a:p>
                    <a:p>
                      <a:pPr marL="0" marR="0">
                        <a:spcBef>
                          <a:spcPts val="0"/>
                        </a:spcBef>
                        <a:spcAft>
                          <a:spcPts val="0"/>
                        </a:spcAft>
                      </a:pPr>
                      <a:r>
                        <a:rPr lang="en-US" sz="1800" dirty="0">
                          <a:effectLst/>
                        </a:rPr>
                        <a:t>Board Presentation – Recommendation for Mission/Vision, Beliefs and Goals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1000">
                <a:tc>
                  <a:txBody>
                    <a:bodyPr/>
                    <a:lstStyle/>
                    <a:p>
                      <a:pPr marL="0" marR="0">
                        <a:spcBef>
                          <a:spcPts val="0"/>
                        </a:spcBef>
                        <a:spcAft>
                          <a:spcPts val="0"/>
                        </a:spcAft>
                      </a:pPr>
                      <a:r>
                        <a:rPr lang="en-US" sz="1800" dirty="0">
                          <a:effectLst/>
                        </a:rPr>
                        <a:t>December 4,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Board Vote – Mission/Vision, Beliefs and Goals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1000">
                <a:tc>
                  <a:txBody>
                    <a:bodyPr/>
                    <a:lstStyle/>
                    <a:p>
                      <a:pPr marL="0" marR="0">
                        <a:spcBef>
                          <a:spcPts val="0"/>
                        </a:spcBef>
                        <a:spcAft>
                          <a:spcPts val="0"/>
                        </a:spcAft>
                      </a:pPr>
                      <a:r>
                        <a:rPr lang="en-US" sz="1800" dirty="0">
                          <a:effectLst/>
                        </a:rPr>
                        <a:t>December 15,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Electronic artifacts due to Dr. Monika Wiley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1000">
                <a:tc>
                  <a:txBody>
                    <a:bodyPr/>
                    <a:lstStyle/>
                    <a:p>
                      <a:pPr marL="0" marR="0">
                        <a:spcBef>
                          <a:spcPts val="0"/>
                        </a:spcBef>
                        <a:spcAft>
                          <a:spcPts val="0"/>
                        </a:spcAft>
                      </a:pPr>
                      <a:r>
                        <a:rPr lang="en-US" sz="1800" dirty="0">
                          <a:effectLst/>
                        </a:rPr>
                        <a:t>December 15,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Schools’ SQF Due in </a:t>
                      </a:r>
                      <a:r>
                        <a:rPr lang="en-US" sz="1800" dirty="0" err="1">
                          <a:effectLst/>
                        </a:rPr>
                        <a:t>eProve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1000">
                <a:tc>
                  <a:txBody>
                    <a:bodyPr/>
                    <a:lstStyle/>
                    <a:p>
                      <a:pPr marL="0" marR="0">
                        <a:spcBef>
                          <a:spcPts val="0"/>
                        </a:spcBef>
                        <a:spcAft>
                          <a:spcPts val="0"/>
                        </a:spcAft>
                      </a:pPr>
                      <a:r>
                        <a:rPr lang="en-US" sz="1800" dirty="0">
                          <a:effectLst/>
                        </a:rPr>
                        <a:t>January 1-31,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err="1">
                          <a:effectLst/>
                        </a:rPr>
                        <a:t>eleot</a:t>
                      </a:r>
                      <a:r>
                        <a:rPr lang="en-US" sz="1800" dirty="0">
                          <a:effectLst/>
                        </a:rPr>
                        <a:t> observations (School and district personnel)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62000">
                <a:tc>
                  <a:txBody>
                    <a:bodyPr/>
                    <a:lstStyle/>
                    <a:p>
                      <a:pPr marL="0" marR="0">
                        <a:spcBef>
                          <a:spcPts val="0"/>
                        </a:spcBef>
                        <a:spcAft>
                          <a:spcPts val="0"/>
                        </a:spcAft>
                      </a:pPr>
                      <a:r>
                        <a:rPr lang="en-US" sz="1800" dirty="0">
                          <a:effectLst/>
                        </a:rPr>
                        <a:t>January – April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Strategic Plan – District Committees (Performance Objections, Initiatives, and Action Steps)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62000">
                <a:tc>
                  <a:txBody>
                    <a:bodyPr/>
                    <a:lstStyle/>
                    <a:p>
                      <a:pPr marL="0" marR="0">
                        <a:spcBef>
                          <a:spcPts val="0"/>
                        </a:spcBef>
                        <a:spcAft>
                          <a:spcPts val="0"/>
                        </a:spcAft>
                      </a:pPr>
                      <a:r>
                        <a:rPr lang="en-US" sz="1800" dirty="0">
                          <a:effectLst/>
                        </a:rPr>
                        <a:t>January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Board Presentation (Work Session) – Update on AdvancED submissions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1000">
                <a:tc>
                  <a:txBody>
                    <a:bodyPr/>
                    <a:lstStyle/>
                    <a:p>
                      <a:pPr marL="0" marR="0">
                        <a:spcBef>
                          <a:spcPts val="0"/>
                        </a:spcBef>
                        <a:spcAft>
                          <a:spcPts val="0"/>
                        </a:spcAft>
                      </a:pPr>
                      <a:r>
                        <a:rPr lang="en-US" sz="1800" dirty="0">
                          <a:effectLst/>
                        </a:rPr>
                        <a:t>February 1-18,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Submit AdvancED Documents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1000">
                <a:tc>
                  <a:txBody>
                    <a:bodyPr/>
                    <a:lstStyle/>
                    <a:p>
                      <a:pPr marL="0" marR="0">
                        <a:spcBef>
                          <a:spcPts val="0"/>
                        </a:spcBef>
                        <a:spcAft>
                          <a:spcPts val="0"/>
                        </a:spcAft>
                      </a:pPr>
                      <a:r>
                        <a:rPr lang="en-US" sz="1800" dirty="0">
                          <a:effectLst/>
                        </a:rPr>
                        <a:t>February </a:t>
                      </a:r>
                      <a:r>
                        <a:rPr lang="en-US" sz="1800" dirty="0" smtClean="0">
                          <a:effectLst/>
                        </a:rPr>
                        <a:t>20, </a:t>
                      </a:r>
                      <a:r>
                        <a:rPr lang="en-US" sz="1800" dirty="0">
                          <a:effectLst/>
                        </a:rPr>
                        <a:t>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CFT – Analysis of </a:t>
                      </a:r>
                      <a:r>
                        <a:rPr lang="en-US" sz="1800" dirty="0" err="1">
                          <a:effectLst/>
                        </a:rPr>
                        <a:t>eleot</a:t>
                      </a:r>
                      <a:r>
                        <a:rPr lang="en-US" sz="1800" dirty="0">
                          <a:effectLst/>
                        </a:rPr>
                        <a:t> observations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1000">
                <a:tc>
                  <a:txBody>
                    <a:bodyPr/>
                    <a:lstStyle/>
                    <a:p>
                      <a:pPr marL="0" marR="0">
                        <a:spcBef>
                          <a:spcPts val="0"/>
                        </a:spcBef>
                        <a:spcAft>
                          <a:spcPts val="0"/>
                        </a:spcAft>
                      </a:pPr>
                      <a:r>
                        <a:rPr lang="en-US" sz="1800" dirty="0">
                          <a:effectLst/>
                        </a:rPr>
                        <a:t>March 18-21,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District’s Engagement Review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62000">
                <a:tc>
                  <a:txBody>
                    <a:bodyPr/>
                    <a:lstStyle/>
                    <a:p>
                      <a:pPr marL="0" marR="0">
                        <a:spcBef>
                          <a:spcPts val="0"/>
                        </a:spcBef>
                        <a:spcAft>
                          <a:spcPts val="0"/>
                        </a:spcAft>
                      </a:pPr>
                      <a:r>
                        <a:rPr lang="en-US" sz="1800" dirty="0">
                          <a:effectLst/>
                        </a:rPr>
                        <a:t>April 2018,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40000"/>
                        <a:lumOff val="60000"/>
                      </a:schemeClr>
                    </a:solidFill>
                  </a:tcPr>
                </a:tc>
                <a:tc>
                  <a:txBody>
                    <a:bodyPr/>
                    <a:lstStyle/>
                    <a:p>
                      <a:pPr marL="0" marR="0">
                        <a:spcBef>
                          <a:spcPts val="0"/>
                        </a:spcBef>
                        <a:spcAft>
                          <a:spcPts val="0"/>
                        </a:spcAft>
                      </a:pPr>
                      <a:r>
                        <a:rPr lang="en-US" sz="1800" dirty="0">
                          <a:effectLst/>
                        </a:rPr>
                        <a:t>Board Presentation (Work Session) – Update on completed Strategic Plan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891077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4901" y="2996825"/>
            <a:ext cx="7629099" cy="2246769"/>
          </a:xfrm>
          <a:prstGeom prst="rect">
            <a:avLst/>
          </a:prstGeom>
          <a:noFill/>
        </p:spPr>
        <p:txBody>
          <a:bodyPr wrap="square" rtlCol="0">
            <a:spAutoFit/>
          </a:bodyPr>
          <a:lstStyle/>
          <a:p>
            <a:pPr algn="ctr"/>
            <a:r>
              <a:rPr lang="en-US" sz="3200" b="1" dirty="0" smtClean="0"/>
              <a:t>Superintendent’s Recommendation</a:t>
            </a:r>
          </a:p>
          <a:p>
            <a:endParaRPr lang="en-US" dirty="0"/>
          </a:p>
          <a:p>
            <a:pPr algn="ctr"/>
            <a:r>
              <a:rPr lang="en-US" sz="2400" dirty="0" smtClean="0"/>
              <a:t>The </a:t>
            </a:r>
            <a:r>
              <a:rPr lang="en-US" sz="2400" dirty="0"/>
              <a:t>Superintendent recommends that the BOE nominate and vote upon persons to serve on the District’s AdvancED/Strategic Improvement Plan Committee.</a:t>
            </a:r>
          </a:p>
          <a:p>
            <a:endParaRPr lang="en-US" dirty="0"/>
          </a:p>
        </p:txBody>
      </p:sp>
    </p:spTree>
    <p:extLst>
      <p:ext uri="{BB962C8B-B14F-4D97-AF65-F5344CB8AC3E}">
        <p14:creationId xmlns:p14="http://schemas.microsoft.com/office/powerpoint/2010/main" val="1824939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54" y="3357355"/>
            <a:ext cx="7642745" cy="1446550"/>
          </a:xfrm>
          <a:prstGeom prst="rect">
            <a:avLst/>
          </a:prstGeom>
          <a:noFill/>
        </p:spPr>
        <p:txBody>
          <a:bodyPr wrap="square" rtlCol="0">
            <a:spAutoFit/>
          </a:bodyPr>
          <a:lstStyle/>
          <a:p>
            <a:pPr algn="ctr"/>
            <a:r>
              <a:rPr lang="en-US" sz="8800" dirty="0" smtClean="0"/>
              <a:t>Questions</a:t>
            </a:r>
            <a:endParaRPr lang="en-US" sz="8800" dirty="0"/>
          </a:p>
        </p:txBody>
      </p:sp>
    </p:spTree>
    <p:extLst>
      <p:ext uri="{BB962C8B-B14F-4D97-AF65-F5344CB8AC3E}">
        <p14:creationId xmlns:p14="http://schemas.microsoft.com/office/powerpoint/2010/main" val="1992272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1482</Words>
  <Application>Microsoft Office PowerPoint</Application>
  <PresentationFormat>On-screen Show (4:3)</PresentationFormat>
  <Paragraphs>241</Paragraphs>
  <Slides>25</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Aharoni</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Helms</dc:creator>
  <cp:lastModifiedBy>Wiley, Monika</cp:lastModifiedBy>
  <cp:revision>10</cp:revision>
  <dcterms:created xsi:type="dcterms:W3CDTF">2017-06-26T14:41:30Z</dcterms:created>
  <dcterms:modified xsi:type="dcterms:W3CDTF">2017-07-20T15:30:38Z</dcterms:modified>
</cp:coreProperties>
</file>