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Apricots" panose="020B0604020202020204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rimson Pro" panose="020B0604020202020204" charset="0"/>
      <p:regular r:id="rId28"/>
    </p:embeddedFont>
    <p:embeddedFont>
      <p:font typeface="Crimson Pro Bold" panose="020B0604020202020204" charset="0"/>
      <p:regular r:id="rId29"/>
    </p:embeddedFont>
    <p:embeddedFont>
      <p:font typeface="League Spartan" panose="020B0604020202020204" charset="0"/>
      <p:regular r:id="rId30"/>
    </p:embeddedFont>
    <p:embeddedFont>
      <p:font typeface="Open Sans" panose="020B0606030504020204" pitchFamily="34" charset="0"/>
      <p:regular r:id="rId31"/>
    </p:embeddedFont>
    <p:embeddedFont>
      <p:font typeface="Open Sans Bold" panose="020B0806030504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va.com/design/DAFR2J98ZgQ/CICx70QFRbWhWpEdtw-YfQ/view?utm_content=DAFR2J98ZgQ&amp;utm_campaign=designshare&amp;utm_medium=link2&amp;utm_source=sharebutton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va.com/design/DAFR2J98ZgQ/CICx70QFRbWhWpEdtw-YfQ/view?utm_content=DAFR2J98ZgQ&amp;utm_campaign=designshare&amp;utm_medium=link2&amp;utm_source=sharebutton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52195" y="-492801"/>
            <a:ext cx="10183610" cy="7274007"/>
          </a:xfrm>
          <a:custGeom>
            <a:avLst/>
            <a:gdLst/>
            <a:ahLst/>
            <a:cxnLst/>
            <a:rect l="l" t="t" r="r" b="b"/>
            <a:pathLst>
              <a:path w="10183610" h="7274007">
                <a:moveTo>
                  <a:pt x="0" y="0"/>
                </a:moveTo>
                <a:lnTo>
                  <a:pt x="10183610" y="0"/>
                </a:lnTo>
                <a:lnTo>
                  <a:pt x="10183610" y="7274008"/>
                </a:lnTo>
                <a:lnTo>
                  <a:pt x="0" y="72740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sp>
        <p:nvSpPr>
          <p:cNvPr id="3" name="TextBox 3"/>
          <p:cNvSpPr txBox="1"/>
          <p:nvPr/>
        </p:nvSpPr>
        <p:spPr>
          <a:xfrm>
            <a:off x="2466785" y="6527930"/>
            <a:ext cx="13354431" cy="2510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BF1B19"/>
                </a:solidFill>
                <a:latin typeface="Apricots Bold"/>
              </a:rPr>
              <a:t>Maryville Junior High School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204270" y="2009008"/>
            <a:ext cx="7322748" cy="82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Open Sans"/>
              </a:rPr>
              <a:t>Welcome to high school!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788453" y="2191841"/>
            <a:ext cx="771999" cy="771999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01847" y="2181410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04270" y="3291076"/>
            <a:ext cx="7322748" cy="82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"/>
              </a:rPr>
              <a:t>Courses and Registration Process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788453" y="3471682"/>
            <a:ext cx="771999" cy="77199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901847" y="3461251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04270" y="5855213"/>
            <a:ext cx="7322748" cy="82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"/>
              </a:rPr>
              <a:t>Volunteer Opportunities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788453" y="6031363"/>
            <a:ext cx="771999" cy="771999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901847" y="6020932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4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788453" y="4751522"/>
            <a:ext cx="771999" cy="771999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901847" y="4741091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04270" y="7137281"/>
            <a:ext cx="7322748" cy="82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"/>
              </a:rPr>
              <a:t>Athletics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7788453" y="7311203"/>
            <a:ext cx="771999" cy="771999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901847" y="7300772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03753" y="2175753"/>
            <a:ext cx="4257587" cy="487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Open Sans Bold"/>
              </a:rPr>
              <a:t>Agenda</a:t>
            </a:r>
          </a:p>
          <a:p>
            <a:pPr>
              <a:lnSpc>
                <a:spcPts val="9600"/>
              </a:lnSpc>
            </a:pPr>
            <a:endParaRPr lang="en-US" sz="8000">
              <a:solidFill>
                <a:srgbClr val="000000"/>
              </a:solidFill>
              <a:latin typeface="Open Sans Bold"/>
            </a:endParaRPr>
          </a:p>
          <a:p>
            <a:pPr>
              <a:lnSpc>
                <a:spcPts val="9600"/>
              </a:lnSpc>
            </a:pPr>
            <a:endParaRPr lang="en-US" sz="8000">
              <a:solidFill>
                <a:srgbClr val="000000"/>
              </a:solidFill>
              <a:latin typeface="Open Sans Bold"/>
            </a:endParaRPr>
          </a:p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endParaRPr lang="en-US" sz="800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846389" y="3896769"/>
            <a:ext cx="6294364" cy="4495974"/>
          </a:xfrm>
          <a:custGeom>
            <a:avLst/>
            <a:gdLst/>
            <a:ahLst/>
            <a:cxnLst/>
            <a:rect l="l" t="t" r="r" b="b"/>
            <a:pathLst>
              <a:path w="6294364" h="4495974">
                <a:moveTo>
                  <a:pt x="0" y="0"/>
                </a:moveTo>
                <a:lnTo>
                  <a:pt x="6294364" y="0"/>
                </a:lnTo>
                <a:lnTo>
                  <a:pt x="6294364" y="4495975"/>
                </a:lnTo>
                <a:lnTo>
                  <a:pt x="0" y="44959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grpSp>
        <p:nvGrpSpPr>
          <p:cNvPr id="23" name="Group 23"/>
          <p:cNvGrpSpPr/>
          <p:nvPr/>
        </p:nvGrpSpPr>
        <p:grpSpPr>
          <a:xfrm>
            <a:off x="7788453" y="8599695"/>
            <a:ext cx="771999" cy="771999"/>
            <a:chOff x="0" y="0"/>
            <a:chExt cx="6350000" cy="6350000"/>
          </a:xfrm>
        </p:grpSpPr>
        <p:sp>
          <p:nvSpPr>
            <p:cNvPr id="24" name="Freeform 2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7901847" y="8589264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204270" y="8419344"/>
            <a:ext cx="7322748" cy="82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"/>
              </a:rPr>
              <a:t>Things to Know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322452" y="4586977"/>
            <a:ext cx="7322748" cy="82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"/>
              </a:rPr>
              <a:t>Frequently Asked 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739886" cy="6549645"/>
            <a:chOff x="0" y="0"/>
            <a:chExt cx="6319849" cy="873286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5877" r="25877"/>
            <a:stretch>
              <a:fillRect/>
            </a:stretch>
          </p:blipFill>
          <p:spPr>
            <a:xfrm>
              <a:off x="0" y="0"/>
              <a:ext cx="6319849" cy="873286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6749838"/>
            <a:ext cx="4739886" cy="3537162"/>
            <a:chOff x="0" y="0"/>
            <a:chExt cx="6319849" cy="471621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5332" r="5332"/>
            <a:stretch>
              <a:fillRect/>
            </a:stretch>
          </p:blipFill>
          <p:spPr>
            <a:xfrm>
              <a:off x="0" y="0"/>
              <a:ext cx="6319849" cy="4716216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4908226" y="6749838"/>
            <a:ext cx="4107611" cy="3537162"/>
            <a:chOff x="0" y="0"/>
            <a:chExt cx="5476815" cy="471621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11290" r="11290"/>
            <a:stretch>
              <a:fillRect/>
            </a:stretch>
          </p:blipFill>
          <p:spPr>
            <a:xfrm>
              <a:off x="0" y="0"/>
              <a:ext cx="5476815" cy="4716216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9184176" y="6749838"/>
            <a:ext cx="4107611" cy="3537162"/>
            <a:chOff x="0" y="0"/>
            <a:chExt cx="5476815" cy="4716216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21295" b="21295"/>
            <a:stretch>
              <a:fillRect/>
            </a:stretch>
          </p:blipFill>
          <p:spPr>
            <a:xfrm>
              <a:off x="0" y="0"/>
              <a:ext cx="5476815" cy="4716216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13460126" y="3708418"/>
            <a:ext cx="4827874" cy="6578582"/>
            <a:chOff x="0" y="0"/>
            <a:chExt cx="6437165" cy="8771442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l="25537" r="25537"/>
            <a:stretch>
              <a:fillRect/>
            </a:stretch>
          </p:blipFill>
          <p:spPr>
            <a:xfrm>
              <a:off x="0" y="0"/>
              <a:ext cx="6437165" cy="8771442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13460126" y="0"/>
            <a:ext cx="4827874" cy="3525551"/>
            <a:chOff x="0" y="0"/>
            <a:chExt cx="6437165" cy="4700735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7"/>
            <a:srcRect l="23317" r="23317"/>
            <a:stretch>
              <a:fillRect/>
            </a:stretch>
          </p:blipFill>
          <p:spPr>
            <a:xfrm>
              <a:off x="0" y="0"/>
              <a:ext cx="6437165" cy="4700735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13460126" y="0"/>
            <a:ext cx="4827874" cy="3525551"/>
            <a:chOff x="0" y="0"/>
            <a:chExt cx="6437165" cy="4700735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8"/>
            <a:srcRect l="4353" r="4353"/>
            <a:stretch>
              <a:fillRect/>
            </a:stretch>
          </p:blipFill>
          <p:spPr>
            <a:xfrm>
              <a:off x="0" y="0"/>
              <a:ext cx="6437165" cy="4700735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4908226" y="0"/>
            <a:ext cx="8383562" cy="3525551"/>
            <a:chOff x="0" y="0"/>
            <a:chExt cx="11178082" cy="4700735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9"/>
            <a:srcRect t="18460" b="18460"/>
            <a:stretch>
              <a:fillRect/>
            </a:stretch>
          </p:blipFill>
          <p:spPr>
            <a:xfrm>
              <a:off x="0" y="0"/>
              <a:ext cx="11178082" cy="4700735"/>
            </a:xfrm>
            <a:prstGeom prst="rect">
              <a:avLst/>
            </a:prstGeom>
          </p:spPr>
        </p:pic>
      </p:grpSp>
      <p:sp>
        <p:nvSpPr>
          <p:cNvPr id="18" name="TextBox 18"/>
          <p:cNvSpPr txBox="1"/>
          <p:nvPr/>
        </p:nvSpPr>
        <p:spPr>
          <a:xfrm>
            <a:off x="5605009" y="4648200"/>
            <a:ext cx="7077983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BF1B19"/>
                </a:solidFill>
                <a:latin typeface="Apricots"/>
              </a:rPr>
              <a:t>Who are we?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4104" y="7795260"/>
            <a:ext cx="17259792" cy="2162836"/>
            <a:chOff x="0" y="0"/>
            <a:chExt cx="4545789" cy="5696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5789" cy="569636"/>
            </a:xfrm>
            <a:custGeom>
              <a:avLst/>
              <a:gdLst/>
              <a:ahLst/>
              <a:cxnLst/>
              <a:rect l="l" t="t" r="r" b="b"/>
              <a:pathLst>
                <a:path w="4545789" h="569636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546760"/>
                  </a:lnTo>
                  <a:cubicBezTo>
                    <a:pt x="4545789" y="559394"/>
                    <a:pt x="4535547" y="569636"/>
                    <a:pt x="4522913" y="569636"/>
                  </a:cubicBezTo>
                  <a:lnTo>
                    <a:pt x="22876" y="569636"/>
                  </a:lnTo>
                  <a:cubicBezTo>
                    <a:pt x="16809" y="569636"/>
                    <a:pt x="10990" y="567226"/>
                    <a:pt x="6700" y="562936"/>
                  </a:cubicBezTo>
                  <a:cubicBezTo>
                    <a:pt x="2410" y="558645"/>
                    <a:pt x="0" y="552827"/>
                    <a:pt x="0" y="546760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48471" y="1369511"/>
            <a:ext cx="7315200" cy="73152"/>
          </a:xfrm>
          <a:custGeom>
            <a:avLst/>
            <a:gdLst/>
            <a:ahLst/>
            <a:cxnLst/>
            <a:rect l="l" t="t" r="r" b="b"/>
            <a:pathLst>
              <a:path w="7315200" h="73152">
                <a:moveTo>
                  <a:pt x="0" y="0"/>
                </a:moveTo>
                <a:lnTo>
                  <a:pt x="7315200" y="0"/>
                </a:lnTo>
                <a:lnTo>
                  <a:pt x="7315200" y="73152"/>
                </a:lnTo>
                <a:lnTo>
                  <a:pt x="0" y="731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sp>
        <p:nvSpPr>
          <p:cNvPr id="6" name="TextBox 6"/>
          <p:cNvSpPr txBox="1"/>
          <p:nvPr/>
        </p:nvSpPr>
        <p:spPr>
          <a:xfrm>
            <a:off x="1490444" y="8316608"/>
            <a:ext cx="15307112" cy="1291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980504"/>
                </a:solidFill>
                <a:latin typeface="Apricots Bold"/>
              </a:rPr>
              <a:t>Overview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8471" y="1823663"/>
            <a:ext cx="16210829" cy="6524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9916" lvl="1" indent="-414958">
              <a:lnSpc>
                <a:spcPts val="5765"/>
              </a:lnSpc>
              <a:buFont typeface="Arial"/>
              <a:buChar char="•"/>
            </a:pPr>
            <a:r>
              <a:rPr lang="en-US" sz="3843">
                <a:solidFill>
                  <a:srgbClr val="000000"/>
                </a:solidFill>
                <a:latin typeface="Open Sans Bold"/>
              </a:rPr>
              <a:t>This year is the beginning of your student's high school journey where we will begin to create the High School and Beyond plan.</a:t>
            </a:r>
          </a:p>
          <a:p>
            <a:pPr marL="829916" lvl="1" indent="-414958">
              <a:lnSpc>
                <a:spcPts val="5765"/>
              </a:lnSpc>
              <a:buFont typeface="Arial"/>
              <a:buChar char="•"/>
            </a:pPr>
            <a:r>
              <a:rPr lang="en-US" sz="3843">
                <a:solidFill>
                  <a:srgbClr val="000000"/>
                </a:solidFill>
                <a:latin typeface="Open Sans Bold"/>
              </a:rPr>
              <a:t>There are so many opportunities that exist for your student within Maryville City Schools.</a:t>
            </a:r>
          </a:p>
          <a:p>
            <a:pPr marL="829916" lvl="1" indent="-414958">
              <a:lnSpc>
                <a:spcPts val="5765"/>
              </a:lnSpc>
              <a:buFont typeface="Arial"/>
              <a:buChar char="•"/>
            </a:pPr>
            <a:r>
              <a:rPr lang="en-US" sz="3843">
                <a:solidFill>
                  <a:srgbClr val="000000"/>
                </a:solidFill>
                <a:latin typeface="Open Sans Bold"/>
              </a:rPr>
              <a:t>Tonight, we will explore those, and we will provide resources for you to learn more.</a:t>
            </a:r>
          </a:p>
          <a:p>
            <a:pPr marL="829916" lvl="1" indent="-414958">
              <a:lnSpc>
                <a:spcPts val="5765"/>
              </a:lnSpc>
              <a:buFont typeface="Arial"/>
              <a:buChar char="•"/>
            </a:pPr>
            <a:r>
              <a:rPr lang="en-US" sz="3843">
                <a:solidFill>
                  <a:srgbClr val="000000"/>
                </a:solidFill>
                <a:latin typeface="Open Sans Bold"/>
              </a:rPr>
              <a:t>Class of 2027, here we go!.</a:t>
            </a:r>
          </a:p>
          <a:p>
            <a:pPr algn="l">
              <a:lnSpc>
                <a:spcPts val="6215"/>
              </a:lnSpc>
              <a:spcBef>
                <a:spcPct val="0"/>
              </a:spcBef>
            </a:pPr>
            <a:endParaRPr lang="en-US" sz="3843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90444" y="208909"/>
            <a:ext cx="7354741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59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Open Sans Bold"/>
              </a:rPr>
              <a:t>Overview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7684" y="1993074"/>
            <a:ext cx="15251360" cy="8072339"/>
          </a:xfrm>
          <a:custGeom>
            <a:avLst/>
            <a:gdLst/>
            <a:ahLst/>
            <a:cxnLst/>
            <a:rect l="l" t="t" r="r" b="b"/>
            <a:pathLst>
              <a:path w="15251360" h="8072339">
                <a:moveTo>
                  <a:pt x="0" y="0"/>
                </a:moveTo>
                <a:lnTo>
                  <a:pt x="15251360" y="0"/>
                </a:lnTo>
                <a:lnTo>
                  <a:pt x="15251360" y="8072339"/>
                </a:lnTo>
                <a:lnTo>
                  <a:pt x="0" y="80723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grpSp>
        <p:nvGrpSpPr>
          <p:cNvPr id="3" name="Group 3"/>
          <p:cNvGrpSpPr/>
          <p:nvPr/>
        </p:nvGrpSpPr>
        <p:grpSpPr>
          <a:xfrm>
            <a:off x="393468" y="220795"/>
            <a:ext cx="17259792" cy="1615810"/>
            <a:chOff x="0" y="0"/>
            <a:chExt cx="4545789" cy="4255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5789" cy="425563"/>
            </a:xfrm>
            <a:custGeom>
              <a:avLst/>
              <a:gdLst/>
              <a:ahLst/>
              <a:cxnLst/>
              <a:rect l="l" t="t" r="r" b="b"/>
              <a:pathLst>
                <a:path w="4545789" h="425563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402687"/>
                  </a:lnTo>
                  <a:cubicBezTo>
                    <a:pt x="4545789" y="415321"/>
                    <a:pt x="4535547" y="425563"/>
                    <a:pt x="4522913" y="425563"/>
                  </a:cubicBezTo>
                  <a:lnTo>
                    <a:pt x="22876" y="425563"/>
                  </a:lnTo>
                  <a:cubicBezTo>
                    <a:pt x="16809" y="425563"/>
                    <a:pt x="10990" y="423153"/>
                    <a:pt x="6700" y="418863"/>
                  </a:cubicBezTo>
                  <a:cubicBezTo>
                    <a:pt x="2410" y="414573"/>
                    <a:pt x="0" y="408754"/>
                    <a:pt x="0" y="40268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41932" y="565145"/>
            <a:ext cx="15307112" cy="1069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980504"/>
                </a:solidFill>
                <a:latin typeface="Apricots Bold"/>
              </a:rPr>
              <a:t>Minimum Graduation Requirements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97320" y="4323582"/>
            <a:ext cx="3388048" cy="4369954"/>
            <a:chOff x="0" y="0"/>
            <a:chExt cx="2623191" cy="33834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23191" cy="3383431"/>
            </a:xfrm>
            <a:custGeom>
              <a:avLst/>
              <a:gdLst/>
              <a:ahLst/>
              <a:cxnLst/>
              <a:rect l="l" t="t" r="r" b="b"/>
              <a:pathLst>
                <a:path w="2623191" h="338343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532424" y="4323582"/>
            <a:ext cx="3388048" cy="4369954"/>
            <a:chOff x="0" y="0"/>
            <a:chExt cx="2623191" cy="33834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23191" cy="3383431"/>
            </a:xfrm>
            <a:custGeom>
              <a:avLst/>
              <a:gdLst/>
              <a:ahLst/>
              <a:cxnLst/>
              <a:rect l="l" t="t" r="r" b="b"/>
              <a:pathLst>
                <a:path w="2623191" h="338343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67528" y="4323582"/>
            <a:ext cx="3388048" cy="4369954"/>
            <a:chOff x="0" y="0"/>
            <a:chExt cx="2623191" cy="33834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23191" cy="3383431"/>
            </a:xfrm>
            <a:custGeom>
              <a:avLst/>
              <a:gdLst/>
              <a:ahLst/>
              <a:cxnLst/>
              <a:rect l="l" t="t" r="r" b="b"/>
              <a:pathLst>
                <a:path w="2623191" h="338343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202632" y="4323582"/>
            <a:ext cx="3388048" cy="4369954"/>
            <a:chOff x="0" y="0"/>
            <a:chExt cx="2623191" cy="33834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623191" cy="3383431"/>
            </a:xfrm>
            <a:custGeom>
              <a:avLst/>
              <a:gdLst/>
              <a:ahLst/>
              <a:cxnLst/>
              <a:rect l="l" t="t" r="r" b="b"/>
              <a:pathLst>
                <a:path w="2623191" h="338343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86538" y="3632702"/>
            <a:ext cx="15561980" cy="194525"/>
          </a:xfrm>
          <a:custGeom>
            <a:avLst/>
            <a:gdLst/>
            <a:ahLst/>
            <a:cxnLst/>
            <a:rect l="l" t="t" r="r" b="b"/>
            <a:pathLst>
              <a:path w="15561980" h="194525">
                <a:moveTo>
                  <a:pt x="0" y="0"/>
                </a:moveTo>
                <a:lnTo>
                  <a:pt x="15561980" y="0"/>
                </a:lnTo>
                <a:lnTo>
                  <a:pt x="15561980" y="194525"/>
                </a:lnTo>
                <a:lnTo>
                  <a:pt x="0" y="194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sp>
        <p:nvSpPr>
          <p:cNvPr id="11" name="TextBox 11"/>
          <p:cNvSpPr txBox="1"/>
          <p:nvPr/>
        </p:nvSpPr>
        <p:spPr>
          <a:xfrm>
            <a:off x="1942224" y="4538154"/>
            <a:ext cx="2904400" cy="149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80"/>
              </a:lnSpc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English:</a:t>
            </a:r>
          </a:p>
          <a:p>
            <a:pPr marL="604524" lvl="1" indent="-302262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Open Sans"/>
              </a:rPr>
              <a:t>Honors</a:t>
            </a:r>
          </a:p>
          <a:p>
            <a:pPr marL="604524" lvl="1" indent="-302262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Open Sans"/>
              </a:rPr>
              <a:t>CP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77328" y="4538154"/>
            <a:ext cx="2904400" cy="2864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80"/>
              </a:lnSpc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Math:</a:t>
            </a:r>
          </a:p>
          <a:p>
            <a:pPr marL="604519" lvl="1" indent="-302260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Honors Geometry</a:t>
            </a:r>
          </a:p>
          <a:p>
            <a:pPr marL="604519" lvl="1" indent="-302260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CP Geometry</a:t>
            </a:r>
          </a:p>
          <a:p>
            <a:pPr marL="604519" lvl="1" indent="-302260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Algebra 1 CP</a:t>
            </a:r>
          </a:p>
          <a:p>
            <a:pPr marL="604519" lvl="1" indent="-302260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Algebra 1A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609352" y="4538154"/>
            <a:ext cx="2904400" cy="2407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80"/>
              </a:lnSpc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Science:</a:t>
            </a:r>
          </a:p>
          <a:p>
            <a:pPr marL="604519" lvl="1" indent="-302260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Honors Biology</a:t>
            </a:r>
          </a:p>
          <a:p>
            <a:pPr marL="604519" lvl="1" indent="-302260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CP Biology</a:t>
            </a:r>
          </a:p>
          <a:p>
            <a:pPr marL="604519" lvl="1" indent="-302260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Env. Science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444456" y="4538154"/>
            <a:ext cx="2904400" cy="3912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80"/>
              </a:lnSpc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Social Studies:</a:t>
            </a:r>
          </a:p>
          <a:p>
            <a:pPr marL="604519" lvl="1" indent="-302260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AP Human Geography</a:t>
            </a:r>
          </a:p>
          <a:p>
            <a:pPr marL="604519" lvl="1" indent="-302260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CP World History &amp; World Geography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01557" y="1028700"/>
            <a:ext cx="14084886" cy="243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Open Sans Bold"/>
              </a:rPr>
              <a:t>Required Freshmen Courses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0812" y="8870764"/>
            <a:ext cx="16209868" cy="68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579"/>
              </a:lnSpc>
              <a:spcBef>
                <a:spcPct val="0"/>
              </a:spcBef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In addition to the courses listed above, all 9th graders take Wellness.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94970" y="409575"/>
            <a:ext cx="14084886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 Bold"/>
              </a:rPr>
              <a:t>Elective Focus Experiences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90579" y="2424160"/>
            <a:ext cx="14089277" cy="460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182" lvl="1" indent="-442591">
              <a:lnSpc>
                <a:spcPts val="6149"/>
              </a:lnSpc>
              <a:buFont typeface="Arial"/>
              <a:buChar char="•"/>
            </a:pPr>
            <a:r>
              <a:rPr lang="en-US" sz="4099">
                <a:solidFill>
                  <a:srgbClr val="000000"/>
                </a:solidFill>
                <a:latin typeface="Crimson Pro Bold"/>
              </a:rPr>
              <a:t>All Tennessee students are required to successfully complete an elective focus experience of 3 or more credits IN ADDITION TO graduation requirements.</a:t>
            </a:r>
          </a:p>
          <a:p>
            <a:pPr marL="885182" lvl="1" indent="-442591">
              <a:lnSpc>
                <a:spcPts val="6149"/>
              </a:lnSpc>
              <a:buFont typeface="Arial"/>
              <a:buChar char="•"/>
            </a:pPr>
            <a:r>
              <a:rPr lang="en-US" sz="4099">
                <a:solidFill>
                  <a:srgbClr val="000000"/>
                </a:solidFill>
                <a:latin typeface="Crimson Pro Bold"/>
              </a:rPr>
              <a:t>The focus experience students choose do not track them into a required college major or career.</a:t>
            </a:r>
          </a:p>
          <a:p>
            <a:pPr algn="l">
              <a:lnSpc>
                <a:spcPts val="6149"/>
              </a:lnSpc>
              <a:spcBef>
                <a:spcPct val="0"/>
              </a:spcBef>
            </a:pPr>
            <a:endParaRPr lang="en-US" sz="4099">
              <a:solidFill>
                <a:srgbClr val="000000"/>
              </a:solidFill>
              <a:latin typeface="Crimson Pro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697320" y="1920047"/>
            <a:ext cx="15561980" cy="194525"/>
          </a:xfrm>
          <a:custGeom>
            <a:avLst/>
            <a:gdLst/>
            <a:ahLst/>
            <a:cxnLst/>
            <a:rect l="l" t="t" r="r" b="b"/>
            <a:pathLst>
              <a:path w="15561980" h="194525">
                <a:moveTo>
                  <a:pt x="0" y="0"/>
                </a:moveTo>
                <a:lnTo>
                  <a:pt x="15561980" y="0"/>
                </a:lnTo>
                <a:lnTo>
                  <a:pt x="15561980" y="194525"/>
                </a:lnTo>
                <a:lnTo>
                  <a:pt x="0" y="194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94970" y="409575"/>
            <a:ext cx="14084886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 Bold"/>
              </a:rPr>
              <a:t>Elective Focus Experiences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97320" y="2314936"/>
            <a:ext cx="14089277" cy="7200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6" lvl="1" indent="-377823">
              <a:lnSpc>
                <a:spcPts val="524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rimson Pro Bold"/>
              </a:rPr>
              <a:t>Available Focus Experiences in MCS include:</a:t>
            </a:r>
          </a:p>
          <a:p>
            <a:pPr marL="1511291" lvl="2" indent="-503764">
              <a:lnSpc>
                <a:spcPts val="5249"/>
              </a:lnSpc>
              <a:buFont typeface="Arial"/>
              <a:buChar char="⚬"/>
            </a:pPr>
            <a:r>
              <a:rPr lang="en-US" sz="3499">
                <a:solidFill>
                  <a:srgbClr val="000000"/>
                </a:solidFill>
                <a:latin typeface="Crimson Pro Bold"/>
              </a:rPr>
              <a:t>Fine Arts, Humanities, Math and Science, Advanced Placement and Dual Enrollment</a:t>
            </a:r>
          </a:p>
          <a:p>
            <a:pPr marL="1511291" lvl="2" indent="-503764">
              <a:lnSpc>
                <a:spcPts val="5249"/>
              </a:lnSpc>
              <a:buFont typeface="Arial"/>
              <a:buChar char="⚬"/>
            </a:pPr>
            <a:r>
              <a:rPr lang="en-US" sz="3499">
                <a:solidFill>
                  <a:srgbClr val="000000"/>
                </a:solidFill>
                <a:latin typeface="Crimson Pro Bold"/>
              </a:rPr>
              <a:t>CTE Experience Areas: Advanced Manufacturing, Architecture and Construction, Arts and A/V Communication, Business Management &amp; Administration, Health Science, Information Technology, Law Enforcement, Marketing Management, STEM, Hospitality and Tourism, and Teaching as a Profession.</a:t>
            </a:r>
          </a:p>
          <a:p>
            <a:pPr marL="1511291" lvl="2" indent="-503764" algn="l">
              <a:lnSpc>
                <a:spcPts val="5249"/>
              </a:lnSpc>
              <a:spcBef>
                <a:spcPct val="0"/>
              </a:spcBef>
              <a:buFont typeface="Arial"/>
              <a:buChar char="⚬"/>
            </a:pPr>
            <a:r>
              <a:rPr lang="en-US" sz="3499">
                <a:solidFill>
                  <a:srgbClr val="000000"/>
                </a:solidFill>
                <a:latin typeface="Crimson Pro Bold"/>
              </a:rPr>
              <a:t>9th grade students have access to courses in a variety of the Focus Experiences, but some of the Focus Experiences begin in the 10th grade.</a:t>
            </a:r>
          </a:p>
        </p:txBody>
      </p:sp>
      <p:sp>
        <p:nvSpPr>
          <p:cNvPr id="4" name="Freeform 4"/>
          <p:cNvSpPr/>
          <p:nvPr/>
        </p:nvSpPr>
        <p:spPr>
          <a:xfrm>
            <a:off x="1697320" y="1860990"/>
            <a:ext cx="15561980" cy="194525"/>
          </a:xfrm>
          <a:custGeom>
            <a:avLst/>
            <a:gdLst/>
            <a:ahLst/>
            <a:cxnLst/>
            <a:rect l="l" t="t" r="r" b="b"/>
            <a:pathLst>
              <a:path w="15561980" h="194525">
                <a:moveTo>
                  <a:pt x="0" y="0"/>
                </a:moveTo>
                <a:lnTo>
                  <a:pt x="15561980" y="0"/>
                </a:lnTo>
                <a:lnTo>
                  <a:pt x="15561980" y="194525"/>
                </a:lnTo>
                <a:lnTo>
                  <a:pt x="0" y="194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3489" y="5389310"/>
            <a:ext cx="17265203" cy="172652"/>
          </a:xfrm>
          <a:custGeom>
            <a:avLst/>
            <a:gdLst/>
            <a:ahLst/>
            <a:cxnLst/>
            <a:rect l="l" t="t" r="r" b="b"/>
            <a:pathLst>
              <a:path w="17265203" h="172652">
                <a:moveTo>
                  <a:pt x="0" y="0"/>
                </a:moveTo>
                <a:lnTo>
                  <a:pt x="17265203" y="0"/>
                </a:lnTo>
                <a:lnTo>
                  <a:pt x="17265203" y="172652"/>
                </a:lnTo>
                <a:lnTo>
                  <a:pt x="0" y="1726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sp>
        <p:nvSpPr>
          <p:cNvPr id="3" name="TextBox 3"/>
          <p:cNvSpPr txBox="1"/>
          <p:nvPr/>
        </p:nvSpPr>
        <p:spPr>
          <a:xfrm>
            <a:off x="593965" y="4038600"/>
            <a:ext cx="17434728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Apricots"/>
              </a:rPr>
              <a:t>College and career are not mutually exclusive.</a:t>
            </a:r>
          </a:p>
        </p:txBody>
      </p:sp>
      <p:sp>
        <p:nvSpPr>
          <p:cNvPr id="4" name="Freeform 4"/>
          <p:cNvSpPr/>
          <p:nvPr/>
        </p:nvSpPr>
        <p:spPr>
          <a:xfrm>
            <a:off x="593965" y="3494399"/>
            <a:ext cx="17265203" cy="172652"/>
          </a:xfrm>
          <a:custGeom>
            <a:avLst/>
            <a:gdLst/>
            <a:ahLst/>
            <a:cxnLst/>
            <a:rect l="l" t="t" r="r" b="b"/>
            <a:pathLst>
              <a:path w="17265203" h="172652">
                <a:moveTo>
                  <a:pt x="0" y="0"/>
                </a:moveTo>
                <a:lnTo>
                  <a:pt x="17265202" y="0"/>
                </a:lnTo>
                <a:lnTo>
                  <a:pt x="17265202" y="172652"/>
                </a:lnTo>
                <a:lnTo>
                  <a:pt x="0" y="1726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388362" y="1245243"/>
          <a:ext cx="17000556" cy="8796540"/>
        </p:xfrm>
        <a:graphic>
          <a:graphicData uri="http://schemas.openxmlformats.org/drawingml/2006/table">
            <a:tbl>
              <a:tblPr/>
              <a:tblGrid>
                <a:gridCol w="56668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6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6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49779">
                <a:tc>
                  <a:txBody>
                    <a:bodyPr/>
                    <a:lstStyle/>
                    <a:p>
                      <a:pPr algn="ctr">
                        <a:lnSpc>
                          <a:spcPts val="6159"/>
                        </a:lnSpc>
                        <a:defRPr/>
                      </a:pPr>
                      <a:r>
                        <a:rPr lang="en-US" sz="4399">
                          <a:solidFill>
                            <a:srgbClr val="FFFFFF"/>
                          </a:solidFill>
                          <a:latin typeface="Crimson Pro Bold"/>
                        </a:rPr>
                        <a:t>Foreign Language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>
                          <a:solidFill>
                            <a:srgbClr val="FFFFFF"/>
                          </a:solidFill>
                          <a:latin typeface="Crimson Pro Bold"/>
                        </a:rPr>
                        <a:t>Fine Arts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>
                          <a:solidFill>
                            <a:srgbClr val="FFFFFF"/>
                          </a:solidFill>
                          <a:latin typeface="Crimson Pro Bold"/>
                        </a:rPr>
                        <a:t>Application Based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5972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Spanish 1</a:t>
                      </a:r>
                      <a:endParaRPr lang="en-US" sz="1100"/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Spanish 2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General Band 1</a:t>
                      </a:r>
                      <a:endParaRPr lang="en-US" sz="1100"/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Instrumental Music Orchestra/Strings</a:t>
                      </a:r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Chorus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Leadworthy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6736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French 1</a:t>
                      </a:r>
                      <a:endParaRPr lang="en-US" sz="1100"/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French 2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Theater 1(Drama)</a:t>
                      </a:r>
                      <a:endParaRPr lang="en-US" sz="1100"/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Theater Arts Intermediate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Peer Tutoring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4172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American Sign Language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Visual Art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Student Assistant-Library, Help Desk, Main Office, Classroom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9880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258744" y="88340"/>
            <a:ext cx="17259792" cy="940360"/>
            <a:chOff x="0" y="0"/>
            <a:chExt cx="4545789" cy="2476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5789" cy="247667"/>
            </a:xfrm>
            <a:custGeom>
              <a:avLst/>
              <a:gdLst/>
              <a:ahLst/>
              <a:cxnLst/>
              <a:rect l="l" t="t" r="r" b="b"/>
              <a:pathLst>
                <a:path w="4545789" h="247667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224791"/>
                  </a:lnTo>
                  <a:cubicBezTo>
                    <a:pt x="4545789" y="237425"/>
                    <a:pt x="4535547" y="247667"/>
                    <a:pt x="4522913" y="247667"/>
                  </a:cubicBezTo>
                  <a:lnTo>
                    <a:pt x="22876" y="247667"/>
                  </a:lnTo>
                  <a:cubicBezTo>
                    <a:pt x="16809" y="247667"/>
                    <a:pt x="10990" y="245257"/>
                    <a:pt x="6700" y="240967"/>
                  </a:cubicBezTo>
                  <a:cubicBezTo>
                    <a:pt x="2410" y="236677"/>
                    <a:pt x="0" y="230858"/>
                    <a:pt x="0" y="224791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23412" y="44170"/>
            <a:ext cx="1392797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166"/>
              </a:lnSpc>
              <a:spcBef>
                <a:spcPct val="0"/>
              </a:spcBef>
            </a:pPr>
            <a:r>
              <a:rPr lang="en-US" sz="6805">
                <a:solidFill>
                  <a:srgbClr val="000000"/>
                </a:solidFill>
                <a:latin typeface="Apricots"/>
              </a:rPr>
              <a:t>Elective Courses Available to Freshmen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573715" y="2288584"/>
          <a:ext cx="16685585" cy="4476750"/>
        </p:xfrm>
        <a:graphic>
          <a:graphicData uri="http://schemas.openxmlformats.org/drawingml/2006/table">
            <a:tbl>
              <a:tblPr/>
              <a:tblGrid>
                <a:gridCol w="2780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9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80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19610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FFFFF"/>
                          </a:solidFill>
                          <a:latin typeface="Crimson Pro Bold"/>
                        </a:rPr>
                        <a:t>Architecture and Construction Experience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FFFFF"/>
                          </a:solidFill>
                          <a:latin typeface="Crimson Pro Bold"/>
                        </a:rPr>
                        <a:t>Health Sciences Experience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FFFFF"/>
                          </a:solidFill>
                          <a:latin typeface="Crimson Pro Bold"/>
                        </a:rPr>
                        <a:t>Hospitality and Tourism Experience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FFFFF"/>
                          </a:solidFill>
                          <a:latin typeface="Crimson Pro Bold"/>
                        </a:rPr>
                        <a:t>Information Technology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FFFFF"/>
                          </a:solidFill>
                          <a:latin typeface="Crimson Pro Bold"/>
                        </a:rPr>
                        <a:t>Law Enforcement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FFFFF"/>
                          </a:solidFill>
                          <a:latin typeface="Crimson Pro Bold"/>
                        </a:rPr>
                        <a:t>STEM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7140"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Crimson Pro Bold"/>
                        </a:rPr>
                        <a:t>Principles of Manufacturing and Construction (Shop)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Crimson Pro Bold"/>
                        </a:rPr>
                        <a:t>Health Science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Crimson Pro Bold"/>
                        </a:rPr>
                        <a:t>Culinary Arts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Crimson Pro Bold"/>
                        </a:rPr>
                        <a:t>Computer Science Foundations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Crimson Pro Bold"/>
                        </a:rPr>
                        <a:t>Criminal Justice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Crimson Pro Bold"/>
                        </a:rPr>
                        <a:t>Principles of Engineering and Tech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286611" y="558520"/>
            <a:ext cx="17259792" cy="940360"/>
            <a:chOff x="0" y="0"/>
            <a:chExt cx="4545789" cy="2476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5789" cy="247667"/>
            </a:xfrm>
            <a:custGeom>
              <a:avLst/>
              <a:gdLst/>
              <a:ahLst/>
              <a:cxnLst/>
              <a:rect l="l" t="t" r="r" b="b"/>
              <a:pathLst>
                <a:path w="4545789" h="247667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224791"/>
                  </a:lnTo>
                  <a:cubicBezTo>
                    <a:pt x="4545789" y="237425"/>
                    <a:pt x="4535547" y="247667"/>
                    <a:pt x="4522913" y="247667"/>
                  </a:cubicBezTo>
                  <a:lnTo>
                    <a:pt x="22876" y="247667"/>
                  </a:lnTo>
                  <a:cubicBezTo>
                    <a:pt x="16809" y="247667"/>
                    <a:pt x="10990" y="245257"/>
                    <a:pt x="6700" y="240967"/>
                  </a:cubicBezTo>
                  <a:cubicBezTo>
                    <a:pt x="2410" y="236677"/>
                    <a:pt x="0" y="230858"/>
                    <a:pt x="0" y="224791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03727" y="552450"/>
            <a:ext cx="13927973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6"/>
              </a:lnSpc>
              <a:spcBef>
                <a:spcPct val="0"/>
              </a:spcBef>
            </a:pPr>
            <a:r>
              <a:rPr lang="en-US" sz="6005">
                <a:solidFill>
                  <a:srgbClr val="000000"/>
                </a:solidFill>
                <a:latin typeface="Apricots"/>
              </a:rPr>
              <a:t>ElectiveCourses Available to Freshmen-CTE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7669445"/>
            <a:ext cx="17402144" cy="68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79"/>
              </a:lnSpc>
              <a:spcBef>
                <a:spcPct val="0"/>
              </a:spcBef>
            </a:pPr>
            <a:r>
              <a:rPr lang="en-US" sz="3985" u="sng">
                <a:solidFill>
                  <a:srgbClr val="000000"/>
                </a:solidFill>
                <a:latin typeface="Crimson Pro Bold"/>
                <a:hlinkClick r:id="rId2" tooltip="https://www.canva.com/design/DAFR2J98ZgQ/CICx70QFRbWhWpEdtw-YfQ/view?utm_content=DAFR2J98ZgQ&amp;utm_campaign=designshare&amp;utm_medium=link2&amp;utm_source=sharebutton"/>
              </a:rPr>
              <a:t>What courses come next?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4104" y="7192597"/>
            <a:ext cx="17259792" cy="2765499"/>
            <a:chOff x="0" y="0"/>
            <a:chExt cx="4545789" cy="7283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5789" cy="728362"/>
            </a:xfrm>
            <a:custGeom>
              <a:avLst/>
              <a:gdLst/>
              <a:ahLst/>
              <a:cxnLst/>
              <a:rect l="l" t="t" r="r" b="b"/>
              <a:pathLst>
                <a:path w="4545789" h="728362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705486"/>
                  </a:lnTo>
                  <a:cubicBezTo>
                    <a:pt x="4545789" y="711553"/>
                    <a:pt x="4543378" y="717371"/>
                    <a:pt x="4539088" y="721662"/>
                  </a:cubicBezTo>
                  <a:cubicBezTo>
                    <a:pt x="4534798" y="725952"/>
                    <a:pt x="4528980" y="728362"/>
                    <a:pt x="4522913" y="728362"/>
                  </a:cubicBezTo>
                  <a:lnTo>
                    <a:pt x="22876" y="728362"/>
                  </a:lnTo>
                  <a:cubicBezTo>
                    <a:pt x="10242" y="728362"/>
                    <a:pt x="0" y="718120"/>
                    <a:pt x="0" y="705486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942975"/>
            <a:ext cx="18288000" cy="6249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87"/>
              </a:lnSpc>
              <a:spcBef>
                <a:spcPct val="0"/>
              </a:spcBef>
            </a:pPr>
            <a:r>
              <a:rPr lang="en-US" sz="4276">
                <a:solidFill>
                  <a:srgbClr val="FFFFFF"/>
                </a:solidFill>
                <a:latin typeface="Crimson Pro Bold"/>
              </a:rPr>
              <a:t>  </a:t>
            </a:r>
            <a:r>
              <a:rPr lang="en-US" sz="4276">
                <a:solidFill>
                  <a:srgbClr val="000000"/>
                </a:solidFill>
                <a:latin typeface="Crimson Pro Bold"/>
              </a:rPr>
              <a:t> What if my student wants to take an elective that requires an application?</a:t>
            </a:r>
          </a:p>
          <a:p>
            <a:pPr>
              <a:lnSpc>
                <a:spcPts val="5987"/>
              </a:lnSpc>
              <a:spcBef>
                <a:spcPct val="0"/>
              </a:spcBef>
            </a:pPr>
            <a:endParaRPr lang="en-US" sz="4276">
              <a:solidFill>
                <a:srgbClr val="000000"/>
              </a:solidFill>
              <a:latin typeface="Crimson Pro Bold"/>
            </a:endParaRPr>
          </a:p>
          <a:p>
            <a:pPr marL="949956" lvl="1" indent="-474978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 Bold"/>
              </a:rPr>
              <a:t>If your student wants to take an elective that requires an application, he/she may select the course during registration.</a:t>
            </a:r>
          </a:p>
          <a:p>
            <a:pPr marL="949956" lvl="1" indent="-474978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 Bold"/>
              </a:rPr>
              <a:t>Your student must also complete and submit an application to MJHS no later than February 17.  The applications are located on the MJHS website – Quick Links - Registration.</a:t>
            </a:r>
          </a:p>
          <a:p>
            <a:pPr>
              <a:lnSpc>
                <a:spcPts val="3327"/>
              </a:lnSpc>
              <a:spcBef>
                <a:spcPct val="0"/>
              </a:spcBef>
            </a:pPr>
            <a:endParaRPr lang="en-US" sz="4399">
              <a:solidFill>
                <a:srgbClr val="000000"/>
              </a:solidFill>
              <a:latin typeface="Crimson Pro Bold"/>
            </a:endParaRPr>
          </a:p>
          <a:p>
            <a:pPr>
              <a:lnSpc>
                <a:spcPts val="3327"/>
              </a:lnSpc>
              <a:spcBef>
                <a:spcPct val="0"/>
              </a:spcBef>
            </a:pPr>
            <a:endParaRPr lang="en-US" sz="4399">
              <a:solidFill>
                <a:srgbClr val="000000"/>
              </a:solidFill>
              <a:latin typeface="Crimson Pr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66785" y="7447306"/>
            <a:ext cx="13354431" cy="2510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BF1B19"/>
                </a:solidFill>
                <a:latin typeface="Apricots Bold"/>
              </a:rPr>
              <a:t>Application-Based Electives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48600" y="4072476"/>
            <a:ext cx="15073378" cy="4735105"/>
          </a:xfrm>
          <a:custGeom>
            <a:avLst/>
            <a:gdLst/>
            <a:ahLst/>
            <a:cxnLst/>
            <a:rect l="l" t="t" r="r" b="b"/>
            <a:pathLst>
              <a:path w="15073378" h="4735105">
                <a:moveTo>
                  <a:pt x="0" y="0"/>
                </a:moveTo>
                <a:lnTo>
                  <a:pt x="15073378" y="0"/>
                </a:lnTo>
                <a:lnTo>
                  <a:pt x="15073378" y="4735105"/>
                </a:lnTo>
                <a:lnTo>
                  <a:pt x="0" y="47351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" r="-631"/>
            </a:stretch>
          </a:blipFill>
        </p:spPr>
        <p:txBody>
          <a:bodyPr/>
          <a:lstStyle/>
          <a:p>
            <a:endParaRPr lang="en-UG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3607312" y="4302648"/>
            <a:ext cx="9815485" cy="1547022"/>
            <a:chOff x="0" y="0"/>
            <a:chExt cx="2585148" cy="407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85148" cy="407446"/>
            </a:xfrm>
            <a:custGeom>
              <a:avLst/>
              <a:gdLst/>
              <a:ahLst/>
              <a:cxnLst/>
              <a:rect l="l" t="t" r="r" b="b"/>
              <a:pathLst>
                <a:path w="2585148" h="407446">
                  <a:moveTo>
                    <a:pt x="40226" y="0"/>
                  </a:moveTo>
                  <a:lnTo>
                    <a:pt x="2544922" y="0"/>
                  </a:lnTo>
                  <a:cubicBezTo>
                    <a:pt x="2555591" y="0"/>
                    <a:pt x="2565822" y="4238"/>
                    <a:pt x="2573366" y="11782"/>
                  </a:cubicBezTo>
                  <a:cubicBezTo>
                    <a:pt x="2580910" y="19326"/>
                    <a:pt x="2585148" y="29557"/>
                    <a:pt x="2585148" y="40226"/>
                  </a:cubicBezTo>
                  <a:lnTo>
                    <a:pt x="2585148" y="367220"/>
                  </a:lnTo>
                  <a:cubicBezTo>
                    <a:pt x="2585148" y="389436"/>
                    <a:pt x="2567138" y="407446"/>
                    <a:pt x="2544922" y="407446"/>
                  </a:cubicBezTo>
                  <a:lnTo>
                    <a:pt x="40226" y="407446"/>
                  </a:lnTo>
                  <a:cubicBezTo>
                    <a:pt x="29557" y="407446"/>
                    <a:pt x="19326" y="403208"/>
                    <a:pt x="11782" y="395664"/>
                  </a:cubicBezTo>
                  <a:cubicBezTo>
                    <a:pt x="4238" y="388120"/>
                    <a:pt x="0" y="377889"/>
                    <a:pt x="0" y="367220"/>
                  </a:cubicBezTo>
                  <a:lnTo>
                    <a:pt x="0" y="40226"/>
                  </a:lnTo>
                  <a:cubicBezTo>
                    <a:pt x="0" y="18010"/>
                    <a:pt x="18010" y="0"/>
                    <a:pt x="40226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 rot="-5400000">
            <a:off x="-3472906" y="4583111"/>
            <a:ext cx="9413323" cy="1120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980504"/>
                </a:solidFill>
                <a:latin typeface="Apricots"/>
              </a:rPr>
              <a:t>Uniform Grading System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16477" y="339352"/>
            <a:ext cx="15305501" cy="3416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39"/>
              </a:lnSpc>
            </a:pPr>
            <a:r>
              <a:rPr lang="en-US" sz="3885">
                <a:solidFill>
                  <a:srgbClr val="000000"/>
                </a:solidFill>
                <a:latin typeface="Crimson Pro Bold"/>
              </a:rPr>
              <a:t>MHS GPA QUALITY POINT TRANSCRIPT CALCULATION FOR COURSES</a:t>
            </a:r>
          </a:p>
          <a:p>
            <a:pPr algn="ctr">
              <a:lnSpc>
                <a:spcPts val="5439"/>
              </a:lnSpc>
            </a:pPr>
            <a:endParaRPr lang="en-US" sz="3885">
              <a:solidFill>
                <a:srgbClr val="000000"/>
              </a:solidFill>
              <a:latin typeface="Crimson Pro Bold"/>
            </a:endParaRPr>
          </a:p>
          <a:p>
            <a:pPr algn="ctr">
              <a:lnSpc>
                <a:spcPts val="5439"/>
              </a:lnSpc>
              <a:spcBef>
                <a:spcPct val="0"/>
              </a:spcBef>
            </a:pPr>
            <a:r>
              <a:rPr lang="en-US" sz="3885">
                <a:solidFill>
                  <a:srgbClr val="000000"/>
                </a:solidFill>
                <a:latin typeface="Crimson Pro"/>
              </a:rPr>
              <a:t>Assigned quality points above 4.0 are not allowed for determining eligibility for the lottery scholarship. Quality points will be awarded based on successful completion of the course.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0" y="1858466"/>
            <a:ext cx="8838973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Have your student login to PowerSchool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788453" y="2191841"/>
            <a:ext cx="771999" cy="771999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01847" y="2171885"/>
            <a:ext cx="545211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2"/>
              </a:lnSpc>
            </a:pPr>
            <a:r>
              <a:rPr lang="en-US" sz="3600">
                <a:solidFill>
                  <a:srgbClr val="BF1B19"/>
                </a:solidFill>
                <a:latin typeface="Crimson Pro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04270" y="3233926"/>
            <a:ext cx="8559054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Click on Navigation --&gt; Registration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788453" y="3471682"/>
            <a:ext cx="771999" cy="77199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901847" y="3451726"/>
            <a:ext cx="545211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04270" y="5798063"/>
            <a:ext cx="9083730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For core classes, there will only be 1 option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788453" y="6031363"/>
            <a:ext cx="771999" cy="771999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901847" y="6011407"/>
            <a:ext cx="545211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204270" y="4515994"/>
            <a:ext cx="8778702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Next to each subject, click the pencil icon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788453" y="4751522"/>
            <a:ext cx="771999" cy="771999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901847" y="4731566"/>
            <a:ext cx="545211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04270" y="7080131"/>
            <a:ext cx="8778702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Choose 2 electives </a:t>
            </a:r>
            <a:r>
              <a:rPr lang="en-US" sz="4200">
                <a:solidFill>
                  <a:srgbClr val="000000"/>
                </a:solidFill>
                <a:latin typeface="Crimson Pro Bold"/>
              </a:rPr>
              <a:t>AND </a:t>
            </a:r>
            <a:r>
              <a:rPr lang="en-US" sz="4200">
                <a:solidFill>
                  <a:srgbClr val="000000"/>
                </a:solidFill>
                <a:latin typeface="Crimson Pro"/>
              </a:rPr>
              <a:t>2 alternates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7788453" y="7311203"/>
            <a:ext cx="771999" cy="771999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7901847" y="7291247"/>
            <a:ext cx="545211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2073012"/>
            <a:ext cx="5334179" cy="611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027"/>
              </a:lnSpc>
              <a:spcBef>
                <a:spcPct val="0"/>
              </a:spcBef>
            </a:pPr>
            <a:r>
              <a:rPr lang="en-US" sz="10022">
                <a:solidFill>
                  <a:srgbClr val="000000"/>
                </a:solidFill>
                <a:latin typeface="Apricots"/>
              </a:rPr>
              <a:t>How Does My Student Register?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07309" y="63642"/>
            <a:ext cx="16429626" cy="9830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1578" lvl="1" indent="-375789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How is the Master Schedule created? </a:t>
            </a:r>
          </a:p>
          <a:p>
            <a:pPr marL="1503156" lvl="2" indent="-50105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The schedule is created based on course recommendations and requests during registration. </a:t>
            </a:r>
          </a:p>
          <a:p>
            <a:pPr marL="751578" lvl="1" indent="-375789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Why do we need to select alternate electives?</a:t>
            </a:r>
          </a:p>
          <a:p>
            <a:pPr marL="1503156" lvl="2" indent="-50105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When unavoidable scheduling conflicts occur, students are placed in their selected alternate request.</a:t>
            </a:r>
          </a:p>
          <a:p>
            <a:pPr marL="751578" lvl="1" indent="-375789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How can I express concern about my students academic course recommendation?</a:t>
            </a:r>
          </a:p>
          <a:p>
            <a:pPr marL="1503156" lvl="2" indent="-50105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You may complete a Review of Placement form, and the school counselors will reach out to you.</a:t>
            </a:r>
          </a:p>
          <a:p>
            <a:pPr marL="751578" lvl="1" indent="-375789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Can my student take a foreign language in the 8th grade?</a:t>
            </a:r>
          </a:p>
          <a:p>
            <a:pPr marL="1503156" lvl="2" indent="-50105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Yes, if he or she is recommended for a foreign language by his or her 7th grade teacher.</a:t>
            </a:r>
          </a:p>
          <a:p>
            <a:pPr marL="751578" lvl="1" indent="-375789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Where can I find an application for elective courses?</a:t>
            </a:r>
          </a:p>
          <a:p>
            <a:pPr marL="1503156" lvl="2" indent="-501052" algn="l">
              <a:lnSpc>
                <a:spcPts val="5221"/>
              </a:lnSpc>
              <a:spcBef>
                <a:spcPct val="0"/>
              </a:spcBef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You can find this by clicking Quick Links and then clicking Registration on the MJHS website.</a:t>
            </a:r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3607312" y="4302648"/>
            <a:ext cx="9815485" cy="1547022"/>
            <a:chOff x="0" y="0"/>
            <a:chExt cx="2585148" cy="407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85148" cy="407446"/>
            </a:xfrm>
            <a:custGeom>
              <a:avLst/>
              <a:gdLst/>
              <a:ahLst/>
              <a:cxnLst/>
              <a:rect l="l" t="t" r="r" b="b"/>
              <a:pathLst>
                <a:path w="2585148" h="407446">
                  <a:moveTo>
                    <a:pt x="40226" y="0"/>
                  </a:moveTo>
                  <a:lnTo>
                    <a:pt x="2544922" y="0"/>
                  </a:lnTo>
                  <a:cubicBezTo>
                    <a:pt x="2555591" y="0"/>
                    <a:pt x="2565822" y="4238"/>
                    <a:pt x="2573366" y="11782"/>
                  </a:cubicBezTo>
                  <a:cubicBezTo>
                    <a:pt x="2580910" y="19326"/>
                    <a:pt x="2585148" y="29557"/>
                    <a:pt x="2585148" y="40226"/>
                  </a:cubicBezTo>
                  <a:lnTo>
                    <a:pt x="2585148" y="367220"/>
                  </a:lnTo>
                  <a:cubicBezTo>
                    <a:pt x="2585148" y="389436"/>
                    <a:pt x="2567138" y="407446"/>
                    <a:pt x="2544922" y="407446"/>
                  </a:cubicBezTo>
                  <a:lnTo>
                    <a:pt x="40226" y="407446"/>
                  </a:lnTo>
                  <a:cubicBezTo>
                    <a:pt x="29557" y="407446"/>
                    <a:pt x="19326" y="403208"/>
                    <a:pt x="11782" y="395664"/>
                  </a:cubicBezTo>
                  <a:cubicBezTo>
                    <a:pt x="4238" y="388120"/>
                    <a:pt x="0" y="377889"/>
                    <a:pt x="0" y="367220"/>
                  </a:cubicBezTo>
                  <a:lnTo>
                    <a:pt x="0" y="40226"/>
                  </a:lnTo>
                  <a:cubicBezTo>
                    <a:pt x="0" y="18010"/>
                    <a:pt x="18010" y="0"/>
                    <a:pt x="4022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 rot="-5400000">
            <a:off x="-3472906" y="4583111"/>
            <a:ext cx="9413323" cy="1120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000000"/>
                </a:solidFill>
                <a:latin typeface="Apricots"/>
              </a:rPr>
              <a:t>Frequently Asked Questions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97320" y="3842569"/>
            <a:ext cx="3388048" cy="4359851"/>
            <a:chOff x="0" y="0"/>
            <a:chExt cx="3133810" cy="40326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89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98507" y="4107783"/>
            <a:ext cx="2657633" cy="1522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Complete Online Registration: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65166" y="6552963"/>
            <a:ext cx="2657633" cy="60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2/3-2/17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532424" y="3842569"/>
            <a:ext cx="3388048" cy="4359851"/>
            <a:chOff x="0" y="0"/>
            <a:chExt cx="3133810" cy="40326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89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897632" y="4107783"/>
            <a:ext cx="2657633" cy="1522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Window to make elective changes: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19295" y="6552963"/>
            <a:ext cx="2657633" cy="60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3/20-3/27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367528" y="3842569"/>
            <a:ext cx="3388048" cy="4359851"/>
            <a:chOff x="0" y="0"/>
            <a:chExt cx="3133810" cy="40326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89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732736" y="4107783"/>
            <a:ext cx="2657633" cy="2027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Window for academic placement review: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60964" y="6552963"/>
            <a:ext cx="2657633" cy="60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3/30-4/6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3202632" y="3842569"/>
            <a:ext cx="3388048" cy="4359851"/>
            <a:chOff x="0" y="0"/>
            <a:chExt cx="3133810" cy="403268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89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3567840" y="4107783"/>
            <a:ext cx="2657633" cy="1017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No elective changes after: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533481" y="6552963"/>
            <a:ext cx="2657633" cy="60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8/15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514104" y="882677"/>
            <a:ext cx="17259792" cy="1511245"/>
            <a:chOff x="0" y="0"/>
            <a:chExt cx="4545789" cy="39802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545789" cy="398023"/>
            </a:xfrm>
            <a:custGeom>
              <a:avLst/>
              <a:gdLst/>
              <a:ahLst/>
              <a:cxnLst/>
              <a:rect l="l" t="t" r="r" b="b"/>
              <a:pathLst>
                <a:path w="4545789" h="398023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096887" y="1019175"/>
            <a:ext cx="14094227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 Bold"/>
              </a:rPr>
              <a:t>Deadlines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03831" y="2456404"/>
            <a:ext cx="6801896" cy="6801896"/>
          </a:xfrm>
          <a:custGeom>
            <a:avLst/>
            <a:gdLst/>
            <a:ahLst/>
            <a:cxnLst/>
            <a:rect l="l" t="t" r="r" b="b"/>
            <a:pathLst>
              <a:path w="6801896" h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sp>
        <p:nvSpPr>
          <p:cNvPr id="3" name="Freeform 3"/>
          <p:cNvSpPr/>
          <p:nvPr/>
        </p:nvSpPr>
        <p:spPr>
          <a:xfrm>
            <a:off x="9812117" y="2456404"/>
            <a:ext cx="6801896" cy="6801896"/>
          </a:xfrm>
          <a:custGeom>
            <a:avLst/>
            <a:gdLst/>
            <a:ahLst/>
            <a:cxnLst/>
            <a:rect l="l" t="t" r="r" b="b"/>
            <a:pathLst>
              <a:path w="6801896" h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grpSp>
        <p:nvGrpSpPr>
          <p:cNvPr id="4" name="Group 4"/>
          <p:cNvGrpSpPr/>
          <p:nvPr/>
        </p:nvGrpSpPr>
        <p:grpSpPr>
          <a:xfrm>
            <a:off x="514104" y="568855"/>
            <a:ext cx="17259792" cy="1511245"/>
            <a:chOff x="0" y="0"/>
            <a:chExt cx="4545789" cy="39802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545789" cy="398023"/>
            </a:xfrm>
            <a:custGeom>
              <a:avLst/>
              <a:gdLst/>
              <a:ahLst/>
              <a:cxnLst/>
              <a:rect l="l" t="t" r="r" b="b"/>
              <a:pathLst>
                <a:path w="4545789" h="398023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769674" y="705352"/>
            <a:ext cx="14084886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"/>
              </a:rPr>
              <a:t>Parent Volunteer Opportunities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94892" y="2650416"/>
            <a:ext cx="6610835" cy="6328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Classroom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Career Fair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Appreciation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Library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Book Fair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Art 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Stem/Engineering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Open House</a:t>
            </a:r>
          </a:p>
          <a:p>
            <a:pPr marL="860432" lvl="1" indent="-430216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Field Day/ Field Trips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42252" y="2650416"/>
            <a:ext cx="6020562" cy="5623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Field Trips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Fundraising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East TN Band Tryouts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Music Booster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Technology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Theater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Cafeteria</a:t>
            </a:r>
          </a:p>
          <a:p>
            <a:pPr marL="860432" lvl="1" indent="-430216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Guest Speaker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03831" y="2456404"/>
            <a:ext cx="6801896" cy="6801896"/>
          </a:xfrm>
          <a:custGeom>
            <a:avLst/>
            <a:gdLst/>
            <a:ahLst/>
            <a:cxnLst/>
            <a:rect l="l" t="t" r="r" b="b"/>
            <a:pathLst>
              <a:path w="6801896" h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sp>
        <p:nvSpPr>
          <p:cNvPr id="3" name="Freeform 3"/>
          <p:cNvSpPr/>
          <p:nvPr/>
        </p:nvSpPr>
        <p:spPr>
          <a:xfrm>
            <a:off x="9812117" y="2456404"/>
            <a:ext cx="6801896" cy="6801896"/>
          </a:xfrm>
          <a:custGeom>
            <a:avLst/>
            <a:gdLst/>
            <a:ahLst/>
            <a:cxnLst/>
            <a:rect l="l" t="t" r="r" b="b"/>
            <a:pathLst>
              <a:path w="6801896" h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grpSp>
        <p:nvGrpSpPr>
          <p:cNvPr id="4" name="Group 4"/>
          <p:cNvGrpSpPr/>
          <p:nvPr/>
        </p:nvGrpSpPr>
        <p:grpSpPr>
          <a:xfrm>
            <a:off x="514104" y="568855"/>
            <a:ext cx="17259792" cy="1511245"/>
            <a:chOff x="0" y="0"/>
            <a:chExt cx="4545789" cy="39802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545789" cy="398023"/>
            </a:xfrm>
            <a:custGeom>
              <a:avLst/>
              <a:gdLst/>
              <a:ahLst/>
              <a:cxnLst/>
              <a:rect l="l" t="t" r="r" b="b"/>
              <a:pathLst>
                <a:path w="4545789" h="398023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769674" y="705352"/>
            <a:ext cx="14084886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 Bold"/>
              </a:rPr>
              <a:t> Athletics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94892" y="2650416"/>
            <a:ext cx="6610835" cy="6328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Baseball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Basketball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Bowling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Cheerleading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Cross Country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Football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Golf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Dance</a:t>
            </a:r>
          </a:p>
          <a:p>
            <a:pPr marL="860432" lvl="1" indent="-430216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Volleyball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42252" y="2650416"/>
            <a:ext cx="6020562" cy="5623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Marching Band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Softball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Swim/Dive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Tennis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Track and Field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Volleyball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Wrestling</a:t>
            </a:r>
          </a:p>
          <a:p>
            <a:pPr marL="860432" lvl="1" indent="-430216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Climbing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362414"/>
            <a:ext cx="16230600" cy="68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79"/>
              </a:lnSpc>
              <a:spcBef>
                <a:spcPct val="0"/>
              </a:spcBef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These sports satisfy the 1/2 credit P.E. requirement for graduation.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-3607312" y="4302648"/>
            <a:ext cx="9815485" cy="1547022"/>
            <a:chOff x="0" y="0"/>
            <a:chExt cx="2585148" cy="4074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5148" cy="407446"/>
            </a:xfrm>
            <a:custGeom>
              <a:avLst/>
              <a:gdLst/>
              <a:ahLst/>
              <a:cxnLst/>
              <a:rect l="l" t="t" r="r" b="b"/>
              <a:pathLst>
                <a:path w="2585148" h="407446">
                  <a:moveTo>
                    <a:pt x="40226" y="0"/>
                  </a:moveTo>
                  <a:lnTo>
                    <a:pt x="2544922" y="0"/>
                  </a:lnTo>
                  <a:cubicBezTo>
                    <a:pt x="2555591" y="0"/>
                    <a:pt x="2565822" y="4238"/>
                    <a:pt x="2573366" y="11782"/>
                  </a:cubicBezTo>
                  <a:cubicBezTo>
                    <a:pt x="2580910" y="19326"/>
                    <a:pt x="2585148" y="29557"/>
                    <a:pt x="2585148" y="40226"/>
                  </a:cubicBezTo>
                  <a:lnTo>
                    <a:pt x="2585148" y="367220"/>
                  </a:lnTo>
                  <a:cubicBezTo>
                    <a:pt x="2585148" y="389436"/>
                    <a:pt x="2567138" y="407446"/>
                    <a:pt x="2544922" y="407446"/>
                  </a:cubicBezTo>
                  <a:lnTo>
                    <a:pt x="40226" y="407446"/>
                  </a:lnTo>
                  <a:cubicBezTo>
                    <a:pt x="29557" y="407446"/>
                    <a:pt x="19326" y="403208"/>
                    <a:pt x="11782" y="395664"/>
                  </a:cubicBezTo>
                  <a:cubicBezTo>
                    <a:pt x="4238" y="388120"/>
                    <a:pt x="0" y="377889"/>
                    <a:pt x="0" y="367220"/>
                  </a:cubicBezTo>
                  <a:lnTo>
                    <a:pt x="0" y="40226"/>
                  </a:lnTo>
                  <a:cubicBezTo>
                    <a:pt x="0" y="18010"/>
                    <a:pt x="18010" y="0"/>
                    <a:pt x="4022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 rot="-5400000">
            <a:off x="-3472906" y="4583111"/>
            <a:ext cx="9413323" cy="1120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000000"/>
                </a:solidFill>
                <a:latin typeface="Apricots"/>
              </a:rPr>
              <a:t>Things to Know...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25819" y="765175"/>
            <a:ext cx="14133481" cy="8648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building opens at 7:30 am.</a:t>
            </a:r>
          </a:p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building closes at 3:35 pm.</a:t>
            </a:r>
          </a:p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school phone number Is 983-2070. </a:t>
            </a:r>
          </a:p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Daily Announcements are emailed each day. Please check these to stay up to date on MJHS happenings.</a:t>
            </a:r>
          </a:p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If you have not already done so, please set up a PowerSchool account AND a Canvas account. PowerSchool allows you to see your student's grades, and Canvas allows you to have specific class information (calendars, assignment due dates, etc.).</a:t>
            </a:r>
          </a:p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Please keep your contact information current with the school office to receive automated calls and emails.</a:t>
            </a:r>
          </a:p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MJHS website is a wealth of information! </a:t>
            </a:r>
          </a:p>
          <a:p>
            <a:pPr marL="811783" lvl="1" indent="-405892">
              <a:lnSpc>
                <a:spcPts val="5263"/>
              </a:lnSpc>
              <a:spcBef>
                <a:spcPct val="0"/>
              </a:spcBef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Follow us on Facebook, Twitter, and Instagram!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3043" y="8502677"/>
            <a:ext cx="17259792" cy="1511245"/>
            <a:chOff x="0" y="0"/>
            <a:chExt cx="4545789" cy="3980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5789" cy="398023"/>
            </a:xfrm>
            <a:custGeom>
              <a:avLst/>
              <a:gdLst/>
              <a:ahLst/>
              <a:cxnLst/>
              <a:rect l="l" t="t" r="r" b="b"/>
              <a:pathLst>
                <a:path w="4545789" h="398023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58826" y="699823"/>
            <a:ext cx="16368225" cy="9228418"/>
            <a:chOff x="0" y="0"/>
            <a:chExt cx="21824300" cy="12304558"/>
          </a:xfrm>
        </p:grpSpPr>
        <p:sp>
          <p:nvSpPr>
            <p:cNvPr id="6" name="TextBox 6"/>
            <p:cNvSpPr txBox="1"/>
            <p:nvPr/>
          </p:nvSpPr>
          <p:spPr>
            <a:xfrm>
              <a:off x="0" y="552450"/>
              <a:ext cx="21824300" cy="97042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442"/>
                </a:lnSpc>
              </a:pPr>
              <a:r>
                <a:rPr lang="en-US" sz="27719">
                  <a:solidFill>
                    <a:srgbClr val="000000"/>
                  </a:solidFill>
                  <a:latin typeface="Apricots"/>
                </a:rPr>
                <a:t>Class of 2027...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0997533"/>
              <a:ext cx="21824300" cy="13070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131"/>
                </a:lnSpc>
              </a:pPr>
              <a:r>
                <a:rPr lang="en-US" sz="6159" spc="1121">
                  <a:solidFill>
                    <a:srgbClr val="000000"/>
                  </a:solidFill>
                  <a:latin typeface="League Spartan"/>
                </a:rPr>
                <a:t>HERE WE GO!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90617" y="3672652"/>
            <a:ext cx="7706767" cy="1262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  <a:spcBef>
                <a:spcPct val="0"/>
              </a:spcBef>
            </a:pPr>
            <a:r>
              <a:rPr lang="en-US" sz="7299" u="sng">
                <a:solidFill>
                  <a:srgbClr val="000000"/>
                </a:solidFill>
                <a:latin typeface="Apricots"/>
                <a:hlinkClick r:id="rId2" tooltip="https://www.canva.com/design/DAFR2J98ZgQ/CICx70QFRbWhWpEdtw-YfQ/view?utm_content=DAFR2J98ZgQ&amp;utm_campaign=designshare&amp;utm_medium=link2&amp;utm_source=sharebutton"/>
              </a:rPr>
              <a:t>Resources to Review</a:t>
            </a:r>
            <a:r>
              <a:rPr lang="en-US" sz="7299" u="sng">
                <a:solidFill>
                  <a:srgbClr val="000000"/>
                </a:solidFill>
                <a:latin typeface="Apricots"/>
                <a:hlinkClick r:id="rId2" tooltip="https://www.canva.com/design/DAFR2J98ZgQ/CICx70QFRbWhWpEdtw-YfQ/view?utm_content=DAFR2J98ZgQ&amp;utm_campaign=designshare&amp;utm_medium=link2&amp;utm_source=sharebutton"/>
              </a:rPr>
              <a:t> </a:t>
            </a:r>
          </a:p>
        </p:txBody>
      </p:sp>
      <p:sp>
        <p:nvSpPr>
          <p:cNvPr id="3" name="AutoShape 3"/>
          <p:cNvSpPr/>
          <p:nvPr/>
        </p:nvSpPr>
        <p:spPr>
          <a:xfrm>
            <a:off x="806959" y="5693291"/>
            <a:ext cx="16674083" cy="0"/>
          </a:xfrm>
          <a:prstGeom prst="line">
            <a:avLst/>
          </a:prstGeom>
          <a:ln w="200025" cap="flat">
            <a:solidFill>
              <a:srgbClr val="D82B0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G"/>
          </a:p>
        </p:txBody>
      </p:sp>
      <p:sp>
        <p:nvSpPr>
          <p:cNvPr id="4" name="AutoShape 4"/>
          <p:cNvSpPr/>
          <p:nvPr/>
        </p:nvSpPr>
        <p:spPr>
          <a:xfrm>
            <a:off x="806959" y="2876296"/>
            <a:ext cx="16674083" cy="0"/>
          </a:xfrm>
          <a:prstGeom prst="line">
            <a:avLst/>
          </a:prstGeom>
          <a:ln w="180975" cap="flat">
            <a:solidFill>
              <a:srgbClr val="D82B0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G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941</Words>
  <Application>Microsoft Office PowerPoint</Application>
  <PresentationFormat>Custom</PresentationFormat>
  <Paragraphs>170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Apricots Bold</vt:lpstr>
      <vt:lpstr>League Spartan</vt:lpstr>
      <vt:lpstr>Open Sans</vt:lpstr>
      <vt:lpstr>Crimson Pro</vt:lpstr>
      <vt:lpstr>Crimson Pro Bold</vt:lpstr>
      <vt:lpstr>Arial</vt:lpstr>
      <vt:lpstr>Open Sans Bold</vt:lpstr>
      <vt:lpstr>Calibri</vt:lpstr>
      <vt:lpstr>Apricots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9th grade  MJHS Parent Night Presentation</dc:title>
  <dc:creator>Sherri Self</dc:creator>
  <cp:lastModifiedBy>Sherri Self</cp:lastModifiedBy>
  <cp:revision>1</cp:revision>
  <dcterms:created xsi:type="dcterms:W3CDTF">2006-08-16T00:00:00Z</dcterms:created>
  <dcterms:modified xsi:type="dcterms:W3CDTF">2023-08-08T18:16:03Z</dcterms:modified>
  <dc:identifier>DAFVZ0UNhUo</dc:identifier>
</cp:coreProperties>
</file>