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8288000" cy="10287000"/>
  <p:notesSz cx="6858000" cy="9144000"/>
  <p:embeddedFontLst>
    <p:embeddedFont>
      <p:font typeface="Apricots" panose="020B0604020202020204" charset="0"/>
      <p:regular r:id="rId19"/>
    </p:embeddedFon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Canva Sans" panose="020B0604020202020204" charset="0"/>
      <p:regular r:id="rId24"/>
    </p:embeddedFont>
    <p:embeddedFont>
      <p:font typeface="Crimson Pro" panose="020B0604020202020204" charset="0"/>
      <p:regular r:id="rId25"/>
    </p:embeddedFont>
    <p:embeddedFont>
      <p:font typeface="Crimson Pro Bold" panose="020B0604020202020204" charset="0"/>
      <p:regular r:id="rId26"/>
    </p:embeddedFont>
    <p:embeddedFont>
      <p:font typeface="League Spartan" panose="020B0604020202020204" charset="0"/>
      <p:regular r:id="rId27"/>
    </p:embeddedFont>
    <p:embeddedFont>
      <p:font typeface="Open Sans" panose="020B0606030504020204" pitchFamily="34" charset="0"/>
      <p:regular r:id="rId28"/>
    </p:embeddedFont>
    <p:embeddedFont>
      <p:font typeface="Open Sans Bold" panose="020B0806030504020204" charset="0"/>
      <p:regular r:id="rId29"/>
    </p:embeddedFont>
    <p:embeddedFont>
      <p:font typeface="Poppins Bold" panose="020B0604020202020204" charset="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mjhs.maryville-schools.org/about/registration" TargetMode="Externa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canva.com/design/DAFR2J98ZgQ/CICx70QFRbWhWpEdtw-YfQ/view?utm_content=DAFR2J98ZgQ&amp;utm_campaign=designshare&amp;utm_medium=link2&amp;utm_source=sharebutton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052195" y="-492801"/>
            <a:ext cx="10183610" cy="7274007"/>
          </a:xfrm>
          <a:custGeom>
            <a:avLst/>
            <a:gdLst/>
            <a:ahLst/>
            <a:cxnLst/>
            <a:rect l="l" t="t" r="r" b="b"/>
            <a:pathLst>
              <a:path w="10183610" h="7274007">
                <a:moveTo>
                  <a:pt x="0" y="0"/>
                </a:moveTo>
                <a:lnTo>
                  <a:pt x="10183610" y="0"/>
                </a:lnTo>
                <a:lnTo>
                  <a:pt x="10183610" y="7274008"/>
                </a:lnTo>
                <a:lnTo>
                  <a:pt x="0" y="72740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G"/>
          </a:p>
        </p:txBody>
      </p:sp>
      <p:sp>
        <p:nvSpPr>
          <p:cNvPr id="3" name="TextBox 3"/>
          <p:cNvSpPr txBox="1"/>
          <p:nvPr/>
        </p:nvSpPr>
        <p:spPr>
          <a:xfrm>
            <a:off x="2466785" y="6527930"/>
            <a:ext cx="13354431" cy="2510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9600">
                <a:solidFill>
                  <a:srgbClr val="BF1B19"/>
                </a:solidFill>
                <a:latin typeface="Apricots Bold"/>
              </a:rPr>
              <a:t>Maryville Junior High School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204270" y="2009008"/>
            <a:ext cx="7322748" cy="824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3600">
                <a:solidFill>
                  <a:srgbClr val="000000"/>
                </a:solidFill>
                <a:latin typeface="Open Sans Bold"/>
              </a:rPr>
              <a:t>Meet our team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788453" y="2191841"/>
            <a:ext cx="771999" cy="771999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901847" y="2181410"/>
            <a:ext cx="545211" cy="669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52"/>
              </a:lnSpc>
            </a:pPr>
            <a:r>
              <a:rPr lang="en-US" sz="3600">
                <a:solidFill>
                  <a:srgbClr val="FFFFFF"/>
                </a:solidFill>
                <a:latin typeface="Open Sans Bold"/>
              </a:rPr>
              <a:t>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204270" y="3291076"/>
            <a:ext cx="8055030" cy="824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720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Open Sans Bold"/>
              </a:rPr>
              <a:t>Learn about our course offerings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788453" y="3471682"/>
            <a:ext cx="771999" cy="77199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7901847" y="3461251"/>
            <a:ext cx="545211" cy="669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FFFFFF"/>
                </a:solidFill>
                <a:latin typeface="Open Sans Bold"/>
              </a:rPr>
              <a:t>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204270" y="5855213"/>
            <a:ext cx="7322748" cy="824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720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Open Sans Bold"/>
              </a:rPr>
              <a:t>Explore Elective options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7788453" y="6031363"/>
            <a:ext cx="771999" cy="771999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901847" y="6020932"/>
            <a:ext cx="545211" cy="669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FFFFFF"/>
                </a:solidFill>
                <a:latin typeface="Open Sans Bold"/>
              </a:rPr>
              <a:t>4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7788453" y="4751522"/>
            <a:ext cx="771999" cy="771999"/>
            <a:chOff x="0" y="0"/>
            <a:chExt cx="6350000" cy="6350000"/>
          </a:xfrm>
        </p:grpSpPr>
        <p:sp>
          <p:nvSpPr>
            <p:cNvPr id="15" name="Freeform 15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7901847" y="4741091"/>
            <a:ext cx="545211" cy="669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FFFFFF"/>
                </a:solidFill>
                <a:latin typeface="Open Sans Bold"/>
              </a:rPr>
              <a:t>3</a:t>
            </a:r>
          </a:p>
        </p:txBody>
      </p:sp>
      <p:sp>
        <p:nvSpPr>
          <p:cNvPr id="17" name="Freeform 17"/>
          <p:cNvSpPr/>
          <p:nvPr/>
        </p:nvSpPr>
        <p:spPr>
          <a:xfrm>
            <a:off x="846389" y="2307387"/>
            <a:ext cx="6294364" cy="4495974"/>
          </a:xfrm>
          <a:custGeom>
            <a:avLst/>
            <a:gdLst/>
            <a:ahLst/>
            <a:cxnLst/>
            <a:rect l="l" t="t" r="r" b="b"/>
            <a:pathLst>
              <a:path w="6294364" h="4495974">
                <a:moveTo>
                  <a:pt x="0" y="0"/>
                </a:moveTo>
                <a:lnTo>
                  <a:pt x="6294364" y="0"/>
                </a:lnTo>
                <a:lnTo>
                  <a:pt x="6294364" y="4495975"/>
                </a:lnTo>
                <a:lnTo>
                  <a:pt x="0" y="44959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G"/>
          </a:p>
        </p:txBody>
      </p:sp>
      <p:sp>
        <p:nvSpPr>
          <p:cNvPr id="18" name="TextBox 18"/>
          <p:cNvSpPr txBox="1"/>
          <p:nvPr/>
        </p:nvSpPr>
        <p:spPr>
          <a:xfrm>
            <a:off x="9322452" y="4586977"/>
            <a:ext cx="7936848" cy="824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7200"/>
              </a:lnSpc>
              <a:spcBef>
                <a:spcPct val="0"/>
              </a:spcBef>
            </a:pPr>
            <a:r>
              <a:rPr lang="en-US" sz="3600">
                <a:solidFill>
                  <a:srgbClr val="000000"/>
                </a:solidFill>
                <a:latin typeface="Open Sans Bold"/>
              </a:rPr>
              <a:t>Preview the registration process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514104" y="352318"/>
            <a:ext cx="17259792" cy="1325173"/>
            <a:chOff x="0" y="0"/>
            <a:chExt cx="4545789" cy="349017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4545789" cy="349017"/>
            </a:xfrm>
            <a:custGeom>
              <a:avLst/>
              <a:gdLst/>
              <a:ahLst/>
              <a:cxnLst/>
              <a:rect l="l" t="t" r="r" b="b"/>
              <a:pathLst>
                <a:path w="4545789" h="349017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326141"/>
                  </a:lnTo>
                  <a:cubicBezTo>
                    <a:pt x="4545789" y="338775"/>
                    <a:pt x="4535547" y="349017"/>
                    <a:pt x="4522913" y="349017"/>
                  </a:cubicBezTo>
                  <a:lnTo>
                    <a:pt x="22876" y="349017"/>
                  </a:lnTo>
                  <a:cubicBezTo>
                    <a:pt x="16809" y="349017"/>
                    <a:pt x="10990" y="346607"/>
                    <a:pt x="6700" y="342317"/>
                  </a:cubicBezTo>
                  <a:cubicBezTo>
                    <a:pt x="2410" y="338026"/>
                    <a:pt x="0" y="332208"/>
                    <a:pt x="0" y="326141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BF1B19"/>
            </a:solidFill>
          </p:spPr>
          <p:txBody>
            <a:bodyPr/>
            <a:lstStyle/>
            <a:p>
              <a:endParaRPr lang="en-UG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3500"/>
                </a:lnSpc>
              </a:pPr>
              <a:endParaRPr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2096887" y="458291"/>
            <a:ext cx="14094227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Apricots"/>
              </a:rPr>
              <a:t>Goals for tonight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10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4739886" cy="6549645"/>
            <a:chOff x="0" y="0"/>
            <a:chExt cx="6319849" cy="8732861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25877" r="25877"/>
            <a:stretch>
              <a:fillRect/>
            </a:stretch>
          </p:blipFill>
          <p:spPr>
            <a:xfrm>
              <a:off x="0" y="0"/>
              <a:ext cx="6319849" cy="8732861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0" y="6749838"/>
            <a:ext cx="4739886" cy="3537162"/>
            <a:chOff x="0" y="0"/>
            <a:chExt cx="6319849" cy="4716216"/>
          </a:xfrm>
        </p:grpSpPr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3"/>
            <a:srcRect l="5332" r="5332"/>
            <a:stretch>
              <a:fillRect/>
            </a:stretch>
          </p:blipFill>
          <p:spPr>
            <a:xfrm>
              <a:off x="0" y="0"/>
              <a:ext cx="6319849" cy="4716216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4908226" y="6749838"/>
            <a:ext cx="4107611" cy="3537162"/>
            <a:chOff x="0" y="0"/>
            <a:chExt cx="5476815" cy="4716216"/>
          </a:xfrm>
        </p:grpSpPr>
        <p:pic>
          <p:nvPicPr>
            <p:cNvPr id="7" name="Picture 7"/>
            <p:cNvPicPr>
              <a:picLocks noChangeAspect="1"/>
            </p:cNvPicPr>
            <p:nvPr/>
          </p:nvPicPr>
          <p:blipFill>
            <a:blip r:embed="rId4"/>
            <a:srcRect l="11290" r="11290"/>
            <a:stretch>
              <a:fillRect/>
            </a:stretch>
          </p:blipFill>
          <p:spPr>
            <a:xfrm>
              <a:off x="0" y="0"/>
              <a:ext cx="5476815" cy="4716216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9184176" y="6749838"/>
            <a:ext cx="4107611" cy="3537162"/>
            <a:chOff x="0" y="0"/>
            <a:chExt cx="5476815" cy="4716216"/>
          </a:xfrm>
        </p:grpSpPr>
        <p:pic>
          <p:nvPicPr>
            <p:cNvPr id="9" name="Picture 9"/>
            <p:cNvPicPr>
              <a:picLocks noChangeAspect="1"/>
            </p:cNvPicPr>
            <p:nvPr/>
          </p:nvPicPr>
          <p:blipFill>
            <a:blip r:embed="rId5"/>
            <a:srcRect t="21295" b="21295"/>
            <a:stretch>
              <a:fillRect/>
            </a:stretch>
          </p:blipFill>
          <p:spPr>
            <a:xfrm>
              <a:off x="0" y="0"/>
              <a:ext cx="5476815" cy="4716216"/>
            </a:xfrm>
            <a:prstGeom prst="rect">
              <a:avLst/>
            </a:prstGeom>
          </p:spPr>
        </p:pic>
      </p:grpSp>
      <p:grpSp>
        <p:nvGrpSpPr>
          <p:cNvPr id="10" name="Group 10"/>
          <p:cNvGrpSpPr/>
          <p:nvPr/>
        </p:nvGrpSpPr>
        <p:grpSpPr>
          <a:xfrm>
            <a:off x="13460126" y="3708418"/>
            <a:ext cx="4827874" cy="6578582"/>
            <a:chOff x="0" y="0"/>
            <a:chExt cx="6437165" cy="8771442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6"/>
            <a:srcRect l="25537" r="25537"/>
            <a:stretch>
              <a:fillRect/>
            </a:stretch>
          </p:blipFill>
          <p:spPr>
            <a:xfrm>
              <a:off x="0" y="0"/>
              <a:ext cx="6437165" cy="8771442"/>
            </a:xfrm>
            <a:prstGeom prst="rect">
              <a:avLst/>
            </a:prstGeom>
          </p:spPr>
        </p:pic>
      </p:grpSp>
      <p:grpSp>
        <p:nvGrpSpPr>
          <p:cNvPr id="12" name="Group 12"/>
          <p:cNvGrpSpPr/>
          <p:nvPr/>
        </p:nvGrpSpPr>
        <p:grpSpPr>
          <a:xfrm>
            <a:off x="13460126" y="0"/>
            <a:ext cx="4827874" cy="3525551"/>
            <a:chOff x="0" y="0"/>
            <a:chExt cx="6437165" cy="4700735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7"/>
            <a:srcRect l="23317" r="23317"/>
            <a:stretch>
              <a:fillRect/>
            </a:stretch>
          </p:blipFill>
          <p:spPr>
            <a:xfrm>
              <a:off x="0" y="0"/>
              <a:ext cx="6437165" cy="4700735"/>
            </a:xfrm>
            <a:prstGeom prst="rect">
              <a:avLst/>
            </a:prstGeom>
          </p:spPr>
        </p:pic>
      </p:grpSp>
      <p:grpSp>
        <p:nvGrpSpPr>
          <p:cNvPr id="14" name="Group 14"/>
          <p:cNvGrpSpPr/>
          <p:nvPr/>
        </p:nvGrpSpPr>
        <p:grpSpPr>
          <a:xfrm>
            <a:off x="13460126" y="0"/>
            <a:ext cx="4827874" cy="3525551"/>
            <a:chOff x="0" y="0"/>
            <a:chExt cx="6437165" cy="4700735"/>
          </a:xfrm>
        </p:grpSpPr>
        <p:pic>
          <p:nvPicPr>
            <p:cNvPr id="15" name="Picture 15"/>
            <p:cNvPicPr>
              <a:picLocks noChangeAspect="1"/>
            </p:cNvPicPr>
            <p:nvPr/>
          </p:nvPicPr>
          <p:blipFill>
            <a:blip r:embed="rId8"/>
            <a:srcRect l="4353" r="4353"/>
            <a:stretch>
              <a:fillRect/>
            </a:stretch>
          </p:blipFill>
          <p:spPr>
            <a:xfrm>
              <a:off x="0" y="0"/>
              <a:ext cx="6437165" cy="4700735"/>
            </a:xfrm>
            <a:prstGeom prst="rect">
              <a:avLst/>
            </a:prstGeom>
          </p:spPr>
        </p:pic>
      </p:grpSp>
      <p:grpSp>
        <p:nvGrpSpPr>
          <p:cNvPr id="16" name="Group 16"/>
          <p:cNvGrpSpPr/>
          <p:nvPr/>
        </p:nvGrpSpPr>
        <p:grpSpPr>
          <a:xfrm>
            <a:off x="4908226" y="0"/>
            <a:ext cx="8383562" cy="3525551"/>
            <a:chOff x="0" y="0"/>
            <a:chExt cx="11178082" cy="4700735"/>
          </a:xfrm>
        </p:grpSpPr>
        <p:pic>
          <p:nvPicPr>
            <p:cNvPr id="17" name="Picture 17"/>
            <p:cNvPicPr>
              <a:picLocks noChangeAspect="1"/>
            </p:cNvPicPr>
            <p:nvPr/>
          </p:nvPicPr>
          <p:blipFill>
            <a:blip r:embed="rId9"/>
            <a:srcRect t="18460" b="18460"/>
            <a:stretch>
              <a:fillRect/>
            </a:stretch>
          </p:blipFill>
          <p:spPr>
            <a:xfrm>
              <a:off x="0" y="0"/>
              <a:ext cx="11178082" cy="4700735"/>
            </a:xfrm>
            <a:prstGeom prst="rect">
              <a:avLst/>
            </a:prstGeom>
          </p:spPr>
        </p:pic>
      </p:grpSp>
      <p:sp>
        <p:nvSpPr>
          <p:cNvPr id="18" name="TextBox 18"/>
          <p:cNvSpPr txBox="1"/>
          <p:nvPr/>
        </p:nvSpPr>
        <p:spPr>
          <a:xfrm>
            <a:off x="5605009" y="4648200"/>
            <a:ext cx="7077983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79"/>
              </a:lnSpc>
              <a:spcBef>
                <a:spcPct val="0"/>
              </a:spcBef>
            </a:pPr>
            <a:r>
              <a:rPr lang="en-US" sz="6399">
                <a:solidFill>
                  <a:srgbClr val="BF1B19"/>
                </a:solidFill>
                <a:latin typeface="Apricots"/>
              </a:rPr>
              <a:t>Who are we?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14104" y="7795260"/>
            <a:ext cx="17259792" cy="2162836"/>
            <a:chOff x="0" y="0"/>
            <a:chExt cx="4545789" cy="56963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45789" cy="569636"/>
            </a:xfrm>
            <a:custGeom>
              <a:avLst/>
              <a:gdLst/>
              <a:ahLst/>
              <a:cxnLst/>
              <a:rect l="l" t="t" r="r" b="b"/>
              <a:pathLst>
                <a:path w="4545789" h="569636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546760"/>
                  </a:lnTo>
                  <a:cubicBezTo>
                    <a:pt x="4545789" y="559394"/>
                    <a:pt x="4535547" y="569636"/>
                    <a:pt x="4522913" y="569636"/>
                  </a:cubicBezTo>
                  <a:lnTo>
                    <a:pt x="22876" y="569636"/>
                  </a:lnTo>
                  <a:cubicBezTo>
                    <a:pt x="16809" y="569636"/>
                    <a:pt x="10990" y="567226"/>
                    <a:pt x="6700" y="562936"/>
                  </a:cubicBezTo>
                  <a:cubicBezTo>
                    <a:pt x="2410" y="558645"/>
                    <a:pt x="0" y="552827"/>
                    <a:pt x="0" y="546760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G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350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048471" y="1369511"/>
            <a:ext cx="7315200" cy="73152"/>
          </a:xfrm>
          <a:custGeom>
            <a:avLst/>
            <a:gdLst/>
            <a:ahLst/>
            <a:cxnLst/>
            <a:rect l="l" t="t" r="r" b="b"/>
            <a:pathLst>
              <a:path w="7315200" h="73152">
                <a:moveTo>
                  <a:pt x="0" y="0"/>
                </a:moveTo>
                <a:lnTo>
                  <a:pt x="7315200" y="0"/>
                </a:lnTo>
                <a:lnTo>
                  <a:pt x="7315200" y="73152"/>
                </a:lnTo>
                <a:lnTo>
                  <a:pt x="0" y="731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G"/>
          </a:p>
        </p:txBody>
      </p:sp>
      <p:sp>
        <p:nvSpPr>
          <p:cNvPr id="6" name="TextBox 6"/>
          <p:cNvSpPr txBox="1"/>
          <p:nvPr/>
        </p:nvSpPr>
        <p:spPr>
          <a:xfrm>
            <a:off x="1490444" y="8316608"/>
            <a:ext cx="15307112" cy="1291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9600">
                <a:solidFill>
                  <a:srgbClr val="BF1B19"/>
                </a:solidFill>
                <a:latin typeface="Apricots Bold"/>
              </a:rPr>
              <a:t>Overview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1818404"/>
            <a:ext cx="7354741" cy="46977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06772" lvl="1" indent="-453386">
              <a:lnSpc>
                <a:spcPts val="6299"/>
              </a:lnSpc>
              <a:buFont typeface="Arial"/>
              <a:buChar char="•"/>
            </a:pPr>
            <a:r>
              <a:rPr lang="en-US" sz="4199">
                <a:solidFill>
                  <a:srgbClr val="000000"/>
                </a:solidFill>
                <a:latin typeface="Open Sans Bold"/>
              </a:rPr>
              <a:t>8th grade is the beginning of the secondary journey!</a:t>
            </a:r>
          </a:p>
          <a:p>
            <a:pPr marL="906772" lvl="1" indent="-453386">
              <a:lnSpc>
                <a:spcPts val="6299"/>
              </a:lnSpc>
              <a:buFont typeface="Arial"/>
              <a:buChar char="•"/>
            </a:pPr>
            <a:r>
              <a:rPr lang="en-US" sz="4199">
                <a:solidFill>
                  <a:srgbClr val="000000"/>
                </a:solidFill>
                <a:latin typeface="Open Sans Bold"/>
              </a:rPr>
              <a:t>A/B Schedule</a:t>
            </a:r>
          </a:p>
          <a:p>
            <a:pPr marL="906772" lvl="1" indent="-453386">
              <a:lnSpc>
                <a:spcPts val="6299"/>
              </a:lnSpc>
              <a:buFont typeface="Arial"/>
              <a:buChar char="•"/>
            </a:pPr>
            <a:r>
              <a:rPr lang="en-US" sz="4199">
                <a:solidFill>
                  <a:srgbClr val="000000"/>
                </a:solidFill>
                <a:latin typeface="Open Sans Bold"/>
              </a:rPr>
              <a:t>7 year-long courses</a:t>
            </a:r>
          </a:p>
          <a:p>
            <a:pPr algn="l">
              <a:lnSpc>
                <a:spcPts val="6299"/>
              </a:lnSpc>
              <a:spcBef>
                <a:spcPct val="0"/>
              </a:spcBef>
            </a:pPr>
            <a:endParaRPr lang="en-US" sz="4199">
              <a:solidFill>
                <a:srgbClr val="000000"/>
              </a:solidFill>
              <a:latin typeface="Open Sa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9904559" y="1780304"/>
            <a:ext cx="7354741" cy="4735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906772" lvl="1" indent="-453386">
              <a:lnSpc>
                <a:spcPts val="6299"/>
              </a:lnSpc>
              <a:buFont typeface="Arial"/>
              <a:buChar char="•"/>
            </a:pPr>
            <a:r>
              <a:rPr lang="en-US" sz="4199">
                <a:solidFill>
                  <a:srgbClr val="000000"/>
                </a:solidFill>
                <a:latin typeface="Poppins Bold"/>
              </a:rPr>
              <a:t>English</a:t>
            </a:r>
          </a:p>
          <a:p>
            <a:pPr marL="906772" lvl="1" indent="-453386">
              <a:lnSpc>
                <a:spcPts val="6299"/>
              </a:lnSpc>
              <a:buFont typeface="Arial"/>
              <a:buChar char="•"/>
            </a:pPr>
            <a:r>
              <a:rPr lang="en-US" sz="4199">
                <a:solidFill>
                  <a:srgbClr val="000000"/>
                </a:solidFill>
                <a:latin typeface="Poppins Bold"/>
              </a:rPr>
              <a:t>Math-Alg 1 or 8th grade Math</a:t>
            </a:r>
          </a:p>
          <a:p>
            <a:pPr marL="906772" lvl="1" indent="-453386">
              <a:lnSpc>
                <a:spcPts val="6299"/>
              </a:lnSpc>
              <a:buFont typeface="Arial"/>
              <a:buChar char="•"/>
            </a:pPr>
            <a:r>
              <a:rPr lang="en-US" sz="4199">
                <a:solidFill>
                  <a:srgbClr val="000000"/>
                </a:solidFill>
                <a:latin typeface="Poppins Bold"/>
              </a:rPr>
              <a:t>Science</a:t>
            </a:r>
          </a:p>
          <a:p>
            <a:pPr marL="906772" lvl="1" indent="-453386">
              <a:lnSpc>
                <a:spcPts val="6299"/>
              </a:lnSpc>
              <a:buFont typeface="Arial"/>
              <a:buChar char="•"/>
            </a:pPr>
            <a:r>
              <a:rPr lang="en-US" sz="4199">
                <a:solidFill>
                  <a:srgbClr val="000000"/>
                </a:solidFill>
                <a:latin typeface="Poppins Bold"/>
              </a:rPr>
              <a:t>Social Studies</a:t>
            </a:r>
          </a:p>
          <a:p>
            <a:pPr marL="906772" lvl="1" indent="-453386" algn="l">
              <a:lnSpc>
                <a:spcPts val="6299"/>
              </a:lnSpc>
              <a:spcBef>
                <a:spcPct val="0"/>
              </a:spcBef>
              <a:buFont typeface="Arial"/>
              <a:buChar char="•"/>
            </a:pPr>
            <a:r>
              <a:rPr lang="en-US" sz="4199">
                <a:solidFill>
                  <a:srgbClr val="000000"/>
                </a:solidFill>
                <a:latin typeface="Poppins Bold"/>
              </a:rPr>
              <a:t>Wellness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90444" y="208909"/>
            <a:ext cx="7354741" cy="670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59"/>
              </a:lnSpc>
              <a:spcBef>
                <a:spcPct val="0"/>
              </a:spcBef>
            </a:pPr>
            <a:r>
              <a:rPr lang="en-US" sz="4199">
                <a:solidFill>
                  <a:srgbClr val="000000"/>
                </a:solidFill>
                <a:latin typeface="Open Sans Bold"/>
              </a:rPr>
              <a:t>Overview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904559" y="208909"/>
            <a:ext cx="7354741" cy="670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459"/>
              </a:lnSpc>
              <a:spcBef>
                <a:spcPct val="0"/>
              </a:spcBef>
            </a:pPr>
            <a:r>
              <a:rPr lang="en-US" sz="4199">
                <a:solidFill>
                  <a:srgbClr val="000000"/>
                </a:solidFill>
                <a:latin typeface="Open Sans Bold"/>
              </a:rPr>
              <a:t>Required Courses</a:t>
            </a:r>
          </a:p>
        </p:txBody>
      </p:sp>
      <p:sp>
        <p:nvSpPr>
          <p:cNvPr id="11" name="Freeform 11"/>
          <p:cNvSpPr/>
          <p:nvPr/>
        </p:nvSpPr>
        <p:spPr>
          <a:xfrm>
            <a:off x="9482356" y="1369511"/>
            <a:ext cx="7315200" cy="73152"/>
          </a:xfrm>
          <a:custGeom>
            <a:avLst/>
            <a:gdLst/>
            <a:ahLst/>
            <a:cxnLst/>
            <a:rect l="l" t="t" r="r" b="b"/>
            <a:pathLst>
              <a:path w="7315200" h="73152">
                <a:moveTo>
                  <a:pt x="0" y="0"/>
                </a:moveTo>
                <a:lnTo>
                  <a:pt x="7315200" y="0"/>
                </a:lnTo>
                <a:lnTo>
                  <a:pt x="7315200" y="73152"/>
                </a:lnTo>
                <a:lnTo>
                  <a:pt x="0" y="7315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G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8975" y="445537"/>
            <a:ext cx="8640183" cy="9520918"/>
            <a:chOff x="0" y="0"/>
            <a:chExt cx="6689649" cy="737155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689649" cy="7371557"/>
            </a:xfrm>
            <a:custGeom>
              <a:avLst/>
              <a:gdLst/>
              <a:ahLst/>
              <a:cxnLst/>
              <a:rect l="l" t="t" r="r" b="b"/>
              <a:pathLst>
                <a:path w="6689649" h="7371557">
                  <a:moveTo>
                    <a:pt x="6565189" y="7371556"/>
                  </a:moveTo>
                  <a:lnTo>
                    <a:pt x="124460" y="7371556"/>
                  </a:lnTo>
                  <a:cubicBezTo>
                    <a:pt x="55880" y="7371556"/>
                    <a:pt x="0" y="7315677"/>
                    <a:pt x="0" y="724709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565189" y="0"/>
                  </a:lnTo>
                  <a:cubicBezTo>
                    <a:pt x="6633770" y="0"/>
                    <a:pt x="6689649" y="55880"/>
                    <a:pt x="6689649" y="124460"/>
                  </a:cubicBezTo>
                  <a:lnTo>
                    <a:pt x="6689649" y="7247096"/>
                  </a:lnTo>
                  <a:cubicBezTo>
                    <a:pt x="6689649" y="7315677"/>
                    <a:pt x="6633770" y="7371557"/>
                    <a:pt x="6565189" y="7371557"/>
                  </a:cubicBezTo>
                  <a:close/>
                </a:path>
              </a:pathLst>
            </a:custGeom>
            <a:solidFill>
              <a:srgbClr val="B0B0B0"/>
            </a:solidFill>
          </p:spPr>
          <p:txBody>
            <a:bodyPr/>
            <a:lstStyle/>
            <a:p>
              <a:endParaRPr lang="en-UG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9086740" y="445537"/>
            <a:ext cx="8920472" cy="9520918"/>
            <a:chOff x="0" y="0"/>
            <a:chExt cx="6906662" cy="737155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906663" cy="7371557"/>
            </a:xfrm>
            <a:custGeom>
              <a:avLst/>
              <a:gdLst/>
              <a:ahLst/>
              <a:cxnLst/>
              <a:rect l="l" t="t" r="r" b="b"/>
              <a:pathLst>
                <a:path w="6906663" h="7371557">
                  <a:moveTo>
                    <a:pt x="6782202" y="7371556"/>
                  </a:moveTo>
                  <a:lnTo>
                    <a:pt x="124460" y="7371556"/>
                  </a:lnTo>
                  <a:cubicBezTo>
                    <a:pt x="55880" y="7371556"/>
                    <a:pt x="0" y="7315677"/>
                    <a:pt x="0" y="7247096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6782202" y="0"/>
                  </a:lnTo>
                  <a:cubicBezTo>
                    <a:pt x="6850783" y="0"/>
                    <a:pt x="6906663" y="55880"/>
                    <a:pt x="6906663" y="124460"/>
                  </a:cubicBezTo>
                  <a:lnTo>
                    <a:pt x="6906663" y="7247096"/>
                  </a:lnTo>
                  <a:cubicBezTo>
                    <a:pt x="6906663" y="7315677"/>
                    <a:pt x="6850783" y="7371557"/>
                    <a:pt x="6782202" y="7371557"/>
                  </a:cubicBezTo>
                  <a:close/>
                </a:path>
              </a:pathLst>
            </a:custGeom>
            <a:solidFill>
              <a:srgbClr val="B0B0B0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9277254" y="3491034"/>
            <a:ext cx="8358897" cy="4333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59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Open Sans Bold"/>
              </a:rPr>
              <a:t>If you disagree with the recommendation, continue registration, then follow up with the School Counseling office to request a review of placement.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39763" y="3491034"/>
            <a:ext cx="8078608" cy="3609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759"/>
              </a:lnSpc>
              <a:spcBef>
                <a:spcPct val="0"/>
              </a:spcBef>
            </a:pPr>
            <a:r>
              <a:rPr lang="en-US" sz="4800">
                <a:solidFill>
                  <a:srgbClr val="000000"/>
                </a:solidFill>
                <a:latin typeface="Open Sans Bold"/>
              </a:rPr>
              <a:t>For each required subject, your student has been recommended for a specific level by his or her current teacher.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4059435" y="924079"/>
            <a:ext cx="1239263" cy="1239263"/>
            <a:chOff x="0" y="0"/>
            <a:chExt cx="6350000" cy="6350000"/>
          </a:xfrm>
        </p:grpSpPr>
        <p:sp>
          <p:nvSpPr>
            <p:cNvPr id="9" name="Freeform 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059435" y="800100"/>
            <a:ext cx="1239263" cy="1194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10047"/>
              </a:lnSpc>
              <a:spcBef>
                <a:spcPct val="0"/>
              </a:spcBef>
            </a:pPr>
            <a:r>
              <a:rPr lang="en-US" sz="6399" u="none">
                <a:solidFill>
                  <a:srgbClr val="BF1B19"/>
                </a:solidFill>
                <a:latin typeface="Open Sans Bold"/>
              </a:rPr>
              <a:t>1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2927345" y="924079"/>
            <a:ext cx="1239263" cy="1239263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2927345" y="800100"/>
            <a:ext cx="1239263" cy="11946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10047"/>
              </a:lnSpc>
              <a:spcBef>
                <a:spcPct val="0"/>
              </a:spcBef>
            </a:pPr>
            <a:r>
              <a:rPr lang="en-US" sz="6399" u="none">
                <a:solidFill>
                  <a:srgbClr val="BF1B19"/>
                </a:solidFill>
                <a:latin typeface="Open Sans Bold"/>
              </a:rPr>
              <a:t>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97320" y="4323582"/>
            <a:ext cx="3388048" cy="4369954"/>
            <a:chOff x="0" y="0"/>
            <a:chExt cx="2623191" cy="338343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23191" cy="3383431"/>
            </a:xfrm>
            <a:custGeom>
              <a:avLst/>
              <a:gdLst/>
              <a:ahLst/>
              <a:cxnLst/>
              <a:rect l="l" t="t" r="r" b="b"/>
              <a:pathLst>
                <a:path w="2623191" h="3383431">
                  <a:moveTo>
                    <a:pt x="2498731" y="3383431"/>
                  </a:moveTo>
                  <a:lnTo>
                    <a:pt x="124460" y="3383431"/>
                  </a:lnTo>
                  <a:cubicBezTo>
                    <a:pt x="55880" y="3383431"/>
                    <a:pt x="0" y="3327551"/>
                    <a:pt x="0" y="325897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498731" y="0"/>
                  </a:lnTo>
                  <a:cubicBezTo>
                    <a:pt x="2567312" y="0"/>
                    <a:pt x="2623191" y="55880"/>
                    <a:pt x="2623191" y="124460"/>
                  </a:cubicBezTo>
                  <a:lnTo>
                    <a:pt x="2623191" y="3258971"/>
                  </a:lnTo>
                  <a:cubicBezTo>
                    <a:pt x="2623191" y="3327551"/>
                    <a:pt x="2567312" y="3383431"/>
                    <a:pt x="2498731" y="3383431"/>
                  </a:cubicBezTo>
                  <a:close/>
                </a:path>
              </a:pathLst>
            </a:custGeom>
            <a:solidFill>
              <a:srgbClr val="10100F"/>
            </a:solidFill>
          </p:spPr>
          <p:txBody>
            <a:bodyPr/>
            <a:lstStyle/>
            <a:p>
              <a:endParaRPr lang="en-UG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5532424" y="4323582"/>
            <a:ext cx="3388048" cy="4369954"/>
            <a:chOff x="0" y="0"/>
            <a:chExt cx="2623191" cy="338343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623191" cy="3383431"/>
            </a:xfrm>
            <a:custGeom>
              <a:avLst/>
              <a:gdLst/>
              <a:ahLst/>
              <a:cxnLst/>
              <a:rect l="l" t="t" r="r" b="b"/>
              <a:pathLst>
                <a:path w="2623191" h="3383431">
                  <a:moveTo>
                    <a:pt x="2498731" y="3383431"/>
                  </a:moveTo>
                  <a:lnTo>
                    <a:pt x="124460" y="3383431"/>
                  </a:lnTo>
                  <a:cubicBezTo>
                    <a:pt x="55880" y="3383431"/>
                    <a:pt x="0" y="3327551"/>
                    <a:pt x="0" y="325897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498731" y="0"/>
                  </a:lnTo>
                  <a:cubicBezTo>
                    <a:pt x="2567312" y="0"/>
                    <a:pt x="2623191" y="55880"/>
                    <a:pt x="2623191" y="124460"/>
                  </a:cubicBezTo>
                  <a:lnTo>
                    <a:pt x="2623191" y="3258971"/>
                  </a:lnTo>
                  <a:cubicBezTo>
                    <a:pt x="2623191" y="3327551"/>
                    <a:pt x="2567312" y="3383431"/>
                    <a:pt x="2498731" y="3383431"/>
                  </a:cubicBezTo>
                  <a:close/>
                </a:path>
              </a:pathLst>
            </a:custGeom>
            <a:solidFill>
              <a:srgbClr val="10100F"/>
            </a:solidFill>
          </p:spPr>
          <p:txBody>
            <a:bodyPr/>
            <a:lstStyle/>
            <a:p>
              <a:endParaRPr lang="en-UG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367528" y="4323582"/>
            <a:ext cx="3388048" cy="4369954"/>
            <a:chOff x="0" y="0"/>
            <a:chExt cx="2623191" cy="338343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623191" cy="3383431"/>
            </a:xfrm>
            <a:custGeom>
              <a:avLst/>
              <a:gdLst/>
              <a:ahLst/>
              <a:cxnLst/>
              <a:rect l="l" t="t" r="r" b="b"/>
              <a:pathLst>
                <a:path w="2623191" h="3383431">
                  <a:moveTo>
                    <a:pt x="2498731" y="3383431"/>
                  </a:moveTo>
                  <a:lnTo>
                    <a:pt x="124460" y="3383431"/>
                  </a:lnTo>
                  <a:cubicBezTo>
                    <a:pt x="55880" y="3383431"/>
                    <a:pt x="0" y="3327551"/>
                    <a:pt x="0" y="325897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498731" y="0"/>
                  </a:lnTo>
                  <a:cubicBezTo>
                    <a:pt x="2567312" y="0"/>
                    <a:pt x="2623191" y="55880"/>
                    <a:pt x="2623191" y="124460"/>
                  </a:cubicBezTo>
                  <a:lnTo>
                    <a:pt x="2623191" y="3258971"/>
                  </a:lnTo>
                  <a:cubicBezTo>
                    <a:pt x="2623191" y="3327551"/>
                    <a:pt x="2567312" y="3383431"/>
                    <a:pt x="2498731" y="3383431"/>
                  </a:cubicBezTo>
                  <a:close/>
                </a:path>
              </a:pathLst>
            </a:custGeom>
            <a:solidFill>
              <a:srgbClr val="10100F"/>
            </a:solidFill>
          </p:spPr>
          <p:txBody>
            <a:bodyPr/>
            <a:lstStyle/>
            <a:p>
              <a:endParaRPr lang="en-UG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202632" y="4323582"/>
            <a:ext cx="3388048" cy="4369954"/>
            <a:chOff x="0" y="0"/>
            <a:chExt cx="2623191" cy="338343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623191" cy="3383431"/>
            </a:xfrm>
            <a:custGeom>
              <a:avLst/>
              <a:gdLst/>
              <a:ahLst/>
              <a:cxnLst/>
              <a:rect l="l" t="t" r="r" b="b"/>
              <a:pathLst>
                <a:path w="2623191" h="3383431">
                  <a:moveTo>
                    <a:pt x="2498731" y="3383431"/>
                  </a:moveTo>
                  <a:lnTo>
                    <a:pt x="124460" y="3383431"/>
                  </a:lnTo>
                  <a:cubicBezTo>
                    <a:pt x="55880" y="3383431"/>
                    <a:pt x="0" y="3327551"/>
                    <a:pt x="0" y="3258971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2498731" y="0"/>
                  </a:lnTo>
                  <a:cubicBezTo>
                    <a:pt x="2567312" y="0"/>
                    <a:pt x="2623191" y="55880"/>
                    <a:pt x="2623191" y="124460"/>
                  </a:cubicBezTo>
                  <a:lnTo>
                    <a:pt x="2623191" y="3258971"/>
                  </a:lnTo>
                  <a:cubicBezTo>
                    <a:pt x="2623191" y="3327551"/>
                    <a:pt x="2567312" y="3383431"/>
                    <a:pt x="2498731" y="3383431"/>
                  </a:cubicBezTo>
                  <a:close/>
                </a:path>
              </a:pathLst>
            </a:custGeom>
            <a:solidFill>
              <a:srgbClr val="10100F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10" name="Freeform 10"/>
          <p:cNvSpPr/>
          <p:nvPr/>
        </p:nvSpPr>
        <p:spPr>
          <a:xfrm>
            <a:off x="1586538" y="3632702"/>
            <a:ext cx="15561980" cy="194525"/>
          </a:xfrm>
          <a:custGeom>
            <a:avLst/>
            <a:gdLst/>
            <a:ahLst/>
            <a:cxnLst/>
            <a:rect l="l" t="t" r="r" b="b"/>
            <a:pathLst>
              <a:path w="15561980" h="194525">
                <a:moveTo>
                  <a:pt x="0" y="0"/>
                </a:moveTo>
                <a:lnTo>
                  <a:pt x="15561980" y="0"/>
                </a:lnTo>
                <a:lnTo>
                  <a:pt x="15561980" y="194525"/>
                </a:lnTo>
                <a:lnTo>
                  <a:pt x="0" y="194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G"/>
          </a:p>
        </p:txBody>
      </p:sp>
      <p:sp>
        <p:nvSpPr>
          <p:cNvPr id="11" name="TextBox 11"/>
          <p:cNvSpPr txBox="1"/>
          <p:nvPr/>
        </p:nvSpPr>
        <p:spPr>
          <a:xfrm>
            <a:off x="1939144" y="5912294"/>
            <a:ext cx="2904400" cy="1163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Open Sans"/>
              </a:rPr>
              <a:t>Foreign Language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774248" y="5912294"/>
            <a:ext cx="2904400" cy="1163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Open Sans"/>
              </a:rPr>
              <a:t>Career and Technical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609352" y="6207569"/>
            <a:ext cx="2904400" cy="573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Open Sans"/>
              </a:rPr>
              <a:t>Fine Arts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444456" y="5912294"/>
            <a:ext cx="2904400" cy="1163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680"/>
              </a:lnSpc>
              <a:spcBef>
                <a:spcPct val="0"/>
              </a:spcBef>
            </a:pPr>
            <a:r>
              <a:rPr lang="en-US" sz="3600">
                <a:solidFill>
                  <a:srgbClr val="FFFFFF"/>
                </a:solidFill>
                <a:latin typeface="Open Sans"/>
              </a:rPr>
              <a:t>Application Based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101557" y="1028700"/>
            <a:ext cx="14084886" cy="2438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Open Sans Bold"/>
              </a:rPr>
              <a:t>8th Grade Elective Categories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/>
        </p:nvGraphicFramePr>
        <p:xfrm>
          <a:off x="643722" y="247824"/>
          <a:ext cx="17000556" cy="9791351"/>
        </p:xfrm>
        <a:graphic>
          <a:graphicData uri="http://schemas.openxmlformats.org/drawingml/2006/table">
            <a:tbl>
              <a:tblPr/>
              <a:tblGrid>
                <a:gridCol w="42501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01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2501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501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53377">
                <a:tc>
                  <a:txBody>
                    <a:bodyPr/>
                    <a:lstStyle/>
                    <a:p>
                      <a:pPr algn="ctr">
                        <a:lnSpc>
                          <a:spcPts val="6159"/>
                        </a:lnSpc>
                        <a:defRPr/>
                      </a:pPr>
                      <a:r>
                        <a:rPr lang="en-US" sz="4399">
                          <a:solidFill>
                            <a:srgbClr val="BF1B19"/>
                          </a:solidFill>
                          <a:latin typeface="Crimson Pro Bold"/>
                        </a:rPr>
                        <a:t>Foreign Language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60"/>
                        </a:lnSpc>
                        <a:defRPr/>
                      </a:pPr>
                      <a:r>
                        <a:rPr lang="en-US" sz="4400">
                          <a:solidFill>
                            <a:srgbClr val="BF1B19"/>
                          </a:solidFill>
                          <a:latin typeface="Crimson Pro Bold"/>
                        </a:rPr>
                        <a:t>Career and Technical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60"/>
                        </a:lnSpc>
                        <a:defRPr/>
                      </a:pPr>
                      <a:r>
                        <a:rPr lang="en-US" sz="4400">
                          <a:solidFill>
                            <a:srgbClr val="BF1B19"/>
                          </a:solidFill>
                          <a:latin typeface="Crimson Pro Bold"/>
                        </a:rPr>
                        <a:t>Fine Arts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6160"/>
                        </a:lnSpc>
                        <a:defRPr/>
                      </a:pPr>
                      <a:r>
                        <a:rPr lang="en-US" sz="4400">
                          <a:solidFill>
                            <a:srgbClr val="BF1B19"/>
                          </a:solidFill>
                          <a:latin typeface="Crimson Pro Bold"/>
                        </a:rPr>
                        <a:t>Application Based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1220"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Spanish 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Career Advising</a:t>
                      </a:r>
                      <a:endParaRPr lang="en-US" sz="1100"/>
                    </a:p>
                    <a:p>
                      <a:pPr algn="ctr">
                        <a:lnSpc>
                          <a:spcPts val="4060"/>
                        </a:lnSpc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Teen Living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Instrumental Music Band</a:t>
                      </a:r>
                      <a:endParaRPr lang="en-US" sz="1100"/>
                    </a:p>
                    <a:p>
                      <a:pPr algn="ctr">
                        <a:lnSpc>
                          <a:spcPts val="4060"/>
                        </a:lnSpc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Instrumental Music Orchestra</a:t>
                      </a:r>
                    </a:p>
                    <a:p>
                      <a:pPr algn="ctr">
                        <a:lnSpc>
                          <a:spcPts val="4060"/>
                        </a:lnSpc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Vocal Music</a:t>
                      </a: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Leadworthy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53377"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French 1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Gateway to Technology (STEM)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Theater 8 (Drama)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Peer Tutoring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53377"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Shop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Visual Art 8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60"/>
                        </a:lnSpc>
                        <a:defRPr/>
                      </a:pPr>
                      <a:r>
                        <a:rPr lang="en-US" sz="2900">
                          <a:solidFill>
                            <a:srgbClr val="000000"/>
                          </a:solidFill>
                          <a:latin typeface="Crimson Pro Bold"/>
                        </a:rPr>
                        <a:t>Student Assistant-Library, Help Desk, Main Office, Classroom</a:t>
                      </a:r>
                      <a:endParaRPr lang="en-US" sz="1100"/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14104" y="7192597"/>
            <a:ext cx="17259792" cy="2765499"/>
            <a:chOff x="0" y="0"/>
            <a:chExt cx="4545789" cy="7283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45789" cy="728362"/>
            </a:xfrm>
            <a:custGeom>
              <a:avLst/>
              <a:gdLst/>
              <a:ahLst/>
              <a:cxnLst/>
              <a:rect l="l" t="t" r="r" b="b"/>
              <a:pathLst>
                <a:path w="4545789" h="728362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705486"/>
                  </a:lnTo>
                  <a:cubicBezTo>
                    <a:pt x="4545789" y="711553"/>
                    <a:pt x="4543378" y="717371"/>
                    <a:pt x="4539088" y="721662"/>
                  </a:cubicBezTo>
                  <a:cubicBezTo>
                    <a:pt x="4534798" y="725952"/>
                    <a:pt x="4528980" y="728362"/>
                    <a:pt x="4522913" y="728362"/>
                  </a:cubicBezTo>
                  <a:lnTo>
                    <a:pt x="22876" y="728362"/>
                  </a:lnTo>
                  <a:cubicBezTo>
                    <a:pt x="10242" y="728362"/>
                    <a:pt x="0" y="718120"/>
                    <a:pt x="0" y="705486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G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35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942975"/>
            <a:ext cx="18288000" cy="62496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87"/>
              </a:lnSpc>
              <a:spcBef>
                <a:spcPct val="0"/>
              </a:spcBef>
            </a:pPr>
            <a:r>
              <a:rPr lang="en-US" sz="4276">
                <a:solidFill>
                  <a:srgbClr val="FFFFFF"/>
                </a:solidFill>
                <a:latin typeface="Crimson Pro"/>
              </a:rPr>
              <a:t>  </a:t>
            </a:r>
            <a:r>
              <a:rPr lang="en-US" sz="4276">
                <a:solidFill>
                  <a:srgbClr val="000000"/>
                </a:solidFill>
                <a:latin typeface="Crimson Pro"/>
              </a:rPr>
              <a:t> What if my student wants to take an elective that requires an application?</a:t>
            </a:r>
          </a:p>
          <a:p>
            <a:pPr>
              <a:lnSpc>
                <a:spcPts val="5987"/>
              </a:lnSpc>
              <a:spcBef>
                <a:spcPct val="0"/>
              </a:spcBef>
            </a:pPr>
            <a:endParaRPr lang="en-US" sz="4276">
              <a:solidFill>
                <a:srgbClr val="000000"/>
              </a:solidFill>
              <a:latin typeface="Crimson Pro"/>
            </a:endParaRPr>
          </a:p>
          <a:p>
            <a:pPr marL="949956" lvl="1" indent="-474978">
              <a:lnSpc>
                <a:spcPts val="6159"/>
              </a:lnSpc>
              <a:spcBef>
                <a:spcPct val="0"/>
              </a:spcBef>
              <a:buFont typeface="Arial"/>
              <a:buChar char="•"/>
            </a:pPr>
            <a:r>
              <a:rPr lang="en-US" sz="4399">
                <a:solidFill>
                  <a:srgbClr val="000000"/>
                </a:solidFill>
                <a:latin typeface="Crimson Pro"/>
              </a:rPr>
              <a:t>If your student wants to take an elective that requires an application, he/she may select the course during registration.</a:t>
            </a:r>
          </a:p>
          <a:p>
            <a:pPr marL="949956" lvl="1" indent="-474978">
              <a:lnSpc>
                <a:spcPts val="6159"/>
              </a:lnSpc>
              <a:spcBef>
                <a:spcPct val="0"/>
              </a:spcBef>
              <a:buFont typeface="Arial"/>
              <a:buChar char="•"/>
            </a:pPr>
            <a:r>
              <a:rPr lang="en-US" sz="4399">
                <a:solidFill>
                  <a:srgbClr val="000000"/>
                </a:solidFill>
                <a:latin typeface="Crimson Pro"/>
              </a:rPr>
              <a:t>Your student must also complete and submit an application to MJHS no later than February 17.  The applications are located on the MJHS website – Quick Links - Registration.</a:t>
            </a:r>
          </a:p>
          <a:p>
            <a:pPr>
              <a:lnSpc>
                <a:spcPts val="3327"/>
              </a:lnSpc>
              <a:spcBef>
                <a:spcPct val="0"/>
              </a:spcBef>
            </a:pPr>
            <a:endParaRPr lang="en-US" sz="4399">
              <a:solidFill>
                <a:srgbClr val="000000"/>
              </a:solidFill>
              <a:latin typeface="Crimson Pro"/>
            </a:endParaRPr>
          </a:p>
          <a:p>
            <a:pPr>
              <a:lnSpc>
                <a:spcPts val="3327"/>
              </a:lnSpc>
              <a:spcBef>
                <a:spcPct val="0"/>
              </a:spcBef>
            </a:pPr>
            <a:endParaRPr lang="en-US" sz="4399">
              <a:solidFill>
                <a:srgbClr val="000000"/>
              </a:solidFill>
              <a:latin typeface="Crimson Pro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466785" y="7447306"/>
            <a:ext cx="13354431" cy="2510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9600">
                <a:solidFill>
                  <a:srgbClr val="BF1B19"/>
                </a:solidFill>
                <a:latin typeface="Apricots Bold"/>
              </a:rPr>
              <a:t>Application-Based Electives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144000" y="1858466"/>
            <a:ext cx="8838973" cy="973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4200">
                <a:solidFill>
                  <a:srgbClr val="000000"/>
                </a:solidFill>
                <a:latin typeface="Crimson Pro"/>
              </a:rPr>
              <a:t>Have your student login to PowerSchool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7788453" y="2191841"/>
            <a:ext cx="771999" cy="771999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0100F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901847" y="2171885"/>
            <a:ext cx="545211" cy="678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52"/>
              </a:lnSpc>
            </a:pPr>
            <a:r>
              <a:rPr lang="en-US" sz="3600">
                <a:solidFill>
                  <a:srgbClr val="BF1B19"/>
                </a:solidFill>
                <a:latin typeface="Crimson Pro"/>
              </a:rPr>
              <a:t>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204270" y="3233926"/>
            <a:ext cx="8559054" cy="973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840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Crimson Pro"/>
              </a:rPr>
              <a:t>Click on Navigation --&gt; Registration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7788453" y="3471682"/>
            <a:ext cx="771999" cy="771999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0100F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7901847" y="3451726"/>
            <a:ext cx="545211" cy="678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BF1B19"/>
                </a:solidFill>
                <a:latin typeface="Crimson Pro"/>
              </a:rPr>
              <a:t>2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204270" y="5798063"/>
            <a:ext cx="9083730" cy="973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840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Crimson Pro"/>
              </a:rPr>
              <a:t>For core classes, there will only be 1 option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7788453" y="6031363"/>
            <a:ext cx="771999" cy="771999"/>
            <a:chOff x="0" y="0"/>
            <a:chExt cx="6350000" cy="6350000"/>
          </a:xfrm>
        </p:grpSpPr>
        <p:sp>
          <p:nvSpPr>
            <p:cNvPr id="12" name="Freeform 12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0100F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7901847" y="6011407"/>
            <a:ext cx="545211" cy="678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BF1B19"/>
                </a:solidFill>
                <a:latin typeface="Crimson Pro"/>
              </a:rPr>
              <a:t>4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204270" y="4515994"/>
            <a:ext cx="8778702" cy="973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840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Crimson Pro"/>
              </a:rPr>
              <a:t>Next to each subject, click the pencil icon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7788453" y="4751522"/>
            <a:ext cx="771999" cy="771999"/>
            <a:chOff x="0" y="0"/>
            <a:chExt cx="6350000" cy="6350000"/>
          </a:xfrm>
        </p:grpSpPr>
        <p:sp>
          <p:nvSpPr>
            <p:cNvPr id="16" name="Freeform 16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0100F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7901847" y="4731566"/>
            <a:ext cx="545211" cy="678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BF1B19"/>
                </a:solidFill>
                <a:latin typeface="Crimson Pro"/>
              </a:rPr>
              <a:t>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204270" y="7080131"/>
            <a:ext cx="8778702" cy="9734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l">
              <a:lnSpc>
                <a:spcPts val="8400"/>
              </a:lnSpc>
              <a:spcBef>
                <a:spcPct val="0"/>
              </a:spcBef>
            </a:pPr>
            <a:r>
              <a:rPr lang="en-US" sz="4200">
                <a:solidFill>
                  <a:srgbClr val="000000"/>
                </a:solidFill>
                <a:latin typeface="Crimson Pro"/>
              </a:rPr>
              <a:t>Choose 2 electives </a:t>
            </a:r>
            <a:r>
              <a:rPr lang="en-US" sz="4200">
                <a:solidFill>
                  <a:srgbClr val="000000"/>
                </a:solidFill>
                <a:latin typeface="Crimson Pro Bold"/>
              </a:rPr>
              <a:t>AND </a:t>
            </a:r>
            <a:r>
              <a:rPr lang="en-US" sz="4200">
                <a:solidFill>
                  <a:srgbClr val="000000"/>
                </a:solidFill>
                <a:latin typeface="Crimson Pro"/>
              </a:rPr>
              <a:t>2 alternates</a:t>
            </a:r>
          </a:p>
        </p:txBody>
      </p:sp>
      <p:grpSp>
        <p:nvGrpSpPr>
          <p:cNvPr id="19" name="Group 19"/>
          <p:cNvGrpSpPr/>
          <p:nvPr/>
        </p:nvGrpSpPr>
        <p:grpSpPr>
          <a:xfrm>
            <a:off x="7788453" y="7311203"/>
            <a:ext cx="771999" cy="771999"/>
            <a:chOff x="0" y="0"/>
            <a:chExt cx="6350000" cy="6350000"/>
          </a:xfrm>
        </p:grpSpPr>
        <p:sp>
          <p:nvSpPr>
            <p:cNvPr id="20" name="Freeform 20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10100F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7901847" y="7291247"/>
            <a:ext cx="545211" cy="6785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5652"/>
              </a:lnSpc>
              <a:spcBef>
                <a:spcPct val="0"/>
              </a:spcBef>
            </a:pPr>
            <a:r>
              <a:rPr lang="en-US" sz="3600" u="none">
                <a:solidFill>
                  <a:srgbClr val="BF1B19"/>
                </a:solidFill>
                <a:latin typeface="Crimson Pro"/>
              </a:rPr>
              <a:t>5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28700" y="2073012"/>
            <a:ext cx="5334179" cy="61194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027"/>
              </a:lnSpc>
              <a:spcBef>
                <a:spcPct val="0"/>
              </a:spcBef>
            </a:pPr>
            <a:r>
              <a:rPr lang="en-US" sz="10022">
                <a:solidFill>
                  <a:srgbClr val="000000"/>
                </a:solidFill>
                <a:latin typeface="Apricots"/>
              </a:rPr>
              <a:t>How Does My Student Register?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810814" y="8741665"/>
            <a:ext cx="15448486" cy="919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73"/>
              </a:lnSpc>
            </a:pPr>
            <a:r>
              <a:rPr lang="en-US" sz="5409" u="sng">
                <a:solidFill>
                  <a:srgbClr val="BF1B19"/>
                </a:solidFill>
                <a:latin typeface="Canva Sans"/>
                <a:hlinkClick r:id="rId2" tooltip="https://mjhs.maryville-schools.org/about/registration"/>
              </a:rPr>
              <a:t>Click Here for Step by Step Video Instructions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07309" y="63642"/>
            <a:ext cx="16429626" cy="98305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1578" lvl="1" indent="-375789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How is the Master Schedule created? </a:t>
            </a:r>
          </a:p>
          <a:p>
            <a:pPr marL="1503156" lvl="2" indent="-501052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The schedule is created based on course recommendations and requests during registration. </a:t>
            </a:r>
          </a:p>
          <a:p>
            <a:pPr marL="751578" lvl="1" indent="-375789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Why do we need to select alternate electives?</a:t>
            </a:r>
          </a:p>
          <a:p>
            <a:pPr marL="1503156" lvl="2" indent="-501052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When unavoidable scheduling conflicts occur, students are placed in their selected alternate request.</a:t>
            </a:r>
          </a:p>
          <a:p>
            <a:pPr marL="751578" lvl="1" indent="-375789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How can I express concern about my students academic course recommendation?</a:t>
            </a:r>
          </a:p>
          <a:p>
            <a:pPr marL="1503156" lvl="2" indent="-501052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You may complete a Review of Placement form, and the school counselors will reach out to you.</a:t>
            </a:r>
          </a:p>
          <a:p>
            <a:pPr marL="751578" lvl="1" indent="-375789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Can my student take a foreign language in the 8th grade?</a:t>
            </a:r>
          </a:p>
          <a:p>
            <a:pPr marL="1503156" lvl="2" indent="-501052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Yes, if he or she is recommended for a foreign language by his or her 7th grade teacher.</a:t>
            </a:r>
          </a:p>
          <a:p>
            <a:pPr marL="751578" lvl="1" indent="-375789">
              <a:lnSpc>
                <a:spcPts val="5221"/>
              </a:lnSpc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Where can I find an application for elective courses?</a:t>
            </a:r>
          </a:p>
          <a:p>
            <a:pPr marL="1503156" lvl="2" indent="-501052" algn="l">
              <a:lnSpc>
                <a:spcPts val="5221"/>
              </a:lnSpc>
              <a:spcBef>
                <a:spcPct val="0"/>
              </a:spcBef>
              <a:buFont typeface="Arial"/>
              <a:buChar char="•"/>
            </a:pPr>
            <a:r>
              <a:rPr lang="en-US" sz="3481">
                <a:solidFill>
                  <a:srgbClr val="000000"/>
                </a:solidFill>
                <a:latin typeface="Crimson Pro Bold"/>
              </a:rPr>
              <a:t>You can find this by clicking Quick Links and then clicking Registration on the MJHS website.</a:t>
            </a:r>
          </a:p>
        </p:txBody>
      </p:sp>
      <p:grpSp>
        <p:nvGrpSpPr>
          <p:cNvPr id="3" name="Group 3"/>
          <p:cNvGrpSpPr/>
          <p:nvPr/>
        </p:nvGrpSpPr>
        <p:grpSpPr>
          <a:xfrm rot="-5400000">
            <a:off x="-3607312" y="4302648"/>
            <a:ext cx="9815485" cy="1547022"/>
            <a:chOff x="0" y="0"/>
            <a:chExt cx="2585148" cy="40744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85148" cy="407446"/>
            </a:xfrm>
            <a:custGeom>
              <a:avLst/>
              <a:gdLst/>
              <a:ahLst/>
              <a:cxnLst/>
              <a:rect l="l" t="t" r="r" b="b"/>
              <a:pathLst>
                <a:path w="2585148" h="407446">
                  <a:moveTo>
                    <a:pt x="40226" y="0"/>
                  </a:moveTo>
                  <a:lnTo>
                    <a:pt x="2544922" y="0"/>
                  </a:lnTo>
                  <a:cubicBezTo>
                    <a:pt x="2555591" y="0"/>
                    <a:pt x="2565822" y="4238"/>
                    <a:pt x="2573366" y="11782"/>
                  </a:cubicBezTo>
                  <a:cubicBezTo>
                    <a:pt x="2580910" y="19326"/>
                    <a:pt x="2585148" y="29557"/>
                    <a:pt x="2585148" y="40226"/>
                  </a:cubicBezTo>
                  <a:lnTo>
                    <a:pt x="2585148" y="367220"/>
                  </a:lnTo>
                  <a:cubicBezTo>
                    <a:pt x="2585148" y="389436"/>
                    <a:pt x="2567138" y="407446"/>
                    <a:pt x="2544922" y="407446"/>
                  </a:cubicBezTo>
                  <a:lnTo>
                    <a:pt x="40226" y="407446"/>
                  </a:lnTo>
                  <a:cubicBezTo>
                    <a:pt x="29557" y="407446"/>
                    <a:pt x="19326" y="403208"/>
                    <a:pt x="11782" y="395664"/>
                  </a:cubicBezTo>
                  <a:cubicBezTo>
                    <a:pt x="4238" y="388120"/>
                    <a:pt x="0" y="377889"/>
                    <a:pt x="0" y="367220"/>
                  </a:cubicBezTo>
                  <a:lnTo>
                    <a:pt x="0" y="40226"/>
                  </a:lnTo>
                  <a:cubicBezTo>
                    <a:pt x="0" y="18010"/>
                    <a:pt x="18010" y="0"/>
                    <a:pt x="40226" y="0"/>
                  </a:cubicBezTo>
                  <a:close/>
                </a:path>
              </a:pathLst>
            </a:custGeom>
            <a:solidFill>
              <a:srgbClr val="BF1B19"/>
            </a:solidFill>
          </p:spPr>
          <p:txBody>
            <a:bodyPr/>
            <a:lstStyle/>
            <a:p>
              <a:endParaRPr lang="en-UG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3500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 rot="-5400000">
            <a:off x="-3472906" y="4583111"/>
            <a:ext cx="9413323" cy="1120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>
                <a:solidFill>
                  <a:srgbClr val="000000"/>
                </a:solidFill>
                <a:latin typeface="Apricots"/>
              </a:rPr>
              <a:t>Frequently Asked Questions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97320" y="3842569"/>
            <a:ext cx="3388048" cy="4359851"/>
            <a:chOff x="0" y="0"/>
            <a:chExt cx="3133810" cy="403268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133810" cy="4032689"/>
            </a:xfrm>
            <a:custGeom>
              <a:avLst/>
              <a:gdLst/>
              <a:ahLst/>
              <a:cxnLst/>
              <a:rect l="l" t="t" r="r" b="b"/>
              <a:pathLst>
                <a:path w="3133810" h="4032689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89"/>
                    <a:pt x="3009350" y="403268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998507" y="4107783"/>
            <a:ext cx="2657633" cy="1522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29"/>
              </a:lnSpc>
              <a:spcBef>
                <a:spcPct val="0"/>
              </a:spcBef>
            </a:pPr>
            <a:r>
              <a:rPr lang="en-US" sz="3099">
                <a:solidFill>
                  <a:srgbClr val="000000"/>
                </a:solidFill>
                <a:latin typeface="Crimson Pro Bold"/>
              </a:rPr>
              <a:t>Complete Online Registration: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065166" y="6552963"/>
            <a:ext cx="2657633" cy="60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9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rimson Pro Bold"/>
              </a:rPr>
              <a:t>2/3-2/17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5532424" y="3842569"/>
            <a:ext cx="3388048" cy="4359851"/>
            <a:chOff x="0" y="0"/>
            <a:chExt cx="3133810" cy="403268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33810" cy="4032689"/>
            </a:xfrm>
            <a:custGeom>
              <a:avLst/>
              <a:gdLst/>
              <a:ahLst/>
              <a:cxnLst/>
              <a:rect l="l" t="t" r="r" b="b"/>
              <a:pathLst>
                <a:path w="3133810" h="4032689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89"/>
                    <a:pt x="3009350" y="403268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5897632" y="4107783"/>
            <a:ext cx="2657633" cy="1522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29"/>
              </a:lnSpc>
              <a:spcBef>
                <a:spcPct val="0"/>
              </a:spcBef>
            </a:pPr>
            <a:r>
              <a:rPr lang="en-US" sz="3099">
                <a:solidFill>
                  <a:srgbClr val="000000"/>
                </a:solidFill>
                <a:latin typeface="Crimson Pro Bold"/>
              </a:rPr>
              <a:t>Window to make elective changes: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719295" y="6552963"/>
            <a:ext cx="2657633" cy="60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9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rimson Pro Bold"/>
              </a:rPr>
              <a:t>3/20-3/27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367528" y="3842569"/>
            <a:ext cx="3388048" cy="4359851"/>
            <a:chOff x="0" y="0"/>
            <a:chExt cx="3133810" cy="403268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133810" cy="4032689"/>
            </a:xfrm>
            <a:custGeom>
              <a:avLst/>
              <a:gdLst/>
              <a:ahLst/>
              <a:cxnLst/>
              <a:rect l="l" t="t" r="r" b="b"/>
              <a:pathLst>
                <a:path w="3133810" h="4032689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89"/>
                    <a:pt x="3009350" y="403268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9732736" y="4107783"/>
            <a:ext cx="2657633" cy="20275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29"/>
              </a:lnSpc>
              <a:spcBef>
                <a:spcPct val="0"/>
              </a:spcBef>
            </a:pPr>
            <a:r>
              <a:rPr lang="en-US" sz="3099">
                <a:solidFill>
                  <a:srgbClr val="000000"/>
                </a:solidFill>
                <a:latin typeface="Crimson Pro Bold"/>
              </a:rPr>
              <a:t>Window for academic placement review: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460964" y="6552963"/>
            <a:ext cx="2657633" cy="60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9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rimson Pro Bold"/>
              </a:rPr>
              <a:t>3/30-4/6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3202632" y="3842569"/>
            <a:ext cx="3388048" cy="4359851"/>
            <a:chOff x="0" y="0"/>
            <a:chExt cx="3133810" cy="403268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133810" cy="4032689"/>
            </a:xfrm>
            <a:custGeom>
              <a:avLst/>
              <a:gdLst/>
              <a:ahLst/>
              <a:cxnLst/>
              <a:rect l="l" t="t" r="r" b="b"/>
              <a:pathLst>
                <a:path w="3133810" h="4032689">
                  <a:moveTo>
                    <a:pt x="3009350" y="4032689"/>
                  </a:moveTo>
                  <a:lnTo>
                    <a:pt x="124460" y="4032689"/>
                  </a:lnTo>
                  <a:cubicBezTo>
                    <a:pt x="55880" y="4032689"/>
                    <a:pt x="0" y="3976809"/>
                    <a:pt x="0" y="3908229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3908229"/>
                  </a:lnTo>
                  <a:cubicBezTo>
                    <a:pt x="3133810" y="3976809"/>
                    <a:pt x="3077930" y="4032689"/>
                    <a:pt x="3009350" y="4032689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G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3567840" y="4107783"/>
            <a:ext cx="2657633" cy="1017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029"/>
              </a:lnSpc>
              <a:spcBef>
                <a:spcPct val="0"/>
              </a:spcBef>
            </a:pPr>
            <a:r>
              <a:rPr lang="en-US" sz="3099">
                <a:solidFill>
                  <a:srgbClr val="000000"/>
                </a:solidFill>
                <a:latin typeface="Crimson Pro Bold"/>
              </a:rPr>
              <a:t>No elective changes after: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533481" y="6552963"/>
            <a:ext cx="2657633" cy="6038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099"/>
              </a:lnSpc>
              <a:spcBef>
                <a:spcPct val="0"/>
              </a:spcBef>
            </a:pPr>
            <a:r>
              <a:rPr lang="en-US" sz="3399">
                <a:solidFill>
                  <a:srgbClr val="000000"/>
                </a:solidFill>
                <a:latin typeface="Crimson Pro Bold"/>
              </a:rPr>
              <a:t>8/15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514104" y="882677"/>
            <a:ext cx="17259792" cy="1511245"/>
            <a:chOff x="0" y="0"/>
            <a:chExt cx="4545789" cy="39802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545789" cy="398023"/>
            </a:xfrm>
            <a:custGeom>
              <a:avLst/>
              <a:gdLst/>
              <a:ahLst/>
              <a:cxnLst/>
              <a:rect l="l" t="t" r="r" b="b"/>
              <a:pathLst>
                <a:path w="4545789" h="398023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375147"/>
                  </a:lnTo>
                  <a:cubicBezTo>
                    <a:pt x="4545789" y="381214"/>
                    <a:pt x="4543378" y="387033"/>
                    <a:pt x="4539088" y="391323"/>
                  </a:cubicBezTo>
                  <a:cubicBezTo>
                    <a:pt x="4534798" y="395613"/>
                    <a:pt x="4528980" y="398023"/>
                    <a:pt x="4522913" y="398023"/>
                  </a:cubicBezTo>
                  <a:lnTo>
                    <a:pt x="22876" y="398023"/>
                  </a:lnTo>
                  <a:cubicBezTo>
                    <a:pt x="10242" y="398023"/>
                    <a:pt x="0" y="387781"/>
                    <a:pt x="0" y="375147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BF1B19"/>
            </a:solidFill>
          </p:spPr>
          <p:txBody>
            <a:bodyPr/>
            <a:lstStyle/>
            <a:p>
              <a:endParaRPr lang="en-UG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3500"/>
                </a:lnSpc>
              </a:pPr>
              <a:endParaRPr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2096887" y="1019175"/>
            <a:ext cx="14094227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Apricots Bold"/>
              </a:rPr>
              <a:t>Deadlines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03831" y="2456404"/>
            <a:ext cx="6801896" cy="6801896"/>
          </a:xfrm>
          <a:custGeom>
            <a:avLst/>
            <a:gdLst/>
            <a:ahLst/>
            <a:cxnLst/>
            <a:rect l="l" t="t" r="r" b="b"/>
            <a:pathLst>
              <a:path w="6801896" h="6801896">
                <a:moveTo>
                  <a:pt x="0" y="0"/>
                </a:moveTo>
                <a:lnTo>
                  <a:pt x="6801896" y="0"/>
                </a:lnTo>
                <a:lnTo>
                  <a:pt x="6801896" y="6801896"/>
                </a:lnTo>
                <a:lnTo>
                  <a:pt x="0" y="68018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G"/>
          </a:p>
        </p:txBody>
      </p:sp>
      <p:sp>
        <p:nvSpPr>
          <p:cNvPr id="3" name="Freeform 3"/>
          <p:cNvSpPr/>
          <p:nvPr/>
        </p:nvSpPr>
        <p:spPr>
          <a:xfrm>
            <a:off x="9812117" y="2456404"/>
            <a:ext cx="6801896" cy="6801896"/>
          </a:xfrm>
          <a:custGeom>
            <a:avLst/>
            <a:gdLst/>
            <a:ahLst/>
            <a:cxnLst/>
            <a:rect l="l" t="t" r="r" b="b"/>
            <a:pathLst>
              <a:path w="6801896" h="6801896">
                <a:moveTo>
                  <a:pt x="0" y="0"/>
                </a:moveTo>
                <a:lnTo>
                  <a:pt x="6801896" y="0"/>
                </a:lnTo>
                <a:lnTo>
                  <a:pt x="6801896" y="6801896"/>
                </a:lnTo>
                <a:lnTo>
                  <a:pt x="0" y="68018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G"/>
          </a:p>
        </p:txBody>
      </p:sp>
      <p:grpSp>
        <p:nvGrpSpPr>
          <p:cNvPr id="4" name="Group 4"/>
          <p:cNvGrpSpPr/>
          <p:nvPr/>
        </p:nvGrpSpPr>
        <p:grpSpPr>
          <a:xfrm>
            <a:off x="514104" y="568855"/>
            <a:ext cx="17259792" cy="1511245"/>
            <a:chOff x="0" y="0"/>
            <a:chExt cx="4545789" cy="39802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545789" cy="398023"/>
            </a:xfrm>
            <a:custGeom>
              <a:avLst/>
              <a:gdLst/>
              <a:ahLst/>
              <a:cxnLst/>
              <a:rect l="l" t="t" r="r" b="b"/>
              <a:pathLst>
                <a:path w="4545789" h="398023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375147"/>
                  </a:lnTo>
                  <a:cubicBezTo>
                    <a:pt x="4545789" y="381214"/>
                    <a:pt x="4543378" y="387033"/>
                    <a:pt x="4539088" y="391323"/>
                  </a:cubicBezTo>
                  <a:cubicBezTo>
                    <a:pt x="4534798" y="395613"/>
                    <a:pt x="4528980" y="398023"/>
                    <a:pt x="4522913" y="398023"/>
                  </a:cubicBezTo>
                  <a:lnTo>
                    <a:pt x="22876" y="398023"/>
                  </a:lnTo>
                  <a:cubicBezTo>
                    <a:pt x="10242" y="398023"/>
                    <a:pt x="0" y="387781"/>
                    <a:pt x="0" y="375147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BF1B19"/>
            </a:solidFill>
          </p:spPr>
          <p:txBody>
            <a:bodyPr/>
            <a:lstStyle/>
            <a:p>
              <a:endParaRPr lang="en-UG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35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769674" y="705352"/>
            <a:ext cx="14084886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Apricots"/>
              </a:rPr>
              <a:t>Parent Volunteer Opportunities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94892" y="2650416"/>
            <a:ext cx="6610835" cy="6328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Classroom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Career Fair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Appreciation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Library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Book Fair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Art 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Stem/Engineering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Open House</a:t>
            </a:r>
          </a:p>
          <a:p>
            <a:pPr marL="860432" lvl="1" indent="-430216">
              <a:lnSpc>
                <a:spcPts val="5579"/>
              </a:lnSpc>
              <a:spcBef>
                <a:spcPct val="0"/>
              </a:spcBef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Field Day/ Field Trips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042252" y="2650416"/>
            <a:ext cx="6020562" cy="56232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Field Trips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Fundraising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East TN Band Tryouts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Music Booster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Technology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Theater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Cafeteria</a:t>
            </a:r>
          </a:p>
          <a:p>
            <a:pPr marL="860432" lvl="1" indent="-430216">
              <a:lnSpc>
                <a:spcPts val="5579"/>
              </a:lnSpc>
              <a:spcBef>
                <a:spcPct val="0"/>
              </a:spcBef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"/>
              </a:rPr>
              <a:t>Guest Speaker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003831" y="2456404"/>
            <a:ext cx="6801896" cy="6801896"/>
          </a:xfrm>
          <a:custGeom>
            <a:avLst/>
            <a:gdLst/>
            <a:ahLst/>
            <a:cxnLst/>
            <a:rect l="l" t="t" r="r" b="b"/>
            <a:pathLst>
              <a:path w="6801896" h="6801896">
                <a:moveTo>
                  <a:pt x="0" y="0"/>
                </a:moveTo>
                <a:lnTo>
                  <a:pt x="6801896" y="0"/>
                </a:lnTo>
                <a:lnTo>
                  <a:pt x="6801896" y="6801896"/>
                </a:lnTo>
                <a:lnTo>
                  <a:pt x="0" y="68018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G"/>
          </a:p>
        </p:txBody>
      </p:sp>
      <p:sp>
        <p:nvSpPr>
          <p:cNvPr id="3" name="Freeform 3"/>
          <p:cNvSpPr/>
          <p:nvPr/>
        </p:nvSpPr>
        <p:spPr>
          <a:xfrm>
            <a:off x="9812117" y="2456404"/>
            <a:ext cx="6801896" cy="6801896"/>
          </a:xfrm>
          <a:custGeom>
            <a:avLst/>
            <a:gdLst/>
            <a:ahLst/>
            <a:cxnLst/>
            <a:rect l="l" t="t" r="r" b="b"/>
            <a:pathLst>
              <a:path w="6801896" h="6801896">
                <a:moveTo>
                  <a:pt x="0" y="0"/>
                </a:moveTo>
                <a:lnTo>
                  <a:pt x="6801896" y="0"/>
                </a:lnTo>
                <a:lnTo>
                  <a:pt x="6801896" y="6801896"/>
                </a:lnTo>
                <a:lnTo>
                  <a:pt x="0" y="68018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G"/>
          </a:p>
        </p:txBody>
      </p:sp>
      <p:grpSp>
        <p:nvGrpSpPr>
          <p:cNvPr id="4" name="Group 4"/>
          <p:cNvGrpSpPr/>
          <p:nvPr/>
        </p:nvGrpSpPr>
        <p:grpSpPr>
          <a:xfrm>
            <a:off x="514104" y="568855"/>
            <a:ext cx="17259792" cy="1511245"/>
            <a:chOff x="0" y="0"/>
            <a:chExt cx="4545789" cy="39802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545789" cy="398023"/>
            </a:xfrm>
            <a:custGeom>
              <a:avLst/>
              <a:gdLst/>
              <a:ahLst/>
              <a:cxnLst/>
              <a:rect l="l" t="t" r="r" b="b"/>
              <a:pathLst>
                <a:path w="4545789" h="398023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375147"/>
                  </a:lnTo>
                  <a:cubicBezTo>
                    <a:pt x="4545789" y="381214"/>
                    <a:pt x="4543378" y="387033"/>
                    <a:pt x="4539088" y="391323"/>
                  </a:cubicBezTo>
                  <a:cubicBezTo>
                    <a:pt x="4534798" y="395613"/>
                    <a:pt x="4528980" y="398023"/>
                    <a:pt x="4522913" y="398023"/>
                  </a:cubicBezTo>
                  <a:lnTo>
                    <a:pt x="22876" y="398023"/>
                  </a:lnTo>
                  <a:cubicBezTo>
                    <a:pt x="10242" y="398023"/>
                    <a:pt x="0" y="387781"/>
                    <a:pt x="0" y="375147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BF1B19"/>
            </a:solidFill>
          </p:spPr>
          <p:txBody>
            <a:bodyPr/>
            <a:lstStyle/>
            <a:p>
              <a:endParaRPr lang="en-UG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3500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769674" y="705352"/>
            <a:ext cx="14084886" cy="1228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8000">
                <a:solidFill>
                  <a:srgbClr val="000000"/>
                </a:solidFill>
                <a:latin typeface="Apricots Bold"/>
              </a:rPr>
              <a:t>8th Grade Athletics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99361" y="3490765"/>
            <a:ext cx="6610835" cy="4213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Baseball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Basketball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Cheerleading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Cross Country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Football</a:t>
            </a:r>
          </a:p>
          <a:p>
            <a:pPr marL="860432" lvl="1" indent="-430216">
              <a:lnSpc>
                <a:spcPts val="5579"/>
              </a:lnSpc>
              <a:spcBef>
                <a:spcPct val="0"/>
              </a:spcBef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Golf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02784" y="3490765"/>
            <a:ext cx="6020562" cy="4213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Softball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Swimming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Tennis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Track and Field</a:t>
            </a:r>
          </a:p>
          <a:p>
            <a:pPr marL="860432" lvl="1" indent="-430216">
              <a:lnSpc>
                <a:spcPts val="5579"/>
              </a:lnSpc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Volleyball</a:t>
            </a:r>
          </a:p>
          <a:p>
            <a:pPr marL="860432" lvl="1" indent="-430216">
              <a:lnSpc>
                <a:spcPts val="5579"/>
              </a:lnSpc>
              <a:spcBef>
                <a:spcPct val="0"/>
              </a:spcBef>
              <a:buFont typeface="Arial"/>
              <a:buChar char="•"/>
            </a:pPr>
            <a:r>
              <a:rPr lang="en-US" sz="3985">
                <a:solidFill>
                  <a:srgbClr val="000000"/>
                </a:solidFill>
                <a:latin typeface="Crimson Pro Bold"/>
              </a:rPr>
              <a:t>Wrestling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5400000">
            <a:off x="-3607312" y="4302648"/>
            <a:ext cx="9815485" cy="1547022"/>
            <a:chOff x="0" y="0"/>
            <a:chExt cx="2585148" cy="4074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85148" cy="407446"/>
            </a:xfrm>
            <a:custGeom>
              <a:avLst/>
              <a:gdLst/>
              <a:ahLst/>
              <a:cxnLst/>
              <a:rect l="l" t="t" r="r" b="b"/>
              <a:pathLst>
                <a:path w="2585148" h="407446">
                  <a:moveTo>
                    <a:pt x="40226" y="0"/>
                  </a:moveTo>
                  <a:lnTo>
                    <a:pt x="2544922" y="0"/>
                  </a:lnTo>
                  <a:cubicBezTo>
                    <a:pt x="2555591" y="0"/>
                    <a:pt x="2565822" y="4238"/>
                    <a:pt x="2573366" y="11782"/>
                  </a:cubicBezTo>
                  <a:cubicBezTo>
                    <a:pt x="2580910" y="19326"/>
                    <a:pt x="2585148" y="29557"/>
                    <a:pt x="2585148" y="40226"/>
                  </a:cubicBezTo>
                  <a:lnTo>
                    <a:pt x="2585148" y="367220"/>
                  </a:lnTo>
                  <a:cubicBezTo>
                    <a:pt x="2585148" y="389436"/>
                    <a:pt x="2567138" y="407446"/>
                    <a:pt x="2544922" y="407446"/>
                  </a:cubicBezTo>
                  <a:lnTo>
                    <a:pt x="40226" y="407446"/>
                  </a:lnTo>
                  <a:cubicBezTo>
                    <a:pt x="29557" y="407446"/>
                    <a:pt x="19326" y="403208"/>
                    <a:pt x="11782" y="395664"/>
                  </a:cubicBezTo>
                  <a:cubicBezTo>
                    <a:pt x="4238" y="388120"/>
                    <a:pt x="0" y="377889"/>
                    <a:pt x="0" y="367220"/>
                  </a:cubicBezTo>
                  <a:lnTo>
                    <a:pt x="0" y="40226"/>
                  </a:lnTo>
                  <a:cubicBezTo>
                    <a:pt x="0" y="18010"/>
                    <a:pt x="18010" y="0"/>
                    <a:pt x="40226" y="0"/>
                  </a:cubicBezTo>
                  <a:close/>
                </a:path>
              </a:pathLst>
            </a:custGeom>
            <a:solidFill>
              <a:srgbClr val="BF1B19"/>
            </a:solidFill>
          </p:spPr>
          <p:txBody>
            <a:bodyPr/>
            <a:lstStyle/>
            <a:p>
              <a:endParaRPr lang="en-UG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35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 rot="-5400000">
            <a:off x="-3472906" y="4583111"/>
            <a:ext cx="9413323" cy="1120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99"/>
              </a:lnSpc>
              <a:spcBef>
                <a:spcPct val="0"/>
              </a:spcBef>
            </a:pPr>
            <a:r>
              <a:rPr lang="en-US" sz="6499">
                <a:solidFill>
                  <a:srgbClr val="000000"/>
                </a:solidFill>
                <a:latin typeface="Apricots"/>
              </a:rPr>
              <a:t>Things to Know...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125819" y="765175"/>
            <a:ext cx="14133481" cy="86484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11783" lvl="1" indent="-405892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The building opens at 7:30 am.</a:t>
            </a:r>
          </a:p>
          <a:p>
            <a:pPr marL="811783" lvl="1" indent="-405892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The building closes at 3:35 pm.</a:t>
            </a:r>
          </a:p>
          <a:p>
            <a:pPr marL="811783" lvl="1" indent="-405892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The school phone number Is 983-2070. </a:t>
            </a:r>
          </a:p>
          <a:p>
            <a:pPr marL="811783" lvl="1" indent="-405892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Daily Announcements are emailed each day. Please check these to stay up to date on MJHS happenings.</a:t>
            </a:r>
          </a:p>
          <a:p>
            <a:pPr marL="811783" lvl="1" indent="-405892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As your student transitions to MJHS, please set up a PowerSchool account AND a Canvas account. PowerSchool allows you to see your student's grades, and Canvas allows you to have specific class information (calendars, assignment due dates, etc.).</a:t>
            </a:r>
          </a:p>
          <a:p>
            <a:pPr marL="811783" lvl="1" indent="-405892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Please keep your contact information current with the school office to receive automated calls and emails.</a:t>
            </a:r>
          </a:p>
          <a:p>
            <a:pPr marL="811783" lvl="1" indent="-405892">
              <a:lnSpc>
                <a:spcPts val="5263"/>
              </a:lnSpc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The MJHS website is a wealth of information! </a:t>
            </a:r>
          </a:p>
          <a:p>
            <a:pPr marL="811783" lvl="1" indent="-405892">
              <a:lnSpc>
                <a:spcPts val="5263"/>
              </a:lnSpc>
              <a:spcBef>
                <a:spcPct val="0"/>
              </a:spcBef>
              <a:buFont typeface="Arial"/>
              <a:buChar char="•"/>
            </a:pPr>
            <a:r>
              <a:rPr lang="en-US" sz="3759">
                <a:solidFill>
                  <a:srgbClr val="000000"/>
                </a:solidFill>
                <a:latin typeface="Crimson Pro"/>
              </a:rPr>
              <a:t>Follow us on Facebook, Twitter, and Instagram!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14104" y="7192597"/>
            <a:ext cx="17259792" cy="2765499"/>
            <a:chOff x="0" y="0"/>
            <a:chExt cx="4545789" cy="72836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45789" cy="728362"/>
            </a:xfrm>
            <a:custGeom>
              <a:avLst/>
              <a:gdLst/>
              <a:ahLst/>
              <a:cxnLst/>
              <a:rect l="l" t="t" r="r" b="b"/>
              <a:pathLst>
                <a:path w="4545789" h="728362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705486"/>
                  </a:lnTo>
                  <a:cubicBezTo>
                    <a:pt x="4545789" y="711553"/>
                    <a:pt x="4543378" y="717371"/>
                    <a:pt x="4539088" y="721662"/>
                  </a:cubicBezTo>
                  <a:cubicBezTo>
                    <a:pt x="4534798" y="725952"/>
                    <a:pt x="4528980" y="728362"/>
                    <a:pt x="4522913" y="728362"/>
                  </a:cubicBezTo>
                  <a:lnTo>
                    <a:pt x="22876" y="728362"/>
                  </a:lnTo>
                  <a:cubicBezTo>
                    <a:pt x="10242" y="728362"/>
                    <a:pt x="0" y="718120"/>
                    <a:pt x="0" y="705486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G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3500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593077"/>
            <a:ext cx="16284029" cy="5497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987"/>
              </a:lnSpc>
              <a:spcBef>
                <a:spcPct val="0"/>
              </a:spcBef>
            </a:pPr>
            <a:r>
              <a:rPr lang="en-US" sz="4276">
                <a:solidFill>
                  <a:srgbClr val="FFFFFF"/>
                </a:solidFill>
                <a:latin typeface="Crimson Pro"/>
              </a:rPr>
              <a:t>  </a:t>
            </a:r>
            <a:r>
              <a:rPr lang="en-US" sz="4276">
                <a:solidFill>
                  <a:srgbClr val="000000"/>
                </a:solidFill>
                <a:latin typeface="Crimson Pro"/>
              </a:rPr>
              <a:t> </a:t>
            </a:r>
            <a:r>
              <a:rPr lang="en-US" sz="4276">
                <a:solidFill>
                  <a:srgbClr val="000000"/>
                </a:solidFill>
                <a:latin typeface="Crimson Pro Bold"/>
              </a:rPr>
              <a:t>Be:</a:t>
            </a:r>
          </a:p>
          <a:p>
            <a:pPr marL="949956" lvl="1" indent="-474978">
              <a:lnSpc>
                <a:spcPts val="6159"/>
              </a:lnSpc>
              <a:spcBef>
                <a:spcPct val="0"/>
              </a:spcBef>
              <a:buFont typeface="Arial"/>
              <a:buChar char="•"/>
            </a:pPr>
            <a:r>
              <a:rPr lang="en-US" sz="4399">
                <a:solidFill>
                  <a:srgbClr val="000000"/>
                </a:solidFill>
                <a:latin typeface="Crimson Pro"/>
              </a:rPr>
              <a:t>Involved-join a club, sport, or school organization</a:t>
            </a:r>
          </a:p>
          <a:p>
            <a:pPr marL="949956" lvl="1" indent="-474978">
              <a:lnSpc>
                <a:spcPts val="6159"/>
              </a:lnSpc>
              <a:spcBef>
                <a:spcPct val="0"/>
              </a:spcBef>
              <a:buFont typeface="Arial"/>
              <a:buChar char="•"/>
            </a:pPr>
            <a:r>
              <a:rPr lang="en-US" sz="4399">
                <a:solidFill>
                  <a:srgbClr val="000000"/>
                </a:solidFill>
                <a:latin typeface="Crimson Pro"/>
              </a:rPr>
              <a:t>Present-be at school</a:t>
            </a:r>
          </a:p>
          <a:p>
            <a:pPr marL="949956" lvl="1" indent="-474978">
              <a:lnSpc>
                <a:spcPts val="6159"/>
              </a:lnSpc>
              <a:spcBef>
                <a:spcPct val="0"/>
              </a:spcBef>
              <a:buFont typeface="Arial"/>
              <a:buChar char="•"/>
            </a:pPr>
            <a:r>
              <a:rPr lang="en-US" sz="4399">
                <a:solidFill>
                  <a:srgbClr val="000000"/>
                </a:solidFill>
                <a:latin typeface="Crimson Pro"/>
              </a:rPr>
              <a:t>Academic-turn in work all the time</a:t>
            </a:r>
          </a:p>
          <a:p>
            <a:pPr marL="949956" lvl="1" indent="-474978">
              <a:lnSpc>
                <a:spcPts val="6159"/>
              </a:lnSpc>
              <a:spcBef>
                <a:spcPct val="0"/>
              </a:spcBef>
              <a:buFont typeface="Arial"/>
              <a:buChar char="•"/>
            </a:pPr>
            <a:r>
              <a:rPr lang="en-US" sz="4399">
                <a:solidFill>
                  <a:srgbClr val="000000"/>
                </a:solidFill>
                <a:latin typeface="Crimson Pro"/>
              </a:rPr>
              <a:t>Connected-form a relationship with at least one adult in the building</a:t>
            </a:r>
          </a:p>
          <a:p>
            <a:pPr marL="949956" lvl="1" indent="-474978">
              <a:lnSpc>
                <a:spcPts val="6159"/>
              </a:lnSpc>
              <a:spcBef>
                <a:spcPct val="0"/>
              </a:spcBef>
              <a:buFont typeface="Arial"/>
              <a:buChar char="•"/>
            </a:pPr>
            <a:r>
              <a:rPr lang="en-US" sz="4399">
                <a:solidFill>
                  <a:srgbClr val="000000"/>
                </a:solidFill>
                <a:latin typeface="Crimson Pro"/>
              </a:rPr>
              <a:t>Engaged-participate in classes and demonstrate a high work ethic</a:t>
            </a:r>
          </a:p>
          <a:p>
            <a:pPr>
              <a:lnSpc>
                <a:spcPts val="3327"/>
              </a:lnSpc>
              <a:spcBef>
                <a:spcPct val="0"/>
              </a:spcBef>
            </a:pPr>
            <a:endParaRPr lang="en-US" sz="4399">
              <a:solidFill>
                <a:srgbClr val="000000"/>
              </a:solidFill>
              <a:latin typeface="Crimson Pro"/>
            </a:endParaRPr>
          </a:p>
          <a:p>
            <a:pPr>
              <a:lnSpc>
                <a:spcPts val="3327"/>
              </a:lnSpc>
              <a:spcBef>
                <a:spcPct val="0"/>
              </a:spcBef>
            </a:pPr>
            <a:endParaRPr lang="en-US" sz="4399">
              <a:solidFill>
                <a:srgbClr val="000000"/>
              </a:solidFill>
              <a:latin typeface="Crimson Pro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466785" y="7447306"/>
            <a:ext cx="13354431" cy="2510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</a:pPr>
            <a:r>
              <a:rPr lang="en-US" sz="9600">
                <a:solidFill>
                  <a:srgbClr val="BF1B19"/>
                </a:solidFill>
                <a:latin typeface="Apricots"/>
              </a:rPr>
              <a:t>How to be a successful 8th grade student...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13043" y="8502677"/>
            <a:ext cx="17259792" cy="1511245"/>
            <a:chOff x="0" y="0"/>
            <a:chExt cx="4545789" cy="39802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545789" cy="398023"/>
            </a:xfrm>
            <a:custGeom>
              <a:avLst/>
              <a:gdLst/>
              <a:ahLst/>
              <a:cxnLst/>
              <a:rect l="l" t="t" r="r" b="b"/>
              <a:pathLst>
                <a:path w="4545789" h="398023">
                  <a:moveTo>
                    <a:pt x="22876" y="0"/>
                  </a:moveTo>
                  <a:lnTo>
                    <a:pt x="4522913" y="0"/>
                  </a:lnTo>
                  <a:cubicBezTo>
                    <a:pt x="4528980" y="0"/>
                    <a:pt x="4534798" y="2410"/>
                    <a:pt x="4539088" y="6700"/>
                  </a:cubicBezTo>
                  <a:cubicBezTo>
                    <a:pt x="4543378" y="10990"/>
                    <a:pt x="4545789" y="16809"/>
                    <a:pt x="4545789" y="22876"/>
                  </a:cubicBezTo>
                  <a:lnTo>
                    <a:pt x="4545789" y="375147"/>
                  </a:lnTo>
                  <a:cubicBezTo>
                    <a:pt x="4545789" y="381214"/>
                    <a:pt x="4543378" y="387033"/>
                    <a:pt x="4539088" y="391323"/>
                  </a:cubicBezTo>
                  <a:cubicBezTo>
                    <a:pt x="4534798" y="395613"/>
                    <a:pt x="4528980" y="398023"/>
                    <a:pt x="4522913" y="398023"/>
                  </a:cubicBezTo>
                  <a:lnTo>
                    <a:pt x="22876" y="398023"/>
                  </a:lnTo>
                  <a:cubicBezTo>
                    <a:pt x="10242" y="398023"/>
                    <a:pt x="0" y="387781"/>
                    <a:pt x="0" y="375147"/>
                  </a:cubicBezTo>
                  <a:lnTo>
                    <a:pt x="0" y="22876"/>
                  </a:lnTo>
                  <a:cubicBezTo>
                    <a:pt x="0" y="16809"/>
                    <a:pt x="2410" y="10990"/>
                    <a:pt x="6700" y="6700"/>
                  </a:cubicBezTo>
                  <a:cubicBezTo>
                    <a:pt x="10990" y="2410"/>
                    <a:pt x="16809" y="0"/>
                    <a:pt x="22876" y="0"/>
                  </a:cubicBezTo>
                  <a:close/>
                </a:path>
              </a:pathLst>
            </a:custGeom>
            <a:solidFill>
              <a:srgbClr val="BF1B19"/>
            </a:solidFill>
          </p:spPr>
          <p:txBody>
            <a:bodyPr/>
            <a:lstStyle/>
            <a:p>
              <a:endParaRPr lang="en-UG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just">
                <a:lnSpc>
                  <a:spcPts val="3500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258826" y="699823"/>
            <a:ext cx="16368225" cy="9228418"/>
            <a:chOff x="0" y="0"/>
            <a:chExt cx="21824300" cy="12304558"/>
          </a:xfrm>
        </p:grpSpPr>
        <p:sp>
          <p:nvSpPr>
            <p:cNvPr id="6" name="TextBox 6"/>
            <p:cNvSpPr txBox="1"/>
            <p:nvPr/>
          </p:nvSpPr>
          <p:spPr>
            <a:xfrm>
              <a:off x="0" y="552450"/>
              <a:ext cx="21824300" cy="97042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7442"/>
                </a:lnSpc>
              </a:pPr>
              <a:r>
                <a:rPr lang="en-US" sz="27719">
                  <a:solidFill>
                    <a:srgbClr val="000000"/>
                  </a:solidFill>
                  <a:latin typeface="Apricots"/>
                </a:rPr>
                <a:t>Class of 2028...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10997533"/>
              <a:ext cx="21824300" cy="130702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8131"/>
                </a:lnSpc>
              </a:pPr>
              <a:r>
                <a:rPr lang="en-US" sz="6159" spc="1121">
                  <a:solidFill>
                    <a:srgbClr val="000000"/>
                  </a:solidFill>
                  <a:latin typeface="League Spartan"/>
                </a:rPr>
                <a:t>WELCOME TO MJHS!</a:t>
              </a: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290617" y="3672652"/>
            <a:ext cx="7706767" cy="12623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19"/>
              </a:lnSpc>
              <a:spcBef>
                <a:spcPct val="0"/>
              </a:spcBef>
            </a:pPr>
            <a:r>
              <a:rPr lang="en-US" sz="7299" u="sng">
                <a:solidFill>
                  <a:srgbClr val="000000"/>
                </a:solidFill>
                <a:latin typeface="Apricots"/>
                <a:hlinkClick r:id="rId2" tooltip="https://www.canva.com/design/DAFR2J98ZgQ/CICx70QFRbWhWpEdtw-YfQ/view?utm_content=DAFR2J98ZgQ&amp;utm_campaign=designshare&amp;utm_medium=link2&amp;utm_source=sharebutton"/>
              </a:rPr>
              <a:t>Resources to Review</a:t>
            </a:r>
            <a:r>
              <a:rPr lang="en-US" sz="7299" u="sng">
                <a:solidFill>
                  <a:srgbClr val="000000"/>
                </a:solidFill>
                <a:latin typeface="Apricots"/>
                <a:hlinkClick r:id="rId2" tooltip="https://www.canva.com/design/DAFR2J98ZgQ/CICx70QFRbWhWpEdtw-YfQ/view?utm_content=DAFR2J98ZgQ&amp;utm_campaign=designshare&amp;utm_medium=link2&amp;utm_source=sharebutton"/>
              </a:rPr>
              <a:t> </a:t>
            </a:r>
          </a:p>
        </p:txBody>
      </p:sp>
      <p:sp>
        <p:nvSpPr>
          <p:cNvPr id="3" name="AutoShape 3"/>
          <p:cNvSpPr/>
          <p:nvPr/>
        </p:nvSpPr>
        <p:spPr>
          <a:xfrm>
            <a:off x="806959" y="5693291"/>
            <a:ext cx="16674083" cy="0"/>
          </a:xfrm>
          <a:prstGeom prst="line">
            <a:avLst/>
          </a:prstGeom>
          <a:ln w="200025" cap="flat">
            <a:solidFill>
              <a:srgbClr val="D82B0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G"/>
          </a:p>
        </p:txBody>
      </p:sp>
      <p:sp>
        <p:nvSpPr>
          <p:cNvPr id="4" name="AutoShape 4"/>
          <p:cNvSpPr/>
          <p:nvPr/>
        </p:nvSpPr>
        <p:spPr>
          <a:xfrm>
            <a:off x="806959" y="2876296"/>
            <a:ext cx="16674083" cy="0"/>
          </a:xfrm>
          <a:prstGeom prst="line">
            <a:avLst/>
          </a:prstGeom>
          <a:ln w="180975" cap="flat">
            <a:solidFill>
              <a:srgbClr val="D82B07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G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704</Words>
  <Application>Microsoft Office PowerPoint</Application>
  <PresentationFormat>Custom</PresentationFormat>
  <Paragraphs>136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Arial</vt:lpstr>
      <vt:lpstr>Crimson Pro Bold</vt:lpstr>
      <vt:lpstr>Crimson Pro</vt:lpstr>
      <vt:lpstr>Canva Sans</vt:lpstr>
      <vt:lpstr>Poppins Bold</vt:lpstr>
      <vt:lpstr>Apricots</vt:lpstr>
      <vt:lpstr>Open Sans Bold</vt:lpstr>
      <vt:lpstr>Apricots Bold</vt:lpstr>
      <vt:lpstr>League Spartan</vt:lpstr>
      <vt:lpstr>Open Sans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Original 8th grade  MJHS Parent Night Presentation</dc:title>
  <dc:creator>Sherri Self</dc:creator>
  <cp:lastModifiedBy>Sherri Self</cp:lastModifiedBy>
  <cp:revision>1</cp:revision>
  <dcterms:created xsi:type="dcterms:W3CDTF">2006-08-16T00:00:00Z</dcterms:created>
  <dcterms:modified xsi:type="dcterms:W3CDTF">2023-08-08T18:17:23Z</dcterms:modified>
  <dc:identifier>DAFUMTagBc8</dc:identifier>
</cp:coreProperties>
</file>