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317" r:id="rId5"/>
    <p:sldId id="318" r:id="rId6"/>
    <p:sldId id="319" r:id="rId7"/>
    <p:sldId id="320" r:id="rId8"/>
    <p:sldId id="313" r:id="rId9"/>
    <p:sldId id="315" r:id="rId10"/>
    <p:sldId id="275" r:id="rId11"/>
    <p:sldId id="276" r:id="rId12"/>
    <p:sldId id="321" r:id="rId13"/>
    <p:sldId id="311" r:id="rId14"/>
    <p:sldId id="308" r:id="rId15"/>
    <p:sldId id="309" r:id="rId16"/>
    <p:sldId id="310" r:id="rId17"/>
    <p:sldId id="322" r:id="rId18"/>
    <p:sldId id="307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  <a:srgbClr val="9B5F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B820A9-5B32-6F3A-D113-7F32BCFF4D3B}" v="200" dt="2020-12-18T15:06:31.288"/>
    <p1510:client id="{176F5413-B21B-163D-B556-220AD098DD6F}" v="73" dt="2020-12-18T18:52:35.819"/>
    <p1510:client id="{1B9928BD-05F5-8FD3-10F5-37D1C85564B8}" v="189" dt="2020-12-09T16:35:40.009"/>
    <p1510:client id="{237E8235-7359-128D-3075-DCA7F11A9716}" v="78" dt="2020-12-11T18:43:19.983"/>
    <p1510:client id="{25525A86-6126-FAF5-D16D-C05F1CAF324D}" v="236" dt="2020-12-18T20:26:09.210"/>
    <p1510:client id="{2E071C94-E1EA-9E63-FCD3-79A7BAEB2136}" v="75" dt="2020-12-10T19:17:58.832"/>
    <p1510:client id="{3835C545-0EB5-4D28-0E79-E180A70A898E}" v="47" dt="2020-12-09T05:28:45.758"/>
    <p1510:client id="{4BF384C2-4953-3FC2-7EF7-39D327B90C6D}" v="3" dt="2020-12-17T19:20:34.198"/>
    <p1510:client id="{4D31359A-1CD0-9542-47E7-EE84B52D68B6}" v="172" dt="2020-12-09T16:10:09.555"/>
    <p1510:client id="{4F5BBFEB-5372-3373-2665-98FF195A9468}" v="736" dt="2020-12-08T23:31:00.370"/>
    <p1510:client id="{55922247-08AA-E165-BF41-61A546E3FF30}" v="13" dt="2020-12-09T17:21:43.537"/>
    <p1510:client id="{73AE4D08-1145-71BD-9165-1D65EF93CE78}" v="67" dt="2020-12-18T19:30:39.861"/>
    <p1510:client id="{91CAB8AF-B0A6-FFC6-3A40-E1BA82DC0229}" v="43" dt="2020-12-18T21:52:57.784"/>
    <p1510:client id="{955F75DD-8153-7CF4-37FC-013FB1E6C188}" v="555" dt="2020-12-09T05:01:48.845"/>
    <p1510:client id="{98E01A40-4271-2192-7444-624B9BC58D3C}" v="64" dt="2020-12-17T18:58:52.877"/>
    <p1510:client id="{9F5933AD-431A-4CA4-8359-D7CDA9CA36B5}" v="222" dt="2020-12-18T16:45:10.776"/>
    <p1510:client id="{A688E53D-A0CE-8F63-B379-09D3345EA85C}" v="44" dt="2020-12-09T05:36:50.401"/>
    <p1510:client id="{BCA5F6EB-16A0-4E89-93F6-93404C318194}" v="5" dt="2020-12-09T17:25:58.299"/>
    <p1510:client id="{DAA06810-B4CE-5B83-966D-B5E120539287}" v="47" dt="2020-12-18T22:05:19.188"/>
    <p1510:client id="{ED7263FE-CF0A-AFC1-F160-648744299656}" v="15" dt="2020-12-18T18:49:21.053"/>
    <p1510:client id="{FADFF320-3EE3-02A0-A522-8CC874B2A260}" v="47" dt="2020-12-18T21:30:05.4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99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749F63-0BDF-4E9E-A601-E1EFCB723107}" type="doc">
      <dgm:prSet loTypeId="urn:microsoft.com/office/officeart/2005/8/layout/vList5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B8D79A8A-F099-4781-882A-5DC54076C213}">
      <dgm:prSet phldrT="[Text]"/>
      <dgm:spPr/>
      <dgm:t>
        <a:bodyPr/>
        <a:lstStyle/>
        <a:p>
          <a:pPr rtl="0"/>
          <a:r>
            <a:rPr lang="en-US"/>
            <a:t>Spanish Language Arts</a:t>
          </a:r>
          <a:r>
            <a:rPr lang="en-US">
              <a:latin typeface="Calibri Light" panose="020F0302020204030204"/>
            </a:rPr>
            <a:t> </a:t>
          </a:r>
          <a:endParaRPr lang="en-US"/>
        </a:p>
      </dgm:t>
    </dgm:pt>
    <dgm:pt modelId="{4ED5615F-35B5-40A8-BB9F-1A58445FAFD3}" type="parTrans" cxnId="{892D85A9-0939-4F4B-A779-C486C1182868}">
      <dgm:prSet/>
      <dgm:spPr/>
      <dgm:t>
        <a:bodyPr/>
        <a:lstStyle/>
        <a:p>
          <a:endParaRPr lang="en-US"/>
        </a:p>
      </dgm:t>
    </dgm:pt>
    <dgm:pt modelId="{7C7E825C-07D9-4A3F-BF17-FAA1496527A5}" type="sibTrans" cxnId="{892D85A9-0939-4F4B-A779-C486C1182868}">
      <dgm:prSet/>
      <dgm:spPr/>
      <dgm:t>
        <a:bodyPr/>
        <a:lstStyle/>
        <a:p>
          <a:endParaRPr lang="en-US"/>
        </a:p>
      </dgm:t>
    </dgm:pt>
    <dgm:pt modelId="{62AD884D-11E4-4565-96F5-1477153AA4B6}">
      <dgm:prSet phldrT="[Text]"/>
      <dgm:spPr/>
      <dgm:t>
        <a:bodyPr/>
        <a:lstStyle/>
        <a:p>
          <a:pPr rtl="0"/>
          <a:r>
            <a:rPr lang="en-US"/>
            <a:t>four (4)</a:t>
          </a:r>
          <a:r>
            <a:rPr lang="en-US">
              <a:latin typeface="Calibri Light" panose="020F0302020204030204"/>
            </a:rPr>
            <a:t> DL HS credits in</a:t>
          </a:r>
          <a:r>
            <a:rPr lang="en-US"/>
            <a:t> Spanish </a:t>
          </a:r>
          <a:r>
            <a:rPr lang="en-US">
              <a:latin typeface="Calibri Light" panose="020F0302020204030204"/>
            </a:rPr>
            <a:t>Language</a:t>
          </a:r>
          <a:r>
            <a:rPr lang="en-US"/>
            <a:t> </a:t>
          </a:r>
          <a:r>
            <a:rPr lang="en-US">
              <a:latin typeface="Calibri Light" panose="020F0302020204030204"/>
            </a:rPr>
            <a:t>Arts (Language and Literature)</a:t>
          </a:r>
          <a:endParaRPr lang="en-US"/>
        </a:p>
      </dgm:t>
    </dgm:pt>
    <dgm:pt modelId="{785D2B06-A516-4422-9519-DE6A0E0067BE}" type="parTrans" cxnId="{BBFFAC0D-9DAD-4116-B3E6-75A59BA660F3}">
      <dgm:prSet/>
      <dgm:spPr/>
      <dgm:t>
        <a:bodyPr/>
        <a:lstStyle/>
        <a:p>
          <a:endParaRPr lang="en-US"/>
        </a:p>
      </dgm:t>
    </dgm:pt>
    <dgm:pt modelId="{0196A5EC-5DDF-498D-A33D-4A62078FD4F0}" type="sibTrans" cxnId="{BBFFAC0D-9DAD-4116-B3E6-75A59BA660F3}">
      <dgm:prSet/>
      <dgm:spPr/>
      <dgm:t>
        <a:bodyPr/>
        <a:lstStyle/>
        <a:p>
          <a:endParaRPr lang="en-US"/>
        </a:p>
      </dgm:t>
    </dgm:pt>
    <dgm:pt modelId="{0AD7195F-2D17-4330-B2F3-8B83473DF41F}">
      <dgm:prSet phldrT="[Text]"/>
      <dgm:spPr/>
      <dgm:t>
        <a:bodyPr/>
        <a:lstStyle/>
        <a:p>
          <a:r>
            <a:rPr lang="en-US"/>
            <a:t>Content Subjects</a:t>
          </a:r>
        </a:p>
      </dgm:t>
    </dgm:pt>
    <dgm:pt modelId="{3C9992B9-1C8C-417D-9A3A-B092B9066B10}" type="parTrans" cxnId="{0F2F37AA-EF6E-4644-A91F-9AF908B43977}">
      <dgm:prSet/>
      <dgm:spPr/>
      <dgm:t>
        <a:bodyPr/>
        <a:lstStyle/>
        <a:p>
          <a:endParaRPr lang="en-US"/>
        </a:p>
      </dgm:t>
    </dgm:pt>
    <dgm:pt modelId="{CB2D8CCE-8A97-4387-B6A3-12A984D3FBBC}" type="sibTrans" cxnId="{0F2F37AA-EF6E-4644-A91F-9AF908B43977}">
      <dgm:prSet/>
      <dgm:spPr/>
      <dgm:t>
        <a:bodyPr/>
        <a:lstStyle/>
        <a:p>
          <a:endParaRPr lang="en-US"/>
        </a:p>
      </dgm:t>
    </dgm:pt>
    <dgm:pt modelId="{16C0A568-6738-4B92-8BCA-AEA330E8FACB}">
      <dgm:prSet phldrT="[Text]"/>
      <dgm:spPr/>
      <dgm:t>
        <a:bodyPr/>
        <a:lstStyle/>
        <a:p>
          <a:pPr rtl="0"/>
          <a:r>
            <a:rPr lang="en-US"/>
            <a:t>three (3) </a:t>
          </a:r>
          <a:r>
            <a:rPr lang="en-US">
              <a:latin typeface="Calibri Light" panose="020F0302020204030204"/>
            </a:rPr>
            <a:t>DL HS credits in content areas:</a:t>
          </a:r>
          <a:r>
            <a:rPr lang="en-US"/>
            <a:t> History, Math, and Science. (taught In Spanish)</a:t>
          </a:r>
        </a:p>
      </dgm:t>
    </dgm:pt>
    <dgm:pt modelId="{2972C90C-1115-4F7E-8A6F-01649DD64064}" type="parTrans" cxnId="{73A3ABE8-52F7-47CF-94BA-791F24885C60}">
      <dgm:prSet/>
      <dgm:spPr/>
      <dgm:t>
        <a:bodyPr/>
        <a:lstStyle/>
        <a:p>
          <a:endParaRPr lang="en-US"/>
        </a:p>
      </dgm:t>
    </dgm:pt>
    <dgm:pt modelId="{53581073-D2F2-401F-838C-E1AD7CC3761D}" type="sibTrans" cxnId="{73A3ABE8-52F7-47CF-94BA-791F24885C60}">
      <dgm:prSet/>
      <dgm:spPr/>
      <dgm:t>
        <a:bodyPr/>
        <a:lstStyle/>
        <a:p>
          <a:endParaRPr lang="en-US"/>
        </a:p>
      </dgm:t>
    </dgm:pt>
    <dgm:pt modelId="{80CB96FE-2247-431E-913E-9097251B9298}">
      <dgm:prSet phldrT="[Text]"/>
      <dgm:spPr/>
      <dgm:t>
        <a:bodyPr/>
        <a:lstStyle/>
        <a:p>
          <a:r>
            <a:rPr lang="en-US"/>
            <a:t>Electives</a:t>
          </a:r>
        </a:p>
      </dgm:t>
    </dgm:pt>
    <dgm:pt modelId="{4B00326D-3997-41F0-BAEF-F8B1967AD8EF}" type="parTrans" cxnId="{35135F15-D2A5-49B4-ABD0-2D3D0EE96C34}">
      <dgm:prSet/>
      <dgm:spPr/>
      <dgm:t>
        <a:bodyPr/>
        <a:lstStyle/>
        <a:p>
          <a:endParaRPr lang="en-US"/>
        </a:p>
      </dgm:t>
    </dgm:pt>
    <dgm:pt modelId="{62952C0A-9D24-4EF9-8F05-E2FFDDBAC750}" type="sibTrans" cxnId="{35135F15-D2A5-49B4-ABD0-2D3D0EE96C34}">
      <dgm:prSet/>
      <dgm:spPr/>
      <dgm:t>
        <a:bodyPr/>
        <a:lstStyle/>
        <a:p>
          <a:endParaRPr lang="en-US"/>
        </a:p>
      </dgm:t>
    </dgm:pt>
    <dgm:pt modelId="{8BC3566B-2FDD-48CE-9EC7-B01D96C14FD7}">
      <dgm:prSet phldrT="[Text]"/>
      <dgm:spPr/>
      <dgm:t>
        <a:bodyPr/>
        <a:lstStyle/>
        <a:p>
          <a:pPr rtl="0"/>
          <a:r>
            <a:rPr lang="en-US"/>
            <a:t>one (1) </a:t>
          </a:r>
          <a:r>
            <a:rPr lang="en-US">
              <a:latin typeface="Calibri Light" panose="020F0302020204030204"/>
            </a:rPr>
            <a:t>DL credit in Spanish</a:t>
          </a:r>
          <a:r>
            <a:rPr lang="en-US"/>
            <a:t> </a:t>
          </a:r>
          <a:r>
            <a:rPr lang="en-US">
              <a:latin typeface="Calibri Light" panose="020F0302020204030204"/>
            </a:rPr>
            <a:t>(Art, Folkloric, Dance)</a:t>
          </a:r>
          <a:endParaRPr lang="en-US"/>
        </a:p>
      </dgm:t>
    </dgm:pt>
    <dgm:pt modelId="{48C370C5-A834-4A76-82C1-5294F1458A22}" type="parTrans" cxnId="{D1F45483-E072-4F21-B644-20D00422057D}">
      <dgm:prSet/>
      <dgm:spPr/>
      <dgm:t>
        <a:bodyPr/>
        <a:lstStyle/>
        <a:p>
          <a:endParaRPr lang="en-US"/>
        </a:p>
      </dgm:t>
    </dgm:pt>
    <dgm:pt modelId="{8F77B809-6FD4-4118-9D3A-34D711851705}" type="sibTrans" cxnId="{D1F45483-E072-4F21-B644-20D00422057D}">
      <dgm:prSet/>
      <dgm:spPr/>
      <dgm:t>
        <a:bodyPr/>
        <a:lstStyle/>
        <a:p>
          <a:endParaRPr lang="en-US"/>
        </a:p>
      </dgm:t>
    </dgm:pt>
    <dgm:pt modelId="{B3CF3ADE-85D2-42BB-8392-ACD03E42D88F}">
      <dgm:prSet phldr="0"/>
      <dgm:spPr/>
      <dgm:t>
        <a:bodyPr/>
        <a:lstStyle/>
        <a:p>
          <a:pPr rtl="0"/>
          <a:r>
            <a:rPr lang="en-US" b="1">
              <a:latin typeface="Franklin Gothic Medium"/>
            </a:rPr>
            <a:t>OR</a:t>
          </a:r>
          <a:r>
            <a:rPr lang="en-US">
              <a:latin typeface="Calibri Light" panose="020F0302020204030204"/>
            </a:rPr>
            <a:t> all 4 DL credits from content areas. </a:t>
          </a:r>
        </a:p>
      </dgm:t>
    </dgm:pt>
    <dgm:pt modelId="{FCA63F3B-8AAC-4AB0-BA92-72F762F6DAAE}" type="parTrans" cxnId="{BC01952F-3F74-4249-9C22-0578BD6229E7}">
      <dgm:prSet/>
      <dgm:spPr/>
    </dgm:pt>
    <dgm:pt modelId="{FB4B09A7-998E-4138-976D-27D7632CEE2F}" type="sibTrans" cxnId="{BC01952F-3F74-4249-9C22-0578BD6229E7}">
      <dgm:prSet/>
      <dgm:spPr/>
    </dgm:pt>
    <dgm:pt modelId="{6009B430-C458-430D-8B20-AEDAB5A2CDF8}" type="pres">
      <dgm:prSet presAssocID="{31749F63-0BDF-4E9E-A601-E1EFCB723107}" presName="Name0" presStyleCnt="0">
        <dgm:presLayoutVars>
          <dgm:dir/>
          <dgm:animLvl val="lvl"/>
          <dgm:resizeHandles val="exact"/>
        </dgm:presLayoutVars>
      </dgm:prSet>
      <dgm:spPr/>
    </dgm:pt>
    <dgm:pt modelId="{8B3A57DF-F6EB-4065-AC5E-3DBDC8C2A0CE}" type="pres">
      <dgm:prSet presAssocID="{B8D79A8A-F099-4781-882A-5DC54076C213}" presName="linNode" presStyleCnt="0"/>
      <dgm:spPr/>
    </dgm:pt>
    <dgm:pt modelId="{A76CC033-4B93-4961-9728-D4E030228511}" type="pres">
      <dgm:prSet presAssocID="{B8D79A8A-F099-4781-882A-5DC54076C213}" presName="parentText" presStyleLbl="node1" presStyleIdx="0" presStyleCnt="3" custScaleX="87442" custLinFactNeighborX="-122" custLinFactNeighborY="6811">
        <dgm:presLayoutVars>
          <dgm:chMax val="1"/>
          <dgm:bulletEnabled val="1"/>
        </dgm:presLayoutVars>
      </dgm:prSet>
      <dgm:spPr/>
    </dgm:pt>
    <dgm:pt modelId="{DD50CD1B-F506-4390-95EB-4A0926DD5EB5}" type="pres">
      <dgm:prSet presAssocID="{B8D79A8A-F099-4781-882A-5DC54076C213}" presName="descendantText" presStyleLbl="alignAccFollowNode1" presStyleIdx="0" presStyleCnt="3">
        <dgm:presLayoutVars>
          <dgm:bulletEnabled val="1"/>
        </dgm:presLayoutVars>
      </dgm:prSet>
      <dgm:spPr/>
    </dgm:pt>
    <dgm:pt modelId="{596CFDEF-3F52-4F11-809C-7FBA8114A1DA}" type="pres">
      <dgm:prSet presAssocID="{7C7E825C-07D9-4A3F-BF17-FAA1496527A5}" presName="sp" presStyleCnt="0"/>
      <dgm:spPr/>
    </dgm:pt>
    <dgm:pt modelId="{F43DB5F9-900B-46AF-B905-16D462A3465A}" type="pres">
      <dgm:prSet presAssocID="{0AD7195F-2D17-4330-B2F3-8B83473DF41F}" presName="linNode" presStyleCnt="0"/>
      <dgm:spPr/>
    </dgm:pt>
    <dgm:pt modelId="{60D97BF0-2705-4F3B-B5BD-EFF9338E60ED}" type="pres">
      <dgm:prSet presAssocID="{0AD7195F-2D17-4330-B2F3-8B83473DF41F}" presName="parentText" presStyleLbl="node1" presStyleIdx="1" presStyleCnt="3" custScaleX="88781" custLinFactNeighborX="-122" custLinFactNeighborY="-2984">
        <dgm:presLayoutVars>
          <dgm:chMax val="1"/>
          <dgm:bulletEnabled val="1"/>
        </dgm:presLayoutVars>
      </dgm:prSet>
      <dgm:spPr/>
    </dgm:pt>
    <dgm:pt modelId="{7C969A15-649E-483C-9543-41ED1B917415}" type="pres">
      <dgm:prSet presAssocID="{0AD7195F-2D17-4330-B2F3-8B83473DF41F}" presName="descendantText" presStyleLbl="alignAccFollowNode1" presStyleIdx="1" presStyleCnt="3">
        <dgm:presLayoutVars>
          <dgm:bulletEnabled val="1"/>
        </dgm:presLayoutVars>
      </dgm:prSet>
      <dgm:spPr/>
    </dgm:pt>
    <dgm:pt modelId="{3B21ABF1-EA94-4FDF-A2FA-EFA9F9FF5FA1}" type="pres">
      <dgm:prSet presAssocID="{CB2D8CCE-8A97-4387-B6A3-12A984D3FBBC}" presName="sp" presStyleCnt="0"/>
      <dgm:spPr/>
    </dgm:pt>
    <dgm:pt modelId="{B6B49DE6-20C1-4C34-89CE-D26EEB1483FF}" type="pres">
      <dgm:prSet presAssocID="{80CB96FE-2247-431E-913E-9097251B9298}" presName="linNode" presStyleCnt="0"/>
      <dgm:spPr/>
    </dgm:pt>
    <dgm:pt modelId="{45592F2A-C212-444A-B3EE-0A5C878320B5}" type="pres">
      <dgm:prSet presAssocID="{80CB96FE-2247-431E-913E-9097251B9298}" presName="parentText" presStyleLbl="node1" presStyleIdx="2" presStyleCnt="3" custScaleX="88782" custScaleY="92686" custLinFactNeighborX="-122" custLinFactNeighborY="-5816">
        <dgm:presLayoutVars>
          <dgm:chMax val="1"/>
          <dgm:bulletEnabled val="1"/>
        </dgm:presLayoutVars>
      </dgm:prSet>
      <dgm:spPr/>
    </dgm:pt>
    <dgm:pt modelId="{9B821494-7D3A-41CF-806A-92CB0701572D}" type="pres">
      <dgm:prSet presAssocID="{80CB96FE-2247-431E-913E-9097251B929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5CAA5600-AF99-44E8-9E4D-3FCE6FFD6693}" type="presOf" srcId="{0AD7195F-2D17-4330-B2F3-8B83473DF41F}" destId="{60D97BF0-2705-4F3B-B5BD-EFF9338E60ED}" srcOrd="0" destOrd="0" presId="urn:microsoft.com/office/officeart/2005/8/layout/vList5"/>
    <dgm:cxn modelId="{BBFFAC0D-9DAD-4116-B3E6-75A59BA660F3}" srcId="{B8D79A8A-F099-4781-882A-5DC54076C213}" destId="{62AD884D-11E4-4565-96F5-1477153AA4B6}" srcOrd="0" destOrd="0" parTransId="{785D2B06-A516-4422-9519-DE6A0E0067BE}" sibTransId="{0196A5EC-5DDF-498D-A33D-4A62078FD4F0}"/>
    <dgm:cxn modelId="{35135F15-D2A5-49B4-ABD0-2D3D0EE96C34}" srcId="{31749F63-0BDF-4E9E-A601-E1EFCB723107}" destId="{80CB96FE-2247-431E-913E-9097251B9298}" srcOrd="2" destOrd="0" parTransId="{4B00326D-3997-41F0-BAEF-F8B1967AD8EF}" sibTransId="{62952C0A-9D24-4EF9-8F05-E2FFDDBAC750}"/>
    <dgm:cxn modelId="{70DD001F-2469-4A5E-AD45-E149E8687EC9}" type="presOf" srcId="{8BC3566B-2FDD-48CE-9EC7-B01D96C14FD7}" destId="{9B821494-7D3A-41CF-806A-92CB0701572D}" srcOrd="0" destOrd="0" presId="urn:microsoft.com/office/officeart/2005/8/layout/vList5"/>
    <dgm:cxn modelId="{BC01952F-3F74-4249-9C22-0578BD6229E7}" srcId="{0AD7195F-2D17-4330-B2F3-8B83473DF41F}" destId="{B3CF3ADE-85D2-42BB-8392-ACD03E42D88F}" srcOrd="1" destOrd="0" parTransId="{FCA63F3B-8AAC-4AB0-BA92-72F762F6DAAE}" sibTransId="{FB4B09A7-998E-4138-976D-27D7632CEE2F}"/>
    <dgm:cxn modelId="{D1F45483-E072-4F21-B644-20D00422057D}" srcId="{80CB96FE-2247-431E-913E-9097251B9298}" destId="{8BC3566B-2FDD-48CE-9EC7-B01D96C14FD7}" srcOrd="0" destOrd="0" parTransId="{48C370C5-A834-4A76-82C1-5294F1458A22}" sibTransId="{8F77B809-6FD4-4118-9D3A-34D711851705}"/>
    <dgm:cxn modelId="{BF72D28A-573B-4811-84DB-689C390403CA}" type="presOf" srcId="{16C0A568-6738-4B92-8BCA-AEA330E8FACB}" destId="{7C969A15-649E-483C-9543-41ED1B917415}" srcOrd="0" destOrd="0" presId="urn:microsoft.com/office/officeart/2005/8/layout/vList5"/>
    <dgm:cxn modelId="{6FAD6B9C-8255-4528-AF29-3C7EEF276C95}" type="presOf" srcId="{80CB96FE-2247-431E-913E-9097251B9298}" destId="{45592F2A-C212-444A-B3EE-0A5C878320B5}" srcOrd="0" destOrd="0" presId="urn:microsoft.com/office/officeart/2005/8/layout/vList5"/>
    <dgm:cxn modelId="{16FB1D9E-CD9F-406D-AB42-E8ED5EA453EF}" type="presOf" srcId="{31749F63-0BDF-4E9E-A601-E1EFCB723107}" destId="{6009B430-C458-430D-8B20-AEDAB5A2CDF8}" srcOrd="0" destOrd="0" presId="urn:microsoft.com/office/officeart/2005/8/layout/vList5"/>
    <dgm:cxn modelId="{892D85A9-0939-4F4B-A779-C486C1182868}" srcId="{31749F63-0BDF-4E9E-A601-E1EFCB723107}" destId="{B8D79A8A-F099-4781-882A-5DC54076C213}" srcOrd="0" destOrd="0" parTransId="{4ED5615F-35B5-40A8-BB9F-1A58445FAFD3}" sibTransId="{7C7E825C-07D9-4A3F-BF17-FAA1496527A5}"/>
    <dgm:cxn modelId="{0F2F37AA-EF6E-4644-A91F-9AF908B43977}" srcId="{31749F63-0BDF-4E9E-A601-E1EFCB723107}" destId="{0AD7195F-2D17-4330-B2F3-8B83473DF41F}" srcOrd="1" destOrd="0" parTransId="{3C9992B9-1C8C-417D-9A3A-B092B9066B10}" sibTransId="{CB2D8CCE-8A97-4387-B6A3-12A984D3FBBC}"/>
    <dgm:cxn modelId="{26C284B7-4F5D-4B28-B1DD-4A2C40A90ED8}" type="presOf" srcId="{B3CF3ADE-85D2-42BB-8392-ACD03E42D88F}" destId="{7C969A15-649E-483C-9543-41ED1B917415}" srcOrd="0" destOrd="1" presId="urn:microsoft.com/office/officeart/2005/8/layout/vList5"/>
    <dgm:cxn modelId="{73D1ECC7-3349-4D95-A67B-CD77404E0FB3}" type="presOf" srcId="{62AD884D-11E4-4565-96F5-1477153AA4B6}" destId="{DD50CD1B-F506-4390-95EB-4A0926DD5EB5}" srcOrd="0" destOrd="0" presId="urn:microsoft.com/office/officeart/2005/8/layout/vList5"/>
    <dgm:cxn modelId="{73A3ABE8-52F7-47CF-94BA-791F24885C60}" srcId="{0AD7195F-2D17-4330-B2F3-8B83473DF41F}" destId="{16C0A568-6738-4B92-8BCA-AEA330E8FACB}" srcOrd="0" destOrd="0" parTransId="{2972C90C-1115-4F7E-8A6F-01649DD64064}" sibTransId="{53581073-D2F2-401F-838C-E1AD7CC3761D}"/>
    <dgm:cxn modelId="{CD794EEC-86D9-4F1D-9F34-741ACCBD3D8C}" type="presOf" srcId="{B8D79A8A-F099-4781-882A-5DC54076C213}" destId="{A76CC033-4B93-4961-9728-D4E030228511}" srcOrd="0" destOrd="0" presId="urn:microsoft.com/office/officeart/2005/8/layout/vList5"/>
    <dgm:cxn modelId="{EB3EB9D3-A88E-4EBB-A659-F34A01293CBD}" type="presParOf" srcId="{6009B430-C458-430D-8B20-AEDAB5A2CDF8}" destId="{8B3A57DF-F6EB-4065-AC5E-3DBDC8C2A0CE}" srcOrd="0" destOrd="0" presId="urn:microsoft.com/office/officeart/2005/8/layout/vList5"/>
    <dgm:cxn modelId="{BEF75BAA-3680-4AD9-9282-40760E1CCD04}" type="presParOf" srcId="{8B3A57DF-F6EB-4065-AC5E-3DBDC8C2A0CE}" destId="{A76CC033-4B93-4961-9728-D4E030228511}" srcOrd="0" destOrd="0" presId="urn:microsoft.com/office/officeart/2005/8/layout/vList5"/>
    <dgm:cxn modelId="{4015B4A4-05BC-4003-A1D3-8E29961E9790}" type="presParOf" srcId="{8B3A57DF-F6EB-4065-AC5E-3DBDC8C2A0CE}" destId="{DD50CD1B-F506-4390-95EB-4A0926DD5EB5}" srcOrd="1" destOrd="0" presId="urn:microsoft.com/office/officeart/2005/8/layout/vList5"/>
    <dgm:cxn modelId="{13834E05-1FB2-4349-8C39-A98BED98AE4B}" type="presParOf" srcId="{6009B430-C458-430D-8B20-AEDAB5A2CDF8}" destId="{596CFDEF-3F52-4F11-809C-7FBA8114A1DA}" srcOrd="1" destOrd="0" presId="urn:microsoft.com/office/officeart/2005/8/layout/vList5"/>
    <dgm:cxn modelId="{1EA892AB-C340-478F-B63F-05EA67FDDAF8}" type="presParOf" srcId="{6009B430-C458-430D-8B20-AEDAB5A2CDF8}" destId="{F43DB5F9-900B-46AF-B905-16D462A3465A}" srcOrd="2" destOrd="0" presId="urn:microsoft.com/office/officeart/2005/8/layout/vList5"/>
    <dgm:cxn modelId="{48B68FC7-285C-45BD-8EF9-3896D0728900}" type="presParOf" srcId="{F43DB5F9-900B-46AF-B905-16D462A3465A}" destId="{60D97BF0-2705-4F3B-B5BD-EFF9338E60ED}" srcOrd="0" destOrd="0" presId="urn:microsoft.com/office/officeart/2005/8/layout/vList5"/>
    <dgm:cxn modelId="{AEEDC054-292E-4527-A2FE-310131CA58CC}" type="presParOf" srcId="{F43DB5F9-900B-46AF-B905-16D462A3465A}" destId="{7C969A15-649E-483C-9543-41ED1B917415}" srcOrd="1" destOrd="0" presId="urn:microsoft.com/office/officeart/2005/8/layout/vList5"/>
    <dgm:cxn modelId="{96296D0F-598D-4296-9DB5-5EFDBB7C1600}" type="presParOf" srcId="{6009B430-C458-430D-8B20-AEDAB5A2CDF8}" destId="{3B21ABF1-EA94-4FDF-A2FA-EFA9F9FF5FA1}" srcOrd="3" destOrd="0" presId="urn:microsoft.com/office/officeart/2005/8/layout/vList5"/>
    <dgm:cxn modelId="{C1F7364C-D829-4BA3-A2C3-8CFC7ADE3069}" type="presParOf" srcId="{6009B430-C458-430D-8B20-AEDAB5A2CDF8}" destId="{B6B49DE6-20C1-4C34-89CE-D26EEB1483FF}" srcOrd="4" destOrd="0" presId="urn:microsoft.com/office/officeart/2005/8/layout/vList5"/>
    <dgm:cxn modelId="{61D51DAB-CC37-47DD-B5AD-07454A693A60}" type="presParOf" srcId="{B6B49DE6-20C1-4C34-89CE-D26EEB1483FF}" destId="{45592F2A-C212-444A-B3EE-0A5C878320B5}" srcOrd="0" destOrd="0" presId="urn:microsoft.com/office/officeart/2005/8/layout/vList5"/>
    <dgm:cxn modelId="{C3816669-54A8-44BB-B1E7-E90445EDE443}" type="presParOf" srcId="{B6B49DE6-20C1-4C34-89CE-D26EEB1483FF}" destId="{9B821494-7D3A-41CF-806A-92CB0701572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8044C9-6B28-4850-99FF-4637CD95F95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15C3F0-6C3D-4746-83EA-555E73AE776F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Business &amp; Industry</a:t>
          </a:r>
          <a:endParaRPr lang="en-US"/>
        </a:p>
      </dgm:t>
    </dgm:pt>
    <dgm:pt modelId="{7DA3102D-9B8D-45ED-AF1C-2D8935C993DD}" type="parTrans" cxnId="{1652BDD8-9D99-4173-B1AA-02747D3FC549}">
      <dgm:prSet/>
      <dgm:spPr/>
      <dgm:t>
        <a:bodyPr/>
        <a:lstStyle/>
        <a:p>
          <a:endParaRPr lang="en-US"/>
        </a:p>
      </dgm:t>
    </dgm:pt>
    <dgm:pt modelId="{678FD6E2-1BFC-43F0-BA74-8F654C7FB077}" type="sibTrans" cxnId="{1652BDD8-9D99-4173-B1AA-02747D3FC549}">
      <dgm:prSet/>
      <dgm:spPr/>
      <dgm:t>
        <a:bodyPr/>
        <a:lstStyle/>
        <a:p>
          <a:endParaRPr lang="en-US"/>
        </a:p>
      </dgm:t>
    </dgm:pt>
    <dgm:pt modelId="{A9BD83A8-8FD6-4CA7-8658-7BCF515A96E0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Public Service</a:t>
          </a:r>
          <a:endParaRPr lang="en-US"/>
        </a:p>
      </dgm:t>
    </dgm:pt>
    <dgm:pt modelId="{D480B548-7AC5-4A6A-92E9-78624A7D3FA3}" type="parTrans" cxnId="{4F0C4A62-EF42-4D57-9741-A220415C9BD0}">
      <dgm:prSet/>
      <dgm:spPr/>
      <dgm:t>
        <a:bodyPr/>
        <a:lstStyle/>
        <a:p>
          <a:endParaRPr lang="en-US"/>
        </a:p>
      </dgm:t>
    </dgm:pt>
    <dgm:pt modelId="{7A8EEB75-04F3-4B06-A120-E1CCF9FDFF76}" type="sibTrans" cxnId="{4F0C4A62-EF42-4D57-9741-A220415C9BD0}">
      <dgm:prSet/>
      <dgm:spPr/>
      <dgm:t>
        <a:bodyPr/>
        <a:lstStyle/>
        <a:p>
          <a:endParaRPr lang="en-US"/>
        </a:p>
      </dgm:t>
    </dgm:pt>
    <dgm:pt modelId="{67135BD2-A4F2-4F85-9EC1-DA650D0DDCE8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STEM</a:t>
          </a:r>
          <a:endParaRPr lang="en-US">
            <a:latin typeface="Calibri"/>
            <a:cs typeface="Calibri"/>
          </a:endParaRPr>
        </a:p>
      </dgm:t>
    </dgm:pt>
    <dgm:pt modelId="{10442555-8BFA-4941-9173-C3AC06C132E8}" type="parTrans" cxnId="{11ABA418-1503-430E-A893-CFC821208777}">
      <dgm:prSet/>
      <dgm:spPr/>
      <dgm:t>
        <a:bodyPr/>
        <a:lstStyle/>
        <a:p>
          <a:endParaRPr lang="en-US"/>
        </a:p>
      </dgm:t>
    </dgm:pt>
    <dgm:pt modelId="{9F4B3A31-2403-4E52-9079-63E1A9B950F9}" type="sibTrans" cxnId="{11ABA418-1503-430E-A893-CFC821208777}">
      <dgm:prSet/>
      <dgm:spPr/>
      <dgm:t>
        <a:bodyPr/>
        <a:lstStyle/>
        <a:p>
          <a:endParaRPr lang="en-US"/>
        </a:p>
      </dgm:t>
    </dgm:pt>
    <dgm:pt modelId="{D8DCFFC4-845A-4CC9-999A-46F00EE987E0}">
      <dgm:prSet phldrT="[Text]" phldr="0"/>
      <dgm:spPr/>
      <dgm:t>
        <a:bodyPr/>
        <a:lstStyle/>
        <a:p>
          <a:pPr rtl="0"/>
          <a:r>
            <a:rPr lang="en-US">
              <a:latin typeface="Calibri"/>
            </a:rPr>
            <a:t>Arts &amp; Humanities</a:t>
          </a:r>
          <a:endParaRPr lang="en-US"/>
        </a:p>
      </dgm:t>
    </dgm:pt>
    <dgm:pt modelId="{0139CB79-2C73-43D0-9701-566030B6CBDF}" type="parTrans" cxnId="{359725CC-018D-4A6E-B63E-CAB22EA2889F}">
      <dgm:prSet/>
      <dgm:spPr/>
      <dgm:t>
        <a:bodyPr/>
        <a:lstStyle/>
        <a:p>
          <a:endParaRPr lang="en-US"/>
        </a:p>
      </dgm:t>
    </dgm:pt>
    <dgm:pt modelId="{EA63C058-AB4D-4FCA-817E-32DF8FF853BE}" type="sibTrans" cxnId="{359725CC-018D-4A6E-B63E-CAB22EA2889F}">
      <dgm:prSet/>
      <dgm:spPr/>
      <dgm:t>
        <a:bodyPr/>
        <a:lstStyle/>
        <a:p>
          <a:endParaRPr lang="en-US"/>
        </a:p>
      </dgm:t>
    </dgm:pt>
    <dgm:pt modelId="{B6F8B93E-4F69-4392-AA53-1F9E63033962}">
      <dgm:prSet phldrT="[Text]" phldr="0"/>
      <dgm:spPr/>
      <dgm:t>
        <a:bodyPr/>
        <a:lstStyle/>
        <a:p>
          <a:r>
            <a:rPr lang="en-US">
              <a:latin typeface="Calibri"/>
            </a:rPr>
            <a:t>Multi-disciplinary</a:t>
          </a:r>
          <a:endParaRPr lang="en-US"/>
        </a:p>
      </dgm:t>
    </dgm:pt>
    <dgm:pt modelId="{CD6A2BED-6858-46FF-BF30-0DC106662289}" type="parTrans" cxnId="{EC2552BB-4B23-48EB-A585-E6E3A8914429}">
      <dgm:prSet/>
      <dgm:spPr/>
      <dgm:t>
        <a:bodyPr/>
        <a:lstStyle/>
        <a:p>
          <a:endParaRPr lang="en-US"/>
        </a:p>
      </dgm:t>
    </dgm:pt>
    <dgm:pt modelId="{D2872C15-3B2A-4AB6-A7DC-E74371694A80}" type="sibTrans" cxnId="{EC2552BB-4B23-48EB-A585-E6E3A8914429}">
      <dgm:prSet/>
      <dgm:spPr/>
      <dgm:t>
        <a:bodyPr/>
        <a:lstStyle/>
        <a:p>
          <a:endParaRPr lang="en-US"/>
        </a:p>
      </dgm:t>
    </dgm:pt>
    <dgm:pt modelId="{60E8CCCD-124C-4BEC-8309-B7CF39132AA0}" type="pres">
      <dgm:prSet presAssocID="{C78044C9-6B28-4850-99FF-4637CD95F959}" presName="diagram" presStyleCnt="0">
        <dgm:presLayoutVars>
          <dgm:dir/>
          <dgm:resizeHandles val="exact"/>
        </dgm:presLayoutVars>
      </dgm:prSet>
      <dgm:spPr/>
    </dgm:pt>
    <dgm:pt modelId="{5308FCD5-85A2-454E-9707-FB3232D50969}" type="pres">
      <dgm:prSet presAssocID="{C915C3F0-6C3D-4746-83EA-555E73AE776F}" presName="node" presStyleLbl="node1" presStyleIdx="0" presStyleCnt="5">
        <dgm:presLayoutVars>
          <dgm:bulletEnabled val="1"/>
        </dgm:presLayoutVars>
      </dgm:prSet>
      <dgm:spPr/>
    </dgm:pt>
    <dgm:pt modelId="{C8661481-D32B-4FB2-95AE-38F7D8758FC2}" type="pres">
      <dgm:prSet presAssocID="{678FD6E2-1BFC-43F0-BA74-8F654C7FB077}" presName="sibTrans" presStyleCnt="0"/>
      <dgm:spPr/>
    </dgm:pt>
    <dgm:pt modelId="{BBA3C145-3614-4454-9C1D-335AC2FFFB9D}" type="pres">
      <dgm:prSet presAssocID="{A9BD83A8-8FD6-4CA7-8658-7BCF515A96E0}" presName="node" presStyleLbl="node1" presStyleIdx="1" presStyleCnt="5">
        <dgm:presLayoutVars>
          <dgm:bulletEnabled val="1"/>
        </dgm:presLayoutVars>
      </dgm:prSet>
      <dgm:spPr/>
    </dgm:pt>
    <dgm:pt modelId="{6668E11C-C70E-40E6-B2CC-491EFDED5E40}" type="pres">
      <dgm:prSet presAssocID="{7A8EEB75-04F3-4B06-A120-E1CCF9FDFF76}" presName="sibTrans" presStyleCnt="0"/>
      <dgm:spPr/>
    </dgm:pt>
    <dgm:pt modelId="{A7A845CE-C319-4C46-ACAF-7904A2941869}" type="pres">
      <dgm:prSet presAssocID="{67135BD2-A4F2-4F85-9EC1-DA650D0DDCE8}" presName="node" presStyleLbl="node1" presStyleIdx="2" presStyleCnt="5">
        <dgm:presLayoutVars>
          <dgm:bulletEnabled val="1"/>
        </dgm:presLayoutVars>
      </dgm:prSet>
      <dgm:spPr/>
    </dgm:pt>
    <dgm:pt modelId="{B67059DF-7C67-426D-B71E-ACFEC7BA2457}" type="pres">
      <dgm:prSet presAssocID="{9F4B3A31-2403-4E52-9079-63E1A9B950F9}" presName="sibTrans" presStyleCnt="0"/>
      <dgm:spPr/>
    </dgm:pt>
    <dgm:pt modelId="{23644201-0276-4984-AED1-BB0099F9FDD4}" type="pres">
      <dgm:prSet presAssocID="{D8DCFFC4-845A-4CC9-999A-46F00EE987E0}" presName="node" presStyleLbl="node1" presStyleIdx="3" presStyleCnt="5">
        <dgm:presLayoutVars>
          <dgm:bulletEnabled val="1"/>
        </dgm:presLayoutVars>
      </dgm:prSet>
      <dgm:spPr/>
    </dgm:pt>
    <dgm:pt modelId="{C02D05EA-B6E5-40F1-B36E-0A5DC644F1BE}" type="pres">
      <dgm:prSet presAssocID="{EA63C058-AB4D-4FCA-817E-32DF8FF853BE}" presName="sibTrans" presStyleCnt="0"/>
      <dgm:spPr/>
    </dgm:pt>
    <dgm:pt modelId="{86FE8FEE-8041-4FD4-8897-AB9567B04CC3}" type="pres">
      <dgm:prSet presAssocID="{B6F8B93E-4F69-4392-AA53-1F9E63033962}" presName="node" presStyleLbl="node1" presStyleIdx="4" presStyleCnt="5">
        <dgm:presLayoutVars>
          <dgm:bulletEnabled val="1"/>
        </dgm:presLayoutVars>
      </dgm:prSet>
      <dgm:spPr/>
    </dgm:pt>
  </dgm:ptLst>
  <dgm:cxnLst>
    <dgm:cxn modelId="{11ABA418-1503-430E-A893-CFC821208777}" srcId="{C78044C9-6B28-4850-99FF-4637CD95F959}" destId="{67135BD2-A4F2-4F85-9EC1-DA650D0DDCE8}" srcOrd="2" destOrd="0" parTransId="{10442555-8BFA-4941-9173-C3AC06C132E8}" sibTransId="{9F4B3A31-2403-4E52-9079-63E1A9B950F9}"/>
    <dgm:cxn modelId="{4F0C4A62-EF42-4D57-9741-A220415C9BD0}" srcId="{C78044C9-6B28-4850-99FF-4637CD95F959}" destId="{A9BD83A8-8FD6-4CA7-8658-7BCF515A96E0}" srcOrd="1" destOrd="0" parTransId="{D480B548-7AC5-4A6A-92E9-78624A7D3FA3}" sibTransId="{7A8EEB75-04F3-4B06-A120-E1CCF9FDFF76}"/>
    <dgm:cxn modelId="{1109BE49-BAD0-4D54-9AC2-E5F5395FB585}" type="presOf" srcId="{C915C3F0-6C3D-4746-83EA-555E73AE776F}" destId="{5308FCD5-85A2-454E-9707-FB3232D50969}" srcOrd="0" destOrd="0" presId="urn:microsoft.com/office/officeart/2005/8/layout/default"/>
    <dgm:cxn modelId="{EB719E6E-6384-4715-86C6-A7A3A3B0B2FA}" type="presOf" srcId="{67135BD2-A4F2-4F85-9EC1-DA650D0DDCE8}" destId="{A7A845CE-C319-4C46-ACAF-7904A2941869}" srcOrd="0" destOrd="0" presId="urn:microsoft.com/office/officeart/2005/8/layout/default"/>
    <dgm:cxn modelId="{45D01472-E2B0-4F6C-B038-E68F554C0623}" type="presOf" srcId="{A9BD83A8-8FD6-4CA7-8658-7BCF515A96E0}" destId="{BBA3C145-3614-4454-9C1D-335AC2FFFB9D}" srcOrd="0" destOrd="0" presId="urn:microsoft.com/office/officeart/2005/8/layout/default"/>
    <dgm:cxn modelId="{F54DA895-2A22-4133-A182-978C628F63AE}" type="presOf" srcId="{B6F8B93E-4F69-4392-AA53-1F9E63033962}" destId="{86FE8FEE-8041-4FD4-8897-AB9567B04CC3}" srcOrd="0" destOrd="0" presId="urn:microsoft.com/office/officeart/2005/8/layout/default"/>
    <dgm:cxn modelId="{EC2552BB-4B23-48EB-A585-E6E3A8914429}" srcId="{C78044C9-6B28-4850-99FF-4637CD95F959}" destId="{B6F8B93E-4F69-4392-AA53-1F9E63033962}" srcOrd="4" destOrd="0" parTransId="{CD6A2BED-6858-46FF-BF30-0DC106662289}" sibTransId="{D2872C15-3B2A-4AB6-A7DC-E74371694A80}"/>
    <dgm:cxn modelId="{359725CC-018D-4A6E-B63E-CAB22EA2889F}" srcId="{C78044C9-6B28-4850-99FF-4637CD95F959}" destId="{D8DCFFC4-845A-4CC9-999A-46F00EE987E0}" srcOrd="3" destOrd="0" parTransId="{0139CB79-2C73-43D0-9701-566030B6CBDF}" sibTransId="{EA63C058-AB4D-4FCA-817E-32DF8FF853BE}"/>
    <dgm:cxn modelId="{1652BDD8-9D99-4173-B1AA-02747D3FC549}" srcId="{C78044C9-6B28-4850-99FF-4637CD95F959}" destId="{C915C3F0-6C3D-4746-83EA-555E73AE776F}" srcOrd="0" destOrd="0" parTransId="{7DA3102D-9B8D-45ED-AF1C-2D8935C993DD}" sibTransId="{678FD6E2-1BFC-43F0-BA74-8F654C7FB077}"/>
    <dgm:cxn modelId="{A01E62E7-74CD-4AC9-B857-19C08D9A3A16}" type="presOf" srcId="{C78044C9-6B28-4850-99FF-4637CD95F959}" destId="{60E8CCCD-124C-4BEC-8309-B7CF39132AA0}" srcOrd="0" destOrd="0" presId="urn:microsoft.com/office/officeart/2005/8/layout/default"/>
    <dgm:cxn modelId="{70F7FCFC-F340-46BF-93EF-840618DA93C7}" type="presOf" srcId="{D8DCFFC4-845A-4CC9-999A-46F00EE987E0}" destId="{23644201-0276-4984-AED1-BB0099F9FDD4}" srcOrd="0" destOrd="0" presId="urn:microsoft.com/office/officeart/2005/8/layout/default"/>
    <dgm:cxn modelId="{24B802B4-EA5E-4619-A1CA-98DC104687EC}" type="presParOf" srcId="{60E8CCCD-124C-4BEC-8309-B7CF39132AA0}" destId="{5308FCD5-85A2-454E-9707-FB3232D50969}" srcOrd="0" destOrd="0" presId="urn:microsoft.com/office/officeart/2005/8/layout/default"/>
    <dgm:cxn modelId="{7AB32890-5893-4C28-9ABF-03D309392CA2}" type="presParOf" srcId="{60E8CCCD-124C-4BEC-8309-B7CF39132AA0}" destId="{C8661481-D32B-4FB2-95AE-38F7D8758FC2}" srcOrd="1" destOrd="0" presId="urn:microsoft.com/office/officeart/2005/8/layout/default"/>
    <dgm:cxn modelId="{FE003BC3-C514-4D74-9036-0F6D4AC0BEF8}" type="presParOf" srcId="{60E8CCCD-124C-4BEC-8309-B7CF39132AA0}" destId="{BBA3C145-3614-4454-9C1D-335AC2FFFB9D}" srcOrd="2" destOrd="0" presId="urn:microsoft.com/office/officeart/2005/8/layout/default"/>
    <dgm:cxn modelId="{1519BC45-66A9-4505-AB20-C789EA1A7A13}" type="presParOf" srcId="{60E8CCCD-124C-4BEC-8309-B7CF39132AA0}" destId="{6668E11C-C70E-40E6-B2CC-491EFDED5E40}" srcOrd="3" destOrd="0" presId="urn:microsoft.com/office/officeart/2005/8/layout/default"/>
    <dgm:cxn modelId="{1BB39C5F-5A6A-4DF7-BE81-894C63567C80}" type="presParOf" srcId="{60E8CCCD-124C-4BEC-8309-B7CF39132AA0}" destId="{A7A845CE-C319-4C46-ACAF-7904A2941869}" srcOrd="4" destOrd="0" presId="urn:microsoft.com/office/officeart/2005/8/layout/default"/>
    <dgm:cxn modelId="{B1719700-895B-49AA-B3C4-8D2418F48819}" type="presParOf" srcId="{60E8CCCD-124C-4BEC-8309-B7CF39132AA0}" destId="{B67059DF-7C67-426D-B71E-ACFEC7BA2457}" srcOrd="5" destOrd="0" presId="urn:microsoft.com/office/officeart/2005/8/layout/default"/>
    <dgm:cxn modelId="{C1C99FC6-54C5-479F-92C9-40C507947BF0}" type="presParOf" srcId="{60E8CCCD-124C-4BEC-8309-B7CF39132AA0}" destId="{23644201-0276-4984-AED1-BB0099F9FDD4}" srcOrd="6" destOrd="0" presId="urn:microsoft.com/office/officeart/2005/8/layout/default"/>
    <dgm:cxn modelId="{B00D83DC-489C-4F20-8DDD-8A0A185FCB8D}" type="presParOf" srcId="{60E8CCCD-124C-4BEC-8309-B7CF39132AA0}" destId="{C02D05EA-B6E5-40F1-B36E-0A5DC644F1BE}" srcOrd="7" destOrd="0" presId="urn:microsoft.com/office/officeart/2005/8/layout/default"/>
    <dgm:cxn modelId="{13C8F54E-898F-4029-A6E3-C84DFF0352FE}" type="presParOf" srcId="{60E8CCCD-124C-4BEC-8309-B7CF39132AA0}" destId="{86FE8FEE-8041-4FD4-8897-AB9567B04CC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0CD1B-F506-4390-95EB-4A0926DD5EB5}">
      <dsp:nvSpPr>
        <dsp:cNvPr id="0" name=""/>
        <dsp:cNvSpPr/>
      </dsp:nvSpPr>
      <dsp:spPr>
        <a:xfrm rot="5400000">
          <a:off x="3378100" y="-1253264"/>
          <a:ext cx="1038502" cy="380819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four (4)</a:t>
          </a:r>
          <a:r>
            <a:rPr lang="en-US" sz="1500" kern="1200">
              <a:latin typeface="Calibri Light" panose="020F0302020204030204"/>
            </a:rPr>
            <a:t> DL HS credits in</a:t>
          </a:r>
          <a:r>
            <a:rPr lang="en-US" sz="1500" kern="1200"/>
            <a:t> Spanish </a:t>
          </a:r>
          <a:r>
            <a:rPr lang="en-US" sz="1500" kern="1200">
              <a:latin typeface="Calibri Light" panose="020F0302020204030204"/>
            </a:rPr>
            <a:t>Language</a:t>
          </a:r>
          <a:r>
            <a:rPr lang="en-US" sz="1500" kern="1200"/>
            <a:t> </a:t>
          </a:r>
          <a:r>
            <a:rPr lang="en-US" sz="1500" kern="1200">
              <a:latin typeface="Calibri Light" panose="020F0302020204030204"/>
            </a:rPr>
            <a:t>Arts (Language and Literature)</a:t>
          </a:r>
          <a:endParaRPr lang="en-US" sz="1500" kern="1200"/>
        </a:p>
      </dsp:txBody>
      <dsp:txXfrm rot="-5400000">
        <a:off x="1993254" y="182277"/>
        <a:ext cx="3757500" cy="937112"/>
      </dsp:txXfrm>
    </dsp:sp>
    <dsp:sp modelId="{A76CC033-4B93-4961-9728-D4E030228511}">
      <dsp:nvSpPr>
        <dsp:cNvPr id="0" name=""/>
        <dsp:cNvSpPr/>
      </dsp:nvSpPr>
      <dsp:spPr>
        <a:xfrm>
          <a:off x="115504" y="90184"/>
          <a:ext cx="1873103" cy="12981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Spanish Language Arts</a:t>
          </a:r>
          <a:r>
            <a:rPr lang="en-US" sz="2500" kern="1200">
              <a:latin typeface="Calibri Light" panose="020F0302020204030204"/>
            </a:rPr>
            <a:t> </a:t>
          </a:r>
          <a:endParaRPr lang="en-US" sz="2500" kern="1200"/>
        </a:p>
      </dsp:txBody>
      <dsp:txXfrm>
        <a:off x="178873" y="153553"/>
        <a:ext cx="1746365" cy="1171390"/>
      </dsp:txXfrm>
    </dsp:sp>
    <dsp:sp modelId="{7C969A15-649E-483C-9543-41ED1B917415}">
      <dsp:nvSpPr>
        <dsp:cNvPr id="0" name=""/>
        <dsp:cNvSpPr/>
      </dsp:nvSpPr>
      <dsp:spPr>
        <a:xfrm rot="5400000">
          <a:off x="3406783" y="109770"/>
          <a:ext cx="1038502" cy="380819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three (3) </a:t>
          </a:r>
          <a:r>
            <a:rPr lang="en-US" sz="1500" kern="1200">
              <a:latin typeface="Calibri Light" panose="020F0302020204030204"/>
            </a:rPr>
            <a:t>DL HS credits in content areas:</a:t>
          </a:r>
          <a:r>
            <a:rPr lang="en-US" sz="1500" kern="1200"/>
            <a:t> History, Math, and Science. (taught In Spanish)</a:t>
          </a: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>
              <a:latin typeface="Franklin Gothic Medium"/>
            </a:rPr>
            <a:t>OR</a:t>
          </a:r>
          <a:r>
            <a:rPr lang="en-US" sz="1500" kern="1200">
              <a:latin typeface="Calibri Light" panose="020F0302020204030204"/>
            </a:rPr>
            <a:t> all 4 DL credits from content areas. </a:t>
          </a:r>
        </a:p>
      </dsp:txBody>
      <dsp:txXfrm rot="-5400000">
        <a:off x="2021937" y="1545312"/>
        <a:ext cx="3757500" cy="937112"/>
      </dsp:txXfrm>
    </dsp:sp>
    <dsp:sp modelId="{60D97BF0-2705-4F3B-B5BD-EFF9338E60ED}">
      <dsp:nvSpPr>
        <dsp:cNvPr id="0" name=""/>
        <dsp:cNvSpPr/>
      </dsp:nvSpPr>
      <dsp:spPr>
        <a:xfrm>
          <a:off x="115504" y="1326067"/>
          <a:ext cx="1901786" cy="12981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Content Subjects</a:t>
          </a:r>
        </a:p>
      </dsp:txBody>
      <dsp:txXfrm>
        <a:off x="178873" y="1389436"/>
        <a:ext cx="1775048" cy="1171390"/>
      </dsp:txXfrm>
    </dsp:sp>
    <dsp:sp modelId="{9B821494-7D3A-41CF-806A-92CB0701572D}">
      <dsp:nvSpPr>
        <dsp:cNvPr id="0" name=""/>
        <dsp:cNvSpPr/>
      </dsp:nvSpPr>
      <dsp:spPr>
        <a:xfrm rot="5400000">
          <a:off x="3406805" y="1425332"/>
          <a:ext cx="1038502" cy="3808195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one (1) </a:t>
          </a:r>
          <a:r>
            <a:rPr lang="en-US" sz="1500" kern="1200">
              <a:latin typeface="Calibri Light" panose="020F0302020204030204"/>
            </a:rPr>
            <a:t>DL credit in Spanish</a:t>
          </a:r>
          <a:r>
            <a:rPr lang="en-US" sz="1500" kern="1200"/>
            <a:t> </a:t>
          </a:r>
          <a:r>
            <a:rPr lang="en-US" sz="1500" kern="1200">
              <a:latin typeface="Calibri Light" panose="020F0302020204030204"/>
            </a:rPr>
            <a:t>(Art, Folkloric, Dance)</a:t>
          </a:r>
          <a:endParaRPr lang="en-US" sz="1500" kern="1200"/>
        </a:p>
      </dsp:txBody>
      <dsp:txXfrm rot="-5400000">
        <a:off x="2021959" y="2860874"/>
        <a:ext cx="3757500" cy="937112"/>
      </dsp:txXfrm>
    </dsp:sp>
    <dsp:sp modelId="{45592F2A-C212-444A-B3EE-0A5C878320B5}">
      <dsp:nvSpPr>
        <dsp:cNvPr id="0" name=""/>
        <dsp:cNvSpPr/>
      </dsp:nvSpPr>
      <dsp:spPr>
        <a:xfrm>
          <a:off x="115504" y="2652339"/>
          <a:ext cx="1901807" cy="120318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Electives</a:t>
          </a:r>
        </a:p>
      </dsp:txBody>
      <dsp:txXfrm>
        <a:off x="174239" y="2711074"/>
        <a:ext cx="1784337" cy="10857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08FCD5-85A2-454E-9707-FB3232D50969}">
      <dsp:nvSpPr>
        <dsp:cNvPr id="0" name=""/>
        <dsp:cNvSpPr/>
      </dsp:nvSpPr>
      <dsp:spPr>
        <a:xfrm>
          <a:off x="0" y="573683"/>
          <a:ext cx="2464593" cy="1478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latin typeface="Calibri"/>
            </a:rPr>
            <a:t>Business &amp; Industry</a:t>
          </a:r>
          <a:endParaRPr lang="en-US" sz="3700" kern="1200"/>
        </a:p>
      </dsp:txBody>
      <dsp:txXfrm>
        <a:off x="0" y="573683"/>
        <a:ext cx="2464593" cy="1478756"/>
      </dsp:txXfrm>
    </dsp:sp>
    <dsp:sp modelId="{BBA3C145-3614-4454-9C1D-335AC2FFFB9D}">
      <dsp:nvSpPr>
        <dsp:cNvPr id="0" name=""/>
        <dsp:cNvSpPr/>
      </dsp:nvSpPr>
      <dsp:spPr>
        <a:xfrm>
          <a:off x="2711053" y="573683"/>
          <a:ext cx="2464593" cy="1478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latin typeface="Calibri"/>
            </a:rPr>
            <a:t>Public Service</a:t>
          </a:r>
          <a:endParaRPr lang="en-US" sz="3700" kern="1200"/>
        </a:p>
      </dsp:txBody>
      <dsp:txXfrm>
        <a:off x="2711053" y="573683"/>
        <a:ext cx="2464593" cy="1478756"/>
      </dsp:txXfrm>
    </dsp:sp>
    <dsp:sp modelId="{A7A845CE-C319-4C46-ACAF-7904A2941869}">
      <dsp:nvSpPr>
        <dsp:cNvPr id="0" name=""/>
        <dsp:cNvSpPr/>
      </dsp:nvSpPr>
      <dsp:spPr>
        <a:xfrm>
          <a:off x="5422106" y="573683"/>
          <a:ext cx="2464593" cy="1478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latin typeface="Calibri"/>
            </a:rPr>
            <a:t>STEM</a:t>
          </a:r>
          <a:endParaRPr lang="en-US" sz="3700" kern="1200">
            <a:latin typeface="Calibri"/>
            <a:cs typeface="Calibri"/>
          </a:endParaRPr>
        </a:p>
      </dsp:txBody>
      <dsp:txXfrm>
        <a:off x="5422106" y="573683"/>
        <a:ext cx="2464593" cy="1478756"/>
      </dsp:txXfrm>
    </dsp:sp>
    <dsp:sp modelId="{23644201-0276-4984-AED1-BB0099F9FDD4}">
      <dsp:nvSpPr>
        <dsp:cNvPr id="0" name=""/>
        <dsp:cNvSpPr/>
      </dsp:nvSpPr>
      <dsp:spPr>
        <a:xfrm>
          <a:off x="1355526" y="2298898"/>
          <a:ext cx="2464593" cy="1478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latin typeface="Calibri"/>
            </a:rPr>
            <a:t>Arts &amp; Humanities</a:t>
          </a:r>
          <a:endParaRPr lang="en-US" sz="3700" kern="1200"/>
        </a:p>
      </dsp:txBody>
      <dsp:txXfrm>
        <a:off x="1355526" y="2298898"/>
        <a:ext cx="2464593" cy="1478756"/>
      </dsp:txXfrm>
    </dsp:sp>
    <dsp:sp modelId="{86FE8FEE-8041-4FD4-8897-AB9567B04CC3}">
      <dsp:nvSpPr>
        <dsp:cNvPr id="0" name=""/>
        <dsp:cNvSpPr/>
      </dsp:nvSpPr>
      <dsp:spPr>
        <a:xfrm>
          <a:off x="4066579" y="2298898"/>
          <a:ext cx="2464593" cy="1478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latin typeface="Calibri"/>
            </a:rPr>
            <a:t>Multi-disciplinary</a:t>
          </a:r>
          <a:endParaRPr lang="en-US" sz="3700" kern="1200"/>
        </a:p>
      </dsp:txBody>
      <dsp:txXfrm>
        <a:off x="4066579" y="2298898"/>
        <a:ext cx="2464593" cy="1478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7349D-6721-604C-ADD9-04B789642696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D1292-DA3E-DE46-9195-0294F091A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918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5FC54-8C26-394B-B026-97FBACCBB0DC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CE070-E2FF-534F-A7B7-C96DB1B11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466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33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76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2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96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01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38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86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508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9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2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6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99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5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15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74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3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hyperlink" Target="https://vimeo.com/489918383" TargetMode="External"/><Relationship Id="rId12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ai.psjaisd.u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851" y="3948437"/>
            <a:ext cx="2645590" cy="251824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88900" y="248509"/>
            <a:ext cx="9307602" cy="615010"/>
            <a:chOff x="-88900" y="203200"/>
            <a:chExt cx="9307602" cy="596900"/>
          </a:xfrm>
        </p:grpSpPr>
        <p:sp>
          <p:nvSpPr>
            <p:cNvPr id="8" name="Rectangle 7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>
              <a:off x="0" y="268678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spc="300">
                  <a:solidFill>
                    <a:schemeClr val="bg1"/>
                  </a:solidFill>
                  <a:latin typeface="Gill Sans"/>
                  <a:cs typeface="Gill Sans"/>
                </a:rPr>
                <a:t>PHARR-SAN JUAN-ALAMO INDEPENDENT SCHOOL DISTRICT</a:t>
              </a:r>
            </a:p>
          </p:txBody>
        </p:sp>
      </p:grp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423594" y="1717976"/>
            <a:ext cx="5596946" cy="1345320"/>
          </a:xfrm>
        </p:spPr>
        <p:txBody>
          <a:bodyPr>
            <a:noAutofit/>
          </a:bodyPr>
          <a:lstStyle/>
          <a:p>
            <a:pPr algn="l"/>
            <a:r>
              <a:rPr lang="en-US" sz="4800" b="1"/>
              <a:t>Student Orientation</a:t>
            </a:r>
            <a:br>
              <a:rPr lang="en-US" sz="4800" b="1"/>
            </a:br>
            <a:r>
              <a:rPr lang="en-US" sz="4800" b="1"/>
              <a:t>8</a:t>
            </a:r>
            <a:r>
              <a:rPr lang="en-US" sz="4800" b="1" baseline="30000"/>
              <a:t>th</a:t>
            </a:r>
            <a:r>
              <a:rPr lang="en-US" sz="4800" b="1"/>
              <a:t> Grade </a:t>
            </a:r>
            <a:endParaRPr lang="en-US" sz="4800" b="1" spc="-15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-307497" y="2939868"/>
            <a:ext cx="5081453" cy="97670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r>
              <a:rPr lang="en-US" sz="2800" b="1">
                <a:solidFill>
                  <a:srgbClr val="820000"/>
                </a:solidFill>
              </a:rPr>
              <a:t>Class of 2019 and Beyond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37665C-01FE-4FF7-9E15-DEE26DE851F6}"/>
              </a:ext>
            </a:extLst>
          </p:cNvPr>
          <p:cNvSpPr txBox="1"/>
          <p:nvPr/>
        </p:nvSpPr>
        <p:spPr>
          <a:xfrm>
            <a:off x="7253056" y="6466680"/>
            <a:ext cx="1198486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rgbClr val="820000"/>
                </a:solidFill>
              </a:rPr>
              <a:t>12-18-20</a:t>
            </a:r>
          </a:p>
        </p:txBody>
      </p:sp>
    </p:spTree>
    <p:extLst>
      <p:ext uri="{BB962C8B-B14F-4D97-AF65-F5344CB8AC3E}">
        <p14:creationId xmlns:p14="http://schemas.microsoft.com/office/powerpoint/2010/main" val="192341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37905" y="1390438"/>
            <a:ext cx="8188820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US" sz="2600">
              <a:solidFill>
                <a:srgbClr val="800009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740253"/>
            <a:chOff x="-88900" y="203200"/>
            <a:chExt cx="9307602" cy="718455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-39685" y="451754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>
                  <a:solidFill>
                    <a:schemeClr val="bg1"/>
                  </a:solidFill>
                </a:rPr>
                <a:t>High School Course Requirements</a:t>
              </a:r>
              <a:r>
                <a:rPr lang="en-US" sz="2800" spc="300">
                  <a:solidFill>
                    <a:schemeClr val="bg1"/>
                  </a:solidFill>
                  <a:latin typeface="Gill Sans"/>
                  <a:cs typeface="Gill Sans"/>
                </a:rPr>
                <a:t> </a:t>
              </a:r>
            </a:p>
            <a:p>
              <a:pPr algn="l"/>
              <a:endParaRPr lang="en-US" sz="2800" spc="300">
                <a:solidFill>
                  <a:schemeClr val="bg1"/>
                </a:solidFill>
                <a:latin typeface="Gill Sans"/>
                <a:cs typeface="Gill Sans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062024-09A9-4D33-A20E-7917D8631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60" y="1636246"/>
            <a:ext cx="6754953" cy="406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7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>
                  <a:solidFill>
                    <a:schemeClr val="bg1"/>
                  </a:solidFill>
                </a:rPr>
                <a:t>Side by Side Graduation Program</a:t>
              </a:r>
              <a:endParaRPr lang="en-US" sz="2800" spc="300">
                <a:solidFill>
                  <a:schemeClr val="bg1"/>
                </a:solidFill>
                <a:latin typeface="Gill Sans"/>
                <a:cs typeface="Gill Sans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897495"/>
              </p:ext>
            </p:extLst>
          </p:nvPr>
        </p:nvGraphicFramePr>
        <p:xfrm>
          <a:off x="437905" y="1050407"/>
          <a:ext cx="7162799" cy="5535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3701">
                  <a:extLst>
                    <a:ext uri="{9D8B030D-6E8A-4147-A177-3AD203B41FA5}">
                      <a16:colId xmlns:a16="http://schemas.microsoft.com/office/drawing/2014/main" val="2242947689"/>
                    </a:ext>
                  </a:extLst>
                </a:gridCol>
                <a:gridCol w="2824533">
                  <a:extLst>
                    <a:ext uri="{9D8B030D-6E8A-4147-A177-3AD203B41FA5}">
                      <a16:colId xmlns:a16="http://schemas.microsoft.com/office/drawing/2014/main" val="2454516261"/>
                    </a:ext>
                  </a:extLst>
                </a:gridCol>
                <a:gridCol w="2844565">
                  <a:extLst>
                    <a:ext uri="{9D8B030D-6E8A-4147-A177-3AD203B41FA5}">
                      <a16:colId xmlns:a16="http://schemas.microsoft.com/office/drawing/2014/main" val="454029217"/>
                    </a:ext>
                  </a:extLst>
                </a:gridCol>
              </a:tblGrid>
              <a:tr h="884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Graduation Plans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** Distinguished Level Achievement (DLA) 27  credits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Distinguished Level of Achievement with Collegiate Honors 28 credits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(Replaces Distinguished Achievement Program (DAP)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3217910896"/>
                  </a:ext>
                </a:extLst>
              </a:tr>
              <a:tr h="2235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1361826911"/>
                  </a:ext>
                </a:extLst>
              </a:tr>
              <a:tr h="2235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1448537725"/>
                  </a:ext>
                </a:extLst>
              </a:tr>
              <a:tr h="2126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FAFSA/TASFA♦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Required   ♦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Required   ♦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1599420213"/>
                  </a:ext>
                </a:extLst>
              </a:tr>
              <a:tr h="2235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810299964"/>
                  </a:ext>
                </a:extLst>
              </a:tr>
              <a:tr h="6598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College Applications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Two completed by December of senior year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Three  completed by December of senior year (one will be State college application)***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1837822593"/>
                  </a:ext>
                </a:extLst>
              </a:tr>
              <a:tr h="6598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Transition plan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 transition plan leading to a post-secondary career goal completed by the</a:t>
                      </a:r>
                      <a:r>
                        <a:rPr lang="en-US" sz="1200" baseline="0">
                          <a:effectLst/>
                        </a:rPr>
                        <a:t> end of the 5</a:t>
                      </a:r>
                      <a:r>
                        <a:rPr lang="en-US" sz="1200" baseline="30000">
                          <a:effectLst/>
                        </a:rPr>
                        <a:t>th</a:t>
                      </a:r>
                      <a:r>
                        <a:rPr lang="en-US" sz="1200" baseline="0">
                          <a:effectLst/>
                        </a:rPr>
                        <a:t> Six Weeks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 transition plan leading to a post-secondary career goal completed by the</a:t>
                      </a:r>
                      <a:r>
                        <a:rPr lang="en-US" sz="1200" baseline="0">
                          <a:effectLst/>
                        </a:rPr>
                        <a:t> end of the 5</a:t>
                      </a:r>
                      <a:r>
                        <a:rPr lang="en-US" sz="1200" baseline="30000">
                          <a:effectLst/>
                        </a:rPr>
                        <a:t>th</a:t>
                      </a:r>
                      <a:r>
                        <a:rPr lang="en-US" sz="1200" baseline="0">
                          <a:effectLst/>
                        </a:rPr>
                        <a:t> Six Weeks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58912426"/>
                  </a:ext>
                </a:extLst>
              </a:tr>
              <a:tr h="244850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Post -Secondary work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Option 1- Core Complete (42 hours)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Option 2- Completion of college certificate 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Option 3- Completion of 12 college hours with a transition plan leading to a higher education career goal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Option 4- Endorsement only with principal approval 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(Associate degree preferred)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Option 5 – Completion of Industry Certification </a:t>
                      </a:r>
                    </a:p>
                  </a:txBody>
                  <a:tcPr marL="42572" marR="4257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Must be core complete (minimum 42 hours) and/or an associate degree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>
                          <a:effectLst/>
                        </a:rPr>
                        <a:t>To compete for the top 10%: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Option 1-Associate complete by December of senior year and/or -Enrolled in final courses leading to an associate by January 31 of senior year. (Dropping any of those courses will disqualify student)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Option 2- Core complete by December of senior year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/>
                </a:tc>
                <a:extLst>
                  <a:ext uri="{0D108BD9-81ED-4DB2-BD59-A6C34878D82A}">
                    <a16:rowId xmlns:a16="http://schemas.microsoft.com/office/drawing/2014/main" val="3932220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737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>
                  <a:solidFill>
                    <a:schemeClr val="bg1"/>
                  </a:solidFill>
                </a:rPr>
                <a:t>Side by Side Graduation Program</a:t>
              </a:r>
              <a:endParaRPr lang="en-US" sz="2800" spc="300">
                <a:solidFill>
                  <a:schemeClr val="bg1"/>
                </a:solidFill>
                <a:latin typeface="Gill Sans"/>
                <a:cs typeface="Gill Sans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035448"/>
              </p:ext>
            </p:extLst>
          </p:nvPr>
        </p:nvGraphicFramePr>
        <p:xfrm>
          <a:off x="178113" y="958362"/>
          <a:ext cx="7410450" cy="49172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5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3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1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809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Scholarship application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Two required, completed by January of senior year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Two (Five for top 10%, two of which must be Ford, Dell, Hispanic, Coca-Cola, Gates Millennium or other of similar prestige)  completed by January of Senior Year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8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CAPSTONE project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Required, complete by the</a:t>
                      </a:r>
                      <a:r>
                        <a:rPr lang="en-US" sz="1200" baseline="0">
                          <a:effectLst/>
                        </a:rPr>
                        <a:t> end of the 5</a:t>
                      </a:r>
                      <a:r>
                        <a:rPr lang="en-US" sz="1200" baseline="30000">
                          <a:effectLst/>
                        </a:rPr>
                        <a:t>th</a:t>
                      </a:r>
                      <a:r>
                        <a:rPr lang="en-US" sz="1200" baseline="0">
                          <a:effectLst/>
                        </a:rPr>
                        <a:t> Six Weeks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Required, complete by the</a:t>
                      </a:r>
                      <a:r>
                        <a:rPr lang="en-US" sz="1200" baseline="0">
                          <a:effectLst/>
                        </a:rPr>
                        <a:t> end of the 5</a:t>
                      </a:r>
                      <a:r>
                        <a:rPr lang="en-US" sz="1200" baseline="30000">
                          <a:effectLst/>
                        </a:rPr>
                        <a:t>th</a:t>
                      </a:r>
                      <a:r>
                        <a:rPr lang="en-US" sz="1200" baseline="0">
                          <a:effectLst/>
                        </a:rPr>
                        <a:t> Six weeks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8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Texas Success Initiative (TSI)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Attempt all 3 sections by December of Senior year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TSI complete or TSI exempt by December of senior year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353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Community Service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Recommended,  complete by the</a:t>
                      </a:r>
                      <a:r>
                        <a:rPr lang="en-US" sz="1200" baseline="0">
                          <a:effectLst/>
                        </a:rPr>
                        <a:t> end</a:t>
                      </a:r>
                      <a:r>
                        <a:rPr lang="en-US" sz="1200">
                          <a:effectLst/>
                        </a:rPr>
                        <a:t> of January of Senior year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Option 1-Complete community service project (20+ hours by end</a:t>
                      </a:r>
                      <a:r>
                        <a:rPr lang="en-US" sz="1200" baseline="0">
                          <a:effectLst/>
                        </a:rPr>
                        <a:t> of January </a:t>
                      </a:r>
                      <a:r>
                        <a:rPr lang="en-US" sz="1200">
                          <a:effectLst/>
                        </a:rPr>
                        <a:t>of Senior Year)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Option 2- Attend a college access program or tour by end</a:t>
                      </a:r>
                      <a:r>
                        <a:rPr lang="en-US" sz="1200" baseline="0">
                          <a:effectLst/>
                        </a:rPr>
                        <a:t> of January</a:t>
                      </a:r>
                      <a:r>
                        <a:rPr lang="en-US" sz="1200">
                          <a:effectLst/>
                        </a:rPr>
                        <a:t> of Senior Year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Option 3-Enroll in an internship (minimum 10 hours) related to the chosen degree plan and/or career by end</a:t>
                      </a:r>
                      <a:r>
                        <a:rPr lang="en-US" sz="1200" baseline="0">
                          <a:effectLst/>
                        </a:rPr>
                        <a:t> of January </a:t>
                      </a:r>
                      <a:r>
                        <a:rPr lang="en-US" sz="1200">
                          <a:effectLst/>
                        </a:rPr>
                        <a:t>of senior year (complete 2 out of 3 options)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8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Performance acknowledgments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One recommended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One required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94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 HS Credits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572" marR="4257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353" y="5858405"/>
            <a:ext cx="7356896" cy="1343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n-US" sz="1100" b="1">
                <a:solidFill>
                  <a:prstClr val="white"/>
                </a:solidFill>
              </a:rPr>
              <a:t> </a:t>
            </a:r>
            <a:r>
              <a:rPr lang="en-US" sz="1100" b="1">
                <a:solidFill>
                  <a:prstClr val="black"/>
                </a:solidFill>
              </a:rPr>
              <a:t>*Foundation HSP – PSJA ISD Minimum Graduation Plan</a:t>
            </a:r>
          </a:p>
          <a:p>
            <a:pPr lvl="0">
              <a:lnSpc>
                <a:spcPct val="107000"/>
              </a:lnSpc>
            </a:pPr>
            <a:r>
              <a:rPr lang="en-US" sz="1100" b="1">
                <a:solidFill>
                  <a:prstClr val="black"/>
                </a:solidFill>
              </a:rPr>
              <a:t>**Waiver from the DLA HSP can only happen their senior year, must have a student, parent, counselor, administrator conference and a parent signature.</a:t>
            </a:r>
          </a:p>
          <a:p>
            <a:pPr lvl="0">
              <a:lnSpc>
                <a:spcPct val="107000"/>
              </a:lnSpc>
            </a:pPr>
            <a:r>
              <a:rPr lang="en-US" sz="1100" b="1">
                <a:solidFill>
                  <a:prstClr val="black"/>
                </a:solidFill>
              </a:rPr>
              <a:t>***Signed contract with the military</a:t>
            </a:r>
          </a:p>
          <a:p>
            <a:pPr lvl="0">
              <a:lnSpc>
                <a:spcPct val="107000"/>
              </a:lnSpc>
            </a:pPr>
            <a:r>
              <a:rPr lang="en-US" sz="1100" b="1">
                <a:solidFill>
                  <a:prstClr val="black"/>
                </a:solidFill>
              </a:rPr>
              <a:t>♦students may apply for a waiver due to philosophical reasons. Principal approval required</a:t>
            </a:r>
          </a:p>
          <a:p>
            <a:pPr lvl="0">
              <a:lnSpc>
                <a:spcPct val="107000"/>
              </a:lnSpc>
            </a:pPr>
            <a:endParaRPr lang="en-US" sz="1100" b="1">
              <a:solidFill>
                <a:prstClr val="black"/>
              </a:solidFill>
            </a:endParaRPr>
          </a:p>
          <a:p>
            <a:pPr lvl="0">
              <a:lnSpc>
                <a:spcPct val="107000"/>
              </a:lnSpc>
            </a:pPr>
            <a:r>
              <a:rPr lang="en-US" sz="500" b="1">
                <a:solidFill>
                  <a:prstClr val="white"/>
                </a:solidFill>
              </a:rPr>
              <a:t> </a:t>
            </a:r>
            <a:endParaRPr lang="en-US" sz="600" b="1">
              <a:solidFill>
                <a:prstClr val="white"/>
              </a:solidFill>
            </a:endParaRPr>
          </a:p>
          <a:p>
            <a:pPr lvl="0">
              <a:lnSpc>
                <a:spcPct val="107000"/>
              </a:lnSpc>
            </a:pPr>
            <a:r>
              <a:rPr lang="en-US" sz="500" b="1">
                <a:solidFill>
                  <a:prstClr val="white"/>
                </a:solidFill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3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116300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>
                  <a:solidFill>
                    <a:prstClr val="white"/>
                  </a:solidFill>
                  <a:latin typeface="Gill Sans"/>
                  <a:cs typeface="Gill Sans"/>
                </a:rPr>
                <a:t>Assessments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B23541E-6BB2-401C-9292-3EF987EF8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09787"/>
              </p:ext>
            </p:extLst>
          </p:nvPr>
        </p:nvGraphicFramePr>
        <p:xfrm>
          <a:off x="532356" y="1252602"/>
          <a:ext cx="7987834" cy="41232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2753">
                  <a:extLst>
                    <a:ext uri="{9D8B030D-6E8A-4147-A177-3AD203B41FA5}">
                      <a16:colId xmlns:a16="http://schemas.microsoft.com/office/drawing/2014/main" val="25407872"/>
                    </a:ext>
                  </a:extLst>
                </a:gridCol>
                <a:gridCol w="1436548">
                  <a:extLst>
                    <a:ext uri="{9D8B030D-6E8A-4147-A177-3AD203B41FA5}">
                      <a16:colId xmlns:a16="http://schemas.microsoft.com/office/drawing/2014/main" val="3180390067"/>
                    </a:ext>
                  </a:extLst>
                </a:gridCol>
                <a:gridCol w="1594616">
                  <a:extLst>
                    <a:ext uri="{9D8B030D-6E8A-4147-A177-3AD203B41FA5}">
                      <a16:colId xmlns:a16="http://schemas.microsoft.com/office/drawing/2014/main" val="1992504695"/>
                    </a:ext>
                  </a:extLst>
                </a:gridCol>
                <a:gridCol w="1841637">
                  <a:extLst>
                    <a:ext uri="{9D8B030D-6E8A-4147-A177-3AD203B41FA5}">
                      <a16:colId xmlns:a16="http://schemas.microsoft.com/office/drawing/2014/main" val="1203585950"/>
                    </a:ext>
                  </a:extLst>
                </a:gridCol>
                <a:gridCol w="1832280">
                  <a:extLst>
                    <a:ext uri="{9D8B030D-6E8A-4147-A177-3AD203B41FA5}">
                      <a16:colId xmlns:a16="http://schemas.microsoft.com/office/drawing/2014/main" val="3946456171"/>
                    </a:ext>
                  </a:extLst>
                </a:gridCol>
              </a:tblGrid>
              <a:tr h="349336">
                <a:tc gridSpan="5">
                  <a:txBody>
                    <a:bodyPr/>
                    <a:lstStyle/>
                    <a:p>
                      <a:pPr algn="ctr" fontAlgn="base"/>
                      <a:r>
                        <a:rPr lang="en-US" sz="2400" dirty="0">
                          <a:effectLst/>
                        </a:rPr>
                        <a:t>College Preparatory &amp; State Exams​</a:t>
                      </a:r>
                    </a:p>
                  </a:txBody>
                  <a:tcPr marL="9525" marR="9525" marT="9525" marB="95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552675"/>
                  </a:ext>
                </a:extLst>
              </a:tr>
              <a:tr h="30566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r>
                        <a:rPr lang="en-US" sz="1600" b="0" baseline="30000" dirty="0">
                          <a:solidFill>
                            <a:schemeClr val="tx1"/>
                          </a:solidFill>
                          <a:effectLst/>
                        </a:rPr>
                        <a:t>th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</a:txBody>
                  <a:tcPr marL="9525" marR="9525" marT="9525" marB="9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9</a:t>
                      </a:r>
                      <a:r>
                        <a:rPr lang="en-US" sz="1600" baseline="30000" dirty="0">
                          <a:effectLst/>
                        </a:rPr>
                        <a:t>th</a:t>
                      </a:r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10</a:t>
                      </a:r>
                      <a:r>
                        <a:rPr lang="en-US" sz="1600" baseline="30000" dirty="0">
                          <a:effectLst/>
                        </a:rPr>
                        <a:t>th</a:t>
                      </a:r>
                      <a:r>
                        <a:rPr lang="en-US" sz="1600" dirty="0">
                          <a:effectLst/>
                        </a:rPr>
                        <a:t> ​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11</a:t>
                      </a:r>
                      <a:r>
                        <a:rPr lang="en-US" sz="1600" baseline="30000" dirty="0">
                          <a:effectLst/>
                        </a:rPr>
                        <a:t>th</a:t>
                      </a:r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12</a:t>
                      </a:r>
                      <a:r>
                        <a:rPr lang="en-US" sz="1600" baseline="30000" dirty="0">
                          <a:effectLst/>
                        </a:rPr>
                        <a:t>th</a:t>
                      </a:r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253069566"/>
                  </a:ext>
                </a:extLst>
              </a:tr>
              <a:tr h="3275039">
                <a:tc>
                  <a:txBody>
                    <a:bodyPr/>
                    <a:lstStyle/>
                    <a:p>
                      <a:pPr fontAlgn="base"/>
                      <a:endParaRPr lang="en-US" sz="1600" b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fontAlgn="base"/>
                      <a:endParaRPr lang="en-US" sz="1600" b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ELA</a:t>
                      </a:r>
                    </a:p>
                    <a:p>
                      <a:pPr lvl="0">
                        <a:buNone/>
                      </a:pPr>
                      <a:endParaRPr lang="en-US" sz="1600" b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Science</a:t>
                      </a:r>
                    </a:p>
                    <a:p>
                      <a:pPr lvl="0">
                        <a:buNone/>
                      </a:pPr>
                      <a:endParaRPr lang="en-US" sz="1600" b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Math</a:t>
                      </a:r>
                    </a:p>
                    <a:p>
                      <a:pPr lvl="0">
                        <a:buNone/>
                      </a:pPr>
                      <a:endParaRPr lang="en-US" sz="1600" b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Soc. Studies</a:t>
                      </a:r>
                    </a:p>
                    <a:p>
                      <a:pPr lvl="0">
                        <a:buNone/>
                      </a:pPr>
                      <a:endParaRPr lang="en-US" sz="1600" b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PSAT 8 </a:t>
                      </a:r>
                    </a:p>
                    <a:p>
                      <a:pPr lvl="0">
                        <a:buNone/>
                      </a:pPr>
                      <a:endParaRPr lang="en-US" sz="1600" b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AP Exams (Spanish )</a:t>
                      </a:r>
                      <a:endParaRPr lang="en-US" sz="1600" b="0" dirty="0"/>
                    </a:p>
                  </a:txBody>
                  <a:tcPr marL="9525" marR="9525" marT="9525" marB="9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TSI​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English 1 EOC​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Biology EOC​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Algebra 1 EOC​</a:t>
                      </a:r>
                    </a:p>
                    <a:p>
                      <a:pPr lvl="0">
                        <a:buNone/>
                      </a:pPr>
                      <a:endParaRPr lang="en-US" sz="1600"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dirty="0">
                          <a:effectLst/>
                        </a:rPr>
                        <a:t>PSAT 9 (2022)</a:t>
                      </a:r>
                    </a:p>
                    <a:p>
                      <a:pPr lvl="0">
                        <a:buNone/>
                      </a:pPr>
                      <a:endParaRPr lang="en-US" sz="1600"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dirty="0">
                          <a:effectLst/>
                        </a:rPr>
                        <a:t>AP Exams 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TSI​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English 2 EOC​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ACT Aspire​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PSAT/ NMSQT</a:t>
                      </a:r>
                    </a:p>
                    <a:p>
                      <a:pPr lvl="0">
                        <a:buNone/>
                      </a:pPr>
                      <a:endParaRPr lang="en-US" sz="1600"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dirty="0">
                          <a:effectLst/>
                        </a:rPr>
                        <a:t>AP Exams 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TSI​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US History EOC​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PSAT/NMSQT (Fall)​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ACT &amp; SAT (Saturdays)​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lvl="0">
                        <a:buNone/>
                      </a:pPr>
                      <a:r>
                        <a:rPr lang="en-US" sz="1600" dirty="0">
                          <a:effectLst/>
                        </a:rPr>
                        <a:t>SAT School Day (Spring) </a:t>
                      </a:r>
                    </a:p>
                    <a:p>
                      <a:pPr lvl="0">
                        <a:buNone/>
                      </a:pPr>
                      <a:endParaRPr lang="en-US" sz="1600">
                        <a:effectLst/>
                      </a:endParaRP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AP Exams​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600" dirty="0">
                          <a:effectLst/>
                        </a:rPr>
                        <a:t>TSI​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ACT &amp; SAT (Fall)​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​</a:t>
                      </a:r>
                    </a:p>
                    <a:p>
                      <a:pPr fontAlgn="base"/>
                      <a:r>
                        <a:rPr lang="en-US" sz="1600" dirty="0">
                          <a:effectLst/>
                        </a:rPr>
                        <a:t>AP Exams​</a:t>
                      </a: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23804902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F776B04-788C-4DB3-868D-49AFD72A8B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309729"/>
              </p:ext>
            </p:extLst>
          </p:nvPr>
        </p:nvGraphicFramePr>
        <p:xfrm>
          <a:off x="1488444" y="5629615"/>
          <a:ext cx="6334125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4125">
                  <a:extLst>
                    <a:ext uri="{9D8B030D-6E8A-4147-A177-3AD203B41FA5}">
                      <a16:colId xmlns:a16="http://schemas.microsoft.com/office/drawing/2014/main" val="3811298917"/>
                    </a:ext>
                  </a:extLst>
                </a:gridCol>
              </a:tblGrid>
              <a:tr h="353006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>
                          <a:effectLst/>
                        </a:rPr>
                        <a:t>Performance Acknowledgments​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577982"/>
                  </a:ext>
                </a:extLst>
              </a:tr>
              <a:tr h="617760">
                <a:tc>
                  <a:txBody>
                    <a:bodyPr/>
                    <a:lstStyle/>
                    <a:p>
                      <a:pPr marL="342900" lvl="0" indent="-34290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</a:rPr>
                        <a:t>Advance Placement Exams​</a:t>
                      </a:r>
                      <a:endParaRPr lang="en-US" sz="1440">
                        <a:effectLst/>
                      </a:endParaRPr>
                    </a:p>
                    <a:p>
                      <a:pPr marL="342900" lvl="0" indent="-34290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</a:rPr>
                        <a:t>PSAT , ACT Aspire , SAT or ACT Exams ​</a:t>
                      </a:r>
                      <a:endParaRPr lang="en-US" sz="1440"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739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441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b="1">
                  <a:solidFill>
                    <a:schemeClr val="bg1"/>
                  </a:solidFill>
                </a:rPr>
                <a:t>Dual Language Enrichment Program Distinction</a:t>
              </a:r>
              <a:endParaRPr lang="en-US" sz="2800" spc="300">
                <a:solidFill>
                  <a:schemeClr val="bg1"/>
                </a:solidFill>
                <a:latin typeface="Gill Sans"/>
                <a:cs typeface="Gill Sans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1093043742"/>
              </p:ext>
            </p:extLst>
          </p:nvPr>
        </p:nvGraphicFramePr>
        <p:xfrm>
          <a:off x="1844664" y="1395062"/>
          <a:ext cx="5950305" cy="3932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1CF34F6-7873-4357-874C-CA71AD7BE0B8}"/>
              </a:ext>
            </a:extLst>
          </p:cNvPr>
          <p:cNvSpPr txBox="1"/>
          <p:nvPr/>
        </p:nvSpPr>
        <p:spPr>
          <a:xfrm>
            <a:off x="162839" y="1029222"/>
            <a:ext cx="355739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8 Dual Language Credits in Total  </a:t>
            </a:r>
          </a:p>
        </p:txBody>
      </p:sp>
      <p:pic>
        <p:nvPicPr>
          <p:cNvPr id="11" name="Picture 11" descr="Logo&#10;&#10;Description automatically generated">
            <a:extLst>
              <a:ext uri="{FF2B5EF4-FFF2-40B4-BE49-F238E27FC236}">
                <a16:creationId xmlns:a16="http://schemas.microsoft.com/office/drawing/2014/main" id="{7B5A8D5B-2272-4D3D-A4AC-8C58102734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5280" y="5436034"/>
            <a:ext cx="1877990" cy="128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35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243" y="4250857"/>
            <a:ext cx="2645590" cy="251824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88900" y="248509"/>
            <a:ext cx="9307602" cy="615010"/>
            <a:chOff x="-88900" y="203200"/>
            <a:chExt cx="9307602" cy="596900"/>
          </a:xfrm>
        </p:grpSpPr>
        <p:sp>
          <p:nvSpPr>
            <p:cNvPr id="8" name="Rectangle 7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>
              <a:off x="0" y="268678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spc="300">
                  <a:solidFill>
                    <a:schemeClr val="bg1"/>
                  </a:solidFill>
                  <a:latin typeface="Gill Sans"/>
                  <a:cs typeface="Gill Sans"/>
                </a:rPr>
                <a:t>PHARR-SAN JUAN-ALAMO INDEPENDENT SCHOOL DISTRICT</a:t>
              </a:r>
            </a:p>
          </p:txBody>
        </p:sp>
      </p:grp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68107" y="2543827"/>
            <a:ext cx="8637428" cy="1470025"/>
          </a:xfrm>
        </p:spPr>
        <p:txBody>
          <a:bodyPr>
            <a:noAutofit/>
          </a:bodyPr>
          <a:lstStyle/>
          <a:p>
            <a:pPr algn="l"/>
            <a:r>
              <a:rPr lang="en-US" sz="6600" spc="30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High School Endorsement Selection</a:t>
            </a:r>
            <a:endParaRPr lang="en-US" sz="6600" spc="-15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2070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5776464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>
                  <a:solidFill>
                    <a:schemeClr val="bg1"/>
                  </a:solidFill>
                  <a:latin typeface="Gill Sans"/>
                  <a:cs typeface="Gill Sans"/>
                </a:rPr>
                <a:t>What’s an Endorsement? 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85D928C0-0547-435D-B4D1-615F4BE6B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484" y="1791365"/>
            <a:ext cx="8229600" cy="36653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An endorsement is a program of study</a:t>
            </a:r>
            <a:r>
              <a:rPr lang="en-US" dirty="0"/>
              <a:t>. </a:t>
            </a:r>
            <a:endParaRPr lang="en-US" sz="2800" dirty="0">
              <a:cs typeface="Calibri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An endorsement is earned when a student completes core curriculum requirements and a sequence of courses in a concentrated area of study.</a:t>
            </a:r>
            <a:r>
              <a:rPr lang="en-US" dirty="0"/>
              <a:t> </a:t>
            </a:r>
            <a:endParaRPr lang="en-US" sz="2800" dirty="0">
              <a:cs typeface="Calibri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Students must have their endorsement selection in writing</a:t>
            </a:r>
            <a:r>
              <a:rPr lang="en-US" dirty="0"/>
              <a:t> </a:t>
            </a:r>
            <a:r>
              <a:rPr lang="en-US" sz="2800" dirty="0"/>
              <a:t> </a:t>
            </a:r>
            <a:r>
              <a:rPr lang="en-US" dirty="0"/>
              <a:t>before </a:t>
            </a:r>
            <a:r>
              <a:rPr lang="en-US" sz="2800" dirty="0"/>
              <a:t>entering 9</a:t>
            </a:r>
            <a:r>
              <a:rPr lang="en-US" sz="2800" baseline="30000" dirty="0"/>
              <a:t>th</a:t>
            </a:r>
            <a:r>
              <a:rPr lang="en-US" sz="2800" dirty="0"/>
              <a:t> grade</a:t>
            </a:r>
            <a:r>
              <a:rPr lang="en-US" dirty="0"/>
              <a:t>. </a:t>
            </a:r>
            <a:endParaRPr lang="en-US" sz="2800" dirty="0">
              <a:cs typeface="Calibri"/>
            </a:endParaRP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8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FC7AD-2E73-47CA-87DF-05904906C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cs typeface="Calibri"/>
              </a:rPr>
              <a:t>Endorsement Options </a:t>
            </a:r>
            <a:r>
              <a:rPr lang="en-US" sz="2000">
                <a:cs typeface="Calibri"/>
              </a:rPr>
              <a:t>(Select one)</a:t>
            </a:r>
            <a:endParaRPr lang="en-US" sz="2000"/>
          </a:p>
        </p:txBody>
      </p:sp>
      <p:graphicFrame>
        <p:nvGraphicFramePr>
          <p:cNvPr id="5" name="Diagram 5">
            <a:extLst>
              <a:ext uri="{FF2B5EF4-FFF2-40B4-BE49-F238E27FC236}">
                <a16:creationId xmlns:a16="http://schemas.microsoft.com/office/drawing/2014/main" id="{7F5EDDC7-B23E-453B-8F50-3D56D2F43A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103734"/>
              </p:ext>
            </p:extLst>
          </p:nvPr>
        </p:nvGraphicFramePr>
        <p:xfrm>
          <a:off x="628650" y="146936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1DEFD-F740-4BD8-96DD-3DF5548F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9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49A38B-3624-4FC8-88F3-9D499ECC448C}"/>
              </a:ext>
            </a:extLst>
          </p:cNvPr>
          <p:cNvSpPr txBox="1"/>
          <p:nvPr/>
        </p:nvSpPr>
        <p:spPr>
          <a:xfrm>
            <a:off x="665018" y="6038603"/>
            <a:ext cx="369916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  <a:hlinkClick r:id="rId7"/>
              </a:rPr>
              <a:t>https://vimeo.com/489918383</a:t>
            </a:r>
            <a:endParaRPr lang="en-US"/>
          </a:p>
          <a:p>
            <a:pPr algn="l"/>
            <a:endParaRPr lang="en-US">
              <a:cs typeface="Calibri"/>
            </a:endParaRPr>
          </a:p>
        </p:txBody>
      </p:sp>
      <p:pic>
        <p:nvPicPr>
          <p:cNvPr id="25" name="Picture 25" descr="Icon&#10;&#10;Description automatically generated">
            <a:extLst>
              <a:ext uri="{FF2B5EF4-FFF2-40B4-BE49-F238E27FC236}">
                <a16:creationId xmlns:a16="http://schemas.microsoft.com/office/drawing/2014/main" id="{BFE24996-0DAD-4613-97BE-C62CCE5BDC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1473" y="1292431"/>
            <a:ext cx="1028700" cy="1066800"/>
          </a:xfrm>
          <a:prstGeom prst="rect">
            <a:avLst/>
          </a:prstGeom>
        </p:spPr>
      </p:pic>
      <p:pic>
        <p:nvPicPr>
          <p:cNvPr id="26" name="Picture 26" descr="A picture containing table&#10;&#10;Description automatically generated">
            <a:extLst>
              <a:ext uri="{FF2B5EF4-FFF2-40B4-BE49-F238E27FC236}">
                <a16:creationId xmlns:a16="http://schemas.microsoft.com/office/drawing/2014/main" id="{4947C879-2799-4320-9BE0-E50E54C7A7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1439" y="1316244"/>
            <a:ext cx="1133475" cy="1019175"/>
          </a:xfrm>
          <a:prstGeom prst="rect">
            <a:avLst/>
          </a:prstGeom>
        </p:spPr>
      </p:pic>
      <p:pic>
        <p:nvPicPr>
          <p:cNvPr id="27" name="Picture 27" descr="Icon&#10;&#10;Description automatically generated">
            <a:extLst>
              <a:ext uri="{FF2B5EF4-FFF2-40B4-BE49-F238E27FC236}">
                <a16:creationId xmlns:a16="http://schemas.microsoft.com/office/drawing/2014/main" id="{0D52AAE5-3A4B-4623-938B-224F55DB0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4701" y="1243755"/>
            <a:ext cx="1085850" cy="1057275"/>
          </a:xfrm>
          <a:prstGeom prst="rect">
            <a:avLst/>
          </a:prstGeom>
        </p:spPr>
      </p:pic>
      <p:pic>
        <p:nvPicPr>
          <p:cNvPr id="28" name="Picture 28" descr="Icon&#10;&#10;Description automatically generated">
            <a:extLst>
              <a:ext uri="{FF2B5EF4-FFF2-40B4-BE49-F238E27FC236}">
                <a16:creationId xmlns:a16="http://schemas.microsoft.com/office/drawing/2014/main" id="{9C7E4C99-AA88-4A25-BCC6-AF059C0894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6626" y="4989244"/>
            <a:ext cx="1114425" cy="1047750"/>
          </a:xfrm>
          <a:prstGeom prst="rect">
            <a:avLst/>
          </a:prstGeom>
        </p:spPr>
      </p:pic>
      <p:pic>
        <p:nvPicPr>
          <p:cNvPr id="66" name="Picture 66" descr="Icon&#10;&#10;Description automatically generated">
            <a:extLst>
              <a:ext uri="{FF2B5EF4-FFF2-40B4-BE49-F238E27FC236}">
                <a16:creationId xmlns:a16="http://schemas.microsoft.com/office/drawing/2014/main" id="{78894C9B-DB20-42B1-B099-515A7C574E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3525" y="5014108"/>
            <a:ext cx="120015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04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328760"/>
              </p:ext>
            </p:extLst>
          </p:nvPr>
        </p:nvGraphicFramePr>
        <p:xfrm>
          <a:off x="267587" y="1352159"/>
          <a:ext cx="8438508" cy="5177191"/>
        </p:xfrm>
        <a:graphic>
          <a:graphicData uri="http://schemas.openxmlformats.org/drawingml/2006/table">
            <a:tbl>
              <a:tblPr firstRow="1" firstCol="1" bandRow="1" bandCol="1">
                <a:effectLst/>
                <a:tableStyleId>{1FECB4D8-DB02-4DC6-A0A2-4F2EBAE1DC90}</a:tableStyleId>
              </a:tblPr>
              <a:tblGrid>
                <a:gridCol w="2554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0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38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8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 dirty="0">
                          <a:latin typeface="Calibri"/>
                        </a:rPr>
                        <a:t>Career Pathways</a:t>
                      </a:r>
                      <a:endParaRPr lang="en-US" sz="1400" u="sng" dirty="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sng" strike="noStrike" noProof="0" dirty="0">
                          <a:latin typeface="Calibri"/>
                        </a:rPr>
                        <a:t>Programs of Study</a:t>
                      </a:r>
                      <a:endParaRPr lang="en-US" sz="1400" b="1" i="0" u="none" strike="noStrike" noProof="0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sng" dirty="0"/>
                        <a:t>PSJA Academies: </a:t>
                      </a:r>
                      <a:r>
                        <a:rPr lang="en-US" sz="1400" dirty="0"/>
                        <a:t>Leads to a college certificate and/or Associates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415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Agriculture, Food, &amp; Natural Resources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Agribusiness       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Environmental And Natural Resources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88">
                <a:tc>
                  <a:txBody>
                    <a:bodyPr/>
                    <a:lstStyle/>
                    <a:p>
                      <a:r>
                        <a:rPr lang="en-US" sz="1100" dirty="0"/>
                        <a:t>Architecture &amp; Construction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Carpentry</a:t>
                      </a:r>
                    </a:p>
                    <a:p>
                      <a:r>
                        <a:rPr lang="en-US" sz="1100" dirty="0"/>
                        <a:t>HVAC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  <a:p>
                      <a:r>
                        <a:rPr lang="en-US" sz="1100" dirty="0"/>
                        <a:t>*Heating, Ventilation, Air Conditioning &amp; Refrigeration </a:t>
                      </a:r>
                    </a:p>
                    <a:p>
                      <a:r>
                        <a:rPr lang="en-US" sz="1100" dirty="0"/>
                        <a:t>       Technology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74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Arts, AV Technology &amp; Communications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Digital Communications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Design &amp; Multimedia Arts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10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*Graphics Arts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169649"/>
                  </a:ext>
                </a:extLst>
              </a:tr>
              <a:tr h="621426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Business, Marketing &amp; Finance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Accounting &amp; Financial Services</a:t>
                      </a:r>
                      <a:endParaRPr lang="en-US" dirty="0"/>
                    </a:p>
                    <a:p>
                      <a:pPr lv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Business Management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Entrepreneurship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Marketing &amp; Sales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*Business Administration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422481"/>
                  </a:ext>
                </a:extLst>
              </a:tr>
              <a:tr h="355962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Hospitality &amp; Tourism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Culinary Arts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*Culinary Arts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934792"/>
                  </a:ext>
                </a:extLst>
              </a:tr>
              <a:tr h="6515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Manufacturing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Welding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*Welding Technology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180170"/>
                  </a:ext>
                </a:extLst>
              </a:tr>
              <a:tr h="975578">
                <a:tc>
                  <a:txBody>
                    <a:bodyPr/>
                    <a:lstStyle/>
                    <a:p>
                      <a:r>
                        <a:rPr lang="en-US" sz="1200" dirty="0"/>
                        <a:t>Transportation, Distribution </a:t>
                      </a:r>
                    </a:p>
                    <a:p>
                      <a:r>
                        <a:rPr lang="en-US" sz="1200" dirty="0"/>
                        <a:t>&amp; Logistics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Automotive</a:t>
                      </a:r>
                    </a:p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*Automotive Technology Academy</a:t>
                      </a:r>
                    </a:p>
                    <a:p>
                      <a:r>
                        <a:rPr lang="en-US" sz="1200" dirty="0"/>
                        <a:t>*Automotive Maintenance &amp; Light Repair            </a:t>
                      </a:r>
                    </a:p>
                    <a:p>
                      <a:r>
                        <a:rPr lang="en-US" sz="1200" dirty="0"/>
                        <a:t>         Technology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214508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>
                  <a:solidFill>
                    <a:schemeClr val="bg1"/>
                  </a:solidFill>
                  <a:latin typeface="Gill Sans"/>
                  <a:cs typeface="Gill Sans"/>
                </a:rPr>
                <a:t>Endorsement: Business &amp; Industry 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63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504777"/>
              </p:ext>
            </p:extLst>
          </p:nvPr>
        </p:nvGraphicFramePr>
        <p:xfrm>
          <a:off x="267587" y="1403577"/>
          <a:ext cx="8438508" cy="2600588"/>
        </p:xfrm>
        <a:graphic>
          <a:graphicData uri="http://schemas.openxmlformats.org/drawingml/2006/table">
            <a:tbl>
              <a:tblPr firstRow="1" firstCol="1" bandRow="1" bandCol="1">
                <a:effectLst/>
                <a:tableStyleId>{1FECB4D8-DB02-4DC6-A0A2-4F2EBAE1DC90}</a:tableStyleId>
              </a:tblPr>
              <a:tblGrid>
                <a:gridCol w="2554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2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2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346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 dirty="0">
                          <a:latin typeface="Calibri"/>
                        </a:rPr>
                        <a:t>Career Pathways</a:t>
                      </a:r>
                      <a:endParaRPr lang="en-US" sz="1400" u="sng" dirty="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sng" strike="noStrike" noProof="0" dirty="0">
                          <a:latin typeface="Calibri"/>
                        </a:rPr>
                        <a:t>Programs of Study</a:t>
                      </a:r>
                      <a:endParaRPr lang="en-US" sz="1400" b="1" i="0" u="none" strike="noStrike" noProof="0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sng" dirty="0"/>
                        <a:t>PSJA Academies: </a:t>
                      </a:r>
                      <a:r>
                        <a:rPr lang="en-US" sz="1400" dirty="0"/>
                        <a:t>Leads to a college certificate and/or Associates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537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Education &amp; Training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Teaching and Training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*Education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583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Law, Public Safety, Corrections &amp; Security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Law Enforcement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Emergency Services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*Criminal Justice Academy</a:t>
                      </a:r>
                    </a:p>
                    <a:p>
                      <a:endParaRPr lang="en-US" sz="110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169649"/>
                  </a:ext>
                </a:extLst>
              </a:tr>
              <a:tr h="52658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Human Services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Cosmetology &amp; Personal Care Services</a:t>
                      </a:r>
                    </a:p>
                    <a:p>
                      <a:pPr lvl="0">
                        <a:buNone/>
                      </a:pPr>
                      <a:endParaRPr lang="en-US" sz="110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*Cosmetology Operator license available Senior year </a:t>
                      </a:r>
                      <a:r>
                        <a:rPr lang="en-US" sz="1100" b="0" i="0" u="none" strike="noStrike" noProof="0" dirty="0">
                          <a:latin typeface="Calibri"/>
                        </a:rPr>
                        <a:t>(must meet pre-requisites)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0930816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>
                  <a:solidFill>
                    <a:schemeClr val="bg1"/>
                  </a:solidFill>
                  <a:latin typeface="Gill Sans"/>
                  <a:cs typeface="Gill Sans"/>
                </a:rPr>
                <a:t>Endorsement: Public Service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04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326017"/>
              </p:ext>
            </p:extLst>
          </p:nvPr>
        </p:nvGraphicFramePr>
        <p:xfrm>
          <a:off x="271397" y="1450931"/>
          <a:ext cx="8438506" cy="5104350"/>
        </p:xfrm>
        <a:graphic>
          <a:graphicData uri="http://schemas.openxmlformats.org/drawingml/2006/table">
            <a:tbl>
              <a:tblPr firstRow="1" firstCol="1" bandRow="1" bandCol="1">
                <a:effectLst/>
                <a:tableStyleId>{1FECB4D8-DB02-4DC6-A0A2-4F2EBAE1DC90}</a:tableStyleId>
              </a:tblPr>
              <a:tblGrid>
                <a:gridCol w="2554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0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574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 dirty="0">
                          <a:latin typeface="Calibri"/>
                        </a:rPr>
                        <a:t>Career Pathways</a:t>
                      </a:r>
                      <a:endParaRPr lang="en-US" sz="1400" u="sng" dirty="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sng" strike="noStrike" noProof="0" dirty="0">
                          <a:latin typeface="Calibri"/>
                        </a:rPr>
                        <a:t>Programs of Study</a:t>
                      </a:r>
                      <a:endParaRPr lang="en-US" sz="1400" b="1" i="0" u="none" strike="noStrike" noProof="0" dirty="0"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sng" dirty="0"/>
                        <a:t>PSJA Academies: </a:t>
                      </a:r>
                      <a:r>
                        <a:rPr lang="en-US" sz="1400" dirty="0"/>
                        <a:t>Leads to a college certificate and/or Associates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52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Science, Technology, Engineering &amp; Mathematics (STEM)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Cybersecurity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Engineering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*Biology Academy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*Mathematics Academy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*Computer Science Academy</a:t>
                      </a:r>
                    </a:p>
                    <a:p>
                      <a:pPr lvl="0">
                        <a:buNone/>
                      </a:pP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6262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Agriculture, Food, &amp; Natural Resources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Animal Science       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Plant Science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Applied Agri. Engineering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311391"/>
                  </a:ext>
                </a:extLst>
              </a:tr>
              <a:tr h="706262">
                <a:tc>
                  <a:txBody>
                    <a:bodyPr/>
                    <a:lstStyle/>
                    <a:p>
                      <a:r>
                        <a:rPr lang="en-US" sz="1100" dirty="0"/>
                        <a:t>Architecture &amp; Construction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Electrical </a:t>
                      </a:r>
                    </a:p>
                    <a:p>
                      <a:r>
                        <a:rPr lang="en-US" sz="1100" dirty="0"/>
                        <a:t>Architectural Design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*Electrician Assistant Technology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991364"/>
                  </a:ext>
                </a:extLst>
              </a:tr>
              <a:tr h="947034">
                <a:tc>
                  <a:txBody>
                    <a:bodyPr/>
                    <a:lstStyle/>
                    <a:p>
                      <a:r>
                        <a:rPr lang="en-US" sz="1100" dirty="0"/>
                        <a:t>Health Science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Healthcare Diagnostics</a:t>
                      </a:r>
                      <a:endParaRPr lang="en-US" dirty="0"/>
                    </a:p>
                    <a:p>
                      <a:r>
                        <a:rPr lang="en-US" sz="1100" dirty="0"/>
                        <a:t>Nursing Science</a:t>
                      </a:r>
                    </a:p>
                    <a:p>
                      <a:pPr lvl="0">
                        <a:buNone/>
                      </a:pPr>
                      <a:endParaRPr lang="en-US" sz="1100"/>
                    </a:p>
                    <a:p>
                      <a:pPr lvl="0">
                        <a:buNone/>
                      </a:pPr>
                      <a:r>
                        <a:rPr lang="en-US" sz="1100" dirty="0"/>
                        <a:t>*CNA, EKG, and Phlebotomy certifications available Senior year (must meet pre-requisites)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*Emergency Medical Technology (EMT)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274439"/>
                  </a:ext>
                </a:extLst>
              </a:tr>
              <a:tr h="706262">
                <a:tc>
                  <a:txBody>
                    <a:bodyPr/>
                    <a:lstStyle/>
                    <a:p>
                      <a:r>
                        <a:rPr lang="en-US" sz="1100" dirty="0"/>
                        <a:t>Information Technology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Information Technology Support &amp; Services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996962"/>
                  </a:ext>
                </a:extLst>
              </a:tr>
              <a:tr h="70626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Manufacturing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Advanced Manufacturing &amp;           </a:t>
                      </a:r>
                    </a:p>
                    <a:p>
                      <a:pPr lv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      Machinery Mechanics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*Advanced Manufacturing Technology Academy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0016225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>
                  <a:solidFill>
                    <a:schemeClr val="bg1"/>
                  </a:solidFill>
                  <a:latin typeface="Gill Sans"/>
                  <a:cs typeface="Gill Sans"/>
                </a:rPr>
                <a:t>Endorsement: STEM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5A0DF4-9FC2-41F2-9EEA-49AC0256DE16}"/>
              </a:ext>
            </a:extLst>
          </p:cNvPr>
          <p:cNvSpPr txBox="1"/>
          <p:nvPr/>
        </p:nvSpPr>
        <p:spPr>
          <a:xfrm>
            <a:off x="246344" y="956154"/>
            <a:ext cx="606259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Must have successfully completed  Alg 2 , Chemistry &amp; Physics</a:t>
            </a:r>
          </a:p>
        </p:txBody>
      </p:sp>
    </p:spTree>
    <p:extLst>
      <p:ext uri="{BB962C8B-B14F-4D97-AF65-F5344CB8AC3E}">
        <p14:creationId xmlns:p14="http://schemas.microsoft.com/office/powerpoint/2010/main" val="2636131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99484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76667"/>
              </p:ext>
            </p:extLst>
          </p:nvPr>
        </p:nvGraphicFramePr>
        <p:xfrm>
          <a:off x="267587" y="1403577"/>
          <a:ext cx="8438508" cy="1996440"/>
        </p:xfrm>
        <a:graphic>
          <a:graphicData uri="http://schemas.openxmlformats.org/drawingml/2006/table">
            <a:tbl>
              <a:tblPr firstRow="1" firstCol="1" bandRow="1" bandCol="1">
                <a:effectLst/>
                <a:tableStyleId>{1FECB4D8-DB02-4DC6-A0A2-4F2EBAE1DC90}</a:tableStyleId>
              </a:tblPr>
              <a:tblGrid>
                <a:gridCol w="2554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2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2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9409">
                <a:tc>
                  <a:txBody>
                    <a:bodyPr/>
                    <a:lstStyle/>
                    <a:p>
                      <a:pPr algn="ctr"/>
                      <a:r>
                        <a:rPr lang="en-US" sz="1400" u="sng" dirty="0"/>
                        <a:t>Area of Focus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dirty="0"/>
                        <a:t>Courses related to this career pathway: 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sng" dirty="0"/>
                        <a:t>PSJA Academies: </a:t>
                      </a:r>
                      <a:r>
                        <a:rPr lang="en-US" sz="1400" dirty="0"/>
                        <a:t>Leads to a college certificate and/or Associates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0209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Performing Arts of Music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Theatre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Visual Arts 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Advertising &amp; Publication 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Drama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Band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Choir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Political Science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English Literature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History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World Languages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Associates of Arts/ Science :</a:t>
                      </a:r>
                    </a:p>
                    <a:p>
                      <a:pPr lvl="0">
                        <a:buNone/>
                      </a:pPr>
                      <a:endParaRPr lang="en-US" sz="1100" b="1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-Graphic Arts Academy </a:t>
                      </a:r>
                    </a:p>
                  </a:txBody>
                  <a:tcPr>
                    <a:lnL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>
                  <a:solidFill>
                    <a:schemeClr val="bg1"/>
                  </a:solidFill>
                  <a:latin typeface="Gill Sans"/>
                  <a:cs typeface="Gill Sans"/>
                </a:rPr>
                <a:t>Endorsement: Arts &amp; Humanities </a:t>
              </a:r>
            </a:p>
            <a:p>
              <a:pPr algn="l"/>
              <a:r>
                <a:rPr lang="en-US" sz="1200" spc="300">
                  <a:solidFill>
                    <a:schemeClr val="bg1"/>
                  </a:solidFill>
                  <a:latin typeface="Gill Sans"/>
                  <a:cs typeface="Gill Sans"/>
                </a:rPr>
                <a:t>(Non-CTE)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72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spc="300">
                  <a:solidFill>
                    <a:schemeClr val="bg1"/>
                  </a:solidFill>
                  <a:latin typeface="Gill Sans"/>
                </a:rPr>
                <a:t>What are the PSJA ISD Academies?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14</a:t>
            </a:fld>
            <a:endParaRPr lang="en-US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701A310-7EC9-4F18-878F-FDA19286203E}"/>
              </a:ext>
            </a:extLst>
          </p:cNvPr>
          <p:cNvSpPr txBox="1">
            <a:spLocks/>
          </p:cNvSpPr>
          <p:nvPr/>
        </p:nvSpPr>
        <p:spPr>
          <a:xfrm>
            <a:off x="367304" y="1879261"/>
            <a:ext cx="8139750" cy="350237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914400">
              <a:lnSpc>
                <a:spcPct val="90000"/>
              </a:lnSpc>
              <a:spcBef>
                <a:spcPts val="1000"/>
              </a:spcBef>
              <a:buFont typeface="Wingdings"/>
              <a:buChar char="v"/>
            </a:pPr>
            <a:r>
              <a:rPr lang="en-US" sz="2800"/>
              <a:t>The PSJA ISD Academies provide additional hands-on learning.</a:t>
            </a:r>
            <a:endParaRPr lang="en-US" sz="2800">
              <a:cs typeface="Calibri" panose="020F0502020204030204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0"/>
              </a:spcBef>
              <a:buFont typeface="Wingdings"/>
              <a:buChar char="v"/>
            </a:pPr>
            <a:r>
              <a:rPr lang="en-US" sz="2800"/>
              <a:t>Leads to an associate degree or college certificate from South Texas College.</a:t>
            </a:r>
            <a:endParaRPr lang="en-US" sz="2800">
              <a:cs typeface="Calibri" panose="020F0502020204030204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0"/>
              </a:spcBef>
              <a:buFont typeface="Wingdings"/>
              <a:buChar char="v"/>
            </a:pPr>
            <a:r>
              <a:rPr lang="en-US" sz="2800"/>
              <a:t>Students sign up in 10th grade.</a:t>
            </a:r>
            <a:endParaRPr lang="en-US" sz="2800">
              <a:cs typeface="Calibri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0"/>
              </a:spcBef>
              <a:buFont typeface="Wingdings"/>
              <a:buChar char="v"/>
            </a:pPr>
            <a:r>
              <a:rPr lang="en-US" sz="2800"/>
              <a:t>Students travel to the Dr. Daniel P. King PSJA College &amp; University Center in San Juan for designated hours and academy coursework. </a:t>
            </a:r>
            <a:endParaRPr lang="en-US" sz="2800">
              <a:cs typeface="Calibri" panose="020F0502020204030204"/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0"/>
              </a:spcBef>
              <a:buFont typeface="Wingdings"/>
              <a:buChar char="v"/>
            </a:pPr>
            <a:endParaRPr lang="en-US" sz="2800">
              <a:cs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93A0F0-993B-4AE9-A444-6946635B28B6}"/>
              </a:ext>
            </a:extLst>
          </p:cNvPr>
          <p:cNvSpPr txBox="1"/>
          <p:nvPr/>
        </p:nvSpPr>
        <p:spPr>
          <a:xfrm>
            <a:off x="1270449" y="5563456"/>
            <a:ext cx="6289952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ea typeface="+mn-lt"/>
                <a:cs typeface="+mn-lt"/>
                <a:hlinkClick r:id="rId3"/>
              </a:rPr>
              <a:t>Home Page - PSJA Academies (psjaisd.us)</a:t>
            </a:r>
            <a:endParaRPr lang="en-US"/>
          </a:p>
          <a:p>
            <a:pPr algn="ctr"/>
            <a:endParaRPr lang="en-US" sz="2800" i="1" dirty="0">
              <a:cs typeface="Calibri"/>
            </a:endParaRPr>
          </a:p>
          <a:p>
            <a:pPr algn="ctr"/>
            <a:endParaRPr lang="en-US" sz="2000" i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6588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0" y="3856969"/>
            <a:ext cx="9143998" cy="1001486"/>
          </a:xfrm>
        </p:spPr>
        <p:txBody>
          <a:bodyPr>
            <a:noAutofit/>
          </a:bodyPr>
          <a:lstStyle/>
          <a:p>
            <a:r>
              <a:rPr lang="en-US" sz="2400">
                <a:solidFill>
                  <a:srgbClr val="000090"/>
                </a:solidFill>
                <a:latin typeface="Calibri"/>
                <a:cs typeface="Calibri"/>
              </a:rPr>
              <a:t>psjaisd.us    facebook.com/</a:t>
            </a:r>
            <a:r>
              <a:rPr lang="en-US" sz="2400" err="1">
                <a:solidFill>
                  <a:srgbClr val="000090"/>
                </a:solidFill>
                <a:latin typeface="Calibri"/>
                <a:cs typeface="Calibri"/>
              </a:rPr>
              <a:t>psjaisd</a:t>
            </a:r>
            <a:r>
              <a:rPr lang="en-US" sz="2400">
                <a:solidFill>
                  <a:srgbClr val="000090"/>
                </a:solidFill>
                <a:latin typeface="Calibri"/>
                <a:cs typeface="Calibri"/>
              </a:rPr>
              <a:t>    twitter.com/</a:t>
            </a:r>
            <a:r>
              <a:rPr lang="en-US" sz="2400" err="1">
                <a:solidFill>
                  <a:srgbClr val="000090"/>
                </a:solidFill>
                <a:latin typeface="Calibri"/>
                <a:cs typeface="Calibri"/>
              </a:rPr>
              <a:t>psjaisd</a:t>
            </a:r>
            <a:br>
              <a:rPr lang="en-US" sz="2400">
                <a:solidFill>
                  <a:srgbClr val="000090"/>
                </a:solidFill>
                <a:latin typeface="Calibri"/>
                <a:cs typeface="Calibri"/>
              </a:rPr>
            </a:br>
            <a:endParaRPr lang="en-US" sz="2400">
              <a:solidFill>
                <a:srgbClr val="000090"/>
              </a:solidFill>
              <a:latin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883272"/>
            <a:ext cx="9143999" cy="1295400"/>
          </a:xfrm>
        </p:spPr>
        <p:txBody>
          <a:bodyPr>
            <a:normAutofit fontScale="55000" lnSpcReduction="20000"/>
          </a:bodyPr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All materials, content and forms contained in this presentation are the intellectual property of PSJA ISD </a:t>
            </a:r>
          </a:p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and may not be copied, reproduced, distributed or displayed without PSJA ISD’s express written permission. </a:t>
            </a:r>
          </a:p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If written permission is granted, information may be used accompanied </a:t>
            </a:r>
          </a:p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by an acknowledgement that PSJA ISD is the source.</a:t>
            </a:r>
          </a:p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490172" y="4013532"/>
            <a:ext cx="0" cy="312615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-88900" y="248509"/>
            <a:ext cx="9307602" cy="615010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" y="315974"/>
            <a:ext cx="9143999" cy="4841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spc="300">
                <a:solidFill>
                  <a:schemeClr val="bg1"/>
                </a:solidFill>
                <a:latin typeface="Gill Sans"/>
                <a:cs typeface="Gill Sans"/>
              </a:rPr>
              <a:t>PHARR-SAN JUAN-ALAMO INDEPENDENT SCHOOL DISTRICT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487372" y="4026564"/>
            <a:ext cx="0" cy="312615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trans_psja_logo_stac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891" y="1179338"/>
            <a:ext cx="2645590" cy="251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38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D502FBE4F73A46ADDDEBAADB6FD8E2" ma:contentTypeVersion="13" ma:contentTypeDescription="Create a new document." ma:contentTypeScope="" ma:versionID="0f97c92257da276bb74ea6f8c2c63288">
  <xsd:schema xmlns:xsd="http://www.w3.org/2001/XMLSchema" xmlns:xs="http://www.w3.org/2001/XMLSchema" xmlns:p="http://schemas.microsoft.com/office/2006/metadata/properties" xmlns:ns3="4b40ada0-a812-4470-ae13-3f21db633622" xmlns:ns4="d4dec887-9a2f-4846-888c-b7c823bf0694" targetNamespace="http://schemas.microsoft.com/office/2006/metadata/properties" ma:root="true" ma:fieldsID="7066640a1273d0b8768de340ed3937a9" ns3:_="" ns4:_="">
    <xsd:import namespace="4b40ada0-a812-4470-ae13-3f21db633622"/>
    <xsd:import namespace="d4dec887-9a2f-4846-888c-b7c823bf069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40ada0-a812-4470-ae13-3f21db63362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ec887-9a2f-4846-888c-b7c823bf0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838638-9C82-4EA9-919D-A95FBC797CB0}">
  <ds:schemaRefs>
    <ds:schemaRef ds:uri="d4dec887-9a2f-4846-888c-b7c823bf0694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  <ds:schemaRef ds:uri="4b40ada0-a812-4470-ae13-3f21db633622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90E6D83-F26E-4DEF-A7C2-1E651D5471B5}">
  <ds:schemaRefs>
    <ds:schemaRef ds:uri="4b40ada0-a812-4470-ae13-3f21db633622"/>
    <ds:schemaRef ds:uri="d4dec887-9a2f-4846-888c-b7c823bf06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6B8E3F0-3037-46F5-A45F-346D3042CD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1347</Words>
  <Application>Microsoft Office PowerPoint</Application>
  <PresentationFormat>On-screen Show (4:3)</PresentationFormat>
  <Paragraphs>273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Franklin Gothic Medium</vt:lpstr>
      <vt:lpstr>Gill Sans</vt:lpstr>
      <vt:lpstr>Times New Roman</vt:lpstr>
      <vt:lpstr>Wingdings</vt:lpstr>
      <vt:lpstr>Office Theme</vt:lpstr>
      <vt:lpstr>Student Orientation 8th Grade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High School Endorsement Selection</vt:lpstr>
      <vt:lpstr>PowerPoint Presentation</vt:lpstr>
      <vt:lpstr>Endorsement Options (Select one)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psjaisd.us    facebook.com/psjaisd    twitter.com/psjaisd </vt:lpstr>
    </vt:vector>
  </TitlesOfParts>
  <Company>PSJA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Straight from the Source</dc:title>
  <dc:creator>Arianna Vazquez User</dc:creator>
  <cp:lastModifiedBy>Dominique Caro</cp:lastModifiedBy>
  <cp:revision>79</cp:revision>
  <cp:lastPrinted>2014-06-16T16:50:55Z</cp:lastPrinted>
  <dcterms:created xsi:type="dcterms:W3CDTF">2014-04-11T14:28:54Z</dcterms:created>
  <dcterms:modified xsi:type="dcterms:W3CDTF">2020-12-18T22:23:30Z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0x010100C0D502FBE4F73A46ADDDEBAADB6FD8E2</vt:lpwstr>
  </property>
</Properties>
</file>