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3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F900995-0AE4-492B-8EB0-080E99AE91A0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0AA8E9A-4E42-4439-BDA1-D064573F592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BALANCE</a:t>
            </a:r>
            <a:r>
              <a:rPr lang="en-US" dirty="0" smtClean="0"/>
              <a:t> – Finding It In A High-Performing Classroom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Boyle County Teacher Academy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Mastery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guarantee that students are mastering the content?</a:t>
            </a:r>
          </a:p>
          <a:p>
            <a:pPr>
              <a:buFontTx/>
              <a:buChar char="-"/>
            </a:pPr>
            <a:r>
              <a:rPr lang="en-US" dirty="0" smtClean="0"/>
              <a:t>Common Unit Assessments</a:t>
            </a:r>
          </a:p>
          <a:p>
            <a:pPr>
              <a:buFontTx/>
              <a:buChar char="-"/>
            </a:pPr>
            <a:r>
              <a:rPr lang="en-US" dirty="0" smtClean="0"/>
              <a:t>Exit Slips</a:t>
            </a:r>
          </a:p>
          <a:p>
            <a:pPr>
              <a:buFontTx/>
              <a:buChar char="-"/>
            </a:pPr>
            <a:r>
              <a:rPr lang="en-US" dirty="0" smtClean="0"/>
              <a:t>ACT/EXPLORE/PLAN</a:t>
            </a:r>
          </a:p>
          <a:p>
            <a:pPr>
              <a:buFontTx/>
              <a:buChar char="-"/>
            </a:pPr>
            <a:r>
              <a:rPr lang="en-US" dirty="0" smtClean="0"/>
              <a:t>KPREP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Mastery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3400" dirty="0" smtClean="0"/>
              <a:t>What is the best teaching structure to guarantee content mastery?</a:t>
            </a:r>
          </a:p>
          <a:p>
            <a:pPr>
              <a:buNone/>
            </a:pPr>
            <a:r>
              <a:rPr lang="en-US" sz="3400" dirty="0" smtClean="0"/>
              <a:t>1</a:t>
            </a:r>
            <a:r>
              <a:rPr lang="en-US" sz="3400" baseline="30000" dirty="0" smtClean="0"/>
              <a:t>st</a:t>
            </a:r>
            <a:r>
              <a:rPr lang="en-US" sz="3400" dirty="0" smtClean="0"/>
              <a:t> - Keep a laser focus on your standards</a:t>
            </a:r>
          </a:p>
          <a:p>
            <a:pPr>
              <a:buNone/>
            </a:pPr>
            <a:r>
              <a:rPr lang="en-US" sz="3400" dirty="0" smtClean="0"/>
              <a:t>2</a:t>
            </a:r>
            <a:r>
              <a:rPr lang="en-US" sz="3400" baseline="30000" dirty="0" smtClean="0"/>
              <a:t>nd</a:t>
            </a:r>
            <a:r>
              <a:rPr lang="en-US" sz="3400" dirty="0" smtClean="0"/>
              <a:t> - Plan lessons in “Steps In An Ideal Lesson” format</a:t>
            </a:r>
          </a:p>
          <a:p>
            <a:pPr>
              <a:buNone/>
            </a:pPr>
            <a:r>
              <a:rPr lang="en-US" sz="3400" dirty="0"/>
              <a:t>	</a:t>
            </a:r>
            <a:r>
              <a:rPr lang="en-US" sz="3400" dirty="0" smtClean="0"/>
              <a:t>1) Flashback</a:t>
            </a:r>
          </a:p>
          <a:p>
            <a:pPr>
              <a:buNone/>
            </a:pPr>
            <a:r>
              <a:rPr lang="en-US" sz="3400" dirty="0" smtClean="0"/>
              <a:t>	2) Learning Target</a:t>
            </a:r>
          </a:p>
          <a:p>
            <a:pPr>
              <a:buNone/>
            </a:pPr>
            <a:r>
              <a:rPr lang="en-US" sz="3400" dirty="0" smtClean="0"/>
              <a:t>	3) Hook</a:t>
            </a:r>
          </a:p>
          <a:p>
            <a:pPr>
              <a:buNone/>
            </a:pPr>
            <a:r>
              <a:rPr lang="en-US" sz="3400" dirty="0"/>
              <a:t>	4</a:t>
            </a:r>
            <a:r>
              <a:rPr lang="en-US" sz="3400" dirty="0" smtClean="0"/>
              <a:t>) New Content</a:t>
            </a:r>
          </a:p>
          <a:p>
            <a:pPr>
              <a:buNone/>
            </a:pPr>
            <a:r>
              <a:rPr lang="en-US" sz="3400" dirty="0"/>
              <a:t>	5</a:t>
            </a:r>
            <a:r>
              <a:rPr lang="en-US" sz="3400" dirty="0" smtClean="0"/>
              <a:t>) Check For Understanding</a:t>
            </a:r>
          </a:p>
          <a:p>
            <a:pPr>
              <a:buNone/>
            </a:pPr>
            <a:r>
              <a:rPr lang="en-US" sz="3400" dirty="0"/>
              <a:t>	6</a:t>
            </a:r>
            <a:r>
              <a:rPr lang="en-US" sz="3400" dirty="0" smtClean="0"/>
              <a:t>) Learning Target</a:t>
            </a:r>
          </a:p>
          <a:p>
            <a:pPr>
              <a:buNone/>
            </a:pPr>
            <a:r>
              <a:rPr lang="en-US" sz="3400" dirty="0"/>
              <a:t>	</a:t>
            </a:r>
            <a:r>
              <a:rPr lang="en-US" sz="3400" dirty="0" smtClean="0"/>
              <a:t>7) Formative Assessment </a:t>
            </a:r>
          </a:p>
          <a:p>
            <a:pPr>
              <a:buNone/>
            </a:pPr>
            <a:r>
              <a:rPr lang="en-US" sz="3400" dirty="0" smtClean="0"/>
              <a:t>3</a:t>
            </a:r>
            <a:r>
              <a:rPr lang="en-US" sz="3400" baseline="30000" dirty="0" smtClean="0"/>
              <a:t>rd</a:t>
            </a:r>
            <a:r>
              <a:rPr lang="en-US" sz="3400" dirty="0" smtClean="0"/>
              <a:t> - Teach in small groups as often as possible, especially with kids who struggle</a:t>
            </a:r>
          </a:p>
          <a:p>
            <a:pPr>
              <a:buNone/>
            </a:pPr>
            <a:r>
              <a:rPr lang="en-US" sz="3400" dirty="0" smtClean="0"/>
              <a:t>4</a:t>
            </a:r>
            <a:r>
              <a:rPr lang="en-US" sz="3400" baseline="30000" dirty="0" smtClean="0"/>
              <a:t>th</a:t>
            </a:r>
            <a:r>
              <a:rPr lang="en-US" sz="3400" dirty="0" smtClean="0"/>
              <a:t> - Have a system for learning target intervention</a:t>
            </a:r>
            <a:endParaRPr lang="en-US" sz="3400" dirty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Skills – Deeper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How do you guarantee that, in addition to content mastery, students are acquiring the skills necessary for success in their lives?</a:t>
            </a:r>
          </a:p>
          <a:p>
            <a:pPr>
              <a:buFontTx/>
              <a:buChar char="-"/>
            </a:pPr>
            <a:r>
              <a:rPr lang="en-US" dirty="0" smtClean="0"/>
              <a:t>Rubrics</a:t>
            </a:r>
          </a:p>
          <a:p>
            <a:pPr>
              <a:buFontTx/>
              <a:buChar char="-"/>
            </a:pPr>
            <a:r>
              <a:rPr lang="en-US" dirty="0" smtClean="0"/>
              <a:t>Performance</a:t>
            </a:r>
          </a:p>
          <a:p>
            <a:pPr>
              <a:buFontTx/>
              <a:buChar char="-"/>
            </a:pPr>
            <a:r>
              <a:rPr lang="en-US" dirty="0" smtClean="0"/>
              <a:t>Presentations of Learning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Examples:  critical thinking, problem solving, time management, digital literacy, collaboration, communication skills, perseverance, flexibility, etc.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Skills – Deeper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What is the best teaching structure to guarantee development of skills?</a:t>
            </a:r>
          </a:p>
          <a:p>
            <a:pPr>
              <a:buNone/>
            </a:pPr>
            <a:r>
              <a:rPr lang="en-US" dirty="0" smtClean="0"/>
              <a:t>- Build these opportunities into some or many of your units: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1) 21</a:t>
            </a:r>
            <a:r>
              <a:rPr lang="en-US" baseline="30000" dirty="0" smtClean="0"/>
              <a:t>st</a:t>
            </a:r>
            <a:r>
              <a:rPr lang="en-US" dirty="0" smtClean="0"/>
              <a:t> Century PBL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2) LDC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3) MDC</a:t>
            </a:r>
          </a:p>
          <a:p>
            <a:pPr>
              <a:buNone/>
            </a:pPr>
            <a:r>
              <a:rPr lang="en-US" dirty="0" smtClean="0"/>
              <a:t>Notes:  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These experiences are important in all classrooms in order to achieve </a:t>
            </a:r>
            <a:r>
              <a:rPr lang="en-US" b="1" u="sng" dirty="0" smtClean="0">
                <a:solidFill>
                  <a:srgbClr val="7030A0"/>
                </a:solidFill>
              </a:rPr>
              <a:t>balance</a:t>
            </a:r>
            <a:r>
              <a:rPr lang="en-US" dirty="0" smtClean="0"/>
              <a:t>.  But, in a performance-based classroom (Spanish, Art, Music), they are even more vital and should happen more often.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Embedded into a unit, make sure these experiences are part of “the main course, not just dessert”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Skills – Deeper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forget the 3 R’s of 21</a:t>
            </a:r>
            <a:r>
              <a:rPr lang="en-US" baseline="30000" dirty="0" smtClean="0"/>
              <a:t>st</a:t>
            </a:r>
            <a:r>
              <a:rPr lang="en-US" dirty="0" smtClean="0"/>
              <a:t> Century PBL!</a:t>
            </a:r>
          </a:p>
          <a:p>
            <a:pPr marL="514350" indent="-514350">
              <a:buAutoNum type="arabicParenR"/>
            </a:pPr>
            <a:r>
              <a:rPr lang="en-US" dirty="0" smtClean="0"/>
              <a:t>Rigor – anchor your project in the standards</a:t>
            </a:r>
          </a:p>
          <a:p>
            <a:pPr marL="514350" indent="-514350">
              <a:buAutoNum type="arabicParenR"/>
            </a:pPr>
            <a:r>
              <a:rPr lang="en-US" dirty="0" smtClean="0"/>
              <a:t>Real Work – make sure your project requires students to do real work that real people do in real jobs that are available</a:t>
            </a:r>
          </a:p>
          <a:p>
            <a:pPr marL="514350" indent="-514350">
              <a:buAutoNum type="arabicParenR"/>
            </a:pPr>
            <a:r>
              <a:rPr lang="en-US" dirty="0" smtClean="0"/>
              <a:t>Relevance – at the end of the project, students should present their work to a relevant audience (Science Fair Model)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Getting Results and Providing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The Bottom Line:  It is fantastic to be a high performer on KPREP, and we are proud of it. But it is not enough.  We owe it to our students to provide the best in all endeavors - a balance of high-level content mastery, skill development, and world-class opportunities in areas like foreign language, STEM, and the arts. 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Moving forward, what can you do in your classroom to give students the </a:t>
            </a:r>
            <a:r>
              <a:rPr lang="en-US" b="1" u="sng" dirty="0" smtClean="0">
                <a:solidFill>
                  <a:srgbClr val="7030A0"/>
                </a:solidFill>
              </a:rPr>
              <a:t>balance</a:t>
            </a:r>
            <a:r>
              <a:rPr lang="en-US" dirty="0" smtClean="0"/>
              <a:t> that will impact their lives in a powerful way?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Preparing Your Classroom </a:t>
            </a:r>
            <a:r>
              <a:rPr lang="en-US" smtClean="0"/>
              <a:t>For Accountability (See handout)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51</TotalTime>
  <Words>339</Words>
  <Application>Microsoft Macintosh PowerPoint</Application>
  <PresentationFormat>On-screen Show (4:3)</PresentationFormat>
  <Paragraphs>48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Apex</vt:lpstr>
      <vt:lpstr>BALANCE – Finding It In A High-Performing Classroom</vt:lpstr>
      <vt:lpstr>Content Mastery</vt:lpstr>
      <vt:lpstr>Content Mastery</vt:lpstr>
      <vt:lpstr>Skills – Deeper Learning</vt:lpstr>
      <vt:lpstr>Skills – Deeper Learning</vt:lpstr>
      <vt:lpstr>Skills – Deeper Learning</vt:lpstr>
      <vt:lpstr>Getting Results and Providing Opportunities</vt:lpstr>
      <vt:lpstr>Final Note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 – Finding It In A High-Performing Classroom</dc:title>
  <dc:creator>Young, David</dc:creator>
  <cp:lastModifiedBy>Larson, Maddie</cp:lastModifiedBy>
  <cp:revision>1</cp:revision>
  <dcterms:created xsi:type="dcterms:W3CDTF">2014-02-13T18:22:25Z</dcterms:created>
  <dcterms:modified xsi:type="dcterms:W3CDTF">2014-10-20T14:39:48Z</dcterms:modified>
</cp:coreProperties>
</file>