
<file path=[Content_Types].xml><?xml version="1.0" encoding="utf-8"?>
<Types xmlns="http://schemas.openxmlformats.org/package/2006/content-types">
  <Default Extension="xml" ContentType="application/xml"/>
  <Default Extension="jpeg" ContentType="image/jpeg"/>
  <Default Extension="bin" ContentType="application/vnd.openxmlformats-officedocument.presentationml.printerSettings"/>
  <Default Extension="rels" ContentType="application/vnd.openxmlformats-package.relationships+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handoutMasterIdLst>
    <p:handoutMasterId r:id="rId14"/>
  </p:handout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8" r:id="rId12"/>
    <p:sldId id="267" r:id="rId13"/>
  </p:sldIdLst>
  <p:sldSz cx="9144000" cy="6858000" type="screen4x3"/>
  <p:notesSz cx="6950075" cy="9236075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51" d="100"/>
          <a:sy n="51" d="100"/>
        </p:scale>
        <p:origin x="-1896" y="-104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handoutMaster" Target="handoutMasters/handoutMaster1.xml"/><Relationship Id="rId15" Type="http://schemas.openxmlformats.org/officeDocument/2006/relationships/printerSettings" Target="printerSettings/printerSettings1.bin"/><Relationship Id="rId16" Type="http://schemas.openxmlformats.org/officeDocument/2006/relationships/presProps" Target="presProps.xml"/><Relationship Id="rId17" Type="http://schemas.openxmlformats.org/officeDocument/2006/relationships/viewProps" Target="viewProps.xml"/><Relationship Id="rId18" Type="http://schemas.openxmlformats.org/officeDocument/2006/relationships/theme" Target="theme/theme1.xml"/><Relationship Id="rId19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937000" y="0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499A598-C97F-4312-8746-95DCE10BB3C1}" type="datetimeFigureOut">
              <a:rPr lang="en-US" smtClean="0"/>
              <a:t>10/20/14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772525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937000" y="8772525"/>
            <a:ext cx="3011488" cy="461963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F6F21C28-C71F-4A93-9BEF-D3CC32CFA4BC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4474948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0"/>
            <a:ext cx="9143999" cy="513543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3355848"/>
            <a:ext cx="8077200" cy="1673352"/>
          </a:xfrm>
        </p:spPr>
        <p:txBody>
          <a:bodyPr vert="horz" lIns="91440" tIns="0" rIns="45720" bIns="0" rtlCol="0" anchor="t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685800" y="1828800"/>
            <a:ext cx="8077200" cy="1499616"/>
          </a:xfrm>
        </p:spPr>
        <p:txBody>
          <a:bodyPr lIns="118872" tIns="0" rIns="45720" bIns="0" anchor="b"/>
          <a:lstStyle>
            <a:lvl1pPr marL="0" indent="0" algn="l">
              <a:buNone/>
              <a:defRPr sz="2000">
                <a:solidFill>
                  <a:srgbClr val="FFFFFF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r>
              <a:rPr kumimoji="0" lang="en-US" smtClean="0"/>
              <a:t>Click to edit Master subtitle style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E2A8F-A00C-4A71-8C97-91C7CCBA0D78}" type="datetimeFigureOut">
              <a:rPr lang="en-US" smtClean="0"/>
              <a:pPr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30CA6-093A-4B43-A65B-0652E24EFD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0" name="Rectangle 9"/>
          <p:cNvSpPr/>
          <p:nvPr/>
        </p:nvSpPr>
        <p:spPr bwMode="invGray">
          <a:xfrm>
            <a:off x="0" y="5128334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xmlns:p14="http://schemas.microsoft.com/office/powerpoint/2010/main" spd="med">
    <p:wipe dir="r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155448"/>
            <a:ext cx="8229600" cy="1252728"/>
          </a:xfrm>
        </p:spPr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E2A8F-A00C-4A71-8C97-91C7CCBA0D78}" type="datetimeFigureOut">
              <a:rPr lang="en-US" smtClean="0"/>
              <a:pPr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30CA6-093A-4B43-A65B-0652E24EFD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wipe dir="r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bg>
      <p:bgRef idx="1002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ltGray">
          <a:xfrm>
            <a:off x="0" y="1"/>
            <a:ext cx="9144000" cy="260252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0" y="2602520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49808" y="118872"/>
            <a:ext cx="8013192" cy="1636776"/>
          </a:xfrm>
        </p:spPr>
        <p:txBody>
          <a:bodyPr vert="horz" lIns="91440" tIns="0" rIns="91440" bIns="0" rtlCol="0" anchor="b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lvl1pPr algn="l">
              <a:defRPr sz="4700" b="1" cap="none" baseline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40664" y="1828800"/>
            <a:ext cx="8022336" cy="685800"/>
          </a:xfrm>
        </p:spPr>
        <p:txBody>
          <a:bodyPr lIns="146304" tIns="0" rIns="45720" bIns="0" anchor="t"/>
          <a:lstStyle>
            <a:lvl1pPr marL="0" indent="0">
              <a:buNone/>
              <a:defRPr sz="2000">
                <a:solidFill>
                  <a:srgbClr val="FFFFFF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E2A8F-A00C-4A71-8C97-91C7CCBA0D78}" type="datetimeFigureOut">
              <a:rPr lang="en-US" smtClean="0"/>
              <a:pPr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30CA6-093A-4B43-A65B-0652E24EFD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  <p:transition xmlns:p14="http://schemas.microsoft.com/office/powerpoint/2010/main" spd="med">
    <p:wipe dir="r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773936"/>
            <a:ext cx="4038600" cy="4623816"/>
          </a:xfrm>
        </p:spPr>
        <p:txBody>
          <a:bodyPr lIns="91440"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73936"/>
            <a:ext cx="4038600" cy="4623816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E2A8F-A00C-4A71-8C97-91C7CCBA0D78}" type="datetimeFigureOut">
              <a:rPr lang="en-US" smtClean="0"/>
              <a:pPr/>
              <a:t>10/20/14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30CA6-093A-4B43-A65B-0652E24EFD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wipe dir="r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98987"/>
            <a:ext cx="4040188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449512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698987"/>
            <a:ext cx="4041775" cy="715355"/>
          </a:xfrm>
        </p:spPr>
        <p:txBody>
          <a:bodyPr lIns="146304" anchor="ctr"/>
          <a:lstStyle>
            <a:lvl1pPr marL="0" indent="0">
              <a:buNone/>
              <a:defRPr sz="2300" b="1" cap="all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449512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E2A8F-A00C-4A71-8C97-91C7CCBA0D78}" type="datetimeFigureOut">
              <a:rPr lang="en-US" smtClean="0"/>
              <a:pPr/>
              <a:t>10/20/14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30CA6-093A-4B43-A65B-0652E24EFD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wipe dir="r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E2A8F-A00C-4A71-8C97-91C7CCBA0D78}" type="datetimeFigureOut">
              <a:rPr lang="en-US" smtClean="0"/>
              <a:pPr/>
              <a:t>10/20/14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30CA6-093A-4B43-A65B-0652E24EFD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wipe dir="r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E2A8F-A00C-4A71-8C97-91C7CCBA0D78}" type="datetimeFigureOut">
              <a:rPr lang="en-US" smtClean="0"/>
              <a:pPr/>
              <a:t>10/20/14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30CA6-093A-4B43-A65B-0652E24EFD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wipe dir="r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7838" y="152400"/>
            <a:ext cx="2523744" cy="978408"/>
          </a:xfrm>
        </p:spPr>
        <p:txBody>
          <a:bodyPr vert="horz" lIns="73152" rIns="45720" bIns="0" rtlCol="0" anchor="b">
            <a:normAutofit/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019377" y="1743133"/>
            <a:ext cx="5920641" cy="455888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7838" y="1730018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E2A8F-A00C-4A71-8C97-91C7CCBA0D78}" type="datetimeFigureOut">
              <a:rPr lang="en-US" smtClean="0"/>
              <a:pPr/>
              <a:t>10/20/14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30CA6-093A-4B43-A65B-0652E24EFDCA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2" name="Rectangle 11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1453896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</p:spTree>
  </p:cSld>
  <p:clrMapOvr>
    <a:masterClrMapping/>
  </p:clrMapOvr>
  <p:transition xmlns:p14="http://schemas.microsoft.com/office/powerpoint/2010/main" spd="med">
    <p:wipe dir="r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bg>
      <p:bgRef idx="1001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4592" y="155448"/>
            <a:ext cx="2525150" cy="978408"/>
          </a:xfrm>
        </p:spPr>
        <p:txBody>
          <a:bodyPr lIns="73152" bIns="0" anchor="b">
            <a:sp3d prstMaterial="matte"/>
          </a:bodyPr>
          <a:lstStyle>
            <a:lvl1pPr algn="l">
              <a:defRPr sz="2000" b="0"/>
            </a:lvl1pPr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2903805" y="1484808"/>
            <a:ext cx="6247397" cy="5373192"/>
          </a:xfrm>
          <a:solidFill>
            <a:schemeClr val="bg2">
              <a:shade val="75000"/>
            </a:schemeClr>
          </a:solidFill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  <a:extLst/>
          </a:lstStyle>
          <a:p>
            <a:r>
              <a:rPr kumimoji="0" lang="en-US" smtClean="0"/>
              <a:t>Click icon to add picture</a:t>
            </a:r>
            <a:endParaRPr kumimoji="0"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64592" y="1728216"/>
            <a:ext cx="2468880" cy="4572000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164592" y="1170432"/>
            <a:ext cx="2523744" cy="201168"/>
          </a:xfrm>
        </p:spPr>
        <p:txBody>
          <a:bodyPr/>
          <a:lstStyle/>
          <a:p>
            <a:fld id="{8C2E2A8F-A00C-4A71-8C97-91C7CCBA0D78}" type="datetimeFigureOut">
              <a:rPr lang="en-US" smtClean="0"/>
              <a:pPr/>
              <a:t>10/20/14</a:t>
            </a:fld>
            <a:endParaRPr lang="en-US"/>
          </a:p>
        </p:txBody>
      </p:sp>
      <p:sp>
        <p:nvSpPr>
          <p:cNvPr id="11" name="Rectangle 10"/>
          <p:cNvSpPr/>
          <p:nvPr/>
        </p:nvSpPr>
        <p:spPr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9" name="Rectangle 8"/>
          <p:cNvSpPr/>
          <p:nvPr/>
        </p:nvSpPr>
        <p:spPr bwMode="invGray">
          <a:xfrm>
            <a:off x="2855737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3035808" y="1170432"/>
            <a:ext cx="5193792" cy="201168"/>
          </a:xfrm>
        </p:spPr>
        <p:txBody>
          <a:bodyPr/>
          <a:lstStyle>
            <a:lvl1pPr>
              <a:defRPr>
                <a:solidFill>
                  <a:schemeClr val="bg1">
                    <a:shade val="50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8339328" y="1170432"/>
            <a:ext cx="733864" cy="201168"/>
          </a:xfrm>
        </p:spPr>
        <p:txBody>
          <a:bodyPr/>
          <a:lstStyle/>
          <a:p>
            <a:fld id="{E7A30CA6-093A-4B43-A65B-0652E24EFD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  <p:transition xmlns:p14="http://schemas.microsoft.com/office/powerpoint/2010/main" spd="med">
    <p:wipe dir="r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E2A8F-A00C-4A71-8C97-91C7CCBA0D78}" type="datetimeFigureOut">
              <a:rPr lang="en-US" smtClean="0"/>
              <a:pPr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30CA6-093A-4B43-A65B-0652E24EFD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wipe dir="r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 bwMode="invGray">
          <a:xfrm>
            <a:off x="6598920" y="0"/>
            <a:ext cx="45720" cy="685800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108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8" name="Rectangle 7"/>
          <p:cNvSpPr/>
          <p:nvPr/>
        </p:nvSpPr>
        <p:spPr bwMode="ltGray">
          <a:xfrm>
            <a:off x="6647687" y="0"/>
            <a:ext cx="2514601" cy="6858000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781800" y="274640"/>
            <a:ext cx="1905000" cy="5851525"/>
          </a:xfrm>
        </p:spPr>
        <p:txBody>
          <a:bodyPr vert="eaVert"/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304800"/>
            <a:ext cx="6019800" cy="5851525"/>
          </a:xfrm>
        </p:spPr>
        <p:txBody>
          <a:bodyPr vert="eaVert"/>
          <a:lstStyle>
            <a:extLst/>
          </a:lstStyle>
          <a:p>
            <a:pPr lvl="0" eaLnBrk="1" latinLnBrk="0" hangingPunct="1"/>
            <a:r>
              <a:rPr lang="en-US" smtClean="0"/>
              <a:t>Click to edit Master text styles</a:t>
            </a:r>
          </a:p>
          <a:p>
            <a:pPr lvl="1" eaLnBrk="1" latinLnBrk="0" hangingPunct="1"/>
            <a:r>
              <a:rPr lang="en-US" smtClean="0"/>
              <a:t>Second level</a:t>
            </a:r>
          </a:p>
          <a:p>
            <a:pPr lvl="2" eaLnBrk="1" latinLnBrk="0" hangingPunct="1"/>
            <a:r>
              <a:rPr lang="en-US" smtClean="0"/>
              <a:t>Third level</a:t>
            </a:r>
          </a:p>
          <a:p>
            <a:pPr lvl="3" eaLnBrk="1" latinLnBrk="0" hangingPunct="1"/>
            <a:r>
              <a:rPr lang="en-US" smtClean="0"/>
              <a:t>Fourth level</a:t>
            </a:r>
          </a:p>
          <a:p>
            <a:pPr lvl="4" eaLnBrk="1" latinLnBrk="0" hangingPunct="1"/>
            <a:r>
              <a:rPr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C2E2A8F-A00C-4A71-8C97-91C7CCBA0D78}" type="datetimeFigureOut">
              <a:rPr lang="en-US" smtClean="0"/>
              <a:pPr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2640597" y="6377459"/>
            <a:ext cx="3836404" cy="365125"/>
          </a:xfrm>
        </p:spPr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7A30CA6-093A-4B43-A65B-0652E24EFDCA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wipe dir="r"/>
  </p:transition>
</p:sldLayout>
</file>

<file path=ppt/slideMasters/_rels/slideMaster1.xml.rels><?xml version="1.0" encoding="UTF-8" standalone="yes"?>
<Relationships xmlns="http://schemas.openxmlformats.org/package/2006/relationships"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 bwMode="invGray">
          <a:xfrm>
            <a:off x="0" y="1435895"/>
            <a:ext cx="9144000" cy="45720"/>
          </a:xfrm>
          <a:prstGeom prst="rect">
            <a:avLst/>
          </a:prstGeom>
          <a:solidFill>
            <a:srgbClr val="FFFFFF"/>
          </a:solidFill>
          <a:ln w="48000" cap="flat" cmpd="thickThin" algn="ctr">
            <a:noFill/>
            <a:prstDash val="solid"/>
          </a:ln>
          <a:effectLst>
            <a:outerShdw blurRad="31750" dist="10160" dir="5400000" algn="tl" rotWithShape="0">
              <a:srgbClr val="000000">
                <a:alpha val="60000"/>
              </a:srgbClr>
            </a:outerShdw>
          </a:effectLst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7" name="Rectangle 6"/>
          <p:cNvSpPr/>
          <p:nvPr/>
        </p:nvSpPr>
        <p:spPr bwMode="ltGray">
          <a:xfrm>
            <a:off x="0" y="0"/>
            <a:ext cx="9143999" cy="1433733"/>
          </a:xfrm>
          <a:prstGeom prst="rect">
            <a:avLst/>
          </a:prstGeom>
          <a:solidFill>
            <a:srgbClr val="000000"/>
          </a:solidFill>
          <a:ln w="48000" cap="flat" cmpd="thickThin" algn="ctr">
            <a:noFill/>
            <a:prstDash val="solid"/>
          </a:ln>
        </p:spPr>
        <p:style>
          <a:lnRef idx="2">
            <a:schemeClr val="accent1"/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extLst/>
          </a:lstStyle>
          <a:p>
            <a:pPr algn="ctr" eaLnBrk="1" latinLnBrk="0" hangingPunct="1"/>
            <a:endParaRPr kumimoji="0"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152400"/>
            <a:ext cx="8229600" cy="1251062"/>
          </a:xfrm>
          <a:prstGeom prst="rect">
            <a:avLst/>
          </a:prstGeom>
        </p:spPr>
        <p:txBody>
          <a:bodyPr vert="horz" lIns="91440" rIns="45720" rtlCol="0" anchor="ctr">
            <a:normAutofit/>
            <a:scene3d>
              <a:camera prst="orthographicFront"/>
              <a:lightRig rig="threePt" dir="t">
                <a:rot lat="0" lon="0" rev="4800000"/>
              </a:lightRig>
            </a:scene3d>
            <a:sp3d prstMaterial="matte">
              <a:bevelT w="50800" h="10160"/>
            </a:sp3d>
          </a:bodyPr>
          <a:lstStyle>
            <a:extLst/>
          </a:lstStyle>
          <a:p>
            <a:r>
              <a:rPr kumimoji="0" lang="en-US" smtClean="0"/>
              <a:t>Click to edit Master title style</a:t>
            </a:r>
            <a:endParaRPr kumimoji="0"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775191"/>
            <a:ext cx="8229600" cy="4625609"/>
          </a:xfrm>
          <a:prstGeom prst="rect">
            <a:avLst/>
          </a:prstGeom>
        </p:spPr>
        <p:txBody>
          <a:bodyPr vert="horz" lIns="54864" tIns="91440" rtlCol="0">
            <a:normAutofit/>
          </a:bodyPr>
          <a:lstStyle>
            <a:extLst/>
          </a:lstStyle>
          <a:p>
            <a:pPr lvl="0" eaLnBrk="1" latinLnBrk="0" hangingPunct="1"/>
            <a:r>
              <a:rPr kumimoji="0" lang="en-US" smtClean="0"/>
              <a:t>Click to edit Master text styles</a:t>
            </a:r>
          </a:p>
          <a:p>
            <a:pPr lvl="1" eaLnBrk="1" latinLnBrk="0" hangingPunct="1"/>
            <a:r>
              <a:rPr kumimoji="0" lang="en-US" smtClean="0"/>
              <a:t>Second level</a:t>
            </a:r>
          </a:p>
          <a:p>
            <a:pPr lvl="2" eaLnBrk="1" latinLnBrk="0" hangingPunct="1"/>
            <a:r>
              <a:rPr kumimoji="0" lang="en-US" smtClean="0"/>
              <a:t>Third level</a:t>
            </a:r>
          </a:p>
          <a:p>
            <a:pPr lvl="3" eaLnBrk="1" latinLnBrk="0" hangingPunct="1"/>
            <a:r>
              <a:rPr kumimoji="0" lang="en-US" smtClean="0"/>
              <a:t>Fourth level</a:t>
            </a:r>
          </a:p>
          <a:p>
            <a:pPr lvl="4" eaLnBrk="1" latinLnBrk="0" hangingPunct="1"/>
            <a:r>
              <a:rPr kumimoji="0" lang="en-US" smtClean="0"/>
              <a:t>Fifth level</a:t>
            </a:r>
            <a:endParaRPr kumimoji="0"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476999"/>
            <a:ext cx="2133600" cy="274320"/>
          </a:xfrm>
          <a:prstGeom prst="rect">
            <a:avLst/>
          </a:prstGeom>
        </p:spPr>
        <p:txBody>
          <a:bodyPr vert="horz" lIns="109728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8C2E2A8F-A00C-4A71-8C97-91C7CCBA0D78}" type="datetimeFigureOut">
              <a:rPr lang="en-US" smtClean="0"/>
              <a:pPr/>
              <a:t>10/20/14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640596" y="6476999"/>
            <a:ext cx="5507719" cy="274320"/>
          </a:xfrm>
          <a:prstGeom prst="rect">
            <a:avLst/>
          </a:prstGeom>
        </p:spPr>
        <p:txBody>
          <a:bodyPr vert="horz" lIns="45720" rIns="45720" bIns="0" rtlCol="0" anchor="b"/>
          <a:lstStyle>
            <a:lvl1pPr algn="l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04396" y="6476999"/>
            <a:ext cx="733864" cy="274320"/>
          </a:xfrm>
          <a:prstGeom prst="rect">
            <a:avLst/>
          </a:prstGeom>
        </p:spPr>
        <p:txBody>
          <a:bodyPr vert="horz" bIns="0" rtlCol="0" anchor="b"/>
          <a:lstStyle>
            <a:lvl1pPr algn="r" eaLnBrk="1" latinLnBrk="0" hangingPunct="1">
              <a:defRPr kumimoji="0" sz="1200">
                <a:solidFill>
                  <a:schemeClr val="tx1">
                    <a:tint val="95000"/>
                  </a:schemeClr>
                </a:solidFill>
              </a:defRPr>
            </a:lvl1pPr>
            <a:extLst/>
          </a:lstStyle>
          <a:p>
            <a:fld id="{E7A30CA6-093A-4B43-A65B-0652E24EFDCA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xmlns:p14="http://schemas.microsoft.com/office/powerpoint/2010/main" spd="med">
    <p:wipe dir="r"/>
  </p:transition>
  <p:txStyles>
    <p:titleStyle>
      <a:lvl1pPr algn="l" rtl="0" eaLnBrk="1" latinLnBrk="0" hangingPunct="1">
        <a:spcBef>
          <a:spcPct val="0"/>
        </a:spcBef>
        <a:buNone/>
        <a:defRPr kumimoji="0" sz="4500" b="1" kern="1200">
          <a:solidFill>
            <a:schemeClr val="accent1">
              <a:satMod val="150000"/>
            </a:schemeClr>
          </a:solidFill>
          <a:effectLst/>
          <a:latin typeface="+mj-lt"/>
          <a:ea typeface="+mj-ea"/>
          <a:cs typeface="+mj-cs"/>
        </a:defRPr>
      </a:lvl1pPr>
      <a:extLst/>
    </p:titleStyle>
    <p:bodyStyle>
      <a:lvl1pPr marL="438912" indent="-320040" algn="l" rtl="0" eaLnBrk="1" latinLnBrk="0" hangingPunct="1">
        <a:spcBef>
          <a:spcPts val="0"/>
        </a:spcBef>
        <a:buClr>
          <a:schemeClr val="accent1"/>
        </a:buClr>
        <a:buSzPct val="80000"/>
        <a:buFont typeface="Wingdings 2"/>
        <a:buChar char=""/>
        <a:defRPr kumimoji="0"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31520" indent="-274320" algn="l" rtl="0" eaLnBrk="1" latinLnBrk="0" hangingPunct="1">
        <a:spcBef>
          <a:spcPct val="20000"/>
        </a:spcBef>
        <a:buClr>
          <a:schemeClr val="accent2"/>
        </a:buClr>
        <a:buSzPct val="90000"/>
        <a:buFont typeface="Wingdings"/>
        <a:buChar char=""/>
        <a:defRPr kumimoji="0"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996696" indent="-228600" algn="l" rtl="0" eaLnBrk="1" latinLnBrk="0" hangingPunct="1">
        <a:spcBef>
          <a:spcPct val="20000"/>
        </a:spcBef>
        <a:buClr>
          <a:schemeClr val="accent3"/>
        </a:buClr>
        <a:buFont typeface="Arial"/>
        <a:buChar char="▪"/>
        <a:defRPr kumimoji="0"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216152" indent="-182880" algn="l" rtl="0" eaLnBrk="1" latinLnBrk="0" hangingPunct="1">
        <a:spcBef>
          <a:spcPct val="20000"/>
        </a:spcBef>
        <a:buClr>
          <a:schemeClr val="accent4"/>
        </a:buClr>
        <a:buFont typeface="Arial"/>
        <a:buChar char="▪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1426464" indent="-182880" algn="l" rtl="0" eaLnBrk="1" latinLnBrk="0" hangingPunct="1">
        <a:spcBef>
          <a:spcPct val="20000"/>
        </a:spcBef>
        <a:buClr>
          <a:schemeClr val="accent5"/>
        </a:buClr>
        <a:buFont typeface="Wingdings 3"/>
        <a:buChar char=""/>
        <a:defRPr kumimoji="0" lang="en-US" sz="2000" kern="1200" smtClean="0">
          <a:solidFill>
            <a:schemeClr val="tx1"/>
          </a:solidFill>
          <a:latin typeface="+mn-lt"/>
          <a:ea typeface="+mn-ea"/>
          <a:cs typeface="+mn-cs"/>
        </a:defRPr>
      </a:lvl5pPr>
      <a:lvl6pPr marL="1627632" indent="-182880" algn="l" rtl="0" eaLnBrk="1" latinLnBrk="0" hangingPunct="1">
        <a:spcBef>
          <a:spcPct val="20000"/>
        </a:spcBef>
        <a:buClr>
          <a:schemeClr val="accent6"/>
        </a:buClr>
        <a:buSzPct val="100000"/>
        <a:buFont typeface="Wingdings 2"/>
        <a:buChar char=""/>
        <a:defRPr kumimoji="0"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182880" algn="l" rtl="0" eaLnBrk="1" latinLnBrk="0" hangingPunct="1">
        <a:spcBef>
          <a:spcPct val="20000"/>
        </a:spcBef>
        <a:buClr>
          <a:schemeClr val="accent1"/>
        </a:buClr>
        <a:buSzPct val="100000"/>
        <a:buFont typeface="Wingdings 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2029968" indent="-182880" algn="l" rtl="0" eaLnBrk="1" latinLnBrk="0" hangingPunct="1">
        <a:spcBef>
          <a:spcPct val="20000"/>
        </a:spcBef>
        <a:buClr>
          <a:schemeClr val="accent2"/>
        </a:buClr>
        <a:buFont typeface="Wingdings 2" pitchFamily="18" charset="2"/>
        <a:buChar char="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2231136" indent="-182880" algn="l" rtl="0" eaLnBrk="1" latinLnBrk="0" hangingPunct="1">
        <a:spcBef>
          <a:spcPct val="20000"/>
        </a:spcBef>
        <a:buClr>
          <a:schemeClr val="accent3"/>
        </a:buClr>
        <a:buFont typeface="Wingdings 2" pitchFamily="18" charset="2"/>
        <a:buChar char=""/>
        <a:defRPr kumimoji="0" sz="18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Relationship Id="rId2" Type="http://schemas.openxmlformats.org/officeDocument/2006/relationships/hyperlink" Target="mailto:David.young@boyle.kyschools.us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sz="4000" dirty="0" smtClean="0"/>
              <a:t>Tips for District-Wide Success</a:t>
            </a:r>
            <a:endParaRPr lang="en-US" sz="4000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sz="4400" dirty="0" smtClean="0"/>
              <a:t>Boyle County Schools</a:t>
            </a:r>
            <a:endParaRPr lang="en-US" sz="4400" dirty="0"/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Boyle County Schools - District Information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pPr>
              <a:buNone/>
            </a:pPr>
            <a:r>
              <a:rPr lang="en-US" b="1" dirty="0" smtClean="0"/>
              <a:t>Location</a:t>
            </a:r>
            <a:r>
              <a:rPr lang="en-US" dirty="0" smtClean="0"/>
              <a:t>:  Danville, KY</a:t>
            </a:r>
          </a:p>
          <a:p>
            <a:pPr>
              <a:buNone/>
            </a:pPr>
            <a:r>
              <a:rPr lang="en-US" b="1" dirty="0" smtClean="0"/>
              <a:t>Schools</a:t>
            </a:r>
            <a:r>
              <a:rPr lang="en-US" dirty="0" smtClean="0"/>
              <a:t>:  Woodlawn Elementary, Junction City Elementary, Perryville Elementary, Boyle County Middle School, Boyle County High School</a:t>
            </a:r>
          </a:p>
          <a:p>
            <a:pPr>
              <a:buNone/>
            </a:pPr>
            <a:r>
              <a:rPr lang="en-US" b="1" dirty="0" smtClean="0"/>
              <a:t>Number of Students</a:t>
            </a:r>
            <a:r>
              <a:rPr lang="en-US" dirty="0" smtClean="0"/>
              <a:t>:  2650</a:t>
            </a:r>
          </a:p>
          <a:p>
            <a:pPr>
              <a:buNone/>
            </a:pPr>
            <a:r>
              <a:rPr lang="en-US" b="1" dirty="0" smtClean="0"/>
              <a:t>KPREP District Ranking</a:t>
            </a:r>
            <a:r>
              <a:rPr lang="en-US" dirty="0" smtClean="0"/>
              <a:t>:  9</a:t>
            </a:r>
            <a:r>
              <a:rPr lang="en-US" baseline="30000" dirty="0" smtClean="0"/>
              <a:t>th </a:t>
            </a:r>
            <a:r>
              <a:rPr lang="en-US" dirty="0" smtClean="0"/>
              <a:t> (One of 4 school districts with all schools proficient or distinguished)</a:t>
            </a:r>
          </a:p>
          <a:p>
            <a:pPr>
              <a:buNone/>
            </a:pPr>
            <a:r>
              <a:rPr lang="en-US" b="1" dirty="0" smtClean="0"/>
              <a:t>Label</a:t>
            </a:r>
            <a:r>
              <a:rPr lang="en-US" dirty="0" smtClean="0"/>
              <a:t>:  District of Distinction 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The Boyle County Blueprint for Success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endParaRPr lang="en-US" dirty="0"/>
          </a:p>
          <a:p>
            <a:pPr>
              <a:buNone/>
            </a:pPr>
            <a:r>
              <a:rPr lang="en-US" dirty="0" smtClean="0"/>
              <a:t>**The power is not in what it says as much as how it was created – Boyle County Leadership Academy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Boyle County Leadership </a:t>
            </a:r>
            <a:br>
              <a:rPr lang="en-US" dirty="0" smtClean="0"/>
            </a:br>
            <a:r>
              <a:rPr lang="en-US" dirty="0" smtClean="0"/>
              <a:t>Academy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10000"/>
          </a:bodyPr>
          <a:lstStyle/>
          <a:p>
            <a:r>
              <a:rPr lang="en-US" dirty="0" smtClean="0"/>
              <a:t>Created in response to “pockets of excellence      throughout the district</a:t>
            </a:r>
          </a:p>
          <a:p>
            <a:pPr>
              <a:buNone/>
            </a:pPr>
            <a:endParaRPr lang="en-US" dirty="0" smtClean="0"/>
          </a:p>
          <a:p>
            <a:pPr>
              <a:buNone/>
            </a:pPr>
            <a:r>
              <a:rPr lang="en-US" dirty="0" smtClean="0"/>
              <a:t>4 types of activities engaged in by BCLA:</a:t>
            </a:r>
          </a:p>
          <a:p>
            <a:pPr marL="514350" indent="-514350">
              <a:buAutoNum type="arabicParenR"/>
            </a:pPr>
            <a:r>
              <a:rPr lang="en-US" dirty="0" smtClean="0"/>
              <a:t>Monthly sessions designed to build a foundation of common knowledge </a:t>
            </a:r>
          </a:p>
          <a:p>
            <a:pPr marL="514350" indent="-514350">
              <a:buAutoNum type="arabicParenR"/>
            </a:pPr>
            <a:r>
              <a:rPr lang="en-US" dirty="0" smtClean="0"/>
              <a:t>Visits to high-performing schools</a:t>
            </a:r>
          </a:p>
          <a:p>
            <a:pPr marL="514350" indent="-514350">
              <a:buAutoNum type="arabicParenR"/>
            </a:pPr>
            <a:r>
              <a:rPr lang="en-US" dirty="0" smtClean="0"/>
              <a:t>Guest speaker presentations (Leslie Robertson, Ken Mattingly, Alisa Berger)</a:t>
            </a:r>
          </a:p>
          <a:p>
            <a:pPr marL="514350" indent="-514350">
              <a:buAutoNum type="arabicParenR"/>
            </a:pPr>
            <a:r>
              <a:rPr lang="en-US" dirty="0" smtClean="0"/>
              <a:t>Sharing of ideas</a:t>
            </a:r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Boyle County Leadership Academy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Job Duties of BCLA Teams:</a:t>
            </a:r>
          </a:p>
          <a:p>
            <a:pPr marL="514350" indent="-514350">
              <a:buAutoNum type="arabicParenR"/>
            </a:pPr>
            <a:r>
              <a:rPr lang="en-US" dirty="0" smtClean="0"/>
              <a:t>Assess the school’s proficiency in critical areas (safety, instruction, etc.) and make action plans for change </a:t>
            </a:r>
          </a:p>
          <a:p>
            <a:pPr marL="514350" indent="-514350">
              <a:buAutoNum type="arabicParenR"/>
            </a:pPr>
            <a:r>
              <a:rPr lang="en-US" dirty="0" smtClean="0"/>
              <a:t>Write the school’s CSIP</a:t>
            </a:r>
          </a:p>
          <a:p>
            <a:pPr marL="514350" indent="-514350">
              <a:buAutoNum type="arabicParenR"/>
            </a:pPr>
            <a:r>
              <a:rPr lang="en-US" dirty="0" smtClean="0"/>
              <a:t>Representatives from each school’s BCLA team wrote the Blueprint (near the end of Year 2)</a:t>
            </a:r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Back To The Blueprint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Created through this lens:  “What should we guarantee to every child regardless of classroom?”</a:t>
            </a:r>
          </a:p>
          <a:p>
            <a:r>
              <a:rPr lang="en-US" dirty="0" smtClean="0"/>
              <a:t>Contains commitments for leaders and teachers </a:t>
            </a:r>
          </a:p>
          <a:p>
            <a:r>
              <a:rPr lang="en-US" dirty="0" smtClean="0"/>
              <a:t>The 7 bullets that relate to classroom instruction guide everything we do (PD, etc.)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7 Classroom Bullets From The Blueprint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Font typeface="Arial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Student Work Analysis </a:t>
            </a:r>
            <a:r>
              <a:rPr lang="en-US" dirty="0" smtClean="0"/>
              <a:t>– Done in schools by principals with teachers</a:t>
            </a:r>
          </a:p>
          <a:p>
            <a:pPr>
              <a:buFont typeface="Arial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Best First Time Teaching </a:t>
            </a:r>
            <a:r>
              <a:rPr lang="en-US" dirty="0" smtClean="0"/>
              <a:t>– All staff trained on “Steps In An Ideal Lesson” and walk-through form reflects the Blueprint</a:t>
            </a:r>
          </a:p>
          <a:p>
            <a:pPr>
              <a:buFont typeface="Arial" charset="0"/>
              <a:buChar char="•"/>
            </a:pPr>
            <a:r>
              <a:rPr lang="en-US" b="1" dirty="0" smtClean="0">
                <a:solidFill>
                  <a:srgbClr val="FF0000"/>
                </a:solidFill>
              </a:rPr>
              <a:t>Learning Targets </a:t>
            </a:r>
            <a:r>
              <a:rPr lang="en-US" dirty="0" smtClean="0"/>
              <a:t>– The foundation for everything we do, they MUST be written correctly as defined by our system (major connection here to CASL)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7 Classroom Bullets From The Blueprint (Continued)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85000" lnSpcReduction="10000"/>
          </a:bodyPr>
          <a:lstStyle/>
          <a:p>
            <a:r>
              <a:rPr lang="en-US" b="1" dirty="0" smtClean="0">
                <a:solidFill>
                  <a:srgbClr val="FF0000"/>
                </a:solidFill>
              </a:rPr>
              <a:t>Active Student Engagement </a:t>
            </a:r>
            <a:r>
              <a:rPr lang="en-US" dirty="0" smtClean="0"/>
              <a:t>– All teachers are </a:t>
            </a:r>
            <a:r>
              <a:rPr lang="en-US" dirty="0" err="1" smtClean="0"/>
              <a:t>Kagan</a:t>
            </a:r>
            <a:r>
              <a:rPr lang="en-US" dirty="0" smtClean="0"/>
              <a:t> trained and walk-through form reflects specific numbers for active engagement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Formative Assessment (Flashbacks and Exit Slips) </a:t>
            </a:r>
            <a:r>
              <a:rPr lang="en-US" dirty="0" smtClean="0"/>
              <a:t>–  A formative assessment is expected at the end of every lesson and congruence between target, student work, and exit slip is expected in every walk-through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Common Benchmark Assessments (Unit and Nine Week)</a:t>
            </a:r>
            <a:r>
              <a:rPr lang="en-US" dirty="0" smtClean="0">
                <a:solidFill>
                  <a:srgbClr val="FF0000"/>
                </a:solidFill>
              </a:rPr>
              <a:t> </a:t>
            </a:r>
            <a:r>
              <a:rPr lang="en-US" dirty="0" smtClean="0"/>
              <a:t>– Every question is tied to a learning target, congruence is expected, and is quality controlled</a:t>
            </a:r>
          </a:p>
          <a:p>
            <a:r>
              <a:rPr lang="en-US" b="1" dirty="0" smtClean="0">
                <a:solidFill>
                  <a:srgbClr val="FF0000"/>
                </a:solidFill>
              </a:rPr>
              <a:t>Planning for Intervention or Enrichment </a:t>
            </a:r>
            <a:r>
              <a:rPr lang="en-US" dirty="0" smtClean="0"/>
              <a:t>– Review Fridays, Accelerated Pathways, Mega Block</a:t>
            </a:r>
          </a:p>
          <a:p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Keys For Blueprint Implementation Across the District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marL="514350" indent="-514350">
              <a:buAutoNum type="arabicParenR"/>
            </a:pPr>
            <a:r>
              <a:rPr lang="en-US" dirty="0" smtClean="0"/>
              <a:t>Curriculum Binder Work Done In Teams By The Teachers (Creates Content Experts) </a:t>
            </a:r>
          </a:p>
          <a:p>
            <a:pPr marL="514350" indent="-514350">
              <a:buAutoNum type="arabicParenR"/>
            </a:pPr>
            <a:r>
              <a:rPr lang="en-US" dirty="0" smtClean="0"/>
              <a:t>Quality Control Process (#1 Key)</a:t>
            </a:r>
          </a:p>
          <a:p>
            <a:pPr marL="514350" indent="-514350">
              <a:buAutoNum type="arabicParenR"/>
            </a:pPr>
            <a:r>
              <a:rPr lang="en-US" dirty="0" smtClean="0"/>
              <a:t>Boyle County Teacher Academy</a:t>
            </a:r>
          </a:p>
          <a:p>
            <a:pPr marL="514350" indent="-514350">
              <a:buAutoNum type="arabicParenR"/>
            </a:pPr>
            <a:r>
              <a:rPr lang="en-US" dirty="0" smtClean="0"/>
              <a:t>CIA Meetings (Curriculum, Instruction, and Assessment)</a:t>
            </a:r>
          </a:p>
          <a:p>
            <a:pPr marL="514350" indent="-514350">
              <a:buAutoNum type="arabicParenR"/>
            </a:pPr>
            <a:r>
              <a:rPr lang="en-US" dirty="0" smtClean="0"/>
              <a:t>All Teachers Trained In All Blueprint Items</a:t>
            </a:r>
          </a:p>
          <a:p>
            <a:pPr marL="514350" indent="-514350">
              <a:buAutoNum type="arabicParenR"/>
            </a:pPr>
            <a:r>
              <a:rPr lang="en-US" dirty="0" smtClean="0"/>
              <a:t>Boyle County Leadership Academy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AutoNum type="arabicParenR"/>
            </a:pPr>
            <a:endParaRPr lang="en-US" dirty="0" smtClean="0"/>
          </a:p>
          <a:p>
            <a:pPr marL="514350" indent="-514350">
              <a:buAutoNum type="arabicParenR"/>
            </a:pP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Keys For Implementation Across The District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fontScale="92500" lnSpcReduction="20000"/>
          </a:bodyPr>
          <a:lstStyle/>
          <a:p>
            <a:pPr>
              <a:buNone/>
            </a:pPr>
            <a:r>
              <a:rPr lang="en-US" dirty="0" smtClean="0"/>
              <a:t>7)  Walk-Through Form (Mirrors the Blueprint)</a:t>
            </a:r>
          </a:p>
          <a:p>
            <a:pPr>
              <a:buNone/>
            </a:pPr>
            <a:r>
              <a:rPr lang="en-US" dirty="0" smtClean="0"/>
              <a:t>8)  Curriculum Binder Work Every Summer</a:t>
            </a:r>
          </a:p>
          <a:p>
            <a:pPr marL="514350" indent="-514350">
              <a:buNone/>
            </a:pPr>
            <a:r>
              <a:rPr lang="en-US" dirty="0" smtClean="0"/>
              <a:t>  9)  Blueprint Item Tip Sheets</a:t>
            </a:r>
          </a:p>
          <a:p>
            <a:pPr marL="514350" indent="-514350">
              <a:buNone/>
            </a:pPr>
            <a:r>
              <a:rPr lang="en-US" dirty="0" smtClean="0"/>
              <a:t>10)  All teachers trained in how to write MC questions to assess high level verbs</a:t>
            </a:r>
          </a:p>
          <a:p>
            <a:pPr marL="514350" indent="-514350">
              <a:buNone/>
            </a:pPr>
            <a:r>
              <a:rPr lang="en-US" dirty="0" smtClean="0"/>
              <a:t> 11)  Grow Your Own Instructional Leadership program</a:t>
            </a:r>
          </a:p>
          <a:p>
            <a:pPr marL="514350" indent="-514350">
              <a:buNone/>
            </a:pPr>
            <a:endParaRPr lang="en-US" dirty="0" smtClean="0"/>
          </a:p>
          <a:p>
            <a:pPr marL="514350" indent="-514350">
              <a:buNone/>
            </a:pPr>
            <a:r>
              <a:rPr lang="en-US" b="1" dirty="0" smtClean="0"/>
              <a:t>Proof of Success </a:t>
            </a:r>
            <a:r>
              <a:rPr lang="en-US" dirty="0" smtClean="0"/>
              <a:t>– Incredible parallel between teacher level of Blueprint implementation and level of student achievement (KPREP, MAP, etc.)</a:t>
            </a:r>
          </a:p>
          <a:p>
            <a:pPr marL="514350" indent="-514350">
              <a:buNone/>
            </a:pP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 smtClean="0"/>
              <a:t>Perryville Elementary Principal – Chris Slone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</p:spTree>
  </p:cSld>
  <p:clrMapOvr>
    <a:masterClrMapping/>
  </p:clrMapOvr>
  <p:transition xmlns:p14="http://schemas.microsoft.com/office/powerpoint/2010/main" spd="med">
    <p:wipe dir="r"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Questions and Contact Info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dirty="0" smtClean="0"/>
              <a:t>David Young</a:t>
            </a:r>
          </a:p>
          <a:p>
            <a:pPr>
              <a:buNone/>
            </a:pPr>
            <a:r>
              <a:rPr lang="en-US" dirty="0" smtClean="0"/>
              <a:t>Boyle County Schools</a:t>
            </a:r>
          </a:p>
          <a:p>
            <a:pPr>
              <a:buNone/>
            </a:pPr>
            <a:r>
              <a:rPr lang="en-US" dirty="0" smtClean="0">
                <a:hlinkClick r:id="rId2"/>
              </a:rPr>
              <a:t>David.young@boyle.kyschools.us</a:t>
            </a:r>
            <a:endParaRPr lang="en-US" dirty="0" smtClean="0"/>
          </a:p>
          <a:p>
            <a:pPr>
              <a:buNone/>
            </a:pPr>
            <a:r>
              <a:rPr lang="en-US" dirty="0" smtClean="0"/>
              <a:t>(859) 236-6634</a:t>
            </a:r>
            <a:endParaRPr lang="en-US" dirty="0"/>
          </a:p>
        </p:txBody>
      </p:sp>
    </p:spTree>
  </p:cSld>
  <p:clrMapOvr>
    <a:masterClrMapping/>
  </p:clrMapOvr>
  <p:transition xmlns:p14="http://schemas.microsoft.com/office/powerpoint/2010/main" spd="med">
    <p:wipe dir="r"/>
  </p:transition>
  <p:timing>
    <p:tnLst>
      <p:par>
        <p:cTn xmlns:p14="http://schemas.microsoft.com/office/powerpoint/2010/main"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odule">
  <a:themeElements>
    <a:clrScheme name="Module">
      <a:dk1>
        <a:sysClr val="windowText" lastClr="000000"/>
      </a:dk1>
      <a:lt1>
        <a:sysClr val="window" lastClr="FFFFFF"/>
      </a:lt1>
      <a:dk2>
        <a:srgbClr val="5A6378"/>
      </a:dk2>
      <a:lt2>
        <a:srgbClr val="D4D4D6"/>
      </a:lt2>
      <a:accent1>
        <a:srgbClr val="F0AD00"/>
      </a:accent1>
      <a:accent2>
        <a:srgbClr val="60B5CC"/>
      </a:accent2>
      <a:accent3>
        <a:srgbClr val="E66C7D"/>
      </a:accent3>
      <a:accent4>
        <a:srgbClr val="6BB76D"/>
      </a:accent4>
      <a:accent5>
        <a:srgbClr val="E88651"/>
      </a:accent5>
      <a:accent6>
        <a:srgbClr val="C64847"/>
      </a:accent6>
      <a:hlink>
        <a:srgbClr val="168BBA"/>
      </a:hlink>
      <a:folHlink>
        <a:srgbClr val="680000"/>
      </a:folHlink>
    </a:clrScheme>
    <a:fontScheme name="Module">
      <a:maj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Corbel"/>
        <a:ea typeface=""/>
        <a:cs typeface=""/>
        <a:font script="Jpan" typeface="HGｺﾞｼｯｸM"/>
        <a:font script="Hang" typeface="HY엽서L"/>
        <a:font script="Hans" typeface="华文楷体"/>
        <a:font script="Hant" typeface="新細明體"/>
        <a:font script="Arab" typeface="Tahoma"/>
        <a:font script="Hebr" typeface="Miriam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Modul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47500"/>
                <a:satMod val="137000"/>
              </a:schemeClr>
            </a:gs>
            <a:gs pos="55000">
              <a:schemeClr val="phClr">
                <a:shade val="69000"/>
                <a:satMod val="137000"/>
              </a:schemeClr>
            </a:gs>
            <a:gs pos="100000">
              <a:schemeClr val="phClr">
                <a:shade val="98000"/>
                <a:satMod val="137000"/>
              </a:schemeClr>
            </a:gs>
          </a:gsLst>
          <a:lin ang="16200000" scaled="0"/>
        </a:gradFill>
      </a:fillStyleLst>
      <a:lnStyleLst>
        <a:ln w="6350" cap="rnd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48000" cap="flat" cmpd="thickThin" algn="ctr">
          <a:solidFill>
            <a:schemeClr val="phClr"/>
          </a:solidFill>
          <a:prstDash val="solid"/>
        </a:ln>
        <a:ln w="48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5000" dist="25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39000" dist="25400" dir="5400000" rotWithShape="0">
              <a:srgbClr val="000000">
                <a:alpha val="38000"/>
              </a:srgbClr>
            </a:outerShdw>
          </a:effectLst>
          <a:scene3d>
            <a:camera prst="orthographicFront" fov="0">
              <a:rot lat="0" lon="0" rev="0"/>
            </a:camera>
            <a:lightRig rig="threePt" dir="t">
              <a:rot lat="0" lon="0" rev="1800000"/>
            </a:lightRig>
          </a:scene3d>
          <a:sp3d prstMaterial="matte">
            <a:bevelT h="200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300000"/>
              </a:schemeClr>
            </a:gs>
            <a:gs pos="12000">
              <a:schemeClr val="phClr">
                <a:tint val="48000"/>
                <a:satMod val="300000"/>
              </a:schemeClr>
            </a:gs>
            <a:gs pos="20000">
              <a:schemeClr val="phClr">
                <a:tint val="49000"/>
                <a:satMod val="300000"/>
              </a:schemeClr>
            </a:gs>
            <a:gs pos="100000">
              <a:schemeClr val="phClr">
                <a:shade val="30000"/>
              </a:schemeClr>
            </a:gs>
          </a:gsLst>
          <a:path path="circle">
            <a:fillToRect l="10000" t="-25000" r="10000" b="125000"/>
          </a:path>
        </a:gradFill>
        <a:blipFill>
          <a:blip xmlns:r="http://schemas.openxmlformats.org/officeDocument/2006/relationships" r:embed="rId1">
            <a:duotone>
              <a:schemeClr val="phClr">
                <a:shade val="75000"/>
                <a:satMod val="105000"/>
              </a:schemeClr>
              <a:schemeClr val="phClr">
                <a:tint val="95000"/>
                <a:satMod val="105000"/>
              </a:schemeClr>
            </a:duotone>
          </a:blip>
          <a:tile tx="0" ty="0" sx="38000" sy="38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Module</Template>
  <TotalTime>713</TotalTime>
  <Words>588</Words>
  <Application>Microsoft Macintosh PowerPoint</Application>
  <PresentationFormat>On-screen Show (4:3)</PresentationFormat>
  <Paragraphs>64</Paragraphs>
  <Slides>12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13" baseType="lpstr">
      <vt:lpstr>Module</vt:lpstr>
      <vt:lpstr>Tips for District-Wide Success</vt:lpstr>
      <vt:lpstr>Boyle County Schools - District Information</vt:lpstr>
      <vt:lpstr>The Boyle County Blueprint for Success</vt:lpstr>
      <vt:lpstr>Boyle County Leadership  Academy</vt:lpstr>
      <vt:lpstr>Boyle County Leadership Academy (Continued)</vt:lpstr>
      <vt:lpstr>Back To The Blueprint</vt:lpstr>
      <vt:lpstr>7 Classroom Bullets From The Blueprint</vt:lpstr>
      <vt:lpstr>7 Classroom Bullets From The Blueprint (Continued)</vt:lpstr>
      <vt:lpstr>Keys For Blueprint Implementation Across the District</vt:lpstr>
      <vt:lpstr>Keys For Implementation Across The District</vt:lpstr>
      <vt:lpstr>Perryville Elementary Principal – Chris Slone</vt:lpstr>
      <vt:lpstr>Questions and Contact Info</vt:lpstr>
    </vt:vector>
  </TitlesOfParts>
  <Company>Microsoft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Boyle County Schools</dc:title>
  <dc:creator>Young, David</dc:creator>
  <cp:lastModifiedBy>Larson, Maddie</cp:lastModifiedBy>
  <cp:revision>8</cp:revision>
  <dcterms:created xsi:type="dcterms:W3CDTF">2013-03-18T01:19:27Z</dcterms:created>
  <dcterms:modified xsi:type="dcterms:W3CDTF">2014-10-20T14:42:33Z</dcterms:modified>
</cp:coreProperties>
</file>