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theme/theme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0.xml" ContentType="application/vnd.openxmlformats-officedocument.theme+xml"/>
  <Override PartName="/ppt/slideLayouts/slideLayout63.xml" ContentType="application/vnd.openxmlformats-officedocument.presentationml.slideLayout+xml"/>
  <Override PartName="/ppt/theme/theme11.xml" ContentType="application/vnd.openxmlformats-officedocument.theme+xml"/>
  <Override PartName="/ppt/slideLayouts/slideLayout64.xml" ContentType="application/vnd.openxmlformats-officedocument.presentationml.slideLayout+xml"/>
  <Override PartName="/ppt/theme/theme12.xml" ContentType="application/vnd.openxmlformats-officedocument.theme+xml"/>
  <Override PartName="/ppt/slideLayouts/slideLayout65.xml" ContentType="application/vnd.openxmlformats-officedocument.presentationml.slideLayout+xml"/>
  <Override PartName="/ppt/theme/theme1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 id="2147483742" r:id="rId2"/>
    <p:sldMasterId id="2147483739" r:id="rId3"/>
    <p:sldMasterId id="2147483680" r:id="rId4"/>
    <p:sldMasterId id="2147483676" r:id="rId5"/>
    <p:sldMasterId id="2147483774" r:id="rId6"/>
    <p:sldMasterId id="2147483669" r:id="rId7"/>
    <p:sldMasterId id="2147483767" r:id="rId8"/>
    <p:sldMasterId id="2147483702" r:id="rId9"/>
    <p:sldMasterId id="2147483705" r:id="rId10"/>
    <p:sldMasterId id="2147483707" r:id="rId11"/>
    <p:sldMasterId id="2147483709" r:id="rId12"/>
    <p:sldMasterId id="2147483711" r:id="rId13"/>
    <p:sldMasterId id="2147483776" r:id="rId14"/>
    <p:sldMasterId id="2147483784" r:id="rId15"/>
    <p:sldMasterId id="2147483794" r:id="rId16"/>
    <p:sldMasterId id="2147483808" r:id="rId17"/>
  </p:sldMasterIdLst>
  <p:notesMasterIdLst>
    <p:notesMasterId r:id="rId37"/>
  </p:notesMasterIdLst>
  <p:handoutMasterIdLst>
    <p:handoutMasterId r:id="rId38"/>
  </p:handoutMasterIdLst>
  <p:sldIdLst>
    <p:sldId id="615" r:id="rId18"/>
    <p:sldId id="258" r:id="rId19"/>
    <p:sldId id="2132321438" r:id="rId20"/>
    <p:sldId id="2132321439" r:id="rId21"/>
    <p:sldId id="2132322163" r:id="rId22"/>
    <p:sldId id="2132322154" r:id="rId23"/>
    <p:sldId id="2132322164" r:id="rId24"/>
    <p:sldId id="330" r:id="rId25"/>
    <p:sldId id="333" r:id="rId26"/>
    <p:sldId id="337" r:id="rId27"/>
    <p:sldId id="334" r:id="rId28"/>
    <p:sldId id="335" r:id="rId29"/>
    <p:sldId id="343" r:id="rId30"/>
    <p:sldId id="365" r:id="rId31"/>
    <p:sldId id="614" r:id="rId32"/>
    <p:sldId id="616" r:id="rId33"/>
    <p:sldId id="325" r:id="rId34"/>
    <p:sldId id="338" r:id="rId35"/>
    <p:sldId id="340" r:id="rId36"/>
  </p:sldIdLst>
  <p:sldSz cx="12192000" cy="6858000"/>
  <p:notesSz cx="7315200" cy="96012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E3A6"/>
    <a:srgbClr val="442A99"/>
    <a:srgbClr val="E9FAF4"/>
    <a:srgbClr val="00ABBC"/>
    <a:srgbClr val="DA9694"/>
    <a:srgbClr val="FFFBEE"/>
    <a:srgbClr val="34FFDA"/>
    <a:srgbClr val="5E3AD8"/>
    <a:srgbClr val="008069"/>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6030" autoAdjust="0"/>
  </p:normalViewPr>
  <p:slideViewPr>
    <p:cSldViewPr snapToGrid="0" snapToObjects="1">
      <p:cViewPr varScale="1">
        <p:scale>
          <a:sx n="73" d="100"/>
          <a:sy n="73" d="100"/>
        </p:scale>
        <p:origin x="608"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6" d="100"/>
          <a:sy n="136" d="100"/>
        </p:scale>
        <p:origin x="475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presProps" Target="presProps.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bglasshagel.HWI\Box\Zonda-Advisory\Staff\Bryan\Speeches\Dallas\Briefings\2022_2Q\Zonda%20-%20Project%20Expor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a:t>Unemployment Rate, Jan. 2018 - June 2022</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8739029843491783E-2"/>
          <c:y val="0.13856790123456791"/>
          <c:w val="0.87654807004119684"/>
          <c:h val="0.65956125854638536"/>
        </c:manualLayout>
      </c:layout>
      <c:lineChart>
        <c:grouping val="standard"/>
        <c:varyColors val="0"/>
        <c:ser>
          <c:idx val="13"/>
          <c:order val="13"/>
          <c:tx>
            <c:strRef>
              <c:f>'DFW MSA'!$Q$1</c:f>
              <c:strCache>
                <c:ptCount val="1"/>
                <c:pt idx="0">
                  <c:v>DFW</c:v>
                </c:pt>
              </c:strCache>
            </c:strRef>
          </c:tx>
          <c:spPr>
            <a:ln w="28575" cap="rnd">
              <a:solidFill>
                <a:srgbClr val="5E3AD8"/>
              </a:solidFill>
              <a:round/>
            </a:ln>
            <a:effectLst/>
          </c:spPr>
          <c:marker>
            <c:symbol val="none"/>
          </c:marker>
          <c:cat>
            <c:numRef>
              <c:f>'DFW MSA'!$A$14:$A$55</c:f>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'DFW MSA'!$Q$14:$Q$55</c:f>
              <c:numCache>
                <c:formatCode>#0.0</c:formatCode>
                <c:ptCount val="42"/>
                <c:pt idx="0">
                  <c:v>3.9</c:v>
                </c:pt>
                <c:pt idx="1">
                  <c:v>3.4</c:v>
                </c:pt>
                <c:pt idx="2">
                  <c:v>3.3</c:v>
                </c:pt>
                <c:pt idx="3">
                  <c:v>2.8</c:v>
                </c:pt>
                <c:pt idx="4">
                  <c:v>2.9</c:v>
                </c:pt>
                <c:pt idx="5">
                  <c:v>3.5</c:v>
                </c:pt>
                <c:pt idx="6">
                  <c:v>3.6</c:v>
                </c:pt>
                <c:pt idx="7">
                  <c:v>3.5</c:v>
                </c:pt>
                <c:pt idx="8">
                  <c:v>3.2</c:v>
                </c:pt>
                <c:pt idx="9">
                  <c:v>3.1</c:v>
                </c:pt>
                <c:pt idx="10">
                  <c:v>3.1</c:v>
                </c:pt>
                <c:pt idx="11">
                  <c:v>2.9</c:v>
                </c:pt>
                <c:pt idx="12">
                  <c:v>3.3</c:v>
                </c:pt>
                <c:pt idx="13">
                  <c:v>3.2</c:v>
                </c:pt>
                <c:pt idx="14">
                  <c:v>4.5999999999999996</c:v>
                </c:pt>
                <c:pt idx="15">
                  <c:v>12.8</c:v>
                </c:pt>
                <c:pt idx="16">
                  <c:v>12.3</c:v>
                </c:pt>
                <c:pt idx="17">
                  <c:v>8.1999999999999993</c:v>
                </c:pt>
                <c:pt idx="18">
                  <c:v>7.6</c:v>
                </c:pt>
                <c:pt idx="19">
                  <c:v>6.3</c:v>
                </c:pt>
                <c:pt idx="20">
                  <c:v>7.4</c:v>
                </c:pt>
                <c:pt idx="21" formatCode="General">
                  <c:v>6.1</c:v>
                </c:pt>
                <c:pt idx="22" formatCode="General">
                  <c:v>7.1</c:v>
                </c:pt>
                <c:pt idx="23" formatCode="General">
                  <c:v>6.3</c:v>
                </c:pt>
                <c:pt idx="24" formatCode="General">
                  <c:v>6.5</c:v>
                </c:pt>
                <c:pt idx="25" formatCode="General">
                  <c:v>6.8</c:v>
                </c:pt>
                <c:pt idx="26" formatCode="General">
                  <c:v>6.5</c:v>
                </c:pt>
                <c:pt idx="27" formatCode="General">
                  <c:v>5.7</c:v>
                </c:pt>
                <c:pt idx="28" formatCode="General">
                  <c:v>5.3</c:v>
                </c:pt>
                <c:pt idx="29" formatCode="0.0">
                  <c:v>6</c:v>
                </c:pt>
                <c:pt idx="30" formatCode="General">
                  <c:v>5.3</c:v>
                </c:pt>
                <c:pt idx="31" formatCode="General">
                  <c:v>4.7</c:v>
                </c:pt>
                <c:pt idx="32" formatCode="General">
                  <c:v>4.4000000000000004</c:v>
                </c:pt>
                <c:pt idx="33" formatCode="General">
                  <c:v>4.2</c:v>
                </c:pt>
                <c:pt idx="34" formatCode="General">
                  <c:v>3.9</c:v>
                </c:pt>
                <c:pt idx="35" formatCode="General">
                  <c:v>3.6</c:v>
                </c:pt>
                <c:pt idx="36" formatCode="General">
                  <c:v>4.0999999999999996</c:v>
                </c:pt>
                <c:pt idx="37" formatCode="General">
                  <c:v>4.0999999999999996</c:v>
                </c:pt>
                <c:pt idx="38" formatCode="General">
                  <c:v>3.4</c:v>
                </c:pt>
                <c:pt idx="39" formatCode="General">
                  <c:v>3.2</c:v>
                </c:pt>
                <c:pt idx="40" formatCode="General">
                  <c:v>3.3</c:v>
                </c:pt>
                <c:pt idx="41" formatCode="General">
                  <c:v>3.8</c:v>
                </c:pt>
              </c:numCache>
            </c:numRef>
          </c:val>
          <c:smooth val="0"/>
          <c:extLst>
            <c:ext xmlns:c16="http://schemas.microsoft.com/office/drawing/2014/chart" uri="{C3380CC4-5D6E-409C-BE32-E72D297353CC}">
              <c16:uniqueId val="{00000000-3659-410D-AB07-8375BE8B18F5}"/>
            </c:ext>
          </c:extLst>
        </c:ser>
        <c:ser>
          <c:idx val="14"/>
          <c:order val="14"/>
          <c:tx>
            <c:strRef>
              <c:f>'DFW MSA'!$R$1</c:f>
              <c:strCache>
                <c:ptCount val="1"/>
                <c:pt idx="0">
                  <c:v>Texas</c:v>
                </c:pt>
              </c:strCache>
            </c:strRef>
          </c:tx>
          <c:spPr>
            <a:ln w="28575" cap="rnd">
              <a:solidFill>
                <a:srgbClr val="34FFDA"/>
              </a:solidFill>
              <a:round/>
            </a:ln>
            <a:effectLst/>
          </c:spPr>
          <c:marker>
            <c:symbol val="none"/>
          </c:marker>
          <c:dLbls>
            <c:dLbl>
              <c:idx val="4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F8-484C-8FA8-E22192E4E9A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'DFW MSA'!$A$14:$A$55</c:f>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'DFW MSA'!$R$14:$R$55</c:f>
              <c:numCache>
                <c:formatCode>#0.0</c:formatCode>
                <c:ptCount val="42"/>
                <c:pt idx="0">
                  <c:v>4.0999999999999996</c:v>
                </c:pt>
                <c:pt idx="1">
                  <c:v>3.7</c:v>
                </c:pt>
                <c:pt idx="2">
                  <c:v>3.5</c:v>
                </c:pt>
                <c:pt idx="3">
                  <c:v>3</c:v>
                </c:pt>
                <c:pt idx="4">
                  <c:v>3.1</c:v>
                </c:pt>
                <c:pt idx="5">
                  <c:v>3.7</c:v>
                </c:pt>
                <c:pt idx="6">
                  <c:v>3.8</c:v>
                </c:pt>
                <c:pt idx="7">
                  <c:v>3.7</c:v>
                </c:pt>
                <c:pt idx="8">
                  <c:v>3.4</c:v>
                </c:pt>
                <c:pt idx="9">
                  <c:v>3.3</c:v>
                </c:pt>
                <c:pt idx="10">
                  <c:v>3.4</c:v>
                </c:pt>
                <c:pt idx="11">
                  <c:v>3.3</c:v>
                </c:pt>
                <c:pt idx="12">
                  <c:v>3.8</c:v>
                </c:pt>
                <c:pt idx="13">
                  <c:v>3.6</c:v>
                </c:pt>
                <c:pt idx="14">
                  <c:v>5.0999999999999996</c:v>
                </c:pt>
                <c:pt idx="15">
                  <c:v>13.1</c:v>
                </c:pt>
                <c:pt idx="16">
                  <c:v>12.7</c:v>
                </c:pt>
                <c:pt idx="17">
                  <c:v>8.6999999999999993</c:v>
                </c:pt>
                <c:pt idx="18">
                  <c:v>8.1999999999999993</c:v>
                </c:pt>
                <c:pt idx="19" formatCode="General">
                  <c:v>6.8</c:v>
                </c:pt>
                <c:pt idx="20" formatCode="General">
                  <c:v>8.1999999999999993</c:v>
                </c:pt>
                <c:pt idx="21" formatCode="General">
                  <c:v>6.9</c:v>
                </c:pt>
                <c:pt idx="22" formatCode="General">
                  <c:v>8.1</c:v>
                </c:pt>
                <c:pt idx="23" formatCode="General">
                  <c:v>7.1</c:v>
                </c:pt>
                <c:pt idx="24" formatCode="General">
                  <c:v>7.3</c:v>
                </c:pt>
                <c:pt idx="25" formatCode="General">
                  <c:v>7.5</c:v>
                </c:pt>
                <c:pt idx="26" formatCode="General">
                  <c:v>7.2</c:v>
                </c:pt>
                <c:pt idx="27" formatCode="General">
                  <c:v>6.3</c:v>
                </c:pt>
                <c:pt idx="28" formatCode="General">
                  <c:v>5.9</c:v>
                </c:pt>
                <c:pt idx="29" formatCode="General">
                  <c:v>6.6</c:v>
                </c:pt>
                <c:pt idx="30" formatCode="General">
                  <c:v>6</c:v>
                </c:pt>
                <c:pt idx="31" formatCode="General">
                  <c:v>5.3</c:v>
                </c:pt>
                <c:pt idx="32" formatCode="General">
                  <c:v>4.9000000000000004</c:v>
                </c:pt>
                <c:pt idx="33" formatCode="General">
                  <c:v>4.8</c:v>
                </c:pt>
                <c:pt idx="34" formatCode="General">
                  <c:v>4.5</c:v>
                </c:pt>
                <c:pt idx="35" formatCode="General">
                  <c:v>4.3</c:v>
                </c:pt>
                <c:pt idx="36" formatCode="General">
                  <c:v>4.8</c:v>
                </c:pt>
                <c:pt idx="37" formatCode="General">
                  <c:v>4.7</c:v>
                </c:pt>
                <c:pt idx="38" formatCode="General">
                  <c:v>3.9</c:v>
                </c:pt>
                <c:pt idx="39" formatCode="General">
                  <c:v>3.7</c:v>
                </c:pt>
                <c:pt idx="40" formatCode="General">
                  <c:v>3.8</c:v>
                </c:pt>
                <c:pt idx="41" formatCode="General">
                  <c:v>4.4000000000000004</c:v>
                </c:pt>
              </c:numCache>
            </c:numRef>
          </c:val>
          <c:smooth val="0"/>
          <c:extLst>
            <c:ext xmlns:c16="http://schemas.microsoft.com/office/drawing/2014/chart" uri="{C3380CC4-5D6E-409C-BE32-E72D297353CC}">
              <c16:uniqueId val="{00000001-3659-410D-AB07-8375BE8B18F5}"/>
            </c:ext>
          </c:extLst>
        </c:ser>
        <c:dLbls>
          <c:showLegendKey val="0"/>
          <c:showVal val="0"/>
          <c:showCatName val="0"/>
          <c:showSerName val="0"/>
          <c:showPercent val="0"/>
          <c:showBubbleSize val="0"/>
        </c:dLbls>
        <c:smooth val="0"/>
        <c:axId val="1029370192"/>
        <c:axId val="748761952"/>
        <c:extLst>
          <c:ext xmlns:c15="http://schemas.microsoft.com/office/drawing/2012/chart" uri="{02D57815-91ED-43cb-92C2-25804820EDAC}">
            <c15:filteredLineSeries>
              <c15:ser>
                <c:idx val="0"/>
                <c:order val="0"/>
                <c:tx>
                  <c:strRef>
                    <c:extLst>
                      <c:ext uri="{02D57815-91ED-43cb-92C2-25804820EDAC}">
                        <c15:formulaRef>
                          <c15:sqref>'DFW MSA'!$B$1</c15:sqref>
                        </c15:formulaRef>
                      </c:ext>
                    </c:extLst>
                    <c:strCache>
                      <c:ptCount val="1"/>
                      <c:pt idx="0">
                        <c:v>Grayson Co.</c:v>
                      </c:pt>
                    </c:strCache>
                  </c:strRef>
                </c:tx>
                <c:spPr>
                  <a:ln w="28575" cap="rnd">
                    <a:solidFill>
                      <a:schemeClr val="accent1"/>
                    </a:solidFill>
                    <a:round/>
                  </a:ln>
                  <a:effectLst/>
                </c:spPr>
                <c:marker>
                  <c:symbol val="none"/>
                </c:marker>
                <c:cat>
                  <c:numRef>
                    <c:extLst>
                      <c:ex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c:ext uri="{02D57815-91ED-43cb-92C2-25804820EDAC}">
                        <c15:formulaRef>
                          <c15:sqref>'DFW MSA'!$B$14:$B$48</c15:sqref>
                        </c15:formulaRef>
                      </c:ext>
                    </c:extLst>
                    <c:numCache>
                      <c:formatCode>#0.0</c:formatCode>
                      <c:ptCount val="35"/>
                      <c:pt idx="0">
                        <c:v>3.4</c:v>
                      </c:pt>
                      <c:pt idx="1">
                        <c:v>3.1</c:v>
                      </c:pt>
                      <c:pt idx="2">
                        <c:v>3</c:v>
                      </c:pt>
                      <c:pt idx="3">
                        <c:v>2.6</c:v>
                      </c:pt>
                      <c:pt idx="4">
                        <c:v>2.7</c:v>
                      </c:pt>
                      <c:pt idx="5">
                        <c:v>3.2</c:v>
                      </c:pt>
                      <c:pt idx="6">
                        <c:v>3.3</c:v>
                      </c:pt>
                      <c:pt idx="7">
                        <c:v>3.3</c:v>
                      </c:pt>
                      <c:pt idx="8">
                        <c:v>3</c:v>
                      </c:pt>
                      <c:pt idx="9">
                        <c:v>3</c:v>
                      </c:pt>
                      <c:pt idx="10">
                        <c:v>3</c:v>
                      </c:pt>
                      <c:pt idx="11">
                        <c:v>2.9</c:v>
                      </c:pt>
                      <c:pt idx="12">
                        <c:v>3.3</c:v>
                      </c:pt>
                      <c:pt idx="13">
                        <c:v>3.2</c:v>
                      </c:pt>
                      <c:pt idx="14">
                        <c:v>4.5999999999999996</c:v>
                      </c:pt>
                      <c:pt idx="15">
                        <c:v>10.3</c:v>
                      </c:pt>
                      <c:pt idx="16">
                        <c:v>9.6</c:v>
                      </c:pt>
                      <c:pt idx="17">
                        <c:v>6.6</c:v>
                      </c:pt>
                      <c:pt idx="18">
                        <c:v>5.9</c:v>
                      </c:pt>
                      <c:pt idx="19">
                        <c:v>5</c:v>
                      </c:pt>
                      <c:pt idx="20">
                        <c:v>6.1</c:v>
                      </c:pt>
                      <c:pt idx="21">
                        <c:v>5.0999999999999996</c:v>
                      </c:pt>
                      <c:pt idx="22">
                        <c:v>6.1</c:v>
                      </c:pt>
                      <c:pt idx="23">
                        <c:v>5.4</c:v>
                      </c:pt>
                      <c:pt idx="24">
                        <c:v>5.7</c:v>
                      </c:pt>
                      <c:pt idx="25">
                        <c:v>6</c:v>
                      </c:pt>
                      <c:pt idx="26">
                        <c:v>5.7</c:v>
                      </c:pt>
                      <c:pt idx="27">
                        <c:v>4.8</c:v>
                      </c:pt>
                      <c:pt idx="28">
                        <c:v>4.7</c:v>
                      </c:pt>
                      <c:pt idx="29">
                        <c:v>5.3</c:v>
                      </c:pt>
                      <c:pt idx="30">
                        <c:v>4.5999999999999996</c:v>
                      </c:pt>
                      <c:pt idx="31">
                        <c:v>4.2</c:v>
                      </c:pt>
                      <c:pt idx="32">
                        <c:v>4.0999999999999996</c:v>
                      </c:pt>
                      <c:pt idx="33">
                        <c:v>4</c:v>
                      </c:pt>
                      <c:pt idx="34">
                        <c:v>3.8</c:v>
                      </c:pt>
                    </c:numCache>
                  </c:numRef>
                </c:val>
                <c:smooth val="0"/>
                <c:extLst>
                  <c:ext xmlns:c16="http://schemas.microsoft.com/office/drawing/2014/chart" uri="{C3380CC4-5D6E-409C-BE32-E72D297353CC}">
                    <c16:uniqueId val="{00000002-3659-410D-AB07-8375BE8B18F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'DFW MSA'!$C$1</c15:sqref>
                        </c15:formulaRef>
                      </c:ext>
                    </c:extLst>
                    <c:strCache>
                      <c:ptCount val="1"/>
                      <c:pt idx="0">
                        <c:v>Tarrant Co.</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MSA'!$C$14:$C$48</c15:sqref>
                        </c15:formulaRef>
                      </c:ext>
                    </c:extLst>
                    <c:numCache>
                      <c:formatCode>#0.0</c:formatCode>
                      <c:ptCount val="35"/>
                      <c:pt idx="0">
                        <c:v>4.0999999999999996</c:v>
                      </c:pt>
                      <c:pt idx="1">
                        <c:v>3.4</c:v>
                      </c:pt>
                      <c:pt idx="2">
                        <c:v>3.3</c:v>
                      </c:pt>
                      <c:pt idx="3">
                        <c:v>2.8</c:v>
                      </c:pt>
                      <c:pt idx="4">
                        <c:v>2.9</c:v>
                      </c:pt>
                      <c:pt idx="5">
                        <c:v>3.5</c:v>
                      </c:pt>
                      <c:pt idx="6">
                        <c:v>3.6</c:v>
                      </c:pt>
                      <c:pt idx="7">
                        <c:v>3.5</c:v>
                      </c:pt>
                      <c:pt idx="8">
                        <c:v>3.2</c:v>
                      </c:pt>
                      <c:pt idx="9">
                        <c:v>3.3</c:v>
                      </c:pt>
                      <c:pt idx="10">
                        <c:v>3.1</c:v>
                      </c:pt>
                      <c:pt idx="11">
                        <c:v>2.9</c:v>
                      </c:pt>
                      <c:pt idx="12">
                        <c:v>3.3</c:v>
                      </c:pt>
                      <c:pt idx="13">
                        <c:v>3.2</c:v>
                      </c:pt>
                      <c:pt idx="14">
                        <c:v>4.7</c:v>
                      </c:pt>
                      <c:pt idx="15">
                        <c:v>13.4</c:v>
                      </c:pt>
                      <c:pt idx="16">
                        <c:v>13</c:v>
                      </c:pt>
                      <c:pt idx="17">
                        <c:v>8.6</c:v>
                      </c:pt>
                      <c:pt idx="18">
                        <c:v>7.9</c:v>
                      </c:pt>
                      <c:pt idx="19">
                        <c:v>6.5</c:v>
                      </c:pt>
                      <c:pt idx="20">
                        <c:v>7.8</c:v>
                      </c:pt>
                      <c:pt idx="21">
                        <c:v>6.3</c:v>
                      </c:pt>
                      <c:pt idx="22">
                        <c:v>7.4</c:v>
                      </c:pt>
                      <c:pt idx="23">
                        <c:v>6.6</c:v>
                      </c:pt>
                      <c:pt idx="24">
                        <c:v>6.8</c:v>
                      </c:pt>
                      <c:pt idx="25">
                        <c:v>7.1</c:v>
                      </c:pt>
                      <c:pt idx="26">
                        <c:v>6.9</c:v>
                      </c:pt>
                      <c:pt idx="27">
                        <c:v>5.9</c:v>
                      </c:pt>
                      <c:pt idx="28">
                        <c:v>5.6</c:v>
                      </c:pt>
                      <c:pt idx="29">
                        <c:v>6.3</c:v>
                      </c:pt>
                      <c:pt idx="30">
                        <c:v>5.6</c:v>
                      </c:pt>
                      <c:pt idx="31">
                        <c:v>4.9000000000000004</c:v>
                      </c:pt>
                      <c:pt idx="32">
                        <c:v>4.5</c:v>
                      </c:pt>
                      <c:pt idx="33">
                        <c:v>4.4000000000000004</c:v>
                      </c:pt>
                      <c:pt idx="34">
                        <c:v>4.0999999999999996</c:v>
                      </c:pt>
                    </c:numCache>
                  </c:numRef>
                </c:val>
                <c:smooth val="0"/>
                <c:extLst xmlns:c15="http://schemas.microsoft.com/office/drawing/2012/chart">
                  <c:ext xmlns:c16="http://schemas.microsoft.com/office/drawing/2014/chart" uri="{C3380CC4-5D6E-409C-BE32-E72D297353CC}">
                    <c16:uniqueId val="{00000003-3659-410D-AB07-8375BE8B18F5}"/>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'DFW MSA'!$D$1</c15:sqref>
                        </c15:formulaRef>
                      </c:ext>
                    </c:extLst>
                    <c:strCache>
                      <c:ptCount val="1"/>
                      <c:pt idx="0">
                        <c:v>Dallas Co.</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MSA'!$D$14:$D$48</c15:sqref>
                        </c15:formulaRef>
                      </c:ext>
                    </c:extLst>
                    <c:numCache>
                      <c:formatCode>#0.0</c:formatCode>
                      <c:ptCount val="35"/>
                      <c:pt idx="0">
                        <c:v>4.0999999999999996</c:v>
                      </c:pt>
                      <c:pt idx="1">
                        <c:v>3.7</c:v>
                      </c:pt>
                      <c:pt idx="2">
                        <c:v>3.5</c:v>
                      </c:pt>
                      <c:pt idx="3">
                        <c:v>3.1</c:v>
                      </c:pt>
                      <c:pt idx="4">
                        <c:v>3.1</c:v>
                      </c:pt>
                      <c:pt idx="5">
                        <c:v>3.6</c:v>
                      </c:pt>
                      <c:pt idx="6">
                        <c:v>3.7</c:v>
                      </c:pt>
                      <c:pt idx="7">
                        <c:v>3.7</c:v>
                      </c:pt>
                      <c:pt idx="8">
                        <c:v>3.3</c:v>
                      </c:pt>
                      <c:pt idx="9">
                        <c:v>3.3</c:v>
                      </c:pt>
                      <c:pt idx="10">
                        <c:v>3.3</c:v>
                      </c:pt>
                      <c:pt idx="11">
                        <c:v>3.1</c:v>
                      </c:pt>
                      <c:pt idx="12">
                        <c:v>3.5</c:v>
                      </c:pt>
                      <c:pt idx="13">
                        <c:v>3.3</c:v>
                      </c:pt>
                      <c:pt idx="14">
                        <c:v>4.8</c:v>
                      </c:pt>
                      <c:pt idx="15">
                        <c:v>13</c:v>
                      </c:pt>
                      <c:pt idx="16">
                        <c:v>12.8</c:v>
                      </c:pt>
                      <c:pt idx="17">
                        <c:v>8.8000000000000007</c:v>
                      </c:pt>
                      <c:pt idx="18">
                        <c:v>8.1999999999999993</c:v>
                      </c:pt>
                      <c:pt idx="19">
                        <c:v>6.8</c:v>
                      </c:pt>
                      <c:pt idx="20">
                        <c:v>8.1999999999999993</c:v>
                      </c:pt>
                      <c:pt idx="21" formatCode="General">
                        <c:v>6.6</c:v>
                      </c:pt>
                      <c:pt idx="22" formatCode="General">
                        <c:v>7.7</c:v>
                      </c:pt>
                      <c:pt idx="23" formatCode="General">
                        <c:v>6.8</c:v>
                      </c:pt>
                      <c:pt idx="24" formatCode="General">
                        <c:v>7.1</c:v>
                      </c:pt>
                      <c:pt idx="25" formatCode="General">
                        <c:v>7.4</c:v>
                      </c:pt>
                      <c:pt idx="26" formatCode="General">
                        <c:v>7.2</c:v>
                      </c:pt>
                      <c:pt idx="27" formatCode="General">
                        <c:v>6.2</c:v>
                      </c:pt>
                      <c:pt idx="28" formatCode="General">
                        <c:v>5.8</c:v>
                      </c:pt>
                      <c:pt idx="29" formatCode="General">
                        <c:v>6.4</c:v>
                      </c:pt>
                      <c:pt idx="30" formatCode="General">
                        <c:v>5.8</c:v>
                      </c:pt>
                      <c:pt idx="31" formatCode="General">
                        <c:v>5.2</c:v>
                      </c:pt>
                      <c:pt idx="32" formatCode="General">
                        <c:v>4.8</c:v>
                      </c:pt>
                      <c:pt idx="33" formatCode="General">
                        <c:v>4.5999999999999996</c:v>
                      </c:pt>
                      <c:pt idx="34" formatCode="General">
                        <c:v>4.3</c:v>
                      </c:pt>
                    </c:numCache>
                  </c:numRef>
                </c:val>
                <c:smooth val="0"/>
                <c:extLst xmlns:c15="http://schemas.microsoft.com/office/drawing/2012/chart">
                  <c:ext xmlns:c16="http://schemas.microsoft.com/office/drawing/2014/chart" uri="{C3380CC4-5D6E-409C-BE32-E72D297353CC}">
                    <c16:uniqueId val="{00000004-3659-410D-AB07-8375BE8B18F5}"/>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'DFW MSA'!$E$1</c15:sqref>
                        </c15:formulaRef>
                      </c:ext>
                    </c:extLst>
                    <c:strCache>
                      <c:ptCount val="1"/>
                      <c:pt idx="0">
                        <c:v>Denton Co. </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MSA'!$E$14:$E$48</c15:sqref>
                        </c15:formulaRef>
                      </c:ext>
                    </c:extLst>
                    <c:numCache>
                      <c:formatCode>#0.0</c:formatCode>
                      <c:ptCount val="35"/>
                      <c:pt idx="0">
                        <c:v>3.4</c:v>
                      </c:pt>
                      <c:pt idx="1">
                        <c:v>3.1</c:v>
                      </c:pt>
                      <c:pt idx="2">
                        <c:v>3.1</c:v>
                      </c:pt>
                      <c:pt idx="3">
                        <c:v>2.6</c:v>
                      </c:pt>
                      <c:pt idx="4">
                        <c:v>2.7</c:v>
                      </c:pt>
                      <c:pt idx="5">
                        <c:v>3.1</c:v>
                      </c:pt>
                      <c:pt idx="6">
                        <c:v>3.2</c:v>
                      </c:pt>
                      <c:pt idx="7">
                        <c:v>3.1</c:v>
                      </c:pt>
                      <c:pt idx="8">
                        <c:v>2.9</c:v>
                      </c:pt>
                      <c:pt idx="9">
                        <c:v>2.8</c:v>
                      </c:pt>
                      <c:pt idx="10">
                        <c:v>2.8</c:v>
                      </c:pt>
                      <c:pt idx="11">
                        <c:v>2.7</c:v>
                      </c:pt>
                      <c:pt idx="12">
                        <c:v>3</c:v>
                      </c:pt>
                      <c:pt idx="13">
                        <c:v>2.9</c:v>
                      </c:pt>
                      <c:pt idx="14">
                        <c:v>4.3</c:v>
                      </c:pt>
                      <c:pt idx="15">
                        <c:v>12.8</c:v>
                      </c:pt>
                      <c:pt idx="16">
                        <c:v>11.8</c:v>
                      </c:pt>
                      <c:pt idx="17">
                        <c:v>7.7</c:v>
                      </c:pt>
                      <c:pt idx="18">
                        <c:v>7</c:v>
                      </c:pt>
                      <c:pt idx="19">
                        <c:v>5.6</c:v>
                      </c:pt>
                      <c:pt idx="20">
                        <c:v>6.6</c:v>
                      </c:pt>
                      <c:pt idx="21" formatCode="General">
                        <c:v>5.4</c:v>
                      </c:pt>
                      <c:pt idx="22" formatCode="General">
                        <c:v>6.4</c:v>
                      </c:pt>
                      <c:pt idx="23" formatCode="General">
                        <c:v>5.7</c:v>
                      </c:pt>
                      <c:pt idx="24" formatCode="General">
                        <c:v>5.8</c:v>
                      </c:pt>
                      <c:pt idx="25" formatCode="General">
                        <c:v>6</c:v>
                      </c:pt>
                      <c:pt idx="26" formatCode="General">
                        <c:v>5.6</c:v>
                      </c:pt>
                      <c:pt idx="27" formatCode="General">
                        <c:v>4.9000000000000004</c:v>
                      </c:pt>
                      <c:pt idx="28" formatCode="General">
                        <c:v>4.7</c:v>
                      </c:pt>
                      <c:pt idx="29" formatCode="General">
                        <c:v>5.2</c:v>
                      </c:pt>
                      <c:pt idx="30" formatCode="General">
                        <c:v>4.5999999999999996</c:v>
                      </c:pt>
                      <c:pt idx="31" formatCode="General">
                        <c:v>4.0999999999999996</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5-3659-410D-AB07-8375BE8B18F5}"/>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'DFW MSA'!$F$1</c15:sqref>
                        </c15:formulaRef>
                      </c:ext>
                    </c:extLst>
                    <c:strCache>
                      <c:ptCount val="1"/>
                      <c:pt idx="0">
                        <c:v>Collin Co. </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MSA'!$F$14:$F$48</c15:sqref>
                        </c15:formulaRef>
                      </c:ext>
                    </c:extLst>
                    <c:numCache>
                      <c:formatCode>#0.0</c:formatCode>
                      <c:ptCount val="35"/>
                      <c:pt idx="0">
                        <c:v>3.5</c:v>
                      </c:pt>
                      <c:pt idx="1">
                        <c:v>3.3</c:v>
                      </c:pt>
                      <c:pt idx="2">
                        <c:v>3.2</c:v>
                      </c:pt>
                      <c:pt idx="3">
                        <c:v>2.7</c:v>
                      </c:pt>
                      <c:pt idx="4">
                        <c:v>2.8</c:v>
                      </c:pt>
                      <c:pt idx="5">
                        <c:v>3.3</c:v>
                      </c:pt>
                      <c:pt idx="6">
                        <c:v>3.4</c:v>
                      </c:pt>
                      <c:pt idx="7">
                        <c:v>3.3</c:v>
                      </c:pt>
                      <c:pt idx="8">
                        <c:v>3</c:v>
                      </c:pt>
                      <c:pt idx="9">
                        <c:v>2.9</c:v>
                      </c:pt>
                      <c:pt idx="10">
                        <c:v>2.9</c:v>
                      </c:pt>
                      <c:pt idx="11">
                        <c:v>2.8</c:v>
                      </c:pt>
                      <c:pt idx="12">
                        <c:v>3.1</c:v>
                      </c:pt>
                      <c:pt idx="13">
                        <c:v>3</c:v>
                      </c:pt>
                      <c:pt idx="14">
                        <c:v>4.4000000000000004</c:v>
                      </c:pt>
                      <c:pt idx="15">
                        <c:v>12.1</c:v>
                      </c:pt>
                      <c:pt idx="16">
                        <c:v>11.3</c:v>
                      </c:pt>
                      <c:pt idx="17">
                        <c:v>7.4</c:v>
                      </c:pt>
                      <c:pt idx="18">
                        <c:v>6.7</c:v>
                      </c:pt>
                      <c:pt idx="19">
                        <c:v>5.5</c:v>
                      </c:pt>
                      <c:pt idx="20">
                        <c:v>6.5</c:v>
                      </c:pt>
                      <c:pt idx="21" formatCode="General">
                        <c:v>5.2</c:v>
                      </c:pt>
                      <c:pt idx="22" formatCode="General">
                        <c:v>6.2</c:v>
                      </c:pt>
                      <c:pt idx="23" formatCode="General">
                        <c:v>5.5</c:v>
                      </c:pt>
                      <c:pt idx="24" formatCode="General">
                        <c:v>5.7</c:v>
                      </c:pt>
                      <c:pt idx="25" formatCode="General">
                        <c:v>5.9</c:v>
                      </c:pt>
                      <c:pt idx="26" formatCode="General">
                        <c:v>5.6</c:v>
                      </c:pt>
                      <c:pt idx="27" formatCode="General">
                        <c:v>4.8</c:v>
                      </c:pt>
                      <c:pt idx="28" formatCode="General">
                        <c:v>4.5999999999999996</c:v>
                      </c:pt>
                      <c:pt idx="29" formatCode="General">
                        <c:v>5.0999999999999996</c:v>
                      </c:pt>
                      <c:pt idx="30" formatCode="General">
                        <c:v>4.5</c:v>
                      </c:pt>
                      <c:pt idx="31" formatCode="General">
                        <c:v>4</c:v>
                      </c:pt>
                      <c:pt idx="32" formatCode="General">
                        <c:v>3.8</c:v>
                      </c:pt>
                      <c:pt idx="33" formatCode="General">
                        <c:v>3.6</c:v>
                      </c:pt>
                      <c:pt idx="34" formatCode="General">
                        <c:v>3.4</c:v>
                      </c:pt>
                    </c:numCache>
                  </c:numRef>
                </c:val>
                <c:smooth val="0"/>
                <c:extLst xmlns:c15="http://schemas.microsoft.com/office/drawing/2012/chart">
                  <c:ext xmlns:c16="http://schemas.microsoft.com/office/drawing/2014/chart" uri="{C3380CC4-5D6E-409C-BE32-E72D297353CC}">
                    <c16:uniqueId val="{00000006-3659-410D-AB07-8375BE8B18F5}"/>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'DFW MSA'!$G$1</c15:sqref>
                        </c15:formulaRef>
                      </c:ext>
                    </c:extLst>
                    <c:strCache>
                      <c:ptCount val="1"/>
                      <c:pt idx="0">
                        <c:v>Rockwall Co.</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MSA'!$G$14:$G$48</c15:sqref>
                        </c15:formulaRef>
                      </c:ext>
                    </c:extLst>
                    <c:numCache>
                      <c:formatCode>#0.0</c:formatCode>
                      <c:ptCount val="35"/>
                      <c:pt idx="0">
                        <c:v>3.5</c:v>
                      </c:pt>
                      <c:pt idx="1">
                        <c:v>3.2</c:v>
                      </c:pt>
                      <c:pt idx="2">
                        <c:v>3.1</c:v>
                      </c:pt>
                      <c:pt idx="3">
                        <c:v>2.7</c:v>
                      </c:pt>
                      <c:pt idx="4">
                        <c:v>2.8</c:v>
                      </c:pt>
                      <c:pt idx="5">
                        <c:v>3.3</c:v>
                      </c:pt>
                      <c:pt idx="6">
                        <c:v>3.3</c:v>
                      </c:pt>
                      <c:pt idx="7">
                        <c:v>3.3</c:v>
                      </c:pt>
                      <c:pt idx="8">
                        <c:v>3</c:v>
                      </c:pt>
                      <c:pt idx="9">
                        <c:v>2.9</c:v>
                      </c:pt>
                      <c:pt idx="10">
                        <c:v>2.9</c:v>
                      </c:pt>
                      <c:pt idx="11">
                        <c:v>2.8</c:v>
                      </c:pt>
                      <c:pt idx="12">
                        <c:v>3.1</c:v>
                      </c:pt>
                      <c:pt idx="13">
                        <c:v>3</c:v>
                      </c:pt>
                      <c:pt idx="14">
                        <c:v>4.3</c:v>
                      </c:pt>
                      <c:pt idx="15">
                        <c:v>11.7</c:v>
                      </c:pt>
                      <c:pt idx="16">
                        <c:v>10.7</c:v>
                      </c:pt>
                      <c:pt idx="17">
                        <c:v>7.1</c:v>
                      </c:pt>
                      <c:pt idx="18">
                        <c:v>6.4</c:v>
                      </c:pt>
                      <c:pt idx="19">
                        <c:v>5.2</c:v>
                      </c:pt>
                      <c:pt idx="20">
                        <c:v>6.2</c:v>
                      </c:pt>
                      <c:pt idx="21" formatCode="General">
                        <c:v>5</c:v>
                      </c:pt>
                      <c:pt idx="22" formatCode="General">
                        <c:v>6</c:v>
                      </c:pt>
                      <c:pt idx="23" formatCode="General">
                        <c:v>5.4</c:v>
                      </c:pt>
                      <c:pt idx="24" formatCode="General">
                        <c:v>5.6</c:v>
                      </c:pt>
                      <c:pt idx="25" formatCode="General">
                        <c:v>5.9</c:v>
                      </c:pt>
                      <c:pt idx="26" formatCode="General">
                        <c:v>5.6</c:v>
                      </c:pt>
                      <c:pt idx="27" formatCode="General">
                        <c:v>4.8</c:v>
                      </c:pt>
                      <c:pt idx="28" formatCode="General">
                        <c:v>4.5999999999999996</c:v>
                      </c:pt>
                      <c:pt idx="29" formatCode="General">
                        <c:v>5.2</c:v>
                      </c:pt>
                      <c:pt idx="30" formatCode="General">
                        <c:v>4.5</c:v>
                      </c:pt>
                      <c:pt idx="31" formatCode="General">
                        <c:v>4</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7-3659-410D-AB07-8375BE8B18F5}"/>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'DFW MSA'!$H$1</c15:sqref>
                        </c15:formulaRef>
                      </c:ext>
                    </c:extLst>
                    <c:strCache>
                      <c:ptCount val="1"/>
                      <c:pt idx="0">
                        <c:v>Kaufman Co. </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MSA'!$H$14:$H$48</c15:sqref>
                        </c15:formulaRef>
                      </c:ext>
                    </c:extLst>
                    <c:numCache>
                      <c:formatCode>#0.0</c:formatCode>
                      <c:ptCount val="35"/>
                      <c:pt idx="0">
                        <c:v>3.8</c:v>
                      </c:pt>
                      <c:pt idx="1">
                        <c:v>3.4</c:v>
                      </c:pt>
                      <c:pt idx="2">
                        <c:v>3.4</c:v>
                      </c:pt>
                      <c:pt idx="3">
                        <c:v>2.8</c:v>
                      </c:pt>
                      <c:pt idx="4">
                        <c:v>2.9</c:v>
                      </c:pt>
                      <c:pt idx="5">
                        <c:v>3.5</c:v>
                      </c:pt>
                      <c:pt idx="6">
                        <c:v>3.6</c:v>
                      </c:pt>
                      <c:pt idx="7">
                        <c:v>3.5</c:v>
                      </c:pt>
                      <c:pt idx="8">
                        <c:v>3.2</c:v>
                      </c:pt>
                      <c:pt idx="9">
                        <c:v>3.1</c:v>
                      </c:pt>
                      <c:pt idx="10">
                        <c:v>3.1</c:v>
                      </c:pt>
                      <c:pt idx="11">
                        <c:v>3</c:v>
                      </c:pt>
                      <c:pt idx="12">
                        <c:v>3.4</c:v>
                      </c:pt>
                      <c:pt idx="13">
                        <c:v>3.3</c:v>
                      </c:pt>
                      <c:pt idx="14">
                        <c:v>4.7</c:v>
                      </c:pt>
                      <c:pt idx="15">
                        <c:v>11.5</c:v>
                      </c:pt>
                      <c:pt idx="16">
                        <c:v>11.1</c:v>
                      </c:pt>
                      <c:pt idx="17">
                        <c:v>7.7</c:v>
                      </c:pt>
                      <c:pt idx="18">
                        <c:v>7.2</c:v>
                      </c:pt>
                      <c:pt idx="19">
                        <c:v>6</c:v>
                      </c:pt>
                      <c:pt idx="20">
                        <c:v>7.1</c:v>
                      </c:pt>
                      <c:pt idx="21" formatCode="General">
                        <c:v>5.9</c:v>
                      </c:pt>
                      <c:pt idx="22" formatCode="General">
                        <c:v>7</c:v>
                      </c:pt>
                      <c:pt idx="23" formatCode="General">
                        <c:v>6.3</c:v>
                      </c:pt>
                      <c:pt idx="24" formatCode="General">
                        <c:v>6.4</c:v>
                      </c:pt>
                      <c:pt idx="25" formatCode="General">
                        <c:v>6.7</c:v>
                      </c:pt>
                      <c:pt idx="26" formatCode="General">
                        <c:v>6.3</c:v>
                      </c:pt>
                      <c:pt idx="27" formatCode="General">
                        <c:v>5.5</c:v>
                      </c:pt>
                      <c:pt idx="28" formatCode="General">
                        <c:v>5.2</c:v>
                      </c:pt>
                      <c:pt idx="29" formatCode="General">
                        <c:v>5.9</c:v>
                      </c:pt>
                      <c:pt idx="30" formatCode="General">
                        <c:v>5.2</c:v>
                      </c:pt>
                      <c:pt idx="31" formatCode="General">
                        <c:v>4.7</c:v>
                      </c:pt>
                      <c:pt idx="32" formatCode="General">
                        <c:v>4.4000000000000004</c:v>
                      </c:pt>
                      <c:pt idx="33" formatCode="General">
                        <c:v>4.2</c:v>
                      </c:pt>
                      <c:pt idx="34" formatCode="General">
                        <c:v>4</c:v>
                      </c:pt>
                    </c:numCache>
                  </c:numRef>
                </c:val>
                <c:smooth val="0"/>
                <c:extLst xmlns:c15="http://schemas.microsoft.com/office/drawing/2012/chart">
                  <c:ext xmlns:c16="http://schemas.microsoft.com/office/drawing/2014/chart" uri="{C3380CC4-5D6E-409C-BE32-E72D297353CC}">
                    <c16:uniqueId val="{00000008-3659-410D-AB07-8375BE8B18F5}"/>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'DFW MSA'!$I$1</c15:sqref>
                        </c15:formulaRef>
                      </c:ext>
                    </c:extLst>
                    <c:strCache>
                      <c:ptCount val="1"/>
                      <c:pt idx="0">
                        <c:v>Hunt Co.</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MSA'!$I$14:$I$48</c15:sqref>
                        </c15:formulaRef>
                      </c:ext>
                    </c:extLst>
                    <c:numCache>
                      <c:formatCode>#0.0</c:formatCode>
                      <c:ptCount val="35"/>
                      <c:pt idx="0">
                        <c:v>4.0999999999999996</c:v>
                      </c:pt>
                      <c:pt idx="1">
                        <c:v>3.7</c:v>
                      </c:pt>
                      <c:pt idx="2">
                        <c:v>3.6</c:v>
                      </c:pt>
                      <c:pt idx="3">
                        <c:v>3</c:v>
                      </c:pt>
                      <c:pt idx="4">
                        <c:v>3.3</c:v>
                      </c:pt>
                      <c:pt idx="5">
                        <c:v>3.8</c:v>
                      </c:pt>
                      <c:pt idx="6">
                        <c:v>3.9</c:v>
                      </c:pt>
                      <c:pt idx="7">
                        <c:v>3.8</c:v>
                      </c:pt>
                      <c:pt idx="8">
                        <c:v>3.4</c:v>
                      </c:pt>
                      <c:pt idx="9">
                        <c:v>3.4</c:v>
                      </c:pt>
                      <c:pt idx="10">
                        <c:v>3.4</c:v>
                      </c:pt>
                      <c:pt idx="11">
                        <c:v>3.3</c:v>
                      </c:pt>
                      <c:pt idx="12">
                        <c:v>3.7</c:v>
                      </c:pt>
                      <c:pt idx="13">
                        <c:v>3.5</c:v>
                      </c:pt>
                      <c:pt idx="14">
                        <c:v>5.2</c:v>
                      </c:pt>
                      <c:pt idx="15">
                        <c:v>11</c:v>
                      </c:pt>
                      <c:pt idx="16">
                        <c:v>10.6</c:v>
                      </c:pt>
                      <c:pt idx="17">
                        <c:v>7.4</c:v>
                      </c:pt>
                      <c:pt idx="18">
                        <c:v>6.9</c:v>
                      </c:pt>
                      <c:pt idx="19">
                        <c:v>5.7</c:v>
                      </c:pt>
                      <c:pt idx="20">
                        <c:v>6.8</c:v>
                      </c:pt>
                      <c:pt idx="21" formatCode="General">
                        <c:v>5.6</c:v>
                      </c:pt>
                      <c:pt idx="22" formatCode="General">
                        <c:v>6.8</c:v>
                      </c:pt>
                      <c:pt idx="23" formatCode="General">
                        <c:v>6.2</c:v>
                      </c:pt>
                      <c:pt idx="24" formatCode="General">
                        <c:v>6.5</c:v>
                      </c:pt>
                      <c:pt idx="25" formatCode="General">
                        <c:v>6.9</c:v>
                      </c:pt>
                      <c:pt idx="26" formatCode="General">
                        <c:v>6.5</c:v>
                      </c:pt>
                      <c:pt idx="27" formatCode="General">
                        <c:v>5.6</c:v>
                      </c:pt>
                      <c:pt idx="28" formatCode="General">
                        <c:v>5.5</c:v>
                      </c:pt>
                      <c:pt idx="29" formatCode="General">
                        <c:v>6.1</c:v>
                      </c:pt>
                      <c:pt idx="30" formatCode="General">
                        <c:v>5.4</c:v>
                      </c:pt>
                      <c:pt idx="31" formatCode="General">
                        <c:v>4.8</c:v>
                      </c:pt>
                      <c:pt idx="32" formatCode="General">
                        <c:v>4.5</c:v>
                      </c:pt>
                      <c:pt idx="33" formatCode="General">
                        <c:v>4.4000000000000004</c:v>
                      </c:pt>
                      <c:pt idx="34" formatCode="General">
                        <c:v>4.0999999999999996</c:v>
                      </c:pt>
                    </c:numCache>
                  </c:numRef>
                </c:val>
                <c:smooth val="0"/>
                <c:extLst xmlns:c15="http://schemas.microsoft.com/office/drawing/2012/chart">
                  <c:ext xmlns:c16="http://schemas.microsoft.com/office/drawing/2014/chart" uri="{C3380CC4-5D6E-409C-BE32-E72D297353CC}">
                    <c16:uniqueId val="{00000009-3659-410D-AB07-8375BE8B18F5}"/>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'DFW MSA'!$J$1</c15:sqref>
                        </c15:formulaRef>
                      </c:ext>
                    </c:extLst>
                    <c:strCache>
                      <c:ptCount val="1"/>
                      <c:pt idx="0">
                        <c:v>Parker Co.</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MSA'!$J$14:$J$48</c15:sqref>
                        </c15:formulaRef>
                      </c:ext>
                    </c:extLst>
                    <c:numCache>
                      <c:formatCode>#0.0</c:formatCode>
                      <c:ptCount val="35"/>
                      <c:pt idx="0">
                        <c:v>3.4</c:v>
                      </c:pt>
                      <c:pt idx="1">
                        <c:v>3.1</c:v>
                      </c:pt>
                      <c:pt idx="2">
                        <c:v>3</c:v>
                      </c:pt>
                      <c:pt idx="3">
                        <c:v>2.5</c:v>
                      </c:pt>
                      <c:pt idx="4">
                        <c:v>2.6</c:v>
                      </c:pt>
                      <c:pt idx="5">
                        <c:v>3.1</c:v>
                      </c:pt>
                      <c:pt idx="6">
                        <c:v>3.2</c:v>
                      </c:pt>
                      <c:pt idx="7">
                        <c:v>3.1</c:v>
                      </c:pt>
                      <c:pt idx="8">
                        <c:v>2.8</c:v>
                      </c:pt>
                      <c:pt idx="9">
                        <c:v>2.8</c:v>
                      </c:pt>
                      <c:pt idx="10">
                        <c:v>2.8</c:v>
                      </c:pt>
                      <c:pt idx="11">
                        <c:v>2.7</c:v>
                      </c:pt>
                      <c:pt idx="12">
                        <c:v>3.1</c:v>
                      </c:pt>
                      <c:pt idx="13">
                        <c:v>3.1</c:v>
                      </c:pt>
                      <c:pt idx="14">
                        <c:v>4.4000000000000004</c:v>
                      </c:pt>
                      <c:pt idx="15">
                        <c:v>10.4</c:v>
                      </c:pt>
                      <c:pt idx="16">
                        <c:v>9.8000000000000007</c:v>
                      </c:pt>
                      <c:pt idx="17">
                        <c:v>6.7</c:v>
                      </c:pt>
                      <c:pt idx="18">
                        <c:v>6.4</c:v>
                      </c:pt>
                      <c:pt idx="19">
                        <c:v>5.3</c:v>
                      </c:pt>
                      <c:pt idx="20">
                        <c:v>6.4</c:v>
                      </c:pt>
                      <c:pt idx="21" formatCode="General">
                        <c:v>5.3</c:v>
                      </c:pt>
                      <c:pt idx="22" formatCode="General">
                        <c:v>6.2</c:v>
                      </c:pt>
                      <c:pt idx="23" formatCode="General">
                        <c:v>5.7</c:v>
                      </c:pt>
                      <c:pt idx="24" formatCode="General">
                        <c:v>5.8</c:v>
                      </c:pt>
                      <c:pt idx="25" formatCode="General">
                        <c:v>6.1</c:v>
                      </c:pt>
                      <c:pt idx="26" formatCode="General">
                        <c:v>5.7</c:v>
                      </c:pt>
                      <c:pt idx="27" formatCode="General">
                        <c:v>4.8</c:v>
                      </c:pt>
                      <c:pt idx="28" formatCode="General">
                        <c:v>4.7</c:v>
                      </c:pt>
                      <c:pt idx="29" formatCode="General">
                        <c:v>5.2</c:v>
                      </c:pt>
                      <c:pt idx="30" formatCode="General">
                        <c:v>4.5999999999999996</c:v>
                      </c:pt>
                      <c:pt idx="31" formatCode="General">
                        <c:v>4.2</c:v>
                      </c:pt>
                      <c:pt idx="32" formatCode="General">
                        <c:v>3.9</c:v>
                      </c:pt>
                      <c:pt idx="33" formatCode="General">
                        <c:v>3.8</c:v>
                      </c:pt>
                      <c:pt idx="34" formatCode="General">
                        <c:v>3.6</c:v>
                      </c:pt>
                    </c:numCache>
                  </c:numRef>
                </c:val>
                <c:smooth val="0"/>
                <c:extLst xmlns:c15="http://schemas.microsoft.com/office/drawing/2012/chart">
                  <c:ext xmlns:c16="http://schemas.microsoft.com/office/drawing/2014/chart" uri="{C3380CC4-5D6E-409C-BE32-E72D297353CC}">
                    <c16:uniqueId val="{0000000A-3659-410D-AB07-8375BE8B18F5}"/>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'DFW MSA'!$K$1</c15:sqref>
                        </c15:formulaRef>
                      </c:ext>
                    </c:extLst>
                    <c:strCache>
                      <c:ptCount val="1"/>
                      <c:pt idx="0">
                        <c:v>Hood Co.</c:v>
                      </c:pt>
                    </c:strCache>
                  </c:strRef>
                </c:tx>
                <c:spPr>
                  <a:ln w="28575" cap="rnd">
                    <a:solidFill>
                      <a:schemeClr val="accent4">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MSA'!$K$14:$K$48</c15:sqref>
                        </c15:formulaRef>
                      </c:ext>
                    </c:extLst>
                    <c:numCache>
                      <c:formatCode>#0.0</c:formatCode>
                      <c:ptCount val="35"/>
                      <c:pt idx="0">
                        <c:v>3.8</c:v>
                      </c:pt>
                      <c:pt idx="1">
                        <c:v>3.5</c:v>
                      </c:pt>
                      <c:pt idx="2">
                        <c:v>3.4</c:v>
                      </c:pt>
                      <c:pt idx="3">
                        <c:v>2.9</c:v>
                      </c:pt>
                      <c:pt idx="4">
                        <c:v>3</c:v>
                      </c:pt>
                      <c:pt idx="5">
                        <c:v>3.6</c:v>
                      </c:pt>
                      <c:pt idx="6">
                        <c:v>3.7</c:v>
                      </c:pt>
                      <c:pt idx="7">
                        <c:v>3.6</c:v>
                      </c:pt>
                      <c:pt idx="8">
                        <c:v>3.4</c:v>
                      </c:pt>
                      <c:pt idx="9">
                        <c:v>3.2</c:v>
                      </c:pt>
                      <c:pt idx="10">
                        <c:v>3.3</c:v>
                      </c:pt>
                      <c:pt idx="11">
                        <c:v>3.2</c:v>
                      </c:pt>
                      <c:pt idx="12">
                        <c:v>3.7</c:v>
                      </c:pt>
                      <c:pt idx="13">
                        <c:v>3.5</c:v>
                      </c:pt>
                      <c:pt idx="14">
                        <c:v>5.0999999999999996</c:v>
                      </c:pt>
                      <c:pt idx="15">
                        <c:v>11</c:v>
                      </c:pt>
                      <c:pt idx="16">
                        <c:v>10.6</c:v>
                      </c:pt>
                      <c:pt idx="17">
                        <c:v>7.5</c:v>
                      </c:pt>
                      <c:pt idx="18">
                        <c:v>7.2</c:v>
                      </c:pt>
                      <c:pt idx="19">
                        <c:v>5.9</c:v>
                      </c:pt>
                      <c:pt idx="20">
                        <c:v>7.4</c:v>
                      </c:pt>
                      <c:pt idx="21" formatCode="General">
                        <c:v>6</c:v>
                      </c:pt>
                      <c:pt idx="22" formatCode="General">
                        <c:v>7.1</c:v>
                      </c:pt>
                      <c:pt idx="23" formatCode="General">
                        <c:v>6.6</c:v>
                      </c:pt>
                      <c:pt idx="24" formatCode="General">
                        <c:v>6.9</c:v>
                      </c:pt>
                      <c:pt idx="25" formatCode="General">
                        <c:v>7.2</c:v>
                      </c:pt>
                      <c:pt idx="26" formatCode="General">
                        <c:v>6.6</c:v>
                      </c:pt>
                      <c:pt idx="27" formatCode="General">
                        <c:v>5.5</c:v>
                      </c:pt>
                      <c:pt idx="28" formatCode="General">
                        <c:v>5.5</c:v>
                      </c:pt>
                      <c:pt idx="29" formatCode="General">
                        <c:v>6.1</c:v>
                      </c:pt>
                      <c:pt idx="30" formatCode="General">
                        <c:v>5.4</c:v>
                      </c:pt>
                      <c:pt idx="31" formatCode="General">
                        <c:v>4.9000000000000004</c:v>
                      </c:pt>
                      <c:pt idx="32" formatCode="General">
                        <c:v>4.5</c:v>
                      </c:pt>
                      <c:pt idx="33" formatCode="General">
                        <c:v>4.3</c:v>
                      </c:pt>
                      <c:pt idx="34" formatCode="General">
                        <c:v>4.2</c:v>
                      </c:pt>
                    </c:numCache>
                  </c:numRef>
                </c:val>
                <c:smooth val="0"/>
                <c:extLst xmlns:c15="http://schemas.microsoft.com/office/drawing/2012/chart">
                  <c:ext xmlns:c16="http://schemas.microsoft.com/office/drawing/2014/chart" uri="{C3380CC4-5D6E-409C-BE32-E72D297353CC}">
                    <c16:uniqueId val="{0000000B-3659-410D-AB07-8375BE8B18F5}"/>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'DFW MSA'!$M$1</c15:sqref>
                        </c15:formulaRef>
                      </c:ext>
                    </c:extLst>
                    <c:strCache>
                      <c:ptCount val="1"/>
                      <c:pt idx="0">
                        <c:v>Ellis Co.</c:v>
                      </c:pt>
                    </c:strCache>
                  </c:strRef>
                </c:tx>
                <c:spPr>
                  <a:ln w="28575" cap="rnd">
                    <a:solidFill>
                      <a:schemeClr val="accent5">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MSA'!$M$14:$M$48</c15:sqref>
                        </c15:formulaRef>
                      </c:ext>
                    </c:extLst>
                    <c:numCache>
                      <c:formatCode>#0.0</c:formatCode>
                      <c:ptCount val="35"/>
                      <c:pt idx="0">
                        <c:v>3.7</c:v>
                      </c:pt>
                      <c:pt idx="1">
                        <c:v>3.2</c:v>
                      </c:pt>
                      <c:pt idx="2">
                        <c:v>3.2</c:v>
                      </c:pt>
                      <c:pt idx="3">
                        <c:v>2.7</c:v>
                      </c:pt>
                      <c:pt idx="4">
                        <c:v>2.8</c:v>
                      </c:pt>
                      <c:pt idx="5">
                        <c:v>3.4</c:v>
                      </c:pt>
                      <c:pt idx="6">
                        <c:v>3.5</c:v>
                      </c:pt>
                      <c:pt idx="7">
                        <c:v>3.2</c:v>
                      </c:pt>
                      <c:pt idx="8">
                        <c:v>3</c:v>
                      </c:pt>
                      <c:pt idx="9">
                        <c:v>2.9</c:v>
                      </c:pt>
                      <c:pt idx="10">
                        <c:v>2.9</c:v>
                      </c:pt>
                      <c:pt idx="11">
                        <c:v>2.7</c:v>
                      </c:pt>
                      <c:pt idx="12">
                        <c:v>3.2</c:v>
                      </c:pt>
                      <c:pt idx="13">
                        <c:v>3</c:v>
                      </c:pt>
                      <c:pt idx="14">
                        <c:v>4.5</c:v>
                      </c:pt>
                      <c:pt idx="15">
                        <c:v>10.8</c:v>
                      </c:pt>
                      <c:pt idx="16">
                        <c:v>10.1</c:v>
                      </c:pt>
                      <c:pt idx="17">
                        <c:v>6.9</c:v>
                      </c:pt>
                      <c:pt idx="18">
                        <c:v>6.4</c:v>
                      </c:pt>
                      <c:pt idx="19">
                        <c:v>5.3</c:v>
                      </c:pt>
                      <c:pt idx="20">
                        <c:v>6.4</c:v>
                      </c:pt>
                      <c:pt idx="21" formatCode="General">
                        <c:v>5.2</c:v>
                      </c:pt>
                      <c:pt idx="22" formatCode="General">
                        <c:v>6.3</c:v>
                      </c:pt>
                      <c:pt idx="23" formatCode="General">
                        <c:v>5.7</c:v>
                      </c:pt>
                      <c:pt idx="24" formatCode="General">
                        <c:v>5.8</c:v>
                      </c:pt>
                      <c:pt idx="25" formatCode="General">
                        <c:v>6.1</c:v>
                      </c:pt>
                      <c:pt idx="26" formatCode="General">
                        <c:v>5.8</c:v>
                      </c:pt>
                      <c:pt idx="27" formatCode="General">
                        <c:v>4.9000000000000004</c:v>
                      </c:pt>
                      <c:pt idx="28" formatCode="General">
                        <c:v>4.8</c:v>
                      </c:pt>
                      <c:pt idx="29" formatCode="General">
                        <c:v>5.4</c:v>
                      </c:pt>
                      <c:pt idx="30" formatCode="General">
                        <c:v>4.8</c:v>
                      </c:pt>
                      <c:pt idx="31" formatCode="General">
                        <c:v>4.2</c:v>
                      </c:pt>
                      <c:pt idx="32" formatCode="General">
                        <c:v>4</c:v>
                      </c:pt>
                      <c:pt idx="33" formatCode="General">
                        <c:v>3.9</c:v>
                      </c:pt>
                      <c:pt idx="34" formatCode="General">
                        <c:v>3.7</c:v>
                      </c:pt>
                    </c:numCache>
                  </c:numRef>
                </c:val>
                <c:smooth val="0"/>
                <c:extLst xmlns:c15="http://schemas.microsoft.com/office/drawing/2012/chart">
                  <c:ext xmlns:c16="http://schemas.microsoft.com/office/drawing/2014/chart" uri="{C3380CC4-5D6E-409C-BE32-E72D297353CC}">
                    <c16:uniqueId val="{0000000C-3659-410D-AB07-8375BE8B18F5}"/>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'DFW MSA'!$N$1</c15:sqref>
                        </c15:formulaRef>
                      </c:ext>
                    </c:extLst>
                    <c:strCache>
                      <c:ptCount val="1"/>
                      <c:pt idx="0">
                        <c:v>Johnson Co.</c:v>
                      </c:pt>
                    </c:strCache>
                  </c:strRef>
                </c:tx>
                <c:spPr>
                  <a:ln w="28575" cap="rnd">
                    <a:solidFill>
                      <a:schemeClr val="accent6">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MSA'!$N$14:$N$48</c15:sqref>
                        </c15:formulaRef>
                      </c:ext>
                    </c:extLst>
                    <c:numCache>
                      <c:formatCode>#0.0</c:formatCode>
                      <c:ptCount val="35"/>
                      <c:pt idx="0">
                        <c:v>3.9</c:v>
                      </c:pt>
                      <c:pt idx="1">
                        <c:v>3.3</c:v>
                      </c:pt>
                      <c:pt idx="2">
                        <c:v>3.3</c:v>
                      </c:pt>
                      <c:pt idx="3">
                        <c:v>2.7</c:v>
                      </c:pt>
                      <c:pt idx="4">
                        <c:v>2.8</c:v>
                      </c:pt>
                      <c:pt idx="5">
                        <c:v>3.4</c:v>
                      </c:pt>
                      <c:pt idx="6">
                        <c:v>3.5</c:v>
                      </c:pt>
                      <c:pt idx="7">
                        <c:v>3.4</c:v>
                      </c:pt>
                      <c:pt idx="8">
                        <c:v>3.1</c:v>
                      </c:pt>
                      <c:pt idx="9">
                        <c:v>3.1</c:v>
                      </c:pt>
                      <c:pt idx="10">
                        <c:v>3.1</c:v>
                      </c:pt>
                      <c:pt idx="11">
                        <c:v>3</c:v>
                      </c:pt>
                      <c:pt idx="12">
                        <c:v>3.4</c:v>
                      </c:pt>
                      <c:pt idx="13">
                        <c:v>3.3</c:v>
                      </c:pt>
                      <c:pt idx="14">
                        <c:v>4.7</c:v>
                      </c:pt>
                      <c:pt idx="15">
                        <c:v>11.7</c:v>
                      </c:pt>
                      <c:pt idx="16">
                        <c:v>11</c:v>
                      </c:pt>
                      <c:pt idx="17">
                        <c:v>7.5</c:v>
                      </c:pt>
                      <c:pt idx="18">
                        <c:v>7</c:v>
                      </c:pt>
                      <c:pt idx="19">
                        <c:v>5.8</c:v>
                      </c:pt>
                      <c:pt idx="20">
                        <c:v>6.9</c:v>
                      </c:pt>
                      <c:pt idx="21" formatCode="General">
                        <c:v>5.7</c:v>
                      </c:pt>
                      <c:pt idx="22" formatCode="General">
                        <c:v>6.9</c:v>
                      </c:pt>
                      <c:pt idx="23" formatCode="General">
                        <c:v>6.2</c:v>
                      </c:pt>
                      <c:pt idx="24" formatCode="General">
                        <c:v>6.4</c:v>
                      </c:pt>
                      <c:pt idx="25" formatCode="General">
                        <c:v>6.7</c:v>
                      </c:pt>
                      <c:pt idx="26" formatCode="General">
                        <c:v>6.3</c:v>
                      </c:pt>
                      <c:pt idx="27" formatCode="General">
                        <c:v>5.3</c:v>
                      </c:pt>
                      <c:pt idx="28" formatCode="General">
                        <c:v>5.0999999999999996</c:v>
                      </c:pt>
                      <c:pt idx="29" formatCode="General">
                        <c:v>5.8</c:v>
                      </c:pt>
                      <c:pt idx="30" formatCode="General">
                        <c:v>5.0999999999999996</c:v>
                      </c:pt>
                      <c:pt idx="31" formatCode="General">
                        <c:v>4.5</c:v>
                      </c:pt>
                      <c:pt idx="32" formatCode="General">
                        <c:v>4.2</c:v>
                      </c:pt>
                      <c:pt idx="33" formatCode="General">
                        <c:v>4.0999999999999996</c:v>
                      </c:pt>
                      <c:pt idx="34" formatCode="General">
                        <c:v>3.8</c:v>
                      </c:pt>
                    </c:numCache>
                  </c:numRef>
                </c:val>
                <c:smooth val="0"/>
                <c:extLst xmlns:c15="http://schemas.microsoft.com/office/drawing/2012/chart">
                  <c:ext xmlns:c16="http://schemas.microsoft.com/office/drawing/2014/chart" uri="{C3380CC4-5D6E-409C-BE32-E72D297353CC}">
                    <c16:uniqueId val="{0000000D-3659-410D-AB07-8375BE8B18F5}"/>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'DFW MSA'!$P$1</c15:sqref>
                        </c15:formulaRef>
                      </c:ext>
                    </c:extLst>
                    <c:strCache>
                      <c:ptCount val="1"/>
                      <c:pt idx="0">
                        <c:v>Wise Co. </c:v>
                      </c:pt>
                    </c:strCache>
                  </c:strRef>
                </c:tx>
                <c:spPr>
                  <a:ln w="28575" cap="rnd">
                    <a:solidFill>
                      <a:schemeClr val="accent1">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MSA'!$P$14:$P$48</c15:sqref>
                        </c15:formulaRef>
                      </c:ext>
                    </c:extLst>
                    <c:numCache>
                      <c:formatCode>#0.0</c:formatCode>
                      <c:ptCount val="35"/>
                      <c:pt idx="0">
                        <c:v>3.6</c:v>
                      </c:pt>
                      <c:pt idx="1">
                        <c:v>3.3</c:v>
                      </c:pt>
                      <c:pt idx="2">
                        <c:v>3.5</c:v>
                      </c:pt>
                      <c:pt idx="3">
                        <c:v>2.7</c:v>
                      </c:pt>
                      <c:pt idx="4">
                        <c:v>2.8</c:v>
                      </c:pt>
                      <c:pt idx="5">
                        <c:v>3.6</c:v>
                      </c:pt>
                      <c:pt idx="6">
                        <c:v>3.8</c:v>
                      </c:pt>
                      <c:pt idx="7">
                        <c:v>3.4</c:v>
                      </c:pt>
                      <c:pt idx="8">
                        <c:v>3</c:v>
                      </c:pt>
                      <c:pt idx="9">
                        <c:v>3</c:v>
                      </c:pt>
                      <c:pt idx="10">
                        <c:v>3.1</c:v>
                      </c:pt>
                      <c:pt idx="11">
                        <c:v>3</c:v>
                      </c:pt>
                      <c:pt idx="12">
                        <c:v>3.5</c:v>
                      </c:pt>
                      <c:pt idx="13">
                        <c:v>3.4</c:v>
                      </c:pt>
                      <c:pt idx="14">
                        <c:v>5.5</c:v>
                      </c:pt>
                      <c:pt idx="15">
                        <c:v>11.5</c:v>
                      </c:pt>
                      <c:pt idx="16">
                        <c:v>11</c:v>
                      </c:pt>
                      <c:pt idx="17">
                        <c:v>7.6</c:v>
                      </c:pt>
                      <c:pt idx="18">
                        <c:v>7</c:v>
                      </c:pt>
                      <c:pt idx="19">
                        <c:v>5.8</c:v>
                      </c:pt>
                      <c:pt idx="20">
                        <c:v>6.8</c:v>
                      </c:pt>
                      <c:pt idx="21">
                        <c:v>5.7</c:v>
                      </c:pt>
                      <c:pt idx="22">
                        <c:v>6.8</c:v>
                      </c:pt>
                      <c:pt idx="23">
                        <c:v>6.1</c:v>
                      </c:pt>
                      <c:pt idx="24">
                        <c:v>6.2</c:v>
                      </c:pt>
                      <c:pt idx="25">
                        <c:v>6.4</c:v>
                      </c:pt>
                      <c:pt idx="26">
                        <c:v>6.1</c:v>
                      </c:pt>
                      <c:pt idx="27">
                        <c:v>5.2</c:v>
                      </c:pt>
                      <c:pt idx="28">
                        <c:v>5</c:v>
                      </c:pt>
                      <c:pt idx="29">
                        <c:v>5.9</c:v>
                      </c:pt>
                      <c:pt idx="30">
                        <c:v>5.2</c:v>
                      </c:pt>
                      <c:pt idx="31">
                        <c:v>4.5</c:v>
                      </c:pt>
                      <c:pt idx="32">
                        <c:v>4.5999999999999996</c:v>
                      </c:pt>
                      <c:pt idx="33">
                        <c:v>4.0999999999999996</c:v>
                      </c:pt>
                      <c:pt idx="34">
                        <c:v>3.8</c:v>
                      </c:pt>
                    </c:numCache>
                  </c:numRef>
                </c:val>
                <c:smooth val="0"/>
                <c:extLst xmlns:c15="http://schemas.microsoft.com/office/drawing/2012/chart">
                  <c:ext xmlns:c16="http://schemas.microsoft.com/office/drawing/2014/chart" uri="{C3380CC4-5D6E-409C-BE32-E72D297353CC}">
                    <c16:uniqueId val="{0000000E-3659-410D-AB07-8375BE8B18F5}"/>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'DFW MSA'!$S$1</c15:sqref>
                        </c15:formulaRef>
                      </c:ext>
                    </c:extLst>
                    <c:strCache>
                      <c:ptCount val="1"/>
                      <c:pt idx="0">
                        <c:v>US</c:v>
                      </c:pt>
                    </c:strCache>
                  </c:strRef>
                </c:tx>
                <c:spPr>
                  <a:ln w="28575" cap="rnd">
                    <a:solidFill>
                      <a:schemeClr val="accent4">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MSA'!$S$14:$S$48</c15:sqref>
                        </c15:formulaRef>
                      </c:ext>
                    </c:extLst>
                    <c:numCache>
                      <c:formatCode>#0.0</c:formatCode>
                      <c:ptCount val="35"/>
                      <c:pt idx="0">
                        <c:v>4.4000000000000004</c:v>
                      </c:pt>
                      <c:pt idx="1">
                        <c:v>4.0999999999999996</c:v>
                      </c:pt>
                      <c:pt idx="2">
                        <c:v>3.9</c:v>
                      </c:pt>
                      <c:pt idx="3">
                        <c:v>3.3</c:v>
                      </c:pt>
                      <c:pt idx="4">
                        <c:v>3.4</c:v>
                      </c:pt>
                      <c:pt idx="5">
                        <c:v>3.8</c:v>
                      </c:pt>
                      <c:pt idx="6">
                        <c:v>4</c:v>
                      </c:pt>
                      <c:pt idx="7">
                        <c:v>3.8</c:v>
                      </c:pt>
                      <c:pt idx="8">
                        <c:v>3.3</c:v>
                      </c:pt>
                      <c:pt idx="9">
                        <c:v>3.3</c:v>
                      </c:pt>
                      <c:pt idx="10">
                        <c:v>3.3</c:v>
                      </c:pt>
                      <c:pt idx="11">
                        <c:v>3.4</c:v>
                      </c:pt>
                      <c:pt idx="12">
                        <c:v>4</c:v>
                      </c:pt>
                      <c:pt idx="13">
                        <c:v>3.8</c:v>
                      </c:pt>
                      <c:pt idx="14">
                        <c:v>4.5</c:v>
                      </c:pt>
                      <c:pt idx="15">
                        <c:v>14.4</c:v>
                      </c:pt>
                      <c:pt idx="16">
                        <c:v>13</c:v>
                      </c:pt>
                      <c:pt idx="17">
                        <c:v>11.2</c:v>
                      </c:pt>
                      <c:pt idx="18">
                        <c:v>10.5</c:v>
                      </c:pt>
                      <c:pt idx="19">
                        <c:v>8.5</c:v>
                      </c:pt>
                      <c:pt idx="20">
                        <c:v>7.7</c:v>
                      </c:pt>
                      <c:pt idx="21" formatCode="General">
                        <c:v>6.9</c:v>
                      </c:pt>
                      <c:pt idx="22" formatCode="General">
                        <c:v>6.7</c:v>
                      </c:pt>
                      <c:pt idx="23" formatCode="General">
                        <c:v>6.5</c:v>
                      </c:pt>
                      <c:pt idx="24" formatCode="General">
                        <c:v>6.8</c:v>
                      </c:pt>
                      <c:pt idx="25" formatCode="General">
                        <c:v>6.6</c:v>
                      </c:pt>
                      <c:pt idx="26" formatCode="General">
                        <c:v>6.2</c:v>
                      </c:pt>
                      <c:pt idx="27" formatCode="General">
                        <c:v>5.7</c:v>
                      </c:pt>
                      <c:pt idx="28" formatCode="General">
                        <c:v>5.5</c:v>
                      </c:pt>
                      <c:pt idx="29" formatCode="General">
                        <c:v>6.1</c:v>
                      </c:pt>
                      <c:pt idx="30" formatCode="General">
                        <c:v>5.7</c:v>
                      </c:pt>
                      <c:pt idx="31" formatCode="General">
                        <c:v>5.3</c:v>
                      </c:pt>
                      <c:pt idx="32" formatCode="General">
                        <c:v>4.5999999999999996</c:v>
                      </c:pt>
                      <c:pt idx="33" formatCode="General">
                        <c:v>4.3</c:v>
                      </c:pt>
                      <c:pt idx="34" formatCode="General">
                        <c:v>3.9</c:v>
                      </c:pt>
                    </c:numCache>
                  </c:numRef>
                </c:val>
                <c:smooth val="0"/>
                <c:extLst xmlns:c15="http://schemas.microsoft.com/office/drawing/2012/chart">
                  <c:ext xmlns:c16="http://schemas.microsoft.com/office/drawing/2014/chart" uri="{C3380CC4-5D6E-409C-BE32-E72D297353CC}">
                    <c16:uniqueId val="{0000000F-3659-410D-AB07-8375BE8B18F5}"/>
                  </c:ext>
                </c:extLst>
              </c15:ser>
            </c15:filteredLineSeries>
          </c:ext>
        </c:extLst>
      </c:lineChart>
      <c:dateAx>
        <c:axId val="10293701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48761952"/>
        <c:crosses val="autoZero"/>
        <c:auto val="1"/>
        <c:lblOffset val="100"/>
        <c:baseTimeUnit val="months"/>
      </c:dateAx>
      <c:valAx>
        <c:axId val="7487619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29370192"/>
        <c:crosses val="autoZero"/>
        <c:crossBetween val="midCat"/>
      </c:valAx>
      <c:spPr>
        <a:noFill/>
        <a:ln>
          <a:noFill/>
        </a:ln>
        <a:effectLst/>
      </c:spPr>
    </c:plotArea>
    <c:legend>
      <c:legendPos val="b"/>
      <c:layout>
        <c:manualLayout>
          <c:xMode val="edge"/>
          <c:yMode val="edge"/>
          <c:x val="0.41005601174226375"/>
          <c:y val="0.92970784594231048"/>
          <c:w val="0.16954240615831592"/>
          <c:h val="6.368385397432542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a:t>Unemployment Rate, Year over Year</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'DFW MSA'!$A$55</c:f>
              <c:strCache>
                <c:ptCount val="1"/>
                <c:pt idx="0">
                  <c:v>Jun-22</c:v>
                </c:pt>
              </c:strCache>
            </c:strRef>
          </c:tx>
          <c:spPr>
            <a:solidFill>
              <a:srgbClr val="34FFD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Denton Co. </c:v>
                </c:pt>
                <c:pt idx="1">
                  <c:v>DFW</c:v>
                </c:pt>
                <c:pt idx="2">
                  <c:v>Texas</c:v>
                </c:pt>
                <c:pt idx="3">
                  <c:v>US</c:v>
                </c:pt>
              </c:strCache>
            </c:strRef>
          </c:cat>
          <c:val>
            <c:numRef>
              <c:f>'DFW MSA'!$B$55:$S$55</c:f>
              <c:numCache>
                <c:formatCode>General</c:formatCode>
                <c:ptCount val="4"/>
                <c:pt idx="0">
                  <c:v>3.4</c:v>
                </c:pt>
                <c:pt idx="1">
                  <c:v>3.8</c:v>
                </c:pt>
                <c:pt idx="2">
                  <c:v>4.4000000000000004</c:v>
                </c:pt>
                <c:pt idx="3">
                  <c:v>3.8</c:v>
                </c:pt>
              </c:numCache>
            </c:numRef>
          </c:val>
          <c:extLst xmlns:c15="http://schemas.microsoft.com/office/drawing/2012/chart">
            <c:ext xmlns:c16="http://schemas.microsoft.com/office/drawing/2014/chart" uri="{C3380CC4-5D6E-409C-BE32-E72D297353CC}">
              <c16:uniqueId val="{00000000-751F-49BD-A4A3-82835BD2831B}"/>
            </c:ext>
          </c:extLst>
        </c:ser>
        <c:ser>
          <c:idx val="38"/>
          <c:order val="38"/>
          <c:tx>
            <c:strRef>
              <c:f>'DFW MSA'!$A$43</c:f>
              <c:strCache>
                <c:ptCount val="1"/>
                <c:pt idx="0">
                  <c:v>Jun-21</c:v>
                </c:pt>
              </c:strCache>
            </c:strRef>
          </c:tx>
          <c:spPr>
            <a:solidFill>
              <a:srgbClr val="5E3AD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Denton Co. </c:v>
                </c:pt>
                <c:pt idx="1">
                  <c:v>DFW</c:v>
                </c:pt>
                <c:pt idx="2">
                  <c:v>Texas</c:v>
                </c:pt>
                <c:pt idx="3">
                  <c:v>US</c:v>
                </c:pt>
              </c:strCache>
            </c:strRef>
          </c:cat>
          <c:val>
            <c:numRef>
              <c:f>'DFW MSA'!$B$43:$S$43</c:f>
              <c:numCache>
                <c:formatCode>0.0</c:formatCode>
                <c:ptCount val="4"/>
                <c:pt idx="0" formatCode="General">
                  <c:v>5.2</c:v>
                </c:pt>
                <c:pt idx="1">
                  <c:v>6</c:v>
                </c:pt>
                <c:pt idx="2" formatCode="General">
                  <c:v>6.6</c:v>
                </c:pt>
                <c:pt idx="3" formatCode="General">
                  <c:v>6.1</c:v>
                </c:pt>
              </c:numCache>
            </c:numRef>
          </c:val>
          <c:extLst xmlns:c15="http://schemas.microsoft.com/office/drawing/2012/chart">
            <c:ext xmlns:c16="http://schemas.microsoft.com/office/drawing/2014/chart" uri="{C3380CC4-5D6E-409C-BE32-E72D297353CC}">
              <c16:uniqueId val="{00000001-751F-49BD-A4A3-82835BD2831B}"/>
            </c:ext>
          </c:extLst>
        </c:ser>
        <c:dLbls>
          <c:dLblPos val="outEnd"/>
          <c:showLegendKey val="0"/>
          <c:showVal val="1"/>
          <c:showCatName val="0"/>
          <c:showSerName val="0"/>
          <c:showPercent val="0"/>
          <c:showBubbleSize val="0"/>
        </c:dLbls>
        <c:gapWidth val="182"/>
        <c:axId val="1994485744"/>
        <c:axId val="1577305232"/>
        <c:extLst>
          <c:ext xmlns:c15="http://schemas.microsoft.com/office/drawing/2012/chart" uri="{02D57815-91ED-43cb-92C2-25804820EDAC}">
            <c15:filteredBarSeries>
              <c15:ser>
                <c:idx val="1"/>
                <c:order val="1"/>
                <c:tx>
                  <c:strRef>
                    <c:extLst>
                      <c:ext uri="{02D57815-91ED-43cb-92C2-25804820EDAC}">
                        <c15:formulaRef>
                          <c15:sqref>'DFW MSA'!$A$3</c15:sqref>
                        </c15:formulaRef>
                      </c:ext>
                    </c:extLst>
                    <c:strCache>
                      <c:ptCount val="1"/>
                      <c:pt idx="0">
                        <c:v>Feb-18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'DFW MSA'!$B$1:$S$1</c15:sqref>
                        </c15:formulaRef>
                      </c:ext>
                    </c:extLst>
                    <c:strCache>
                      <c:ptCount val="4"/>
                      <c:pt idx="0">
                        <c:v>Denton Co. </c:v>
                      </c:pt>
                      <c:pt idx="1">
                        <c:v>DFW</c:v>
                      </c:pt>
                      <c:pt idx="2">
                        <c:v>Texas</c:v>
                      </c:pt>
                      <c:pt idx="3">
                        <c:v>US</c:v>
                      </c:pt>
                    </c:strCache>
                  </c:strRef>
                </c:cat>
                <c:val>
                  <c:numRef>
                    <c:extLst>
                      <c:ext uri="{02D57815-91ED-43cb-92C2-25804820EDAC}">
                        <c15:formulaRef>
                          <c15:sqref>'DFW MSA'!$B$3:$S$3</c15:sqref>
                        </c15:formulaRef>
                      </c:ext>
                    </c:extLst>
                    <c:numCache>
                      <c:formatCode>#0.0</c:formatCode>
                      <c:ptCount val="4"/>
                      <c:pt idx="0">
                        <c:v>3.3</c:v>
                      </c:pt>
                      <c:pt idx="1">
                        <c:v>3.7</c:v>
                      </c:pt>
                      <c:pt idx="2">
                        <c:v>4.0999999999999996</c:v>
                      </c:pt>
                      <c:pt idx="3">
                        <c:v>4.4000000000000004</c:v>
                      </c:pt>
                    </c:numCache>
                  </c:numRef>
                </c:val>
                <c:extLst>
                  <c:ext xmlns:c16="http://schemas.microsoft.com/office/drawing/2014/chart" uri="{C3380CC4-5D6E-409C-BE32-E72D297353CC}">
                    <c16:uniqueId val="{00000002-751F-49BD-A4A3-82835BD2831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'DFW MSA'!$A$4</c15:sqref>
                        </c15:formulaRef>
                      </c:ext>
                    </c:extLst>
                    <c:strCache>
                      <c:ptCount val="1"/>
                      <c:pt idx="0">
                        <c:v>Mar-18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MSA'!$B$4:$S$4</c15:sqref>
                        </c15:formulaRef>
                      </c:ext>
                    </c:extLst>
                    <c:numCache>
                      <c:formatCode>#0.0</c:formatCode>
                      <c:ptCount val="4"/>
                      <c:pt idx="0">
                        <c:v>3.4</c:v>
                      </c:pt>
                      <c:pt idx="1">
                        <c:v>3.6</c:v>
                      </c:pt>
                      <c:pt idx="2">
                        <c:v>4</c:v>
                      </c:pt>
                      <c:pt idx="3">
                        <c:v>4.0999999999999996</c:v>
                      </c:pt>
                    </c:numCache>
                  </c:numRef>
                </c:val>
                <c:extLst xmlns:c15="http://schemas.microsoft.com/office/drawing/2012/chart">
                  <c:ext xmlns:c16="http://schemas.microsoft.com/office/drawing/2014/chart" uri="{C3380CC4-5D6E-409C-BE32-E72D297353CC}">
                    <c16:uniqueId val="{00000003-751F-49BD-A4A3-82835BD2831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'DFW MSA'!$A$5</c15:sqref>
                        </c15:formulaRef>
                      </c:ext>
                    </c:extLst>
                    <c:strCache>
                      <c:ptCount val="1"/>
                      <c:pt idx="0">
                        <c:v>Apr-18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MSA'!$B$5:$S$5</c15:sqref>
                        </c15:formulaRef>
                      </c:ext>
                    </c:extLst>
                    <c:numCache>
                      <c:formatCode>#0.0</c:formatCode>
                      <c:ptCount val="4"/>
                      <c:pt idx="0">
                        <c:v>3</c:v>
                      </c:pt>
                      <c:pt idx="1">
                        <c:v>3.3</c:v>
                      </c:pt>
                      <c:pt idx="2">
                        <c:v>3.7</c:v>
                      </c:pt>
                      <c:pt idx="3">
                        <c:v>3.7</c:v>
                      </c:pt>
                    </c:numCache>
                  </c:numRef>
                </c:val>
                <c:extLst xmlns:c15="http://schemas.microsoft.com/office/drawing/2012/chart">
                  <c:ext xmlns:c16="http://schemas.microsoft.com/office/drawing/2014/chart" uri="{C3380CC4-5D6E-409C-BE32-E72D297353CC}">
                    <c16:uniqueId val="{00000004-751F-49BD-A4A3-82835BD2831B}"/>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'DFW MSA'!$A$6</c15:sqref>
                        </c15:formulaRef>
                      </c:ext>
                    </c:extLst>
                    <c:strCache>
                      <c:ptCount val="1"/>
                      <c:pt idx="0">
                        <c:v>May-18</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MSA'!$B$6:$S$6</c15:sqref>
                        </c15:formulaRef>
                      </c:ext>
                    </c:extLst>
                    <c:numCache>
                      <c:formatCode>#0.0</c:formatCode>
                      <c:ptCount val="4"/>
                      <c:pt idx="0">
                        <c:v>3</c:v>
                      </c:pt>
                      <c:pt idx="1">
                        <c:v>3.3</c:v>
                      </c:pt>
                      <c:pt idx="2">
                        <c:v>3.6</c:v>
                      </c:pt>
                      <c:pt idx="3">
                        <c:v>3.6</c:v>
                      </c:pt>
                    </c:numCache>
                  </c:numRef>
                </c:val>
                <c:extLst xmlns:c15="http://schemas.microsoft.com/office/drawing/2012/chart">
                  <c:ext xmlns:c16="http://schemas.microsoft.com/office/drawing/2014/chart" uri="{C3380CC4-5D6E-409C-BE32-E72D297353CC}">
                    <c16:uniqueId val="{00000005-751F-49BD-A4A3-82835BD2831B}"/>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'DFW MSA'!$A$7</c15:sqref>
                        </c15:formulaRef>
                      </c:ext>
                    </c:extLst>
                    <c:strCache>
                      <c:ptCount val="1"/>
                      <c:pt idx="0">
                        <c:v>Jun-18</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MSA'!$B$7:$S$7</c15:sqref>
                        </c15:formulaRef>
                      </c:ext>
                    </c:extLst>
                    <c:numCache>
                      <c:formatCode>#0.0</c:formatCode>
                      <c:ptCount val="4"/>
                      <c:pt idx="0">
                        <c:v>3.5</c:v>
                      </c:pt>
                      <c:pt idx="1">
                        <c:v>3.9</c:v>
                      </c:pt>
                      <c:pt idx="2">
                        <c:v>4.2</c:v>
                      </c:pt>
                      <c:pt idx="3">
                        <c:v>4.2</c:v>
                      </c:pt>
                    </c:numCache>
                  </c:numRef>
                </c:val>
                <c:extLst xmlns:c15="http://schemas.microsoft.com/office/drawing/2012/chart">
                  <c:ext xmlns:c16="http://schemas.microsoft.com/office/drawing/2014/chart" uri="{C3380CC4-5D6E-409C-BE32-E72D297353CC}">
                    <c16:uniqueId val="{00000006-751F-49BD-A4A3-82835BD2831B}"/>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'DFW MSA'!$A$8</c15:sqref>
                        </c15:formulaRef>
                      </c:ext>
                    </c:extLst>
                    <c:strCache>
                      <c:ptCount val="1"/>
                      <c:pt idx="0">
                        <c:v>Jul-18</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MSA'!$B$8:$S$8</c15:sqref>
                        </c15:formulaRef>
                      </c:ext>
                    </c:extLst>
                    <c:numCache>
                      <c:formatCode>#0.0</c:formatCode>
                      <c:ptCount val="4"/>
                      <c:pt idx="0">
                        <c:v>3.4</c:v>
                      </c:pt>
                      <c:pt idx="1">
                        <c:v>3.7</c:v>
                      </c:pt>
                      <c:pt idx="2">
                        <c:v>4.0999999999999996</c:v>
                      </c:pt>
                      <c:pt idx="3">
                        <c:v>4.0999999999999996</c:v>
                      </c:pt>
                    </c:numCache>
                  </c:numRef>
                </c:val>
                <c:extLst xmlns:c15="http://schemas.microsoft.com/office/drawing/2012/chart">
                  <c:ext xmlns:c16="http://schemas.microsoft.com/office/drawing/2014/chart" uri="{C3380CC4-5D6E-409C-BE32-E72D297353CC}">
                    <c16:uniqueId val="{00000007-751F-49BD-A4A3-82835BD2831B}"/>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'DFW MSA'!$A$9</c15:sqref>
                        </c15:formulaRef>
                      </c:ext>
                    </c:extLst>
                    <c:strCache>
                      <c:ptCount val="1"/>
                      <c:pt idx="0">
                        <c:v>Aug-18</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MSA'!$B$9:$S$9</c15:sqref>
                        </c15:formulaRef>
                      </c:ext>
                    </c:extLst>
                    <c:numCache>
                      <c:formatCode>#0.0</c:formatCode>
                      <c:ptCount val="4"/>
                      <c:pt idx="0">
                        <c:v>3.3</c:v>
                      </c:pt>
                      <c:pt idx="1">
                        <c:v>3.6</c:v>
                      </c:pt>
                      <c:pt idx="2">
                        <c:v>3.9</c:v>
                      </c:pt>
                      <c:pt idx="3">
                        <c:v>3.9</c:v>
                      </c:pt>
                    </c:numCache>
                  </c:numRef>
                </c:val>
                <c:extLst xmlns:c15="http://schemas.microsoft.com/office/drawing/2012/chart">
                  <c:ext xmlns:c16="http://schemas.microsoft.com/office/drawing/2014/chart" uri="{C3380CC4-5D6E-409C-BE32-E72D297353CC}">
                    <c16:uniqueId val="{00000008-751F-49BD-A4A3-82835BD2831B}"/>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'DFW MSA'!$A$10</c15:sqref>
                        </c15:formulaRef>
                      </c:ext>
                    </c:extLst>
                    <c:strCache>
                      <c:ptCount val="1"/>
                      <c:pt idx="0">
                        <c:v>Sep-18</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MSA'!$B$10:$S$10</c15:sqref>
                        </c15:formulaRef>
                      </c:ext>
                    </c:extLst>
                    <c:numCache>
                      <c:formatCode>#0.0</c:formatCode>
                      <c:ptCount val="4"/>
                      <c:pt idx="0">
                        <c:v>3.1</c:v>
                      </c:pt>
                      <c:pt idx="1">
                        <c:v>3.4</c:v>
                      </c:pt>
                      <c:pt idx="2">
                        <c:v>3.7</c:v>
                      </c:pt>
                      <c:pt idx="3">
                        <c:v>3.6</c:v>
                      </c:pt>
                    </c:numCache>
                  </c:numRef>
                </c:val>
                <c:extLst xmlns:c15="http://schemas.microsoft.com/office/drawing/2012/chart">
                  <c:ext xmlns:c16="http://schemas.microsoft.com/office/drawing/2014/chart" uri="{C3380CC4-5D6E-409C-BE32-E72D297353CC}">
                    <c16:uniqueId val="{00000009-751F-49BD-A4A3-82835BD2831B}"/>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'DFW MSA'!$A$11</c15:sqref>
                        </c15:formulaRef>
                      </c:ext>
                    </c:extLst>
                    <c:strCache>
                      <c:ptCount val="1"/>
                      <c:pt idx="0">
                        <c:v>Oct-18</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MSA'!$B$11:$S$11</c15:sqref>
                        </c15:formulaRef>
                      </c:ext>
                    </c:extLst>
                    <c:numCache>
                      <c:formatCode>#0.0</c:formatCode>
                      <c:ptCount val="4"/>
                      <c:pt idx="0">
                        <c:v>3</c:v>
                      </c:pt>
                      <c:pt idx="1">
                        <c:v>3.3</c:v>
                      </c:pt>
                      <c:pt idx="2">
                        <c:v>3.5</c:v>
                      </c:pt>
                      <c:pt idx="3">
                        <c:v>3.5</c:v>
                      </c:pt>
                    </c:numCache>
                  </c:numRef>
                </c:val>
                <c:extLst xmlns:c15="http://schemas.microsoft.com/office/drawing/2012/chart">
                  <c:ext xmlns:c16="http://schemas.microsoft.com/office/drawing/2014/chart" uri="{C3380CC4-5D6E-409C-BE32-E72D297353CC}">
                    <c16:uniqueId val="{0000000A-751F-49BD-A4A3-82835BD2831B}"/>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'DFW MSA'!$A$12</c15:sqref>
                        </c15:formulaRef>
                      </c:ext>
                    </c:extLst>
                    <c:strCache>
                      <c:ptCount val="1"/>
                      <c:pt idx="0">
                        <c:v>Nov-18</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MSA'!$B$12:$S$12</c15:sqref>
                        </c15:formulaRef>
                      </c:ext>
                    </c:extLst>
                    <c:numCache>
                      <c:formatCode>#0.0</c:formatCode>
                      <c:ptCount val="4"/>
                      <c:pt idx="0">
                        <c:v>2.9</c:v>
                      </c:pt>
                      <c:pt idx="1">
                        <c:v>3.2</c:v>
                      </c:pt>
                      <c:pt idx="2">
                        <c:v>3.5</c:v>
                      </c:pt>
                      <c:pt idx="3">
                        <c:v>3.5</c:v>
                      </c:pt>
                    </c:numCache>
                  </c:numRef>
                </c:val>
                <c:extLst xmlns:c15="http://schemas.microsoft.com/office/drawing/2012/chart">
                  <c:ext xmlns:c16="http://schemas.microsoft.com/office/drawing/2014/chart" uri="{C3380CC4-5D6E-409C-BE32-E72D297353CC}">
                    <c16:uniqueId val="{0000000B-751F-49BD-A4A3-82835BD2831B}"/>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'DFW MSA'!$A$13</c15:sqref>
                        </c15:formulaRef>
                      </c:ext>
                    </c:extLst>
                    <c:strCache>
                      <c:ptCount val="1"/>
                      <c:pt idx="0">
                        <c:v>Dec-18</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MSA'!$B$13:$S$13</c15:sqref>
                        </c15:formulaRef>
                      </c:ext>
                    </c:extLst>
                    <c:numCache>
                      <c:formatCode>#0.0</c:formatCode>
                      <c:ptCount val="4"/>
                      <c:pt idx="0">
                        <c:v>3</c:v>
                      </c:pt>
                      <c:pt idx="1">
                        <c:v>3.3</c:v>
                      </c:pt>
                      <c:pt idx="2">
                        <c:v>3.6</c:v>
                      </c:pt>
                      <c:pt idx="3">
                        <c:v>3.7</c:v>
                      </c:pt>
                    </c:numCache>
                  </c:numRef>
                </c:val>
                <c:extLst xmlns:c15="http://schemas.microsoft.com/office/drawing/2012/chart">
                  <c:ext xmlns:c16="http://schemas.microsoft.com/office/drawing/2014/chart" uri="{C3380CC4-5D6E-409C-BE32-E72D297353CC}">
                    <c16:uniqueId val="{0000000C-751F-49BD-A4A3-82835BD2831B}"/>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'DFW MSA'!$A$14</c15:sqref>
                        </c15:formulaRef>
                      </c:ext>
                    </c:extLst>
                    <c:strCache>
                      <c:ptCount val="1"/>
                      <c:pt idx="0">
                        <c:v>Jan-19</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MSA'!$B$14:$S$14</c15:sqref>
                        </c15:formulaRef>
                      </c:ext>
                    </c:extLst>
                    <c:numCache>
                      <c:formatCode>#0.0</c:formatCode>
                      <c:ptCount val="4"/>
                      <c:pt idx="0">
                        <c:v>3.4</c:v>
                      </c:pt>
                      <c:pt idx="1">
                        <c:v>3.9</c:v>
                      </c:pt>
                      <c:pt idx="2">
                        <c:v>4.0999999999999996</c:v>
                      </c:pt>
                      <c:pt idx="3">
                        <c:v>4.4000000000000004</c:v>
                      </c:pt>
                    </c:numCache>
                  </c:numRef>
                </c:val>
                <c:extLst xmlns:c15="http://schemas.microsoft.com/office/drawing/2012/chart">
                  <c:ext xmlns:c16="http://schemas.microsoft.com/office/drawing/2014/chart" uri="{C3380CC4-5D6E-409C-BE32-E72D297353CC}">
                    <c16:uniqueId val="{0000000D-751F-49BD-A4A3-82835BD2831B}"/>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'DFW MSA'!$A$15</c15:sqref>
                        </c15:formulaRef>
                      </c:ext>
                    </c:extLst>
                    <c:strCache>
                      <c:ptCount val="1"/>
                      <c:pt idx="0">
                        <c:v>Feb-19</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MSA'!$B$15:$S$15</c15:sqref>
                        </c15:formulaRef>
                      </c:ext>
                    </c:extLst>
                    <c:numCache>
                      <c:formatCode>#0.0</c:formatCode>
                      <c:ptCount val="4"/>
                      <c:pt idx="0">
                        <c:v>3.1</c:v>
                      </c:pt>
                      <c:pt idx="1">
                        <c:v>3.4</c:v>
                      </c:pt>
                      <c:pt idx="2">
                        <c:v>3.7</c:v>
                      </c:pt>
                      <c:pt idx="3">
                        <c:v>4.0999999999999996</c:v>
                      </c:pt>
                    </c:numCache>
                  </c:numRef>
                </c:val>
                <c:extLst xmlns:c15="http://schemas.microsoft.com/office/drawing/2012/chart">
                  <c:ext xmlns:c16="http://schemas.microsoft.com/office/drawing/2014/chart" uri="{C3380CC4-5D6E-409C-BE32-E72D297353CC}">
                    <c16:uniqueId val="{0000000E-751F-49BD-A4A3-82835BD2831B}"/>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'DFW MSA'!$A$16</c15:sqref>
                        </c15:formulaRef>
                      </c:ext>
                    </c:extLst>
                    <c:strCache>
                      <c:ptCount val="1"/>
                      <c:pt idx="0">
                        <c:v>Mar-19</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MSA'!$B$16:$S$16</c15:sqref>
                        </c15:formulaRef>
                      </c:ext>
                    </c:extLst>
                    <c:numCache>
                      <c:formatCode>#0.0</c:formatCode>
                      <c:ptCount val="4"/>
                      <c:pt idx="0">
                        <c:v>3.1</c:v>
                      </c:pt>
                      <c:pt idx="1">
                        <c:v>3.3</c:v>
                      </c:pt>
                      <c:pt idx="2">
                        <c:v>3.5</c:v>
                      </c:pt>
                      <c:pt idx="3">
                        <c:v>3.9</c:v>
                      </c:pt>
                    </c:numCache>
                  </c:numRef>
                </c:val>
                <c:extLst xmlns:c15="http://schemas.microsoft.com/office/drawing/2012/chart">
                  <c:ext xmlns:c16="http://schemas.microsoft.com/office/drawing/2014/chart" uri="{C3380CC4-5D6E-409C-BE32-E72D297353CC}">
                    <c16:uniqueId val="{0000000F-751F-49BD-A4A3-82835BD2831B}"/>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'DFW MSA'!$A$17</c15:sqref>
                        </c15:formulaRef>
                      </c:ext>
                    </c:extLst>
                    <c:strCache>
                      <c:ptCount val="1"/>
                      <c:pt idx="0">
                        <c:v>Apr-19</c:v>
                      </c:pt>
                    </c:strCache>
                  </c:strRef>
                </c:tx>
                <c:spPr>
                  <a:solidFill>
                    <a:schemeClr val="accent4">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MSA'!$B$17:$S$17</c15:sqref>
                        </c15:formulaRef>
                      </c:ext>
                    </c:extLst>
                    <c:numCache>
                      <c:formatCode>#0.0</c:formatCode>
                      <c:ptCount val="4"/>
                      <c:pt idx="0">
                        <c:v>2.6</c:v>
                      </c:pt>
                      <c:pt idx="1">
                        <c:v>2.8</c:v>
                      </c:pt>
                      <c:pt idx="2">
                        <c:v>3</c:v>
                      </c:pt>
                      <c:pt idx="3">
                        <c:v>3.3</c:v>
                      </c:pt>
                    </c:numCache>
                  </c:numRef>
                </c:val>
                <c:extLst xmlns:c15="http://schemas.microsoft.com/office/drawing/2012/chart">
                  <c:ext xmlns:c16="http://schemas.microsoft.com/office/drawing/2014/chart" uri="{C3380CC4-5D6E-409C-BE32-E72D297353CC}">
                    <c16:uniqueId val="{00000010-751F-49BD-A4A3-82835BD2831B}"/>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'DFW MSA'!$A$18</c15:sqref>
                        </c15:formulaRef>
                      </c:ext>
                    </c:extLst>
                    <c:strCache>
                      <c:ptCount val="1"/>
                      <c:pt idx="0">
                        <c:v>May-19</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MSA'!$B$18:$S$18</c15:sqref>
                        </c15:formulaRef>
                      </c:ext>
                    </c:extLst>
                    <c:numCache>
                      <c:formatCode>#0.0</c:formatCode>
                      <c:ptCount val="4"/>
                      <c:pt idx="0">
                        <c:v>2.7</c:v>
                      </c:pt>
                      <c:pt idx="1">
                        <c:v>2.9</c:v>
                      </c:pt>
                      <c:pt idx="2">
                        <c:v>3.1</c:v>
                      </c:pt>
                      <c:pt idx="3">
                        <c:v>3.4</c:v>
                      </c:pt>
                    </c:numCache>
                  </c:numRef>
                </c:val>
                <c:extLst xmlns:c15="http://schemas.microsoft.com/office/drawing/2012/chart">
                  <c:ext xmlns:c16="http://schemas.microsoft.com/office/drawing/2014/chart" uri="{C3380CC4-5D6E-409C-BE32-E72D297353CC}">
                    <c16:uniqueId val="{00000011-751F-49BD-A4A3-82835BD2831B}"/>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'DFW MSA'!$A$19</c15:sqref>
                        </c15:formulaRef>
                      </c:ext>
                    </c:extLst>
                    <c:strCache>
                      <c:ptCount val="1"/>
                      <c:pt idx="0">
                        <c:v>Jun-19</c:v>
                      </c:pt>
                    </c:strCache>
                  </c:strRef>
                </c:tx>
                <c:spPr>
                  <a:solidFill>
                    <a:schemeClr val="accent6">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MSA'!$B$19:$S$19</c15:sqref>
                        </c15:formulaRef>
                      </c:ext>
                    </c:extLst>
                    <c:numCache>
                      <c:formatCode>#0.0</c:formatCode>
                      <c:ptCount val="4"/>
                      <c:pt idx="0">
                        <c:v>3.1</c:v>
                      </c:pt>
                      <c:pt idx="1">
                        <c:v>3.5</c:v>
                      </c:pt>
                      <c:pt idx="2">
                        <c:v>3.7</c:v>
                      </c:pt>
                      <c:pt idx="3">
                        <c:v>3.8</c:v>
                      </c:pt>
                    </c:numCache>
                  </c:numRef>
                </c:val>
                <c:extLst xmlns:c15="http://schemas.microsoft.com/office/drawing/2012/chart">
                  <c:ext xmlns:c16="http://schemas.microsoft.com/office/drawing/2014/chart" uri="{C3380CC4-5D6E-409C-BE32-E72D297353CC}">
                    <c16:uniqueId val="{00000012-751F-49BD-A4A3-82835BD2831B}"/>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'DFW MSA'!$A$20</c15:sqref>
                        </c15:formulaRef>
                      </c:ext>
                    </c:extLst>
                    <c:strCache>
                      <c:ptCount val="1"/>
                      <c:pt idx="0">
                        <c:v>Jul-19</c:v>
                      </c:pt>
                    </c:strCache>
                  </c:strRef>
                </c:tx>
                <c:spPr>
                  <a:solidFill>
                    <a:schemeClr val="accent1">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MSA'!$B$20:$S$20</c15:sqref>
                        </c15:formulaRef>
                      </c:ext>
                    </c:extLst>
                    <c:numCache>
                      <c:formatCode>#0.0</c:formatCode>
                      <c:ptCount val="4"/>
                      <c:pt idx="0">
                        <c:v>3.2</c:v>
                      </c:pt>
                      <c:pt idx="1">
                        <c:v>3.6</c:v>
                      </c:pt>
                      <c:pt idx="2">
                        <c:v>3.8</c:v>
                      </c:pt>
                      <c:pt idx="3">
                        <c:v>4</c:v>
                      </c:pt>
                    </c:numCache>
                  </c:numRef>
                </c:val>
                <c:extLst xmlns:c15="http://schemas.microsoft.com/office/drawing/2012/chart">
                  <c:ext xmlns:c16="http://schemas.microsoft.com/office/drawing/2014/chart" uri="{C3380CC4-5D6E-409C-BE32-E72D297353CC}">
                    <c16:uniqueId val="{00000013-751F-49BD-A4A3-82835BD2831B}"/>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'DFW MSA'!$A$21</c15:sqref>
                        </c15:formulaRef>
                      </c:ext>
                    </c:extLst>
                    <c:strCache>
                      <c:ptCount val="1"/>
                      <c:pt idx="0">
                        <c:v>Aug-19</c:v>
                      </c:pt>
                    </c:strCache>
                  </c:strRef>
                </c:tx>
                <c:spPr>
                  <a:solidFill>
                    <a:schemeClr val="accent2">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MSA'!$B$21:$S$21</c15:sqref>
                        </c15:formulaRef>
                      </c:ext>
                    </c:extLst>
                    <c:numCache>
                      <c:formatCode>#0.0</c:formatCode>
                      <c:ptCount val="4"/>
                      <c:pt idx="0">
                        <c:v>3.1</c:v>
                      </c:pt>
                      <c:pt idx="1">
                        <c:v>3.5</c:v>
                      </c:pt>
                      <c:pt idx="2">
                        <c:v>3.7</c:v>
                      </c:pt>
                      <c:pt idx="3">
                        <c:v>3.8</c:v>
                      </c:pt>
                    </c:numCache>
                  </c:numRef>
                </c:val>
                <c:extLst xmlns:c15="http://schemas.microsoft.com/office/drawing/2012/chart">
                  <c:ext xmlns:c16="http://schemas.microsoft.com/office/drawing/2014/chart" uri="{C3380CC4-5D6E-409C-BE32-E72D297353CC}">
                    <c16:uniqueId val="{00000014-751F-49BD-A4A3-82835BD2831B}"/>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'DFW MSA'!$A$22</c15:sqref>
                        </c15:formulaRef>
                      </c:ext>
                    </c:extLst>
                    <c:strCache>
                      <c:ptCount val="1"/>
                      <c:pt idx="0">
                        <c:v>Sep-19</c:v>
                      </c:pt>
                    </c:strCache>
                  </c:strRef>
                </c:tx>
                <c:spPr>
                  <a:solidFill>
                    <a:schemeClr val="accent3">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MSA'!$B$22:$S$22</c15:sqref>
                        </c15:formulaRef>
                      </c:ext>
                    </c:extLst>
                    <c:numCache>
                      <c:formatCode>#0.0</c:formatCode>
                      <c:ptCount val="4"/>
                      <c:pt idx="0">
                        <c:v>2.9</c:v>
                      </c:pt>
                      <c:pt idx="1">
                        <c:v>3.2</c:v>
                      </c:pt>
                      <c:pt idx="2">
                        <c:v>3.4</c:v>
                      </c:pt>
                      <c:pt idx="3">
                        <c:v>3.3</c:v>
                      </c:pt>
                    </c:numCache>
                  </c:numRef>
                </c:val>
                <c:extLst xmlns:c15="http://schemas.microsoft.com/office/drawing/2012/chart">
                  <c:ext xmlns:c16="http://schemas.microsoft.com/office/drawing/2014/chart" uri="{C3380CC4-5D6E-409C-BE32-E72D297353CC}">
                    <c16:uniqueId val="{00000015-751F-49BD-A4A3-82835BD2831B}"/>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'DFW MSA'!$A$23</c15:sqref>
                        </c15:formulaRef>
                      </c:ext>
                    </c:extLst>
                    <c:strCache>
                      <c:ptCount val="1"/>
                      <c:pt idx="0">
                        <c:v>Oct-19</c:v>
                      </c:pt>
                    </c:strCache>
                  </c:strRef>
                </c:tx>
                <c:spPr>
                  <a:solidFill>
                    <a:schemeClr val="accent4">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MSA'!$B$23:$S$23</c15:sqref>
                        </c15:formulaRef>
                      </c:ext>
                    </c:extLst>
                    <c:numCache>
                      <c:formatCode>#0.0</c:formatCode>
                      <c:ptCount val="4"/>
                      <c:pt idx="0">
                        <c:v>2.8</c:v>
                      </c:pt>
                      <c:pt idx="1">
                        <c:v>3.1</c:v>
                      </c:pt>
                      <c:pt idx="2">
                        <c:v>3.3</c:v>
                      </c:pt>
                      <c:pt idx="3">
                        <c:v>3.3</c:v>
                      </c:pt>
                    </c:numCache>
                  </c:numRef>
                </c:val>
                <c:extLst xmlns:c15="http://schemas.microsoft.com/office/drawing/2012/chart">
                  <c:ext xmlns:c16="http://schemas.microsoft.com/office/drawing/2014/chart" uri="{C3380CC4-5D6E-409C-BE32-E72D297353CC}">
                    <c16:uniqueId val="{00000016-751F-49BD-A4A3-82835BD2831B}"/>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'DFW MSA'!$A$24</c15:sqref>
                        </c15:formulaRef>
                      </c:ext>
                    </c:extLst>
                    <c:strCache>
                      <c:ptCount val="1"/>
                      <c:pt idx="0">
                        <c:v>Nov-19</c:v>
                      </c:pt>
                    </c:strCache>
                  </c:strRef>
                </c:tx>
                <c:spPr>
                  <a:solidFill>
                    <a:schemeClr val="accent5">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MSA'!$B$24:$S$24</c15:sqref>
                        </c15:formulaRef>
                      </c:ext>
                    </c:extLst>
                    <c:numCache>
                      <c:formatCode>#0.0</c:formatCode>
                      <c:ptCount val="4"/>
                      <c:pt idx="0">
                        <c:v>2.8</c:v>
                      </c:pt>
                      <c:pt idx="1">
                        <c:v>3.1</c:v>
                      </c:pt>
                      <c:pt idx="2">
                        <c:v>3.4</c:v>
                      </c:pt>
                      <c:pt idx="3">
                        <c:v>3.3</c:v>
                      </c:pt>
                    </c:numCache>
                  </c:numRef>
                </c:val>
                <c:extLst xmlns:c15="http://schemas.microsoft.com/office/drawing/2012/chart">
                  <c:ext xmlns:c16="http://schemas.microsoft.com/office/drawing/2014/chart" uri="{C3380CC4-5D6E-409C-BE32-E72D297353CC}">
                    <c16:uniqueId val="{00000017-751F-49BD-A4A3-82835BD2831B}"/>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'DFW MSA'!$A$25</c15:sqref>
                        </c15:formulaRef>
                      </c:ext>
                    </c:extLst>
                    <c:strCache>
                      <c:ptCount val="1"/>
                      <c:pt idx="0">
                        <c:v>Dec-19</c:v>
                      </c:pt>
                    </c:strCache>
                  </c:strRef>
                </c:tx>
                <c:spPr>
                  <a:solidFill>
                    <a:schemeClr val="accent6">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MSA'!$B$25:$S$25</c15:sqref>
                        </c15:formulaRef>
                      </c:ext>
                    </c:extLst>
                    <c:numCache>
                      <c:formatCode>#0.0</c:formatCode>
                      <c:ptCount val="4"/>
                      <c:pt idx="0">
                        <c:v>2.7</c:v>
                      </c:pt>
                      <c:pt idx="1">
                        <c:v>2.9</c:v>
                      </c:pt>
                      <c:pt idx="2">
                        <c:v>3.3</c:v>
                      </c:pt>
                      <c:pt idx="3">
                        <c:v>3.4</c:v>
                      </c:pt>
                    </c:numCache>
                  </c:numRef>
                </c:val>
                <c:extLst xmlns:c15="http://schemas.microsoft.com/office/drawing/2012/chart">
                  <c:ext xmlns:c16="http://schemas.microsoft.com/office/drawing/2014/chart" uri="{C3380CC4-5D6E-409C-BE32-E72D297353CC}">
                    <c16:uniqueId val="{00000018-751F-49BD-A4A3-82835BD2831B}"/>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'DFW MSA'!$A$26</c15:sqref>
                        </c15:formulaRef>
                      </c:ext>
                    </c:extLst>
                    <c:strCache>
                      <c:ptCount val="1"/>
                      <c:pt idx="0">
                        <c:v>Jan-20</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MSA'!$B$26:$S$26</c15:sqref>
                        </c15:formulaRef>
                      </c:ext>
                    </c:extLst>
                    <c:numCache>
                      <c:formatCode>#0.0</c:formatCode>
                      <c:ptCount val="4"/>
                      <c:pt idx="0">
                        <c:v>3</c:v>
                      </c:pt>
                      <c:pt idx="1">
                        <c:v>3.3</c:v>
                      </c:pt>
                      <c:pt idx="2">
                        <c:v>3.8</c:v>
                      </c:pt>
                      <c:pt idx="3">
                        <c:v>4</c:v>
                      </c:pt>
                    </c:numCache>
                  </c:numRef>
                </c:val>
                <c:extLst xmlns:c15="http://schemas.microsoft.com/office/drawing/2012/chart">
                  <c:ext xmlns:c16="http://schemas.microsoft.com/office/drawing/2014/chart" uri="{C3380CC4-5D6E-409C-BE32-E72D297353CC}">
                    <c16:uniqueId val="{00000019-751F-49BD-A4A3-82835BD2831B}"/>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'DFW MSA'!$A$27</c15:sqref>
                        </c15:formulaRef>
                      </c:ext>
                    </c:extLst>
                    <c:strCache>
                      <c:ptCount val="1"/>
                      <c:pt idx="0">
                        <c:v>Feb-20</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MSA'!$B$27:$S$27</c15:sqref>
                        </c15:formulaRef>
                      </c:ext>
                    </c:extLst>
                    <c:numCache>
                      <c:formatCode>#0.0</c:formatCode>
                      <c:ptCount val="4"/>
                      <c:pt idx="0">
                        <c:v>2.9</c:v>
                      </c:pt>
                      <c:pt idx="1">
                        <c:v>3.2</c:v>
                      </c:pt>
                      <c:pt idx="2">
                        <c:v>3.6</c:v>
                      </c:pt>
                      <c:pt idx="3">
                        <c:v>3.8</c:v>
                      </c:pt>
                    </c:numCache>
                  </c:numRef>
                </c:val>
                <c:extLst xmlns:c15="http://schemas.microsoft.com/office/drawing/2012/chart">
                  <c:ext xmlns:c16="http://schemas.microsoft.com/office/drawing/2014/chart" uri="{C3380CC4-5D6E-409C-BE32-E72D297353CC}">
                    <c16:uniqueId val="{0000001A-751F-49BD-A4A3-82835BD2831B}"/>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'DFW MSA'!$A$28</c15:sqref>
                        </c15:formulaRef>
                      </c:ext>
                    </c:extLst>
                    <c:strCache>
                      <c:ptCount val="1"/>
                      <c:pt idx="0">
                        <c:v>Mar-20</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MSA'!$B$28:$S$28</c15:sqref>
                        </c15:formulaRef>
                      </c:ext>
                    </c:extLst>
                    <c:numCache>
                      <c:formatCode>#0.0</c:formatCode>
                      <c:ptCount val="4"/>
                      <c:pt idx="0">
                        <c:v>4.3</c:v>
                      </c:pt>
                      <c:pt idx="1">
                        <c:v>4.5999999999999996</c:v>
                      </c:pt>
                      <c:pt idx="2">
                        <c:v>5.0999999999999996</c:v>
                      </c:pt>
                      <c:pt idx="3">
                        <c:v>4.5</c:v>
                      </c:pt>
                    </c:numCache>
                  </c:numRef>
                </c:val>
                <c:extLst xmlns:c15="http://schemas.microsoft.com/office/drawing/2012/chart">
                  <c:ext xmlns:c16="http://schemas.microsoft.com/office/drawing/2014/chart" uri="{C3380CC4-5D6E-409C-BE32-E72D297353CC}">
                    <c16:uniqueId val="{0000001B-751F-49BD-A4A3-82835BD2831B}"/>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'DFW MSA'!$A$29</c15:sqref>
                        </c15:formulaRef>
                      </c:ext>
                    </c:extLst>
                    <c:strCache>
                      <c:ptCount val="1"/>
                      <c:pt idx="0">
                        <c:v>Apr-20</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MSA'!$B$29:$S$29</c15:sqref>
                        </c15:formulaRef>
                      </c:ext>
                    </c:extLst>
                    <c:numCache>
                      <c:formatCode>#0.0</c:formatCode>
                      <c:ptCount val="4"/>
                      <c:pt idx="0">
                        <c:v>12.8</c:v>
                      </c:pt>
                      <c:pt idx="1">
                        <c:v>12.8</c:v>
                      </c:pt>
                      <c:pt idx="2">
                        <c:v>13.1</c:v>
                      </c:pt>
                      <c:pt idx="3">
                        <c:v>14.4</c:v>
                      </c:pt>
                    </c:numCache>
                  </c:numRef>
                </c:val>
                <c:extLst xmlns:c15="http://schemas.microsoft.com/office/drawing/2012/chart">
                  <c:ext xmlns:c16="http://schemas.microsoft.com/office/drawing/2014/chart" uri="{C3380CC4-5D6E-409C-BE32-E72D297353CC}">
                    <c16:uniqueId val="{0000001C-751F-49BD-A4A3-82835BD2831B}"/>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'DFW MSA'!$A$30</c15:sqref>
                        </c15:formulaRef>
                      </c:ext>
                    </c:extLst>
                    <c:strCache>
                      <c:ptCount val="1"/>
                      <c:pt idx="0">
                        <c:v>May-20</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MSA'!$B$30:$S$30</c15:sqref>
                        </c15:formulaRef>
                      </c:ext>
                    </c:extLst>
                    <c:numCache>
                      <c:formatCode>#0.0</c:formatCode>
                      <c:ptCount val="4"/>
                      <c:pt idx="0">
                        <c:v>11.8</c:v>
                      </c:pt>
                      <c:pt idx="1">
                        <c:v>12.3</c:v>
                      </c:pt>
                      <c:pt idx="2">
                        <c:v>12.7</c:v>
                      </c:pt>
                      <c:pt idx="3">
                        <c:v>13</c:v>
                      </c:pt>
                    </c:numCache>
                  </c:numRef>
                </c:val>
                <c:extLst xmlns:c15="http://schemas.microsoft.com/office/drawing/2012/chart">
                  <c:ext xmlns:c16="http://schemas.microsoft.com/office/drawing/2014/chart" uri="{C3380CC4-5D6E-409C-BE32-E72D297353CC}">
                    <c16:uniqueId val="{0000001D-751F-49BD-A4A3-82835BD2831B}"/>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'DFW MSA'!$A$31</c15:sqref>
                        </c15:formulaRef>
                      </c:ext>
                    </c:extLst>
                    <c:strCache>
                      <c:ptCount val="1"/>
                      <c:pt idx="0">
                        <c:v>Jun-20</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MSA'!$B$31:$S$31</c15:sqref>
                        </c15:formulaRef>
                      </c:ext>
                    </c:extLst>
                    <c:numCache>
                      <c:formatCode>#0.0</c:formatCode>
                      <c:ptCount val="4"/>
                      <c:pt idx="0">
                        <c:v>7.7</c:v>
                      </c:pt>
                      <c:pt idx="1">
                        <c:v>8.1999999999999993</c:v>
                      </c:pt>
                      <c:pt idx="2">
                        <c:v>8.6999999999999993</c:v>
                      </c:pt>
                      <c:pt idx="3">
                        <c:v>11.2</c:v>
                      </c:pt>
                    </c:numCache>
                  </c:numRef>
                </c:val>
                <c:extLst xmlns:c15="http://schemas.microsoft.com/office/drawing/2012/chart">
                  <c:ext xmlns:c16="http://schemas.microsoft.com/office/drawing/2014/chart" uri="{C3380CC4-5D6E-409C-BE32-E72D297353CC}">
                    <c16:uniqueId val="{0000001E-751F-49BD-A4A3-82835BD2831B}"/>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'DFW MSA'!$A$32</c15:sqref>
                        </c15:formulaRef>
                      </c:ext>
                    </c:extLst>
                    <c:strCache>
                      <c:ptCount val="1"/>
                      <c:pt idx="0">
                        <c:v>Jul-20</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MSA'!$B$32:$S$32</c15:sqref>
                        </c15:formulaRef>
                      </c:ext>
                    </c:extLst>
                    <c:numCache>
                      <c:formatCode>#0.0</c:formatCode>
                      <c:ptCount val="4"/>
                      <c:pt idx="0">
                        <c:v>7</c:v>
                      </c:pt>
                      <c:pt idx="1">
                        <c:v>7.6</c:v>
                      </c:pt>
                      <c:pt idx="2">
                        <c:v>8.1999999999999993</c:v>
                      </c:pt>
                      <c:pt idx="3">
                        <c:v>10.5</c:v>
                      </c:pt>
                    </c:numCache>
                  </c:numRef>
                </c:val>
                <c:extLst xmlns:c15="http://schemas.microsoft.com/office/drawing/2012/chart">
                  <c:ext xmlns:c16="http://schemas.microsoft.com/office/drawing/2014/chart" uri="{C3380CC4-5D6E-409C-BE32-E72D297353CC}">
                    <c16:uniqueId val="{0000001F-751F-49BD-A4A3-82835BD2831B}"/>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'DFW MSA'!$A$33</c15:sqref>
                        </c15:formulaRef>
                      </c:ext>
                    </c:extLst>
                    <c:strCache>
                      <c:ptCount val="1"/>
                      <c:pt idx="0">
                        <c:v>Aug-20</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MSA'!$B$33:$S$33</c15:sqref>
                        </c15:formulaRef>
                      </c:ext>
                    </c:extLst>
                    <c:numCache>
                      <c:formatCode>#0.0</c:formatCode>
                      <c:ptCount val="4"/>
                      <c:pt idx="0">
                        <c:v>5.6</c:v>
                      </c:pt>
                      <c:pt idx="1">
                        <c:v>6.3</c:v>
                      </c:pt>
                      <c:pt idx="2" formatCode="General">
                        <c:v>6.8</c:v>
                      </c:pt>
                      <c:pt idx="3">
                        <c:v>8.5</c:v>
                      </c:pt>
                    </c:numCache>
                  </c:numRef>
                </c:val>
                <c:extLst xmlns:c15="http://schemas.microsoft.com/office/drawing/2012/chart">
                  <c:ext xmlns:c16="http://schemas.microsoft.com/office/drawing/2014/chart" uri="{C3380CC4-5D6E-409C-BE32-E72D297353CC}">
                    <c16:uniqueId val="{00000020-751F-49BD-A4A3-82835BD2831B}"/>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'DFW MSA'!$A$34</c15:sqref>
                        </c15:formulaRef>
                      </c:ext>
                    </c:extLst>
                    <c:strCache>
                      <c:ptCount val="1"/>
                      <c:pt idx="0">
                        <c:v>Sep-20</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MSA'!$B$34:$S$34</c15:sqref>
                        </c15:formulaRef>
                      </c:ext>
                    </c:extLst>
                    <c:numCache>
                      <c:formatCode>#0.0</c:formatCode>
                      <c:ptCount val="4"/>
                      <c:pt idx="0">
                        <c:v>6.6</c:v>
                      </c:pt>
                      <c:pt idx="1">
                        <c:v>7.4</c:v>
                      </c:pt>
                      <c:pt idx="2" formatCode="General">
                        <c:v>8.1999999999999993</c:v>
                      </c:pt>
                      <c:pt idx="3">
                        <c:v>7.7</c:v>
                      </c:pt>
                    </c:numCache>
                  </c:numRef>
                </c:val>
                <c:extLst xmlns:c15="http://schemas.microsoft.com/office/drawing/2012/chart">
                  <c:ext xmlns:c16="http://schemas.microsoft.com/office/drawing/2014/chart" uri="{C3380CC4-5D6E-409C-BE32-E72D297353CC}">
                    <c16:uniqueId val="{00000021-751F-49BD-A4A3-82835BD2831B}"/>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'DFW MSA'!$A$35</c15:sqref>
                        </c15:formulaRef>
                      </c:ext>
                    </c:extLst>
                    <c:strCache>
                      <c:ptCount val="1"/>
                      <c:pt idx="0">
                        <c:v>Oct-20</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MSA'!$B$35:$S$35</c15:sqref>
                        </c15:formulaRef>
                      </c:ext>
                    </c:extLst>
                    <c:numCache>
                      <c:formatCode>General</c:formatCode>
                      <c:ptCount val="4"/>
                      <c:pt idx="0">
                        <c:v>5.4</c:v>
                      </c:pt>
                      <c:pt idx="1">
                        <c:v>6.1</c:v>
                      </c:pt>
                      <c:pt idx="2">
                        <c:v>6.9</c:v>
                      </c:pt>
                      <c:pt idx="3">
                        <c:v>6.9</c:v>
                      </c:pt>
                    </c:numCache>
                  </c:numRef>
                </c:val>
                <c:extLst xmlns:c15="http://schemas.microsoft.com/office/drawing/2012/chart">
                  <c:ext xmlns:c16="http://schemas.microsoft.com/office/drawing/2014/chart" uri="{C3380CC4-5D6E-409C-BE32-E72D297353CC}">
                    <c16:uniqueId val="{00000022-751F-49BD-A4A3-82835BD2831B}"/>
                  </c:ext>
                </c:extLst>
              </c15:ser>
            </c15:filteredBarSeries>
            <c15:filteredBarSeries>
              <c15:ser>
                <c:idx val="35"/>
                <c:order val="34"/>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c:v>6</c:v>
                      </c:pt>
                      <c:pt idx="1">
                        <c:v>6.8</c:v>
                      </c:pt>
                      <c:pt idx="2">
                        <c:v>7.5</c:v>
                      </c:pt>
                      <c:pt idx="3">
                        <c:v>6.6</c:v>
                      </c:pt>
                    </c:numCache>
                  </c:numRef>
                </c:val>
                <c:extLst xmlns:c15="http://schemas.microsoft.com/office/drawing/2012/chart">
                  <c:ext xmlns:c16="http://schemas.microsoft.com/office/drawing/2014/chart" uri="{C3380CC4-5D6E-409C-BE32-E72D297353CC}">
                    <c16:uniqueId val="{00000023-751F-49BD-A4A3-82835BD2831B}"/>
                  </c:ext>
                </c:extLst>
              </c15:ser>
            </c15:filteredBarSeries>
            <c15:filteredBarSeries>
              <c15:ser>
                <c:idx val="34"/>
                <c:order val="35"/>
                <c:tx>
                  <c:strRef>
                    <c:extLst xmlns:c15="http://schemas.microsoft.com/office/drawing/2012/chart">
                      <c:ext xmlns:c15="http://schemas.microsoft.com/office/drawing/2012/chart" uri="{02D57815-91ED-43cb-92C2-25804820EDAC}">
                        <c15:formulaRef>
                          <c15:sqref>'DFW MSA'!$A$37</c15:sqref>
                        </c15:formulaRef>
                      </c:ext>
                    </c:extLst>
                    <c:strCache>
                      <c:ptCount val="1"/>
                      <c:pt idx="0">
                        <c:v>Dec-20</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MSA'!$B$37:$S$37</c15:sqref>
                        </c15:formulaRef>
                      </c:ext>
                    </c:extLst>
                    <c:numCache>
                      <c:formatCode>General</c:formatCode>
                      <c:ptCount val="4"/>
                      <c:pt idx="0">
                        <c:v>5.7</c:v>
                      </c:pt>
                      <c:pt idx="1">
                        <c:v>6.3</c:v>
                      </c:pt>
                      <c:pt idx="2">
                        <c:v>7.1</c:v>
                      </c:pt>
                      <c:pt idx="3">
                        <c:v>6.5</c:v>
                      </c:pt>
                    </c:numCache>
                  </c:numRef>
                </c:val>
                <c:extLst xmlns:c15="http://schemas.microsoft.com/office/drawing/2012/chart">
                  <c:ext xmlns:c16="http://schemas.microsoft.com/office/drawing/2014/chart" uri="{C3380CC4-5D6E-409C-BE32-E72D297353CC}">
                    <c16:uniqueId val="{00000024-751F-49BD-A4A3-82835BD2831B}"/>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'DFW MSA'!$A$38</c15:sqref>
                        </c15:formulaRef>
                      </c:ext>
                    </c:extLst>
                    <c:strCache>
                      <c:ptCount val="1"/>
                      <c:pt idx="0">
                        <c:v>Jan-21</c:v>
                      </c:pt>
                    </c:strCache>
                  </c:strRef>
                </c:tx>
                <c:spPr>
                  <a:solidFill>
                    <a:schemeClr val="accent1">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MSA'!$B$38:$S$38</c15:sqref>
                        </c15:formulaRef>
                      </c:ext>
                    </c:extLst>
                    <c:numCache>
                      <c:formatCode>General</c:formatCode>
                      <c:ptCount val="4"/>
                      <c:pt idx="0">
                        <c:v>5.8</c:v>
                      </c:pt>
                      <c:pt idx="1">
                        <c:v>6.5</c:v>
                      </c:pt>
                      <c:pt idx="2">
                        <c:v>7.3</c:v>
                      </c:pt>
                      <c:pt idx="3">
                        <c:v>6.8</c:v>
                      </c:pt>
                    </c:numCache>
                  </c:numRef>
                </c:val>
                <c:extLst xmlns:c15="http://schemas.microsoft.com/office/drawing/2012/chart">
                  <c:ext xmlns:c16="http://schemas.microsoft.com/office/drawing/2014/chart" uri="{C3380CC4-5D6E-409C-BE32-E72D297353CC}">
                    <c16:uniqueId val="{00000025-751F-49BD-A4A3-82835BD2831B}"/>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2">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c:v>6</c:v>
                      </c:pt>
                      <c:pt idx="1">
                        <c:v>6.8</c:v>
                      </c:pt>
                      <c:pt idx="2">
                        <c:v>7.5</c:v>
                      </c:pt>
                      <c:pt idx="3">
                        <c:v>6.6</c:v>
                      </c:pt>
                    </c:numCache>
                  </c:numRef>
                </c:val>
                <c:extLst xmlns:c15="http://schemas.microsoft.com/office/drawing/2012/chart">
                  <c:ext xmlns:c16="http://schemas.microsoft.com/office/drawing/2014/chart" uri="{C3380CC4-5D6E-409C-BE32-E72D297353CC}">
                    <c16:uniqueId val="{00000026-751F-49BD-A4A3-82835BD2831B}"/>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'DFW MSA'!$A$41</c15:sqref>
                        </c15:formulaRef>
                      </c:ext>
                    </c:extLst>
                    <c:strCache>
                      <c:ptCount val="1"/>
                      <c:pt idx="0">
                        <c:v>Apr-21</c:v>
                      </c:pt>
                    </c:strCache>
                  </c:strRef>
                </c:tx>
                <c:spPr>
                  <a:solidFill>
                    <a:schemeClr val="accent4">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MSA'!$B$41:$S$41</c15:sqref>
                        </c15:formulaRef>
                      </c:ext>
                    </c:extLst>
                    <c:numCache>
                      <c:formatCode>General</c:formatCode>
                      <c:ptCount val="4"/>
                      <c:pt idx="0">
                        <c:v>4.9000000000000004</c:v>
                      </c:pt>
                      <c:pt idx="1">
                        <c:v>5.7</c:v>
                      </c:pt>
                      <c:pt idx="2">
                        <c:v>6.3</c:v>
                      </c:pt>
                      <c:pt idx="3">
                        <c:v>5.7</c:v>
                      </c:pt>
                    </c:numCache>
                  </c:numRef>
                </c:val>
                <c:extLst xmlns:c15="http://schemas.microsoft.com/office/drawing/2012/chart">
                  <c:ext xmlns:c16="http://schemas.microsoft.com/office/drawing/2014/chart" uri="{C3380CC4-5D6E-409C-BE32-E72D297353CC}">
                    <c16:uniqueId val="{00000027-751F-49BD-A4A3-82835BD2831B}"/>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'DFW MSA'!$A$42</c15:sqref>
                        </c15:formulaRef>
                      </c:ext>
                    </c:extLst>
                    <c:strCache>
                      <c:ptCount val="1"/>
                      <c:pt idx="0">
                        <c:v>May-21</c:v>
                      </c:pt>
                    </c:strCache>
                  </c:strRef>
                </c:tx>
                <c:spPr>
                  <a:solidFill>
                    <a:schemeClr val="accent5">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MSA'!$B$42:$S$42</c15:sqref>
                        </c15:formulaRef>
                      </c:ext>
                    </c:extLst>
                    <c:numCache>
                      <c:formatCode>General</c:formatCode>
                      <c:ptCount val="4"/>
                      <c:pt idx="0">
                        <c:v>4.7</c:v>
                      </c:pt>
                      <c:pt idx="1">
                        <c:v>5.3</c:v>
                      </c:pt>
                      <c:pt idx="2">
                        <c:v>5.9</c:v>
                      </c:pt>
                      <c:pt idx="3">
                        <c:v>5.5</c:v>
                      </c:pt>
                    </c:numCache>
                  </c:numRef>
                </c:val>
                <c:extLst xmlns:c15="http://schemas.microsoft.com/office/drawing/2012/chart">
                  <c:ext xmlns:c16="http://schemas.microsoft.com/office/drawing/2014/chart" uri="{C3380CC4-5D6E-409C-BE32-E72D297353CC}">
                    <c16:uniqueId val="{00000028-751F-49BD-A4A3-82835BD2831B}"/>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'DFW MSA'!$A$43</c15:sqref>
                        </c15:formulaRef>
                      </c:ext>
                    </c:extLst>
                    <c:strCache>
                      <c:ptCount val="1"/>
                      <c:pt idx="0">
                        <c:v>Jun-21</c:v>
                      </c:pt>
                    </c:strCache>
                  </c:strRef>
                </c:tx>
                <c:spPr>
                  <a:solidFill>
                    <a:schemeClr val="accent6">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MSA'!$B$43:$S$43</c15:sqref>
                        </c15:formulaRef>
                      </c:ext>
                    </c:extLst>
                    <c:numCache>
                      <c:formatCode>0.0</c:formatCode>
                      <c:ptCount val="4"/>
                      <c:pt idx="0" formatCode="General">
                        <c:v>5.2</c:v>
                      </c:pt>
                      <c:pt idx="1">
                        <c:v>6</c:v>
                      </c:pt>
                      <c:pt idx="2" formatCode="General">
                        <c:v>6.6</c:v>
                      </c:pt>
                      <c:pt idx="3" formatCode="General">
                        <c:v>6.1</c:v>
                      </c:pt>
                    </c:numCache>
                  </c:numRef>
                </c:val>
                <c:extLst xmlns:c15="http://schemas.microsoft.com/office/drawing/2012/chart">
                  <c:ext xmlns:c16="http://schemas.microsoft.com/office/drawing/2014/chart" uri="{C3380CC4-5D6E-409C-BE32-E72D297353CC}">
                    <c16:uniqueId val="{00000029-751F-49BD-A4A3-82835BD2831B}"/>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'DFW MSA'!$A$44</c15:sqref>
                        </c15:formulaRef>
                      </c:ext>
                    </c:extLst>
                    <c:strCache>
                      <c:ptCount val="1"/>
                      <c:pt idx="0">
                        <c:v>Jul-21</c:v>
                      </c:pt>
                    </c:strCache>
                  </c:strRef>
                </c:tx>
                <c:spPr>
                  <a:solidFill>
                    <a:schemeClr val="accent1">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MSA'!$B$44:$S$44</c15:sqref>
                        </c15:formulaRef>
                      </c:ext>
                    </c:extLst>
                    <c:numCache>
                      <c:formatCode>General</c:formatCode>
                      <c:ptCount val="4"/>
                      <c:pt idx="0">
                        <c:v>4.5999999999999996</c:v>
                      </c:pt>
                      <c:pt idx="1">
                        <c:v>5.3</c:v>
                      </c:pt>
                      <c:pt idx="2">
                        <c:v>6</c:v>
                      </c:pt>
                      <c:pt idx="3">
                        <c:v>5.7</c:v>
                      </c:pt>
                    </c:numCache>
                  </c:numRef>
                </c:val>
                <c:extLst xmlns:c15="http://schemas.microsoft.com/office/drawing/2012/chart">
                  <c:ext xmlns:c16="http://schemas.microsoft.com/office/drawing/2014/chart" uri="{C3380CC4-5D6E-409C-BE32-E72D297353CC}">
                    <c16:uniqueId val="{0000002A-751F-49BD-A4A3-82835BD2831B}"/>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'DFW MSA'!$A$45</c15:sqref>
                        </c15:formulaRef>
                      </c:ext>
                    </c:extLst>
                    <c:strCache>
                      <c:ptCount val="1"/>
                      <c:pt idx="0">
                        <c:v>Aug-21</c:v>
                      </c:pt>
                    </c:strCache>
                  </c:strRef>
                </c:tx>
                <c:spPr>
                  <a:solidFill>
                    <a:schemeClr val="accent2">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MSA'!$B$45:$S$45</c15:sqref>
                        </c15:formulaRef>
                      </c:ext>
                    </c:extLst>
                    <c:numCache>
                      <c:formatCode>General</c:formatCode>
                      <c:ptCount val="4"/>
                      <c:pt idx="0">
                        <c:v>4.0999999999999996</c:v>
                      </c:pt>
                      <c:pt idx="1">
                        <c:v>4.7</c:v>
                      </c:pt>
                      <c:pt idx="2">
                        <c:v>5.3</c:v>
                      </c:pt>
                      <c:pt idx="3">
                        <c:v>5.3</c:v>
                      </c:pt>
                    </c:numCache>
                  </c:numRef>
                </c:val>
                <c:extLst xmlns:c15="http://schemas.microsoft.com/office/drawing/2012/chart">
                  <c:ext xmlns:c16="http://schemas.microsoft.com/office/drawing/2014/chart" uri="{C3380CC4-5D6E-409C-BE32-E72D297353CC}">
                    <c16:uniqueId val="{0000002B-751F-49BD-A4A3-82835BD2831B}"/>
                  </c:ext>
                </c:extLst>
              </c15:ser>
            </c15:filteredBarSeries>
            <c15:filteredBarSeries>
              <c15:ser>
                <c:idx val="44"/>
                <c:order val="44"/>
                <c:tx>
                  <c:strRef>
                    <c:extLst xmlns:c15="http://schemas.microsoft.com/office/drawing/2012/chart">
                      <c:ext xmlns:c15="http://schemas.microsoft.com/office/drawing/2012/chart" uri="{02D57815-91ED-43cb-92C2-25804820EDAC}">
                        <c15:formulaRef>
                          <c15:sqref>'DFW MSA'!$A$46</c15:sqref>
                        </c15:formulaRef>
                      </c:ext>
                    </c:extLst>
                    <c:strCache>
                      <c:ptCount val="1"/>
                      <c:pt idx="0">
                        <c:v>Sep-21</c:v>
                      </c:pt>
                    </c:strCache>
                  </c:strRef>
                </c:tx>
                <c:spPr>
                  <a:solidFill>
                    <a:schemeClr val="accent3">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MSA'!$B$46:$S$46</c15:sqref>
                        </c15:formulaRef>
                      </c:ext>
                    </c:extLst>
                    <c:numCache>
                      <c:formatCode>General</c:formatCode>
                      <c:ptCount val="4"/>
                      <c:pt idx="0">
                        <c:v>3.9</c:v>
                      </c:pt>
                      <c:pt idx="1">
                        <c:v>4.4000000000000004</c:v>
                      </c:pt>
                      <c:pt idx="2">
                        <c:v>4.9000000000000004</c:v>
                      </c:pt>
                      <c:pt idx="3">
                        <c:v>4.5999999999999996</c:v>
                      </c:pt>
                    </c:numCache>
                  </c:numRef>
                </c:val>
                <c:extLst xmlns:c15="http://schemas.microsoft.com/office/drawing/2012/chart">
                  <c:ext xmlns:c16="http://schemas.microsoft.com/office/drawing/2014/chart" uri="{C3380CC4-5D6E-409C-BE32-E72D297353CC}">
                    <c16:uniqueId val="{0000002C-751F-49BD-A4A3-82835BD2831B}"/>
                  </c:ext>
                </c:extLst>
              </c15:ser>
            </c15:filteredBarSeries>
            <c15:filteredBarSeries>
              <c15:ser>
                <c:idx val="45"/>
                <c:order val="45"/>
                <c:tx>
                  <c:strRef>
                    <c:extLst xmlns:c15="http://schemas.microsoft.com/office/drawing/2012/chart">
                      <c:ext xmlns:c15="http://schemas.microsoft.com/office/drawing/2012/chart" uri="{02D57815-91ED-43cb-92C2-25804820EDAC}">
                        <c15:formulaRef>
                          <c15:sqref>'DFW MSA'!$A$47</c15:sqref>
                        </c15:formulaRef>
                      </c:ext>
                    </c:extLst>
                    <c:strCache>
                      <c:ptCount val="1"/>
                      <c:pt idx="0">
                        <c:v>Oct-21</c:v>
                      </c:pt>
                    </c:strCache>
                  </c:strRef>
                </c:tx>
                <c:spPr>
                  <a:solidFill>
                    <a:schemeClr val="accent4">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MSA'!$B$47:$S$47</c15:sqref>
                        </c15:formulaRef>
                      </c:ext>
                    </c:extLst>
                    <c:numCache>
                      <c:formatCode>General</c:formatCode>
                      <c:ptCount val="4"/>
                      <c:pt idx="0">
                        <c:v>3.7</c:v>
                      </c:pt>
                      <c:pt idx="1">
                        <c:v>4.2</c:v>
                      </c:pt>
                      <c:pt idx="2">
                        <c:v>4.8</c:v>
                      </c:pt>
                      <c:pt idx="3">
                        <c:v>4.3</c:v>
                      </c:pt>
                    </c:numCache>
                  </c:numRef>
                </c:val>
                <c:extLst xmlns:c15="http://schemas.microsoft.com/office/drawing/2012/chart">
                  <c:ext xmlns:c16="http://schemas.microsoft.com/office/drawing/2014/chart" uri="{C3380CC4-5D6E-409C-BE32-E72D297353CC}">
                    <c16:uniqueId val="{0000002D-751F-49BD-A4A3-82835BD2831B}"/>
                  </c:ext>
                </c:extLst>
              </c15:ser>
            </c15:filteredBarSeries>
            <c15:filteredBarSeries>
              <c15:ser>
                <c:idx val="46"/>
                <c:order val="46"/>
                <c:tx>
                  <c:strRef>
                    <c:extLst xmlns:c15="http://schemas.microsoft.com/office/drawing/2012/chart">
                      <c:ext xmlns:c15="http://schemas.microsoft.com/office/drawing/2012/chart" uri="{02D57815-91ED-43cb-92C2-25804820EDAC}">
                        <c15:formulaRef>
                          <c15:sqref>'DFW MSA'!$A$51</c15:sqref>
                        </c15:formulaRef>
                      </c:ext>
                    </c:extLst>
                    <c:strCache>
                      <c:ptCount val="1"/>
                      <c:pt idx="0">
                        <c:v>Feb-22</c:v>
                      </c:pt>
                    </c:strCache>
                  </c:strRef>
                </c:tx>
                <c:spPr>
                  <a:solidFill>
                    <a:schemeClr val="accent5">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Denton Co. </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MSA'!$B$51:$S$51</c15:sqref>
                        </c15:formulaRef>
                      </c:ext>
                    </c:extLst>
                    <c:numCache>
                      <c:formatCode>General</c:formatCode>
                      <c:ptCount val="4"/>
                      <c:pt idx="0">
                        <c:v>3.6</c:v>
                      </c:pt>
                      <c:pt idx="1">
                        <c:v>4.0999999999999996</c:v>
                      </c:pt>
                      <c:pt idx="2">
                        <c:v>4.7</c:v>
                      </c:pt>
                      <c:pt idx="3">
                        <c:v>4.0999999999999996</c:v>
                      </c:pt>
                    </c:numCache>
                  </c:numRef>
                </c:val>
                <c:extLst xmlns:c15="http://schemas.microsoft.com/office/drawing/2012/chart">
                  <c:ext xmlns:c16="http://schemas.microsoft.com/office/drawing/2014/chart" uri="{C3380CC4-5D6E-409C-BE32-E72D297353CC}">
                    <c16:uniqueId val="{0000002E-751F-49BD-A4A3-82835BD2831B}"/>
                  </c:ext>
                </c:extLst>
              </c15:ser>
            </c15:filteredBarSeries>
          </c:ext>
        </c:extLst>
      </c:barChart>
      <c:catAx>
        <c:axId val="199448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577305232"/>
        <c:crosses val="autoZero"/>
        <c:auto val="1"/>
        <c:lblAlgn val="ctr"/>
        <c:lblOffset val="100"/>
        <c:noMultiLvlLbl val="0"/>
      </c:catAx>
      <c:valAx>
        <c:axId val="15773052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94485744"/>
        <c:crosses val="autoZero"/>
        <c:crossBetween val="between"/>
      </c:valAx>
      <c:spPr>
        <a:noFill/>
        <a:ln>
          <a:noFill/>
        </a:ln>
        <a:effectLst/>
      </c:spPr>
    </c:plotArea>
    <c:legend>
      <c:legendPos val="b"/>
      <c:layout>
        <c:manualLayout>
          <c:xMode val="edge"/>
          <c:yMode val="edge"/>
          <c:x val="0.34159988293119625"/>
          <c:y val="0.92470869625634966"/>
          <c:w val="0.36368555220936627"/>
          <c:h val="6.1433953574951454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FFFBEE"/>
    </a:solid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Sheet1!$B$19</c:f>
              <c:strCache>
                <c:ptCount val="1"/>
                <c:pt idx="0">
                  <c:v>Sales</c:v>
                </c:pt>
              </c:strCache>
            </c:strRef>
          </c:tx>
          <c:spPr>
            <a:solidFill>
              <a:schemeClr val="accent4"/>
            </a:solidFill>
            <a:ln>
              <a:noFill/>
            </a:ln>
            <a:effectLst/>
          </c:spPr>
          <c:invertIfNegative val="0"/>
          <c:dLbls>
            <c:spPr>
              <a:noFill/>
              <a:ln>
                <a:noFill/>
              </a:ln>
              <a:effectLst/>
            </c:spPr>
            <c:txPr>
              <a:bodyPr rot="5400000" spcFirstLastPara="1" vertOverflow="ellipsis" wrap="square" anchor="ctr" anchorCtr="1"/>
              <a:lstStyle/>
              <a:p>
                <a:pPr>
                  <a:defRPr sz="1400" b="0" i="0" u="none" strike="noStrike" kern="1200" baseline="0">
                    <a:solidFill>
                      <a:schemeClr val="tx1">
                        <a:lumMod val="75000"/>
                        <a:lumOff val="25000"/>
                      </a:schemeClr>
                    </a:solidFill>
                    <a:latin typeface="PP Woodland"/>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Sheet1!$A$20:$A$37</c:f>
              <c:numCache>
                <c:formatCode>mm/yy</c:formatCode>
                <c:ptCount val="1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numCache>
            </c:numRef>
          </c:cat>
          <c:val>
            <c:numRef>
              <c:f>Sheet1!$B$20:$B$37</c:f>
              <c:numCache>
                <c:formatCode>#,##0</c:formatCode>
                <c:ptCount val="18"/>
                <c:pt idx="0">
                  <c:v>4377</c:v>
                </c:pt>
                <c:pt idx="1">
                  <c:v>3678</c:v>
                </c:pt>
                <c:pt idx="2">
                  <c:v>3952</c:v>
                </c:pt>
                <c:pt idx="3">
                  <c:v>3502</c:v>
                </c:pt>
                <c:pt idx="4">
                  <c:v>3137</c:v>
                </c:pt>
                <c:pt idx="5">
                  <c:v>2630</c:v>
                </c:pt>
                <c:pt idx="6">
                  <c:v>2723</c:v>
                </c:pt>
                <c:pt idx="7">
                  <c:v>2821</c:v>
                </c:pt>
                <c:pt idx="8">
                  <c:v>2849</c:v>
                </c:pt>
                <c:pt idx="9">
                  <c:v>2946</c:v>
                </c:pt>
                <c:pt idx="10">
                  <c:v>2711</c:v>
                </c:pt>
                <c:pt idx="11">
                  <c:v>2984</c:v>
                </c:pt>
                <c:pt idx="12">
                  <c:v>3262</c:v>
                </c:pt>
                <c:pt idx="13">
                  <c:v>2990</c:v>
                </c:pt>
                <c:pt idx="14">
                  <c:v>3040</c:v>
                </c:pt>
                <c:pt idx="15">
                  <c:v>2525</c:v>
                </c:pt>
                <c:pt idx="16">
                  <c:v>2505</c:v>
                </c:pt>
                <c:pt idx="17">
                  <c:v>1790</c:v>
                </c:pt>
              </c:numCache>
            </c:numRef>
          </c:val>
          <c:extLst>
            <c:ext xmlns:c16="http://schemas.microsoft.com/office/drawing/2014/chart" uri="{C3380CC4-5D6E-409C-BE32-E72D297353CC}">
              <c16:uniqueId val="{00000000-B1A9-4CFF-AF2F-4405C1208363}"/>
            </c:ext>
          </c:extLst>
        </c:ser>
        <c:dLbls>
          <c:showLegendKey val="0"/>
          <c:showVal val="0"/>
          <c:showCatName val="0"/>
          <c:showSerName val="0"/>
          <c:showPercent val="0"/>
          <c:showBubbleSize val="0"/>
        </c:dLbls>
        <c:gapWidth val="219"/>
        <c:overlap val="-27"/>
        <c:axId val="952164031"/>
        <c:axId val="952167775"/>
      </c:barChart>
      <c:dateAx>
        <c:axId val="952164031"/>
        <c:scaling>
          <c:orientation val="minMax"/>
        </c:scaling>
        <c:delete val="0"/>
        <c:axPos val="b"/>
        <c:numFmt formatCode="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PP Woodland"/>
                <a:ea typeface="+mn-ea"/>
                <a:cs typeface="+mn-cs"/>
              </a:defRPr>
            </a:pPr>
            <a:endParaRPr lang="en-US"/>
          </a:p>
        </c:txPr>
        <c:crossAx val="952167775"/>
        <c:crosses val="autoZero"/>
        <c:auto val="1"/>
        <c:lblOffset val="100"/>
        <c:baseTimeUnit val="months"/>
      </c:dateAx>
      <c:valAx>
        <c:axId val="9521677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PP Woodland"/>
                <a:ea typeface="+mn-ea"/>
                <a:cs typeface="+mn-cs"/>
              </a:defRPr>
            </a:pPr>
            <a:endParaRPr lang="en-US"/>
          </a:p>
        </c:txPr>
        <c:crossAx val="952164031"/>
        <c:crosses val="autoZero"/>
        <c:crossBetween val="between"/>
      </c:valAx>
      <c:spPr>
        <a:noFill/>
        <a:ln>
          <a:noFill/>
        </a:ln>
        <a:effectLst/>
      </c:spPr>
    </c:plotArea>
    <c:plotVisOnly val="1"/>
    <c:dispBlanksAs val="gap"/>
    <c:showDLblsOverMax val="0"/>
  </c:chart>
  <c:spPr>
    <a:noFill/>
    <a:ln>
      <a:noFill/>
    </a:ln>
    <a:effectLst/>
  </c:spPr>
  <c:txPr>
    <a:bodyPr/>
    <a:lstStyle/>
    <a:p>
      <a:pPr>
        <a:defRPr sz="1400">
          <a:latin typeface="PP Woodland"/>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DFW Monthly Sales, 2021-2022</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DFW!$M$1</c:f>
              <c:strCache>
                <c:ptCount val="1"/>
                <c:pt idx="0">
                  <c:v>2021</c:v>
                </c:pt>
              </c:strCache>
            </c:strRef>
          </c:tx>
          <c:spPr>
            <a:solidFill>
              <a:srgbClr val="00808D"/>
            </a:solidFill>
            <a:ln>
              <a:noFill/>
            </a:ln>
            <a:effectLst/>
          </c:spPr>
          <c:invertIfNegative val="0"/>
          <c:cat>
            <c:strRef>
              <c:f>DFW!$J$2:$J$7</c:f>
              <c:strCache>
                <c:ptCount val="6"/>
                <c:pt idx="0">
                  <c:v>Jan</c:v>
                </c:pt>
                <c:pt idx="1">
                  <c:v>Feb</c:v>
                </c:pt>
                <c:pt idx="2">
                  <c:v>Mar</c:v>
                </c:pt>
                <c:pt idx="3">
                  <c:v>Apr</c:v>
                </c:pt>
                <c:pt idx="4">
                  <c:v>May</c:v>
                </c:pt>
                <c:pt idx="5">
                  <c:v>Jun</c:v>
                </c:pt>
              </c:strCache>
            </c:strRef>
          </c:cat>
          <c:val>
            <c:numRef>
              <c:f>DFW!$M$2:$M$7</c:f>
              <c:numCache>
                <c:formatCode>General</c:formatCode>
                <c:ptCount val="6"/>
                <c:pt idx="0">
                  <c:v>6537</c:v>
                </c:pt>
                <c:pt idx="1">
                  <c:v>6698</c:v>
                </c:pt>
                <c:pt idx="2">
                  <c:v>9054</c:v>
                </c:pt>
                <c:pt idx="3">
                  <c:v>9730</c:v>
                </c:pt>
                <c:pt idx="4">
                  <c:v>9988</c:v>
                </c:pt>
                <c:pt idx="5">
                  <c:v>10927</c:v>
                </c:pt>
              </c:numCache>
            </c:numRef>
          </c:val>
          <c:extLst>
            <c:ext xmlns:c16="http://schemas.microsoft.com/office/drawing/2014/chart" uri="{C3380CC4-5D6E-409C-BE32-E72D297353CC}">
              <c16:uniqueId val="{00000000-5165-45ED-82D5-786592E69438}"/>
            </c:ext>
          </c:extLst>
        </c:ser>
        <c:ser>
          <c:idx val="1"/>
          <c:order val="1"/>
          <c:tx>
            <c:strRef>
              <c:f>DFW!$N$1</c:f>
              <c:strCache>
                <c:ptCount val="1"/>
                <c:pt idx="0">
                  <c:v>2022</c:v>
                </c:pt>
              </c:strCache>
            </c:strRef>
          </c:tx>
          <c:spPr>
            <a:solidFill>
              <a:srgbClr val="3BE3A6"/>
            </a:solidFill>
            <a:ln>
              <a:noFill/>
            </a:ln>
            <a:effectLst/>
          </c:spPr>
          <c:invertIfNegative val="0"/>
          <c:cat>
            <c:strRef>
              <c:f>DFW!$J$2:$J$7</c:f>
              <c:strCache>
                <c:ptCount val="6"/>
                <c:pt idx="0">
                  <c:v>Jan</c:v>
                </c:pt>
                <c:pt idx="1">
                  <c:v>Feb</c:v>
                </c:pt>
                <c:pt idx="2">
                  <c:v>Mar</c:v>
                </c:pt>
                <c:pt idx="3">
                  <c:v>Apr</c:v>
                </c:pt>
                <c:pt idx="4">
                  <c:v>May</c:v>
                </c:pt>
                <c:pt idx="5">
                  <c:v>Jun</c:v>
                </c:pt>
              </c:strCache>
            </c:strRef>
          </c:cat>
          <c:val>
            <c:numRef>
              <c:f>DFW!$N$2:$N$7</c:f>
              <c:numCache>
                <c:formatCode>General</c:formatCode>
                <c:ptCount val="6"/>
                <c:pt idx="0">
                  <c:v>6598</c:v>
                </c:pt>
                <c:pt idx="1">
                  <c:v>6790</c:v>
                </c:pt>
                <c:pt idx="2">
                  <c:v>8733</c:v>
                </c:pt>
                <c:pt idx="3">
                  <c:v>8752</c:v>
                </c:pt>
                <c:pt idx="4">
                  <c:v>9743</c:v>
                </c:pt>
                <c:pt idx="5">
                  <c:v>9859</c:v>
                </c:pt>
              </c:numCache>
            </c:numRef>
          </c:val>
          <c:extLst>
            <c:ext xmlns:c16="http://schemas.microsoft.com/office/drawing/2014/chart" uri="{C3380CC4-5D6E-409C-BE32-E72D297353CC}">
              <c16:uniqueId val="{00000001-5165-45ED-82D5-786592E69438}"/>
            </c:ext>
          </c:extLst>
        </c:ser>
        <c:dLbls>
          <c:showLegendKey val="0"/>
          <c:showVal val="0"/>
          <c:showCatName val="0"/>
          <c:showSerName val="0"/>
          <c:showPercent val="0"/>
          <c:showBubbleSize val="0"/>
        </c:dLbls>
        <c:gapWidth val="219"/>
        <c:overlap val="-27"/>
        <c:axId val="1218010144"/>
        <c:axId val="965106176"/>
      </c:barChart>
      <c:catAx>
        <c:axId val="121801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65106176"/>
        <c:crosses val="autoZero"/>
        <c:auto val="1"/>
        <c:lblAlgn val="ctr"/>
        <c:lblOffset val="100"/>
        <c:noMultiLvlLbl val="0"/>
      </c:catAx>
      <c:valAx>
        <c:axId val="965106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801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'Metro History'!$AT$3</c:f>
              <c:strCache>
                <c:ptCount val="1"/>
                <c:pt idx="0">
                  <c:v>Annual Starts</c:v>
                </c:pt>
              </c:strCache>
            </c:strRef>
          </c:tx>
          <c:spPr>
            <a:solidFill>
              <a:srgbClr val="442A99"/>
            </a:solidFill>
            <a:ln>
              <a:noFill/>
            </a:ln>
            <a:effectLst/>
          </c:spPr>
          <c:invertIfNegative val="0"/>
          <c:dPt>
            <c:idx val="6"/>
            <c:invertIfNegative val="0"/>
            <c:bubble3D val="0"/>
            <c:spPr>
              <a:solidFill>
                <a:srgbClr val="442A99"/>
              </a:solidFill>
              <a:ln>
                <a:solidFill>
                  <a:schemeClr val="accent1"/>
                </a:solidFill>
              </a:ln>
              <a:effectLst/>
            </c:spPr>
            <c:extLst>
              <c:ext xmlns:c16="http://schemas.microsoft.com/office/drawing/2014/chart" uri="{C3380CC4-5D6E-409C-BE32-E72D297353CC}">
                <c16:uniqueId val="{00000001-DFEE-4D3A-827A-6BE57BB79730}"/>
              </c:ext>
            </c:extLst>
          </c:dPt>
          <c:cat>
            <c:strRef>
              <c:f>'Metro History'!$AY$2:$BE$2</c:f>
              <c:strCache>
                <c:ptCount val="7"/>
                <c:pt idx="0">
                  <c:v>2016</c:v>
                </c:pt>
                <c:pt idx="1">
                  <c:v>2017</c:v>
                </c:pt>
                <c:pt idx="2">
                  <c:v>2018</c:v>
                </c:pt>
                <c:pt idx="3">
                  <c:v>2019</c:v>
                </c:pt>
                <c:pt idx="4">
                  <c:v>2020</c:v>
                </c:pt>
                <c:pt idx="5">
                  <c:v>2021</c:v>
                </c:pt>
                <c:pt idx="6">
                  <c:v>2022 YTD</c:v>
                </c:pt>
              </c:strCache>
            </c:strRef>
          </c:cat>
          <c:val>
            <c:numRef>
              <c:f>'Metro History'!$AY$3:$BE$3</c:f>
              <c:numCache>
                <c:formatCode>0</c:formatCode>
                <c:ptCount val="7"/>
                <c:pt idx="0">
                  <c:v>1087</c:v>
                </c:pt>
                <c:pt idx="1">
                  <c:v>1471</c:v>
                </c:pt>
                <c:pt idx="2">
                  <c:v>1376</c:v>
                </c:pt>
                <c:pt idx="3">
                  <c:v>937</c:v>
                </c:pt>
                <c:pt idx="4">
                  <c:v>813</c:v>
                </c:pt>
                <c:pt idx="5">
                  <c:v>765</c:v>
                </c:pt>
                <c:pt idx="6">
                  <c:v>315</c:v>
                </c:pt>
              </c:numCache>
            </c:numRef>
          </c:val>
          <c:extLst>
            <c:ext xmlns:c16="http://schemas.microsoft.com/office/drawing/2014/chart" uri="{C3380CC4-5D6E-409C-BE32-E72D297353CC}">
              <c16:uniqueId val="{00000002-DFEE-4D3A-827A-6BE57BB79730}"/>
            </c:ext>
          </c:extLst>
        </c:ser>
        <c:ser>
          <c:idx val="1"/>
          <c:order val="1"/>
          <c:tx>
            <c:strRef>
              <c:f>'Metro History'!$AT$4</c:f>
              <c:strCache>
                <c:ptCount val="1"/>
                <c:pt idx="0">
                  <c:v>Annual Closings</c:v>
                </c:pt>
              </c:strCache>
            </c:strRef>
          </c:tx>
          <c:spPr>
            <a:solidFill>
              <a:srgbClr val="3BE3A6"/>
            </a:solidFill>
            <a:ln>
              <a:noFill/>
            </a:ln>
            <a:effectLst/>
          </c:spPr>
          <c:invertIfNegative val="0"/>
          <c:dPt>
            <c:idx val="6"/>
            <c:invertIfNegative val="0"/>
            <c:bubble3D val="0"/>
            <c:spPr>
              <a:solidFill>
                <a:srgbClr val="3BE3A6"/>
              </a:solidFill>
              <a:ln>
                <a:noFill/>
              </a:ln>
              <a:effectLst/>
            </c:spPr>
            <c:extLst>
              <c:ext xmlns:c16="http://schemas.microsoft.com/office/drawing/2014/chart" uri="{C3380CC4-5D6E-409C-BE32-E72D297353CC}">
                <c16:uniqueId val="{00000004-DFEE-4D3A-827A-6BE57BB79730}"/>
              </c:ext>
            </c:extLst>
          </c:dPt>
          <c:cat>
            <c:strRef>
              <c:f>'Metro History'!$AY$2:$BE$2</c:f>
              <c:strCache>
                <c:ptCount val="7"/>
                <c:pt idx="0">
                  <c:v>2016</c:v>
                </c:pt>
                <c:pt idx="1">
                  <c:v>2017</c:v>
                </c:pt>
                <c:pt idx="2">
                  <c:v>2018</c:v>
                </c:pt>
                <c:pt idx="3">
                  <c:v>2019</c:v>
                </c:pt>
                <c:pt idx="4">
                  <c:v>2020</c:v>
                </c:pt>
                <c:pt idx="5">
                  <c:v>2021</c:v>
                </c:pt>
                <c:pt idx="6">
                  <c:v>2022 YTD</c:v>
                </c:pt>
              </c:strCache>
            </c:strRef>
          </c:cat>
          <c:val>
            <c:numRef>
              <c:f>'Metro History'!$AY$4:$BE$4</c:f>
              <c:numCache>
                <c:formatCode>0</c:formatCode>
                <c:ptCount val="7"/>
                <c:pt idx="0">
                  <c:v>1099</c:v>
                </c:pt>
                <c:pt idx="1">
                  <c:v>1258</c:v>
                </c:pt>
                <c:pt idx="2">
                  <c:v>1420</c:v>
                </c:pt>
                <c:pt idx="3">
                  <c:v>1272</c:v>
                </c:pt>
                <c:pt idx="4">
                  <c:v>919</c:v>
                </c:pt>
                <c:pt idx="5">
                  <c:v>586</c:v>
                </c:pt>
                <c:pt idx="6">
                  <c:v>348</c:v>
                </c:pt>
              </c:numCache>
            </c:numRef>
          </c:val>
          <c:extLst>
            <c:ext xmlns:c16="http://schemas.microsoft.com/office/drawing/2014/chart" uri="{C3380CC4-5D6E-409C-BE32-E72D297353CC}">
              <c16:uniqueId val="{00000005-DFEE-4D3A-827A-6BE57BB79730}"/>
            </c:ext>
          </c:extLst>
        </c:ser>
        <c:dLbls>
          <c:showLegendKey val="0"/>
          <c:showVal val="0"/>
          <c:showCatName val="0"/>
          <c:showSerName val="0"/>
          <c:showPercent val="0"/>
          <c:showBubbleSize val="0"/>
        </c:dLbls>
        <c:gapWidth val="219"/>
        <c:overlap val="-27"/>
        <c:axId val="592860223"/>
        <c:axId val="592860639"/>
      </c:barChart>
      <c:catAx>
        <c:axId val="592860223"/>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92860639"/>
        <c:crosses val="autoZero"/>
        <c:auto val="1"/>
        <c:lblAlgn val="ctr"/>
        <c:lblOffset val="100"/>
        <c:noMultiLvlLbl val="0"/>
      </c:catAx>
      <c:valAx>
        <c:axId val="592860639"/>
        <c:scaling>
          <c:orientation val="minMax"/>
        </c:scaling>
        <c:delete val="0"/>
        <c:axPos val="l"/>
        <c:majorGridlines>
          <c:spPr>
            <a:ln w="9525" cap="flat" cmpd="sng" algn="ctr">
              <a:solidFill>
                <a:schemeClr val="bg1">
                  <a:lumMod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92860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E9FAF4"/>
    </a:solid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b="1"/>
              <a:t>Enrollment Forecast</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'Scratch Sheet'!$I$56</c:f>
              <c:strCache>
                <c:ptCount val="1"/>
                <c:pt idx="0">
                  <c:v>Total</c:v>
                </c:pt>
              </c:strCache>
            </c:strRef>
          </c:tx>
          <c:spPr>
            <a:solidFill>
              <a:srgbClr val="8161EF">
                <a:lumMod val="60000"/>
                <a:lumOff val="40000"/>
              </a:srgbClr>
            </a:solidFill>
            <a:ln>
              <a:solidFill>
                <a:schemeClr val="tx1"/>
              </a:solidFill>
            </a:ln>
            <a:effectLst/>
          </c:spPr>
          <c:invertIfNegative val="0"/>
          <c:dPt>
            <c:idx val="0"/>
            <c:invertIfNegative val="0"/>
            <c:bubble3D val="0"/>
            <c:spPr>
              <a:solidFill>
                <a:srgbClr val="F2EACF">
                  <a:lumMod val="75000"/>
                </a:srgbClr>
              </a:solidFill>
              <a:ln>
                <a:solidFill>
                  <a:schemeClr val="tx1"/>
                </a:solidFill>
              </a:ln>
              <a:effectLst/>
            </c:spPr>
            <c:extLst>
              <c:ext xmlns:c16="http://schemas.microsoft.com/office/drawing/2014/chart" uri="{C3380CC4-5D6E-409C-BE32-E72D297353CC}">
                <c16:uniqueId val="{00000006-0330-4F49-A2FA-8096654DCC34}"/>
              </c:ext>
            </c:extLst>
          </c:dPt>
          <c:dPt>
            <c:idx val="1"/>
            <c:invertIfNegative val="0"/>
            <c:bubble3D val="0"/>
            <c:spPr>
              <a:solidFill>
                <a:srgbClr val="F2EACF">
                  <a:lumMod val="75000"/>
                </a:srgbClr>
              </a:solidFill>
              <a:ln>
                <a:solidFill>
                  <a:schemeClr val="tx1"/>
                </a:solidFill>
              </a:ln>
              <a:effectLst/>
            </c:spPr>
            <c:extLst>
              <c:ext xmlns:c16="http://schemas.microsoft.com/office/drawing/2014/chart" uri="{C3380CC4-5D6E-409C-BE32-E72D297353CC}">
                <c16:uniqueId val="{00000005-0330-4F49-A2FA-8096654DCC34}"/>
              </c:ext>
            </c:extLst>
          </c:dPt>
          <c:dPt>
            <c:idx val="2"/>
            <c:invertIfNegative val="0"/>
            <c:bubble3D val="0"/>
            <c:spPr>
              <a:solidFill>
                <a:srgbClr val="F2EACF">
                  <a:lumMod val="75000"/>
                </a:srgbClr>
              </a:solidFill>
              <a:ln>
                <a:solidFill>
                  <a:schemeClr val="tx1"/>
                </a:solidFill>
              </a:ln>
              <a:effectLst/>
            </c:spPr>
            <c:extLst>
              <c:ext xmlns:c16="http://schemas.microsoft.com/office/drawing/2014/chart" uri="{C3380CC4-5D6E-409C-BE32-E72D297353CC}">
                <c16:uniqueId val="{00000004-0330-4F49-A2FA-8096654DCC34}"/>
              </c:ext>
            </c:extLst>
          </c:dPt>
          <c:dPt>
            <c:idx val="3"/>
            <c:invertIfNegative val="0"/>
            <c:bubble3D val="0"/>
            <c:spPr>
              <a:solidFill>
                <a:srgbClr val="F2EACF">
                  <a:lumMod val="75000"/>
                </a:srgbClr>
              </a:solidFill>
              <a:ln>
                <a:solidFill>
                  <a:schemeClr val="tx1"/>
                </a:solidFill>
              </a:ln>
              <a:effectLst/>
            </c:spPr>
            <c:extLst>
              <c:ext xmlns:c16="http://schemas.microsoft.com/office/drawing/2014/chart" uri="{C3380CC4-5D6E-409C-BE32-E72D297353CC}">
                <c16:uniqueId val="{00000003-0330-4F49-A2FA-8096654DCC34}"/>
              </c:ext>
            </c:extLst>
          </c:dPt>
          <c:dPt>
            <c:idx val="4"/>
            <c:invertIfNegative val="0"/>
            <c:bubble3D val="0"/>
            <c:spPr>
              <a:solidFill>
                <a:srgbClr val="00ABBC">
                  <a:lumMod val="75000"/>
                </a:srgbClr>
              </a:solidFill>
              <a:ln>
                <a:solidFill>
                  <a:schemeClr val="tx1"/>
                </a:solidFill>
              </a:ln>
              <a:effectLst/>
            </c:spPr>
            <c:extLst>
              <c:ext xmlns:c16="http://schemas.microsoft.com/office/drawing/2014/chart" uri="{C3380CC4-5D6E-409C-BE32-E72D297353CC}">
                <c16:uniqueId val="{00000001-0330-4F49-A2FA-8096654DCC34}"/>
              </c:ext>
            </c:extLst>
          </c:dPt>
          <c:dLbls>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30-4F49-A2FA-8096654DCC34}"/>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30-4F49-A2FA-8096654DCC34}"/>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330-4F49-A2FA-8096654DCC3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 Sheet'!$H$57:$H$71</c:f>
              <c:strCache>
                <c:ptCount val="15"/>
                <c:pt idx="0">
                  <c:v>2017/18</c:v>
                </c:pt>
                <c:pt idx="1">
                  <c:v>2018/19</c:v>
                </c:pt>
                <c:pt idx="2">
                  <c:v>2019/20</c:v>
                </c:pt>
                <c:pt idx="3">
                  <c:v>2020/21</c:v>
                </c:pt>
                <c:pt idx="4">
                  <c:v>2021/22</c:v>
                </c:pt>
                <c:pt idx="5">
                  <c:v>2022/23</c:v>
                </c:pt>
                <c:pt idx="6">
                  <c:v>2023/24</c:v>
                </c:pt>
                <c:pt idx="7">
                  <c:v>2024/25</c:v>
                </c:pt>
                <c:pt idx="8">
                  <c:v>2025/26</c:v>
                </c:pt>
                <c:pt idx="9">
                  <c:v>2026/27</c:v>
                </c:pt>
                <c:pt idx="10">
                  <c:v>2027/28</c:v>
                </c:pt>
                <c:pt idx="11">
                  <c:v>2028/29</c:v>
                </c:pt>
                <c:pt idx="12">
                  <c:v>2029/30</c:v>
                </c:pt>
                <c:pt idx="13">
                  <c:v>2030/31</c:v>
                </c:pt>
                <c:pt idx="14">
                  <c:v>2031/32</c:v>
                </c:pt>
              </c:strCache>
            </c:strRef>
          </c:cat>
          <c:val>
            <c:numRef>
              <c:f>'Scratch Sheet'!$I$57:$I$71</c:f>
              <c:numCache>
                <c:formatCode>#,##0</c:formatCode>
                <c:ptCount val="15"/>
                <c:pt idx="0">
                  <c:v>7526</c:v>
                </c:pt>
                <c:pt idx="1">
                  <c:v>7787</c:v>
                </c:pt>
                <c:pt idx="2">
                  <c:v>8065</c:v>
                </c:pt>
                <c:pt idx="3">
                  <c:v>8108</c:v>
                </c:pt>
                <c:pt idx="4">
                  <c:v>8294</c:v>
                </c:pt>
                <c:pt idx="5">
                  <c:v>8689</c:v>
                </c:pt>
                <c:pt idx="6">
                  <c:v>9268</c:v>
                </c:pt>
                <c:pt idx="7">
                  <c:v>9597</c:v>
                </c:pt>
                <c:pt idx="8">
                  <c:v>9872</c:v>
                </c:pt>
                <c:pt idx="9">
                  <c:v>10170</c:v>
                </c:pt>
                <c:pt idx="10">
                  <c:v>10372</c:v>
                </c:pt>
                <c:pt idx="11">
                  <c:v>10589</c:v>
                </c:pt>
                <c:pt idx="12">
                  <c:v>10878</c:v>
                </c:pt>
                <c:pt idx="13">
                  <c:v>11126</c:v>
                </c:pt>
                <c:pt idx="14">
                  <c:v>11362</c:v>
                </c:pt>
              </c:numCache>
            </c:numRef>
          </c:val>
          <c:extLst>
            <c:ext xmlns:c16="http://schemas.microsoft.com/office/drawing/2014/chart" uri="{C3380CC4-5D6E-409C-BE32-E72D297353CC}">
              <c16:uniqueId val="{00000002-0330-4F49-A2FA-8096654DCC34}"/>
            </c:ext>
          </c:extLst>
        </c:ser>
        <c:dLbls>
          <c:showLegendKey val="0"/>
          <c:showVal val="0"/>
          <c:showCatName val="0"/>
          <c:showSerName val="0"/>
          <c:showPercent val="0"/>
          <c:showBubbleSize val="0"/>
        </c:dLbls>
        <c:gapWidth val="219"/>
        <c:overlap val="-27"/>
        <c:axId val="1693898608"/>
        <c:axId val="1768766192"/>
      </c:barChart>
      <c:catAx>
        <c:axId val="169389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68766192"/>
        <c:crosses val="autoZero"/>
        <c:auto val="1"/>
        <c:lblAlgn val="ctr"/>
        <c:lblOffset val="100"/>
        <c:noMultiLvlLbl val="0"/>
      </c:catAx>
      <c:valAx>
        <c:axId val="1768766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6938986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3C12D977-3877-5749-9054-6A9F162F48C1}" type="datetimeFigureOut">
              <a:rPr lang="en-US" smtClean="0"/>
              <a:t>9/8/2022</a:t>
            </a:fld>
            <a:endParaRPr lang="en-US"/>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EA54FEB4-8C5E-8145-A6D7-0722C0EDFB4C}" type="slidenum">
              <a:rPr lang="en-US" smtClean="0"/>
              <a:t>‹#›</a:t>
            </a:fld>
            <a:endParaRPr lang="en-US"/>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071C730-91B4-4644-B5BA-F7B6A30B7B63}" type="datetimeFigureOut">
              <a:rPr lang="en-US" smtClean="0"/>
              <a:t>9/8/2022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43CD0E5-82C7-4C4F-853A-7FCDF30374ED}" type="slidenum">
              <a:rPr lang="en-US" smtClean="0"/>
              <a:t>‹#›</a:t>
            </a:fld>
            <a:endParaRPr lang="en-US"/>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600" kern="1200">
        <a:solidFill>
          <a:schemeClr val="tx1"/>
        </a:solidFill>
        <a:latin typeface="+mn-lt"/>
        <a:ea typeface="+mn-ea"/>
        <a:cs typeface="+mn-cs"/>
      </a:defRPr>
    </a:lvl1pPr>
    <a:lvl2pPr marL="228554" algn="l" defTabSz="457109" rtl="0" eaLnBrk="1" latinLnBrk="0" hangingPunct="1">
      <a:defRPr sz="600" kern="1200">
        <a:solidFill>
          <a:schemeClr val="tx1"/>
        </a:solidFill>
        <a:latin typeface="+mn-lt"/>
        <a:ea typeface="+mn-ea"/>
        <a:cs typeface="+mn-cs"/>
      </a:defRPr>
    </a:lvl2pPr>
    <a:lvl3pPr marL="457109" algn="l" defTabSz="457109" rtl="0" eaLnBrk="1" latinLnBrk="0" hangingPunct="1">
      <a:defRPr sz="600" kern="1200">
        <a:solidFill>
          <a:schemeClr val="tx1"/>
        </a:solidFill>
        <a:latin typeface="+mn-lt"/>
        <a:ea typeface="+mn-ea"/>
        <a:cs typeface="+mn-cs"/>
      </a:defRPr>
    </a:lvl3pPr>
    <a:lvl4pPr marL="685663" algn="l" defTabSz="457109" rtl="0" eaLnBrk="1" latinLnBrk="0" hangingPunct="1">
      <a:defRPr sz="600" kern="1200">
        <a:solidFill>
          <a:schemeClr val="tx1"/>
        </a:solidFill>
        <a:latin typeface="+mn-lt"/>
        <a:ea typeface="+mn-ea"/>
        <a:cs typeface="+mn-cs"/>
      </a:defRPr>
    </a:lvl4pPr>
    <a:lvl5pPr marL="914217" algn="l" defTabSz="457109" rtl="0" eaLnBrk="1" latinLnBrk="0" hangingPunct="1">
      <a:defRPr sz="6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At 54,300 starts, DFW is the most active new home market in the nation again</a:t>
            </a:r>
          </a:p>
          <a:p>
            <a:pPr marL="0" indent="0">
              <a:buNone/>
            </a:pPr>
            <a:endParaRPr lang="en-US" dirty="0"/>
          </a:p>
          <a:p>
            <a:pPr marL="0" indent="0">
              <a:buNone/>
            </a:pPr>
            <a:r>
              <a:rPr lang="en-US" dirty="0"/>
              <a:t>Houston is #2, Austin is #6, and San Antonio is #9.</a:t>
            </a:r>
          </a:p>
          <a:p>
            <a:pPr marL="0" indent="0">
              <a:buNone/>
            </a:pPr>
            <a:endParaRPr lang="en-US" dirty="0"/>
          </a:p>
          <a:p>
            <a:pPr marL="0" indent="0">
              <a:buNone/>
            </a:pPr>
            <a:r>
              <a:rPr lang="en-US" dirty="0"/>
              <a:t>When combined, Central Texas is the 2</a:t>
            </a:r>
            <a:r>
              <a:rPr lang="en-US" baseline="30000" dirty="0"/>
              <a:t>nd</a:t>
            </a:r>
            <a:r>
              <a:rPr lang="en-US" dirty="0"/>
              <a:t> most active region nationally.</a:t>
            </a:r>
          </a:p>
          <a:p>
            <a:pPr marL="0" indent="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93A3C-ED72-E644-BF47-638A452AD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595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New home starts are up 9% YOY, but are down 1% QOQ.</a:t>
            </a:r>
          </a:p>
          <a:p>
            <a:pPr marL="0" indent="0">
              <a:buNone/>
            </a:pPr>
            <a:endParaRPr lang="en-US" dirty="0"/>
          </a:p>
          <a:p>
            <a:pPr marL="0" indent="0">
              <a:buNone/>
            </a:pPr>
            <a:r>
              <a:rPr lang="en-US" dirty="0"/>
              <a:t>This flattening out was expected given sales caps that were in place, lot supply constraints, and cycle times.</a:t>
            </a:r>
          </a:p>
          <a:p>
            <a:pPr marL="0" indent="0">
              <a:buNone/>
            </a:pPr>
            <a:endParaRPr lang="en-US" dirty="0"/>
          </a:p>
          <a:p>
            <a:pPr marL="0" indent="0">
              <a:buNone/>
            </a:pPr>
            <a:r>
              <a:rPr lang="en-US" dirty="0"/>
              <a:t>Starts and closings are typically well aligned.</a:t>
            </a:r>
          </a:p>
          <a:p>
            <a:pPr marL="0" indent="0">
              <a:buNone/>
            </a:pPr>
            <a:endParaRPr lang="en-US" dirty="0"/>
          </a:p>
          <a:p>
            <a:pPr marL="0" indent="0">
              <a:buNone/>
            </a:pPr>
            <a:r>
              <a:rPr lang="en-US" dirty="0"/>
              <a:t>With elongated build times, the gap between starts and closings is the widest on record.</a:t>
            </a:r>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10193A3C-ED72-E644-BF47-638A452AD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722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saw a sharp decline in contract sales in June.</a:t>
            </a:r>
          </a:p>
          <a:p>
            <a:endParaRPr lang="en-US" dirty="0"/>
          </a:p>
          <a:p>
            <a:r>
              <a:rPr lang="en-US" dirty="0"/>
              <a:t>Overall contract sales dropped 29% MOM in DFW.</a:t>
            </a:r>
          </a:p>
          <a:p>
            <a:endParaRPr lang="en-US" dirty="0"/>
          </a:p>
          <a:p>
            <a:r>
              <a:rPr lang="en-US" dirty="0"/>
              <a:t>Looking across the market, nearly every county had double digit declines.</a:t>
            </a:r>
          </a:p>
          <a:p>
            <a:endParaRPr lang="en-US" dirty="0"/>
          </a:p>
          <a:p>
            <a:r>
              <a:rPr lang="en-US" dirty="0"/>
              <a:t>Start watching activity in tertiary / edge locations where value was a driver.</a:t>
            </a:r>
          </a:p>
          <a:p>
            <a:endParaRPr lang="en-US" dirty="0"/>
          </a:p>
          <a:p>
            <a:r>
              <a:rPr lang="en-US" dirty="0"/>
              <a:t>Kaufman County, Rockwall County, Chisholm Trail Parkway, etc.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93A3C-ED72-E644-BF47-638A452AD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916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13</a:t>
            </a:fld>
            <a:endParaRPr lang="en-US"/>
          </a:p>
        </p:txBody>
      </p:sp>
    </p:spTree>
    <p:extLst>
      <p:ext uri="{BB962C8B-B14F-4D97-AF65-F5344CB8AC3E}">
        <p14:creationId xmlns:p14="http://schemas.microsoft.com/office/powerpoint/2010/main" val="124921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571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328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052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8.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28.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35.sv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35.sv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5.xml"/><Relationship Id="rId4" Type="http://schemas.openxmlformats.org/officeDocument/2006/relationships/image" Target="../media/image44.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46.sv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7.png"/><Relationship Id="rId1" Type="http://schemas.openxmlformats.org/officeDocument/2006/relationships/slideMaster" Target="../slideMasters/slideMaster7.xml"/><Relationship Id="rId4" Type="http://schemas.openxmlformats.org/officeDocument/2006/relationships/image" Target="../media/image35.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7.png"/><Relationship Id="rId1" Type="http://schemas.openxmlformats.org/officeDocument/2006/relationships/slideMaster" Target="../slideMasters/slideMaster8.xml"/><Relationship Id="rId4" Type="http://schemas.openxmlformats.org/officeDocument/2006/relationships/image" Target="../media/image35.sv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1.png"/><Relationship Id="rId3" Type="http://schemas.openxmlformats.org/officeDocument/2006/relationships/hyperlink" Target="https://www.linkedin.com/company/zondahome/" TargetMode="External"/><Relationship Id="rId7" Type="http://schemas.openxmlformats.org/officeDocument/2006/relationships/image" Target="../media/image57.png"/><Relationship Id="rId12" Type="http://schemas.openxmlformats.org/officeDocument/2006/relationships/hyperlink" Target="https://www.facebook.com/Zondahome" TargetMode="External"/><Relationship Id="rId2" Type="http://schemas.openxmlformats.org/officeDocument/2006/relationships/image" Target="../media/image54.png"/><Relationship Id="rId1" Type="http://schemas.openxmlformats.org/officeDocument/2006/relationships/slideMaster" Target="../slideMasters/slideMaster13.xml"/><Relationship Id="rId6" Type="http://schemas.openxmlformats.org/officeDocument/2006/relationships/hyperlink" Target="https://twitter.com/Zondahome" TargetMode="External"/><Relationship Id="rId11" Type="http://schemas.openxmlformats.org/officeDocument/2006/relationships/image" Target="../media/image60.svg"/><Relationship Id="rId5" Type="http://schemas.openxmlformats.org/officeDocument/2006/relationships/image" Target="../media/image56.svg"/><Relationship Id="rId10" Type="http://schemas.openxmlformats.org/officeDocument/2006/relationships/image" Target="../media/image59.png"/><Relationship Id="rId4" Type="http://schemas.openxmlformats.org/officeDocument/2006/relationships/image" Target="../media/image55.png"/><Relationship Id="rId9" Type="http://schemas.openxmlformats.org/officeDocument/2006/relationships/hyperlink" Target="https://www.instagram.com/zonda.home/" TargetMode="External"/><Relationship Id="rId14" Type="http://schemas.openxmlformats.org/officeDocument/2006/relationships/image" Target="../media/image62.sv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Master" Target="../slideMasters/slideMaster1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Master" Target="../slideMasters/slideMaster1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Master" Target="../slideMasters/slideMaster1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6.xml"/><Relationship Id="rId4" Type="http://schemas.openxmlformats.org/officeDocument/2006/relationships/image" Target="../media/image35.sv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Master" Target="../slideMasters/slideMaster1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Master" Target="../slideMasters/slideMaster1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Master" Target="../slideMasters/slideMaster1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Master" Target="../slideMasters/slideMaster1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Master" Target="../slideMasters/slideMaster1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png"/><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Master" Target="../slideMasters/slideMaster17.xml"/><Relationship Id="rId5" Type="http://schemas.openxmlformats.org/officeDocument/2006/relationships/image" Target="../media/image84.svg"/><Relationship Id="rId4" Type="http://schemas.openxmlformats.org/officeDocument/2006/relationships/image" Target="../media/image8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525711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2514600"/>
            <a:ext cx="525711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9" name="Picture 8">
            <a:extLst>
              <a:ext uri="{FF2B5EF4-FFF2-40B4-BE49-F238E27FC236}">
                <a16:creationId xmlns:a16="http://schemas.microsoft.com/office/drawing/2014/main" id="{FBD58507-F22C-486E-A85E-AF8388E17B00}"/>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58297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5320527E-84BB-450F-895F-CE6D0DE91E85}"/>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405880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rgbClr val="E9FAF4"/>
        </a:solidFill>
        <a:effectLst/>
      </p:bgPr>
    </p:bg>
    <p:spTree>
      <p:nvGrpSpPr>
        <p:cNvPr id="1" name=""/>
        <p:cNvGrpSpPr/>
        <p:nvPr/>
      </p:nvGrpSpPr>
      <p:grpSpPr>
        <a:xfrm>
          <a:off x="0" y="0"/>
          <a:ext cx="0" cy="0"/>
          <a:chOff x="0" y="0"/>
          <a:chExt cx="0" cy="0"/>
        </a:xfrm>
      </p:grpSpPr>
      <p:pic>
        <p:nvPicPr>
          <p:cNvPr id="19" name="REPLACE THIS IMAGE">
            <a:extLst>
              <a:ext uri="{FF2B5EF4-FFF2-40B4-BE49-F238E27FC236}">
                <a16:creationId xmlns:a16="http://schemas.microsoft.com/office/drawing/2014/main" id="{1AC9CF12-353C-744F-ADFC-99122ADBC7EB}"/>
              </a:ext>
            </a:extLst>
          </p:cNvPr>
          <p:cNvPicPr>
            <a:picLocks noChangeAspect="1"/>
          </p:cNvPicPr>
          <p:nvPr userDrawn="1"/>
        </p:nvPicPr>
        <p:blipFill rotWithShape="1">
          <a:blip r:embed="rId2"/>
          <a:srcRect l="27509" r="28996"/>
          <a:stretch/>
        </p:blipFill>
        <p:spPr>
          <a:xfrm>
            <a:off x="6889170" y="0"/>
            <a:ext cx="5302830" cy="6858000"/>
          </a:xfrm>
          <a:prstGeom prst="rect">
            <a:avLst/>
          </a:prstGeom>
        </p:spPr>
      </p:pic>
      <p:pic>
        <p:nvPicPr>
          <p:cNvPr id="18" name="Picture 17">
            <a:extLst>
              <a:ext uri="{FF2B5EF4-FFF2-40B4-BE49-F238E27FC236}">
                <a16:creationId xmlns:a16="http://schemas.microsoft.com/office/drawing/2014/main" id="{433BB1C5-6B99-624C-9F32-26421CC717A7}"/>
              </a:ext>
            </a:extLst>
          </p:cNvPr>
          <p:cNvPicPr>
            <a:picLocks noChangeAspect="1"/>
          </p:cNvPicPr>
          <p:nvPr userDrawn="1"/>
        </p:nvPicPr>
        <p:blipFill>
          <a:blip r:embed="rId3"/>
          <a:stretch>
            <a:fillRect/>
          </a:stretch>
        </p:blipFill>
        <p:spPr>
          <a:xfrm>
            <a:off x="1587"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8C97A9A8-F6FC-46AC-BB99-6FFEE3EE0F3F}"/>
              </a:ext>
            </a:extLst>
          </p:cNvPr>
          <p:cNvPicPr>
            <a:picLocks noChangeAspect="1"/>
          </p:cNvPicPr>
          <p:nvPr userDrawn="1"/>
        </p:nvPicPr>
        <p:blipFill>
          <a:blip r:embed="rId4"/>
          <a:stretch>
            <a:fillRect/>
          </a:stretch>
        </p:blipFill>
        <p:spPr>
          <a:xfrm>
            <a:off x="274284" y="203301"/>
            <a:ext cx="1737134" cy="566251"/>
          </a:xfrm>
          <a:prstGeom prst="rect">
            <a:avLst/>
          </a:prstGeom>
        </p:spPr>
      </p:pic>
    </p:spTree>
    <p:extLst>
      <p:ext uri="{BB962C8B-B14F-4D97-AF65-F5344CB8AC3E}">
        <p14:creationId xmlns:p14="http://schemas.microsoft.com/office/powerpoint/2010/main" val="3183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rgbClr val="FBF3DA"/>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24" name="Picture Placeholder 6">
            <a:extLst>
              <a:ext uri="{FF2B5EF4-FFF2-40B4-BE49-F238E27FC236}">
                <a16:creationId xmlns:a16="http://schemas.microsoft.com/office/drawing/2014/main" id="{153605D1-7ABC-AD49-BD4D-C1905E4DC58A}"/>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pic>
        <p:nvPicPr>
          <p:cNvPr id="8" name="Picture 7">
            <a:extLst>
              <a:ext uri="{FF2B5EF4-FFF2-40B4-BE49-F238E27FC236}">
                <a16:creationId xmlns:a16="http://schemas.microsoft.com/office/drawing/2014/main" id="{C5097496-B970-4ECF-BAF4-E9602B5BD010}"/>
              </a:ext>
            </a:extLst>
          </p:cNvPr>
          <p:cNvPicPr>
            <a:picLocks noChangeAspect="1"/>
          </p:cNvPicPr>
          <p:nvPr userDrawn="1"/>
        </p:nvPicPr>
        <p:blipFill>
          <a:blip r:embed="rId2"/>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3061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03301"/>
            <a:ext cx="2053988" cy="669536"/>
          </a:xfrm>
          <a:prstGeom prst="rect">
            <a:avLst/>
          </a:prstGeom>
        </p:spPr>
      </p:pic>
    </p:spTree>
    <p:extLst>
      <p:ext uri="{BB962C8B-B14F-4D97-AF65-F5344CB8AC3E}">
        <p14:creationId xmlns:p14="http://schemas.microsoft.com/office/powerpoint/2010/main" val="44718459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grpSp>
        <p:nvGrpSpPr>
          <p:cNvPr id="2" name="Group 1">
            <a:extLst>
              <a:ext uri="{FF2B5EF4-FFF2-40B4-BE49-F238E27FC236}">
                <a16:creationId xmlns:a16="http://schemas.microsoft.com/office/drawing/2014/main" id="{36E6A425-A883-4DF1-92B3-69EF96B3ADDE}"/>
              </a:ext>
            </a:extLst>
          </p:cNvPr>
          <p:cNvGrpSpPr/>
          <p:nvPr userDrawn="1"/>
        </p:nvGrpSpPr>
        <p:grpSpPr>
          <a:xfrm>
            <a:off x="255710" y="224775"/>
            <a:ext cx="1737134" cy="608415"/>
            <a:chOff x="644489" y="1000429"/>
            <a:chExt cx="3474720" cy="1216830"/>
          </a:xfrm>
        </p:grpSpPr>
        <p:pic>
          <p:nvPicPr>
            <p:cNvPr id="8" name="Graphic 7">
              <a:extLst>
                <a:ext uri="{FF2B5EF4-FFF2-40B4-BE49-F238E27FC236}">
                  <a16:creationId xmlns:a16="http://schemas.microsoft.com/office/drawing/2014/main" id="{FB5E2F67-9526-C24C-9A09-B3DAD2586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4489" y="1000429"/>
              <a:ext cx="3474720" cy="619257"/>
            </a:xfrm>
            <a:prstGeom prst="rect">
              <a:avLst/>
            </a:prstGeom>
          </p:spPr>
        </p:pic>
        <p:pic>
          <p:nvPicPr>
            <p:cNvPr id="10" name="Picture 9">
              <a:extLst>
                <a:ext uri="{FF2B5EF4-FFF2-40B4-BE49-F238E27FC236}">
                  <a16:creationId xmlns:a16="http://schemas.microsoft.com/office/drawing/2014/main" id="{6A8F06CD-E300-4259-A5A3-62F3922618FF}"/>
                </a:ext>
              </a:extLst>
            </p:cNvPr>
            <p:cNvPicPr>
              <a:picLocks noChangeAspect="1"/>
            </p:cNvPicPr>
            <p:nvPr userDrawn="1"/>
          </p:nvPicPr>
          <p:blipFill rotWithShape="1">
            <a:blip r:embed="rId5"/>
            <a:srcRect t="59629"/>
            <a:stretch/>
          </p:blipFill>
          <p:spPr>
            <a:xfrm>
              <a:off x="644489" y="1760058"/>
              <a:ext cx="3474720" cy="457201"/>
            </a:xfrm>
            <a:prstGeom prst="rect">
              <a:avLst/>
            </a:prstGeom>
          </p:spPr>
        </p:pic>
      </p:grpSp>
    </p:spTree>
    <p:extLst>
      <p:ext uri="{BB962C8B-B14F-4D97-AF65-F5344CB8AC3E}">
        <p14:creationId xmlns:p14="http://schemas.microsoft.com/office/powerpoint/2010/main" val="301097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_7">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12" name="Picture 11">
            <a:extLst>
              <a:ext uri="{FF2B5EF4-FFF2-40B4-BE49-F238E27FC236}">
                <a16:creationId xmlns:a16="http://schemas.microsoft.com/office/drawing/2014/main" id="{A7C023F2-8FDC-4DEB-9626-5700259A975B}"/>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9557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_8">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rc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9" name="Picture 8">
            <a:extLst>
              <a:ext uri="{FF2B5EF4-FFF2-40B4-BE49-F238E27FC236}">
                <a16:creationId xmlns:a16="http://schemas.microsoft.com/office/drawing/2014/main" id="{BC6902B1-7801-446D-82E5-C57F63CAF308}"/>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70361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40123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5BB6-50CB-467D-A1C2-90D026FB76A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A2F8BAA-1DE3-4D62-A207-74BCA9628ED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90F3D517-0882-469F-9B7F-C444A999A56A}"/>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6535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712195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4245934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3909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14" name="Picture 13">
            <a:extLst>
              <a:ext uri="{FF2B5EF4-FFF2-40B4-BE49-F238E27FC236}">
                <a16:creationId xmlns:a16="http://schemas.microsoft.com/office/drawing/2014/main" id="{0C77B3EC-4217-A241-BBBF-171AD93BB510}"/>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44517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7737392" y="5360061"/>
            <a:ext cx="1196897"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28" name="Picture Placeholder 6">
            <a:extLst>
              <a:ext uri="{FF2B5EF4-FFF2-40B4-BE49-F238E27FC236}">
                <a16:creationId xmlns:a16="http://schemas.microsoft.com/office/drawing/2014/main" id="{F3F80D07-9215-B747-9A60-A83668AC03C8}"/>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421685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2518585" y="1416442"/>
            <a:ext cx="9672621" cy="5441558"/>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2734696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549118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614443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976846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8" name="Chart Placeholder 7">
            <a:extLst>
              <a:ext uri="{FF2B5EF4-FFF2-40B4-BE49-F238E27FC236}">
                <a16:creationId xmlns:a16="http://schemas.microsoft.com/office/drawing/2014/main" id="{CAE0DC82-B12A-F949-BB84-550FDE931756}"/>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D4842D4D-0076-DB4C-AED9-A6CC57B923A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7" name="Text Placeholder 10">
            <a:extLst>
              <a:ext uri="{FF2B5EF4-FFF2-40B4-BE49-F238E27FC236}">
                <a16:creationId xmlns:a16="http://schemas.microsoft.com/office/drawing/2014/main" id="{91831A85-6A61-5845-802A-0563C52B0AD2}"/>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2290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flipV="1">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994600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462622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3163633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452099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2891256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2253180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3321251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39753948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0907939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6800999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4982550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5097978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9211897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2174285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42449482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9561301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0309835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9831429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5056878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039679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9784215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8957983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40542202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9084778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42408047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108565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34547775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01875-BCED-D94E-9391-5C8D08785341}"/>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9" name="Text Placeholder 10">
            <a:extLst>
              <a:ext uri="{FF2B5EF4-FFF2-40B4-BE49-F238E27FC236}">
                <a16:creationId xmlns:a16="http://schemas.microsoft.com/office/drawing/2014/main" id="{E093BA43-93E6-3B4A-8790-1ADC069375D4}"/>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C19779EF-9545-C544-828E-3FE2A82A2337}"/>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10693389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7015B-9184-6C42-BA05-A3BCFE6CFDC3}"/>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C2FDF6FD-6A40-7C4F-BF66-BA64A46106EC}"/>
              </a:ext>
            </a:extLst>
          </p:cNvPr>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10" name="Text Placeholder 10">
            <a:extLst>
              <a:ext uri="{FF2B5EF4-FFF2-40B4-BE49-F238E27FC236}">
                <a16:creationId xmlns:a16="http://schemas.microsoft.com/office/drawing/2014/main" id="{862623EC-01F9-F044-943A-66983FA06FAF}"/>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39154086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8D249E-82ED-394D-AF99-7BA304464A6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ext Placeholder 10">
            <a:extLst>
              <a:ext uri="{FF2B5EF4-FFF2-40B4-BE49-F238E27FC236}">
                <a16:creationId xmlns:a16="http://schemas.microsoft.com/office/drawing/2014/main" id="{8EBEB91A-CA10-394B-A255-F3894B0C86CF}"/>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12" name="Chart Placeholder 7">
            <a:extLst>
              <a:ext uri="{FF2B5EF4-FFF2-40B4-BE49-F238E27FC236}">
                <a16:creationId xmlns:a16="http://schemas.microsoft.com/office/drawing/2014/main" id="{FE9EE890-0A9D-924B-873C-A32A97FD367A}"/>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C0AFABEE-EA0E-1441-8CC3-A01DF10B69F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5" name="Text Placeholder 10">
            <a:extLst>
              <a:ext uri="{FF2B5EF4-FFF2-40B4-BE49-F238E27FC236}">
                <a16:creationId xmlns:a16="http://schemas.microsoft.com/office/drawing/2014/main" id="{72C93BB0-31EA-6F44-98A4-D268FFFA283F}"/>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511037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B27B-52F9-0A4C-B5EC-73E7E83B28B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12" name="Picture Placeholder 6">
            <a:extLst>
              <a:ext uri="{FF2B5EF4-FFF2-40B4-BE49-F238E27FC236}">
                <a16:creationId xmlns:a16="http://schemas.microsoft.com/office/drawing/2014/main" id="{1F376CAF-EDB9-974B-BF10-CA10C4442371}"/>
              </a:ext>
            </a:extLst>
          </p:cNvPr>
          <p:cNvSpPr>
            <a:spLocks noGrp="1"/>
          </p:cNvSpPr>
          <p:nvPr>
            <p:ph type="pic" sz="quarter" idx="17" hasCustomPrompt="1"/>
          </p:nvPr>
        </p:nvSpPr>
        <p:spPr>
          <a:xfrm flipH="1">
            <a:off x="6916734" y="0"/>
            <a:ext cx="5277932" cy="5388839"/>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3575454 w 12730933"/>
              <a:gd name="connsiteY4" fmla="*/ 13729448 h 13729448"/>
              <a:gd name="connsiteX5" fmla="*/ 2467 w 12730933"/>
              <a:gd name="connsiteY5" fmla="*/ 8790842 h 13729448"/>
              <a:gd name="connsiteX6" fmla="*/ 2826 w 12730933"/>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9284" h="13729448">
                <a:moveTo>
                  <a:pt x="11177" y="8899"/>
                </a:moveTo>
                <a:lnTo>
                  <a:pt x="8776605" y="0"/>
                </a:lnTo>
                <a:lnTo>
                  <a:pt x="12723315" y="4005939"/>
                </a:lnTo>
                <a:cubicBezTo>
                  <a:pt x="12714350" y="7264042"/>
                  <a:pt x="12746661" y="10471344"/>
                  <a:pt x="12737696" y="13729447"/>
                </a:cubicBezTo>
                <a:lnTo>
                  <a:pt x="3583805" y="13729448"/>
                </a:lnTo>
                <a:cubicBezTo>
                  <a:pt x="1978133" y="12026147"/>
                  <a:pt x="1648940" y="11681818"/>
                  <a:pt x="0" y="9967096"/>
                </a:cubicBezTo>
                <a:cubicBezTo>
                  <a:pt x="9645" y="7039782"/>
                  <a:pt x="1532" y="2936213"/>
                  <a:pt x="11177"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84883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32D7D05-6B08-1246-8BC3-1C37AC4B35D1}"/>
              </a:ext>
            </a:extLst>
          </p:cNvPr>
          <p:cNvPicPr>
            <a:picLocks noChangeAspect="1"/>
          </p:cNvPicPr>
          <p:nvPr userDrawn="1"/>
        </p:nvPicPr>
        <p:blipFill>
          <a:blip r:embed="rId2"/>
          <a:srcRect/>
          <a:stretch/>
        </p:blipFill>
        <p:spPr>
          <a:xfrm>
            <a:off x="0"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7" name="Text Placeholder 12">
            <a:extLst>
              <a:ext uri="{FF2B5EF4-FFF2-40B4-BE49-F238E27FC236}">
                <a16:creationId xmlns:a16="http://schemas.microsoft.com/office/drawing/2014/main" id="{73201A9A-512B-3244-9168-AD35992945BC}"/>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8" name="Text Placeholder 10">
            <a:extLst>
              <a:ext uri="{FF2B5EF4-FFF2-40B4-BE49-F238E27FC236}">
                <a16:creationId xmlns:a16="http://schemas.microsoft.com/office/drawing/2014/main" id="{0839DA48-718D-4749-B951-5A883A9433F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9" name="Text Placeholder 10">
            <a:extLst>
              <a:ext uri="{FF2B5EF4-FFF2-40B4-BE49-F238E27FC236}">
                <a16:creationId xmlns:a16="http://schemas.microsoft.com/office/drawing/2014/main" id="{9FA28B00-550B-EB4E-A4A2-F4D68083C927}"/>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2222295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4510619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2"/>
          <a:stretch>
            <a:fillRect/>
          </a:stretch>
        </p:blipFill>
        <p:spPr>
          <a:xfrm rot="10800000">
            <a:off x="-2" y="0"/>
            <a:ext cx="12190414" cy="6858000"/>
          </a:xfrm>
          <a:prstGeom prst="rect">
            <a:avLst/>
          </a:prstGeom>
        </p:spPr>
      </p:pic>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3"/>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8479746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25120387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7327216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922592" y="218209"/>
            <a:ext cx="5942826" cy="457200"/>
          </a:xfrm>
          <a:prstGeom prst="rect">
            <a:avLst/>
          </a:prstGeom>
        </p:spPr>
        <p:txBody>
          <a:bodyPr lIns="0" tIns="0" rIns="0" bIns="0"/>
          <a:lstStyle>
            <a:lvl1pPr>
              <a:lnSpc>
                <a:spcPct val="100000"/>
              </a:lnSpc>
              <a:defRPr sz="2500"/>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8386450" y="1363937"/>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2">
                  <a:extLst>
                    <a:ext uri="{96DAC541-7B7A-43D3-8B79-37D633B846F1}">
                      <asvg:svgBlip xmlns:asvg="http://schemas.microsoft.com/office/drawing/2016/SVG/main" r:embed="rId3"/>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38880552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38341773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1074662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FA3E8447-E1A2-9848-B9E4-3A4EB0E2B955}"/>
              </a:ext>
            </a:extLst>
          </p:cNvPr>
          <p:cNvSpPr>
            <a:spLocks noGrp="1"/>
          </p:cNvSpPr>
          <p:nvPr>
            <p:ph type="title" hasCustomPrompt="1"/>
          </p:nvPr>
        </p:nvSpPr>
        <p:spPr>
          <a:xfrm>
            <a:off x="457140" y="2739542"/>
            <a:ext cx="7314248" cy="1371600"/>
          </a:xfrm>
          <a:prstGeom prst="rect">
            <a:avLst/>
          </a:prstGeom>
        </p:spPr>
        <p:txBody>
          <a:bodyPr lIns="0" tIns="0" rIns="0" bIns="0"/>
          <a:lstStyle>
            <a:lvl1pPr>
              <a:lnSpc>
                <a:spcPct val="100000"/>
              </a:lnSpc>
              <a:defRPr sz="4449"/>
            </a:lvl1pPr>
          </a:lstStyle>
          <a:p>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1667241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23189575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act_Page">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075405750"/>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34D87-7A61-9143-9C28-C73EB4D96FB4}"/>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lvl1pPr>
              <a:defRPr>
                <a:solidFill>
                  <a:schemeClr val="bg1"/>
                </a:solidFill>
              </a:defRPr>
            </a:lvl1pPr>
          </a:lstStyle>
          <a:p>
            <a:fld id="{010974C9-39F3-3947-8B5D-BF1F533E6409}" type="slidenum">
              <a:rPr lang="en-US" smtClean="0"/>
              <a:pPr/>
              <a:t>‹#›</a:t>
            </a:fld>
            <a:endParaRPr lang="en-US"/>
          </a:p>
        </p:txBody>
      </p:sp>
      <p:sp>
        <p:nvSpPr>
          <p:cNvPr id="7" name="Text Placeholder 10">
            <a:extLst>
              <a:ext uri="{FF2B5EF4-FFF2-40B4-BE49-F238E27FC236}">
                <a16:creationId xmlns:a16="http://schemas.microsoft.com/office/drawing/2014/main" id="{82C72ECB-F509-AF43-A5DA-DA10808E6716}"/>
              </a:ext>
            </a:extLst>
          </p:cNvPr>
          <p:cNvSpPr>
            <a:spLocks noGrp="1"/>
          </p:cNvSpPr>
          <p:nvPr>
            <p:ph type="body" sz="quarter" idx="15" hasCustomPrompt="1"/>
          </p:nvPr>
        </p:nvSpPr>
        <p:spPr>
          <a:xfrm>
            <a:off x="394084" y="6345936"/>
            <a:ext cx="2742843" cy="365760"/>
          </a:xfrm>
          <a:prstGeom prst="rect">
            <a:avLst/>
          </a:prstGeom>
        </p:spPr>
        <p:txBody>
          <a:bodyPr lIns="91440" tIns="45720" rIns="91440" bIns="45720" anchor="t"/>
          <a:lstStyle>
            <a:lvl1pPr marL="0" indent="0">
              <a:lnSpc>
                <a:spcPts val="2000"/>
              </a:lnSpc>
              <a:spcBef>
                <a:spcPts val="0"/>
              </a:spcBef>
              <a:buFont typeface="+mj-lt"/>
              <a:buNone/>
              <a:defRPr sz="800" b="0" i="0">
                <a:solidFill>
                  <a:schemeClr val="bg1"/>
                </a:solidFill>
                <a:latin typeface="+mn-lt"/>
              </a:defRPr>
            </a:lvl1pPr>
            <a:lvl2pPr>
              <a:buNone/>
              <a:defRPr/>
            </a:lvl2pPr>
            <a:lvl3pPr>
              <a:buNone/>
              <a:defRPr/>
            </a:lvl3pPr>
            <a:lvl4pPr>
              <a:buNone/>
              <a:defRPr/>
            </a:lvl4pPr>
            <a:lvl5pPr>
              <a:buNone/>
              <a:defRPr/>
            </a:lvl5pPr>
          </a:lstStyle>
          <a:p>
            <a:pPr lvl="0"/>
            <a:r>
              <a:rPr lang="en-US" dirty="0"/>
              <a:t>Section Title</a:t>
            </a:r>
          </a:p>
        </p:txBody>
      </p:sp>
      <p:sp>
        <p:nvSpPr>
          <p:cNvPr id="2" name="Title 1">
            <a:extLst>
              <a:ext uri="{FF2B5EF4-FFF2-40B4-BE49-F238E27FC236}">
                <a16:creationId xmlns:a16="http://schemas.microsoft.com/office/drawing/2014/main" id="{EC188749-F528-E842-8A28-A681D225BA28}"/>
              </a:ext>
            </a:extLst>
          </p:cNvPr>
          <p:cNvSpPr>
            <a:spLocks noGrp="1"/>
          </p:cNvSpPr>
          <p:nvPr>
            <p:ph type="title" hasCustomPrompt="1"/>
          </p:nvPr>
        </p:nvSpPr>
        <p:spPr>
          <a:xfrm>
            <a:off x="477016" y="2743200"/>
            <a:ext cx="7314248" cy="1371600"/>
          </a:xfrm>
          <a:prstGeom prst="rect">
            <a:avLst/>
          </a:prstGeom>
        </p:spPr>
        <p:txBody>
          <a:bodyPr lIns="0" tIns="0" rIns="0" bIns="0"/>
          <a:lstStyle>
            <a:lvl1pPr>
              <a:lnSpc>
                <a:spcPct val="100000"/>
              </a:lnSpc>
              <a:defRPr sz="4449">
                <a:solidFill>
                  <a:schemeClr val="bg1"/>
                </a:solidFill>
              </a:defRPr>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4222907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A6035-87BC-1347-BD53-769E25EDFCE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D15A4E42-18B3-3B47-A6DB-2DB3ABF671F9}"/>
              </a:ext>
            </a:extLst>
          </p:cNvPr>
          <p:cNvSpPr>
            <a:spLocks noGrp="1"/>
          </p:cNvSpPr>
          <p:nvPr>
            <p:ph type="title" hasCustomPrompt="1"/>
          </p:nvPr>
        </p:nvSpPr>
        <p:spPr>
          <a:xfrm>
            <a:off x="457140" y="2743200"/>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6453765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D4692-1EE3-CB4E-AB66-E773C9C6DB6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2" name="Text Placeholder 10">
            <a:extLst>
              <a:ext uri="{FF2B5EF4-FFF2-40B4-BE49-F238E27FC236}">
                <a16:creationId xmlns:a16="http://schemas.microsoft.com/office/drawing/2014/main" id="{52FA37E7-E31B-5C4C-AD25-C492009EF492}"/>
              </a:ext>
            </a:extLst>
          </p:cNvPr>
          <p:cNvSpPr>
            <a:spLocks noGrp="1"/>
          </p:cNvSpPr>
          <p:nvPr>
            <p:ph type="body" sz="quarter" idx="13" hasCustomPrompt="1"/>
          </p:nvPr>
        </p:nvSpPr>
        <p:spPr>
          <a:xfrm>
            <a:off x="457140" y="2926081"/>
            <a:ext cx="7405675" cy="27432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ZONDAHOME.COM</a:t>
            </a:r>
          </a:p>
        </p:txBody>
      </p:sp>
      <p:sp>
        <p:nvSpPr>
          <p:cNvPr id="24" name="Text Placeholder 10">
            <a:extLst>
              <a:ext uri="{FF2B5EF4-FFF2-40B4-BE49-F238E27FC236}">
                <a16:creationId xmlns:a16="http://schemas.microsoft.com/office/drawing/2014/main" id="{BC0F5772-4D39-8141-BA17-FDCE17D0959D}"/>
              </a:ext>
            </a:extLst>
          </p:cNvPr>
          <p:cNvSpPr>
            <a:spLocks noGrp="1"/>
          </p:cNvSpPr>
          <p:nvPr>
            <p:ph type="body" sz="quarter" idx="19" hasCustomPrompt="1"/>
          </p:nvPr>
        </p:nvSpPr>
        <p:spPr>
          <a:xfrm>
            <a:off x="457140" y="3429000"/>
            <a:ext cx="7405675" cy="86868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Zonda </a:t>
            </a:r>
          </a:p>
          <a:p>
            <a:pPr lvl="0"/>
            <a:r>
              <a:rPr lang="en-US" dirty="0"/>
              <a:t>3200 Bristol Street, Suite 640</a:t>
            </a:r>
          </a:p>
          <a:p>
            <a:pPr lvl="0"/>
            <a:r>
              <a:rPr lang="en-US" dirty="0"/>
              <a:t>Costa Mesa, CA 92626</a:t>
            </a:r>
          </a:p>
          <a:p>
            <a:pPr lvl="0"/>
            <a:r>
              <a:rPr lang="en-US" dirty="0"/>
              <a:t>(877) 966-3210</a:t>
            </a:r>
          </a:p>
        </p:txBody>
      </p:sp>
      <p:pic>
        <p:nvPicPr>
          <p:cNvPr id="11" name="Graphic 10">
            <a:hlinkClick r:id="rId3"/>
            <a:extLst>
              <a:ext uri="{FF2B5EF4-FFF2-40B4-BE49-F238E27FC236}">
                <a16:creationId xmlns:a16="http://schemas.microsoft.com/office/drawing/2014/main" id="{A47B4384-92DC-CA4B-943D-BA02E3D01C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7140" y="4374146"/>
            <a:ext cx="380950" cy="381000"/>
          </a:xfrm>
          <a:prstGeom prst="rect">
            <a:avLst/>
          </a:prstGeom>
        </p:spPr>
      </p:pic>
      <p:pic>
        <p:nvPicPr>
          <p:cNvPr id="12" name="Graphic 11">
            <a:hlinkClick r:id="rId6"/>
            <a:extLst>
              <a:ext uri="{FF2B5EF4-FFF2-40B4-BE49-F238E27FC236}">
                <a16:creationId xmlns:a16="http://schemas.microsoft.com/office/drawing/2014/main" id="{208CFA9D-B73D-7E44-A1D9-49D05B2ABBD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85215" y="4393196"/>
            <a:ext cx="399998" cy="342900"/>
          </a:xfrm>
          <a:prstGeom prst="rect">
            <a:avLst/>
          </a:prstGeom>
        </p:spPr>
      </p:pic>
      <p:pic>
        <p:nvPicPr>
          <p:cNvPr id="13" name="Graphic 12">
            <a:hlinkClick r:id="rId9"/>
            <a:extLst>
              <a:ext uri="{FF2B5EF4-FFF2-40B4-BE49-F238E27FC236}">
                <a16:creationId xmlns:a16="http://schemas.microsoft.com/office/drawing/2014/main" id="{9A4192B9-2FAE-274B-B67B-355F58F9DA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773747" y="4393196"/>
            <a:ext cx="342855" cy="342900"/>
          </a:xfrm>
          <a:prstGeom prst="rect">
            <a:avLst/>
          </a:prstGeom>
        </p:spPr>
      </p:pic>
      <p:pic>
        <p:nvPicPr>
          <p:cNvPr id="14" name="Graphic 13">
            <a:hlinkClick r:id="rId12"/>
            <a:extLst>
              <a:ext uri="{FF2B5EF4-FFF2-40B4-BE49-F238E27FC236}">
                <a16:creationId xmlns:a16="http://schemas.microsoft.com/office/drawing/2014/main" id="{598E8972-1E44-4940-A469-6B9BA2FDD632}"/>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132337" y="4370336"/>
            <a:ext cx="194285" cy="388620"/>
          </a:xfrm>
          <a:prstGeom prst="rect">
            <a:avLst/>
          </a:prstGeom>
        </p:spPr>
      </p:pic>
      <p:sp>
        <p:nvSpPr>
          <p:cNvPr id="2" name="Title 1">
            <a:extLst>
              <a:ext uri="{FF2B5EF4-FFF2-40B4-BE49-F238E27FC236}">
                <a16:creationId xmlns:a16="http://schemas.microsoft.com/office/drawing/2014/main" id="{87D2489A-B2EC-9746-99D3-4D3E11547FDD}"/>
              </a:ext>
            </a:extLst>
          </p:cNvPr>
          <p:cNvSpPr>
            <a:spLocks noGrp="1"/>
          </p:cNvSpPr>
          <p:nvPr>
            <p:ph type="title" hasCustomPrompt="1"/>
          </p:nvPr>
        </p:nvSpPr>
        <p:spPr>
          <a:xfrm>
            <a:off x="457140" y="2015087"/>
            <a:ext cx="10971371" cy="731520"/>
          </a:xfrm>
          <a:prstGeom prst="rect">
            <a:avLst/>
          </a:prstGeom>
        </p:spPr>
        <p:txBody>
          <a:bodyPr lIns="0" tIns="0" rIns="0" bIns="0"/>
          <a:lstStyle>
            <a:lvl1pPr>
              <a:lnSpc>
                <a:spcPct val="100000"/>
              </a:lnSpc>
              <a:defRPr sz="4449"/>
            </a:lvl1pPr>
          </a:lstStyle>
          <a:p>
            <a:pPr lvl="0"/>
            <a:r>
              <a:rPr lang="en-US" dirty="0"/>
              <a:t>Contact us/follow us end page copy.</a:t>
            </a:r>
          </a:p>
        </p:txBody>
      </p:sp>
    </p:spTree>
    <p:extLst>
      <p:ext uri="{BB962C8B-B14F-4D97-AF65-F5344CB8AC3E}">
        <p14:creationId xmlns:p14="http://schemas.microsoft.com/office/powerpoint/2010/main" val="2732261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6291-590A-4B6E-81C4-337D398350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9F7CEE-70C0-4147-820C-27F004A728F4}"/>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07FD61F8-467E-4038-9535-0797150BC7EE}"/>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99208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816960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42420030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1A74-C8B7-4CBD-99F5-1A24687A1E8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3FEE8-D210-4EAC-8572-1AEE20F2F57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25918ABC-EF05-49A9-96BA-6CBCC54CE06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9570810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232D487E-B00F-43C4-8FD7-08A76B7C3E5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10438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88BADF-2D1C-4CE7-8889-75ABA6519B7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89739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C42488-1A36-4BD2-A7BE-F35058781FD4}"/>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636051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46B-598F-4571-9F28-AA1B3F4BD29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2A5C080-06BC-4B10-9497-B3DDF3F0F36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82F50A6A-9C11-4C99-AF7A-6AD2B7566B94}"/>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422298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6718937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4461433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AF36A-B1F8-43EB-B701-D662B55AFBC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343AFB5-E37F-498F-8D65-9B2F7D18D6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22FA96-47E4-4E7C-A84B-890F884F8230}"/>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1973202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51B9681-BB83-43E9-9191-561915A2F9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76F2E12-3E1D-4328-B893-18C5CE4278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41E7E59-111B-4D7D-A727-D7F556900B74}"/>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4995309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405E5-AED0-4BBF-A65E-4D45DD68DD3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EBC44BD3-8310-47B4-A5D7-0EB8856306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255332F-42A6-494F-B179-075E72E8088B}"/>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358739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4667229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27947564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22476900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797788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1333394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3009681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35492808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3885982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5600506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2998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9110791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845103" cy="215444"/>
          </a:xfrm>
          <a:prstGeom prst="rect">
            <a:avLst/>
          </a:prstGeom>
          <a:noFill/>
        </p:spPr>
        <p:txBody>
          <a:bodyPr wrap="none" rtlCol="0">
            <a:spAutoFit/>
          </a:bodyPr>
          <a:lstStyle/>
          <a:p>
            <a:r>
              <a:rPr lang="en-US" sz="800" i="1" dirty="0">
                <a:solidFill>
                  <a:schemeClr val="tx1">
                    <a:lumMod val="25000"/>
                    <a:lumOff val="75000"/>
                  </a:schemeClr>
                </a:solidFill>
                <a:latin typeface="GT Walsheim Thin" panose="00000300000000000000" pitchFamily="50" charset="0"/>
              </a:rPr>
              <a:t>© 2022 Zonda</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
        <p:nvSpPr>
          <p:cNvPr id="9" name="Title 10">
            <a:extLst>
              <a:ext uri="{FF2B5EF4-FFF2-40B4-BE49-F238E27FC236}">
                <a16:creationId xmlns:a16="http://schemas.microsoft.com/office/drawing/2014/main" id="{6942F591-5D4B-E44E-A224-05D41FC3E2CC}"/>
              </a:ext>
            </a:extLst>
          </p:cNvPr>
          <p:cNvSpPr>
            <a:spLocks noGrp="1"/>
          </p:cNvSpPr>
          <p:nvPr>
            <p:ph type="title"/>
          </p:nvPr>
        </p:nvSpPr>
        <p:spPr>
          <a:xfrm>
            <a:off x="376238" y="701039"/>
            <a:ext cx="10515600" cy="346623"/>
          </a:xfrm>
        </p:spPr>
        <p:txBody>
          <a:bodyPr>
            <a:noAutofit/>
          </a:bodyPr>
          <a:lstStyle>
            <a:lvl1pPr>
              <a:defRPr sz="2800" b="0" i="0">
                <a:latin typeface="PP Woodland Medium" pitchFamily="2" charset="77"/>
              </a:defRPr>
            </a:lvl1pPr>
          </a:lstStyle>
          <a:p>
            <a:r>
              <a:rPr lang="en-US" dirty="0"/>
              <a:t>Click to edit Master title style</a:t>
            </a:r>
          </a:p>
        </p:txBody>
      </p:sp>
    </p:spTree>
    <p:extLst>
      <p:ext uri="{BB962C8B-B14F-4D97-AF65-F5344CB8AC3E}">
        <p14:creationId xmlns:p14="http://schemas.microsoft.com/office/powerpoint/2010/main" val="3119084514"/>
      </p:ext>
    </p:extLst>
  </p:cSld>
  <p:clrMapOvr>
    <a:masterClrMapping/>
  </p:clrMapOvr>
  <p:transition spd="med">
    <p:pull/>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1055097" cy="215444"/>
          </a:xfrm>
          <a:prstGeom prst="rect">
            <a:avLst/>
          </a:prstGeom>
          <a:noFill/>
        </p:spPr>
        <p:txBody>
          <a:bodyPr wrap="none" rtlCol="0">
            <a:spAutoFit/>
          </a:bodyPr>
          <a:lstStyle/>
          <a:p>
            <a:r>
              <a:rPr lang="en-US" sz="800" i="1" dirty="0">
                <a:solidFill>
                  <a:schemeClr val="tx1">
                    <a:lumMod val="25000"/>
                    <a:lumOff val="75000"/>
                  </a:schemeClr>
                </a:solidFill>
              </a:rPr>
              <a:t>COPYRIGHT 2020</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Tree>
    <p:extLst>
      <p:ext uri="{BB962C8B-B14F-4D97-AF65-F5344CB8AC3E}">
        <p14:creationId xmlns:p14="http://schemas.microsoft.com/office/powerpoint/2010/main" val="2499046642"/>
      </p:ext>
    </p:extLst>
  </p:cSld>
  <p:clrMapOvr>
    <a:masterClrMapping/>
  </p:clrMapOvr>
  <p:transition spd="med">
    <p:pull/>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845103" cy="215444"/>
          </a:xfrm>
          <a:prstGeom prst="rect">
            <a:avLst/>
          </a:prstGeom>
          <a:noFill/>
        </p:spPr>
        <p:txBody>
          <a:bodyPr wrap="none" rtlCol="0">
            <a:spAutoFit/>
          </a:bodyPr>
          <a:lstStyle/>
          <a:p>
            <a:r>
              <a:rPr lang="en-US" sz="800" i="1" dirty="0">
                <a:solidFill>
                  <a:schemeClr val="tx1">
                    <a:lumMod val="25000"/>
                    <a:lumOff val="75000"/>
                  </a:schemeClr>
                </a:solidFill>
                <a:latin typeface="GT Walsheim Thin" panose="00000300000000000000" pitchFamily="50" charset="0"/>
              </a:rPr>
              <a:t>© 2022 Zonda</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
        <p:nvSpPr>
          <p:cNvPr id="9" name="Title 10">
            <a:extLst>
              <a:ext uri="{FF2B5EF4-FFF2-40B4-BE49-F238E27FC236}">
                <a16:creationId xmlns:a16="http://schemas.microsoft.com/office/drawing/2014/main" id="{6942F591-5D4B-E44E-A224-05D41FC3E2CC}"/>
              </a:ext>
            </a:extLst>
          </p:cNvPr>
          <p:cNvSpPr>
            <a:spLocks noGrp="1"/>
          </p:cNvSpPr>
          <p:nvPr>
            <p:ph type="title"/>
          </p:nvPr>
        </p:nvSpPr>
        <p:spPr>
          <a:xfrm>
            <a:off x="376238" y="701039"/>
            <a:ext cx="10515600" cy="346623"/>
          </a:xfrm>
        </p:spPr>
        <p:txBody>
          <a:bodyPr>
            <a:noAutofit/>
          </a:bodyPr>
          <a:lstStyle>
            <a:lvl1pPr>
              <a:defRPr sz="2800" b="0" i="0">
                <a:latin typeface="PP Woodland Medium" pitchFamily="2" charset="77"/>
              </a:defRPr>
            </a:lvl1pPr>
          </a:lstStyle>
          <a:p>
            <a:r>
              <a:rPr lang="en-US" dirty="0"/>
              <a:t>Click to edit Master title style</a:t>
            </a:r>
          </a:p>
        </p:txBody>
      </p:sp>
    </p:spTree>
    <p:extLst>
      <p:ext uri="{BB962C8B-B14F-4D97-AF65-F5344CB8AC3E}">
        <p14:creationId xmlns:p14="http://schemas.microsoft.com/office/powerpoint/2010/main" val="4207009443"/>
      </p:ext>
    </p:extLst>
  </p:cSld>
  <p:clrMapOvr>
    <a:masterClrMapping/>
  </p:clrMapOvr>
  <p:transition spd="med">
    <p:pull/>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i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894797" cy="215444"/>
          </a:xfrm>
          <a:prstGeom prst="rect">
            <a:avLst/>
          </a:prstGeom>
          <a:noFill/>
        </p:spPr>
        <p:txBody>
          <a:bodyPr wrap="none" rtlCol="0">
            <a:spAutoFit/>
          </a:bodyPr>
          <a:lstStyle/>
          <a:p>
            <a:r>
              <a:rPr lang="en-US" sz="800" i="1" dirty="0">
                <a:solidFill>
                  <a:schemeClr val="tx1">
                    <a:lumMod val="25000"/>
                    <a:lumOff val="75000"/>
                  </a:schemeClr>
                </a:solidFill>
              </a:rPr>
              <a:t>COPYRIGHT 2022</a:t>
            </a:r>
          </a:p>
        </p:txBody>
      </p:sp>
      <p:sp>
        <p:nvSpPr>
          <p:cNvPr id="10" name="Content Placeholder 2">
            <a:extLst>
              <a:ext uri="{FF2B5EF4-FFF2-40B4-BE49-F238E27FC236}">
                <a16:creationId xmlns:a16="http://schemas.microsoft.com/office/drawing/2014/main" id="{8FBE709C-B770-C34C-8A14-A0B9E1A54C91}"/>
              </a:ext>
            </a:extLst>
          </p:cNvPr>
          <p:cNvSpPr>
            <a:spLocks noGrp="1"/>
          </p:cNvSpPr>
          <p:nvPr>
            <p:ph idx="1"/>
          </p:nvPr>
        </p:nvSpPr>
        <p:spPr>
          <a:xfrm>
            <a:off x="375745" y="1092988"/>
            <a:ext cx="7173135" cy="5168287"/>
          </a:xfrm>
          <a:prstGeom prst="rect">
            <a:avLst/>
          </a:prstGeom>
        </p:spPr>
        <p:txBody>
          <a:bodyPr lIns="0" tIns="0" rIns="0" bIns="0" numCol="2"/>
          <a:lstStyle>
            <a:lvl1pPr marL="0" indent="0">
              <a:spcBef>
                <a:spcPts val="1600"/>
              </a:spcBef>
              <a:buFontTx/>
              <a:buNone/>
              <a:defRPr sz="2200" b="0" i="0">
                <a:solidFill>
                  <a:schemeClr val="bg1">
                    <a:lumMod val="50000"/>
                  </a:schemeClr>
                </a:solidFill>
                <a:latin typeface="+mj-lt"/>
                <a:ea typeface="Gotham Book" charset="0"/>
                <a:cs typeface="Gotham Book" charset="0"/>
              </a:defRPr>
            </a:lvl1pPr>
            <a:lvl2pPr marL="457189" indent="0">
              <a:spcBef>
                <a:spcPts val="1600"/>
              </a:spcBef>
              <a:buFontTx/>
              <a:buNone/>
              <a:defRPr sz="2000" b="0" i="0">
                <a:solidFill>
                  <a:schemeClr val="bg1">
                    <a:lumMod val="50000"/>
                  </a:schemeClr>
                </a:solidFill>
                <a:latin typeface="+mj-lt"/>
                <a:ea typeface="Gotham Book" charset="0"/>
                <a:cs typeface="Gotham Book" charset="0"/>
              </a:defRPr>
            </a:lvl2pPr>
            <a:lvl3pPr marL="1200121" indent="-285744">
              <a:spcBef>
                <a:spcPts val="1600"/>
              </a:spcBef>
              <a:buFont typeface="Courier New" charset="0"/>
              <a:buChar char="o"/>
              <a:defRPr sz="1800" b="0" i="0">
                <a:solidFill>
                  <a:schemeClr val="bg1">
                    <a:lumMod val="50000"/>
                  </a:schemeClr>
                </a:solidFill>
                <a:latin typeface="+mj-lt"/>
                <a:ea typeface="Gotham Book" charset="0"/>
                <a:cs typeface="Gotham Book" charset="0"/>
              </a:defRPr>
            </a:lvl3pPr>
            <a:lvl4pPr marL="1371566" indent="0">
              <a:buFontTx/>
              <a:buNone/>
              <a:defRPr b="0" i="0">
                <a:solidFill>
                  <a:schemeClr val="bg1">
                    <a:lumMod val="50000"/>
                  </a:schemeClr>
                </a:solidFill>
                <a:latin typeface="Gotham Book" charset="0"/>
                <a:ea typeface="Gotham Book" charset="0"/>
                <a:cs typeface="Gotham Book" charset="0"/>
              </a:defRPr>
            </a:lvl4pPr>
            <a:lvl5pPr marL="1828754" indent="0">
              <a:buFontTx/>
              <a:buNone/>
              <a:defRPr b="0" i="0">
                <a:solidFill>
                  <a:schemeClr val="bg1">
                    <a:lumMod val="50000"/>
                  </a:schemeClr>
                </a:solidFill>
                <a:latin typeface="Gotham Book" charset="0"/>
                <a:ea typeface="Gotham Book" charset="0"/>
                <a:cs typeface="Gotham Book" charset="0"/>
              </a:defRPr>
            </a:lvl5pPr>
          </a:lstStyle>
          <a:p>
            <a:pPr lvl="0"/>
            <a:r>
              <a:rPr lang="en-US" dirty="0"/>
              <a:t>Click to edit Master text styles</a:t>
            </a:r>
          </a:p>
          <a:p>
            <a:pPr lvl="1"/>
            <a:r>
              <a:rPr lang="en-US" dirty="0"/>
              <a:t>Second level</a:t>
            </a:r>
          </a:p>
          <a:p>
            <a:pPr lvl="2"/>
            <a:r>
              <a:rPr lang="en-US" dirty="0"/>
              <a:t>Third level</a:t>
            </a:r>
          </a:p>
        </p:txBody>
      </p:sp>
      <p:sp>
        <p:nvSpPr>
          <p:cNvPr id="12" name="Text Placeholder 6">
            <a:extLst>
              <a:ext uri="{FF2B5EF4-FFF2-40B4-BE49-F238E27FC236}">
                <a16:creationId xmlns:a16="http://schemas.microsoft.com/office/drawing/2014/main" id="{4177557B-32FF-D947-BC6A-65A3525B985B}"/>
              </a:ext>
            </a:extLst>
          </p:cNvPr>
          <p:cNvSpPr>
            <a:spLocks noGrp="1"/>
          </p:cNvSpPr>
          <p:nvPr>
            <p:ph type="body" sz="quarter" idx="11"/>
          </p:nvPr>
        </p:nvSpPr>
        <p:spPr>
          <a:xfrm>
            <a:off x="7451460" y="2771318"/>
            <a:ext cx="3439885" cy="2053548"/>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p:txBody>
      </p:sp>
      <p:sp>
        <p:nvSpPr>
          <p:cNvPr id="13" name="Text Placeholder 9">
            <a:extLst>
              <a:ext uri="{FF2B5EF4-FFF2-40B4-BE49-F238E27FC236}">
                <a16:creationId xmlns:a16="http://schemas.microsoft.com/office/drawing/2014/main" id="{E5096748-8FA2-DB45-BAD2-BB48F35D47F4}"/>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5" name="Title 4">
            <a:extLst>
              <a:ext uri="{FF2B5EF4-FFF2-40B4-BE49-F238E27FC236}">
                <a16:creationId xmlns:a16="http://schemas.microsoft.com/office/drawing/2014/main" id="{15EB1B45-54D8-654E-A1B5-A93C1434504F}"/>
              </a:ext>
            </a:extLst>
          </p:cNvPr>
          <p:cNvSpPr>
            <a:spLocks noGrp="1"/>
          </p:cNvSpPr>
          <p:nvPr>
            <p:ph type="title" hasCustomPrompt="1"/>
          </p:nvPr>
        </p:nvSpPr>
        <p:spPr>
          <a:xfrm>
            <a:off x="375745" y="618971"/>
            <a:ext cx="10515600" cy="451206"/>
          </a:xfrm>
        </p:spPr>
        <p:txBody>
          <a:bodyPr/>
          <a:lstStyle>
            <a:lvl1pPr>
              <a:defRPr sz="2800"/>
            </a:lvl1pPr>
          </a:lstStyle>
          <a:p>
            <a:r>
              <a:rPr lang="en-US" dirty="0"/>
              <a:t>title</a:t>
            </a:r>
          </a:p>
        </p:txBody>
      </p:sp>
    </p:spTree>
    <p:extLst>
      <p:ext uri="{BB962C8B-B14F-4D97-AF65-F5344CB8AC3E}">
        <p14:creationId xmlns:p14="http://schemas.microsoft.com/office/powerpoint/2010/main" val="2024684467"/>
      </p:ext>
    </p:extLst>
  </p:cSld>
  <p:clrMapOvr>
    <a:masterClrMapping/>
  </p:clrMapOvr>
  <p:transition spd="med">
    <p:pull/>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ext – 2 column offset">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10515600"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p:nvPr>
        </p:nvSpPr>
        <p:spPr>
          <a:xfrm>
            <a:off x="349521" y="2014645"/>
            <a:ext cx="7559565" cy="3778497"/>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391C3D2-463C-1742-B3E4-0F73D26EF3E4}"/>
              </a:ext>
            </a:extLst>
          </p:cNvPr>
          <p:cNvSpPr>
            <a:spLocks noGrp="1"/>
          </p:cNvSpPr>
          <p:nvPr>
            <p:ph idx="15"/>
          </p:nvPr>
        </p:nvSpPr>
        <p:spPr>
          <a:xfrm>
            <a:off x="8158709" y="2014645"/>
            <a:ext cx="3628696" cy="3778497"/>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2">
            <a:extLst>
              <a:ext uri="{FF2B5EF4-FFF2-40B4-BE49-F238E27FC236}">
                <a16:creationId xmlns:a16="http://schemas.microsoft.com/office/drawing/2014/main" id="{E76C68D3-AA7C-1E4E-9B32-771C9A42E97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80150"/>
          <a:stretch/>
        </p:blipFill>
        <p:spPr>
          <a:xfrm>
            <a:off x="3132313" y="5869884"/>
            <a:ext cx="9059687" cy="988116"/>
          </a:xfrm>
          <a:prstGeom prst="rect">
            <a:avLst/>
          </a:prstGeom>
        </p:spPr>
      </p:pic>
    </p:spTree>
    <p:extLst>
      <p:ext uri="{BB962C8B-B14F-4D97-AF65-F5344CB8AC3E}">
        <p14:creationId xmlns:p14="http://schemas.microsoft.com/office/powerpoint/2010/main" val="1438811066"/>
      </p:ext>
    </p:extLst>
  </p:cSld>
  <p:clrMapOvr>
    <a:masterClrMapping/>
  </p:clrMapOvr>
  <p:transition spd="med">
    <p:pull/>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 3 column">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10515600"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p:nvPr>
        </p:nvSpPr>
        <p:spPr>
          <a:xfrm>
            <a:off x="349522" y="2104588"/>
            <a:ext cx="3628696" cy="3778497"/>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DDE6261D-3A45-0646-9C64-468159BB6B86}"/>
              </a:ext>
            </a:extLst>
          </p:cNvPr>
          <p:cNvSpPr>
            <a:spLocks noGrp="1"/>
          </p:cNvSpPr>
          <p:nvPr>
            <p:ph idx="14"/>
          </p:nvPr>
        </p:nvSpPr>
        <p:spPr>
          <a:xfrm>
            <a:off x="4280391" y="2104588"/>
            <a:ext cx="3628696" cy="3778497"/>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391C3D2-463C-1742-B3E4-0F73D26EF3E4}"/>
              </a:ext>
            </a:extLst>
          </p:cNvPr>
          <p:cNvSpPr>
            <a:spLocks noGrp="1"/>
          </p:cNvSpPr>
          <p:nvPr>
            <p:ph idx="15"/>
          </p:nvPr>
        </p:nvSpPr>
        <p:spPr>
          <a:xfrm>
            <a:off x="8158709" y="2104588"/>
            <a:ext cx="3628696" cy="3778497"/>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D27A3F7-6AEF-364C-BC33-AF08F8A9DC4E}"/>
              </a:ext>
            </a:extLst>
          </p:cNvPr>
          <p:cNvSpPr/>
          <p:nvPr userDrawn="1"/>
        </p:nvSpPr>
        <p:spPr>
          <a:xfrm>
            <a:off x="8005255" y="1999541"/>
            <a:ext cx="57285" cy="39885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951FC5-AC5D-AC41-A28F-72B978323C06}"/>
              </a:ext>
            </a:extLst>
          </p:cNvPr>
          <p:cNvSpPr/>
          <p:nvPr userDrawn="1"/>
        </p:nvSpPr>
        <p:spPr>
          <a:xfrm>
            <a:off x="4100662" y="1999541"/>
            <a:ext cx="57285" cy="39885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801D230-F779-5147-BE50-FE0B868CDA3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244" b="88950"/>
          <a:stretch/>
        </p:blipFill>
        <p:spPr>
          <a:xfrm>
            <a:off x="0" y="6150951"/>
            <a:ext cx="10332278" cy="707050"/>
          </a:xfrm>
          <a:prstGeom prst="rect">
            <a:avLst/>
          </a:prstGeom>
        </p:spPr>
      </p:pic>
    </p:spTree>
    <p:extLst>
      <p:ext uri="{BB962C8B-B14F-4D97-AF65-F5344CB8AC3E}">
        <p14:creationId xmlns:p14="http://schemas.microsoft.com/office/powerpoint/2010/main" val="3264025160"/>
      </p:ext>
    </p:extLst>
  </p:cSld>
  <p:clrMapOvr>
    <a:masterClrMapping/>
  </p:clrMapOvr>
  <p:transition spd="med">
    <p:pull/>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 2 column offset divider">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10515600"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hasCustomPrompt="1"/>
          </p:nvPr>
        </p:nvSpPr>
        <p:spPr>
          <a:xfrm>
            <a:off x="375746" y="2112665"/>
            <a:ext cx="6979211" cy="3988590"/>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2" name="Rectangle 1">
            <a:extLst>
              <a:ext uri="{FF2B5EF4-FFF2-40B4-BE49-F238E27FC236}">
                <a16:creationId xmlns:a16="http://schemas.microsoft.com/office/drawing/2014/main" id="{662C05C3-3E56-6545-9236-66EFAD78CD3C}"/>
              </a:ext>
            </a:extLst>
          </p:cNvPr>
          <p:cNvSpPr/>
          <p:nvPr userDrawn="1"/>
        </p:nvSpPr>
        <p:spPr>
          <a:xfrm>
            <a:off x="7713450" y="2112665"/>
            <a:ext cx="57285" cy="39885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BF40A507-FE47-3246-A585-19154610E5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66677" b="65945"/>
          <a:stretch/>
        </p:blipFill>
        <p:spPr>
          <a:xfrm>
            <a:off x="8129228" y="4586694"/>
            <a:ext cx="4062772" cy="2271306"/>
          </a:xfrm>
          <a:prstGeom prst="rect">
            <a:avLst/>
          </a:prstGeom>
        </p:spPr>
      </p:pic>
    </p:spTree>
    <p:extLst>
      <p:ext uri="{BB962C8B-B14F-4D97-AF65-F5344CB8AC3E}">
        <p14:creationId xmlns:p14="http://schemas.microsoft.com/office/powerpoint/2010/main" val="1354791569"/>
      </p:ext>
    </p:extLst>
  </p:cSld>
  <p:clrMapOvr>
    <a:masterClrMapping/>
  </p:clrMapOvr>
  <p:transition spd="med">
    <p:pull/>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 2 column divider">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10515600"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p:nvPr>
        </p:nvSpPr>
        <p:spPr>
          <a:xfrm>
            <a:off x="375745" y="1936423"/>
            <a:ext cx="4440121" cy="4164832"/>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391C3D2-463C-1742-B3E4-0F73D26EF3E4}"/>
              </a:ext>
            </a:extLst>
          </p:cNvPr>
          <p:cNvSpPr>
            <a:spLocks noGrp="1"/>
          </p:cNvSpPr>
          <p:nvPr>
            <p:ph idx="15"/>
          </p:nvPr>
        </p:nvSpPr>
        <p:spPr>
          <a:xfrm>
            <a:off x="6248895" y="1936423"/>
            <a:ext cx="4440124" cy="4164832"/>
          </a:xfrm>
        </p:spPr>
        <p:txBody>
          <a:bodyPr>
            <a:normAutofit/>
          </a:bodyPr>
          <a:lstStyle>
            <a:lvl1pPr marL="0" indent="0">
              <a:buNone/>
              <a:defRPr sz="1400" b="0" i="0">
                <a:latin typeface="GT Walsheim" pitchFamily="2" charset="77"/>
              </a:defRPr>
            </a:lvl1pPr>
            <a:lvl2pPr marL="0" indent="0">
              <a:buNone/>
              <a:defRPr sz="1400" b="0" i="0">
                <a:latin typeface="GT Walsheim" pitchFamily="2" charset="77"/>
              </a:defRPr>
            </a:lvl2pPr>
            <a:lvl3pPr marL="0" indent="0">
              <a:buNone/>
              <a:defRPr sz="1400" b="0" i="0"/>
            </a:lvl3pPr>
            <a:lvl4pPr marL="0" indent="0">
              <a:buNone/>
              <a:defRPr sz="1400" b="0" i="0">
                <a:latin typeface="GT Walsheim" pitchFamily="2" charset="77"/>
              </a:defRPr>
            </a:lvl4pPr>
            <a:lvl5pPr marL="0" indent="0">
              <a:buNone/>
              <a:defRPr sz="1400" b="0" i="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ACB0153-8EC8-F249-A78F-1DC0437359E3}"/>
              </a:ext>
            </a:extLst>
          </p:cNvPr>
          <p:cNvSpPr/>
          <p:nvPr userDrawn="1"/>
        </p:nvSpPr>
        <p:spPr>
          <a:xfrm>
            <a:off x="5503738" y="1936423"/>
            <a:ext cx="57285" cy="39885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9960F80-488D-304B-B0E1-052E2C39C8D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89332" b="25724"/>
          <a:stretch/>
        </p:blipFill>
        <p:spPr>
          <a:xfrm>
            <a:off x="10891345" y="1936423"/>
            <a:ext cx="1300655" cy="4921577"/>
          </a:xfrm>
          <a:prstGeom prst="rect">
            <a:avLst/>
          </a:prstGeom>
        </p:spPr>
      </p:pic>
    </p:spTree>
    <p:extLst>
      <p:ext uri="{BB962C8B-B14F-4D97-AF65-F5344CB8AC3E}">
        <p14:creationId xmlns:p14="http://schemas.microsoft.com/office/powerpoint/2010/main" val="4131812298"/>
      </p:ext>
    </p:extLst>
  </p:cSld>
  <p:clrMapOvr>
    <a:masterClrMapping/>
  </p:clrMapOvr>
  <p:transition spd="med">
    <p:pull/>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pli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3E38696-D700-1547-9A22-70E01307064D}"/>
              </a:ext>
            </a:extLst>
          </p:cNvPr>
          <p:cNvSpPr/>
          <p:nvPr userDrawn="1"/>
        </p:nvSpPr>
        <p:spPr>
          <a:xfrm>
            <a:off x="6096000" y="0"/>
            <a:ext cx="6084723"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5415455"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hasCustomPrompt="1"/>
          </p:nvPr>
        </p:nvSpPr>
        <p:spPr>
          <a:xfrm>
            <a:off x="349521" y="2322759"/>
            <a:ext cx="5441679" cy="3778496"/>
          </a:xfrm>
        </p:spPr>
        <p:txBody>
          <a:bodyPr>
            <a:normAutofit/>
          </a:bodyPr>
          <a:lstStyle>
            <a:lvl1pPr marL="0" indent="0">
              <a:buNone/>
              <a:defRPr sz="1400" b="0" i="0">
                <a:latin typeface="GT Walsheim" pitchFamily="2" charset="77"/>
              </a:defRPr>
            </a:lvl1pPr>
            <a:lvl2pPr marL="0" indent="0">
              <a:buNone/>
              <a:defRPr sz="2000" b="1" i="0">
                <a:latin typeface="GT Walsheim Bold" pitchFamily="2" charset="77"/>
              </a:defRPr>
            </a:lvl2pPr>
            <a:lvl3pPr marL="0" indent="0">
              <a:buNone/>
              <a:defRPr sz="1400"/>
            </a:lvl3pPr>
            <a:lvl4pPr marL="0" indent="0">
              <a:buNone/>
              <a:defRPr sz="1400" b="1" i="0">
                <a:latin typeface="GT Walsheim Bold" pitchFamily="2" charset="77"/>
              </a:defRPr>
            </a:lvl4pPr>
            <a:lvl5pPr marL="0" indent="0">
              <a:buNone/>
              <a:defRPr sz="1400"/>
            </a:lvl5pPr>
          </a:lstStyle>
          <a:p>
            <a:pPr lvl="0"/>
            <a:r>
              <a:rPr lang="en-US" dirty="0"/>
              <a:t>Edit Master text styles</a:t>
            </a:r>
          </a:p>
        </p:txBody>
      </p:sp>
      <p:sp>
        <p:nvSpPr>
          <p:cNvPr id="3" name="Content Placeholder 2">
            <a:extLst>
              <a:ext uri="{FF2B5EF4-FFF2-40B4-BE49-F238E27FC236}">
                <a16:creationId xmlns:a16="http://schemas.microsoft.com/office/drawing/2014/main" id="{C9313F3D-1857-D14F-AB7C-D0A5C33E0451}"/>
              </a:ext>
            </a:extLst>
          </p:cNvPr>
          <p:cNvSpPr>
            <a:spLocks noGrp="1"/>
          </p:cNvSpPr>
          <p:nvPr>
            <p:ph sz="quarter" idx="14"/>
          </p:nvPr>
        </p:nvSpPr>
        <p:spPr>
          <a:xfrm>
            <a:off x="6430963" y="447675"/>
            <a:ext cx="5405437" cy="5653088"/>
          </a:xfrm>
        </p:spPr>
        <p:txBody>
          <a:bodyPr/>
          <a:lstStyle>
            <a:lvl1pPr marL="0" indent="0">
              <a:buNone/>
              <a:defRPr/>
            </a:lvl1pPr>
          </a:lstStyle>
          <a:p>
            <a:pPr lvl="0"/>
            <a:r>
              <a:rPr lang="en-US" dirty="0"/>
              <a:t>Click to edit Master text styles</a:t>
            </a:r>
          </a:p>
        </p:txBody>
      </p:sp>
      <p:pic>
        <p:nvPicPr>
          <p:cNvPr id="6" name="Graphic 5">
            <a:extLst>
              <a:ext uri="{FF2B5EF4-FFF2-40B4-BE49-F238E27FC236}">
                <a16:creationId xmlns:a16="http://schemas.microsoft.com/office/drawing/2014/main" id="{2F06EFE3-EDE4-D24E-A1EB-6D711E6386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5633" b="90429"/>
          <a:stretch/>
        </p:blipFill>
        <p:spPr>
          <a:xfrm>
            <a:off x="11276" y="6221529"/>
            <a:ext cx="7847609" cy="636471"/>
          </a:xfrm>
          <a:prstGeom prst="rect">
            <a:avLst/>
          </a:prstGeom>
        </p:spPr>
      </p:pic>
    </p:spTree>
    <p:extLst>
      <p:ext uri="{BB962C8B-B14F-4D97-AF65-F5344CB8AC3E}">
        <p14:creationId xmlns:p14="http://schemas.microsoft.com/office/powerpoint/2010/main" val="1935311939"/>
      </p:ext>
    </p:extLst>
  </p:cSld>
  <p:clrMapOvr>
    <a:masterClrMapping/>
  </p:clrMapOvr>
  <p:transition spd="med">
    <p:pull/>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plit – Imag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3E38696-D700-1547-9A22-70E01307064D}"/>
              </a:ext>
            </a:extLst>
          </p:cNvPr>
          <p:cNvSpPr/>
          <p:nvPr userDrawn="1"/>
        </p:nvSpPr>
        <p:spPr>
          <a:xfrm>
            <a:off x="6096000" y="0"/>
            <a:ext cx="6084723"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A04C60DA-E58E-2441-8D5C-1257116E7C21}"/>
              </a:ext>
            </a:extLst>
          </p:cNvPr>
          <p:cNvSpPr>
            <a:spLocks noGrp="1"/>
          </p:cNvSpPr>
          <p:nvPr>
            <p:ph type="pic" sz="quarter" idx="14"/>
          </p:nvPr>
        </p:nvSpPr>
        <p:spPr>
          <a:xfrm>
            <a:off x="6107278" y="0"/>
            <a:ext cx="6084722" cy="6858000"/>
          </a:xfrm>
          <a:solidFill>
            <a:schemeClr val="accent1">
              <a:lumMod val="20000"/>
              <a:lumOff val="80000"/>
            </a:schemeClr>
          </a:solidFill>
          <a:ln>
            <a:noFill/>
          </a:ln>
        </p:spPr>
        <p:txBody>
          <a:bodyPr anchor="ctr"/>
          <a:lstStyle>
            <a:lvl1pPr algn="ctr">
              <a:defRPr/>
            </a:lvl1pPr>
          </a:lstStyle>
          <a:p>
            <a:endParaRPr lang="en-US" dirty="0"/>
          </a:p>
        </p:txBody>
      </p:sp>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5415455"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hasCustomPrompt="1"/>
          </p:nvPr>
        </p:nvSpPr>
        <p:spPr>
          <a:xfrm>
            <a:off x="349521" y="2322758"/>
            <a:ext cx="5441679" cy="3958772"/>
          </a:xfrm>
        </p:spPr>
        <p:txBody>
          <a:bodyPr>
            <a:normAutofit/>
          </a:bodyPr>
          <a:lstStyle>
            <a:lvl1pPr marL="0" indent="0">
              <a:buNone/>
              <a:defRPr sz="1400" b="0" i="0">
                <a:latin typeface="GT Walsheim" pitchFamily="2" charset="77"/>
              </a:defRPr>
            </a:lvl1pPr>
            <a:lvl2pPr marL="0" indent="0">
              <a:buNone/>
              <a:defRPr sz="2000" b="1" i="0">
                <a:latin typeface="GT Walsheim Bold" pitchFamily="2" charset="77"/>
              </a:defRPr>
            </a:lvl2pPr>
            <a:lvl3pPr marL="0" indent="0">
              <a:buNone/>
              <a:defRPr sz="1400"/>
            </a:lvl3pPr>
            <a:lvl4pPr marL="0" indent="0">
              <a:buNone/>
              <a:defRPr sz="1400" b="1" i="0">
                <a:latin typeface="GT Walsheim Bold" pitchFamily="2" charset="77"/>
              </a:defRPr>
            </a:lvl4pPr>
            <a:lvl5pPr marL="0" indent="0">
              <a:buNone/>
              <a:defRPr sz="1400"/>
            </a:lvl5pPr>
          </a:lstStyle>
          <a:p>
            <a:pPr lvl="0"/>
            <a:r>
              <a:rPr lang="en-US" dirty="0"/>
              <a:t>Edit Master text styles</a:t>
            </a:r>
          </a:p>
        </p:txBody>
      </p:sp>
      <p:pic>
        <p:nvPicPr>
          <p:cNvPr id="6" name="Graphic 5">
            <a:extLst>
              <a:ext uri="{FF2B5EF4-FFF2-40B4-BE49-F238E27FC236}">
                <a16:creationId xmlns:a16="http://schemas.microsoft.com/office/drawing/2014/main" id="{127B2330-6E39-4247-BDBB-47890AE6593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3805" b="89982"/>
          <a:stretch/>
        </p:blipFill>
        <p:spPr>
          <a:xfrm>
            <a:off x="2902226" y="6191711"/>
            <a:ext cx="9289774" cy="666289"/>
          </a:xfrm>
          <a:prstGeom prst="rect">
            <a:avLst/>
          </a:prstGeom>
        </p:spPr>
      </p:pic>
    </p:spTree>
    <p:extLst>
      <p:ext uri="{BB962C8B-B14F-4D97-AF65-F5344CB8AC3E}">
        <p14:creationId xmlns:p14="http://schemas.microsoft.com/office/powerpoint/2010/main" val="4201788068"/>
      </p:ext>
    </p:extLst>
  </p:cSld>
  <p:clrMapOvr>
    <a:masterClrMapping/>
  </p:clrMapOvr>
  <p:transition spd="med">
    <p:pull/>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plit – Large tex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3E38696-D700-1547-9A22-70E01307064D}"/>
              </a:ext>
            </a:extLst>
          </p:cNvPr>
          <p:cNvSpPr/>
          <p:nvPr userDrawn="1"/>
        </p:nvSpPr>
        <p:spPr>
          <a:xfrm>
            <a:off x="6107277" y="0"/>
            <a:ext cx="6084723"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5415455" cy="902412"/>
          </a:xfrm>
        </p:spPr>
        <p:txBody>
          <a:bodyPr>
            <a:noAutofit/>
          </a:bodyPr>
          <a:lstStyle>
            <a:lvl1pPr>
              <a:defRPr sz="4000" b="0" i="0">
                <a:latin typeface="PP Woodland Medium" pitchFamily="2" charset="77"/>
              </a:defRPr>
            </a:lvl1pPr>
          </a:lstStyle>
          <a:p>
            <a:r>
              <a:rPr lang="en-US" dirty="0"/>
              <a:t>Click to edit Master title style</a:t>
            </a:r>
          </a:p>
        </p:txBody>
      </p:sp>
      <p:sp>
        <p:nvSpPr>
          <p:cNvPr id="10" name="Rectangle 9">
            <a:extLst>
              <a:ext uri="{FF2B5EF4-FFF2-40B4-BE49-F238E27FC236}">
                <a16:creationId xmlns:a16="http://schemas.microsoft.com/office/drawing/2014/main" id="{98273972-D257-B341-BFDF-6C2F4396149B}"/>
              </a:ext>
            </a:extLst>
          </p:cNvPr>
          <p:cNvSpPr/>
          <p:nvPr userDrawn="1"/>
        </p:nvSpPr>
        <p:spPr>
          <a:xfrm>
            <a:off x="6107277" y="-7815"/>
            <a:ext cx="3048012" cy="3429000"/>
          </a:xfrm>
          <a:prstGeom prst="rect">
            <a:avLst/>
          </a:prstGeom>
          <a:solidFill>
            <a:srgbClr val="0B0B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D0BF09E-FBB5-B64B-BC90-2E681AFB361B}"/>
              </a:ext>
            </a:extLst>
          </p:cNvPr>
          <p:cNvSpPr/>
          <p:nvPr userDrawn="1"/>
        </p:nvSpPr>
        <p:spPr>
          <a:xfrm>
            <a:off x="9155289" y="-7815"/>
            <a:ext cx="3048012" cy="3429000"/>
          </a:xfrm>
          <a:prstGeom prst="rect">
            <a:avLst/>
          </a:prstGeom>
          <a:solidFill>
            <a:srgbClr val="001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B2D412C-A642-3140-9382-879D2830B259}"/>
              </a:ext>
            </a:extLst>
          </p:cNvPr>
          <p:cNvSpPr>
            <a:spLocks noGrp="1"/>
          </p:cNvSpPr>
          <p:nvPr>
            <p:ph type="body" sz="quarter" idx="11"/>
          </p:nvPr>
        </p:nvSpPr>
        <p:spPr>
          <a:xfrm>
            <a:off x="376238" y="1971675"/>
            <a:ext cx="5414962" cy="3900488"/>
          </a:xfrm>
        </p:spPr>
        <p:txBody>
          <a:bodyPr>
            <a:normAutofit/>
          </a:bodyPr>
          <a:lstStyle>
            <a:lvl1pPr>
              <a:defRPr sz="1400" b="0" i="0">
                <a:latin typeface="GT Walsheim" pitchFamily="2" charset="77"/>
              </a:defRPr>
            </a:lvl1pPr>
          </a:lstStyle>
          <a:p>
            <a:pPr lvl="0"/>
            <a:r>
              <a:rPr lang="en-US" dirty="0"/>
              <a:t>Click to edit Master text styles</a:t>
            </a:r>
          </a:p>
        </p:txBody>
      </p:sp>
      <p:pic>
        <p:nvPicPr>
          <p:cNvPr id="7" name="Graphic 6">
            <a:extLst>
              <a:ext uri="{FF2B5EF4-FFF2-40B4-BE49-F238E27FC236}">
                <a16:creationId xmlns:a16="http://schemas.microsoft.com/office/drawing/2014/main" id="{E1C8A2DC-EAEA-CC43-8F6F-F9815378F74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89863"/>
          <a:stretch/>
        </p:blipFill>
        <p:spPr>
          <a:xfrm>
            <a:off x="0" y="6191711"/>
            <a:ext cx="12192000" cy="674104"/>
          </a:xfrm>
          <a:prstGeom prst="rect">
            <a:avLst/>
          </a:prstGeom>
        </p:spPr>
      </p:pic>
    </p:spTree>
    <p:extLst>
      <p:ext uri="{BB962C8B-B14F-4D97-AF65-F5344CB8AC3E}">
        <p14:creationId xmlns:p14="http://schemas.microsoft.com/office/powerpoint/2010/main" val="790970550"/>
      </p:ext>
    </p:extLst>
  </p:cSld>
  <p:clrMapOvr>
    <a:masterClrMapping/>
  </p:clrMapOvr>
  <p:transition spd="med">
    <p:pull/>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82EB8B6-636C-FF40-AB79-15276B395567}"/>
              </a:ext>
            </a:extLst>
          </p:cNvPr>
          <p:cNvSpPr>
            <a:spLocks noGrp="1"/>
          </p:cNvSpPr>
          <p:nvPr>
            <p:ph type="title"/>
          </p:nvPr>
        </p:nvSpPr>
        <p:spPr>
          <a:xfrm>
            <a:off x="375745" y="756745"/>
            <a:ext cx="10515600" cy="763942"/>
          </a:xfrm>
        </p:spPr>
        <p:txBody>
          <a:bodyPr>
            <a:noAutofit/>
          </a:bodyPr>
          <a:lstStyle>
            <a:lvl1pPr>
              <a:defRPr sz="3600" b="0" i="0">
                <a:latin typeface="PP Woodland Medium" pitchFamily="2" charset="77"/>
              </a:defRPr>
            </a:lvl1pPr>
          </a:lstStyle>
          <a:p>
            <a:r>
              <a:rPr lang="en-US" dirty="0"/>
              <a:t>Click to edit Master title style</a:t>
            </a:r>
          </a:p>
        </p:txBody>
      </p:sp>
      <p:sp>
        <p:nvSpPr>
          <p:cNvPr id="17" name="Content Placeholder 2">
            <a:extLst>
              <a:ext uri="{FF2B5EF4-FFF2-40B4-BE49-F238E27FC236}">
                <a16:creationId xmlns:a16="http://schemas.microsoft.com/office/drawing/2014/main" id="{0D0D2E1F-58AA-6B41-BB62-D465A9457EA2}"/>
              </a:ext>
            </a:extLst>
          </p:cNvPr>
          <p:cNvSpPr>
            <a:spLocks noGrp="1"/>
          </p:cNvSpPr>
          <p:nvPr>
            <p:ph idx="13" hasCustomPrompt="1"/>
          </p:nvPr>
        </p:nvSpPr>
        <p:spPr>
          <a:xfrm>
            <a:off x="1153063" y="1691068"/>
            <a:ext cx="2252289" cy="272510"/>
          </a:xfrm>
        </p:spPr>
        <p:txBody>
          <a:bodyPr lIns="0" tIns="0" rIns="0" bIns="0">
            <a:noAutofit/>
          </a:bodyPr>
          <a:lstStyle>
            <a:lvl1pPr marL="0" indent="0">
              <a:buNone/>
              <a:defRPr sz="1200" b="1" i="0" cap="all" baseline="0">
                <a:latin typeface="GT Walsheim Bold" pitchFamily="2" charset="77"/>
              </a:defRPr>
            </a:lvl1pPr>
            <a:lvl2pPr marL="0" indent="0">
              <a:buNone/>
              <a:defRPr sz="1200" b="1" i="0">
                <a:latin typeface="GT Walsheim Bold" pitchFamily="2" charset="77"/>
              </a:defRPr>
            </a:lvl2pPr>
            <a:lvl3pPr marL="0" indent="0">
              <a:buNone/>
              <a:defRPr sz="1200"/>
            </a:lvl3pPr>
            <a:lvl4pPr marL="0" indent="0">
              <a:buNone/>
              <a:defRPr sz="1200" b="1" i="0">
                <a:latin typeface="GT Walsheim Bold" pitchFamily="2" charset="77"/>
              </a:defRPr>
            </a:lvl4pPr>
            <a:lvl5pPr marL="0" indent="0">
              <a:buNone/>
              <a:defRPr sz="1200"/>
            </a:lvl5pPr>
          </a:lstStyle>
          <a:p>
            <a:pPr lvl="0"/>
            <a:r>
              <a:rPr lang="en-US" dirty="0"/>
              <a:t>1. Title</a:t>
            </a:r>
          </a:p>
        </p:txBody>
      </p:sp>
      <p:sp>
        <p:nvSpPr>
          <p:cNvPr id="27" name="Content Placeholder 2">
            <a:extLst>
              <a:ext uri="{FF2B5EF4-FFF2-40B4-BE49-F238E27FC236}">
                <a16:creationId xmlns:a16="http://schemas.microsoft.com/office/drawing/2014/main" id="{DD76ED20-400D-9546-A268-D6F80756D0EE}"/>
              </a:ext>
            </a:extLst>
          </p:cNvPr>
          <p:cNvSpPr>
            <a:spLocks noGrp="1"/>
          </p:cNvSpPr>
          <p:nvPr>
            <p:ph idx="14" hasCustomPrompt="1"/>
          </p:nvPr>
        </p:nvSpPr>
        <p:spPr>
          <a:xfrm>
            <a:off x="3598735" y="1691068"/>
            <a:ext cx="2252289" cy="272510"/>
          </a:xfrm>
        </p:spPr>
        <p:txBody>
          <a:bodyPr lIns="0" tIns="0" rIns="0" bIns="0">
            <a:noAutofit/>
          </a:bodyPr>
          <a:lstStyle>
            <a:lvl1pPr marL="0" indent="0">
              <a:buNone/>
              <a:defRPr sz="1200" b="1" i="0" cap="all" baseline="0">
                <a:latin typeface="GT Walsheim Bold" pitchFamily="2" charset="77"/>
              </a:defRPr>
            </a:lvl1pPr>
            <a:lvl2pPr marL="0" indent="0">
              <a:buNone/>
              <a:defRPr sz="1200" b="1" i="0">
                <a:latin typeface="GT Walsheim Bold" pitchFamily="2" charset="77"/>
              </a:defRPr>
            </a:lvl2pPr>
            <a:lvl3pPr marL="0" indent="0">
              <a:buNone/>
              <a:defRPr sz="1200"/>
            </a:lvl3pPr>
            <a:lvl4pPr marL="0" indent="0">
              <a:buNone/>
              <a:defRPr sz="1200" b="1" i="0">
                <a:latin typeface="GT Walsheim Bold" pitchFamily="2" charset="77"/>
              </a:defRPr>
            </a:lvl4pPr>
            <a:lvl5pPr marL="0" indent="0">
              <a:buNone/>
              <a:defRPr sz="1200"/>
            </a:lvl5pPr>
          </a:lstStyle>
          <a:p>
            <a:pPr lvl="0"/>
            <a:r>
              <a:rPr lang="en-US" dirty="0"/>
              <a:t>2. Title</a:t>
            </a:r>
          </a:p>
        </p:txBody>
      </p:sp>
      <p:sp>
        <p:nvSpPr>
          <p:cNvPr id="28" name="Content Placeholder 2">
            <a:extLst>
              <a:ext uri="{FF2B5EF4-FFF2-40B4-BE49-F238E27FC236}">
                <a16:creationId xmlns:a16="http://schemas.microsoft.com/office/drawing/2014/main" id="{335E8647-308B-184D-93BD-36F6168639DC}"/>
              </a:ext>
            </a:extLst>
          </p:cNvPr>
          <p:cNvSpPr>
            <a:spLocks noGrp="1"/>
          </p:cNvSpPr>
          <p:nvPr>
            <p:ph idx="15" hasCustomPrompt="1"/>
          </p:nvPr>
        </p:nvSpPr>
        <p:spPr>
          <a:xfrm>
            <a:off x="6032295" y="1691068"/>
            <a:ext cx="2252289" cy="272510"/>
          </a:xfrm>
        </p:spPr>
        <p:txBody>
          <a:bodyPr lIns="0" tIns="0" rIns="0" bIns="0">
            <a:noAutofit/>
          </a:bodyPr>
          <a:lstStyle>
            <a:lvl1pPr marL="0" indent="0">
              <a:buNone/>
              <a:defRPr sz="1200" b="1" i="0" cap="all" baseline="0">
                <a:latin typeface="GT Walsheim Bold" pitchFamily="2" charset="77"/>
              </a:defRPr>
            </a:lvl1pPr>
            <a:lvl2pPr marL="0" indent="0">
              <a:buNone/>
              <a:defRPr sz="1200" b="1" i="0">
                <a:latin typeface="GT Walsheim Bold" pitchFamily="2" charset="77"/>
              </a:defRPr>
            </a:lvl2pPr>
            <a:lvl3pPr marL="0" indent="0">
              <a:buNone/>
              <a:defRPr sz="1200"/>
            </a:lvl3pPr>
            <a:lvl4pPr marL="0" indent="0">
              <a:buNone/>
              <a:defRPr sz="1200" b="1" i="0">
                <a:latin typeface="GT Walsheim Bold" pitchFamily="2" charset="77"/>
              </a:defRPr>
            </a:lvl4pPr>
            <a:lvl5pPr marL="0" indent="0">
              <a:buNone/>
              <a:defRPr sz="1200"/>
            </a:lvl5pPr>
          </a:lstStyle>
          <a:p>
            <a:pPr lvl="0"/>
            <a:r>
              <a:rPr lang="en-US" dirty="0"/>
              <a:t>3. Title</a:t>
            </a:r>
          </a:p>
        </p:txBody>
      </p:sp>
      <p:sp>
        <p:nvSpPr>
          <p:cNvPr id="29" name="Content Placeholder 2">
            <a:extLst>
              <a:ext uri="{FF2B5EF4-FFF2-40B4-BE49-F238E27FC236}">
                <a16:creationId xmlns:a16="http://schemas.microsoft.com/office/drawing/2014/main" id="{23FB7DCD-6606-A04E-9531-EDBA8B30832B}"/>
              </a:ext>
            </a:extLst>
          </p:cNvPr>
          <p:cNvSpPr>
            <a:spLocks noGrp="1"/>
          </p:cNvSpPr>
          <p:nvPr>
            <p:ph idx="16" hasCustomPrompt="1"/>
          </p:nvPr>
        </p:nvSpPr>
        <p:spPr>
          <a:xfrm>
            <a:off x="8471911" y="1691068"/>
            <a:ext cx="2252289" cy="272510"/>
          </a:xfrm>
        </p:spPr>
        <p:txBody>
          <a:bodyPr lIns="0" tIns="0" rIns="0" bIns="0">
            <a:noAutofit/>
          </a:bodyPr>
          <a:lstStyle>
            <a:lvl1pPr marL="0" indent="0">
              <a:buNone/>
              <a:defRPr sz="1200" b="1" i="0" cap="all" baseline="0">
                <a:latin typeface="GT Walsheim Bold" pitchFamily="2" charset="77"/>
              </a:defRPr>
            </a:lvl1pPr>
            <a:lvl2pPr marL="0" indent="0">
              <a:buNone/>
              <a:defRPr sz="1200" b="1" i="0">
                <a:latin typeface="GT Walsheim Bold" pitchFamily="2" charset="77"/>
              </a:defRPr>
            </a:lvl2pPr>
            <a:lvl3pPr marL="0" indent="0">
              <a:buNone/>
              <a:defRPr sz="1200"/>
            </a:lvl3pPr>
            <a:lvl4pPr marL="0" indent="0">
              <a:buNone/>
              <a:defRPr sz="1200" b="1" i="0">
                <a:latin typeface="GT Walsheim Bold" pitchFamily="2" charset="77"/>
              </a:defRPr>
            </a:lvl4pPr>
            <a:lvl5pPr marL="0" indent="0">
              <a:buNone/>
              <a:defRPr sz="1200"/>
            </a:lvl5pPr>
          </a:lstStyle>
          <a:p>
            <a:pPr lvl="0"/>
            <a:r>
              <a:rPr lang="en-US" dirty="0"/>
              <a:t>4. Title</a:t>
            </a:r>
          </a:p>
        </p:txBody>
      </p:sp>
      <p:sp>
        <p:nvSpPr>
          <p:cNvPr id="48" name="Picture Placeholder 2">
            <a:extLst>
              <a:ext uri="{FF2B5EF4-FFF2-40B4-BE49-F238E27FC236}">
                <a16:creationId xmlns:a16="http://schemas.microsoft.com/office/drawing/2014/main" id="{20673883-793E-2047-9710-28A9713CD8D1}"/>
              </a:ext>
            </a:extLst>
          </p:cNvPr>
          <p:cNvSpPr>
            <a:spLocks noGrp="1"/>
          </p:cNvSpPr>
          <p:nvPr>
            <p:ph type="pic" sz="quarter" idx="18"/>
          </p:nvPr>
        </p:nvSpPr>
        <p:spPr>
          <a:xfrm>
            <a:off x="3591502" y="1963578"/>
            <a:ext cx="2443241" cy="3069935"/>
          </a:xfrm>
        </p:spPr>
        <p:txBody>
          <a:bodyPr>
            <a:normAutofit/>
          </a:bodyPr>
          <a:lstStyle>
            <a:lvl1pPr>
              <a:defRPr sz="1400"/>
            </a:lvl1pPr>
          </a:lstStyle>
          <a:p>
            <a:endParaRPr lang="en-US"/>
          </a:p>
        </p:txBody>
      </p:sp>
      <p:sp>
        <p:nvSpPr>
          <p:cNvPr id="49" name="Picture Placeholder 2">
            <a:extLst>
              <a:ext uri="{FF2B5EF4-FFF2-40B4-BE49-F238E27FC236}">
                <a16:creationId xmlns:a16="http://schemas.microsoft.com/office/drawing/2014/main" id="{4731E7AF-59DD-5344-B631-C2F0F81593F2}"/>
              </a:ext>
            </a:extLst>
          </p:cNvPr>
          <p:cNvSpPr>
            <a:spLocks noGrp="1"/>
          </p:cNvSpPr>
          <p:nvPr>
            <p:ph type="pic" sz="quarter" idx="19"/>
          </p:nvPr>
        </p:nvSpPr>
        <p:spPr>
          <a:xfrm>
            <a:off x="6031707" y="1963578"/>
            <a:ext cx="2443241" cy="3069935"/>
          </a:xfrm>
        </p:spPr>
        <p:txBody>
          <a:bodyPr>
            <a:normAutofit/>
          </a:bodyPr>
          <a:lstStyle>
            <a:lvl1pPr>
              <a:defRPr sz="1400"/>
            </a:lvl1pPr>
          </a:lstStyle>
          <a:p>
            <a:endParaRPr lang="en-US" dirty="0"/>
          </a:p>
        </p:txBody>
      </p:sp>
      <p:sp>
        <p:nvSpPr>
          <p:cNvPr id="50" name="Picture Placeholder 2">
            <a:extLst>
              <a:ext uri="{FF2B5EF4-FFF2-40B4-BE49-F238E27FC236}">
                <a16:creationId xmlns:a16="http://schemas.microsoft.com/office/drawing/2014/main" id="{14C49B53-94EA-D64E-8FAB-D9EBC27F3BC8}"/>
              </a:ext>
            </a:extLst>
          </p:cNvPr>
          <p:cNvSpPr>
            <a:spLocks noGrp="1"/>
          </p:cNvSpPr>
          <p:nvPr>
            <p:ph type="pic" sz="quarter" idx="20"/>
          </p:nvPr>
        </p:nvSpPr>
        <p:spPr>
          <a:xfrm>
            <a:off x="8471911" y="1963578"/>
            <a:ext cx="2443241" cy="3069935"/>
          </a:xfrm>
        </p:spPr>
        <p:txBody>
          <a:bodyPr>
            <a:normAutofit/>
          </a:bodyPr>
          <a:lstStyle>
            <a:lvl1pPr>
              <a:defRPr sz="1400"/>
            </a:lvl1pPr>
          </a:lstStyle>
          <a:p>
            <a:endParaRPr lang="en-US"/>
          </a:p>
        </p:txBody>
      </p:sp>
      <p:sp>
        <p:nvSpPr>
          <p:cNvPr id="51" name="Picture Placeholder 2">
            <a:extLst>
              <a:ext uri="{FF2B5EF4-FFF2-40B4-BE49-F238E27FC236}">
                <a16:creationId xmlns:a16="http://schemas.microsoft.com/office/drawing/2014/main" id="{6865C803-B7D3-034B-87B5-42313A2D7AC5}"/>
              </a:ext>
            </a:extLst>
          </p:cNvPr>
          <p:cNvSpPr>
            <a:spLocks noGrp="1"/>
          </p:cNvSpPr>
          <p:nvPr>
            <p:ph type="pic" sz="quarter" idx="21"/>
          </p:nvPr>
        </p:nvSpPr>
        <p:spPr>
          <a:xfrm>
            <a:off x="1151297" y="1963578"/>
            <a:ext cx="2443241" cy="3069935"/>
          </a:xfrm>
        </p:spPr>
        <p:txBody>
          <a:bodyPr>
            <a:normAutofit/>
          </a:bodyPr>
          <a:lstStyle>
            <a:lvl1pPr>
              <a:defRPr sz="1400"/>
            </a:lvl1pPr>
          </a:lstStyle>
          <a:p>
            <a:endParaRPr lang="en-US"/>
          </a:p>
        </p:txBody>
      </p:sp>
      <p:sp>
        <p:nvSpPr>
          <p:cNvPr id="5" name="Text Placeholder 4">
            <a:extLst>
              <a:ext uri="{FF2B5EF4-FFF2-40B4-BE49-F238E27FC236}">
                <a16:creationId xmlns:a16="http://schemas.microsoft.com/office/drawing/2014/main" id="{93E25A13-929B-AB4D-AEF6-AB7A6500F691}"/>
              </a:ext>
            </a:extLst>
          </p:cNvPr>
          <p:cNvSpPr>
            <a:spLocks noGrp="1"/>
          </p:cNvSpPr>
          <p:nvPr>
            <p:ph type="body" sz="quarter" idx="22"/>
          </p:nvPr>
        </p:nvSpPr>
        <p:spPr>
          <a:xfrm>
            <a:off x="1525395" y="4788483"/>
            <a:ext cx="2072848" cy="1396186"/>
          </a:xfrm>
          <a:noFill/>
        </p:spPr>
        <p:txBody>
          <a:bodyPr>
            <a:noAutofit/>
          </a:bodyPr>
          <a:lstStyle>
            <a:lvl1pPr marL="0" indent="0">
              <a:buNone/>
              <a:defRPr sz="2000" b="1" i="0">
                <a:latin typeface="PP Woodland" pitchFamily="2" charset="77"/>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Master text styles</a:t>
            </a:r>
          </a:p>
          <a:p>
            <a:pPr lvl="1"/>
            <a:r>
              <a:rPr lang="en-US" dirty="0"/>
              <a:t>Second level</a:t>
            </a:r>
          </a:p>
          <a:p>
            <a:pPr lvl="2"/>
            <a:r>
              <a:rPr lang="en-US" dirty="0"/>
              <a:t>Third level</a:t>
            </a:r>
          </a:p>
        </p:txBody>
      </p:sp>
      <p:sp>
        <p:nvSpPr>
          <p:cNvPr id="16" name="Text Placeholder 4">
            <a:extLst>
              <a:ext uri="{FF2B5EF4-FFF2-40B4-BE49-F238E27FC236}">
                <a16:creationId xmlns:a16="http://schemas.microsoft.com/office/drawing/2014/main" id="{208F1E53-1455-6141-8882-F86390B87668}"/>
              </a:ext>
            </a:extLst>
          </p:cNvPr>
          <p:cNvSpPr>
            <a:spLocks noGrp="1"/>
          </p:cNvSpPr>
          <p:nvPr>
            <p:ph type="body" sz="quarter" idx="23"/>
          </p:nvPr>
        </p:nvSpPr>
        <p:spPr>
          <a:xfrm>
            <a:off x="3955154" y="4788483"/>
            <a:ext cx="2072848" cy="1396186"/>
          </a:xfrm>
          <a:noFill/>
        </p:spPr>
        <p:txBody>
          <a:bodyPr>
            <a:noAutofit/>
          </a:bodyPr>
          <a:lstStyle>
            <a:lvl1pPr marL="0" indent="0">
              <a:buNone/>
              <a:defRPr sz="2000" b="1" i="0">
                <a:latin typeface="PP Woodland" pitchFamily="2" charset="77"/>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Master text styles</a:t>
            </a:r>
          </a:p>
          <a:p>
            <a:pPr lvl="1"/>
            <a:r>
              <a:rPr lang="en-US" dirty="0"/>
              <a:t>Second level</a:t>
            </a:r>
          </a:p>
          <a:p>
            <a:pPr lvl="2"/>
            <a:r>
              <a:rPr lang="en-US" dirty="0"/>
              <a:t>Third level</a:t>
            </a:r>
          </a:p>
        </p:txBody>
      </p:sp>
      <p:sp>
        <p:nvSpPr>
          <p:cNvPr id="18" name="Text Placeholder 4">
            <a:extLst>
              <a:ext uri="{FF2B5EF4-FFF2-40B4-BE49-F238E27FC236}">
                <a16:creationId xmlns:a16="http://schemas.microsoft.com/office/drawing/2014/main" id="{89054AC7-5144-E842-91FC-B16278EBBA7D}"/>
              </a:ext>
            </a:extLst>
          </p:cNvPr>
          <p:cNvSpPr>
            <a:spLocks noGrp="1"/>
          </p:cNvSpPr>
          <p:nvPr>
            <p:ph type="body" sz="quarter" idx="24"/>
          </p:nvPr>
        </p:nvSpPr>
        <p:spPr>
          <a:xfrm>
            <a:off x="6402100" y="4788483"/>
            <a:ext cx="2072848" cy="1396186"/>
          </a:xfrm>
          <a:noFill/>
        </p:spPr>
        <p:txBody>
          <a:bodyPr>
            <a:noAutofit/>
          </a:bodyPr>
          <a:lstStyle>
            <a:lvl1pPr marL="0" indent="0">
              <a:buNone/>
              <a:defRPr sz="2000" b="1" i="0">
                <a:latin typeface="PP Woodland" pitchFamily="2" charset="77"/>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Master text styles</a:t>
            </a:r>
          </a:p>
          <a:p>
            <a:pPr lvl="1"/>
            <a:r>
              <a:rPr lang="en-US" dirty="0"/>
              <a:t>Second level</a:t>
            </a:r>
          </a:p>
          <a:p>
            <a:pPr lvl="2"/>
            <a:r>
              <a:rPr lang="en-US" dirty="0"/>
              <a:t>Third level</a:t>
            </a:r>
          </a:p>
        </p:txBody>
      </p:sp>
      <p:sp>
        <p:nvSpPr>
          <p:cNvPr id="19" name="Text Placeholder 4">
            <a:extLst>
              <a:ext uri="{FF2B5EF4-FFF2-40B4-BE49-F238E27FC236}">
                <a16:creationId xmlns:a16="http://schemas.microsoft.com/office/drawing/2014/main" id="{3ADC486E-3D06-F442-8D3E-23C5DB36FDFB}"/>
              </a:ext>
            </a:extLst>
          </p:cNvPr>
          <p:cNvSpPr>
            <a:spLocks noGrp="1"/>
          </p:cNvSpPr>
          <p:nvPr>
            <p:ph type="body" sz="quarter" idx="25"/>
          </p:nvPr>
        </p:nvSpPr>
        <p:spPr>
          <a:xfrm>
            <a:off x="8849046" y="4788483"/>
            <a:ext cx="2072848" cy="1396186"/>
          </a:xfrm>
          <a:noFill/>
        </p:spPr>
        <p:txBody>
          <a:bodyPr>
            <a:noAutofit/>
          </a:bodyPr>
          <a:lstStyle>
            <a:lvl1pPr marL="0" indent="0">
              <a:buNone/>
              <a:defRPr sz="2000" b="1" i="0">
                <a:latin typeface="PP Woodland" pitchFamily="2" charset="77"/>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65860369"/>
      </p:ext>
    </p:extLst>
  </p:cSld>
  <p:clrMapOvr>
    <a:masterClrMapping/>
  </p:clrMapOvr>
  <p:transition spd="med">
    <p:pull/>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Dark - Left Image" preserve="1" userDrawn="1">
  <p:cSld name="Dark - Left Image">
    <p:spTree>
      <p:nvGrpSpPr>
        <p:cNvPr id="1" name="Shape 63"/>
        <p:cNvGrpSpPr/>
        <p:nvPr/>
      </p:nvGrpSpPr>
      <p:grpSpPr>
        <a:xfrm>
          <a:off x="0" y="0"/>
          <a:ext cx="0" cy="0"/>
          <a:chOff x="0" y="0"/>
          <a:chExt cx="0" cy="0"/>
        </a:xfrm>
      </p:grpSpPr>
      <p:sp>
        <p:nvSpPr>
          <p:cNvPr id="66" name="Google Shape;66;p8"/>
          <p:cNvSpPr/>
          <p:nvPr/>
        </p:nvSpPr>
        <p:spPr>
          <a:xfrm>
            <a:off x="0" y="0"/>
            <a:ext cx="6206836" cy="6858000"/>
          </a:xfrm>
          <a:prstGeom prst="rect">
            <a:avLst/>
          </a:prstGeom>
          <a:solidFill>
            <a:schemeClr val="bg2"/>
          </a:solidFill>
          <a:ln>
            <a:noFill/>
          </a:ln>
        </p:spPr>
        <p:txBody>
          <a:bodyPr spcFirstLastPara="1" wrap="square" lIns="45713" tIns="22850" rIns="45713"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Arial"/>
              <a:ea typeface="Arial"/>
              <a:cs typeface="Arial"/>
              <a:sym typeface="Arial"/>
            </a:endParaRPr>
          </a:p>
        </p:txBody>
      </p:sp>
      <p:pic>
        <p:nvPicPr>
          <p:cNvPr id="15" name="Graphic 14">
            <a:extLst>
              <a:ext uri="{FF2B5EF4-FFF2-40B4-BE49-F238E27FC236}">
                <a16:creationId xmlns:a16="http://schemas.microsoft.com/office/drawing/2014/main" id="{3873F885-78E9-FF46-9D43-2EE2545F5BC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4932" b="10932"/>
          <a:stretch/>
        </p:blipFill>
        <p:spPr>
          <a:xfrm>
            <a:off x="0" y="934815"/>
            <a:ext cx="617948" cy="5923185"/>
          </a:xfrm>
          <a:prstGeom prst="rect">
            <a:avLst/>
          </a:prstGeom>
        </p:spPr>
      </p:pic>
      <p:sp>
        <p:nvSpPr>
          <p:cNvPr id="10" name="Google Shape;67;p8">
            <a:extLst>
              <a:ext uri="{FF2B5EF4-FFF2-40B4-BE49-F238E27FC236}">
                <a16:creationId xmlns:a16="http://schemas.microsoft.com/office/drawing/2014/main" id="{D335A69E-EECC-9F4B-9AE3-A2068037C4AF}"/>
              </a:ext>
            </a:extLst>
          </p:cNvPr>
          <p:cNvSpPr txBox="1">
            <a:spLocks noGrp="1"/>
          </p:cNvSpPr>
          <p:nvPr>
            <p:ph type="title"/>
          </p:nvPr>
        </p:nvSpPr>
        <p:spPr>
          <a:xfrm>
            <a:off x="1068801" y="550965"/>
            <a:ext cx="5439900" cy="38385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6000"/>
              <a:buFont typeface="Arial"/>
              <a:buNone/>
              <a:defRPr sz="4000" b="0" i="0">
                <a:solidFill>
                  <a:schemeClr val="tx1"/>
                </a:solidFill>
                <a:latin typeface="PP Woodland" pitchFamily="2" charset="77"/>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11" name="Graphic 10">
            <a:extLst>
              <a:ext uri="{FF2B5EF4-FFF2-40B4-BE49-F238E27FC236}">
                <a16:creationId xmlns:a16="http://schemas.microsoft.com/office/drawing/2014/main" id="{33E85580-10A2-C14C-9585-56A3AED4BA8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94932" b="10932"/>
          <a:stretch/>
        </p:blipFill>
        <p:spPr>
          <a:xfrm>
            <a:off x="11526983" y="934815"/>
            <a:ext cx="617948" cy="5923185"/>
          </a:xfrm>
          <a:prstGeom prst="rect">
            <a:avLst/>
          </a:prstGeom>
        </p:spPr>
      </p:pic>
      <p:sp>
        <p:nvSpPr>
          <p:cNvPr id="12" name="Google Shape;72;p8">
            <a:extLst>
              <a:ext uri="{FF2B5EF4-FFF2-40B4-BE49-F238E27FC236}">
                <a16:creationId xmlns:a16="http://schemas.microsoft.com/office/drawing/2014/main" id="{1081C75F-CB2E-BF4B-B5EA-91EF7EE99C8C}"/>
              </a:ext>
            </a:extLst>
          </p:cNvPr>
          <p:cNvSpPr/>
          <p:nvPr userDrawn="1"/>
        </p:nvSpPr>
        <p:spPr>
          <a:xfrm>
            <a:off x="6455104" y="1911927"/>
            <a:ext cx="5276582" cy="2982578"/>
          </a:xfrm>
          <a:prstGeom prst="rect">
            <a:avLst/>
          </a:prstGeom>
          <a:solidFill>
            <a:srgbClr val="F3F3F3"/>
          </a:solidFill>
          <a:ln>
            <a:noFill/>
          </a:ln>
          <a:effectLst>
            <a:outerShdw blurRad="1428750" dist="371475" dir="5400000" algn="bl" rotWithShape="0">
              <a:srgbClr val="000000">
                <a:alpha val="33000"/>
              </a:srgbClr>
            </a:outerShdw>
          </a:effectLst>
        </p:spPr>
        <p:txBody>
          <a:bodyPr spcFirstLastPara="1" wrap="square" lIns="228600" tIns="45713" rIns="228600" bIns="45713" anchor="ctr" anchorCtr="0">
            <a:noAutofit/>
          </a:bodyPr>
          <a:lstStyle/>
          <a:p>
            <a:pPr marL="0" lvl="0" indent="0" algn="ctr" rtl="0">
              <a:spcBef>
                <a:spcPts val="0"/>
              </a:spcBef>
              <a:spcAft>
                <a:spcPts val="0"/>
              </a:spcAft>
              <a:buNone/>
            </a:pPr>
            <a:endParaRPr sz="1500" dirty="0">
              <a:solidFill>
                <a:srgbClr val="7F7F7F"/>
              </a:solidFill>
              <a:latin typeface="Muli"/>
              <a:ea typeface="Muli"/>
              <a:cs typeface="Muli"/>
              <a:sym typeface="Muli"/>
            </a:endParaRPr>
          </a:p>
        </p:txBody>
      </p:sp>
      <p:sp>
        <p:nvSpPr>
          <p:cNvPr id="72" name="Google Shape;72;p8"/>
          <p:cNvSpPr/>
          <p:nvPr/>
        </p:nvSpPr>
        <p:spPr>
          <a:xfrm>
            <a:off x="527114" y="1911926"/>
            <a:ext cx="5276582" cy="2982579"/>
          </a:xfrm>
          <a:prstGeom prst="rect">
            <a:avLst/>
          </a:prstGeom>
          <a:solidFill>
            <a:srgbClr val="F3F3F3"/>
          </a:solidFill>
          <a:ln>
            <a:noFill/>
          </a:ln>
          <a:effectLst>
            <a:outerShdw blurRad="1428750" dist="371475" dir="5400000" algn="bl" rotWithShape="0">
              <a:srgbClr val="000000">
                <a:alpha val="33000"/>
              </a:srgbClr>
            </a:outerShdw>
          </a:effectLst>
        </p:spPr>
        <p:txBody>
          <a:bodyPr spcFirstLastPara="1" wrap="square" lIns="228600" tIns="45713" rIns="228600" bIns="45713" anchor="ctr" anchorCtr="0">
            <a:noAutofit/>
          </a:bodyPr>
          <a:lstStyle/>
          <a:p>
            <a:pPr marL="0" lvl="0" indent="0" algn="ctr" rtl="0">
              <a:spcBef>
                <a:spcPts val="0"/>
              </a:spcBef>
              <a:spcAft>
                <a:spcPts val="0"/>
              </a:spcAft>
              <a:buNone/>
            </a:pPr>
            <a:endParaRPr sz="1500" dirty="0">
              <a:solidFill>
                <a:srgbClr val="7F7F7F"/>
              </a:solidFill>
              <a:latin typeface="Muli"/>
              <a:ea typeface="Muli"/>
              <a:cs typeface="Muli"/>
              <a:sym typeface="Muli"/>
            </a:endParaRPr>
          </a:p>
        </p:txBody>
      </p:sp>
      <p:sp>
        <p:nvSpPr>
          <p:cNvPr id="13" name="Content Placeholder 2">
            <a:extLst>
              <a:ext uri="{FF2B5EF4-FFF2-40B4-BE49-F238E27FC236}">
                <a16:creationId xmlns:a16="http://schemas.microsoft.com/office/drawing/2014/main" id="{6FD20306-EDF1-1748-B473-380AFA482C4F}"/>
              </a:ext>
            </a:extLst>
          </p:cNvPr>
          <p:cNvSpPr>
            <a:spLocks noGrp="1"/>
          </p:cNvSpPr>
          <p:nvPr>
            <p:ph idx="13" hasCustomPrompt="1"/>
          </p:nvPr>
        </p:nvSpPr>
        <p:spPr>
          <a:xfrm>
            <a:off x="734291" y="5709213"/>
            <a:ext cx="4901939" cy="698148"/>
          </a:xfrm>
        </p:spPr>
        <p:txBody>
          <a:bodyPr>
            <a:normAutofit/>
          </a:bodyPr>
          <a:lstStyle>
            <a:lvl1pPr marL="0" indent="0">
              <a:buNone/>
              <a:defRPr sz="1400" b="0" i="0">
                <a:latin typeface="GT Walsheim" pitchFamily="2" charset="77"/>
              </a:defRPr>
            </a:lvl1pPr>
            <a:lvl2pPr marL="0" indent="0">
              <a:buNone/>
              <a:defRPr sz="2000" b="1" i="0">
                <a:latin typeface="GT Walsheim Bold" pitchFamily="2" charset="77"/>
              </a:defRPr>
            </a:lvl2pPr>
            <a:lvl3pPr marL="0" indent="0">
              <a:buNone/>
              <a:defRPr sz="1400"/>
            </a:lvl3pPr>
            <a:lvl4pPr marL="0" indent="0">
              <a:buNone/>
              <a:defRPr sz="1400" b="1" i="0">
                <a:latin typeface="GT Walsheim Bold" pitchFamily="2" charset="77"/>
              </a:defRPr>
            </a:lvl4pPr>
            <a:lvl5pPr marL="0" indent="0">
              <a:buNone/>
              <a:defRPr sz="1400"/>
            </a:lvl5pPr>
          </a:lstStyle>
          <a:p>
            <a:pPr lvl="0"/>
            <a:r>
              <a:rPr lang="en-US" dirty="0"/>
              <a:t>Edit Master text styles</a:t>
            </a:r>
          </a:p>
        </p:txBody>
      </p:sp>
      <p:sp>
        <p:nvSpPr>
          <p:cNvPr id="14" name="Content Placeholder 2">
            <a:extLst>
              <a:ext uri="{FF2B5EF4-FFF2-40B4-BE49-F238E27FC236}">
                <a16:creationId xmlns:a16="http://schemas.microsoft.com/office/drawing/2014/main" id="{72576672-5D7D-FE47-AB45-8E580D48F122}"/>
              </a:ext>
            </a:extLst>
          </p:cNvPr>
          <p:cNvSpPr>
            <a:spLocks noGrp="1"/>
          </p:cNvSpPr>
          <p:nvPr>
            <p:ph idx="14" hasCustomPrompt="1"/>
          </p:nvPr>
        </p:nvSpPr>
        <p:spPr>
          <a:xfrm>
            <a:off x="6555772" y="5709213"/>
            <a:ext cx="4901937" cy="698148"/>
          </a:xfrm>
        </p:spPr>
        <p:txBody>
          <a:bodyPr>
            <a:normAutofit/>
          </a:bodyPr>
          <a:lstStyle>
            <a:lvl1pPr marL="0" indent="0">
              <a:buNone/>
              <a:defRPr sz="1400" b="0" i="0">
                <a:latin typeface="GT Walsheim" pitchFamily="2" charset="77"/>
              </a:defRPr>
            </a:lvl1pPr>
            <a:lvl2pPr marL="0" indent="0">
              <a:buNone/>
              <a:defRPr sz="2000" b="1" i="0">
                <a:latin typeface="GT Walsheim Bold" pitchFamily="2" charset="77"/>
              </a:defRPr>
            </a:lvl2pPr>
            <a:lvl3pPr marL="0" indent="0">
              <a:buNone/>
              <a:defRPr sz="1400"/>
            </a:lvl3pPr>
            <a:lvl4pPr marL="0" indent="0">
              <a:buNone/>
              <a:defRPr sz="1400" b="1" i="0">
                <a:latin typeface="GT Walsheim Bold" pitchFamily="2" charset="77"/>
              </a:defRPr>
            </a:lvl4pPr>
            <a:lvl5pPr marL="0" indent="0">
              <a:buNone/>
              <a:defRPr sz="1400"/>
            </a:lvl5pPr>
          </a:lstStyle>
          <a:p>
            <a:pPr lvl="0"/>
            <a:r>
              <a:rPr lang="en-US" dirty="0"/>
              <a:t>Edit Master text styles</a:t>
            </a:r>
          </a:p>
        </p:txBody>
      </p:sp>
    </p:spTree>
    <p:extLst>
      <p:ext uri="{BB962C8B-B14F-4D97-AF65-F5344CB8AC3E}">
        <p14:creationId xmlns:p14="http://schemas.microsoft.com/office/powerpoint/2010/main" val="250827440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allout">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AD0796D-5030-3347-929B-9B501BB1EB1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7251" r="22308" b="15435"/>
          <a:stretch/>
        </p:blipFill>
        <p:spPr>
          <a:xfrm>
            <a:off x="6225122" y="6713934"/>
            <a:ext cx="6096000" cy="4652241"/>
          </a:xfrm>
          <a:prstGeom prst="rect">
            <a:avLst/>
          </a:prstGeom>
        </p:spPr>
      </p:pic>
      <p:sp>
        <p:nvSpPr>
          <p:cNvPr id="4" name="Rectangle 3">
            <a:extLst>
              <a:ext uri="{FF2B5EF4-FFF2-40B4-BE49-F238E27FC236}">
                <a16:creationId xmlns:a16="http://schemas.microsoft.com/office/drawing/2014/main" id="{696203B7-DFAB-E94A-827C-2D61A4D51CFC}"/>
              </a:ext>
            </a:extLst>
          </p:cNvPr>
          <p:cNvSpPr/>
          <p:nvPr userDrawn="1"/>
        </p:nvSpPr>
        <p:spPr>
          <a:xfrm>
            <a:off x="5943600" y="830316"/>
            <a:ext cx="5118100" cy="3932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5">
            <a:extLst>
              <a:ext uri="{FF2B5EF4-FFF2-40B4-BE49-F238E27FC236}">
                <a16:creationId xmlns:a16="http://schemas.microsoft.com/office/drawing/2014/main" id="{5863E127-AE99-9444-B780-8837DD269C30}"/>
              </a:ext>
            </a:extLst>
          </p:cNvPr>
          <p:cNvSpPr>
            <a:spLocks noGrp="1"/>
          </p:cNvSpPr>
          <p:nvPr>
            <p:ph type="title"/>
          </p:nvPr>
        </p:nvSpPr>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1124457329"/>
      </p:ext>
    </p:extLst>
  </p:cSld>
  <p:clrMapOvr>
    <a:overrideClrMapping bg1="lt1" tx1="dk1" bg2="lt2" tx2="dk2" accent1="accent1" accent2="accent2" accent3="accent3" accent4="accent4" accent5="accent5" accent6="accent6" hlink="hlink" folHlink="folHlink"/>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theme" Target="../theme/theme2.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image" Target="../media/image12.sv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3.xml"/><Relationship Id="rId1" Type="http://schemas.openxmlformats.org/officeDocument/2006/relationships/slideLayout" Target="../slideLayouts/slideLayout36.xml"/><Relationship Id="rId5" Type="http://schemas.openxmlformats.org/officeDocument/2006/relationships/image" Target="../media/image2.png"/><Relationship Id="rId4" Type="http://schemas.openxmlformats.org/officeDocument/2006/relationships/image" Target="../media/image12.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30.emf"/><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10" Type="http://schemas.openxmlformats.org/officeDocument/2006/relationships/image" Target="../media/image39.svg"/><Relationship Id="rId4" Type="http://schemas.openxmlformats.org/officeDocument/2006/relationships/slideLayout" Target="../slideLayouts/slideLayout51.xml"/><Relationship Id="rId9" Type="http://schemas.openxmlformats.org/officeDocument/2006/relationships/image" Target="../media/image38.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54.xml"/><Relationship Id="rId5" Type="http://schemas.openxmlformats.org/officeDocument/2006/relationships/image" Target="../media/image39.svg"/><Relationship Id="rId4" Type="http://schemas.openxmlformats.org/officeDocument/2006/relationships/image" Target="../media/image38.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image" Target="../media/image2.png"/><Relationship Id="rId5" Type="http://schemas.openxmlformats.org/officeDocument/2006/relationships/image" Target="../media/image12.svg"/><Relationship Id="rId4"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5" Type="http://schemas.openxmlformats.org/officeDocument/2006/relationships/image" Target="../media/image2.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60.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image" Target="../media/image2.png"/><Relationship Id="rId5" Type="http://schemas.openxmlformats.org/officeDocument/2006/relationships/image" Target="../media/image51.svg"/><Relationship Id="rId4" Type="http://schemas.openxmlformats.org/officeDocument/2006/relationships/image" Target="../media/image50.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1.xml"/><Relationship Id="rId1" Type="http://schemas.openxmlformats.org/officeDocument/2006/relationships/slideLayout" Target="../slideLayouts/slideLayout63.xml"/><Relationship Id="rId5" Type="http://schemas.openxmlformats.org/officeDocument/2006/relationships/image" Target="../media/image2.png"/><Relationship Id="rId4" Type="http://schemas.openxmlformats.org/officeDocument/2006/relationships/image" Target="../media/image9.sv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2.xml"/><Relationship Id="rId1" Type="http://schemas.openxmlformats.org/officeDocument/2006/relationships/slideLayout" Target="../slideLayouts/slideLayout64.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65.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10" Type="http://schemas.openxmlformats.org/officeDocument/2006/relationships/image" Target="../media/image64.emf"/><Relationship Id="rId4" Type="http://schemas.openxmlformats.org/officeDocument/2006/relationships/slideLayout" Target="../slideLayouts/slideLayout69.xml"/><Relationship Id="rId9" Type="http://schemas.openxmlformats.org/officeDocument/2006/relationships/image" Target="../media/image63.emf"/></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slideLayout" Target="../slideLayouts/slideLayout75.xml"/><Relationship Id="rId7" Type="http://schemas.openxmlformats.org/officeDocument/2006/relationships/theme" Target="../theme/theme1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64.emf"/></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6" Type="http://schemas.openxmlformats.org/officeDocument/2006/relationships/image" Target="../media/image2.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image" Target="../media/image30.emf"/><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17.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7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070233"/>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24" r:id="rId3"/>
    <p:sldLayoutId id="2147483725" r:id="rId4"/>
    <p:sldLayoutId id="2147483726" r:id="rId5"/>
    <p:sldLayoutId id="2147483727" r:id="rId6"/>
    <p:sldLayoutId id="2147483728" r:id="rId7"/>
    <p:sldLayoutId id="2147483729" r:id="rId8"/>
    <p:sldLayoutId id="2147483773" r:id="rId9"/>
    <p:sldLayoutId id="2147483791" r:id="rId10"/>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29"/>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9793495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71"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pic>
        <p:nvPicPr>
          <p:cNvPr id="7" name="Graphic 6">
            <a:extLst>
              <a:ext uri="{FF2B5EF4-FFF2-40B4-BE49-F238E27FC236}">
                <a16:creationId xmlns:a16="http://schemas.microsoft.com/office/drawing/2014/main" id="{67C51762-C41B-4BF9-BC02-85364B8F7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0FD15C58-09CA-4761-BF69-98976CC62D31}"/>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760366161"/>
      </p:ext>
    </p:extLst>
  </p:cSld>
  <p:clrMap bg1="lt1" tx1="dk1" bg2="lt2" tx2="dk2" accent1="accent1" accent2="accent2" accent3="accent3" accent4="accent4" accent5="accent5" accent6="accent6" hlink="hlink" folHlink="folHlink"/>
  <p:sldLayoutIdLst>
    <p:sldLayoutId id="214748374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3"/>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4"/>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77844923"/>
      </p:ext>
    </p:extLst>
  </p:cSld>
  <p:clrMap bg1="lt1" tx1="dk1" bg2="lt2" tx2="dk2" accent1="accent1" accent2="accent2" accent3="accent3" accent4="accent4" accent5="accent5" accent6="accent6" hlink="hlink" folHlink="folHlink"/>
  <p:sldLayoutIdLst>
    <p:sldLayoutId id="2147483668" r:id="rId1"/>
    <p:sldLayoutId id="2147483681" r:id="rId2"/>
    <p:sldLayoutId id="2147483737" r:id="rId3"/>
    <p:sldLayoutId id="2147483738" r:id="rId4"/>
    <p:sldLayoutId id="2147483685" r:id="rId5"/>
    <p:sldLayoutId id="2147483687" r:id="rId6"/>
    <p:sldLayoutId id="2147483689" r:id="rId7"/>
    <p:sldLayoutId id="2147483693" r:id="rId8"/>
    <p:sldLayoutId id="2147483698" r:id="rId9"/>
    <p:sldLayoutId id="2147483721" r:id="rId10"/>
    <p:sldLayoutId id="2147483701" r:id="rId1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8" name="Picture 7">
            <a:extLst>
              <a:ext uri="{FF2B5EF4-FFF2-40B4-BE49-F238E27FC236}">
                <a16:creationId xmlns:a16="http://schemas.microsoft.com/office/drawing/2014/main" id="{23468DF4-08F4-4646-8B4F-4A369EA71421}"/>
              </a:ext>
            </a:extLst>
          </p:cNvPr>
          <p:cNvPicPr>
            <a:picLocks noChangeAspect="1"/>
          </p:cNvPicPr>
          <p:nvPr userDrawn="1"/>
        </p:nvPicPr>
        <p:blipFill>
          <a:blip r:embed="rId8"/>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394B41A2-9A50-4618-B17F-C40F4F7C393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1366" y="94536"/>
            <a:ext cx="581025" cy="619125"/>
          </a:xfrm>
          <a:prstGeom prst="rect">
            <a:avLst/>
          </a:prstGeom>
        </p:spPr>
      </p:pic>
    </p:spTree>
    <p:extLst>
      <p:ext uri="{BB962C8B-B14F-4D97-AF65-F5344CB8AC3E}">
        <p14:creationId xmlns:p14="http://schemas.microsoft.com/office/powerpoint/2010/main" val="398916092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91" r:id="rId3"/>
    <p:sldLayoutId id="2147483714" r:id="rId4"/>
    <p:sldLayoutId id="2147483715" r:id="rId5"/>
    <p:sldLayoutId id="2147483792" r:id="rId6"/>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3"/>
          <a:stretch>
            <a:fillRect/>
          </a:stretch>
        </p:blipFill>
        <p:spPr>
          <a:xfrm>
            <a:off x="110697" y="6454325"/>
            <a:ext cx="1120123" cy="365125"/>
          </a:xfrm>
          <a:prstGeom prst="rect">
            <a:avLst/>
          </a:prstGeom>
        </p:spPr>
      </p:pic>
      <p:pic>
        <p:nvPicPr>
          <p:cNvPr id="5" name="Graphic 4">
            <a:extLst>
              <a:ext uri="{FF2B5EF4-FFF2-40B4-BE49-F238E27FC236}">
                <a16:creationId xmlns:a16="http://schemas.microsoft.com/office/drawing/2014/main" id="{F20ED682-CA0D-4C4C-9538-154ABF38A7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704" y="75874"/>
            <a:ext cx="581025" cy="619125"/>
          </a:xfrm>
          <a:prstGeom prst="rect">
            <a:avLst/>
          </a:prstGeom>
        </p:spPr>
      </p:pic>
    </p:spTree>
    <p:extLst>
      <p:ext uri="{BB962C8B-B14F-4D97-AF65-F5344CB8AC3E}">
        <p14:creationId xmlns:p14="http://schemas.microsoft.com/office/powerpoint/2010/main" val="282090563"/>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EDB9724B-B9F8-44B5-A6BF-F090646C35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D468EDD6-02AC-4A63-A19B-4FB69DD263FF}"/>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21799188"/>
      </p:ext>
    </p:extLst>
  </p:cSld>
  <p:clrMap bg1="lt1" tx1="dk1" bg2="lt2" tx2="dk2" accent1="accent1" accent2="accent2" accent3="accent3" accent4="accent4" accent5="accent5" accent6="accent6" hlink="hlink" folHlink="folHlink"/>
  <p:sldLayoutIdLst>
    <p:sldLayoutId id="2147483770" r:id="rId1"/>
    <p:sldLayoutId id="2147483675"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Picture 6">
            <a:extLst>
              <a:ext uri="{FF2B5EF4-FFF2-40B4-BE49-F238E27FC236}">
                <a16:creationId xmlns:a16="http://schemas.microsoft.com/office/drawing/2014/main" id="{FBEDF05C-B2CB-4CD2-881A-CCC0BCBDA841}"/>
              </a:ext>
            </a:extLst>
          </p:cNvPr>
          <p:cNvPicPr>
            <a:picLocks noChangeAspect="1"/>
          </p:cNvPicPr>
          <p:nvPr userDrawn="1"/>
        </p:nvPicPr>
        <p:blipFill rotWithShape="1">
          <a:blip r:embed="rId5"/>
          <a:srcRect r="81340" b="46353"/>
          <a:stretch/>
        </p:blipFill>
        <p:spPr>
          <a:xfrm>
            <a:off x="243779" y="172963"/>
            <a:ext cx="560547" cy="525307"/>
          </a:xfrm>
          <a:prstGeom prst="rect">
            <a:avLst/>
          </a:prstGeom>
        </p:spPr>
      </p:pic>
      <p:pic>
        <p:nvPicPr>
          <p:cNvPr id="8" name="Picture 7">
            <a:extLst>
              <a:ext uri="{FF2B5EF4-FFF2-40B4-BE49-F238E27FC236}">
                <a16:creationId xmlns:a16="http://schemas.microsoft.com/office/drawing/2014/main" id="{B86B1356-1F19-4FF4-A8ED-8FC25D35FD29}"/>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85641881"/>
      </p:ext>
    </p:extLst>
  </p:cSld>
  <p:clrMap bg1="lt1" tx1="dk1" bg2="lt2" tx2="dk2" accent1="accent1" accent2="accent2" accent3="accent3" accent4="accent4" accent5="accent5" accent6="accent6" hlink="hlink" folHlink="folHlink"/>
  <p:sldLayoutIdLst>
    <p:sldLayoutId id="2147483671" r:id="rId1"/>
    <p:sldLayoutId id="2147483768" r:id="rId2"/>
    <p:sldLayoutId id="2147483769" r:id="rId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4A42D6CC-8749-40CC-BF6D-38932AC8064B}"/>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354531863"/>
      </p:ext>
    </p:extLst>
  </p:cSld>
  <p:clrMap bg1="lt1" tx1="dk1" bg2="lt2" tx2="dk2" accent1="accent1" accent2="accent2" accent3="accent3" accent4="accent4" accent5="accent5" accent6="accent6" hlink="hlink" folHlink="folHlink"/>
  <p:sldLayoutIdLst>
    <p:sldLayoutId id="2147483704"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2EBC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C5031C17-EAE7-478D-91C8-B542FEEAB5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4865" y="98713"/>
            <a:ext cx="566823" cy="566897"/>
          </a:xfrm>
          <a:prstGeom prst="rect">
            <a:avLst/>
          </a:prstGeom>
        </p:spPr>
      </p:pic>
      <p:pic>
        <p:nvPicPr>
          <p:cNvPr id="8" name="Picture 7">
            <a:extLst>
              <a:ext uri="{FF2B5EF4-FFF2-40B4-BE49-F238E27FC236}">
                <a16:creationId xmlns:a16="http://schemas.microsoft.com/office/drawing/2014/main" id="{EF1219F5-BE30-45B6-9BEC-BA0AF6639CD3}"/>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672364013"/>
      </p:ext>
    </p:extLst>
  </p:cSld>
  <p:clrMap bg1="lt1" tx1="dk1" bg2="lt2" tx2="dk2" accent1="accent1" accent2="accent2" accent3="accent3" accent4="accent4" accent5="accent5" accent6="accent6" hlink="hlink" folHlink="folHlink"/>
  <p:sldLayoutIdLst>
    <p:sldLayoutId id="2147483706" r:id="rId1"/>
    <p:sldLayoutId id="2147483772"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442A99"/>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pic>
        <p:nvPicPr>
          <p:cNvPr id="9" name="Graphic 8">
            <a:extLst>
              <a:ext uri="{FF2B5EF4-FFF2-40B4-BE49-F238E27FC236}">
                <a16:creationId xmlns:a16="http://schemas.microsoft.com/office/drawing/2014/main" id="{616507DE-B78E-414B-84FF-DBE2C82CB2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3211" y="352298"/>
            <a:ext cx="487363" cy="86868"/>
          </a:xfrm>
          <a:prstGeom prst="rect">
            <a:avLst/>
          </a:prstGeom>
        </p:spPr>
      </p:pic>
      <p:sp>
        <p:nvSpPr>
          <p:cNvPr id="11" name="Text Placeholder 8">
            <a:extLst>
              <a:ext uri="{FF2B5EF4-FFF2-40B4-BE49-F238E27FC236}">
                <a16:creationId xmlns:a16="http://schemas.microsoft.com/office/drawing/2014/main" id="{002AD2AE-B5AB-1745-8A49-2D275626F943}"/>
              </a:ext>
            </a:extLst>
          </p:cNvPr>
          <p:cNvSpPr txBox="1">
            <a:spLocks/>
          </p:cNvSpPr>
          <p:nvPr userDrawn="1"/>
        </p:nvSpPr>
        <p:spPr>
          <a:xfrm>
            <a:off x="1076642" y="357179"/>
            <a:ext cx="2742843" cy="91440"/>
          </a:xfrm>
          <a:prstGeom prst="rect">
            <a:avLst/>
          </a:prstGeom>
        </p:spPr>
        <p:txBody>
          <a:bodyPr lIns="0" tIns="0" rIns="0" bIns="0" anchor="ctr"/>
          <a:lstStyle>
            <a:lvl1pPr marL="0" indent="0" algn="l" defTabSz="1828800" rtl="0" eaLnBrk="1" latinLnBrk="0" hangingPunct="1">
              <a:lnSpc>
                <a:spcPct val="100000"/>
              </a:lnSpc>
              <a:spcBef>
                <a:spcPts val="0"/>
              </a:spcBef>
              <a:buFont typeface="Arial" panose="020B0604020202020204" pitchFamily="34" charset="0"/>
              <a:buNone/>
              <a:defRPr sz="1600" b="1" i="0" kern="1200">
                <a:solidFill>
                  <a:schemeClr val="tx1"/>
                </a:solidFill>
                <a:latin typeface="GT Walsheim Bold" panose="02000503030000020003"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None/>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800" dirty="0">
                <a:solidFill>
                  <a:schemeClr val="bg1"/>
                </a:solidFill>
              </a:rPr>
              <a:t>Presentation Title</a:t>
            </a:r>
          </a:p>
        </p:txBody>
      </p:sp>
      <p:pic>
        <p:nvPicPr>
          <p:cNvPr id="5" name="Picture 4">
            <a:extLst>
              <a:ext uri="{FF2B5EF4-FFF2-40B4-BE49-F238E27FC236}">
                <a16:creationId xmlns:a16="http://schemas.microsoft.com/office/drawing/2014/main" id="{8C2BF263-3309-4B16-8F31-A3BF5A22D4F5}"/>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459308358"/>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8305662D-CBBA-4874-830C-091CAB12F1F4}"/>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82657909"/>
      </p:ext>
    </p:extLst>
  </p:cSld>
  <p:clrMap bg1="lt1" tx1="dk1" bg2="lt2" tx2="dk2" accent1="accent1" accent2="accent2" accent3="accent3" accent4="accent4" accent5="accent5" accent6="accent6" hlink="hlink" folHlink="folHlink"/>
  <p:sldLayoutIdLst>
    <p:sldLayoutId id="214748371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8EF0CC"/>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6B94057B-3D82-4B35-8CF2-9463380954D8}"/>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167542555"/>
      </p:ext>
    </p:extLst>
  </p:cSld>
  <p:clrMap bg1="lt1" tx1="dk1" bg2="lt2" tx2="dk2" accent1="accent1" accent2="accent2" accent3="accent3" accent4="accent4" accent5="accent5" accent6="accent6" hlink="hlink" folHlink="folHlink"/>
  <p:sldLayoutIdLst>
    <p:sldLayoutId id="2147483712"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7" name="Rectangle 6">
            <a:extLst>
              <a:ext uri="{FF2B5EF4-FFF2-40B4-BE49-F238E27FC236}">
                <a16:creationId xmlns:a16="http://schemas.microsoft.com/office/drawing/2014/main" id="{EBC2D80A-6E34-4839-A40B-6890D9E24586}"/>
              </a:ext>
            </a:extLst>
          </p:cNvPr>
          <p:cNvSpPr/>
          <p:nvPr userDrawn="1"/>
        </p:nvSpPr>
        <p:spPr>
          <a:xfrm>
            <a:off x="-4000" y="0"/>
            <a:ext cx="742858" cy="6858000"/>
          </a:xfrm>
          <a:prstGeom prst="rect">
            <a:avLst/>
          </a:prstGeom>
          <a:solidFill>
            <a:srgbClr val="214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AB386CE-B964-404E-9CD9-E4A5B4EDBA80}"/>
              </a:ext>
            </a:extLst>
          </p:cNvPr>
          <p:cNvPicPr>
            <a:picLocks noChangeAspect="1"/>
          </p:cNvPicPr>
          <p:nvPr userDrawn="1"/>
        </p:nvPicPr>
        <p:blipFill>
          <a:blip r:embed="rId9"/>
          <a:stretch>
            <a:fillRect/>
          </a:stretch>
        </p:blipFill>
        <p:spPr>
          <a:xfrm>
            <a:off x="70432" y="165334"/>
            <a:ext cx="595681" cy="515151"/>
          </a:xfrm>
          <a:prstGeom prst="rect">
            <a:avLst/>
          </a:prstGeom>
        </p:spPr>
      </p:pic>
      <p:pic>
        <p:nvPicPr>
          <p:cNvPr id="9" name="Picture 8">
            <a:extLst>
              <a:ext uri="{FF2B5EF4-FFF2-40B4-BE49-F238E27FC236}">
                <a16:creationId xmlns:a16="http://schemas.microsoft.com/office/drawing/2014/main" id="{7D2933FE-EB92-42E8-9D16-F3D295602642}"/>
              </a:ext>
            </a:extLst>
          </p:cNvPr>
          <p:cNvPicPr>
            <a:picLocks noChangeAspect="1"/>
          </p:cNvPicPr>
          <p:nvPr userDrawn="1"/>
        </p:nvPicPr>
        <p:blipFill>
          <a:blip r:embed="rId10"/>
          <a:stretch>
            <a:fillRect/>
          </a:stretch>
        </p:blipFill>
        <p:spPr>
          <a:xfrm>
            <a:off x="110672" y="6267164"/>
            <a:ext cx="513514" cy="441011"/>
          </a:xfrm>
          <a:prstGeom prst="rect">
            <a:avLst/>
          </a:prstGeom>
        </p:spPr>
      </p:pic>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Tree>
    <p:extLst>
      <p:ext uri="{BB962C8B-B14F-4D97-AF65-F5344CB8AC3E}">
        <p14:creationId xmlns:p14="http://schemas.microsoft.com/office/powerpoint/2010/main" val="274077617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
        <p:nvSpPr>
          <p:cNvPr id="12" name="Rectangle 11">
            <a:extLst>
              <a:ext uri="{FF2B5EF4-FFF2-40B4-BE49-F238E27FC236}">
                <a16:creationId xmlns:a16="http://schemas.microsoft.com/office/drawing/2014/main" id="{03F8A0AC-8A32-4EE1-B9F7-5244837500F7}"/>
              </a:ext>
            </a:extLst>
          </p:cNvPr>
          <p:cNvSpPr/>
          <p:nvPr userDrawn="1"/>
        </p:nvSpPr>
        <p:spPr>
          <a:xfrm>
            <a:off x="0" y="0"/>
            <a:ext cx="742858" cy="6858000"/>
          </a:xfrm>
          <a:prstGeom prst="rect">
            <a:avLst/>
          </a:prstGeom>
          <a:solidFill>
            <a:srgbClr val="57A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D75581B-CDA2-45A3-B558-D2C78FF814C7}"/>
              </a:ext>
            </a:extLst>
          </p:cNvPr>
          <p:cNvPicPr>
            <a:picLocks noChangeAspect="1"/>
          </p:cNvPicPr>
          <p:nvPr userDrawn="1"/>
        </p:nvPicPr>
        <p:blipFill>
          <a:blip r:embed="rId8"/>
          <a:stretch>
            <a:fillRect/>
          </a:stretch>
        </p:blipFill>
        <p:spPr>
          <a:xfrm>
            <a:off x="60282" y="116379"/>
            <a:ext cx="627771" cy="479044"/>
          </a:xfrm>
          <a:prstGeom prst="rect">
            <a:avLst/>
          </a:prstGeom>
        </p:spPr>
      </p:pic>
      <p:pic>
        <p:nvPicPr>
          <p:cNvPr id="14" name="Picture 13">
            <a:extLst>
              <a:ext uri="{FF2B5EF4-FFF2-40B4-BE49-F238E27FC236}">
                <a16:creationId xmlns:a16="http://schemas.microsoft.com/office/drawing/2014/main" id="{32A6CD44-A1C4-49F1-8266-89BC6C354444}"/>
              </a:ext>
            </a:extLst>
          </p:cNvPr>
          <p:cNvPicPr>
            <a:picLocks noChangeAspect="1"/>
          </p:cNvPicPr>
          <p:nvPr userDrawn="1"/>
        </p:nvPicPr>
        <p:blipFill>
          <a:blip r:embed="rId9"/>
          <a:stretch>
            <a:fillRect/>
          </a:stretch>
        </p:blipFill>
        <p:spPr>
          <a:xfrm>
            <a:off x="114672" y="6267163"/>
            <a:ext cx="513514" cy="441011"/>
          </a:xfrm>
          <a:prstGeom prst="rect">
            <a:avLst/>
          </a:prstGeom>
        </p:spPr>
      </p:pic>
    </p:spTree>
    <p:extLst>
      <p:ext uri="{BB962C8B-B14F-4D97-AF65-F5344CB8AC3E}">
        <p14:creationId xmlns:p14="http://schemas.microsoft.com/office/powerpoint/2010/main" val="197647370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5"/>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1374897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EB359-F1E6-6341-9FA4-7B7B0DD0BB8C}"/>
              </a:ext>
            </a:extLst>
          </p:cNvPr>
          <p:cNvSpPr>
            <a:spLocks noGrp="1"/>
          </p:cNvSpPr>
          <p:nvPr>
            <p:ph type="body" idx="1"/>
          </p:nvPr>
        </p:nvSpPr>
        <p:spPr>
          <a:xfrm>
            <a:off x="375745" y="186766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9">
            <a:extLst>
              <a:ext uri="{FF2B5EF4-FFF2-40B4-BE49-F238E27FC236}">
                <a16:creationId xmlns:a16="http://schemas.microsoft.com/office/drawing/2014/main" id="{ADCD7706-BEA0-7E47-9D5F-86663C6A9E59}"/>
              </a:ext>
            </a:extLst>
          </p:cNvPr>
          <p:cNvSpPr>
            <a:spLocks noGrp="1"/>
          </p:cNvSpPr>
          <p:nvPr>
            <p:ph type="title"/>
          </p:nvPr>
        </p:nvSpPr>
        <p:spPr>
          <a:xfrm>
            <a:off x="375745" y="830316"/>
            <a:ext cx="10515600" cy="902412"/>
          </a:xfrm>
          <a:prstGeom prst="rect">
            <a:avLst/>
          </a:prstGeom>
        </p:spPr>
        <p:txBody>
          <a:bodyPr vert="horz" wrap="square" lIns="91440" tIns="45720" rIns="91440" bIns="45720" rtlCol="0" anchor="t">
            <a:noAutofit/>
          </a:bodyPr>
          <a:lstStyle/>
          <a:p>
            <a:r>
              <a:rPr lang="en-US" dirty="0"/>
              <a:t>Click to edit Master title style</a:t>
            </a:r>
          </a:p>
        </p:txBody>
      </p:sp>
      <p:pic>
        <p:nvPicPr>
          <p:cNvPr id="5" name="Picture 4" descr="A picture containing shape&#10;&#10;Description automatically generated">
            <a:extLst>
              <a:ext uri="{FF2B5EF4-FFF2-40B4-BE49-F238E27FC236}">
                <a16:creationId xmlns:a16="http://schemas.microsoft.com/office/drawing/2014/main" id="{851D6AF7-18D0-2D4B-8E5C-717671164428}"/>
              </a:ext>
            </a:extLst>
          </p:cNvPr>
          <p:cNvPicPr>
            <a:picLocks noChangeAspect="1"/>
          </p:cNvPicPr>
          <p:nvPr userDrawn="1"/>
        </p:nvPicPr>
        <p:blipFill>
          <a:blip r:embed="rId14"/>
          <a:stretch>
            <a:fillRect/>
          </a:stretch>
        </p:blipFill>
        <p:spPr>
          <a:xfrm>
            <a:off x="469779" y="361865"/>
            <a:ext cx="862985" cy="146135"/>
          </a:xfrm>
          <a:prstGeom prst="rect">
            <a:avLst/>
          </a:prstGeom>
        </p:spPr>
      </p:pic>
    </p:spTree>
    <p:extLst>
      <p:ext uri="{BB962C8B-B14F-4D97-AF65-F5344CB8AC3E}">
        <p14:creationId xmlns:p14="http://schemas.microsoft.com/office/powerpoint/2010/main" val="226556929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Lst>
  <p:transition spd="med">
    <p:pull/>
  </p:transition>
  <p:hf hdr="0" dt="0"/>
  <p:txStyles>
    <p:titleStyle>
      <a:lvl1pPr algn="l" defTabSz="914400" rtl="0" eaLnBrk="1" latinLnBrk="0" hangingPunct="1">
        <a:lnSpc>
          <a:spcPct val="90000"/>
        </a:lnSpc>
        <a:spcBef>
          <a:spcPct val="0"/>
        </a:spcBef>
        <a:buNone/>
        <a:defRPr sz="4000" b="0" i="0" kern="1200">
          <a:solidFill>
            <a:schemeClr val="tx1"/>
          </a:solidFill>
          <a:latin typeface="PP Woodlan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GT Walsheim Ligh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GT Walsheim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GT Walsheim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GT Walsheim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GT Walsheim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92.xml"/><Relationship Id="rId4" Type="http://schemas.openxmlformats.org/officeDocument/2006/relationships/image" Target="../media/image89.emf"/></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4.xml"/><Relationship Id="rId4" Type="http://schemas.openxmlformats.org/officeDocument/2006/relationships/image" Target="../media/image93.png"/></Relationships>
</file>

<file path=ppt/slides/_rels/slide1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xml"/><Relationship Id="rId1" Type="http://schemas.openxmlformats.org/officeDocument/2006/relationships/slideLayout" Target="../slideLayouts/slideLayout44.xml"/><Relationship Id="rId4" Type="http://schemas.openxmlformats.org/officeDocument/2006/relationships/image" Target="../media/image95.png"/></Relationships>
</file>

<file path=ppt/slides/_rels/slide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44.xml"/><Relationship Id="rId4" Type="http://schemas.openxmlformats.org/officeDocument/2006/relationships/image" Target="../media/image97.png"/></Relationships>
</file>

<file path=ppt/slides/_rels/slide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openxmlformats.org/officeDocument/2006/relationships/image" Target="../media/image99.png"/></Relationships>
</file>

<file path=ppt/slides/_rels/slide1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4" y="4758212"/>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3599" dirty="0"/>
              <a:t>2Q22</a:t>
            </a:r>
          </a:p>
          <a:p>
            <a:pPr marL="0" indent="0" algn="ctr">
              <a:buNone/>
            </a:pPr>
            <a:r>
              <a:rPr lang="en-US" sz="3599" dirty="0"/>
              <a:t>Demographic Report</a:t>
            </a:r>
          </a:p>
        </p:txBody>
      </p:sp>
      <p:sp>
        <p:nvSpPr>
          <p:cNvPr id="2" name="Content Placeholder 2">
            <a:extLst>
              <a:ext uri="{FF2B5EF4-FFF2-40B4-BE49-F238E27FC236}">
                <a16:creationId xmlns:a16="http://schemas.microsoft.com/office/drawing/2014/main" id="{9B771B25-0F09-4C2A-8153-1F457B2CD2FF}"/>
              </a:ext>
            </a:extLst>
          </p:cNvPr>
          <p:cNvSpPr txBox="1">
            <a:spLocks/>
          </p:cNvSpPr>
          <p:nvPr/>
        </p:nvSpPr>
        <p:spPr>
          <a:xfrm>
            <a:off x="6085712" y="1377805"/>
            <a:ext cx="2949789" cy="2112209"/>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3999" b="1" dirty="0">
                <a:solidFill>
                  <a:srgbClr val="232245"/>
                </a:solidFill>
              </a:rPr>
              <a:t>Little Elm</a:t>
            </a:r>
          </a:p>
          <a:p>
            <a:pPr marL="0" indent="0">
              <a:spcBef>
                <a:spcPts val="0"/>
              </a:spcBef>
              <a:buNone/>
            </a:pPr>
            <a:r>
              <a:rPr lang="en-US" sz="3999" dirty="0">
                <a:solidFill>
                  <a:srgbClr val="232245"/>
                </a:solidFill>
              </a:rPr>
              <a:t>Independent</a:t>
            </a:r>
          </a:p>
          <a:p>
            <a:pPr marL="0" indent="0">
              <a:spcBef>
                <a:spcPts val="0"/>
              </a:spcBef>
              <a:buNone/>
            </a:pPr>
            <a:r>
              <a:rPr lang="en-US" sz="3999" dirty="0">
                <a:solidFill>
                  <a:srgbClr val="232245"/>
                </a:solidFill>
              </a:rPr>
              <a:t>School</a:t>
            </a:r>
          </a:p>
          <a:p>
            <a:pPr marL="0" indent="0">
              <a:spcBef>
                <a:spcPts val="0"/>
              </a:spcBef>
              <a:buNone/>
            </a:pPr>
            <a:r>
              <a:rPr lang="en-US" sz="3999" dirty="0">
                <a:solidFill>
                  <a:srgbClr val="232245"/>
                </a:solidFill>
              </a:rPr>
              <a:t>District</a:t>
            </a:r>
          </a:p>
        </p:txBody>
      </p:sp>
      <p:pic>
        <p:nvPicPr>
          <p:cNvPr id="6" name="Picture 5">
            <a:extLst>
              <a:ext uri="{FF2B5EF4-FFF2-40B4-BE49-F238E27FC236}">
                <a16:creationId xmlns:a16="http://schemas.microsoft.com/office/drawing/2014/main" id="{6BCB548A-F8DA-40A4-9429-9D3C34BB2E1B}"/>
              </a:ext>
            </a:extLst>
          </p:cNvPr>
          <p:cNvPicPr>
            <a:picLocks noChangeAspect="1"/>
          </p:cNvPicPr>
          <p:nvPr/>
        </p:nvPicPr>
        <p:blipFill>
          <a:blip r:embed="rId2"/>
          <a:stretch>
            <a:fillRect/>
          </a:stretch>
        </p:blipFill>
        <p:spPr>
          <a:xfrm>
            <a:off x="3813463" y="1403664"/>
            <a:ext cx="2231870" cy="2216991"/>
          </a:xfrm>
          <a:prstGeom prst="rect">
            <a:avLst/>
          </a:prstGeom>
        </p:spPr>
      </p:pic>
    </p:spTree>
    <p:extLst>
      <p:ext uri="{BB962C8B-B14F-4D97-AF65-F5344CB8AC3E}">
        <p14:creationId xmlns:p14="http://schemas.microsoft.com/office/powerpoint/2010/main" val="1141241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227912" y="6403042"/>
            <a:ext cx="2743200" cy="365125"/>
          </a:xfr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Conditions</a:t>
            </a:r>
          </a:p>
        </p:txBody>
      </p:sp>
      <p:graphicFrame>
        <p:nvGraphicFramePr>
          <p:cNvPr id="6" name="Chart 5">
            <a:extLst>
              <a:ext uri="{FF2B5EF4-FFF2-40B4-BE49-F238E27FC236}">
                <a16:creationId xmlns:a16="http://schemas.microsoft.com/office/drawing/2014/main" id="{0E357628-6488-4E56-B768-1122C2CDF9FF}"/>
              </a:ext>
            </a:extLst>
          </p:cNvPr>
          <p:cNvGraphicFramePr>
            <a:graphicFrameLocks/>
          </p:cNvGraphicFramePr>
          <p:nvPr>
            <p:extLst>
              <p:ext uri="{D42A27DB-BD31-4B8C-83A1-F6EECF244321}">
                <p14:modId xmlns:p14="http://schemas.microsoft.com/office/powerpoint/2010/main" val="1752605534"/>
              </p:ext>
            </p:extLst>
          </p:nvPr>
        </p:nvGraphicFramePr>
        <p:xfrm>
          <a:off x="111617" y="998112"/>
          <a:ext cx="8575339" cy="49805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83DCDF39-D1A4-4215-8988-16AE456CF641}"/>
              </a:ext>
            </a:extLst>
          </p:cNvPr>
          <p:cNvGraphicFramePr>
            <a:graphicFrameLocks/>
          </p:cNvGraphicFramePr>
          <p:nvPr>
            <p:extLst>
              <p:ext uri="{D42A27DB-BD31-4B8C-83A1-F6EECF244321}">
                <p14:modId xmlns:p14="http://schemas.microsoft.com/office/powerpoint/2010/main" val="769020556"/>
              </p:ext>
            </p:extLst>
          </p:nvPr>
        </p:nvGraphicFramePr>
        <p:xfrm>
          <a:off x="8293994" y="1233541"/>
          <a:ext cx="3898006" cy="43909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453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a:spLocks noGrp="1"/>
          </p:cNvSpPr>
          <p:nvPr>
            <p:ph type="title"/>
          </p:nvPr>
        </p:nvSpPr>
        <p:spPr>
          <a:xfrm>
            <a:off x="954851" y="185195"/>
            <a:ext cx="8061827" cy="914400"/>
          </a:xfrm>
        </p:spPr>
        <p:txBody>
          <a:bodyPr/>
          <a:lstStyle/>
          <a:p>
            <a:r>
              <a:rPr lang="en-US" dirty="0">
                <a:latin typeface="PP Woodland"/>
              </a:rPr>
              <a:t>DFW Remains the Most Active New Home Market Nationally</a:t>
            </a:r>
            <a:endParaRPr dirty="0">
              <a:latin typeface="PP Woodland"/>
            </a:endParaRPr>
          </a:p>
        </p:txBody>
      </p:sp>
      <p:sp>
        <p:nvSpPr>
          <p:cNvPr id="7" name="TextBox 6">
            <a:extLst>
              <a:ext uri="{FF2B5EF4-FFF2-40B4-BE49-F238E27FC236}">
                <a16:creationId xmlns:a16="http://schemas.microsoft.com/office/drawing/2014/main" id="{3B1A1BC9-E895-4F99-8BDD-27F253BD6F34}"/>
              </a:ext>
            </a:extLst>
          </p:cNvPr>
          <p:cNvSpPr txBox="1"/>
          <p:nvPr/>
        </p:nvSpPr>
        <p:spPr>
          <a:xfrm>
            <a:off x="7344679" y="1099595"/>
            <a:ext cx="4161074" cy="5047534"/>
          </a:xfrm>
          <a:prstGeom prst="rect">
            <a:avLst/>
          </a:prstGeom>
          <a:solidFill>
            <a:schemeClr val="accent2">
              <a:lumMod val="20000"/>
              <a:lumOff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3071B8"/>
                </a:solidFill>
                <a:effectLst/>
                <a:uLnTx/>
                <a:uFillTx/>
                <a:latin typeface="PP Woodland"/>
                <a:ea typeface="+mn-ea"/>
                <a:cs typeface="+mn-cs"/>
              </a:rPr>
              <a:t>4</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0F1233"/>
                </a:solidFill>
                <a:effectLst/>
                <a:uLnTx/>
                <a:uFillTx/>
                <a:latin typeface="PP Woodland"/>
                <a:ea typeface="+mn-ea"/>
                <a:cs typeface="+mn-cs"/>
              </a:rPr>
              <a:t>Texas Markets in the national Top 10 rankings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3071B8"/>
                </a:solidFill>
                <a:effectLst/>
                <a:uLnTx/>
                <a:uFillTx/>
                <a:latin typeface="PP Woodland"/>
                <a:ea typeface="+mn-ea"/>
                <a:cs typeface="+mn-cs"/>
              </a:rPr>
              <a:t>1st</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0F1233"/>
                </a:solidFill>
                <a:effectLst/>
                <a:uLnTx/>
                <a:uFillTx/>
                <a:latin typeface="PP Woodland"/>
                <a:ea typeface="+mn-ea"/>
                <a:cs typeface="+mn-cs"/>
              </a:rPr>
              <a:t>DFW’s national rank in terms of starts volume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3071B8"/>
                </a:solidFill>
                <a:effectLst/>
                <a:uLnTx/>
                <a:uFillTx/>
                <a:latin typeface="PP Woodland"/>
                <a:ea typeface="+mn-ea"/>
                <a:cs typeface="+mn-cs"/>
              </a:rPr>
              <a:t>14 of the top 25</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0F1233"/>
                </a:solidFill>
                <a:effectLst/>
                <a:uLnTx/>
                <a:uFillTx/>
                <a:latin typeface="PP Woodland"/>
                <a:ea typeface="+mn-ea"/>
                <a:cs typeface="+mn-cs"/>
              </a:rPr>
              <a:t>Highest volume new home markets have seen annual starts decline YOY</a:t>
            </a:r>
          </a:p>
        </p:txBody>
      </p:sp>
      <p:graphicFrame>
        <p:nvGraphicFramePr>
          <p:cNvPr id="4" name="Table 3">
            <a:extLst>
              <a:ext uri="{FF2B5EF4-FFF2-40B4-BE49-F238E27FC236}">
                <a16:creationId xmlns:a16="http://schemas.microsoft.com/office/drawing/2014/main" id="{C0252304-E93A-4E51-BB13-66BCC768A9E2}"/>
              </a:ext>
            </a:extLst>
          </p:cNvPr>
          <p:cNvGraphicFramePr>
            <a:graphicFrameLocks noGrp="1"/>
          </p:cNvGraphicFramePr>
          <p:nvPr/>
        </p:nvGraphicFramePr>
        <p:xfrm>
          <a:off x="686247" y="922077"/>
          <a:ext cx="6073369" cy="5225064"/>
        </p:xfrm>
        <a:graphic>
          <a:graphicData uri="http://schemas.openxmlformats.org/drawingml/2006/table">
            <a:tbl>
              <a:tblPr/>
              <a:tblGrid>
                <a:gridCol w="535632">
                  <a:extLst>
                    <a:ext uri="{9D8B030D-6E8A-4147-A177-3AD203B41FA5}">
                      <a16:colId xmlns:a16="http://schemas.microsoft.com/office/drawing/2014/main" val="2885071126"/>
                    </a:ext>
                  </a:extLst>
                </a:gridCol>
                <a:gridCol w="2030216">
                  <a:extLst>
                    <a:ext uri="{9D8B030D-6E8A-4147-A177-3AD203B41FA5}">
                      <a16:colId xmlns:a16="http://schemas.microsoft.com/office/drawing/2014/main" val="1880471964"/>
                    </a:ext>
                  </a:extLst>
                </a:gridCol>
                <a:gridCol w="1200851">
                  <a:extLst>
                    <a:ext uri="{9D8B030D-6E8A-4147-A177-3AD203B41FA5}">
                      <a16:colId xmlns:a16="http://schemas.microsoft.com/office/drawing/2014/main" val="1828731364"/>
                    </a:ext>
                  </a:extLst>
                </a:gridCol>
                <a:gridCol w="1606894">
                  <a:extLst>
                    <a:ext uri="{9D8B030D-6E8A-4147-A177-3AD203B41FA5}">
                      <a16:colId xmlns:a16="http://schemas.microsoft.com/office/drawing/2014/main" val="2138517045"/>
                    </a:ext>
                  </a:extLst>
                </a:gridCol>
                <a:gridCol w="699776">
                  <a:extLst>
                    <a:ext uri="{9D8B030D-6E8A-4147-A177-3AD203B41FA5}">
                      <a16:colId xmlns:a16="http://schemas.microsoft.com/office/drawing/2014/main" val="1854158115"/>
                    </a:ext>
                  </a:extLst>
                </a:gridCol>
              </a:tblGrid>
              <a:tr h="200964">
                <a:tc>
                  <a:txBody>
                    <a:bodyPr/>
                    <a:lstStyle/>
                    <a:p>
                      <a:pPr algn="ctr" rtl="0" fontAlgn="ctr"/>
                      <a:r>
                        <a:rPr lang="en-US" sz="1100" b="1" i="0" u="none" strike="noStrike">
                          <a:solidFill>
                            <a:srgbClr val="000000"/>
                          </a:solidFill>
                          <a:effectLst/>
                          <a:latin typeface="Arial" panose="020B0604020202020204" pitchFamily="34" charset="0"/>
                        </a:rPr>
                        <a:t>Rank</a:t>
                      </a:r>
                    </a:p>
                  </a:txBody>
                  <a:tcPr marL="3959" marR="3959" marT="395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Market</a:t>
                      </a:r>
                    </a:p>
                  </a:txBody>
                  <a:tcPr marL="3959" marR="3959" marT="395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Annual Starts</a:t>
                      </a:r>
                    </a:p>
                  </a:txBody>
                  <a:tcPr marL="3959" marR="3959" marT="395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Annual Change</a:t>
                      </a:r>
                    </a:p>
                  </a:txBody>
                  <a:tcPr marL="3959" marR="3959" marT="3959"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a:t>
                      </a:r>
                    </a:p>
                  </a:txBody>
                  <a:tcPr marL="3959" marR="3959" marT="395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65288"/>
                  </a:ext>
                </a:extLst>
              </a:tr>
              <a:tr h="200964">
                <a:tc>
                  <a:txBody>
                    <a:bodyPr/>
                    <a:lstStyle/>
                    <a:p>
                      <a:pPr algn="ctr" rtl="0" fontAlgn="b"/>
                      <a:r>
                        <a:rPr lang="en-US" sz="1100" b="0" i="0" u="none" strike="noStrike" dirty="0">
                          <a:solidFill>
                            <a:srgbClr val="000000"/>
                          </a:solidFill>
                          <a:effectLst/>
                          <a:latin typeface="Arial" panose="020B0604020202020204" pitchFamily="34" charset="0"/>
                        </a:rPr>
                        <a:t>1</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rtl="0" fontAlgn="b"/>
                      <a:r>
                        <a:rPr lang="en-US" sz="1100" b="0" i="0" u="none" strike="noStrike" dirty="0">
                          <a:solidFill>
                            <a:srgbClr val="000000"/>
                          </a:solidFill>
                          <a:effectLst/>
                          <a:latin typeface="Arial" panose="020B0604020202020204" pitchFamily="34" charset="0"/>
                        </a:rPr>
                        <a:t>Dallas/</a:t>
                      </a:r>
                      <a:r>
                        <a:rPr lang="en-US" sz="1100" b="0" i="0" u="none" strike="noStrike" dirty="0" err="1">
                          <a:solidFill>
                            <a:srgbClr val="000000"/>
                          </a:solidFill>
                          <a:effectLst/>
                          <a:latin typeface="Arial" panose="020B0604020202020204" pitchFamily="34" charset="0"/>
                        </a:rPr>
                        <a:t>Ft.Worth</a:t>
                      </a:r>
                      <a:endParaRPr lang="en-US" sz="1100" b="0" i="0" u="none" strike="noStrike" dirty="0">
                        <a:solidFill>
                          <a:srgbClr val="000000"/>
                        </a:solidFill>
                        <a:effectLst/>
                        <a:latin typeface="Arial" panose="020B0604020202020204" pitchFamily="34" charset="0"/>
                      </a:endParaRP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rgbClr val="000000"/>
                          </a:solidFill>
                          <a:effectLst/>
                          <a:latin typeface="Arial" panose="020B0604020202020204" pitchFamily="34" charset="0"/>
                        </a:rPr>
                        <a:t>54,281</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rgbClr val="000000"/>
                          </a:solidFill>
                          <a:effectLst/>
                          <a:latin typeface="Arial" panose="020B0604020202020204" pitchFamily="34" charset="0"/>
                        </a:rPr>
                        <a:t>4,413</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rgbClr val="000000"/>
                          </a:solidFill>
                          <a:effectLst/>
                          <a:latin typeface="Arial" panose="020B0604020202020204" pitchFamily="34" charset="0"/>
                        </a:rPr>
                        <a:t>8.8%</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954225138"/>
                  </a:ext>
                </a:extLst>
              </a:tr>
              <a:tr h="200964">
                <a:tc>
                  <a:txBody>
                    <a:bodyPr/>
                    <a:lstStyle/>
                    <a:p>
                      <a:pPr algn="ctr" rtl="0" fontAlgn="b"/>
                      <a:r>
                        <a:rPr lang="en-US" sz="1100" b="0" i="0" u="none" strike="noStrike" dirty="0">
                          <a:solidFill>
                            <a:schemeClr val="tx1"/>
                          </a:solidFill>
                          <a:effectLst/>
                          <a:latin typeface="Arial" panose="020B0604020202020204" pitchFamily="34" charset="0"/>
                        </a:rPr>
                        <a:t>2</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rtl="0" fontAlgn="b"/>
                      <a:r>
                        <a:rPr lang="en-US" sz="1100" b="0" i="0" u="none" strike="noStrike" dirty="0">
                          <a:solidFill>
                            <a:schemeClr val="tx1"/>
                          </a:solidFill>
                          <a:effectLst/>
                          <a:latin typeface="Arial" panose="020B0604020202020204" pitchFamily="34" charset="0"/>
                        </a:rPr>
                        <a:t>Houston</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chemeClr val="tx1"/>
                          </a:solidFill>
                          <a:effectLst/>
                          <a:latin typeface="Arial" panose="020B0604020202020204" pitchFamily="34" charset="0"/>
                        </a:rPr>
                        <a:t>42,567</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chemeClr val="tx1"/>
                          </a:solidFill>
                          <a:effectLst/>
                          <a:latin typeface="Arial" panose="020B0604020202020204" pitchFamily="34" charset="0"/>
                        </a:rPr>
                        <a:t>77</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chemeClr val="tx1"/>
                          </a:solidFill>
                          <a:effectLst/>
                          <a:latin typeface="Arial" panose="020B0604020202020204" pitchFamily="34" charset="0"/>
                        </a:rPr>
                        <a:t>0.2%</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2494733977"/>
                  </a:ext>
                </a:extLst>
              </a:tr>
              <a:tr h="200964">
                <a:tc>
                  <a:txBody>
                    <a:bodyPr/>
                    <a:lstStyle/>
                    <a:p>
                      <a:pPr algn="ctr" rtl="0" fontAlgn="b"/>
                      <a:r>
                        <a:rPr lang="en-US" sz="1100" b="0" i="0" u="none" strike="noStrike">
                          <a:solidFill>
                            <a:srgbClr val="000000"/>
                          </a:solidFill>
                          <a:effectLst/>
                          <a:latin typeface="Arial" panose="020B0604020202020204" pitchFamily="34" charset="0"/>
                        </a:rPr>
                        <a:t>3</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Central Florida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41,208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5,574</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15.6%</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454098411"/>
                  </a:ext>
                </a:extLst>
              </a:tr>
              <a:tr h="200964">
                <a:tc>
                  <a:txBody>
                    <a:bodyPr/>
                    <a:lstStyle/>
                    <a:p>
                      <a:pPr algn="ctr" rtl="0" fontAlgn="b"/>
                      <a:r>
                        <a:rPr lang="en-US" sz="1100" b="0" i="0" u="none" strike="noStrike">
                          <a:solidFill>
                            <a:srgbClr val="000000"/>
                          </a:solidFill>
                          <a:effectLst/>
                          <a:latin typeface="Arial" panose="020B0604020202020204" pitchFamily="34" charset="0"/>
                        </a:rPr>
                        <a:t>4</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Phoenix/Tucson</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33,600</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1,286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4.0%</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910854392"/>
                  </a:ext>
                </a:extLst>
              </a:tr>
              <a:tr h="200964">
                <a:tc>
                  <a:txBody>
                    <a:bodyPr/>
                    <a:lstStyle/>
                    <a:p>
                      <a:pPr algn="ctr" rtl="0" fontAlgn="b"/>
                      <a:r>
                        <a:rPr lang="en-US" sz="1100" b="0" i="0" u="none" strike="noStrike">
                          <a:solidFill>
                            <a:srgbClr val="000000"/>
                          </a:solidFill>
                          <a:effectLst/>
                          <a:latin typeface="Arial" panose="020B0604020202020204" pitchFamily="34" charset="0"/>
                        </a:rPr>
                        <a:t>5</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Atlanta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26,578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-5,177</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-16.3%</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425562974"/>
                  </a:ext>
                </a:extLst>
              </a:tr>
              <a:tr h="200964">
                <a:tc>
                  <a:txBody>
                    <a:bodyPr/>
                    <a:lstStyle/>
                    <a:p>
                      <a:pPr algn="ctr" rtl="0" fontAlgn="b"/>
                      <a:r>
                        <a:rPr lang="en-US" sz="1100" b="0" i="0" u="none" strike="noStrike">
                          <a:solidFill>
                            <a:srgbClr val="000000"/>
                          </a:solidFill>
                          <a:effectLst/>
                          <a:latin typeface="Arial" panose="020B0604020202020204" pitchFamily="34" charset="0"/>
                        </a:rPr>
                        <a:t>6</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rtl="0" fontAlgn="b"/>
                      <a:r>
                        <a:rPr lang="en-US" sz="1100" b="0" i="0" u="none" strike="noStrike">
                          <a:solidFill>
                            <a:srgbClr val="000000"/>
                          </a:solidFill>
                          <a:effectLst/>
                          <a:latin typeface="Arial" panose="020B0604020202020204" pitchFamily="34" charset="0"/>
                        </a:rPr>
                        <a:t>Austin</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a:solidFill>
                            <a:srgbClr val="000000"/>
                          </a:solidFill>
                          <a:effectLst/>
                          <a:latin typeface="Arial" panose="020B0604020202020204" pitchFamily="34" charset="0"/>
                        </a:rPr>
                        <a:t>23,146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a:solidFill>
                            <a:srgbClr val="000000"/>
                          </a:solidFill>
                          <a:effectLst/>
                          <a:latin typeface="Arial" panose="020B0604020202020204" pitchFamily="34" charset="0"/>
                        </a:rPr>
                        <a:t>-43</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a:solidFill>
                            <a:srgbClr val="000000"/>
                          </a:solidFill>
                          <a:effectLst/>
                          <a:latin typeface="Arial" panose="020B0604020202020204" pitchFamily="34" charset="0"/>
                        </a:rPr>
                        <a:t>-0.2%</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2757267754"/>
                  </a:ext>
                </a:extLst>
              </a:tr>
              <a:tr h="200964">
                <a:tc>
                  <a:txBody>
                    <a:bodyPr/>
                    <a:lstStyle/>
                    <a:p>
                      <a:pPr algn="ctr" rtl="0" fontAlgn="b"/>
                      <a:r>
                        <a:rPr lang="en-US" sz="1100" b="0" i="0" u="none" strike="noStrike">
                          <a:solidFill>
                            <a:srgbClr val="000000"/>
                          </a:solidFill>
                          <a:effectLst/>
                          <a:latin typeface="Arial" panose="020B0604020202020204" pitchFamily="34" charset="0"/>
                        </a:rPr>
                        <a:t>7</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Denver/Colorado Springs</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23,165</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2845</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14.0%</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605532289"/>
                  </a:ext>
                </a:extLst>
              </a:tr>
              <a:tr h="200964">
                <a:tc>
                  <a:txBody>
                    <a:bodyPr/>
                    <a:lstStyle/>
                    <a:p>
                      <a:pPr algn="ctr" rtl="0" fontAlgn="b"/>
                      <a:r>
                        <a:rPr lang="en-US" sz="1100" b="0" i="0" u="none" strike="noStrike">
                          <a:solidFill>
                            <a:srgbClr val="000000"/>
                          </a:solidFill>
                          <a:effectLst/>
                          <a:latin typeface="Arial" panose="020B0604020202020204" pitchFamily="34" charset="0"/>
                        </a:rPr>
                        <a:t>8</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Southern California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19,926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-2195</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-9.9%</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022179949"/>
                  </a:ext>
                </a:extLst>
              </a:tr>
              <a:tr h="200964">
                <a:tc>
                  <a:txBody>
                    <a:bodyPr/>
                    <a:lstStyle/>
                    <a:p>
                      <a:pPr algn="ctr" rtl="0" fontAlgn="b"/>
                      <a:r>
                        <a:rPr lang="en-US" sz="1100" b="0" i="0" u="none" strike="noStrike">
                          <a:solidFill>
                            <a:srgbClr val="000000"/>
                          </a:solidFill>
                          <a:effectLst/>
                          <a:latin typeface="Arial" panose="020B0604020202020204" pitchFamily="34" charset="0"/>
                        </a:rPr>
                        <a:t>9</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l" rtl="0" fontAlgn="b"/>
                      <a:r>
                        <a:rPr lang="en-US" sz="1100" b="0" i="0" u="none" strike="noStrike">
                          <a:solidFill>
                            <a:srgbClr val="000000"/>
                          </a:solidFill>
                          <a:effectLst/>
                          <a:latin typeface="Arial" panose="020B0604020202020204" pitchFamily="34" charset="0"/>
                        </a:rPr>
                        <a:t>San Antonio</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dirty="0">
                          <a:solidFill>
                            <a:srgbClr val="000000"/>
                          </a:solidFill>
                          <a:effectLst/>
                          <a:latin typeface="Arial" panose="020B0604020202020204" pitchFamily="34" charset="0"/>
                        </a:rPr>
                        <a:t>23,787</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a:solidFill>
                            <a:srgbClr val="000000"/>
                          </a:solidFill>
                          <a:effectLst/>
                          <a:latin typeface="Arial" panose="020B0604020202020204" pitchFamily="34" charset="0"/>
                        </a:rPr>
                        <a:t>4,828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100" b="0" i="0" u="none" strike="noStrike">
                          <a:solidFill>
                            <a:srgbClr val="000000"/>
                          </a:solidFill>
                          <a:effectLst/>
                          <a:latin typeface="Arial" panose="020B0604020202020204" pitchFamily="34" charset="0"/>
                        </a:rPr>
                        <a:t>25.5%</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346026953"/>
                  </a:ext>
                </a:extLst>
              </a:tr>
              <a:tr h="200964">
                <a:tc>
                  <a:txBody>
                    <a:bodyPr/>
                    <a:lstStyle/>
                    <a:p>
                      <a:pPr algn="ctr" rtl="0" fontAlgn="b"/>
                      <a:r>
                        <a:rPr lang="en-US" sz="1100" b="0" i="0" u="none" strike="noStrike">
                          <a:solidFill>
                            <a:srgbClr val="000000"/>
                          </a:solidFill>
                          <a:effectLst/>
                          <a:latin typeface="Arial" panose="020B0604020202020204" pitchFamily="34" charset="0"/>
                        </a:rPr>
                        <a:t>10</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Salt Lake City</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19,268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1,602</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9.1%</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436782810"/>
                  </a:ext>
                </a:extLst>
              </a:tr>
              <a:tr h="200964">
                <a:tc>
                  <a:txBody>
                    <a:bodyPr/>
                    <a:lstStyle/>
                    <a:p>
                      <a:pPr algn="ctr" fontAlgn="ctr"/>
                      <a:r>
                        <a:rPr lang="en-US" sz="1100" b="0" i="0" u="none" strike="noStrike">
                          <a:solidFill>
                            <a:srgbClr val="000000"/>
                          </a:solidFill>
                          <a:effectLst/>
                          <a:latin typeface="Arial" panose="020B0604020202020204" pitchFamily="34" charset="0"/>
                        </a:rPr>
                        <a:t>11</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Tampa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14,959</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-1,629</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-9.8%</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269832688"/>
                  </a:ext>
                </a:extLst>
              </a:tr>
              <a:tr h="200964">
                <a:tc>
                  <a:txBody>
                    <a:bodyPr/>
                    <a:lstStyle/>
                    <a:p>
                      <a:pPr algn="ctr" rtl="0" fontAlgn="b"/>
                      <a:r>
                        <a:rPr lang="en-US" sz="1100" b="0" i="0" u="none" strike="noStrike">
                          <a:solidFill>
                            <a:srgbClr val="000000"/>
                          </a:solidFill>
                          <a:effectLst/>
                          <a:latin typeface="Arial" panose="020B0604020202020204" pitchFamily="34" charset="0"/>
                        </a:rPr>
                        <a:t>12</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Raleigh/Durham</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15,030</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-972</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-6.1%</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536579056"/>
                  </a:ext>
                </a:extLst>
              </a:tr>
              <a:tr h="200964">
                <a:tc>
                  <a:txBody>
                    <a:bodyPr/>
                    <a:lstStyle/>
                    <a:p>
                      <a:pPr algn="ctr" rtl="0" fontAlgn="b"/>
                      <a:r>
                        <a:rPr lang="en-US" sz="1100" b="0" i="0" u="none" strike="noStrike">
                          <a:solidFill>
                            <a:srgbClr val="000000"/>
                          </a:solidFill>
                          <a:effectLst/>
                          <a:latin typeface="Arial" panose="020B0604020202020204" pitchFamily="34" charset="0"/>
                        </a:rPr>
                        <a:t>13</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Northern California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15,722</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11</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0.1%</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40333155"/>
                  </a:ext>
                </a:extLst>
              </a:tr>
              <a:tr h="200964">
                <a:tc>
                  <a:txBody>
                    <a:bodyPr/>
                    <a:lstStyle/>
                    <a:p>
                      <a:pPr algn="ctr" rtl="0" fontAlgn="b"/>
                      <a:r>
                        <a:rPr lang="en-US" sz="1100" b="0" i="0" u="none" strike="noStrike">
                          <a:solidFill>
                            <a:srgbClr val="000000"/>
                          </a:solidFill>
                          <a:effectLst/>
                          <a:latin typeface="Arial" panose="020B0604020202020204" pitchFamily="34" charset="0"/>
                        </a:rPr>
                        <a:t>14</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Charlotte</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14,113</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-1,241</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-8.1%</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183771172"/>
                  </a:ext>
                </a:extLst>
              </a:tr>
              <a:tr h="200964">
                <a:tc>
                  <a:txBody>
                    <a:bodyPr/>
                    <a:lstStyle/>
                    <a:p>
                      <a:pPr algn="ctr" rtl="0" fontAlgn="b"/>
                      <a:r>
                        <a:rPr lang="en-US" sz="1100" b="0" i="0" u="none" strike="noStrike">
                          <a:solidFill>
                            <a:srgbClr val="000000"/>
                          </a:solidFill>
                          <a:effectLst/>
                          <a:latin typeface="Arial" panose="020B0604020202020204" pitchFamily="34" charset="0"/>
                        </a:rPr>
                        <a:t>15</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dirty="0">
                          <a:solidFill>
                            <a:srgbClr val="000000"/>
                          </a:solidFill>
                          <a:effectLst/>
                          <a:latin typeface="Arial" panose="020B0604020202020204" pitchFamily="34" charset="0"/>
                        </a:rPr>
                        <a:t>Philadelphia Region</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12,894</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-1,326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-9.3%</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287221780"/>
                  </a:ext>
                </a:extLst>
              </a:tr>
              <a:tr h="200964">
                <a:tc>
                  <a:txBody>
                    <a:bodyPr/>
                    <a:lstStyle/>
                    <a:p>
                      <a:pPr algn="ctr" rtl="0" fontAlgn="b"/>
                      <a:r>
                        <a:rPr lang="en-US" sz="1100" b="0" i="0" u="none" strike="noStrike">
                          <a:solidFill>
                            <a:srgbClr val="000000"/>
                          </a:solidFill>
                          <a:effectLst/>
                          <a:latin typeface="Arial" panose="020B0604020202020204" pitchFamily="34" charset="0"/>
                        </a:rPr>
                        <a:t>16</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Central California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12,649</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-1,873</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-12.9%</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629406259"/>
                  </a:ext>
                </a:extLst>
              </a:tr>
              <a:tr h="200964">
                <a:tc>
                  <a:txBody>
                    <a:bodyPr/>
                    <a:lstStyle/>
                    <a:p>
                      <a:pPr algn="ctr" fontAlgn="ctr"/>
                      <a:r>
                        <a:rPr lang="en-US" sz="1100" b="0" i="0" u="none" strike="noStrike">
                          <a:solidFill>
                            <a:srgbClr val="000000"/>
                          </a:solidFill>
                          <a:effectLst/>
                          <a:latin typeface="Arial" panose="020B0604020202020204" pitchFamily="34" charset="0"/>
                        </a:rPr>
                        <a:t>17</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Las Vegas</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13,835</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-64</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-0.5%</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969710844"/>
                  </a:ext>
                </a:extLst>
              </a:tr>
              <a:tr h="200964">
                <a:tc>
                  <a:txBody>
                    <a:bodyPr/>
                    <a:lstStyle/>
                    <a:p>
                      <a:pPr algn="ctr" fontAlgn="ctr"/>
                      <a:r>
                        <a:rPr lang="en-US" sz="1100" b="0" i="0" u="none" strike="noStrike">
                          <a:solidFill>
                            <a:srgbClr val="000000"/>
                          </a:solidFill>
                          <a:effectLst/>
                          <a:latin typeface="Arial" panose="020B0604020202020204" pitchFamily="34" charset="0"/>
                        </a:rPr>
                        <a:t>18</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Jacksonville</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13,828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1,406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11.3%</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209847537"/>
                  </a:ext>
                </a:extLst>
              </a:tr>
              <a:tr h="200964">
                <a:tc>
                  <a:txBody>
                    <a:bodyPr/>
                    <a:lstStyle/>
                    <a:p>
                      <a:pPr algn="ctr" rtl="0" fontAlgn="b"/>
                      <a:r>
                        <a:rPr lang="en-US" sz="1100" b="0" i="0" u="none" strike="noStrike">
                          <a:solidFill>
                            <a:srgbClr val="000000"/>
                          </a:solidFill>
                          <a:effectLst/>
                          <a:latin typeface="Arial" panose="020B0604020202020204" pitchFamily="34" charset="0"/>
                        </a:rPr>
                        <a:t>19</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Suburban Maryland</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10,229</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-2,136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-17.3%</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31472649"/>
                  </a:ext>
                </a:extLst>
              </a:tr>
              <a:tr h="200964">
                <a:tc>
                  <a:txBody>
                    <a:bodyPr/>
                    <a:lstStyle/>
                    <a:p>
                      <a:pPr algn="ctr" fontAlgn="ctr"/>
                      <a:r>
                        <a:rPr lang="en-US" sz="1100" b="0" i="0" u="none" strike="noStrike">
                          <a:solidFill>
                            <a:srgbClr val="000000"/>
                          </a:solidFill>
                          <a:effectLst/>
                          <a:latin typeface="Arial" panose="020B0604020202020204" pitchFamily="34" charset="0"/>
                        </a:rPr>
                        <a:t>20</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South Florida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12,328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66</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0.5%</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493642549"/>
                  </a:ext>
                </a:extLst>
              </a:tr>
              <a:tr h="200964">
                <a:tc>
                  <a:txBody>
                    <a:bodyPr/>
                    <a:lstStyle/>
                    <a:p>
                      <a:pPr algn="ctr" rtl="0" fontAlgn="b"/>
                      <a:r>
                        <a:rPr lang="en-US" sz="1100" b="0" i="0" u="none" strike="noStrike">
                          <a:solidFill>
                            <a:srgbClr val="000000"/>
                          </a:solidFill>
                          <a:effectLst/>
                          <a:latin typeface="Arial" panose="020B0604020202020204" pitchFamily="34" charset="0"/>
                        </a:rPr>
                        <a:t>21</a:t>
                      </a:r>
                    </a:p>
                  </a:txBody>
                  <a:tcPr marL="3959" marR="3959" marT="3959"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Nashville</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10,932</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-651</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-5.6%</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469920635"/>
                  </a:ext>
                </a:extLst>
              </a:tr>
              <a:tr h="200964">
                <a:tc>
                  <a:txBody>
                    <a:bodyPr/>
                    <a:lstStyle/>
                    <a:p>
                      <a:pPr algn="ctr" fontAlgn="ctr"/>
                      <a:r>
                        <a:rPr lang="en-US" sz="1100" b="0" i="0" u="none" strike="noStrike">
                          <a:solidFill>
                            <a:srgbClr val="000000"/>
                          </a:solidFill>
                          <a:effectLst/>
                          <a:latin typeface="Arial" panose="020B0604020202020204" pitchFamily="34" charset="0"/>
                        </a:rPr>
                        <a:t>22</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Sarasota</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13,145</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2,319</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21.4%</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623318623"/>
                  </a:ext>
                </a:extLst>
              </a:tr>
              <a:tr h="200964">
                <a:tc>
                  <a:txBody>
                    <a:bodyPr/>
                    <a:lstStyle/>
                    <a:p>
                      <a:pPr algn="ctr" fontAlgn="ctr"/>
                      <a:r>
                        <a:rPr lang="en-US" sz="1100" b="0" i="0" u="none" strike="noStrike">
                          <a:solidFill>
                            <a:srgbClr val="000000"/>
                          </a:solidFill>
                          <a:effectLst/>
                          <a:latin typeface="Arial" panose="020B0604020202020204" pitchFamily="34" charset="0"/>
                        </a:rPr>
                        <a:t>23</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Seattle</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9,478</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-762</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-7.4%</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319709635"/>
                  </a:ext>
                </a:extLst>
              </a:tr>
              <a:tr h="200964">
                <a:tc>
                  <a:txBody>
                    <a:bodyPr/>
                    <a:lstStyle/>
                    <a:p>
                      <a:pPr algn="ctr" fontAlgn="ctr"/>
                      <a:r>
                        <a:rPr lang="en-US" sz="1100" b="0" i="0" u="none" strike="noStrike">
                          <a:solidFill>
                            <a:srgbClr val="000000"/>
                          </a:solidFill>
                          <a:effectLst/>
                          <a:latin typeface="Arial" panose="020B0604020202020204" pitchFamily="34" charset="0"/>
                        </a:rPr>
                        <a:t>24</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Twin Cities</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10,141</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-304</a:t>
                      </a:r>
                    </a:p>
                  </a:txBody>
                  <a:tcPr marL="3959" marR="3959" marT="39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-2.9%</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776857369"/>
                  </a:ext>
                </a:extLst>
              </a:tr>
              <a:tr h="200964">
                <a:tc>
                  <a:txBody>
                    <a:bodyPr/>
                    <a:lstStyle/>
                    <a:p>
                      <a:pPr algn="ctr" fontAlgn="ctr"/>
                      <a:r>
                        <a:rPr lang="en-US" sz="1100" b="0" i="0" u="none" strike="noStrike">
                          <a:solidFill>
                            <a:srgbClr val="000000"/>
                          </a:solidFill>
                          <a:effectLst/>
                          <a:latin typeface="Arial" panose="020B0604020202020204" pitchFamily="34" charset="0"/>
                        </a:rPr>
                        <a:t>25</a:t>
                      </a:r>
                    </a:p>
                  </a:txBody>
                  <a:tcPr marL="3959" marR="3959" marT="3959"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rtl="0" fontAlgn="b"/>
                      <a:r>
                        <a:rPr lang="en-US" sz="1100" b="0" i="0" u="none" strike="noStrike">
                          <a:solidFill>
                            <a:srgbClr val="000000"/>
                          </a:solidFill>
                          <a:effectLst/>
                          <a:latin typeface="Arial" panose="020B0604020202020204" pitchFamily="34" charset="0"/>
                        </a:rPr>
                        <a:t>Northern Virginia</a:t>
                      </a:r>
                    </a:p>
                  </a:txBody>
                  <a:tcPr marL="3959" marR="3959" marT="395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a:solidFill>
                            <a:srgbClr val="000000"/>
                          </a:solidFill>
                          <a:effectLst/>
                          <a:latin typeface="Arial" panose="020B0604020202020204" pitchFamily="34" charset="0"/>
                        </a:rPr>
                        <a:t>9,181</a:t>
                      </a:r>
                    </a:p>
                  </a:txBody>
                  <a:tcPr marL="3959" marR="3959" marT="395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-505</a:t>
                      </a:r>
                    </a:p>
                  </a:txBody>
                  <a:tcPr marL="3959" marR="3959" marT="395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rtl="0" fontAlgn="b"/>
                      <a:r>
                        <a:rPr lang="en-US" sz="1100" b="0" i="0" u="none" strike="noStrike" dirty="0">
                          <a:solidFill>
                            <a:srgbClr val="000000"/>
                          </a:solidFill>
                          <a:effectLst/>
                          <a:latin typeface="Arial" panose="020B0604020202020204" pitchFamily="34" charset="0"/>
                        </a:rPr>
                        <a:t>-5.2%</a:t>
                      </a:r>
                    </a:p>
                  </a:txBody>
                  <a:tcPr marL="3959" marR="3959" marT="39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432948542"/>
                  </a:ext>
                </a:extLst>
              </a:tr>
            </a:tbl>
          </a:graphicData>
        </a:graphic>
      </p:graphicFrame>
    </p:spTree>
    <p:extLst>
      <p:ext uri="{BB962C8B-B14F-4D97-AF65-F5344CB8AC3E}">
        <p14:creationId xmlns:p14="http://schemas.microsoft.com/office/powerpoint/2010/main" val="15433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0"/>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4</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37284" y="224748"/>
            <a:ext cx="7269026" cy="457200"/>
          </a:xfrm>
          <a:prstGeom prst="rect">
            <a:avLst/>
          </a:prstGeom>
        </p:spPr>
        <p:txBody>
          <a:bodyPr/>
          <a:lstStyle/>
          <a:p>
            <a:r>
              <a:rPr lang="en-US" sz="2800" dirty="0"/>
              <a:t>Interest Rates – Monthly Payment Comparison</a:t>
            </a:r>
          </a:p>
        </p:txBody>
      </p:sp>
      <p:sp>
        <p:nvSpPr>
          <p:cNvPr id="3" name="TextBox 2">
            <a:extLst>
              <a:ext uri="{FF2B5EF4-FFF2-40B4-BE49-F238E27FC236}">
                <a16:creationId xmlns:a16="http://schemas.microsoft.com/office/drawing/2014/main" id="{AC1FA71A-3FD1-4C80-BE08-E38DD1EF67AB}"/>
              </a:ext>
            </a:extLst>
          </p:cNvPr>
          <p:cNvSpPr txBox="1"/>
          <p:nvPr/>
        </p:nvSpPr>
        <p:spPr>
          <a:xfrm>
            <a:off x="1964902" y="2961682"/>
            <a:ext cx="5013789" cy="3108543"/>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January Monthly Payment </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3.5% Interest Rate and $343,221 Median Base Price: </a:t>
            </a:r>
            <a:r>
              <a:rPr kumimoji="0" lang="en-US" sz="2800" b="0" i="0" u="none" strike="noStrike" kern="1200" cap="none" spc="0" normalizeH="0" baseline="0" noProof="0" dirty="0">
                <a:ln>
                  <a:noFill/>
                </a:ln>
                <a:solidFill>
                  <a:srgbClr val="FF0000"/>
                </a:solidFill>
                <a:effectLst/>
                <a:uLnTx/>
                <a:uFillTx/>
                <a:latin typeface="GT Walsheim Regular" panose="020F0502020204030204"/>
                <a:ea typeface="+mn-ea"/>
                <a:cs typeface="+mn-cs"/>
              </a:rPr>
              <a:t>$1,905</a:t>
            </a:r>
          </a:p>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0000"/>
              </a:solidFill>
              <a:effectLst/>
              <a:uLnTx/>
              <a:uFillTx/>
              <a:latin typeface="GT Walsheim Regular" panose="020F0502020204030204"/>
              <a:ea typeface="+mn-ea"/>
              <a:cs typeface="+mn-cs"/>
            </a:endParaRP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June Monthly Payment </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5.8% Interest Rate and $365,700 Median Base Price: </a:t>
            </a:r>
            <a:r>
              <a:rPr kumimoji="0" lang="en-US" sz="2800" b="0" i="0" u="none" strike="noStrike" kern="1200" cap="none" spc="0" normalizeH="0" baseline="0" noProof="0" dirty="0">
                <a:ln>
                  <a:noFill/>
                </a:ln>
                <a:solidFill>
                  <a:srgbClr val="FF0000"/>
                </a:solidFill>
                <a:effectLst/>
                <a:uLnTx/>
                <a:uFillTx/>
                <a:latin typeface="GT Walsheim Regular" panose="020F0502020204030204"/>
                <a:ea typeface="+mn-ea"/>
                <a:cs typeface="+mn-cs"/>
              </a:rPr>
              <a:t>$2,434</a:t>
            </a:r>
          </a:p>
        </p:txBody>
      </p:sp>
      <p:sp>
        <p:nvSpPr>
          <p:cNvPr id="5" name="TextBox 4">
            <a:extLst>
              <a:ext uri="{FF2B5EF4-FFF2-40B4-BE49-F238E27FC236}">
                <a16:creationId xmlns:a16="http://schemas.microsoft.com/office/drawing/2014/main" id="{60FA651F-6C4F-41B2-8D28-CF35336F1D76}"/>
              </a:ext>
            </a:extLst>
          </p:cNvPr>
          <p:cNvSpPr txBox="1"/>
          <p:nvPr/>
        </p:nvSpPr>
        <p:spPr>
          <a:xfrm>
            <a:off x="1962364" y="1289459"/>
            <a:ext cx="4222679" cy="1384995"/>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Since January 2022</a:t>
            </a:r>
          </a:p>
          <a:p>
            <a:pPr marL="342900" marR="0" lvl="0" indent="-34290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Mortgage Rates up ~66%</a:t>
            </a:r>
          </a:p>
          <a:p>
            <a:pPr marL="342900" marR="0" lvl="0" indent="-34290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Base Prices up 7%</a:t>
            </a:r>
          </a:p>
        </p:txBody>
      </p:sp>
      <p:sp>
        <p:nvSpPr>
          <p:cNvPr id="6" name="TextBox 5">
            <a:extLst>
              <a:ext uri="{FF2B5EF4-FFF2-40B4-BE49-F238E27FC236}">
                <a16:creationId xmlns:a16="http://schemas.microsoft.com/office/drawing/2014/main" id="{6D14A97A-2EAA-4BBE-9B28-ED2A6DA12DE3}"/>
              </a:ext>
            </a:extLst>
          </p:cNvPr>
          <p:cNvSpPr txBox="1"/>
          <p:nvPr/>
        </p:nvSpPr>
        <p:spPr>
          <a:xfrm>
            <a:off x="9339670" y="1961409"/>
            <a:ext cx="2239766" cy="2554545"/>
          </a:xfrm>
          <a:prstGeom prst="rect">
            <a:avLst/>
          </a:prstGeom>
          <a:solidFill>
            <a:schemeClr val="accent1">
              <a:lumMod val="60000"/>
              <a:lumOff val="40000"/>
            </a:schemeClr>
          </a:solidFill>
        </p:spPr>
        <p:txBody>
          <a:bodyPr wrap="squar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Monthly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Payment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up</a:t>
            </a:r>
            <a:r>
              <a:rPr kumimoji="0" lang="en-US" sz="4000" b="0" i="0" u="none" strike="noStrike" kern="1200" cap="none" spc="0" normalizeH="0" baseline="0" noProof="0" dirty="0">
                <a:ln>
                  <a:noFill/>
                </a:ln>
                <a:solidFill>
                  <a:srgbClr val="FF0000"/>
                </a:solidFill>
                <a:effectLst/>
                <a:uLnTx/>
                <a:uFillTx/>
                <a:latin typeface="GT Walsheim Regular" panose="020F0502020204030204"/>
                <a:ea typeface="+mn-ea"/>
                <a:cs typeface="+mn-cs"/>
              </a:rPr>
              <a:t> $529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(~28%)</a:t>
            </a:r>
          </a:p>
        </p:txBody>
      </p:sp>
    </p:spTree>
    <p:extLst>
      <p:ext uri="{BB962C8B-B14F-4D97-AF65-F5344CB8AC3E}">
        <p14:creationId xmlns:p14="http://schemas.microsoft.com/office/powerpoint/2010/main" val="3119449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a:spLocks noGrp="1"/>
          </p:cNvSpPr>
          <p:nvPr>
            <p:ph type="title"/>
          </p:nvPr>
        </p:nvSpPr>
        <p:spPr>
          <a:xfrm>
            <a:off x="989696" y="116919"/>
            <a:ext cx="10515600" cy="346623"/>
          </a:xfrm>
        </p:spPr>
        <p:txBody>
          <a:bodyPr/>
          <a:lstStyle/>
          <a:p>
            <a:r>
              <a:rPr lang="en-US" dirty="0">
                <a:latin typeface="PP Woodland"/>
              </a:rPr>
              <a:t>DFW New Home Starts &amp; Closings are Flattening Out</a:t>
            </a:r>
            <a:endParaRPr dirty="0"/>
          </a:p>
        </p:txBody>
      </p:sp>
      <p:sp>
        <p:nvSpPr>
          <p:cNvPr id="4" name="Text Placeholder 9"/>
          <p:cNvSpPr>
            <a:spLocks noGrp="1"/>
          </p:cNvSpPr>
          <p:nvPr>
            <p:ph type="body" sz="quarter" idx="17" hasCustomPrompt="1"/>
          </p:nvPr>
        </p:nvSpPr>
        <p:spPr>
          <a:xfrm>
            <a:off x="-73343" y="6306898"/>
            <a:ext cx="2743200" cy="376237"/>
          </a:xfrm>
        </p:spPr>
        <p:txBody>
          <a:bodyPr>
            <a:normAutofit/>
          </a:bodyPr>
          <a:lstStyle/>
          <a:p>
            <a:pPr marL="0" marR="0" algn="l">
              <a:lnSpc>
                <a:spcPct val="100000"/>
              </a:lnSpc>
              <a:spcBef>
                <a:spcPts val="0"/>
              </a:spcBef>
              <a:spcAft>
                <a:spcPts val="0"/>
              </a:spcAft>
              <a:buNone/>
            </a:pPr>
            <a:r>
              <a:rPr lang="en-US" sz="1100" b="0" i="1" u="none" cap="none">
                <a:solidFill>
                  <a:srgbClr val="BFBFBF">
                    <a:alpha val="100000"/>
                  </a:srgbClr>
                </a:solidFill>
                <a:latin typeface="GT Walsheim Thin" panose="00000300000000000000" pitchFamily="50" charset="0"/>
                <a:cs typeface="Walsheim"/>
              </a:rPr>
              <a:t>Source:  Zonda</a:t>
            </a:r>
            <a:endParaRPr sz="1100" b="0" i="1" u="none" cap="none" dirty="0">
              <a:solidFill>
                <a:srgbClr val="BFBFBF">
                  <a:alpha val="100000"/>
                </a:srgbClr>
              </a:solidFill>
              <a:latin typeface="GT Walsheim Thin" panose="00000300000000000000" pitchFamily="50" charset="0"/>
              <a:cs typeface="Walsheim"/>
            </a:endParaRPr>
          </a:p>
        </p:txBody>
      </p:sp>
      <p:pic>
        <p:nvPicPr>
          <p:cNvPr id="5" name="Picture 4">
            <a:extLst>
              <a:ext uri="{FF2B5EF4-FFF2-40B4-BE49-F238E27FC236}">
                <a16:creationId xmlns:a16="http://schemas.microsoft.com/office/drawing/2014/main" id="{B2720BC6-F3E2-4F38-A4E9-3F8BA1F4888D}"/>
              </a:ext>
            </a:extLst>
          </p:cNvPr>
          <p:cNvPicPr/>
          <p:nvPr/>
        </p:nvPicPr>
        <p:blipFill>
          <a:blip r:embed="rId3"/>
          <a:stretch>
            <a:fillRect/>
          </a:stretch>
        </p:blipFill>
        <p:spPr>
          <a:xfrm>
            <a:off x="374650" y="1196975"/>
            <a:ext cx="10515600" cy="5032375"/>
          </a:xfrm>
          <a:prstGeom prst="rect">
            <a:avLst/>
          </a:prstGeom>
        </p:spPr>
      </p:pic>
      <p:sp>
        <p:nvSpPr>
          <p:cNvPr id="6" name="TextBox 5">
            <a:extLst>
              <a:ext uri="{FF2B5EF4-FFF2-40B4-BE49-F238E27FC236}">
                <a16:creationId xmlns:a16="http://schemas.microsoft.com/office/drawing/2014/main" id="{4FEFCFD8-5ACB-4F4F-9256-0766423707A8}"/>
              </a:ext>
            </a:extLst>
          </p:cNvPr>
          <p:cNvSpPr txBox="1"/>
          <p:nvPr/>
        </p:nvSpPr>
        <p:spPr>
          <a:xfrm>
            <a:off x="1430863" y="1429659"/>
            <a:ext cx="4018526" cy="1200329"/>
          </a:xfrm>
          <a:prstGeom prst="rect">
            <a:avLst/>
          </a:prstGeom>
          <a:solidFill>
            <a:schemeClr val="bg1"/>
          </a:solidFill>
          <a:ln>
            <a:solidFill>
              <a:schemeClr val="tx1"/>
            </a:solidFill>
          </a:ln>
        </p:spPr>
        <p:txBody>
          <a:bodyPr wrap="squar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PP Woodland"/>
                <a:ea typeface="+mn-ea"/>
                <a:cs typeface="+mn-cs"/>
              </a:rPr>
              <a:t>Key Trends</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Starts:  +9% YOY / -1%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Closings:  -3% YOY / -4%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Starts Exceed Closings by 10,600 Homes!</a:t>
            </a:r>
          </a:p>
        </p:txBody>
      </p:sp>
      <p:sp>
        <p:nvSpPr>
          <p:cNvPr id="3" name="TextBox 2">
            <a:extLst>
              <a:ext uri="{FF2B5EF4-FFF2-40B4-BE49-F238E27FC236}">
                <a16:creationId xmlns:a16="http://schemas.microsoft.com/office/drawing/2014/main" id="{F6E5DEB7-5FFA-4CC4-A664-C4C998A9DE91}"/>
              </a:ext>
            </a:extLst>
          </p:cNvPr>
          <p:cNvSpPr txBox="1"/>
          <p:nvPr/>
        </p:nvSpPr>
        <p:spPr>
          <a:xfrm>
            <a:off x="10039395" y="1578972"/>
            <a:ext cx="850855" cy="307777"/>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P Woodland"/>
                <a:ea typeface="+mn-ea"/>
                <a:cs typeface="+mn-cs"/>
              </a:rPr>
              <a:t>54,300</a:t>
            </a:r>
          </a:p>
        </p:txBody>
      </p:sp>
      <p:sp>
        <p:nvSpPr>
          <p:cNvPr id="7" name="TextBox 6">
            <a:extLst>
              <a:ext uri="{FF2B5EF4-FFF2-40B4-BE49-F238E27FC236}">
                <a16:creationId xmlns:a16="http://schemas.microsoft.com/office/drawing/2014/main" id="{83EA0AA5-ACA1-4338-AF3B-AEC8C6A0C3E9}"/>
              </a:ext>
            </a:extLst>
          </p:cNvPr>
          <p:cNvSpPr txBox="1"/>
          <p:nvPr/>
        </p:nvSpPr>
        <p:spPr>
          <a:xfrm>
            <a:off x="10036514" y="2818853"/>
            <a:ext cx="850855" cy="307777"/>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P Woodland"/>
                <a:ea typeface="+mn-ea"/>
                <a:cs typeface="+mn-cs"/>
              </a:rPr>
              <a:t>43,700</a:t>
            </a:r>
          </a:p>
        </p:txBody>
      </p:sp>
    </p:spTree>
    <p:extLst>
      <p:ext uri="{BB962C8B-B14F-4D97-AF65-F5344CB8AC3E}">
        <p14:creationId xmlns:p14="http://schemas.microsoft.com/office/powerpoint/2010/main" val="1425185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a:spLocks noGrp="1"/>
          </p:cNvSpPr>
          <p:nvPr>
            <p:ph type="title"/>
          </p:nvPr>
        </p:nvSpPr>
        <p:spPr>
          <a:xfrm>
            <a:off x="376238" y="701039"/>
            <a:ext cx="10515600" cy="346623"/>
          </a:xfrm>
        </p:spPr>
        <p:txBody>
          <a:bodyPr/>
          <a:lstStyle/>
          <a:p>
            <a:r>
              <a:rPr lang="en-US" dirty="0">
                <a:latin typeface="PP Woodland"/>
              </a:rPr>
              <a:t>Monthly New Home Sales Contracts Dropped 29% in June</a:t>
            </a:r>
            <a:endParaRPr dirty="0">
              <a:latin typeface="PP Woodland"/>
            </a:endParaRPr>
          </a:p>
        </p:txBody>
      </p:sp>
      <p:sp>
        <p:nvSpPr>
          <p:cNvPr id="4" name="Text Placeholder 9"/>
          <p:cNvSpPr>
            <a:spLocks noGrp="1"/>
          </p:cNvSpPr>
          <p:nvPr>
            <p:ph type="body" sz="quarter" idx="17" hasCustomPrompt="1"/>
          </p:nvPr>
        </p:nvSpPr>
        <p:spPr>
          <a:xfrm>
            <a:off x="-73343" y="6306898"/>
            <a:ext cx="2743200" cy="376237"/>
          </a:xfrm>
        </p:spPr>
        <p:txBody>
          <a:bodyPr>
            <a:normAutofit/>
          </a:bodyPr>
          <a:lstStyle/>
          <a:p>
            <a:pPr marL="0" marR="0" algn="l">
              <a:lnSpc>
                <a:spcPct val="100000"/>
              </a:lnSpc>
              <a:spcBef>
                <a:spcPts val="0"/>
              </a:spcBef>
              <a:spcAft>
                <a:spcPts val="0"/>
              </a:spcAft>
              <a:buNone/>
            </a:pPr>
            <a:r>
              <a:rPr lang="en-US" sz="1100" b="0" i="1" u="none" cap="none">
                <a:solidFill>
                  <a:srgbClr val="BFBFBF">
                    <a:alpha val="100000"/>
                  </a:srgbClr>
                </a:solidFill>
                <a:latin typeface="GT Walsheim Thin" panose="00000300000000000000" pitchFamily="50" charset="0"/>
                <a:cs typeface="Walsheim"/>
              </a:rPr>
              <a:t>Source:  Zonda</a:t>
            </a:r>
            <a:endParaRPr sz="1100" b="0" i="1" u="none" cap="none" dirty="0">
              <a:solidFill>
                <a:srgbClr val="BFBFBF">
                  <a:alpha val="100000"/>
                </a:srgbClr>
              </a:solidFill>
              <a:latin typeface="GT Walsheim Thin" panose="00000300000000000000" pitchFamily="50" charset="0"/>
              <a:cs typeface="Walsheim"/>
            </a:endParaRPr>
          </a:p>
        </p:txBody>
      </p:sp>
      <p:graphicFrame>
        <p:nvGraphicFramePr>
          <p:cNvPr id="6" name="Chart 5">
            <a:extLst>
              <a:ext uri="{FF2B5EF4-FFF2-40B4-BE49-F238E27FC236}">
                <a16:creationId xmlns:a16="http://schemas.microsoft.com/office/drawing/2014/main" id="{61145BE6-50F7-43DA-935E-88C751A76731}"/>
              </a:ext>
            </a:extLst>
          </p:cNvPr>
          <p:cNvGraphicFramePr>
            <a:graphicFrameLocks/>
          </p:cNvGraphicFramePr>
          <p:nvPr/>
        </p:nvGraphicFramePr>
        <p:xfrm>
          <a:off x="276225" y="1249548"/>
          <a:ext cx="7848600" cy="4855464"/>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A8BD8384-A830-45DC-86AF-2221F0F0CA94}"/>
              </a:ext>
            </a:extLst>
          </p:cNvPr>
          <p:cNvPicPr>
            <a:picLocks noChangeAspect="1"/>
          </p:cNvPicPr>
          <p:nvPr/>
        </p:nvPicPr>
        <p:blipFill>
          <a:blip r:embed="rId4"/>
          <a:stretch>
            <a:fillRect/>
          </a:stretch>
        </p:blipFill>
        <p:spPr>
          <a:xfrm>
            <a:off x="8124825" y="1419222"/>
            <a:ext cx="2651760" cy="3927608"/>
          </a:xfrm>
          <a:prstGeom prst="rect">
            <a:avLst/>
          </a:prstGeom>
        </p:spPr>
      </p:pic>
    </p:spTree>
    <p:extLst>
      <p:ext uri="{BB962C8B-B14F-4D97-AF65-F5344CB8AC3E}">
        <p14:creationId xmlns:p14="http://schemas.microsoft.com/office/powerpoint/2010/main" val="2256389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7</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014749" y="87085"/>
            <a:ext cx="6857107" cy="513805"/>
          </a:xfrm>
          <a:prstGeom prst="rect">
            <a:avLst/>
          </a:prstGeom>
        </p:spPr>
        <p:txBody>
          <a:bodyPr/>
          <a:lstStyle/>
          <a:p>
            <a:r>
              <a:rPr lang="en-US" sz="2800" dirty="0"/>
              <a:t>DFW Housing Market Trends</a:t>
            </a:r>
          </a:p>
        </p:txBody>
      </p:sp>
      <p:grpSp>
        <p:nvGrpSpPr>
          <p:cNvPr id="16" name="Group 15">
            <a:extLst>
              <a:ext uri="{FF2B5EF4-FFF2-40B4-BE49-F238E27FC236}">
                <a16:creationId xmlns:a16="http://schemas.microsoft.com/office/drawing/2014/main" id="{4BAF8457-8707-433D-A536-1CB20D16F197}"/>
              </a:ext>
            </a:extLst>
          </p:cNvPr>
          <p:cNvGrpSpPr/>
          <p:nvPr/>
        </p:nvGrpSpPr>
        <p:grpSpPr>
          <a:xfrm>
            <a:off x="7871856" y="787528"/>
            <a:ext cx="4181752" cy="5740970"/>
            <a:chOff x="7083628" y="506773"/>
            <a:chExt cx="4066055" cy="5913705"/>
          </a:xfrm>
        </p:grpSpPr>
        <p:sp>
          <p:nvSpPr>
            <p:cNvPr id="17" name="TextBox 16">
              <a:extLst>
                <a:ext uri="{FF2B5EF4-FFF2-40B4-BE49-F238E27FC236}">
                  <a16:creationId xmlns:a16="http://schemas.microsoft.com/office/drawing/2014/main" id="{3EE54516-E945-4BE7-9E43-CADE98FB5A86}"/>
                </a:ext>
              </a:extLst>
            </p:cNvPr>
            <p:cNvSpPr txBox="1"/>
            <p:nvPr/>
          </p:nvSpPr>
          <p:spPr>
            <a:xfrm>
              <a:off x="8084585" y="506773"/>
              <a:ext cx="2100172" cy="38044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YOY Housing Trends</a:t>
              </a:r>
            </a:p>
          </p:txBody>
        </p:sp>
        <p:sp>
          <p:nvSpPr>
            <p:cNvPr id="18" name="Arrow: Right 17">
              <a:extLst>
                <a:ext uri="{FF2B5EF4-FFF2-40B4-BE49-F238E27FC236}">
                  <a16:creationId xmlns:a16="http://schemas.microsoft.com/office/drawing/2014/main" id="{CF89E7AF-53F2-4DA4-ACFB-AA5690EAC16A}"/>
                </a:ext>
              </a:extLst>
            </p:cNvPr>
            <p:cNvSpPr/>
            <p:nvPr/>
          </p:nvSpPr>
          <p:spPr>
            <a:xfrm flipH="1">
              <a:off x="7930128" y="1371599"/>
              <a:ext cx="1227149" cy="930572"/>
            </a:xfrm>
            <a:prstGeom prst="rightArrow">
              <a:avLst/>
            </a:prstGeom>
            <a:solidFill>
              <a:srgbClr val="00808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Sales</a:t>
              </a:r>
            </a:p>
          </p:txBody>
        </p:sp>
        <p:sp>
          <p:nvSpPr>
            <p:cNvPr id="19" name="TextBox 18">
              <a:extLst>
                <a:ext uri="{FF2B5EF4-FFF2-40B4-BE49-F238E27FC236}">
                  <a16:creationId xmlns:a16="http://schemas.microsoft.com/office/drawing/2014/main" id="{901E01E3-CDD1-4D08-9CE9-F577FAC79A8F}"/>
                </a:ext>
              </a:extLst>
            </p:cNvPr>
            <p:cNvSpPr txBox="1"/>
            <p:nvPr/>
          </p:nvSpPr>
          <p:spPr>
            <a:xfrm>
              <a:off x="9155992" y="896400"/>
              <a:ext cx="1973566" cy="4755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rPr>
                <a:t>Jan.-June 2022</a:t>
              </a:r>
            </a:p>
          </p:txBody>
        </p:sp>
        <p:sp>
          <p:nvSpPr>
            <p:cNvPr id="20" name="TextBox 19">
              <a:extLst>
                <a:ext uri="{FF2B5EF4-FFF2-40B4-BE49-F238E27FC236}">
                  <a16:creationId xmlns:a16="http://schemas.microsoft.com/office/drawing/2014/main" id="{8F6349B8-C973-42F0-8365-2672ECAF5C4D}"/>
                </a:ext>
              </a:extLst>
            </p:cNvPr>
            <p:cNvSpPr txBox="1"/>
            <p:nvPr/>
          </p:nvSpPr>
          <p:spPr>
            <a:xfrm>
              <a:off x="7083628" y="896400"/>
              <a:ext cx="1973566" cy="4755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rPr>
                <a:t>Jan.-June 2021</a:t>
              </a:r>
            </a:p>
          </p:txBody>
        </p:sp>
        <p:sp>
          <p:nvSpPr>
            <p:cNvPr id="21" name="TextBox 20">
              <a:extLst>
                <a:ext uri="{FF2B5EF4-FFF2-40B4-BE49-F238E27FC236}">
                  <a16:creationId xmlns:a16="http://schemas.microsoft.com/office/drawing/2014/main" id="{1A65C34F-4D40-45AE-AE1B-42AA3995C9F5}"/>
                </a:ext>
              </a:extLst>
            </p:cNvPr>
            <p:cNvSpPr txBox="1"/>
            <p:nvPr/>
          </p:nvSpPr>
          <p:spPr>
            <a:xfrm>
              <a:off x="7261155" y="1676981"/>
              <a:ext cx="668974"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ABBC">
                      <a:lumMod val="75000"/>
                    </a:srgbClr>
                  </a:solidFill>
                  <a:effectLst/>
                  <a:uLnTx/>
                  <a:uFillTx/>
                  <a:latin typeface="Calibri" panose="020F0502020204030204"/>
                  <a:ea typeface="+mn-ea"/>
                  <a:cs typeface="+mn-cs"/>
                </a:rPr>
                <a:t>52,934</a:t>
              </a:r>
            </a:p>
          </p:txBody>
        </p:sp>
        <p:sp>
          <p:nvSpPr>
            <p:cNvPr id="22" name="TextBox 21">
              <a:extLst>
                <a:ext uri="{FF2B5EF4-FFF2-40B4-BE49-F238E27FC236}">
                  <a16:creationId xmlns:a16="http://schemas.microsoft.com/office/drawing/2014/main" id="{7F1141B1-3709-405E-A8DF-8420A0A75F11}"/>
                </a:ext>
              </a:extLst>
            </p:cNvPr>
            <p:cNvSpPr txBox="1"/>
            <p:nvPr/>
          </p:nvSpPr>
          <p:spPr>
            <a:xfrm>
              <a:off x="9168961" y="1657425"/>
              <a:ext cx="668974"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8EEFCC">
                      <a:lumMod val="50000"/>
                    </a:srgbClr>
                  </a:solidFill>
                  <a:effectLst/>
                  <a:uLnTx/>
                  <a:uFillTx/>
                  <a:latin typeface="Calibri" panose="020F0502020204030204"/>
                  <a:ea typeface="+mn-ea"/>
                  <a:cs typeface="+mn-cs"/>
                </a:rPr>
                <a:t>50,475</a:t>
              </a:r>
            </a:p>
          </p:txBody>
        </p:sp>
        <p:sp>
          <p:nvSpPr>
            <p:cNvPr id="23" name="Arrow: Right 22">
              <a:extLst>
                <a:ext uri="{FF2B5EF4-FFF2-40B4-BE49-F238E27FC236}">
                  <a16:creationId xmlns:a16="http://schemas.microsoft.com/office/drawing/2014/main" id="{E2BABECF-AAB1-460B-89BF-65A8509E5E80}"/>
                </a:ext>
              </a:extLst>
            </p:cNvPr>
            <p:cNvSpPr/>
            <p:nvPr/>
          </p:nvSpPr>
          <p:spPr>
            <a:xfrm>
              <a:off x="9134671" y="2405844"/>
              <a:ext cx="1204746" cy="930572"/>
            </a:xfrm>
            <a:prstGeom prst="rightArrow">
              <a:avLst/>
            </a:prstGeom>
            <a:solidFill>
              <a:schemeClr val="accent2">
                <a:lumMod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Avg. Price</a:t>
              </a:r>
            </a:p>
          </p:txBody>
        </p:sp>
        <p:sp>
          <p:nvSpPr>
            <p:cNvPr id="24" name="TextBox 23">
              <a:extLst>
                <a:ext uri="{FF2B5EF4-FFF2-40B4-BE49-F238E27FC236}">
                  <a16:creationId xmlns:a16="http://schemas.microsoft.com/office/drawing/2014/main" id="{542FF7BD-7B0B-42EC-B991-6CD798573525}"/>
                </a:ext>
              </a:extLst>
            </p:cNvPr>
            <p:cNvSpPr txBox="1"/>
            <p:nvPr/>
          </p:nvSpPr>
          <p:spPr>
            <a:xfrm>
              <a:off x="10303023" y="2716156"/>
              <a:ext cx="846660"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8EEFCC">
                      <a:lumMod val="50000"/>
                    </a:srgbClr>
                  </a:solidFill>
                  <a:effectLst/>
                  <a:uLnTx/>
                  <a:uFillTx/>
                  <a:latin typeface="Calibri" panose="020F0502020204030204"/>
                  <a:ea typeface="+mn-ea"/>
                  <a:cs typeface="+mn-cs"/>
                </a:rPr>
                <a:t>$484,658</a:t>
              </a:r>
            </a:p>
          </p:txBody>
        </p:sp>
        <p:sp>
          <p:nvSpPr>
            <p:cNvPr id="25" name="TextBox 24">
              <a:extLst>
                <a:ext uri="{FF2B5EF4-FFF2-40B4-BE49-F238E27FC236}">
                  <a16:creationId xmlns:a16="http://schemas.microsoft.com/office/drawing/2014/main" id="{0989D543-24E7-454E-BC85-91DE99884C08}"/>
                </a:ext>
              </a:extLst>
            </p:cNvPr>
            <p:cNvSpPr txBox="1"/>
            <p:nvPr/>
          </p:nvSpPr>
          <p:spPr>
            <a:xfrm>
              <a:off x="8247871" y="2717241"/>
              <a:ext cx="846661" cy="31703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ABBC">
                      <a:lumMod val="75000"/>
                    </a:srgbClr>
                  </a:solidFill>
                  <a:effectLst>
                    <a:glow>
                      <a:srgbClr val="4472C4">
                        <a:alpha val="72000"/>
                      </a:srgbClr>
                    </a:glow>
                  </a:effectLst>
                  <a:uLnTx/>
                  <a:uFillTx/>
                  <a:latin typeface="Calibri" panose="020F0502020204030204"/>
                  <a:ea typeface="+mn-ea"/>
                  <a:cs typeface="+mn-cs"/>
                </a:rPr>
                <a:t>$409,289</a:t>
              </a:r>
            </a:p>
          </p:txBody>
        </p:sp>
        <p:sp>
          <p:nvSpPr>
            <p:cNvPr id="26" name="Arrow: Right 25">
              <a:extLst>
                <a:ext uri="{FF2B5EF4-FFF2-40B4-BE49-F238E27FC236}">
                  <a16:creationId xmlns:a16="http://schemas.microsoft.com/office/drawing/2014/main" id="{92D5E026-8BB9-4899-8A84-2259D7865B17}"/>
                </a:ext>
              </a:extLst>
            </p:cNvPr>
            <p:cNvSpPr/>
            <p:nvPr/>
          </p:nvSpPr>
          <p:spPr>
            <a:xfrm>
              <a:off x="9137565" y="3430753"/>
              <a:ext cx="1201852" cy="930572"/>
            </a:xfrm>
            <a:prstGeom prst="rightArrow">
              <a:avLst/>
            </a:prstGeom>
            <a:solidFill>
              <a:schemeClr val="accent2">
                <a:lumMod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Median Price</a:t>
              </a:r>
            </a:p>
          </p:txBody>
        </p:sp>
        <p:sp>
          <p:nvSpPr>
            <p:cNvPr id="27" name="TextBox 26">
              <a:extLst>
                <a:ext uri="{FF2B5EF4-FFF2-40B4-BE49-F238E27FC236}">
                  <a16:creationId xmlns:a16="http://schemas.microsoft.com/office/drawing/2014/main" id="{C9D3A4AF-7A0D-445E-B423-5EB53660C39C}"/>
                </a:ext>
              </a:extLst>
            </p:cNvPr>
            <p:cNvSpPr txBox="1"/>
            <p:nvPr/>
          </p:nvSpPr>
          <p:spPr>
            <a:xfrm>
              <a:off x="10303023" y="3734721"/>
              <a:ext cx="846660"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8EEFCC">
                      <a:lumMod val="50000"/>
                    </a:srgbClr>
                  </a:solidFill>
                  <a:effectLst/>
                  <a:uLnTx/>
                  <a:uFillTx/>
                  <a:latin typeface="Calibri" panose="020F0502020204030204"/>
                  <a:ea typeface="+mn-ea"/>
                  <a:cs typeface="+mn-cs"/>
                </a:rPr>
                <a:t>$405,500</a:t>
              </a:r>
            </a:p>
          </p:txBody>
        </p:sp>
        <p:sp>
          <p:nvSpPr>
            <p:cNvPr id="28" name="TextBox 27">
              <a:extLst>
                <a:ext uri="{FF2B5EF4-FFF2-40B4-BE49-F238E27FC236}">
                  <a16:creationId xmlns:a16="http://schemas.microsoft.com/office/drawing/2014/main" id="{C0423EA6-5278-4555-9BC3-5C7E21871074}"/>
                </a:ext>
              </a:extLst>
            </p:cNvPr>
            <p:cNvSpPr txBox="1"/>
            <p:nvPr/>
          </p:nvSpPr>
          <p:spPr>
            <a:xfrm>
              <a:off x="8247871" y="3734276"/>
              <a:ext cx="846661" cy="31703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ABBC">
                      <a:lumMod val="75000"/>
                    </a:srgbClr>
                  </a:solidFill>
                  <a:effectLst/>
                  <a:uLnTx/>
                  <a:uFillTx/>
                  <a:latin typeface="Calibri" panose="020F0502020204030204"/>
                  <a:ea typeface="+mn-ea"/>
                  <a:cs typeface="+mn-cs"/>
                </a:rPr>
                <a:t>$327,372</a:t>
              </a:r>
            </a:p>
          </p:txBody>
        </p:sp>
        <p:sp>
          <p:nvSpPr>
            <p:cNvPr id="29" name="Arrow: Right 28">
              <a:extLst>
                <a:ext uri="{FF2B5EF4-FFF2-40B4-BE49-F238E27FC236}">
                  <a16:creationId xmlns:a16="http://schemas.microsoft.com/office/drawing/2014/main" id="{3762A1D3-83B7-4DF4-A8EA-98E491B08F7B}"/>
                </a:ext>
              </a:extLst>
            </p:cNvPr>
            <p:cNvSpPr/>
            <p:nvPr/>
          </p:nvSpPr>
          <p:spPr>
            <a:xfrm flipH="1">
              <a:off x="7929925" y="4460330"/>
              <a:ext cx="1227353" cy="930572"/>
            </a:xfrm>
            <a:prstGeom prst="rightArrow">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Total Listings</a:t>
              </a:r>
            </a:p>
          </p:txBody>
        </p:sp>
        <p:sp>
          <p:nvSpPr>
            <p:cNvPr id="30" name="TextBox 29">
              <a:extLst>
                <a:ext uri="{FF2B5EF4-FFF2-40B4-BE49-F238E27FC236}">
                  <a16:creationId xmlns:a16="http://schemas.microsoft.com/office/drawing/2014/main" id="{55A3AFBF-EFBE-4F1A-B7B6-D57A2C9A444C}"/>
                </a:ext>
              </a:extLst>
            </p:cNvPr>
            <p:cNvSpPr txBox="1"/>
            <p:nvPr/>
          </p:nvSpPr>
          <p:spPr>
            <a:xfrm>
              <a:off x="7229530" y="4770350"/>
              <a:ext cx="668974"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ABBC">
                      <a:lumMod val="75000"/>
                    </a:srgbClr>
                  </a:solidFill>
                  <a:effectLst/>
                  <a:uLnTx/>
                  <a:uFillTx/>
                  <a:latin typeface="Calibri" panose="020F0502020204030204"/>
                  <a:ea typeface="+mn-ea"/>
                  <a:cs typeface="+mn-cs"/>
                </a:rPr>
                <a:t>59,361</a:t>
              </a:r>
            </a:p>
          </p:txBody>
        </p:sp>
        <p:sp>
          <p:nvSpPr>
            <p:cNvPr id="31" name="TextBox 30">
              <a:extLst>
                <a:ext uri="{FF2B5EF4-FFF2-40B4-BE49-F238E27FC236}">
                  <a16:creationId xmlns:a16="http://schemas.microsoft.com/office/drawing/2014/main" id="{D4D83C35-CB5C-400E-A316-1258A9863C58}"/>
                </a:ext>
              </a:extLst>
            </p:cNvPr>
            <p:cNvSpPr txBox="1"/>
            <p:nvPr/>
          </p:nvSpPr>
          <p:spPr>
            <a:xfrm>
              <a:off x="9162112" y="4747001"/>
              <a:ext cx="668974"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8EEFCC">
                      <a:lumMod val="50000"/>
                    </a:srgbClr>
                  </a:solidFill>
                  <a:effectLst/>
                  <a:uLnTx/>
                  <a:uFillTx/>
                  <a:latin typeface="Calibri" panose="020F0502020204030204"/>
                  <a:ea typeface="+mn-ea"/>
                  <a:cs typeface="+mn-cs"/>
                </a:rPr>
                <a:t>57,328</a:t>
              </a:r>
            </a:p>
          </p:txBody>
        </p:sp>
        <p:sp>
          <p:nvSpPr>
            <p:cNvPr id="32" name="Arrow: Right 31">
              <a:extLst>
                <a:ext uri="{FF2B5EF4-FFF2-40B4-BE49-F238E27FC236}">
                  <a16:creationId xmlns:a16="http://schemas.microsoft.com/office/drawing/2014/main" id="{CFBB950E-976E-4008-B8AA-A80D7C84495F}"/>
                </a:ext>
              </a:extLst>
            </p:cNvPr>
            <p:cNvSpPr/>
            <p:nvPr/>
          </p:nvSpPr>
          <p:spPr>
            <a:xfrm>
              <a:off x="9157278" y="5489906"/>
              <a:ext cx="1145745" cy="930572"/>
            </a:xfrm>
            <a:prstGeom prst="rightArrow">
              <a:avLst/>
            </a:prstGeom>
            <a:solidFill>
              <a:srgbClr val="3BE3A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Months Inv.</a:t>
              </a:r>
            </a:p>
          </p:txBody>
        </p:sp>
        <p:sp>
          <p:nvSpPr>
            <p:cNvPr id="33" name="TextBox 32">
              <a:extLst>
                <a:ext uri="{FF2B5EF4-FFF2-40B4-BE49-F238E27FC236}">
                  <a16:creationId xmlns:a16="http://schemas.microsoft.com/office/drawing/2014/main" id="{0507E10C-A0DE-4ABA-ADEA-AA50F1CA8A33}"/>
                </a:ext>
              </a:extLst>
            </p:cNvPr>
            <p:cNvSpPr txBox="1"/>
            <p:nvPr/>
          </p:nvSpPr>
          <p:spPr>
            <a:xfrm>
              <a:off x="8707849" y="5809477"/>
              <a:ext cx="404002" cy="31703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ABBC">
                      <a:lumMod val="75000"/>
                    </a:srgbClr>
                  </a:solidFill>
                  <a:effectLst/>
                  <a:uLnTx/>
                  <a:uFillTx/>
                  <a:latin typeface="Calibri" panose="020F0502020204030204"/>
                  <a:ea typeface="+mn-ea"/>
                  <a:cs typeface="+mn-cs"/>
                </a:rPr>
                <a:t>0.7</a:t>
              </a:r>
            </a:p>
          </p:txBody>
        </p:sp>
        <p:sp>
          <p:nvSpPr>
            <p:cNvPr id="34" name="TextBox 33">
              <a:extLst>
                <a:ext uri="{FF2B5EF4-FFF2-40B4-BE49-F238E27FC236}">
                  <a16:creationId xmlns:a16="http://schemas.microsoft.com/office/drawing/2014/main" id="{A333BA1E-3E76-4A66-9F56-ACED67181F72}"/>
                </a:ext>
              </a:extLst>
            </p:cNvPr>
            <p:cNvSpPr txBox="1"/>
            <p:nvPr/>
          </p:nvSpPr>
          <p:spPr>
            <a:xfrm>
              <a:off x="10332572" y="5786128"/>
              <a:ext cx="404002" cy="31703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8EEFCC">
                      <a:lumMod val="50000"/>
                    </a:srgbClr>
                  </a:solidFill>
                  <a:effectLst/>
                  <a:uLnTx/>
                  <a:uFillTx/>
                  <a:latin typeface="Calibri" panose="020F0502020204030204"/>
                  <a:ea typeface="+mn-ea"/>
                  <a:cs typeface="+mn-cs"/>
                </a:rPr>
                <a:t>1.8</a:t>
              </a:r>
            </a:p>
          </p:txBody>
        </p:sp>
        <p:cxnSp>
          <p:nvCxnSpPr>
            <p:cNvPr id="35" name="Straight Connector 34">
              <a:extLst>
                <a:ext uri="{FF2B5EF4-FFF2-40B4-BE49-F238E27FC236}">
                  <a16:creationId xmlns:a16="http://schemas.microsoft.com/office/drawing/2014/main" id="{32A25FEA-17E9-4DE3-A8A0-C7F41B543FEF}"/>
                </a:ext>
              </a:extLst>
            </p:cNvPr>
            <p:cNvCxnSpPr>
              <a:cxnSpLocks/>
              <a:stCxn id="17" idx="2"/>
            </p:cNvCxnSpPr>
            <p:nvPr/>
          </p:nvCxnSpPr>
          <p:spPr>
            <a:xfrm>
              <a:off x="9134671" y="887218"/>
              <a:ext cx="27441" cy="5469132"/>
            </a:xfrm>
            <a:prstGeom prst="line">
              <a:avLst/>
            </a:prstGeom>
            <a:noFill/>
            <a:ln w="38100" cap="flat" cmpd="sng" algn="ctr">
              <a:solidFill>
                <a:sysClr val="windowText" lastClr="000000"/>
              </a:solidFill>
              <a:prstDash val="solid"/>
              <a:miter lim="800000"/>
            </a:ln>
            <a:effectLst/>
          </p:spPr>
        </p:cxnSp>
      </p:grpSp>
      <p:sp>
        <p:nvSpPr>
          <p:cNvPr id="36" name="TextBox 35">
            <a:extLst>
              <a:ext uri="{FF2B5EF4-FFF2-40B4-BE49-F238E27FC236}">
                <a16:creationId xmlns:a16="http://schemas.microsoft.com/office/drawing/2014/main" id="{EB47E96E-B6C1-4579-AB63-3EEB41DADDEC}"/>
              </a:ext>
            </a:extLst>
          </p:cNvPr>
          <p:cNvSpPr txBox="1"/>
          <p:nvPr/>
        </p:nvSpPr>
        <p:spPr>
          <a:xfrm>
            <a:off x="418310" y="4742592"/>
            <a:ext cx="6915591"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Median home prices remains near record highs across the state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Home inventory is increasing as sales begin to slow down throughout the state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In the month of May, total monthly home sales are down slightly from the historically high 2021 levels in Austin (-7.3%), DFW (-1.5%), Houston (-1.7%) and San Antonio (-1.0%)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Historically low interest rates and pent up demand have resulted in a fast recovery for the housing market, but these interest rates are on the rise</a:t>
            </a:r>
          </a:p>
        </p:txBody>
      </p:sp>
      <p:graphicFrame>
        <p:nvGraphicFramePr>
          <p:cNvPr id="39" name="Chart 38">
            <a:extLst>
              <a:ext uri="{FF2B5EF4-FFF2-40B4-BE49-F238E27FC236}">
                <a16:creationId xmlns:a16="http://schemas.microsoft.com/office/drawing/2014/main" id="{D52101F6-DFE4-48B7-A420-F8D5EC4D9012}"/>
              </a:ext>
            </a:extLst>
          </p:cNvPr>
          <p:cNvGraphicFramePr>
            <a:graphicFrameLocks/>
          </p:cNvGraphicFramePr>
          <p:nvPr/>
        </p:nvGraphicFramePr>
        <p:xfrm>
          <a:off x="202123" y="659696"/>
          <a:ext cx="7525797" cy="39969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846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4E7204-368C-4033-813A-25A5B381E6C3}"/>
              </a:ext>
            </a:extLst>
          </p:cNvPr>
          <p:cNvPicPr>
            <a:picLocks noChangeAspect="1"/>
          </p:cNvPicPr>
          <p:nvPr/>
        </p:nvPicPr>
        <p:blipFill>
          <a:blip r:embed="rId2"/>
          <a:stretch>
            <a:fillRect/>
          </a:stretch>
        </p:blipFill>
        <p:spPr>
          <a:xfrm>
            <a:off x="0" y="1250695"/>
            <a:ext cx="12192000" cy="4792555"/>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8</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44617" y="167585"/>
            <a:ext cx="3924153" cy="955788"/>
          </a:xfrm>
          <a:prstGeom prst="rect">
            <a:avLst/>
          </a:prstGeom>
        </p:spPr>
        <p:txBody>
          <a:bodyPr/>
          <a:lstStyle/>
          <a:p>
            <a:r>
              <a:rPr lang="en-US" sz="2800" dirty="0"/>
              <a:t>Housing Market Trends: </a:t>
            </a:r>
            <a:br>
              <a:rPr lang="en-US" sz="2800" dirty="0"/>
            </a:br>
            <a:r>
              <a:rPr lang="en-US" sz="2800" dirty="0"/>
              <a:t>Multi-family Market</a:t>
            </a:r>
          </a:p>
        </p:txBody>
      </p:sp>
    </p:spTree>
    <p:extLst>
      <p:ext uri="{BB962C8B-B14F-4D97-AF65-F5344CB8AC3E}">
        <p14:creationId xmlns:p14="http://schemas.microsoft.com/office/powerpoint/2010/main" val="37159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9</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129691"/>
            <a:ext cx="6857107" cy="914400"/>
          </a:xfrm>
          <a:prstGeom prst="rect">
            <a:avLst/>
          </a:prstGeom>
        </p:spPr>
        <p:txBody>
          <a:bodyPr/>
          <a:lstStyle/>
          <a:p>
            <a:r>
              <a:rPr lang="en-US" sz="2800" dirty="0"/>
              <a:t>1 Year Change in District Housing</a:t>
            </a:r>
          </a:p>
        </p:txBody>
      </p:sp>
      <p:graphicFrame>
        <p:nvGraphicFramePr>
          <p:cNvPr id="5" name="Table 4">
            <a:extLst>
              <a:ext uri="{FF2B5EF4-FFF2-40B4-BE49-F238E27FC236}">
                <a16:creationId xmlns:a16="http://schemas.microsoft.com/office/drawing/2014/main" id="{797B0209-276C-48CF-99E3-345488F25C0C}"/>
              </a:ext>
            </a:extLst>
          </p:cNvPr>
          <p:cNvGraphicFramePr>
            <a:graphicFrameLocks noGrp="1"/>
          </p:cNvGraphicFramePr>
          <p:nvPr>
            <p:extLst>
              <p:ext uri="{D42A27DB-BD31-4B8C-83A1-F6EECF244321}">
                <p14:modId xmlns:p14="http://schemas.microsoft.com/office/powerpoint/2010/main" val="1831228821"/>
              </p:ext>
            </p:extLst>
          </p:nvPr>
        </p:nvGraphicFramePr>
        <p:xfrm>
          <a:off x="1213370" y="1421465"/>
          <a:ext cx="6986015" cy="3935385"/>
        </p:xfrm>
        <a:graphic>
          <a:graphicData uri="http://schemas.openxmlformats.org/drawingml/2006/table">
            <a:tbl>
              <a:tblPr/>
              <a:tblGrid>
                <a:gridCol w="2638374">
                  <a:extLst>
                    <a:ext uri="{9D8B030D-6E8A-4147-A177-3AD203B41FA5}">
                      <a16:colId xmlns:a16="http://schemas.microsoft.com/office/drawing/2014/main" val="2158128944"/>
                    </a:ext>
                  </a:extLst>
                </a:gridCol>
                <a:gridCol w="1419640">
                  <a:extLst>
                    <a:ext uri="{9D8B030D-6E8A-4147-A177-3AD203B41FA5}">
                      <a16:colId xmlns:a16="http://schemas.microsoft.com/office/drawing/2014/main" val="1279879458"/>
                    </a:ext>
                  </a:extLst>
                </a:gridCol>
                <a:gridCol w="1419640">
                  <a:extLst>
                    <a:ext uri="{9D8B030D-6E8A-4147-A177-3AD203B41FA5}">
                      <a16:colId xmlns:a16="http://schemas.microsoft.com/office/drawing/2014/main" val="901416503"/>
                    </a:ext>
                  </a:extLst>
                </a:gridCol>
                <a:gridCol w="1508361">
                  <a:extLst>
                    <a:ext uri="{9D8B030D-6E8A-4147-A177-3AD203B41FA5}">
                      <a16:colId xmlns:a16="http://schemas.microsoft.com/office/drawing/2014/main" val="1686113039"/>
                    </a:ext>
                  </a:extLst>
                </a:gridCol>
              </a:tblGrid>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 </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2Q21</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2Q22</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Difference</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29555921"/>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Annual Starts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745</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773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1111467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Quarterly Starts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158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157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4967097"/>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Annual Closings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772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640</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-132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8775084"/>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Quarterly Closings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191</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202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+11</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391926"/>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Under Construction</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303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492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+189</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94640259"/>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Inventory</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393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544</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+151</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6446537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VDL</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777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364</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-413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0357109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Futures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1,368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2,078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+710</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8071560"/>
                  </a:ext>
                </a:extLst>
              </a:tr>
            </a:tbl>
          </a:graphicData>
        </a:graphic>
      </p:graphicFrame>
    </p:spTree>
    <p:extLst>
      <p:ext uri="{BB962C8B-B14F-4D97-AF65-F5344CB8AC3E}">
        <p14:creationId xmlns:p14="http://schemas.microsoft.com/office/powerpoint/2010/main" val="72609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26843" y="92397"/>
            <a:ext cx="7302757" cy="636821"/>
          </a:xfrm>
          <a:prstGeom prst="rect">
            <a:avLst/>
          </a:prstGeom>
        </p:spPr>
        <p:txBody>
          <a:bodyPr/>
          <a:lstStyle/>
          <a:p>
            <a:r>
              <a:rPr lang="en-US" sz="2800" dirty="0"/>
              <a:t>District New Home Starts and Closings</a:t>
            </a:r>
          </a:p>
        </p:txBody>
      </p:sp>
      <p:graphicFrame>
        <p:nvGraphicFramePr>
          <p:cNvPr id="3" name="Table 2">
            <a:extLst>
              <a:ext uri="{FF2B5EF4-FFF2-40B4-BE49-F238E27FC236}">
                <a16:creationId xmlns:a16="http://schemas.microsoft.com/office/drawing/2014/main" id="{BEBC94EB-6712-4274-8700-6A52BFED5814}"/>
              </a:ext>
            </a:extLst>
          </p:cNvPr>
          <p:cNvGraphicFramePr>
            <a:graphicFrameLocks noGrp="1"/>
          </p:cNvGraphicFramePr>
          <p:nvPr>
            <p:extLst>
              <p:ext uri="{D42A27DB-BD31-4B8C-83A1-F6EECF244321}">
                <p14:modId xmlns:p14="http://schemas.microsoft.com/office/powerpoint/2010/main" val="3324375513"/>
              </p:ext>
            </p:extLst>
          </p:nvPr>
        </p:nvGraphicFramePr>
        <p:xfrm>
          <a:off x="975304" y="5090432"/>
          <a:ext cx="10278334" cy="1184910"/>
        </p:xfrm>
        <a:graphic>
          <a:graphicData uri="http://schemas.openxmlformats.org/drawingml/2006/table">
            <a:tbl>
              <a:tblPr/>
              <a:tblGrid>
                <a:gridCol w="751078">
                  <a:extLst>
                    <a:ext uri="{9D8B030D-6E8A-4147-A177-3AD203B41FA5}">
                      <a16:colId xmlns:a16="http://schemas.microsoft.com/office/drawing/2014/main" val="3995399567"/>
                    </a:ext>
                  </a:extLst>
                </a:gridCol>
                <a:gridCol w="575554">
                  <a:extLst>
                    <a:ext uri="{9D8B030D-6E8A-4147-A177-3AD203B41FA5}">
                      <a16:colId xmlns:a16="http://schemas.microsoft.com/office/drawing/2014/main" val="2459754955"/>
                    </a:ext>
                  </a:extLst>
                </a:gridCol>
                <a:gridCol w="575554">
                  <a:extLst>
                    <a:ext uri="{9D8B030D-6E8A-4147-A177-3AD203B41FA5}">
                      <a16:colId xmlns:a16="http://schemas.microsoft.com/office/drawing/2014/main" val="871481714"/>
                    </a:ext>
                  </a:extLst>
                </a:gridCol>
                <a:gridCol w="575554">
                  <a:extLst>
                    <a:ext uri="{9D8B030D-6E8A-4147-A177-3AD203B41FA5}">
                      <a16:colId xmlns:a16="http://schemas.microsoft.com/office/drawing/2014/main" val="674902351"/>
                    </a:ext>
                  </a:extLst>
                </a:gridCol>
                <a:gridCol w="575554">
                  <a:extLst>
                    <a:ext uri="{9D8B030D-6E8A-4147-A177-3AD203B41FA5}">
                      <a16:colId xmlns:a16="http://schemas.microsoft.com/office/drawing/2014/main" val="1437130848"/>
                    </a:ext>
                  </a:extLst>
                </a:gridCol>
                <a:gridCol w="575554">
                  <a:extLst>
                    <a:ext uri="{9D8B030D-6E8A-4147-A177-3AD203B41FA5}">
                      <a16:colId xmlns:a16="http://schemas.microsoft.com/office/drawing/2014/main" val="33041332"/>
                    </a:ext>
                  </a:extLst>
                </a:gridCol>
                <a:gridCol w="575554">
                  <a:extLst>
                    <a:ext uri="{9D8B030D-6E8A-4147-A177-3AD203B41FA5}">
                      <a16:colId xmlns:a16="http://schemas.microsoft.com/office/drawing/2014/main" val="835450816"/>
                    </a:ext>
                  </a:extLst>
                </a:gridCol>
                <a:gridCol w="575554">
                  <a:extLst>
                    <a:ext uri="{9D8B030D-6E8A-4147-A177-3AD203B41FA5}">
                      <a16:colId xmlns:a16="http://schemas.microsoft.com/office/drawing/2014/main" val="776503155"/>
                    </a:ext>
                  </a:extLst>
                </a:gridCol>
                <a:gridCol w="751078">
                  <a:extLst>
                    <a:ext uri="{9D8B030D-6E8A-4147-A177-3AD203B41FA5}">
                      <a16:colId xmlns:a16="http://schemas.microsoft.com/office/drawing/2014/main" val="117309600"/>
                    </a:ext>
                  </a:extLst>
                </a:gridCol>
                <a:gridCol w="718422">
                  <a:extLst>
                    <a:ext uri="{9D8B030D-6E8A-4147-A177-3AD203B41FA5}">
                      <a16:colId xmlns:a16="http://schemas.microsoft.com/office/drawing/2014/main" val="2806630830"/>
                    </a:ext>
                  </a:extLst>
                </a:gridCol>
                <a:gridCol w="575554">
                  <a:extLst>
                    <a:ext uri="{9D8B030D-6E8A-4147-A177-3AD203B41FA5}">
                      <a16:colId xmlns:a16="http://schemas.microsoft.com/office/drawing/2014/main" val="2063483980"/>
                    </a:ext>
                  </a:extLst>
                </a:gridCol>
                <a:gridCol w="575554">
                  <a:extLst>
                    <a:ext uri="{9D8B030D-6E8A-4147-A177-3AD203B41FA5}">
                      <a16:colId xmlns:a16="http://schemas.microsoft.com/office/drawing/2014/main" val="1724694211"/>
                    </a:ext>
                  </a:extLst>
                </a:gridCol>
                <a:gridCol w="575554">
                  <a:extLst>
                    <a:ext uri="{9D8B030D-6E8A-4147-A177-3AD203B41FA5}">
                      <a16:colId xmlns:a16="http://schemas.microsoft.com/office/drawing/2014/main" val="3101044470"/>
                    </a:ext>
                  </a:extLst>
                </a:gridCol>
                <a:gridCol w="575554">
                  <a:extLst>
                    <a:ext uri="{9D8B030D-6E8A-4147-A177-3AD203B41FA5}">
                      <a16:colId xmlns:a16="http://schemas.microsoft.com/office/drawing/2014/main" val="514180239"/>
                    </a:ext>
                  </a:extLst>
                </a:gridCol>
                <a:gridCol w="575554">
                  <a:extLst>
                    <a:ext uri="{9D8B030D-6E8A-4147-A177-3AD203B41FA5}">
                      <a16:colId xmlns:a16="http://schemas.microsoft.com/office/drawing/2014/main" val="3473665828"/>
                    </a:ext>
                  </a:extLst>
                </a:gridCol>
                <a:gridCol w="575554">
                  <a:extLst>
                    <a:ext uri="{9D8B030D-6E8A-4147-A177-3AD203B41FA5}">
                      <a16:colId xmlns:a16="http://schemas.microsoft.com/office/drawing/2014/main" val="2876999203"/>
                    </a:ext>
                  </a:extLst>
                </a:gridCol>
                <a:gridCol w="575554">
                  <a:extLst>
                    <a:ext uri="{9D8B030D-6E8A-4147-A177-3AD203B41FA5}">
                      <a16:colId xmlns:a16="http://schemas.microsoft.com/office/drawing/2014/main" val="770169096"/>
                    </a:ext>
                  </a:extLst>
                </a:gridCol>
              </a:tblGrid>
              <a:tr h="180975">
                <a:tc>
                  <a:txBody>
                    <a:bodyPr/>
                    <a:lstStyle/>
                    <a:p>
                      <a:pPr algn="ctr" fontAlgn="b"/>
                      <a:r>
                        <a:rPr lang="en-US" sz="1200" b="1" i="0" u="none" strike="noStrike" dirty="0">
                          <a:solidFill>
                            <a:schemeClr val="bg1"/>
                          </a:solidFill>
                          <a:effectLst/>
                          <a:latin typeface="Arial" panose="020B0604020202020204" pitchFamily="34" charset="0"/>
                        </a:rPr>
                        <a:t>Starts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1"/>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endParaRPr lang="en-US" sz="1200" b="1" i="0" u="none" strike="noStrike" dirty="0">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dirty="0">
                          <a:solidFill>
                            <a:schemeClr val="tx1"/>
                          </a:solidFill>
                          <a:effectLst/>
                          <a:latin typeface="Arial" panose="020B0604020202020204" pitchFamily="34" charset="0"/>
                        </a:rPr>
                        <a:t>Closings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tc>
                  <a:txBody>
                    <a:bodyPr/>
                    <a:lstStyle/>
                    <a:p>
                      <a:pPr algn="ctr" fontAlgn="b"/>
                      <a:r>
                        <a:rPr lang="en-US" sz="1200" b="1" i="0" u="none" strike="noStrike" dirty="0">
                          <a:solidFill>
                            <a:schemeClr val="tx1"/>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2302118210"/>
                  </a:ext>
                </a:extLst>
              </a:tr>
              <a:tr h="200025">
                <a:tc>
                  <a:txBody>
                    <a:bodyPr/>
                    <a:lstStyle/>
                    <a:p>
                      <a:pPr algn="ctr" fontAlgn="b"/>
                      <a:r>
                        <a:rPr lang="en-US" sz="1200" b="0" i="0" u="none" strike="noStrike">
                          <a:effectLst/>
                          <a:latin typeface="Arial" panose="020B0604020202020204" pitchFamily="34" charset="0"/>
                        </a:rPr>
                        <a:t>1Q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endParaRPr lang="en-US" sz="1200" b="0" i="0"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b"/>
                      <a:r>
                        <a:rPr lang="en-US" sz="1200" b="0" i="0" u="none" strike="noStrike">
                          <a:effectLst/>
                          <a:latin typeface="Arial" panose="020B0604020202020204" pitchFamily="34" charset="0"/>
                        </a:rPr>
                        <a:t>1Q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146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90517924"/>
                  </a:ext>
                </a:extLst>
              </a:tr>
              <a:tr h="228600">
                <a:tc>
                  <a:txBody>
                    <a:bodyPr/>
                    <a:lstStyle/>
                    <a:p>
                      <a:pPr algn="ctr" fontAlgn="b"/>
                      <a:r>
                        <a:rPr lang="en-US" sz="1200" b="0" i="0" u="none" strike="noStrike">
                          <a:effectLst/>
                          <a:latin typeface="Arial" panose="020B0604020202020204" pitchFamily="34" charset="0"/>
                        </a:rPr>
                        <a:t>2Q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435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157 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endParaRPr lang="en-US" sz="1200" b="0" i="0"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b"/>
                      <a:r>
                        <a:rPr lang="en-US" sz="1200" b="0" i="0" u="none" strike="noStrike">
                          <a:effectLst/>
                          <a:latin typeface="Arial" panose="020B0604020202020204" pitchFamily="34" charset="0"/>
                        </a:rPr>
                        <a:t>2Q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202 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09664802"/>
                  </a:ext>
                </a:extLst>
              </a:tr>
              <a:tr h="190500">
                <a:tc>
                  <a:txBody>
                    <a:bodyPr/>
                    <a:lstStyle/>
                    <a:p>
                      <a:pPr algn="ctr" fontAlgn="b"/>
                      <a:r>
                        <a:rPr lang="en-US" sz="1200" b="0" i="0" u="none" strike="noStrike">
                          <a:effectLst/>
                          <a:latin typeface="Arial" panose="020B0604020202020204" pitchFamily="34" charset="0"/>
                        </a:rPr>
                        <a:t>3Q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489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endParaRPr lang="en-US" sz="1200" b="0" i="1"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b"/>
                      <a:r>
                        <a:rPr lang="en-US" sz="1200" b="0" i="0" u="none" strike="noStrike">
                          <a:effectLst/>
                          <a:latin typeface="Arial" panose="020B0604020202020204" pitchFamily="34" charset="0"/>
                        </a:rPr>
                        <a:t>3Q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452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019169231"/>
                  </a:ext>
                </a:extLst>
              </a:tr>
              <a:tr h="180975">
                <a:tc>
                  <a:txBody>
                    <a:bodyPr/>
                    <a:lstStyle/>
                    <a:p>
                      <a:pPr algn="ctr" fontAlgn="b"/>
                      <a:r>
                        <a:rPr lang="en-US" sz="1200" b="0" i="0" u="none" strike="noStrike">
                          <a:effectLst/>
                          <a:latin typeface="Arial" panose="020B0604020202020204" pitchFamily="34" charset="0"/>
                        </a:rPr>
                        <a:t>4Q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336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endParaRPr lang="en-US" sz="1200" b="0" i="1" u="none" strike="noStrike">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b"/>
                      <a:r>
                        <a:rPr lang="en-US" sz="1200" b="0" i="0" u="none" strike="noStrike">
                          <a:effectLst/>
                          <a:latin typeface="Arial" panose="020B0604020202020204" pitchFamily="34" charset="0"/>
                        </a:rPr>
                        <a:t>4Q</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459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422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004358546"/>
                  </a:ext>
                </a:extLst>
              </a:tr>
              <a:tr h="200025">
                <a:tc>
                  <a:txBody>
                    <a:bodyPr/>
                    <a:lstStyle/>
                    <a:p>
                      <a:pPr algn="ctr" fontAlgn="b"/>
                      <a:r>
                        <a:rPr lang="en-US" sz="1200" b="0" i="0" u="none" strike="noStrike">
                          <a:effectLst/>
                          <a:latin typeface="Arial" panose="020B0604020202020204" pitchFamily="34" charset="0"/>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1,376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937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813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315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endParaRPr lang="en-US" sz="1200" b="0" i="0" u="none" strike="noStrike" dirty="0">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b"/>
                      <a:r>
                        <a:rPr lang="en-US" sz="1200" b="0" i="0" u="none" strike="noStrike">
                          <a:effectLst/>
                          <a:latin typeface="Arial" panose="020B0604020202020204" pitchFamily="34" charset="0"/>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1,099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1,258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1,272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a:effectLst/>
                          <a:latin typeface="Arial" panose="020B0604020202020204" pitchFamily="34" charset="0"/>
                        </a:rPr>
                        <a:t>919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586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200" b="0" i="0" u="none" strike="noStrike" dirty="0">
                          <a:effectLst/>
                          <a:latin typeface="Arial" panose="020B0604020202020204" pitchFamily="34" charset="0"/>
                        </a:rPr>
                        <a:t> 348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110308495"/>
                  </a:ext>
                </a:extLst>
              </a:tr>
            </a:tbl>
          </a:graphicData>
        </a:graphic>
      </p:graphicFrame>
      <p:graphicFrame>
        <p:nvGraphicFramePr>
          <p:cNvPr id="7" name="Chart 6">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1865397417"/>
              </p:ext>
            </p:extLst>
          </p:nvPr>
        </p:nvGraphicFramePr>
        <p:xfrm>
          <a:off x="975304" y="799813"/>
          <a:ext cx="10278334" cy="41199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7832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132376"/>
            <a:ext cx="7265284" cy="914400"/>
          </a:xfrm>
          <a:prstGeom prst="rect">
            <a:avLst/>
          </a:prstGeom>
        </p:spPr>
        <p:txBody>
          <a:bodyPr/>
          <a:lstStyle/>
          <a:p>
            <a:r>
              <a:rPr lang="en-US" sz="2800" dirty="0"/>
              <a:t>District Housing Overview by Elementary Zone</a:t>
            </a:r>
          </a:p>
        </p:txBody>
      </p:sp>
      <p:graphicFrame>
        <p:nvGraphicFramePr>
          <p:cNvPr id="8" name="Table 7">
            <a:extLst>
              <a:ext uri="{FF2B5EF4-FFF2-40B4-BE49-F238E27FC236}">
                <a16:creationId xmlns:a16="http://schemas.microsoft.com/office/drawing/2014/main" id="{B2D17AE0-1E51-4B91-B4A4-83722CCC5861}"/>
              </a:ext>
            </a:extLst>
          </p:cNvPr>
          <p:cNvGraphicFramePr>
            <a:graphicFrameLocks noGrp="1"/>
          </p:cNvGraphicFramePr>
          <p:nvPr>
            <p:extLst>
              <p:ext uri="{D42A27DB-BD31-4B8C-83A1-F6EECF244321}">
                <p14:modId xmlns:p14="http://schemas.microsoft.com/office/powerpoint/2010/main" val="3286357533"/>
              </p:ext>
            </p:extLst>
          </p:nvPr>
        </p:nvGraphicFramePr>
        <p:xfrm>
          <a:off x="4108494" y="4148443"/>
          <a:ext cx="3975012" cy="1100240"/>
        </p:xfrm>
        <a:graphic>
          <a:graphicData uri="http://schemas.openxmlformats.org/drawingml/2006/table">
            <a:tbl>
              <a:tblPr/>
              <a:tblGrid>
                <a:gridCol w="887445">
                  <a:extLst>
                    <a:ext uri="{9D8B030D-6E8A-4147-A177-3AD203B41FA5}">
                      <a16:colId xmlns:a16="http://schemas.microsoft.com/office/drawing/2014/main" val="20000"/>
                    </a:ext>
                  </a:extLst>
                </a:gridCol>
                <a:gridCol w="3087567">
                  <a:extLst>
                    <a:ext uri="{9D8B030D-6E8A-4147-A177-3AD203B41FA5}">
                      <a16:colId xmlns:a16="http://schemas.microsoft.com/office/drawing/2014/main" val="20001"/>
                    </a:ext>
                  </a:extLst>
                </a:gridCol>
              </a:tblGrid>
              <a:tr h="203431">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4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03431">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4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200" b="1"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03431">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4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Second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03431">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400" b="0" i="0" u="none" strike="noStrike" dirty="0">
                        <a:solidFill>
                          <a:srgbClr val="000000"/>
                        </a:solidFill>
                        <a:effectLst/>
                        <a:latin typeface="Calibri" panose="020F0502020204030204" pitchFamily="34" charset="0"/>
                      </a:endParaRP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200" b="1"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03431">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400" b="0" i="0" u="none" strike="noStrike" dirty="0">
                        <a:solidFill>
                          <a:srgbClr val="000000"/>
                        </a:solidFill>
                        <a:effectLst/>
                        <a:latin typeface="Calibri" panose="020F0502020204030204" pitchFamily="34" charset="0"/>
                      </a:endParaRP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Third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3" name="Table 2">
            <a:extLst>
              <a:ext uri="{FF2B5EF4-FFF2-40B4-BE49-F238E27FC236}">
                <a16:creationId xmlns:a16="http://schemas.microsoft.com/office/drawing/2014/main" id="{40C83E5A-F4B6-4F37-8741-7D3EEA7FC622}"/>
              </a:ext>
            </a:extLst>
          </p:cNvPr>
          <p:cNvGraphicFramePr>
            <a:graphicFrameLocks noGrp="1"/>
          </p:cNvGraphicFramePr>
          <p:nvPr>
            <p:extLst>
              <p:ext uri="{D42A27DB-BD31-4B8C-83A1-F6EECF244321}">
                <p14:modId xmlns:p14="http://schemas.microsoft.com/office/powerpoint/2010/main" val="853502250"/>
              </p:ext>
            </p:extLst>
          </p:nvPr>
        </p:nvGraphicFramePr>
        <p:xfrm>
          <a:off x="551233" y="1378811"/>
          <a:ext cx="11089534" cy="2213610"/>
        </p:xfrm>
        <a:graphic>
          <a:graphicData uri="http://schemas.openxmlformats.org/drawingml/2006/table">
            <a:tbl>
              <a:tblPr/>
              <a:tblGrid>
                <a:gridCol w="1807545">
                  <a:extLst>
                    <a:ext uri="{9D8B030D-6E8A-4147-A177-3AD203B41FA5}">
                      <a16:colId xmlns:a16="http://schemas.microsoft.com/office/drawing/2014/main" val="3502502426"/>
                    </a:ext>
                  </a:extLst>
                </a:gridCol>
                <a:gridCol w="1172462">
                  <a:extLst>
                    <a:ext uri="{9D8B030D-6E8A-4147-A177-3AD203B41FA5}">
                      <a16:colId xmlns:a16="http://schemas.microsoft.com/office/drawing/2014/main" val="824129659"/>
                    </a:ext>
                  </a:extLst>
                </a:gridCol>
                <a:gridCol w="1172462">
                  <a:extLst>
                    <a:ext uri="{9D8B030D-6E8A-4147-A177-3AD203B41FA5}">
                      <a16:colId xmlns:a16="http://schemas.microsoft.com/office/drawing/2014/main" val="3363807390"/>
                    </a:ext>
                  </a:extLst>
                </a:gridCol>
                <a:gridCol w="1172462">
                  <a:extLst>
                    <a:ext uri="{9D8B030D-6E8A-4147-A177-3AD203B41FA5}">
                      <a16:colId xmlns:a16="http://schemas.microsoft.com/office/drawing/2014/main" val="3861788979"/>
                    </a:ext>
                  </a:extLst>
                </a:gridCol>
                <a:gridCol w="1001477">
                  <a:extLst>
                    <a:ext uri="{9D8B030D-6E8A-4147-A177-3AD203B41FA5}">
                      <a16:colId xmlns:a16="http://schemas.microsoft.com/office/drawing/2014/main" val="1235486367"/>
                    </a:ext>
                  </a:extLst>
                </a:gridCol>
                <a:gridCol w="1245740">
                  <a:extLst>
                    <a:ext uri="{9D8B030D-6E8A-4147-A177-3AD203B41FA5}">
                      <a16:colId xmlns:a16="http://schemas.microsoft.com/office/drawing/2014/main" val="1661208762"/>
                    </a:ext>
                  </a:extLst>
                </a:gridCol>
                <a:gridCol w="1172462">
                  <a:extLst>
                    <a:ext uri="{9D8B030D-6E8A-4147-A177-3AD203B41FA5}">
                      <a16:colId xmlns:a16="http://schemas.microsoft.com/office/drawing/2014/main" val="549471003"/>
                    </a:ext>
                  </a:extLst>
                </a:gridCol>
                <a:gridCol w="1172462">
                  <a:extLst>
                    <a:ext uri="{9D8B030D-6E8A-4147-A177-3AD203B41FA5}">
                      <a16:colId xmlns:a16="http://schemas.microsoft.com/office/drawing/2014/main" val="4135993242"/>
                    </a:ext>
                  </a:extLst>
                </a:gridCol>
                <a:gridCol w="1172462">
                  <a:extLst>
                    <a:ext uri="{9D8B030D-6E8A-4147-A177-3AD203B41FA5}">
                      <a16:colId xmlns:a16="http://schemas.microsoft.com/office/drawing/2014/main" val="400406473"/>
                    </a:ext>
                  </a:extLst>
                </a:gridCol>
              </a:tblGrid>
              <a:tr h="364088">
                <a:tc>
                  <a:txBody>
                    <a:bodyPr/>
                    <a:lstStyle/>
                    <a:p>
                      <a:pPr algn="ctr" fontAlgn="ctr"/>
                      <a:r>
                        <a:rPr lang="en-US" sz="1600" b="1" i="0" u="none" strike="noStrike" dirty="0">
                          <a:effectLst/>
                          <a:latin typeface="Calibri" panose="020F0502020204030204" pitchFamily="34" charset="0"/>
                        </a:rPr>
                        <a:t>Elementary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Annual </a:t>
                      </a:r>
                    </a:p>
                    <a:p>
                      <a:pPr algn="ctr" fontAlgn="ctr"/>
                      <a:r>
                        <a:rPr lang="en-US" sz="1600" b="1" i="0" u="none" strike="noStrike" dirty="0">
                          <a:effectLst/>
                          <a:latin typeface="Calibri" panose="020F0502020204030204" pitchFamily="34" charset="0"/>
                        </a:rPr>
                        <a:t>Starts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Quarterly </a:t>
                      </a:r>
                    </a:p>
                    <a:p>
                      <a:pPr algn="ctr" fontAlgn="ctr"/>
                      <a:r>
                        <a:rPr lang="en-US" sz="1600" b="1" i="0" u="none" strike="noStrike" dirty="0">
                          <a:effectLst/>
                          <a:latin typeface="Calibri" panose="020F0502020204030204" pitchFamily="34" charset="0"/>
                        </a:rPr>
                        <a:t>Starts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Annual</a:t>
                      </a:r>
                    </a:p>
                    <a:p>
                      <a:pPr algn="ctr" fontAlgn="ctr"/>
                      <a:r>
                        <a:rPr lang="en-US" sz="1600" b="1" i="0" u="none" strike="noStrike" dirty="0">
                          <a:effectLst/>
                          <a:latin typeface="Calibri" panose="020F0502020204030204" pitchFamily="34" charset="0"/>
                        </a:rPr>
                        <a:t> Closings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Quarterly</a:t>
                      </a:r>
                    </a:p>
                    <a:p>
                      <a:pPr algn="ctr" fontAlgn="ctr"/>
                      <a:r>
                        <a:rPr lang="en-US" sz="1600" b="1" i="0" u="none" strike="noStrike" dirty="0">
                          <a:effectLst/>
                          <a:latin typeface="Calibri" panose="020F0502020204030204" pitchFamily="34" charset="0"/>
                        </a:rPr>
                        <a:t> Closings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Under Const.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a:effectLst/>
                          <a:latin typeface="Calibri" panose="020F0502020204030204" pitchFamily="34" charset="0"/>
                        </a:rPr>
                        <a:t>Inventory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Vacant Dev.</a:t>
                      </a:r>
                    </a:p>
                    <a:p>
                      <a:pPr algn="ctr" fontAlgn="ctr"/>
                      <a:r>
                        <a:rPr lang="en-US" sz="1600" b="1" i="0" u="none" strike="noStrike" dirty="0">
                          <a:effectLst/>
                          <a:latin typeface="Calibri" panose="020F0502020204030204" pitchFamily="34" charset="0"/>
                        </a:rPr>
                        <a:t>Lots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ctr"/>
                      <a:r>
                        <a:rPr lang="en-US" sz="1600" b="1" i="0" u="none" strike="noStrike" dirty="0">
                          <a:effectLst/>
                          <a:latin typeface="Calibri" panose="020F0502020204030204" pitchFamily="34" charset="0"/>
                        </a:rPr>
                        <a:t>Future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extLst>
                  <a:ext uri="{0D108BD9-81ED-4DB2-BD59-A6C34878D82A}">
                    <a16:rowId xmlns:a16="http://schemas.microsoft.com/office/drawing/2014/main" val="1017612201"/>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BRENT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4225042"/>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CHAVEZ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495248171"/>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HACKBERRY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274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extLst>
                  <a:ext uri="{0D108BD9-81ED-4DB2-BD59-A6C34878D82A}">
                    <a16:rowId xmlns:a16="http://schemas.microsoft.com/office/drawing/2014/main" val="1400364737"/>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LAKEVIEW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600" b="0" i="0" u="none" strike="noStrike">
                          <a:effectLst/>
                          <a:latin typeface="Calibri" panose="020F0502020204030204" pitchFamily="34" charset="0"/>
                          <a:cs typeface="Calibri" panose="020F0502020204030204" pitchFamily="34"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394185594"/>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OAK POINT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461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343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246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960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36889808"/>
                  </a:ext>
                </a:extLst>
              </a:tr>
              <a:tr h="207701">
                <a:tc>
                  <a:txBody>
                    <a:bodyPr/>
                    <a:lstStyle/>
                    <a:p>
                      <a:pPr algn="ctr" fontAlgn="b"/>
                      <a:r>
                        <a:rPr lang="en-US" sz="1600" b="0" i="0" u="none" strike="noStrike" dirty="0">
                          <a:effectLst/>
                          <a:latin typeface="Calibri" panose="020F0502020204030204" pitchFamily="34" charset="0"/>
                          <a:cs typeface="Calibri" panose="020F0502020204030204" pitchFamily="34" charset="0"/>
                        </a:rPr>
                        <a:t>PRESTWICK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106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600" b="0" i="0" u="none" strike="noStrike" dirty="0">
                          <a:effectLst/>
                          <a:latin typeface="Calibri" panose="020F0502020204030204" pitchFamily="34" charset="0"/>
                          <a:cs typeface="Calibri" panose="020F0502020204030204" pitchFamily="34" charset="0"/>
                        </a:rPr>
                        <a:t>256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600227765"/>
                  </a:ext>
                </a:extLst>
              </a:tr>
              <a:tr h="195483">
                <a:tc>
                  <a:txBody>
                    <a:bodyPr/>
                    <a:lstStyle/>
                    <a:p>
                      <a:pPr algn="ctr" fontAlgn="b"/>
                      <a:r>
                        <a:rPr lang="en-US" sz="1600" b="1" i="0" u="none" strike="noStrike" dirty="0">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773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640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492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tc>
                  <a:txBody>
                    <a:bodyPr/>
                    <a:lstStyle/>
                    <a:p>
                      <a:pPr algn="ctr" fontAlgn="b"/>
                      <a:r>
                        <a:rPr lang="en-US" sz="1600" b="1" i="0" u="none" strike="noStrike" dirty="0">
                          <a:solidFill>
                            <a:srgbClr val="000000"/>
                          </a:solidFill>
                          <a:effectLst/>
                          <a:latin typeface="Calibri" panose="020F0502020204030204" pitchFamily="34" charset="0"/>
                        </a:rPr>
                        <a:t>2,078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ABBC"/>
                    </a:solidFill>
                  </a:tcPr>
                </a:tc>
                <a:extLst>
                  <a:ext uri="{0D108BD9-81ED-4DB2-BD59-A6C34878D82A}">
                    <a16:rowId xmlns:a16="http://schemas.microsoft.com/office/drawing/2014/main" val="1481474700"/>
                  </a:ext>
                </a:extLst>
              </a:tr>
            </a:tbl>
          </a:graphicData>
        </a:graphic>
      </p:graphicFrame>
    </p:spTree>
    <p:extLst>
      <p:ext uri="{BB962C8B-B14F-4D97-AF65-F5344CB8AC3E}">
        <p14:creationId xmlns:p14="http://schemas.microsoft.com/office/powerpoint/2010/main" val="2333176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258994" y="1432342"/>
            <a:ext cx="2717573" cy="1600438"/>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22 actively building subdivisions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Little Elm ISD there are 9 future subdivisions </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Groundwork is underway on approximately 1,0</a:t>
            </a:r>
            <a:r>
              <a:rPr lang="en-US" sz="1400" dirty="0">
                <a:solidFill>
                  <a:prstClr val="black"/>
                </a:solidFill>
                <a:latin typeface="Arial" panose="020B0604020202020204" pitchFamily="34" charset="0"/>
                <a:cs typeface="Arial" panose="020B0604020202020204" pitchFamily="34" charset="0"/>
              </a:rPr>
              <a:t>00</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lots within 4 subdivisions</a:t>
            </a:r>
          </a:p>
        </p:txBody>
      </p:sp>
      <p:grpSp>
        <p:nvGrpSpPr>
          <p:cNvPr id="4" name="Group 3">
            <a:extLst>
              <a:ext uri="{FF2B5EF4-FFF2-40B4-BE49-F238E27FC236}">
                <a16:creationId xmlns:a16="http://schemas.microsoft.com/office/drawing/2014/main" id="{52918E7B-7C54-4D5E-880B-DAB6B7BE819C}"/>
              </a:ext>
            </a:extLst>
          </p:cNvPr>
          <p:cNvGrpSpPr/>
          <p:nvPr/>
        </p:nvGrpSpPr>
        <p:grpSpPr>
          <a:xfrm>
            <a:off x="974486" y="4733729"/>
            <a:ext cx="2002081" cy="1211296"/>
            <a:chOff x="1192766" y="3744686"/>
            <a:chExt cx="1698479" cy="1027611"/>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6"/>
              <a:ext cx="1698479" cy="1027611"/>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2"/>
            <a:stretch>
              <a:fillRect/>
            </a:stretch>
          </p:blipFill>
          <p:spPr>
            <a:xfrm>
              <a:off x="1210184" y="3813499"/>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3"/>
            <a:srcRect t="17652" b="-1"/>
            <a:stretch/>
          </p:blipFill>
          <p:spPr>
            <a:xfrm>
              <a:off x="1279981" y="4482310"/>
              <a:ext cx="1505126" cy="218181"/>
            </a:xfrm>
            <a:prstGeom prst="rect">
              <a:avLst/>
            </a:prstGeom>
          </p:spPr>
        </p:pic>
      </p:gr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11468911" y="6345936"/>
            <a:ext cx="362242" cy="365125"/>
          </a:xfrm>
          <a:solidFill>
            <a:schemeClr val="bg2"/>
          </a:solidFill>
        </p:spPr>
        <p:txBody>
          <a:bodyPr/>
          <a:lstStyle/>
          <a:p>
            <a:fld id="{010974C9-39F3-3947-8B5D-BF1F533E6409}" type="slidenum">
              <a:rPr lang="en-US" sz="1000" smtClean="0"/>
              <a:pPr/>
              <a:t>12</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nchor="ctr"/>
          <a:lstStyle/>
          <a:p>
            <a:r>
              <a:rPr lang="en-US" dirty="0"/>
              <a:t>District Housing Overview</a:t>
            </a:r>
          </a:p>
        </p:txBody>
      </p:sp>
      <p:pic>
        <p:nvPicPr>
          <p:cNvPr id="6" name="Picture 5">
            <a:extLst>
              <a:ext uri="{FF2B5EF4-FFF2-40B4-BE49-F238E27FC236}">
                <a16:creationId xmlns:a16="http://schemas.microsoft.com/office/drawing/2014/main" id="{0317AAB8-714D-402F-A1F8-604C1B1362FB}"/>
              </a:ext>
            </a:extLst>
          </p:cNvPr>
          <p:cNvPicPr>
            <a:picLocks noChangeAspect="1"/>
          </p:cNvPicPr>
          <p:nvPr/>
        </p:nvPicPr>
        <p:blipFill>
          <a:blip r:embed="rId4"/>
          <a:stretch>
            <a:fillRect/>
          </a:stretch>
        </p:blipFill>
        <p:spPr>
          <a:xfrm>
            <a:off x="3667327" y="643981"/>
            <a:ext cx="7703711" cy="6214019"/>
          </a:xfrm>
          <a:prstGeom prst="rect">
            <a:avLst/>
          </a:prstGeom>
        </p:spPr>
      </p:pic>
    </p:spTree>
    <p:extLst>
      <p:ext uri="{BB962C8B-B14F-4D97-AF65-F5344CB8AC3E}">
        <p14:creationId xmlns:p14="http://schemas.microsoft.com/office/powerpoint/2010/main" val="221838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5DCFAC-4806-4C85-98BA-F7E99CB17C5B}"/>
              </a:ext>
            </a:extLst>
          </p:cNvPr>
          <p:cNvPicPr>
            <a:picLocks noChangeAspect="1"/>
          </p:cNvPicPr>
          <p:nvPr/>
        </p:nvPicPr>
        <p:blipFill>
          <a:blip r:embed="rId3"/>
          <a:stretch>
            <a:fillRect/>
          </a:stretch>
        </p:blipFill>
        <p:spPr>
          <a:xfrm>
            <a:off x="805840" y="558492"/>
            <a:ext cx="10630599" cy="5792328"/>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13</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4" name="Content Placeholder 2">
            <a:extLst>
              <a:ext uri="{FF2B5EF4-FFF2-40B4-BE49-F238E27FC236}">
                <a16:creationId xmlns:a16="http://schemas.microsoft.com/office/drawing/2014/main" id="{8E4E7976-4D85-4E47-8F8C-36BD4D577A54}"/>
              </a:ext>
            </a:extLst>
          </p:cNvPr>
          <p:cNvSpPr txBox="1">
            <a:spLocks/>
          </p:cNvSpPr>
          <p:nvPr/>
        </p:nvSpPr>
        <p:spPr>
          <a:xfrm>
            <a:off x="127791" y="1084078"/>
            <a:ext cx="2892090" cy="138499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South Oak</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517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281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78 vacant developed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88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70 homes occupied</a:t>
            </a:r>
          </a:p>
        </p:txBody>
      </p:sp>
      <p:cxnSp>
        <p:nvCxnSpPr>
          <p:cNvPr id="16" name="Straight Arrow Connector 15">
            <a:extLst>
              <a:ext uri="{FF2B5EF4-FFF2-40B4-BE49-F238E27FC236}">
                <a16:creationId xmlns:a16="http://schemas.microsoft.com/office/drawing/2014/main" id="{86B7AACD-3FBD-4A12-9286-61829C400759}"/>
              </a:ext>
            </a:extLst>
          </p:cNvPr>
          <p:cNvCxnSpPr>
            <a:cxnSpLocks/>
          </p:cNvCxnSpPr>
          <p:nvPr/>
        </p:nvCxnSpPr>
        <p:spPr>
          <a:xfrm flipV="1">
            <a:off x="3566313" y="3543741"/>
            <a:ext cx="706076" cy="3727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7FE1EE4-575F-48AF-8CCC-F24B4AD03661}"/>
              </a:ext>
            </a:extLst>
          </p:cNvPr>
          <p:cNvPicPr>
            <a:picLocks noChangeAspect="1"/>
          </p:cNvPicPr>
          <p:nvPr/>
        </p:nvPicPr>
        <p:blipFill>
          <a:blip r:embed="rId4"/>
          <a:stretch>
            <a:fillRect/>
          </a:stretch>
        </p:blipFill>
        <p:spPr>
          <a:xfrm>
            <a:off x="255445" y="2820111"/>
            <a:ext cx="3310868" cy="3351163"/>
          </a:xfrm>
          <a:prstGeom prst="rect">
            <a:avLst/>
          </a:prstGeom>
          <a:ln w="38100">
            <a:solidFill>
              <a:srgbClr val="C00000"/>
            </a:solidFill>
          </a:ln>
        </p:spPr>
      </p:pic>
    </p:spTree>
    <p:extLst>
      <p:ext uri="{BB962C8B-B14F-4D97-AF65-F5344CB8AC3E}">
        <p14:creationId xmlns:p14="http://schemas.microsoft.com/office/powerpoint/2010/main" val="3655326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94ADE3-C0DA-4B43-AFEA-0F3A00504F10}"/>
              </a:ext>
            </a:extLst>
          </p:cNvPr>
          <p:cNvPicPr>
            <a:picLocks noChangeAspect="1"/>
          </p:cNvPicPr>
          <p:nvPr/>
        </p:nvPicPr>
        <p:blipFill>
          <a:blip r:embed="rId3"/>
          <a:stretch>
            <a:fillRect/>
          </a:stretch>
        </p:blipFill>
        <p:spPr>
          <a:xfrm>
            <a:off x="916835" y="611202"/>
            <a:ext cx="10358330" cy="5789598"/>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14</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4" name="Content Placeholder 2">
            <a:extLst>
              <a:ext uri="{FF2B5EF4-FFF2-40B4-BE49-F238E27FC236}">
                <a16:creationId xmlns:a16="http://schemas.microsoft.com/office/drawing/2014/main" id="{9DD35B58-D27B-4166-955D-1C84F3194112}"/>
              </a:ext>
            </a:extLst>
          </p:cNvPr>
          <p:cNvSpPr txBox="1">
            <a:spLocks/>
          </p:cNvSpPr>
          <p:nvPr/>
        </p:nvSpPr>
        <p:spPr>
          <a:xfrm>
            <a:off x="202352" y="1516964"/>
            <a:ext cx="2895299" cy="954107"/>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Estates at Windsor Springs</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65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65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underway </a:t>
            </a:r>
          </a:p>
        </p:txBody>
      </p:sp>
      <p:cxnSp>
        <p:nvCxnSpPr>
          <p:cNvPr id="15" name="Straight Arrow Connector 14">
            <a:extLst>
              <a:ext uri="{FF2B5EF4-FFF2-40B4-BE49-F238E27FC236}">
                <a16:creationId xmlns:a16="http://schemas.microsoft.com/office/drawing/2014/main" id="{17E964DA-AA2B-48E8-AE89-D9868A699F7D}"/>
              </a:ext>
            </a:extLst>
          </p:cNvPr>
          <p:cNvCxnSpPr>
            <a:cxnSpLocks/>
          </p:cNvCxnSpPr>
          <p:nvPr/>
        </p:nvCxnSpPr>
        <p:spPr>
          <a:xfrm flipV="1">
            <a:off x="3451537" y="2963679"/>
            <a:ext cx="811370" cy="79695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137F306-9B8A-455F-A33A-729D89B03D0C}"/>
              </a:ext>
            </a:extLst>
          </p:cNvPr>
          <p:cNvPicPr>
            <a:picLocks noChangeAspect="1"/>
          </p:cNvPicPr>
          <p:nvPr/>
        </p:nvPicPr>
        <p:blipFill>
          <a:blip r:embed="rId4"/>
          <a:stretch>
            <a:fillRect/>
          </a:stretch>
        </p:blipFill>
        <p:spPr>
          <a:xfrm>
            <a:off x="202352" y="2963679"/>
            <a:ext cx="3249185" cy="3283119"/>
          </a:xfrm>
          <a:prstGeom prst="rect">
            <a:avLst/>
          </a:prstGeom>
          <a:ln w="38100">
            <a:solidFill>
              <a:srgbClr val="C00000"/>
            </a:solidFill>
          </a:ln>
        </p:spPr>
      </p:pic>
    </p:spTree>
    <p:extLst>
      <p:ext uri="{BB962C8B-B14F-4D97-AF65-F5344CB8AC3E}">
        <p14:creationId xmlns:p14="http://schemas.microsoft.com/office/powerpoint/2010/main" val="2176038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19F63D-22F2-42B3-9714-422B3C63F574}"/>
              </a:ext>
            </a:extLst>
          </p:cNvPr>
          <p:cNvPicPr>
            <a:picLocks noChangeAspect="1"/>
          </p:cNvPicPr>
          <p:nvPr/>
        </p:nvPicPr>
        <p:blipFill>
          <a:blip r:embed="rId3"/>
          <a:stretch>
            <a:fillRect/>
          </a:stretch>
        </p:blipFill>
        <p:spPr>
          <a:xfrm>
            <a:off x="916835" y="643981"/>
            <a:ext cx="10734675" cy="5781675"/>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4" name="Content Placeholder 2">
            <a:extLst>
              <a:ext uri="{FF2B5EF4-FFF2-40B4-BE49-F238E27FC236}">
                <a16:creationId xmlns:a16="http://schemas.microsoft.com/office/drawing/2014/main" id="{9DD35B58-D27B-4166-955D-1C84F3194112}"/>
              </a:ext>
            </a:extLst>
          </p:cNvPr>
          <p:cNvSpPr txBox="1">
            <a:spLocks/>
          </p:cNvSpPr>
          <p:nvPr/>
        </p:nvSpPr>
        <p:spPr>
          <a:xfrm>
            <a:off x="203164" y="1412921"/>
            <a:ext cx="2895299" cy="954107"/>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None/>
              <a:tabLst/>
              <a:defRPr/>
            </a:pPr>
            <a:r>
              <a:rPr lang="en-US" sz="1400" b="1" dirty="0">
                <a:solidFill>
                  <a:prstClr val="black"/>
                </a:solidFill>
                <a:latin typeface="Arial" panose="020B0604020202020204" pitchFamily="34" charset="0"/>
                <a:cs typeface="Arial" panose="020B0604020202020204" pitchFamily="34" charset="0"/>
              </a:rPr>
              <a:t>Northshore at La</a:t>
            </a:r>
            <a:r>
              <a:rPr kumimoji="0" lang="en-US"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kewood</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Village</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80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80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underway </a:t>
            </a:r>
          </a:p>
        </p:txBody>
      </p:sp>
      <p:cxnSp>
        <p:nvCxnSpPr>
          <p:cNvPr id="12" name="Straight Arrow Connector 11">
            <a:extLst>
              <a:ext uri="{FF2B5EF4-FFF2-40B4-BE49-F238E27FC236}">
                <a16:creationId xmlns:a16="http://schemas.microsoft.com/office/drawing/2014/main" id="{B7DF5756-5AAC-4DAE-AD75-0A6E326B37D5}"/>
              </a:ext>
            </a:extLst>
          </p:cNvPr>
          <p:cNvCxnSpPr>
            <a:cxnSpLocks/>
          </p:cNvCxnSpPr>
          <p:nvPr/>
        </p:nvCxnSpPr>
        <p:spPr>
          <a:xfrm flipV="1">
            <a:off x="3580327" y="4765183"/>
            <a:ext cx="1187870" cy="2962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A54513F-9A7D-46A7-BBAE-8B9CC7F05327}"/>
              </a:ext>
            </a:extLst>
          </p:cNvPr>
          <p:cNvPicPr>
            <a:picLocks noChangeAspect="1"/>
          </p:cNvPicPr>
          <p:nvPr/>
        </p:nvPicPr>
        <p:blipFill>
          <a:blip r:embed="rId4"/>
          <a:stretch>
            <a:fillRect/>
          </a:stretch>
        </p:blipFill>
        <p:spPr>
          <a:xfrm>
            <a:off x="203164" y="2949262"/>
            <a:ext cx="3377163" cy="3264757"/>
          </a:xfrm>
          <a:prstGeom prst="rect">
            <a:avLst/>
          </a:prstGeom>
          <a:ln w="38100">
            <a:solidFill>
              <a:srgbClr val="C00000"/>
            </a:solidFill>
          </a:ln>
        </p:spPr>
      </p:pic>
    </p:spTree>
    <p:extLst>
      <p:ext uri="{BB962C8B-B14F-4D97-AF65-F5344CB8AC3E}">
        <p14:creationId xmlns:p14="http://schemas.microsoft.com/office/powerpoint/2010/main" val="2986005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C4094-5D06-4954-834D-DC7B6E4DAECC}"/>
              </a:ext>
            </a:extLst>
          </p:cNvPr>
          <p:cNvPicPr>
            <a:picLocks noChangeAspect="1"/>
          </p:cNvPicPr>
          <p:nvPr/>
        </p:nvPicPr>
        <p:blipFill>
          <a:blip r:embed="rId3">
            <a:clrChange>
              <a:clrFrom>
                <a:srgbClr val="FEFFFF"/>
              </a:clrFrom>
              <a:clrTo>
                <a:srgbClr val="FEFFFF">
                  <a:alpha val="0"/>
                </a:srgbClr>
              </a:clrTo>
            </a:clrChange>
          </a:blip>
          <a:stretch>
            <a:fillRect/>
          </a:stretch>
        </p:blipFill>
        <p:spPr>
          <a:xfrm>
            <a:off x="2404333" y="488786"/>
            <a:ext cx="8876220" cy="6222275"/>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48744" y="60960"/>
            <a:ext cx="4657908" cy="513805"/>
          </a:xfrm>
          <a:prstGeom prst="rect">
            <a:avLst/>
          </a:prstGeom>
          <a:solidFill>
            <a:schemeClr val="accent2">
              <a:lumMod val="20000"/>
              <a:lumOff val="80000"/>
            </a:schemeClr>
          </a:solidFill>
        </p:spPr>
        <p:txBody>
          <a:bodyPr/>
          <a:lstStyle/>
          <a:p>
            <a:r>
              <a:rPr lang="en-US" sz="2800" dirty="0"/>
              <a:t>District Multi-Family Overview</a:t>
            </a:r>
          </a:p>
        </p:txBody>
      </p:sp>
      <p:sp>
        <p:nvSpPr>
          <p:cNvPr id="5" name="Content Placeholder 2">
            <a:extLst>
              <a:ext uri="{FF2B5EF4-FFF2-40B4-BE49-F238E27FC236}">
                <a16:creationId xmlns:a16="http://schemas.microsoft.com/office/drawing/2014/main" id="{F0FB426A-42B1-4624-A244-A895D126A203}"/>
              </a:ext>
            </a:extLst>
          </p:cNvPr>
          <p:cNvSpPr txBox="1">
            <a:spLocks/>
          </p:cNvSpPr>
          <p:nvPr/>
        </p:nvSpPr>
        <p:spPr>
          <a:xfrm>
            <a:off x="111717" y="1530927"/>
            <a:ext cx="2528452" cy="1892826"/>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324 </a:t>
            </a:r>
            <a:r>
              <a:rPr lang="en-US" sz="1400" dirty="0">
                <a:solidFill>
                  <a:prstClr val="black"/>
                </a:solidFill>
                <a:latin typeface="Arial" panose="020B0604020202020204" pitchFamily="34" charset="0"/>
                <a:cs typeface="Arial" panose="020B0604020202020204" pitchFamily="34" charset="0"/>
              </a:rPr>
              <a:t>multi-family units under construction within the district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There are an additional 204 future multi-family units in the planning stages, including 159 single-family rental units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18C9448E-8982-4EE5-9BFB-4C4551293763}"/>
              </a:ext>
            </a:extLst>
          </p:cNvPr>
          <p:cNvGrpSpPr/>
          <p:nvPr/>
        </p:nvGrpSpPr>
        <p:grpSpPr>
          <a:xfrm>
            <a:off x="244148" y="5242901"/>
            <a:ext cx="2003377" cy="869037"/>
            <a:chOff x="397955" y="5310089"/>
            <a:chExt cx="2003377" cy="869037"/>
          </a:xfrm>
        </p:grpSpPr>
        <p:grpSp>
          <p:nvGrpSpPr>
            <p:cNvPr id="14" name="Group 13">
              <a:extLst>
                <a:ext uri="{FF2B5EF4-FFF2-40B4-BE49-F238E27FC236}">
                  <a16:creationId xmlns:a16="http://schemas.microsoft.com/office/drawing/2014/main" id="{55212AE9-1FCE-46C0-9E78-CD851557C2A9}"/>
                </a:ext>
              </a:extLst>
            </p:cNvPr>
            <p:cNvGrpSpPr/>
            <p:nvPr/>
          </p:nvGrpSpPr>
          <p:grpSpPr>
            <a:xfrm>
              <a:off x="397955" y="5310089"/>
              <a:ext cx="2003377" cy="869037"/>
              <a:chOff x="9271251" y="2903062"/>
              <a:chExt cx="2003377" cy="869037"/>
            </a:xfrm>
          </p:grpSpPr>
          <p:sp>
            <p:nvSpPr>
              <p:cNvPr id="7" name="Rectangle 6">
                <a:extLst>
                  <a:ext uri="{FF2B5EF4-FFF2-40B4-BE49-F238E27FC236}">
                    <a16:creationId xmlns:a16="http://schemas.microsoft.com/office/drawing/2014/main" id="{E9794F62-CBA0-4104-B776-7F1FAB328D14}"/>
                  </a:ext>
                </a:extLst>
              </p:cNvPr>
              <p:cNvSpPr/>
              <p:nvPr/>
            </p:nvSpPr>
            <p:spPr>
              <a:xfrm>
                <a:off x="9271251" y="2903062"/>
                <a:ext cx="2003377" cy="869037"/>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T Walsheim Regular" panose="020F0502020204030204"/>
                    <a:ea typeface="+mn-ea"/>
                    <a:cs typeface="+mn-cs"/>
                  </a:rPr>
                  <a:t>Multi-Family Developments</a:t>
                </a:r>
              </a:p>
            </p:txBody>
          </p:sp>
          <p:sp>
            <p:nvSpPr>
              <p:cNvPr id="12" name="Rectangle 11">
                <a:extLst>
                  <a:ext uri="{FF2B5EF4-FFF2-40B4-BE49-F238E27FC236}">
                    <a16:creationId xmlns:a16="http://schemas.microsoft.com/office/drawing/2014/main" id="{1FD69A38-5C97-4252-B69E-A2BFCA87905A}"/>
                  </a:ext>
                </a:extLst>
              </p:cNvPr>
              <p:cNvSpPr/>
              <p:nvPr/>
            </p:nvSpPr>
            <p:spPr>
              <a:xfrm>
                <a:off x="9405257" y="3218317"/>
                <a:ext cx="466531" cy="194688"/>
              </a:xfrm>
              <a:prstGeom prst="rect">
                <a:avLst/>
              </a:prstGeom>
              <a:solidFill>
                <a:srgbClr val="73FF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sp>
            <p:nvSpPr>
              <p:cNvPr id="13" name="TextBox 12">
                <a:extLst>
                  <a:ext uri="{FF2B5EF4-FFF2-40B4-BE49-F238E27FC236}">
                    <a16:creationId xmlns:a16="http://schemas.microsoft.com/office/drawing/2014/main" id="{6F5D1184-CBF3-440A-866E-68D8A2034184}"/>
                  </a:ext>
                </a:extLst>
              </p:cNvPr>
              <p:cNvSpPr txBox="1"/>
              <p:nvPr/>
            </p:nvSpPr>
            <p:spPr>
              <a:xfrm>
                <a:off x="9871787" y="3173182"/>
                <a:ext cx="1394934" cy="26161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GT Walsheim Regular" panose="020F0502020204030204"/>
                    <a:ea typeface="+mn-ea"/>
                    <a:cs typeface="+mn-cs"/>
                  </a:rPr>
                  <a:t>Future Development</a:t>
                </a:r>
              </a:p>
            </p:txBody>
          </p:sp>
        </p:grpSp>
        <p:sp>
          <p:nvSpPr>
            <p:cNvPr id="15" name="Rectangle 14">
              <a:extLst>
                <a:ext uri="{FF2B5EF4-FFF2-40B4-BE49-F238E27FC236}">
                  <a16:creationId xmlns:a16="http://schemas.microsoft.com/office/drawing/2014/main" id="{5107C87E-40EA-4EB2-A52D-F2F4113D9D71}"/>
                </a:ext>
              </a:extLst>
            </p:cNvPr>
            <p:cNvSpPr/>
            <p:nvPr/>
          </p:nvSpPr>
          <p:spPr>
            <a:xfrm>
              <a:off x="531960" y="5877537"/>
              <a:ext cx="466531" cy="194688"/>
            </a:xfrm>
            <a:prstGeom prst="rect">
              <a:avLst/>
            </a:prstGeom>
            <a:solidFill>
              <a:srgbClr val="8400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sp>
          <p:nvSpPr>
            <p:cNvPr id="16" name="TextBox 15">
              <a:extLst>
                <a:ext uri="{FF2B5EF4-FFF2-40B4-BE49-F238E27FC236}">
                  <a16:creationId xmlns:a16="http://schemas.microsoft.com/office/drawing/2014/main" id="{735D1FA3-BC0F-4D3C-B952-63F5BC51A51C}"/>
                </a:ext>
              </a:extLst>
            </p:cNvPr>
            <p:cNvSpPr txBox="1"/>
            <p:nvPr/>
          </p:nvSpPr>
          <p:spPr>
            <a:xfrm>
              <a:off x="990584" y="5850328"/>
              <a:ext cx="1330814" cy="26161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GT Walsheim Regular" panose="020F0502020204030204"/>
                  <a:ea typeface="+mn-ea"/>
                  <a:cs typeface="+mn-cs"/>
                </a:rPr>
                <a:t>Under Construction</a:t>
              </a:r>
            </a:p>
          </p:txBody>
        </p:sp>
      </p:grpSp>
    </p:spTree>
    <p:extLst>
      <p:ext uri="{BB962C8B-B14F-4D97-AF65-F5344CB8AC3E}">
        <p14:creationId xmlns:p14="http://schemas.microsoft.com/office/powerpoint/2010/main" val="134334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270940" y="4676610"/>
            <a:ext cx="2377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box = largest grade per year</a:t>
            </a:r>
          </a:p>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Grade Level</a:t>
            </a:r>
          </a:p>
        </p:txBody>
      </p:sp>
      <p:graphicFrame>
        <p:nvGraphicFramePr>
          <p:cNvPr id="4" name="Table 3">
            <a:extLst>
              <a:ext uri="{FF2B5EF4-FFF2-40B4-BE49-F238E27FC236}">
                <a16:creationId xmlns:a16="http://schemas.microsoft.com/office/drawing/2014/main" id="{3E68D846-DF9D-4BD4-B1F7-289FDF22774C}"/>
              </a:ext>
            </a:extLst>
          </p:cNvPr>
          <p:cNvGraphicFramePr>
            <a:graphicFrameLocks noGrp="1"/>
          </p:cNvGraphicFramePr>
          <p:nvPr>
            <p:extLst>
              <p:ext uri="{D42A27DB-BD31-4B8C-83A1-F6EECF244321}">
                <p14:modId xmlns:p14="http://schemas.microsoft.com/office/powerpoint/2010/main" val="460592403"/>
              </p:ext>
            </p:extLst>
          </p:nvPr>
        </p:nvGraphicFramePr>
        <p:xfrm>
          <a:off x="656645" y="1286689"/>
          <a:ext cx="10878710" cy="3389919"/>
        </p:xfrm>
        <a:graphic>
          <a:graphicData uri="http://schemas.openxmlformats.org/drawingml/2006/table">
            <a:tbl>
              <a:tblPr/>
              <a:tblGrid>
                <a:gridCol w="851285">
                  <a:extLst>
                    <a:ext uri="{9D8B030D-6E8A-4147-A177-3AD203B41FA5}">
                      <a16:colId xmlns:a16="http://schemas.microsoft.com/office/drawing/2014/main" val="3533500910"/>
                    </a:ext>
                  </a:extLst>
                </a:gridCol>
                <a:gridCol w="542694">
                  <a:extLst>
                    <a:ext uri="{9D8B030D-6E8A-4147-A177-3AD203B41FA5}">
                      <a16:colId xmlns:a16="http://schemas.microsoft.com/office/drawing/2014/main" val="2902063773"/>
                    </a:ext>
                  </a:extLst>
                </a:gridCol>
                <a:gridCol w="542694">
                  <a:extLst>
                    <a:ext uri="{9D8B030D-6E8A-4147-A177-3AD203B41FA5}">
                      <a16:colId xmlns:a16="http://schemas.microsoft.com/office/drawing/2014/main" val="1432578679"/>
                    </a:ext>
                  </a:extLst>
                </a:gridCol>
                <a:gridCol w="542694">
                  <a:extLst>
                    <a:ext uri="{9D8B030D-6E8A-4147-A177-3AD203B41FA5}">
                      <a16:colId xmlns:a16="http://schemas.microsoft.com/office/drawing/2014/main" val="2646994192"/>
                    </a:ext>
                  </a:extLst>
                </a:gridCol>
                <a:gridCol w="542694">
                  <a:extLst>
                    <a:ext uri="{9D8B030D-6E8A-4147-A177-3AD203B41FA5}">
                      <a16:colId xmlns:a16="http://schemas.microsoft.com/office/drawing/2014/main" val="3820365647"/>
                    </a:ext>
                  </a:extLst>
                </a:gridCol>
                <a:gridCol w="542694">
                  <a:extLst>
                    <a:ext uri="{9D8B030D-6E8A-4147-A177-3AD203B41FA5}">
                      <a16:colId xmlns:a16="http://schemas.microsoft.com/office/drawing/2014/main" val="2541629903"/>
                    </a:ext>
                  </a:extLst>
                </a:gridCol>
                <a:gridCol w="542694">
                  <a:extLst>
                    <a:ext uri="{9D8B030D-6E8A-4147-A177-3AD203B41FA5}">
                      <a16:colId xmlns:a16="http://schemas.microsoft.com/office/drawing/2014/main" val="2595423336"/>
                    </a:ext>
                  </a:extLst>
                </a:gridCol>
                <a:gridCol w="542694">
                  <a:extLst>
                    <a:ext uri="{9D8B030D-6E8A-4147-A177-3AD203B41FA5}">
                      <a16:colId xmlns:a16="http://schemas.microsoft.com/office/drawing/2014/main" val="144032543"/>
                    </a:ext>
                  </a:extLst>
                </a:gridCol>
                <a:gridCol w="542694">
                  <a:extLst>
                    <a:ext uri="{9D8B030D-6E8A-4147-A177-3AD203B41FA5}">
                      <a16:colId xmlns:a16="http://schemas.microsoft.com/office/drawing/2014/main" val="207507780"/>
                    </a:ext>
                  </a:extLst>
                </a:gridCol>
                <a:gridCol w="542694">
                  <a:extLst>
                    <a:ext uri="{9D8B030D-6E8A-4147-A177-3AD203B41FA5}">
                      <a16:colId xmlns:a16="http://schemas.microsoft.com/office/drawing/2014/main" val="1546157037"/>
                    </a:ext>
                  </a:extLst>
                </a:gridCol>
                <a:gridCol w="542694">
                  <a:extLst>
                    <a:ext uri="{9D8B030D-6E8A-4147-A177-3AD203B41FA5}">
                      <a16:colId xmlns:a16="http://schemas.microsoft.com/office/drawing/2014/main" val="2715662975"/>
                    </a:ext>
                  </a:extLst>
                </a:gridCol>
                <a:gridCol w="542694">
                  <a:extLst>
                    <a:ext uri="{9D8B030D-6E8A-4147-A177-3AD203B41FA5}">
                      <a16:colId xmlns:a16="http://schemas.microsoft.com/office/drawing/2014/main" val="2760673736"/>
                    </a:ext>
                  </a:extLst>
                </a:gridCol>
                <a:gridCol w="542694">
                  <a:extLst>
                    <a:ext uri="{9D8B030D-6E8A-4147-A177-3AD203B41FA5}">
                      <a16:colId xmlns:a16="http://schemas.microsoft.com/office/drawing/2014/main" val="3237465623"/>
                    </a:ext>
                  </a:extLst>
                </a:gridCol>
                <a:gridCol w="542694">
                  <a:extLst>
                    <a:ext uri="{9D8B030D-6E8A-4147-A177-3AD203B41FA5}">
                      <a16:colId xmlns:a16="http://schemas.microsoft.com/office/drawing/2014/main" val="3188350154"/>
                    </a:ext>
                  </a:extLst>
                </a:gridCol>
                <a:gridCol w="542694">
                  <a:extLst>
                    <a:ext uri="{9D8B030D-6E8A-4147-A177-3AD203B41FA5}">
                      <a16:colId xmlns:a16="http://schemas.microsoft.com/office/drawing/2014/main" val="1554946484"/>
                    </a:ext>
                  </a:extLst>
                </a:gridCol>
                <a:gridCol w="542694">
                  <a:extLst>
                    <a:ext uri="{9D8B030D-6E8A-4147-A177-3AD203B41FA5}">
                      <a16:colId xmlns:a16="http://schemas.microsoft.com/office/drawing/2014/main" val="2435041868"/>
                    </a:ext>
                  </a:extLst>
                </a:gridCol>
                <a:gridCol w="581711">
                  <a:extLst>
                    <a:ext uri="{9D8B030D-6E8A-4147-A177-3AD203B41FA5}">
                      <a16:colId xmlns:a16="http://schemas.microsoft.com/office/drawing/2014/main" val="130910062"/>
                    </a:ext>
                  </a:extLst>
                </a:gridCol>
                <a:gridCol w="652652">
                  <a:extLst>
                    <a:ext uri="{9D8B030D-6E8A-4147-A177-3AD203B41FA5}">
                      <a16:colId xmlns:a16="http://schemas.microsoft.com/office/drawing/2014/main" val="988924717"/>
                    </a:ext>
                  </a:extLst>
                </a:gridCol>
                <a:gridCol w="652652">
                  <a:extLst>
                    <a:ext uri="{9D8B030D-6E8A-4147-A177-3AD203B41FA5}">
                      <a16:colId xmlns:a16="http://schemas.microsoft.com/office/drawing/2014/main" val="295381967"/>
                    </a:ext>
                  </a:extLst>
                </a:gridCol>
              </a:tblGrid>
              <a:tr h="398814">
                <a:tc>
                  <a:txBody>
                    <a:bodyPr/>
                    <a:lstStyle/>
                    <a:p>
                      <a:pPr algn="ctr" fontAlgn="b"/>
                      <a:r>
                        <a:rPr lang="en-US" sz="1200" b="0" i="0" u="none" strike="noStrike">
                          <a:effectLst/>
                          <a:latin typeface="Calibri" panose="020F0502020204030204" pitchFamily="34" charset="0"/>
                        </a:rPr>
                        <a:t>Year (Oct.)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EE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PK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K</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2nd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3rd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Growth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685738031"/>
                  </a:ext>
                </a:extLst>
              </a:tr>
              <a:tr h="199407">
                <a:tc>
                  <a:txBody>
                    <a:bodyPr/>
                    <a:lstStyle/>
                    <a:p>
                      <a:pPr algn="ctr" fontAlgn="b"/>
                      <a:r>
                        <a:rPr lang="en-US" sz="1200" b="0" i="0" u="none" strike="noStrike" dirty="0">
                          <a:effectLst/>
                          <a:latin typeface="Calibri" panose="020F0502020204030204" pitchFamily="34" charset="0"/>
                        </a:rPr>
                        <a:t>2017/18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187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566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effectLst/>
                          <a:latin typeface="Calibri" panose="020F0502020204030204" pitchFamily="34" charset="0"/>
                        </a:rPr>
                        <a:t>606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475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7,526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52196394"/>
                  </a:ext>
                </a:extLst>
              </a:tr>
              <a:tr h="199407">
                <a:tc>
                  <a:txBody>
                    <a:bodyPr/>
                    <a:lstStyle/>
                    <a:p>
                      <a:pPr algn="ctr" fontAlgn="b"/>
                      <a:r>
                        <a:rPr lang="en-US" sz="1200" b="0" i="0" u="none" strike="noStrike" dirty="0">
                          <a:effectLst/>
                          <a:latin typeface="Calibri" panose="020F0502020204030204" pitchFamily="34" charset="0"/>
                        </a:rPr>
                        <a:t>2018/19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179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599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623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575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479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7,787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261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4542334"/>
                  </a:ext>
                </a:extLst>
              </a:tr>
              <a:tr h="199407">
                <a:tc>
                  <a:txBody>
                    <a:bodyPr/>
                    <a:lstStyle/>
                    <a:p>
                      <a:pPr algn="ctr" fontAlgn="b"/>
                      <a:r>
                        <a:rPr lang="en-US" sz="1200" b="0" i="0" u="none" strike="noStrike">
                          <a:effectLst/>
                          <a:latin typeface="Calibri" panose="020F0502020204030204" pitchFamily="34" charset="0"/>
                        </a:rPr>
                        <a:t>2019/20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629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effectLst/>
                          <a:latin typeface="Calibri" panose="020F0502020204030204" pitchFamily="34" charset="0"/>
                        </a:rPr>
                        <a:t>570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482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8,065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278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01898238"/>
                  </a:ext>
                </a:extLst>
              </a:tr>
              <a:tr h="199407">
                <a:tc>
                  <a:txBody>
                    <a:bodyPr/>
                    <a:lstStyle/>
                    <a:p>
                      <a:pPr algn="ctr" fontAlgn="b"/>
                      <a:r>
                        <a:rPr lang="en-US" sz="1200" b="0" i="0" u="none" strike="noStrike">
                          <a:effectLst/>
                          <a:latin typeface="Calibri" panose="020F0502020204030204" pitchFamily="34" charset="0"/>
                        </a:rPr>
                        <a:t>2020/21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154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579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622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645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621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544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8,108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rPr>
                        <a:t>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76980098"/>
                  </a:ext>
                </a:extLst>
              </a:tr>
              <a:tr h="199407">
                <a:tc>
                  <a:txBody>
                    <a:bodyPr/>
                    <a:lstStyle/>
                    <a:p>
                      <a:pPr algn="ctr" fontAlgn="b"/>
                      <a:r>
                        <a:rPr lang="en-US" sz="1200" b="0" i="0" u="none" strike="noStrike">
                          <a:effectLst/>
                          <a:latin typeface="Calibri" panose="020F0502020204030204" pitchFamily="34" charset="0"/>
                        </a:rPr>
                        <a:t>2021/22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633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8,294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937965199"/>
                  </a:ext>
                </a:extLst>
              </a:tr>
              <a:tr h="199407">
                <a:tc>
                  <a:txBody>
                    <a:bodyPr/>
                    <a:lstStyle/>
                    <a:p>
                      <a:pPr algn="ctr" fontAlgn="b"/>
                      <a:r>
                        <a:rPr lang="en-US" sz="1200" b="0" i="0" u="none" strike="noStrike">
                          <a:effectLst/>
                          <a:latin typeface="Calibri" panose="020F0502020204030204" pitchFamily="34" charset="0"/>
                        </a:rPr>
                        <a:t>2022/23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8,689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949211726"/>
                  </a:ext>
                </a:extLst>
              </a:tr>
              <a:tr h="199407">
                <a:tc>
                  <a:txBody>
                    <a:bodyPr/>
                    <a:lstStyle/>
                    <a:p>
                      <a:pPr algn="ctr" fontAlgn="b"/>
                      <a:r>
                        <a:rPr lang="en-US" sz="1200" b="0" i="0" u="none" strike="noStrike">
                          <a:effectLst/>
                          <a:latin typeface="Calibri" panose="020F0502020204030204" pitchFamily="34" charset="0"/>
                        </a:rPr>
                        <a:t>2023/24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9,268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050263990"/>
                  </a:ext>
                </a:extLst>
              </a:tr>
              <a:tr h="199407">
                <a:tc>
                  <a:txBody>
                    <a:bodyPr/>
                    <a:lstStyle/>
                    <a:p>
                      <a:pPr algn="ctr" fontAlgn="b"/>
                      <a:r>
                        <a:rPr lang="en-US" sz="1200" b="0" i="0" u="none" strike="noStrike">
                          <a:effectLst/>
                          <a:latin typeface="Calibri" panose="020F0502020204030204" pitchFamily="34" charset="0"/>
                        </a:rPr>
                        <a:t>2024/25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9,597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966380177"/>
                  </a:ext>
                </a:extLst>
              </a:tr>
              <a:tr h="199407">
                <a:tc>
                  <a:txBody>
                    <a:bodyPr/>
                    <a:lstStyle/>
                    <a:p>
                      <a:pPr algn="ctr" fontAlgn="b"/>
                      <a:r>
                        <a:rPr lang="en-US" sz="1200" b="0" i="0" u="none" strike="noStrike">
                          <a:effectLst/>
                          <a:latin typeface="Calibri" panose="020F0502020204030204" pitchFamily="34" charset="0"/>
                        </a:rPr>
                        <a:t>2025/26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9,872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16163483"/>
                  </a:ext>
                </a:extLst>
              </a:tr>
              <a:tr h="199407">
                <a:tc>
                  <a:txBody>
                    <a:bodyPr/>
                    <a:lstStyle/>
                    <a:p>
                      <a:pPr algn="ctr" fontAlgn="b"/>
                      <a:r>
                        <a:rPr lang="en-US" sz="1200" b="0" i="0" u="none" strike="noStrike">
                          <a:effectLst/>
                          <a:latin typeface="Calibri" panose="020F0502020204030204" pitchFamily="34" charset="0"/>
                        </a:rPr>
                        <a:t>2026/27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10,170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920266480"/>
                  </a:ext>
                </a:extLst>
              </a:tr>
              <a:tr h="199407">
                <a:tc>
                  <a:txBody>
                    <a:bodyPr/>
                    <a:lstStyle/>
                    <a:p>
                      <a:pPr algn="ctr" fontAlgn="b"/>
                      <a:r>
                        <a:rPr lang="en-US" sz="1200" b="0" i="0" u="none" strike="noStrike">
                          <a:effectLst/>
                          <a:latin typeface="Calibri" panose="020F0502020204030204" pitchFamily="34" charset="0"/>
                        </a:rPr>
                        <a:t>2027/28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648020519"/>
                  </a:ext>
                </a:extLst>
              </a:tr>
              <a:tr h="199407">
                <a:tc>
                  <a:txBody>
                    <a:bodyPr/>
                    <a:lstStyle/>
                    <a:p>
                      <a:pPr algn="ctr" fontAlgn="b"/>
                      <a:r>
                        <a:rPr lang="en-US" sz="1200" b="0" i="0" u="none" strike="noStrike">
                          <a:effectLst/>
                          <a:latin typeface="Calibri" panose="020F0502020204030204" pitchFamily="34" charset="0"/>
                        </a:rPr>
                        <a:t>2028/29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10,589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70202496"/>
                  </a:ext>
                </a:extLst>
              </a:tr>
              <a:tr h="199407">
                <a:tc>
                  <a:txBody>
                    <a:bodyPr/>
                    <a:lstStyle/>
                    <a:p>
                      <a:pPr algn="ctr" fontAlgn="b"/>
                      <a:r>
                        <a:rPr lang="en-US" sz="1200" b="0" i="0" u="none" strike="noStrike">
                          <a:effectLst/>
                          <a:latin typeface="Calibri" panose="020F0502020204030204" pitchFamily="34" charset="0"/>
                        </a:rPr>
                        <a:t>2029/30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10,878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100524903"/>
                  </a:ext>
                </a:extLst>
              </a:tr>
              <a:tr h="199407">
                <a:tc>
                  <a:txBody>
                    <a:bodyPr/>
                    <a:lstStyle/>
                    <a:p>
                      <a:pPr algn="ctr" fontAlgn="b"/>
                      <a:r>
                        <a:rPr lang="en-US" sz="1200" b="0" i="0" u="none" strike="noStrike">
                          <a:effectLst/>
                          <a:latin typeface="Calibri" panose="020F0502020204030204" pitchFamily="34" charset="0"/>
                        </a:rPr>
                        <a:t>2030/31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95630902"/>
                  </a:ext>
                </a:extLst>
              </a:tr>
              <a:tr h="199407">
                <a:tc>
                  <a:txBody>
                    <a:bodyPr/>
                    <a:lstStyle/>
                    <a:p>
                      <a:pPr algn="ctr" fontAlgn="b"/>
                      <a:r>
                        <a:rPr lang="en-US" sz="1200" b="0" i="0" u="none" strike="noStrike">
                          <a:effectLst/>
                          <a:latin typeface="Calibri" panose="020F0502020204030204" pitchFamily="34" charset="0"/>
                        </a:rPr>
                        <a:t>2031/32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11,362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269639688"/>
                  </a:ext>
                </a:extLst>
              </a:tr>
            </a:tbl>
          </a:graphicData>
        </a:graphic>
      </p:graphicFrame>
    </p:spTree>
    <p:extLst>
      <p:ext uri="{BB962C8B-B14F-4D97-AF65-F5344CB8AC3E}">
        <p14:creationId xmlns:p14="http://schemas.microsoft.com/office/powerpoint/2010/main" val="1304223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18</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Campus</a:t>
            </a:r>
          </a:p>
        </p:txBody>
      </p:sp>
      <p:sp>
        <p:nvSpPr>
          <p:cNvPr id="5" name="TextBox 4">
            <a:extLst>
              <a:ext uri="{FF2B5EF4-FFF2-40B4-BE49-F238E27FC236}">
                <a16:creationId xmlns:a16="http://schemas.microsoft.com/office/drawing/2014/main" id="{8CBF29AE-F0F4-4E13-A496-5E985DFA9A37}"/>
              </a:ext>
            </a:extLst>
          </p:cNvPr>
          <p:cNvSpPr txBox="1">
            <a:spLocks noChangeArrowheads="1"/>
          </p:cNvSpPr>
          <p:nvPr/>
        </p:nvSpPr>
        <p:spPr bwMode="auto">
          <a:xfrm>
            <a:off x="9087953" y="5624014"/>
            <a:ext cx="2377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Green = exceeds functional capacity</a:t>
            </a:r>
          </a:p>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 exceeds maximum capacity</a:t>
            </a:r>
          </a:p>
        </p:txBody>
      </p:sp>
      <p:graphicFrame>
        <p:nvGraphicFramePr>
          <p:cNvPr id="3" name="Table 2">
            <a:extLst>
              <a:ext uri="{FF2B5EF4-FFF2-40B4-BE49-F238E27FC236}">
                <a16:creationId xmlns:a16="http://schemas.microsoft.com/office/drawing/2014/main" id="{3EF802F6-7878-47A5-A054-A907B9689A4B}"/>
              </a:ext>
            </a:extLst>
          </p:cNvPr>
          <p:cNvGraphicFramePr>
            <a:graphicFrameLocks noGrp="1"/>
          </p:cNvGraphicFramePr>
          <p:nvPr>
            <p:extLst>
              <p:ext uri="{D42A27DB-BD31-4B8C-83A1-F6EECF244321}">
                <p14:modId xmlns:p14="http://schemas.microsoft.com/office/powerpoint/2010/main" val="3623699532"/>
              </p:ext>
            </p:extLst>
          </p:nvPr>
        </p:nvGraphicFramePr>
        <p:xfrm>
          <a:off x="1022929" y="820455"/>
          <a:ext cx="10356666" cy="4810125"/>
        </p:xfrm>
        <a:graphic>
          <a:graphicData uri="http://schemas.openxmlformats.org/drawingml/2006/table">
            <a:tbl>
              <a:tblPr/>
              <a:tblGrid>
                <a:gridCol w="2020507">
                  <a:extLst>
                    <a:ext uri="{9D8B030D-6E8A-4147-A177-3AD203B41FA5}">
                      <a16:colId xmlns:a16="http://schemas.microsoft.com/office/drawing/2014/main" val="1031428393"/>
                    </a:ext>
                  </a:extLst>
                </a:gridCol>
                <a:gridCol w="681228">
                  <a:extLst>
                    <a:ext uri="{9D8B030D-6E8A-4147-A177-3AD203B41FA5}">
                      <a16:colId xmlns:a16="http://schemas.microsoft.com/office/drawing/2014/main" val="2962451790"/>
                    </a:ext>
                  </a:extLst>
                </a:gridCol>
                <a:gridCol w="701675">
                  <a:extLst>
                    <a:ext uri="{9D8B030D-6E8A-4147-A177-3AD203B41FA5}">
                      <a16:colId xmlns:a16="http://schemas.microsoft.com/office/drawing/2014/main" val="4131616889"/>
                    </a:ext>
                  </a:extLst>
                </a:gridCol>
                <a:gridCol w="579438">
                  <a:extLst>
                    <a:ext uri="{9D8B030D-6E8A-4147-A177-3AD203B41FA5}">
                      <a16:colId xmlns:a16="http://schemas.microsoft.com/office/drawing/2014/main" val="988903423"/>
                    </a:ext>
                  </a:extLst>
                </a:gridCol>
                <a:gridCol w="579438">
                  <a:extLst>
                    <a:ext uri="{9D8B030D-6E8A-4147-A177-3AD203B41FA5}">
                      <a16:colId xmlns:a16="http://schemas.microsoft.com/office/drawing/2014/main" val="2915657022"/>
                    </a:ext>
                  </a:extLst>
                </a:gridCol>
                <a:gridCol w="579438">
                  <a:extLst>
                    <a:ext uri="{9D8B030D-6E8A-4147-A177-3AD203B41FA5}">
                      <a16:colId xmlns:a16="http://schemas.microsoft.com/office/drawing/2014/main" val="620514360"/>
                    </a:ext>
                  </a:extLst>
                </a:gridCol>
                <a:gridCol w="579438">
                  <a:extLst>
                    <a:ext uri="{9D8B030D-6E8A-4147-A177-3AD203B41FA5}">
                      <a16:colId xmlns:a16="http://schemas.microsoft.com/office/drawing/2014/main" val="2700027951"/>
                    </a:ext>
                  </a:extLst>
                </a:gridCol>
                <a:gridCol w="579438">
                  <a:extLst>
                    <a:ext uri="{9D8B030D-6E8A-4147-A177-3AD203B41FA5}">
                      <a16:colId xmlns:a16="http://schemas.microsoft.com/office/drawing/2014/main" val="226185775"/>
                    </a:ext>
                  </a:extLst>
                </a:gridCol>
                <a:gridCol w="579438">
                  <a:extLst>
                    <a:ext uri="{9D8B030D-6E8A-4147-A177-3AD203B41FA5}">
                      <a16:colId xmlns:a16="http://schemas.microsoft.com/office/drawing/2014/main" val="201576676"/>
                    </a:ext>
                  </a:extLst>
                </a:gridCol>
                <a:gridCol w="579438">
                  <a:extLst>
                    <a:ext uri="{9D8B030D-6E8A-4147-A177-3AD203B41FA5}">
                      <a16:colId xmlns:a16="http://schemas.microsoft.com/office/drawing/2014/main" val="1254725737"/>
                    </a:ext>
                  </a:extLst>
                </a:gridCol>
                <a:gridCol w="579438">
                  <a:extLst>
                    <a:ext uri="{9D8B030D-6E8A-4147-A177-3AD203B41FA5}">
                      <a16:colId xmlns:a16="http://schemas.microsoft.com/office/drawing/2014/main" val="617975333"/>
                    </a:ext>
                  </a:extLst>
                </a:gridCol>
                <a:gridCol w="579438">
                  <a:extLst>
                    <a:ext uri="{9D8B030D-6E8A-4147-A177-3AD203B41FA5}">
                      <a16:colId xmlns:a16="http://schemas.microsoft.com/office/drawing/2014/main" val="82024654"/>
                    </a:ext>
                  </a:extLst>
                </a:gridCol>
                <a:gridCol w="579438">
                  <a:extLst>
                    <a:ext uri="{9D8B030D-6E8A-4147-A177-3AD203B41FA5}">
                      <a16:colId xmlns:a16="http://schemas.microsoft.com/office/drawing/2014/main" val="4038672499"/>
                    </a:ext>
                  </a:extLst>
                </a:gridCol>
                <a:gridCol w="579438">
                  <a:extLst>
                    <a:ext uri="{9D8B030D-6E8A-4147-A177-3AD203B41FA5}">
                      <a16:colId xmlns:a16="http://schemas.microsoft.com/office/drawing/2014/main" val="1523962483"/>
                    </a:ext>
                  </a:extLst>
                </a:gridCol>
                <a:gridCol w="579438">
                  <a:extLst>
                    <a:ext uri="{9D8B030D-6E8A-4147-A177-3AD203B41FA5}">
                      <a16:colId xmlns:a16="http://schemas.microsoft.com/office/drawing/2014/main" val="2109186443"/>
                    </a:ext>
                  </a:extLst>
                </a:gridCol>
              </a:tblGrid>
              <a:tr h="161925">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Maximum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Functional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200" b="0" i="0" u="none" strike="noStrike">
                          <a:effectLst/>
                          <a:latin typeface="Calibri" panose="020F0502020204030204" pitchFamily="34" charset="0"/>
                        </a:rPr>
                        <a:t>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52876196"/>
                  </a:ext>
                </a:extLst>
              </a:tr>
              <a:tr h="161925">
                <a:tc>
                  <a:txBody>
                    <a:bodyPr/>
                    <a:lstStyle/>
                    <a:p>
                      <a:pPr algn="ctr" fontAlgn="b"/>
                      <a:r>
                        <a:rPr lang="en-US" sz="1200" b="0" i="0" u="none" strike="noStrike">
                          <a:effectLst/>
                          <a:latin typeface="Calibri" panose="020F0502020204030204" pitchFamily="34" charset="0"/>
                        </a:rPr>
                        <a:t>Campus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55484254"/>
                  </a:ext>
                </a:extLst>
              </a:tr>
              <a:tr h="161925">
                <a:tc>
                  <a:txBody>
                    <a:bodyPr/>
                    <a:lstStyle/>
                    <a:p>
                      <a:pPr algn="l" fontAlgn="b"/>
                      <a:r>
                        <a:rPr lang="en-US" sz="1200" b="0" i="0" u="none" strike="noStrike">
                          <a:effectLst/>
                          <a:latin typeface="Calibri" panose="020F0502020204030204" pitchFamily="34" charset="0"/>
                        </a:rPr>
                        <a:t>Zellars Early Childhood Center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2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200" b="0" i="0" u="none" strike="noStrike">
                          <a:effectLst/>
                          <a:latin typeface="Calibri" panose="020F0502020204030204" pitchFamily="34" charset="0"/>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7574234"/>
                  </a:ext>
                </a:extLst>
              </a:tr>
              <a:tr h="161925">
                <a:tc>
                  <a:txBody>
                    <a:bodyPr/>
                    <a:lstStyle/>
                    <a:p>
                      <a:pPr algn="l" fontAlgn="b"/>
                      <a:r>
                        <a:rPr lang="en-US" sz="1200" b="0" i="0" u="none" strike="noStrike">
                          <a:effectLst/>
                          <a:latin typeface="Calibri" panose="020F0502020204030204" pitchFamily="34" charset="0"/>
                        </a:rPr>
                        <a:t>Brent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8487510"/>
                  </a:ext>
                </a:extLst>
              </a:tr>
              <a:tr h="161925">
                <a:tc>
                  <a:txBody>
                    <a:bodyPr/>
                    <a:lstStyle/>
                    <a:p>
                      <a:pPr algn="l" fontAlgn="b"/>
                      <a:r>
                        <a:rPr lang="en-US" sz="1200" b="0" i="0" u="none" strike="noStrike">
                          <a:effectLst/>
                          <a:latin typeface="Calibri" panose="020F0502020204030204" pitchFamily="34" charset="0"/>
                        </a:rPr>
                        <a:t>Chavez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489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534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548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8136694"/>
                  </a:ext>
                </a:extLst>
              </a:tr>
              <a:tr h="161925">
                <a:tc>
                  <a:txBody>
                    <a:bodyPr/>
                    <a:lstStyle/>
                    <a:p>
                      <a:pPr algn="l" fontAlgn="b"/>
                      <a:r>
                        <a:rPr lang="en-US" sz="1200" b="0" i="0" u="none" strike="noStrike">
                          <a:effectLst/>
                          <a:latin typeface="Calibri" panose="020F0502020204030204" pitchFamily="34" charset="0"/>
                        </a:rPr>
                        <a:t>Hackberry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810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40738403"/>
                  </a:ext>
                </a:extLst>
              </a:tr>
              <a:tr h="161925">
                <a:tc>
                  <a:txBody>
                    <a:bodyPr/>
                    <a:lstStyle/>
                    <a:p>
                      <a:pPr algn="l" fontAlgn="b"/>
                      <a:r>
                        <a:rPr lang="en-US" sz="1200" b="0" i="0" u="none" strike="noStrike">
                          <a:effectLst/>
                          <a:latin typeface="Calibri" panose="020F0502020204030204" pitchFamily="34" charset="0"/>
                        </a:rPr>
                        <a:t>Lakeview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684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706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796297653"/>
                  </a:ext>
                </a:extLst>
              </a:tr>
              <a:tr h="161925">
                <a:tc>
                  <a:txBody>
                    <a:bodyPr/>
                    <a:lstStyle/>
                    <a:p>
                      <a:pPr algn="l" fontAlgn="b"/>
                      <a:r>
                        <a:rPr lang="en-US" sz="1200" b="0" i="0" u="none" strike="noStrike">
                          <a:effectLst/>
                          <a:latin typeface="Calibri" panose="020F0502020204030204" pitchFamily="34" charset="0"/>
                        </a:rPr>
                        <a:t>Oak Point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960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1,144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48048633"/>
                  </a:ext>
                </a:extLst>
              </a:tr>
              <a:tr h="161925">
                <a:tc>
                  <a:txBody>
                    <a:bodyPr/>
                    <a:lstStyle/>
                    <a:p>
                      <a:pPr algn="l" fontAlgn="b"/>
                      <a:r>
                        <a:rPr lang="en-US" sz="1200" b="0" i="0" u="none" strike="noStrike">
                          <a:effectLst/>
                          <a:latin typeface="Calibri" panose="020F0502020204030204" pitchFamily="34" charset="0"/>
                        </a:rPr>
                        <a:t>Prestwick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0633341"/>
                  </a:ext>
                </a:extLst>
              </a:tr>
              <a:tr h="161925">
                <a:tc>
                  <a:txBody>
                    <a:bodyPr/>
                    <a:lstStyle/>
                    <a:p>
                      <a:pPr algn="l" fontAlgn="b"/>
                      <a:r>
                        <a:rPr lang="en-US" sz="1200" b="1" i="0" u="none" strike="noStrike">
                          <a:effectLst/>
                          <a:latin typeface="Calibri" panose="020F0502020204030204" pitchFamily="34" charset="0"/>
                        </a:rPr>
                        <a:t>ELEMENTARY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3,778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3,816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4,092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4,961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5,294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5,362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5,524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937322105"/>
                  </a:ext>
                </a:extLst>
              </a:tr>
              <a:tr h="161925">
                <a:tc>
                  <a:txBody>
                    <a:bodyPr/>
                    <a:lstStyle/>
                    <a:p>
                      <a:pPr algn="l" fontAlgn="b"/>
                      <a:r>
                        <a:rPr lang="en-US" sz="1200" b="0" i="0" u="none" strike="noStrike">
                          <a:effectLst/>
                          <a:latin typeface="Calibri" panose="020F0502020204030204" pitchFamily="34" charset="0"/>
                        </a:rPr>
                        <a:t>Elementary Absolute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356350469"/>
                  </a:ext>
                </a:extLst>
              </a:tr>
              <a:tr h="161925">
                <a:tc>
                  <a:txBody>
                    <a:bodyPr/>
                    <a:lstStyle/>
                    <a:p>
                      <a:pPr algn="l" fontAlgn="b"/>
                      <a:r>
                        <a:rPr lang="en-US" sz="1200" b="0" i="0" u="none" strike="noStrike">
                          <a:effectLst/>
                          <a:latin typeface="Calibri" panose="020F0502020204030204" pitchFamily="34" charset="0"/>
                        </a:rPr>
                        <a:t>Elementary Percent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171230634"/>
                  </a:ext>
                </a:extLst>
              </a:tr>
              <a:tr h="161925">
                <a:tc>
                  <a:txBody>
                    <a:bodyPr/>
                    <a:lstStyle/>
                    <a:p>
                      <a:pPr algn="l" fontAlgn="b"/>
                      <a:r>
                        <a:rPr lang="en-US" sz="1200" b="0" i="0" u="none" strike="noStrike">
                          <a:effectLst/>
                          <a:latin typeface="Calibri" panose="020F0502020204030204" pitchFamily="34" charset="0"/>
                        </a:rPr>
                        <a:t>Strike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67047514"/>
                  </a:ext>
                </a:extLst>
              </a:tr>
              <a:tr h="161925">
                <a:tc>
                  <a:txBody>
                    <a:bodyPr/>
                    <a:lstStyle/>
                    <a:p>
                      <a:pPr algn="l" fontAlgn="b"/>
                      <a:r>
                        <a:rPr lang="en-US" sz="1200" b="0" i="0" u="none" strike="noStrike">
                          <a:effectLst/>
                          <a:latin typeface="Calibri" panose="020F0502020204030204" pitchFamily="34" charset="0"/>
                        </a:rPr>
                        <a:t>Walker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917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34586435"/>
                  </a:ext>
                </a:extLst>
              </a:tr>
              <a:tr h="161925">
                <a:tc>
                  <a:txBody>
                    <a:bodyPr/>
                    <a:lstStyle/>
                    <a:p>
                      <a:pPr algn="l" fontAlgn="b"/>
                      <a:r>
                        <a:rPr lang="en-US" sz="1200" b="1" i="0" u="none" strike="noStrike">
                          <a:effectLst/>
                          <a:latin typeface="Calibri" panose="020F0502020204030204" pitchFamily="34" charset="0"/>
                        </a:rPr>
                        <a:t>MIDDLE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1,917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1,924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2,045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2,403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2,492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287696007"/>
                  </a:ext>
                </a:extLst>
              </a:tr>
              <a:tr h="161925">
                <a:tc>
                  <a:txBody>
                    <a:bodyPr/>
                    <a:lstStyle/>
                    <a:p>
                      <a:pPr algn="l" fontAlgn="b"/>
                      <a:r>
                        <a:rPr lang="en-US" sz="1200" b="0" i="0" u="none" strike="noStrike">
                          <a:effectLst/>
                          <a:latin typeface="Calibri" panose="020F0502020204030204" pitchFamily="34" charset="0"/>
                        </a:rPr>
                        <a:t>Middle School Absolute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805491870"/>
                  </a:ext>
                </a:extLst>
              </a:tr>
              <a:tr h="161925">
                <a:tc>
                  <a:txBody>
                    <a:bodyPr/>
                    <a:lstStyle/>
                    <a:p>
                      <a:pPr algn="l" fontAlgn="b"/>
                      <a:r>
                        <a:rPr lang="en-US" sz="1200" b="0" i="0" u="none" strike="noStrike">
                          <a:effectLst/>
                          <a:latin typeface="Calibri" panose="020F0502020204030204" pitchFamily="34" charset="0"/>
                        </a:rPr>
                        <a:t>Middle School Percent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877685264"/>
                  </a:ext>
                </a:extLst>
              </a:tr>
              <a:tr h="161925">
                <a:tc>
                  <a:txBody>
                    <a:bodyPr/>
                    <a:lstStyle/>
                    <a:p>
                      <a:pPr algn="l" fontAlgn="b"/>
                      <a:r>
                        <a:rPr lang="en-US" sz="1200" b="0" i="0" u="none" strike="noStrike">
                          <a:effectLst/>
                          <a:latin typeface="Calibri" panose="020F0502020204030204" pitchFamily="34" charset="0"/>
                        </a:rPr>
                        <a:t>Little Elm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2,502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96389709"/>
                  </a:ext>
                </a:extLst>
              </a:tr>
              <a:tr h="161925">
                <a:tc>
                  <a:txBody>
                    <a:bodyPr/>
                    <a:lstStyle/>
                    <a:p>
                      <a:pPr algn="l" fontAlgn="b"/>
                      <a:r>
                        <a:rPr lang="en-US" sz="1200" b="0" i="0" u="none" strike="noStrike">
                          <a:effectLst/>
                          <a:latin typeface="Calibri" panose="020F0502020204030204" pitchFamily="34" charset="0"/>
                        </a:rPr>
                        <a:t>Denton County JJ AEP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2917504"/>
                  </a:ext>
                </a:extLst>
              </a:tr>
              <a:tr h="161925">
                <a:tc>
                  <a:txBody>
                    <a:bodyPr/>
                    <a:lstStyle/>
                    <a:p>
                      <a:pPr algn="l" fontAlgn="b"/>
                      <a:r>
                        <a:rPr lang="en-US" sz="1200" b="1" i="0" u="none" strike="noStrike">
                          <a:effectLst/>
                          <a:latin typeface="Calibri" panose="020F0502020204030204" pitchFamily="34" charset="0"/>
                        </a:rPr>
                        <a:t>HIGH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2,502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2,871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2,942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3,044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3,153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3,278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4123827592"/>
                  </a:ext>
                </a:extLst>
              </a:tr>
              <a:tr h="161925">
                <a:tc>
                  <a:txBody>
                    <a:bodyPr/>
                    <a:lstStyle/>
                    <a:p>
                      <a:pPr algn="l" fontAlgn="b"/>
                      <a:r>
                        <a:rPr lang="en-US" sz="1200" b="0" i="0" u="none" strike="noStrike">
                          <a:effectLst/>
                          <a:latin typeface="Calibri" panose="020F0502020204030204" pitchFamily="34" charset="0"/>
                        </a:rPr>
                        <a:t>High School Absolute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55250760"/>
                  </a:ext>
                </a:extLst>
              </a:tr>
              <a:tr h="161925">
                <a:tc>
                  <a:txBody>
                    <a:bodyPr/>
                    <a:lstStyle/>
                    <a:p>
                      <a:pPr algn="l" fontAlgn="b"/>
                      <a:r>
                        <a:rPr lang="en-US" sz="1200" b="0" i="0" u="none" strike="noStrike">
                          <a:effectLst/>
                          <a:latin typeface="Calibri" panose="020F0502020204030204" pitchFamily="34" charset="0"/>
                        </a:rPr>
                        <a:t>High School Percent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2374622"/>
                  </a:ext>
                </a:extLst>
              </a:tr>
              <a:tr h="161925">
                <a:tc>
                  <a:txBody>
                    <a:bodyPr/>
                    <a:lstStyle/>
                    <a:p>
                      <a:pPr algn="ctr" fontAlgn="b"/>
                      <a:r>
                        <a:rPr lang="en-US" sz="1200" b="1" i="0" u="none" strike="noStrike">
                          <a:effectLst/>
                          <a:latin typeface="Calibri" panose="020F0502020204030204" pitchFamily="34" charset="0"/>
                        </a:rPr>
                        <a:t>DISTRICT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8,108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8,294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1" i="0" u="none" strike="noStrike">
                          <a:effectLst/>
                          <a:latin typeface="Calibri" panose="020F0502020204030204" pitchFamily="34" charset="0"/>
                        </a:rPr>
                        <a:t>8,689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9,268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9,597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9,872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10,170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10,372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10,589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10,878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11,126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11,362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855913408"/>
                  </a:ext>
                </a:extLst>
              </a:tr>
              <a:tr h="161925">
                <a:tc>
                  <a:txBody>
                    <a:bodyPr/>
                    <a:lstStyle/>
                    <a:p>
                      <a:pPr algn="l" fontAlgn="b"/>
                      <a:r>
                        <a:rPr lang="en-US" sz="1200" b="0" i="0" u="none" strike="noStrike">
                          <a:effectLst/>
                          <a:latin typeface="Calibri" panose="020F0502020204030204" pitchFamily="34" charset="0"/>
                        </a:rPr>
                        <a:t>District Absolute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579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908185042"/>
                  </a:ext>
                </a:extLst>
              </a:tr>
              <a:tr h="152400">
                <a:tc>
                  <a:txBody>
                    <a:bodyPr/>
                    <a:lstStyle/>
                    <a:p>
                      <a:pPr algn="l" fontAlgn="b"/>
                      <a:r>
                        <a:rPr lang="en-US" sz="1200" b="0" i="0" u="none" strike="noStrike">
                          <a:effectLst/>
                          <a:latin typeface="Calibri" panose="020F0502020204030204" pitchFamily="34" charset="0"/>
                        </a:rPr>
                        <a:t>District Percent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6.66%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a:effectLst/>
                          <a:latin typeface="Calibri" panose="020F0502020204030204" pitchFamily="34" charset="0"/>
                        </a:rPr>
                        <a:t>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200" b="0" i="0" u="none" strike="noStrike" dirty="0">
                          <a:effectLst/>
                          <a:latin typeface="Calibri" panose="020F0502020204030204" pitchFamily="34" charset="0"/>
                        </a:rPr>
                        <a:t>2.12%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4082738549"/>
                  </a:ext>
                </a:extLst>
              </a:tr>
            </a:tbl>
          </a:graphicData>
        </a:graphic>
      </p:graphicFrame>
    </p:spTree>
    <p:extLst>
      <p:ext uri="{BB962C8B-B14F-4D97-AF65-F5344CB8AC3E}">
        <p14:creationId xmlns:p14="http://schemas.microsoft.com/office/powerpoint/2010/main" val="36128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F24FD-1F6F-44A4-A8CF-F4C4788308DB}"/>
              </a:ext>
            </a:extLst>
          </p:cNvPr>
          <p:cNvSpPr>
            <a:spLocks noGrp="1"/>
          </p:cNvSpPr>
          <p:nvPr>
            <p:ph type="sldNum" sz="quarter" idx="10"/>
          </p:nvPr>
        </p:nvSpPr>
        <p:spPr>
          <a:prstGeom prst="rect">
            <a:avLst/>
          </a:prstGeo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19</a:t>
            </a:fld>
            <a:endParaRPr kumimoji="0" lang="en-US" sz="8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sp>
        <p:nvSpPr>
          <p:cNvPr id="17" name="Text Placeholder 16">
            <a:extLst>
              <a:ext uri="{FF2B5EF4-FFF2-40B4-BE49-F238E27FC236}">
                <a16:creationId xmlns:a16="http://schemas.microsoft.com/office/drawing/2014/main" id="{155E6F65-AE99-43E6-A66E-74BB43717B26}"/>
              </a:ext>
            </a:extLst>
          </p:cNvPr>
          <p:cNvSpPr>
            <a:spLocks noGrp="1"/>
          </p:cNvSpPr>
          <p:nvPr>
            <p:ph type="body" sz="quarter" idx="15"/>
          </p:nvPr>
        </p:nvSpPr>
        <p:spPr>
          <a:xfrm>
            <a:off x="7570105" y="1258813"/>
            <a:ext cx="4335448" cy="4340374"/>
          </a:xfrm>
        </p:spPr>
        <p:txBody>
          <a:bodyPr anchor="ctr"/>
          <a:lstStyle/>
          <a:p>
            <a:r>
              <a:rPr lang="en-US" sz="2000" dirty="0"/>
              <a:t>Little Elm ISD continues to see good home sales activity, rising 5% over 2020 totals </a:t>
            </a:r>
          </a:p>
          <a:p>
            <a:r>
              <a:rPr lang="en-US" sz="2000" dirty="0"/>
              <a:t>Interest rates and inflation are impacting the new home activity </a:t>
            </a:r>
          </a:p>
          <a:p>
            <a:r>
              <a:rPr lang="en-US" sz="2000" dirty="0"/>
              <a:t>The district has 22 actively building subdivisions and 9 future subdivisions </a:t>
            </a:r>
          </a:p>
          <a:p>
            <a:r>
              <a:rPr lang="en-US" sz="2000" dirty="0"/>
              <a:t>Groundwork is underway on roughly 1,000 lots within 4 subdivisions</a:t>
            </a:r>
          </a:p>
          <a:p>
            <a:r>
              <a:rPr lang="en-US" sz="2000" dirty="0"/>
              <a:t>LEISD may enroll nearly 10,200 students by 2026/27 and over 11,350 students by 2031/32</a:t>
            </a:r>
          </a:p>
        </p:txBody>
      </p:sp>
      <p:graphicFrame>
        <p:nvGraphicFramePr>
          <p:cNvPr id="5" name="Chart 4">
            <a:extLst>
              <a:ext uri="{FF2B5EF4-FFF2-40B4-BE49-F238E27FC236}">
                <a16:creationId xmlns:a16="http://schemas.microsoft.com/office/drawing/2014/main" id="{FD0B27E3-AA5F-4584-AF03-C6BDEFBA064F}"/>
              </a:ext>
            </a:extLst>
          </p:cNvPr>
          <p:cNvGraphicFramePr>
            <a:graphicFrameLocks/>
          </p:cNvGraphicFramePr>
          <p:nvPr/>
        </p:nvGraphicFramePr>
        <p:xfrm>
          <a:off x="101600" y="767796"/>
          <a:ext cx="7370618" cy="51250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1150400"/>
      </p:ext>
    </p:extLst>
  </p:cSld>
  <p:clrMapOvr>
    <a:masterClrMapping/>
  </p:clrMapOvr>
</p:sld>
</file>

<file path=ppt/theme/theme1.xml><?xml version="1.0" encoding="utf-8"?>
<a:theme xmlns:a="http://schemas.openxmlformats.org/drawingml/2006/main" name="Cover_Page">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5449B3-C696-6F4B-8031-590B77DE0FEE}"/>
    </a:ext>
  </a:extLst>
</a:theme>
</file>

<file path=ppt/theme/theme2.xml><?xml version="1.0" encoding="utf-8"?>
<a:theme xmlns:a="http://schemas.openxmlformats.org/drawingml/2006/main" name="2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3.xml><?xml version="1.0" encoding="utf-8"?>
<a:theme xmlns:a="http://schemas.openxmlformats.org/drawingml/2006/main" name="1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4.xml><?xml version="1.0" encoding="utf-8"?>
<a:theme xmlns:a="http://schemas.openxmlformats.org/drawingml/2006/main" name="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5.xml><?xml version="1.0" encoding="utf-8"?>
<a:theme xmlns:a="http://schemas.openxmlformats.org/drawingml/2006/main" name="Tan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72F5D1-38A2-9041-A122-43B87DE93B44}"/>
    </a:ext>
  </a:extLst>
</a:theme>
</file>

<file path=ppt/theme/theme6.xml><?xml version="1.0" encoding="utf-8"?>
<a:theme xmlns:a="http://schemas.openxmlformats.org/drawingml/2006/main" name="1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7.xml><?xml version="1.0" encoding="utf-8"?>
<a:theme xmlns:a="http://schemas.openxmlformats.org/drawingml/2006/main" name="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8.xml><?xml version="1.0" encoding="utf-8"?>
<a:theme xmlns:a="http://schemas.openxmlformats.org/drawingml/2006/main" name="1_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9.xml><?xml version="1.0" encoding="utf-8"?>
<a:theme xmlns:a="http://schemas.openxmlformats.org/drawingml/2006/main" name="Light_Red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0D0B511-F191-1B43-83EA-F20C48B08DAA}"/>
    </a:ext>
  </a:extLst>
</a:theme>
</file>

<file path=ppt/theme/theme10.xml><?xml version="1.0" encoding="utf-8"?>
<a:theme xmlns:a="http://schemas.openxmlformats.org/drawingml/2006/main" name="Dark_Tan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3F9D0DB9-DDF7-C94E-8B35-22718C1188B9}"/>
    </a:ext>
  </a:extLst>
</a:theme>
</file>

<file path=ppt/theme/theme11.xml><?xml version="1.0" encoding="utf-8"?>
<a:theme xmlns:a="http://schemas.openxmlformats.org/drawingml/2006/main" name="Dark_Purple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F7E8D85-D5BD-AD46-ABDF-43AA6736D2B7}"/>
    </a:ext>
  </a:extLst>
</a:theme>
</file>

<file path=ppt/theme/theme12.xml><?xml version="1.0" encoding="utf-8"?>
<a:theme xmlns:a="http://schemas.openxmlformats.org/drawingml/2006/main" name="Light_Red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AF33E5F8-6E30-0A4D-B3E6-1E916BEDA1A8}"/>
    </a:ext>
  </a:extLst>
</a:theme>
</file>

<file path=ppt/theme/theme13.xml><?xml version="1.0" encoding="utf-8"?>
<a:theme xmlns:a="http://schemas.openxmlformats.org/drawingml/2006/main" name="Medium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6180658-42C0-1544-BA91-AE2367A19EE0}"/>
    </a:ext>
  </a:extLst>
</a:theme>
</file>

<file path=ppt/theme/theme1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17.xml><?xml version="1.0" encoding="utf-8"?>
<a:theme xmlns:a="http://schemas.openxmlformats.org/drawingml/2006/main" name="Default">
  <a:themeElements>
    <a:clrScheme name="Custom 1">
      <a:dk1>
        <a:srgbClr val="2C2826"/>
      </a:dk1>
      <a:lt1>
        <a:srgbClr val="FFFFFF"/>
      </a:lt1>
      <a:dk2>
        <a:srgbClr val="FFFFFF"/>
      </a:dk2>
      <a:lt2>
        <a:srgbClr val="A8A8A8"/>
      </a:lt2>
      <a:accent1>
        <a:srgbClr val="F6A21D"/>
      </a:accent1>
      <a:accent2>
        <a:srgbClr val="8CC8BD"/>
      </a:accent2>
      <a:accent3>
        <a:srgbClr val="636569"/>
      </a:accent3>
      <a:accent4>
        <a:srgbClr val="1C75BC"/>
      </a:accent4>
      <a:accent5>
        <a:srgbClr val="EC9B2E"/>
      </a:accent5>
      <a:accent6>
        <a:srgbClr val="89262C"/>
      </a:accent6>
      <a:hlink>
        <a:srgbClr val="2C2826"/>
      </a:hlink>
      <a:folHlink>
        <a:srgbClr val="63656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Zonda_PPT_Template_Official</Template>
  <TotalTime>11</TotalTime>
  <Words>2009</Words>
  <Application>Microsoft Office PowerPoint</Application>
  <PresentationFormat>Widescreen</PresentationFormat>
  <Paragraphs>1165</Paragraphs>
  <Slides>19</Slides>
  <Notes>7</Notes>
  <HiddenSlides>0</HiddenSlides>
  <MMClips>0</MMClips>
  <ScaleCrop>false</ScaleCrop>
  <HeadingPairs>
    <vt:vector size="6" baseType="variant">
      <vt:variant>
        <vt:lpstr>Fonts Used</vt:lpstr>
      </vt:variant>
      <vt:variant>
        <vt:i4>17</vt:i4>
      </vt:variant>
      <vt:variant>
        <vt:lpstr>Theme</vt:lpstr>
      </vt:variant>
      <vt:variant>
        <vt:i4>17</vt:i4>
      </vt:variant>
      <vt:variant>
        <vt:lpstr>Slide Titles</vt:lpstr>
      </vt:variant>
      <vt:variant>
        <vt:i4>19</vt:i4>
      </vt:variant>
    </vt:vector>
  </HeadingPairs>
  <TitlesOfParts>
    <vt:vector size="53" baseType="lpstr">
      <vt:lpstr>.Hiragino Kaku Gothic Interface W3</vt:lpstr>
      <vt:lpstr>Arial</vt:lpstr>
      <vt:lpstr>Calibri</vt:lpstr>
      <vt:lpstr>Calibri Light</vt:lpstr>
      <vt:lpstr>Courier New</vt:lpstr>
      <vt:lpstr>Gotham Book</vt:lpstr>
      <vt:lpstr>GT Walsheim</vt:lpstr>
      <vt:lpstr>GT Walsheim Bold</vt:lpstr>
      <vt:lpstr>GT Walsheim Light</vt:lpstr>
      <vt:lpstr>GT Walsheim Regular</vt:lpstr>
      <vt:lpstr>GT Walsheim Regular Oblique</vt:lpstr>
      <vt:lpstr>GT Walsheim Thin</vt:lpstr>
      <vt:lpstr>Muli</vt:lpstr>
      <vt:lpstr>Nib Pro Regular</vt:lpstr>
      <vt:lpstr>PP Woodland</vt:lpstr>
      <vt:lpstr>PP Woodland Medium</vt:lpstr>
      <vt:lpstr>Wingdings</vt:lpstr>
      <vt:lpstr>Cover_Page</vt:lpstr>
      <vt:lpstr>2_White_Mosaic</vt:lpstr>
      <vt:lpstr>1_White_Mosaic</vt:lpstr>
      <vt:lpstr>Mint_Pattern</vt:lpstr>
      <vt:lpstr>Tan_Pattern</vt:lpstr>
      <vt:lpstr>1_Mint_Pattern</vt:lpstr>
      <vt:lpstr>Mint_Mosaic</vt:lpstr>
      <vt:lpstr>1_Mint_Mosaic</vt:lpstr>
      <vt:lpstr>Light_Red_Mosaic</vt:lpstr>
      <vt:lpstr>Dark_Tan_Mosaic</vt:lpstr>
      <vt:lpstr>Dark_Purple_Pattern</vt:lpstr>
      <vt:lpstr>Light_Red_Pattern</vt:lpstr>
      <vt:lpstr>Medium_Mint_Pattern</vt:lpstr>
      <vt:lpstr>1_Custom Design</vt:lpstr>
      <vt:lpstr>3_Custom Design</vt:lpstr>
      <vt:lpstr>2_Mint_Pattern</vt:lpstr>
      <vt:lpstr>Default</vt:lpstr>
      <vt:lpstr>PowerPoint Presentation</vt:lpstr>
      <vt:lpstr>Local Economic Conditions</vt:lpstr>
      <vt:lpstr>DFW Remains the Most Active New Home Market Nationally</vt:lpstr>
      <vt:lpstr>Interest Rates – Monthly Payment Comparison</vt:lpstr>
      <vt:lpstr>DFW New Home Starts &amp; Closings are Flattening Out</vt:lpstr>
      <vt:lpstr>Monthly New Home Sales Contracts Dropped 29% in June</vt:lpstr>
      <vt:lpstr>DFW Housing Market Trends</vt:lpstr>
      <vt:lpstr>Housing Market Trends:  Multi-family Market</vt:lpstr>
      <vt:lpstr>1 Year Change in District Housing</vt:lpstr>
      <vt:lpstr>District New Home Starts and Closings</vt:lpstr>
      <vt:lpstr>District Housing Overview by Elementary Zone</vt:lpstr>
      <vt:lpstr>District Housing Overview</vt:lpstr>
      <vt:lpstr>Residential Activity</vt:lpstr>
      <vt:lpstr>Residential Activity</vt:lpstr>
      <vt:lpstr>Residential Activity</vt:lpstr>
      <vt:lpstr>District Multi-Family Overview</vt:lpstr>
      <vt:lpstr>Ten Year Forecast by Grade Level</vt:lpstr>
      <vt:lpstr>Ten Year Forecast by Campus</vt:lpstr>
      <vt:lpstr>Key Takeaways </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Templeton</dc:creator>
  <cp:lastModifiedBy>ALFRED</cp:lastModifiedBy>
  <cp:revision>450</cp:revision>
  <cp:lastPrinted>2022-05-31T13:39:46Z</cp:lastPrinted>
  <dcterms:created xsi:type="dcterms:W3CDTF">2021-01-11T21:11:59Z</dcterms:created>
  <dcterms:modified xsi:type="dcterms:W3CDTF">2022-09-08T19:59:51Z</dcterms:modified>
</cp:coreProperties>
</file>