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sldIdLst>
    <p:sldId id="256" r:id="rId2"/>
    <p:sldId id="269" r:id="rId3"/>
    <p:sldId id="268" r:id="rId4"/>
    <p:sldId id="257" r:id="rId5"/>
    <p:sldId id="261" r:id="rId6"/>
    <p:sldId id="262" r:id="rId7"/>
    <p:sldId id="258" r:id="rId8"/>
    <p:sldId id="259" r:id="rId9"/>
    <p:sldId id="260" r:id="rId10"/>
    <p:sldId id="263" r:id="rId11"/>
    <p:sldId id="264" r:id="rId12"/>
    <p:sldId id="265" r:id="rId13"/>
    <p:sldId id="266" r:id="rId14"/>
    <p:sldId id="270" r:id="rId15"/>
    <p:sldId id="275" r:id="rId16"/>
    <p:sldId id="276" r:id="rId17"/>
    <p:sldId id="271" r:id="rId18"/>
    <p:sldId id="277" r:id="rId19"/>
    <p:sldId id="278" r:id="rId20"/>
    <p:sldId id="279" r:id="rId21"/>
    <p:sldId id="282" r:id="rId22"/>
    <p:sldId id="281" r:id="rId23"/>
    <p:sldId id="280" r:id="rId24"/>
    <p:sldId id="274" r:id="rId25"/>
    <p:sldId id="267" r:id="rId26"/>
  </p:sldIdLst>
  <p:sldSz cx="9144000" cy="6858000" type="screen4x3"/>
  <p:notesSz cx="7010400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564" y="7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AAD1A-1005-401C-8D0B-878F5968A70E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6CC7A-7078-4CC0-9AE5-99B031CB4DD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AAD1A-1005-401C-8D0B-878F5968A70E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6CC7A-7078-4CC0-9AE5-99B031CB4DD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AAD1A-1005-401C-8D0B-878F5968A70E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6CC7A-7078-4CC0-9AE5-99B031CB4DDD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AAD1A-1005-401C-8D0B-878F5968A70E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6CC7A-7078-4CC0-9AE5-99B031CB4DD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AAD1A-1005-401C-8D0B-878F5968A70E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6CC7A-7078-4CC0-9AE5-99B031CB4DD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AAD1A-1005-401C-8D0B-878F5968A70E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6CC7A-7078-4CC0-9AE5-99B031CB4DD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AAD1A-1005-401C-8D0B-878F5968A70E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6CC7A-7078-4CC0-9AE5-99B031CB4DD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AAD1A-1005-401C-8D0B-878F5968A70E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6CC7A-7078-4CC0-9AE5-99B031CB4DD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1CBAAD1A-1005-401C-8D0B-878F5968A70E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61C6CC7A-7078-4CC0-9AE5-99B031CB4DDD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AAD1A-1005-401C-8D0B-878F5968A70E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6CC7A-7078-4CC0-9AE5-99B031CB4DD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AAD1A-1005-401C-8D0B-878F5968A70E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6CC7A-7078-4CC0-9AE5-99B031CB4DDD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1CBAAD1A-1005-401C-8D0B-878F5968A70E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61C6CC7A-7078-4CC0-9AE5-99B031CB4DDD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hyperlink" Target="http://www.louisianabelieves.com/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177844"/>
            <a:ext cx="8077200" cy="1597152"/>
          </a:xfrm>
        </p:spPr>
        <p:txBody>
          <a:bodyPr>
            <a:normAutofit/>
          </a:bodyPr>
          <a:lstStyle/>
          <a:p>
            <a:pPr algn="ctr"/>
            <a:r>
              <a:rPr lang="en-US" sz="6600" dirty="0" smtClean="0">
                <a:latin typeface="Baskerville Old Face" panose="02020602080505020303" pitchFamily="18" charset="0"/>
              </a:rPr>
              <a:t>Testing Tips</a:t>
            </a:r>
            <a:endParaRPr lang="en-US" sz="6600" dirty="0">
              <a:latin typeface="Baskerville Old Face" panose="02020602080505020303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5181600"/>
            <a:ext cx="8382000" cy="890016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>
                <a:latin typeface="Baskerville Old Face" panose="02020602080505020303" pitchFamily="18" charset="0"/>
              </a:rPr>
              <a:t>Ti</a:t>
            </a:r>
            <a:r>
              <a:rPr lang="en-US" sz="3600" dirty="0" smtClean="0">
                <a:latin typeface="Baskerville Old Face" panose="02020602080505020303" pitchFamily="18" charset="0"/>
              </a:rPr>
              <a:t>ps for your child during this Testing Period</a:t>
            </a:r>
            <a:endParaRPr lang="en-US" sz="3600" dirty="0">
              <a:latin typeface="Baskerville Old Face" panose="02020602080505020303" pitchFamily="18" charset="0"/>
            </a:endParaRPr>
          </a:p>
        </p:txBody>
      </p:sp>
      <p:pic>
        <p:nvPicPr>
          <p:cNvPr id="1035" name="Picture 11" descr="Watkins Elementa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8408" y="609599"/>
            <a:ext cx="2803384" cy="2855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6200" y="3777734"/>
            <a:ext cx="906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Baskerville Old Face" panose="02020602080505020303" pitchFamily="18" charset="0"/>
              </a:rPr>
              <a:t>Mission: To educate, challenge, and inspire all students to become life long learners</a:t>
            </a:r>
            <a:endParaRPr lang="en-US" sz="2000" dirty="0">
              <a:latin typeface="Baskerville Old Face" panose="02020602080505020303" pitchFamily="18" charset="0"/>
            </a:endParaRPr>
          </a:p>
        </p:txBody>
      </p:sp>
      <p:pic>
        <p:nvPicPr>
          <p:cNvPr id="1036" name="Picture 12" descr="C:\Users\gabrielle.doucet\AppData\Local\Microsoft\Windows\Temporary Internet Files\Content.IE5\JHC9AX0I\13141938792021879130dark-blue-paw-print-md-md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7935" y="2514600"/>
            <a:ext cx="851735" cy="809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C:\Users\gabrielle.doucet\AppData\Local\Microsoft\Windows\Temporary Internet Files\Content.IE5\JHC9AX0I\13141938792021879130dark-blue-paw-print-md-md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545935"/>
            <a:ext cx="851735" cy="809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3039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9600" dirty="0" smtClean="0">
                <a:solidFill>
                  <a:srgbClr val="FFFF00"/>
                </a:solidFill>
              </a:rPr>
              <a:t>Testing Dates</a:t>
            </a:r>
            <a:endParaRPr lang="en-US" sz="96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8229600" cy="5181600"/>
          </a:xfrm>
        </p:spPr>
        <p:txBody>
          <a:bodyPr>
            <a:normAutofit lnSpcReduction="10000"/>
          </a:bodyPr>
          <a:lstStyle/>
          <a:p>
            <a:pPr marL="118872" indent="0" algn="ctr">
              <a:buNone/>
            </a:pPr>
            <a:r>
              <a:rPr lang="en-US" sz="4800" dirty="0" smtClean="0">
                <a:latin typeface="Arial Black" panose="020B0A04020102020204" pitchFamily="34" charset="0"/>
              </a:rPr>
              <a:t>3</a:t>
            </a:r>
            <a:r>
              <a:rPr lang="en-US" sz="4800" baseline="30000" dirty="0" smtClean="0">
                <a:latin typeface="Arial Black" panose="020B0A04020102020204" pitchFamily="34" charset="0"/>
              </a:rPr>
              <a:t>rd</a:t>
            </a:r>
            <a:r>
              <a:rPr lang="en-US" sz="4800" dirty="0" smtClean="0">
                <a:latin typeface="Arial Black" panose="020B0A04020102020204" pitchFamily="34" charset="0"/>
              </a:rPr>
              <a:t> and 4</a:t>
            </a:r>
            <a:r>
              <a:rPr lang="en-US" sz="4800" baseline="30000" dirty="0" smtClean="0">
                <a:latin typeface="Arial Black" panose="020B0A04020102020204" pitchFamily="34" charset="0"/>
              </a:rPr>
              <a:t>th</a:t>
            </a:r>
            <a:r>
              <a:rPr lang="en-US" sz="4800" dirty="0" smtClean="0">
                <a:latin typeface="Arial Black" panose="020B0A04020102020204" pitchFamily="34" charset="0"/>
              </a:rPr>
              <a:t> Grade</a:t>
            </a:r>
          </a:p>
          <a:p>
            <a:pPr marL="118872" indent="0" algn="ctr">
              <a:buNone/>
            </a:pPr>
            <a:r>
              <a:rPr lang="en-US" sz="4800" dirty="0" smtClean="0">
                <a:latin typeface="Arial Black" panose="020B0A04020102020204" pitchFamily="34" charset="0"/>
              </a:rPr>
              <a:t>LEAP</a:t>
            </a:r>
          </a:p>
          <a:p>
            <a:pPr marL="118872" indent="0">
              <a:buNone/>
            </a:pPr>
            <a:r>
              <a:rPr lang="en-US" sz="2800" b="1" dirty="0" smtClean="0"/>
              <a:t>Monday May 1</a:t>
            </a:r>
            <a:r>
              <a:rPr lang="en-US" sz="2800" b="1" baseline="30000" dirty="0" smtClean="0"/>
              <a:t>st</a:t>
            </a:r>
            <a:r>
              <a:rPr lang="en-US" sz="2800" b="1" dirty="0" smtClean="0"/>
              <a:t>- (Paper and Pencil)</a:t>
            </a:r>
          </a:p>
          <a:p>
            <a:pPr marL="118872" indent="0">
              <a:buNone/>
            </a:pPr>
            <a:endParaRPr lang="en-US" sz="2800" b="1" dirty="0" smtClean="0"/>
          </a:p>
          <a:p>
            <a:pPr marL="118872" indent="0">
              <a:buNone/>
            </a:pPr>
            <a:r>
              <a:rPr lang="en-US" sz="2800" b="1" dirty="0" smtClean="0"/>
              <a:t>Tuesday May 2</a:t>
            </a:r>
            <a:r>
              <a:rPr lang="en-US" sz="2800" b="1" baseline="30000" dirty="0" smtClean="0"/>
              <a:t>nd</a:t>
            </a:r>
            <a:r>
              <a:rPr lang="en-US" sz="2800" b="1" dirty="0" smtClean="0"/>
              <a:t>- (Paper and Pencil)</a:t>
            </a:r>
          </a:p>
          <a:p>
            <a:pPr marL="118872" indent="0">
              <a:buNone/>
            </a:pPr>
            <a:endParaRPr lang="en-US" sz="2800" b="1" dirty="0" smtClean="0"/>
          </a:p>
          <a:p>
            <a:pPr marL="118872" indent="0">
              <a:buNone/>
            </a:pPr>
            <a:r>
              <a:rPr lang="en-US" sz="2800" b="1" dirty="0" smtClean="0"/>
              <a:t>Wednesday May 3</a:t>
            </a:r>
            <a:r>
              <a:rPr lang="en-US" sz="2800" b="1" baseline="30000" dirty="0" smtClean="0"/>
              <a:t>rd</a:t>
            </a:r>
            <a:r>
              <a:rPr lang="en-US" sz="2800" b="1" dirty="0" smtClean="0"/>
              <a:t>- (Paper and Pencil)</a:t>
            </a:r>
          </a:p>
          <a:p>
            <a:pPr marL="118872" indent="0">
              <a:buNone/>
            </a:pPr>
            <a:endParaRPr lang="en-US" sz="2800" b="1" dirty="0" smtClean="0"/>
          </a:p>
          <a:p>
            <a:pPr marL="118872" indent="0">
              <a:buNone/>
            </a:pPr>
            <a:r>
              <a:rPr lang="en-US" sz="2800" b="1" dirty="0" smtClean="0"/>
              <a:t>Thursday May 4</a:t>
            </a:r>
            <a:r>
              <a:rPr lang="en-US" sz="2800" b="1" baseline="30000" dirty="0" smtClean="0"/>
              <a:t>th</a:t>
            </a:r>
            <a:r>
              <a:rPr lang="en-US" sz="2800" b="1" dirty="0" smtClean="0"/>
              <a:t>- (Paper and Pencil)</a:t>
            </a:r>
          </a:p>
          <a:p>
            <a:pPr marL="118872" indent="0">
              <a:buNone/>
            </a:pPr>
            <a:endParaRPr lang="en-US" sz="2800" b="1" dirty="0" smtClean="0"/>
          </a:p>
          <a:p>
            <a:pPr marL="118872" indent="0">
              <a:buNone/>
            </a:pPr>
            <a:r>
              <a:rPr lang="en-US" sz="2800" b="1" dirty="0" smtClean="0"/>
              <a:t>Friday Math 5</a:t>
            </a:r>
            <a:r>
              <a:rPr lang="en-US" sz="2800" b="1" baseline="30000" dirty="0" smtClean="0"/>
              <a:t>th</a:t>
            </a:r>
            <a:r>
              <a:rPr lang="en-US" sz="2800" b="1" dirty="0" smtClean="0"/>
              <a:t>- Science (Paper and Pencil)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229214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9600" dirty="0" smtClean="0">
                <a:solidFill>
                  <a:srgbClr val="FFFF00"/>
                </a:solidFill>
              </a:rPr>
              <a:t>Testing Dates</a:t>
            </a:r>
            <a:endParaRPr lang="en-US" sz="96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534400" cy="4625609"/>
          </a:xfrm>
        </p:spPr>
        <p:txBody>
          <a:bodyPr>
            <a:normAutofit/>
          </a:bodyPr>
          <a:lstStyle/>
          <a:p>
            <a:pPr marL="118872" indent="0" algn="ctr">
              <a:buNone/>
            </a:pPr>
            <a:r>
              <a:rPr lang="en-US" sz="6000" b="1" dirty="0" smtClean="0">
                <a:latin typeface="Arial Black" panose="020B0A04020102020204" pitchFamily="34" charset="0"/>
              </a:rPr>
              <a:t>5</a:t>
            </a:r>
            <a:r>
              <a:rPr lang="en-US" sz="6000" b="1" baseline="30000" dirty="0" smtClean="0">
                <a:latin typeface="Arial Black" panose="020B0A04020102020204" pitchFamily="34" charset="0"/>
              </a:rPr>
              <a:t>th</a:t>
            </a:r>
            <a:r>
              <a:rPr lang="en-US" sz="6000" b="1" dirty="0" smtClean="0">
                <a:latin typeface="Arial Black" panose="020B0A04020102020204" pitchFamily="34" charset="0"/>
              </a:rPr>
              <a:t> Grade</a:t>
            </a:r>
          </a:p>
          <a:p>
            <a:pPr marL="118872" indent="0" algn="ctr">
              <a:buNone/>
            </a:pPr>
            <a:r>
              <a:rPr lang="en-US" sz="6000" b="1" dirty="0" smtClean="0">
                <a:latin typeface="Arial Black" panose="020B0A04020102020204" pitchFamily="34" charset="0"/>
              </a:rPr>
              <a:t>LEAP</a:t>
            </a:r>
            <a:endParaRPr lang="en-US" sz="4400" b="1" dirty="0" smtClean="0"/>
          </a:p>
          <a:p>
            <a:pPr marL="118872" indent="0">
              <a:buNone/>
            </a:pPr>
            <a:r>
              <a:rPr lang="en-US" b="1" dirty="0" smtClean="0"/>
              <a:t>Thursday </a:t>
            </a:r>
            <a:r>
              <a:rPr lang="en-US" b="1" smtClean="0"/>
              <a:t>April </a:t>
            </a:r>
            <a:r>
              <a:rPr lang="en-US" b="1" smtClean="0"/>
              <a:t>6th </a:t>
            </a:r>
            <a:r>
              <a:rPr lang="en-US" dirty="0" smtClean="0"/>
              <a:t>-ELA &amp; Math Day 1 </a:t>
            </a:r>
            <a:r>
              <a:rPr lang="en-US" dirty="0" smtClean="0">
                <a:solidFill>
                  <a:srgbClr val="FF0000"/>
                </a:solidFill>
              </a:rPr>
              <a:t>(Online)</a:t>
            </a:r>
            <a:endParaRPr lang="en-US" b="1" dirty="0" smtClean="0">
              <a:solidFill>
                <a:srgbClr val="FF0000"/>
              </a:solidFill>
            </a:endParaRPr>
          </a:p>
          <a:p>
            <a:pPr marL="118872" indent="0">
              <a:buNone/>
            </a:pPr>
            <a:r>
              <a:rPr lang="en-US" b="1" dirty="0" smtClean="0"/>
              <a:t>Friday April 7</a:t>
            </a:r>
            <a:r>
              <a:rPr lang="en-US" b="1" baseline="30000" dirty="0" smtClean="0"/>
              <a:t>th</a:t>
            </a:r>
            <a:r>
              <a:rPr lang="en-US" dirty="0" smtClean="0"/>
              <a:t>-ELA &amp; Math Day 2 (</a:t>
            </a:r>
            <a:r>
              <a:rPr lang="en-US" dirty="0" smtClean="0">
                <a:solidFill>
                  <a:srgbClr val="FF0000"/>
                </a:solidFill>
              </a:rPr>
              <a:t>Online)</a:t>
            </a:r>
          </a:p>
          <a:p>
            <a:pPr marL="118872" indent="0">
              <a:buNone/>
            </a:pPr>
            <a:r>
              <a:rPr lang="en-US" b="1" dirty="0" smtClean="0"/>
              <a:t>Monday April 10</a:t>
            </a:r>
            <a:r>
              <a:rPr lang="en-US" b="1" baseline="30000" dirty="0" smtClean="0"/>
              <a:t>th</a:t>
            </a:r>
            <a:r>
              <a:rPr lang="en-US" dirty="0" smtClean="0"/>
              <a:t>- ELA &amp; Math Day 3 (</a:t>
            </a:r>
            <a:r>
              <a:rPr lang="en-US" dirty="0" smtClean="0">
                <a:solidFill>
                  <a:srgbClr val="FF0000"/>
                </a:solidFill>
              </a:rPr>
              <a:t>Online)</a:t>
            </a:r>
          </a:p>
          <a:p>
            <a:pPr marL="118872" indent="0">
              <a:buNone/>
            </a:pPr>
            <a:r>
              <a:rPr lang="en-US" b="1" dirty="0" smtClean="0"/>
              <a:t>Tuesday April 11</a:t>
            </a:r>
            <a:r>
              <a:rPr lang="en-US" b="1" baseline="30000" dirty="0" smtClean="0"/>
              <a:t>th</a:t>
            </a:r>
            <a:r>
              <a:rPr lang="en-US" b="1" dirty="0" smtClean="0"/>
              <a:t>- </a:t>
            </a:r>
            <a:r>
              <a:rPr lang="en-US" dirty="0" smtClean="0"/>
              <a:t>SS Day 1 (</a:t>
            </a:r>
            <a:r>
              <a:rPr lang="en-US" dirty="0" smtClean="0">
                <a:solidFill>
                  <a:srgbClr val="FF0000"/>
                </a:solidFill>
              </a:rPr>
              <a:t>Online</a:t>
            </a:r>
            <a:r>
              <a:rPr lang="en-US" dirty="0" smtClean="0"/>
              <a:t>)</a:t>
            </a:r>
          </a:p>
          <a:p>
            <a:pPr marL="118872" indent="0">
              <a:buNone/>
            </a:pPr>
            <a:r>
              <a:rPr lang="en-US" b="1" dirty="0" smtClean="0"/>
              <a:t>Wednesday April 12</a:t>
            </a:r>
            <a:r>
              <a:rPr lang="en-US" b="1" baseline="30000" dirty="0" smtClean="0"/>
              <a:t>th</a:t>
            </a:r>
            <a:r>
              <a:rPr lang="en-US" b="1" dirty="0" smtClean="0"/>
              <a:t>- </a:t>
            </a:r>
            <a:r>
              <a:rPr lang="en-US" dirty="0" smtClean="0"/>
              <a:t>SS Day 2 (</a:t>
            </a:r>
            <a:r>
              <a:rPr lang="en-US" dirty="0" smtClean="0">
                <a:solidFill>
                  <a:srgbClr val="FF0000"/>
                </a:solidFill>
              </a:rPr>
              <a:t>Online</a:t>
            </a:r>
            <a:r>
              <a:rPr lang="en-US" dirty="0" smtClean="0"/>
              <a:t>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48000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19200" y="-76200"/>
            <a:ext cx="6781800" cy="1600200"/>
          </a:xfrm>
        </p:spPr>
        <p:txBody>
          <a:bodyPr>
            <a:normAutofit/>
          </a:bodyPr>
          <a:lstStyle/>
          <a:p>
            <a:pPr algn="ctr"/>
            <a:r>
              <a:rPr lang="en-US" sz="9600" dirty="0" smtClean="0">
                <a:solidFill>
                  <a:srgbClr val="FFFF00"/>
                </a:solidFill>
              </a:rPr>
              <a:t>Tip#1</a:t>
            </a:r>
            <a:endParaRPr lang="en-US" sz="9600" dirty="0">
              <a:solidFill>
                <a:srgbClr val="FFFF00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5133975"/>
            <a:ext cx="8991600" cy="1752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 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sz="4000" dirty="0" smtClean="0"/>
              <a:t>Make sure your child has a full night of rest, and a good breakfast before taking the test</a:t>
            </a:r>
            <a:endParaRPr lang="en-US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1752600"/>
            <a:ext cx="4762500" cy="33813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92391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9600" dirty="0" smtClean="0">
                <a:solidFill>
                  <a:srgbClr val="FFFF00"/>
                </a:solidFill>
              </a:rPr>
              <a:t>Tip #2</a:t>
            </a:r>
            <a:endParaRPr lang="en-US" sz="96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Get your child to school on time the day of the test.</a:t>
            </a:r>
          </a:p>
          <a:p>
            <a:pPr marL="118872" indent="0">
              <a:buNone/>
            </a:pP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9718" y="2819400"/>
            <a:ext cx="3238500" cy="344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077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9600" dirty="0" smtClean="0">
                <a:solidFill>
                  <a:srgbClr val="FFFF00"/>
                </a:solidFill>
              </a:rPr>
              <a:t>Tip #3</a:t>
            </a:r>
            <a:endParaRPr lang="en-US" sz="96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Try to make the morning of the test a pleasant one. </a:t>
            </a:r>
          </a:p>
          <a:p>
            <a:pPr marL="118872" indent="0">
              <a:buNone/>
            </a:pP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914828"/>
            <a:ext cx="5715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6227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9600" dirty="0" smtClean="0">
                <a:solidFill>
                  <a:srgbClr val="FFFF00"/>
                </a:solidFill>
              </a:rPr>
              <a:t>Tip #4</a:t>
            </a:r>
            <a:endParaRPr lang="en-US" sz="96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 smtClean="0"/>
              <a:t>Reassure your child that he or she does not have to answer all of the questions correctly to pass. It is not expected that students answer every question correctly.</a:t>
            </a:r>
            <a:endParaRPr lang="en-US" dirty="0"/>
          </a:p>
        </p:txBody>
      </p:sp>
      <p:pic>
        <p:nvPicPr>
          <p:cNvPr id="3074" name="Picture 2" descr="C:\Users\gabrielle.doucet\AppData\Local\Microsoft\Windows\Temporary Internet Files\Content.IE5\TDO32P45\test-clip-art-cpa-school-test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1226" y="4550012"/>
            <a:ext cx="2838450" cy="233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9583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9600" dirty="0" smtClean="0">
                <a:solidFill>
                  <a:srgbClr val="FFFF00"/>
                </a:solidFill>
              </a:rPr>
              <a:t>Tip #5</a:t>
            </a:r>
            <a:endParaRPr lang="en-US" sz="96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Tell your child to attempt to answer all of the questions and not leave any blanks. There is no penalty for guessing, and students can get partial credit for open-ended questions.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375" y="4114800"/>
            <a:ext cx="2381250" cy="23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341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9600" dirty="0" smtClean="0">
                <a:solidFill>
                  <a:srgbClr val="FFFF00"/>
                </a:solidFill>
              </a:rPr>
              <a:t>Tip #6</a:t>
            </a:r>
            <a:endParaRPr lang="en-US" sz="96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Remind your child that this test is important!</a:t>
            </a:r>
          </a:p>
          <a:p>
            <a:pPr marL="118872" indent="0">
              <a:buNone/>
            </a:pP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819400"/>
            <a:ext cx="5634210" cy="307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602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9600" dirty="0" smtClean="0">
                <a:solidFill>
                  <a:srgbClr val="FFFF00"/>
                </a:solidFill>
              </a:rPr>
              <a:t>Tip #7</a:t>
            </a:r>
            <a:endParaRPr lang="en-US" sz="96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Remind your child to listen carefully to the instructions from the teacher and to read the directions to each question carefully.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694163"/>
            <a:ext cx="2551632" cy="2987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7278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9600" dirty="0" smtClean="0">
                <a:solidFill>
                  <a:srgbClr val="FFFF00"/>
                </a:solidFill>
              </a:rPr>
              <a:t>Tip #8</a:t>
            </a:r>
            <a:endParaRPr lang="en-US" sz="96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Encourage your child to stay focused on the test, even if other students finish early.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226" y="3067050"/>
            <a:ext cx="3790950" cy="379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7890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9600" dirty="0" smtClean="0">
                <a:solidFill>
                  <a:srgbClr val="FFFF00"/>
                </a:solidFill>
              </a:rPr>
              <a:t>Tip #9</a:t>
            </a:r>
            <a:endParaRPr lang="en-US" sz="96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Remind your child that it is okay to mark in the test booklet.</a:t>
            </a:r>
          </a:p>
          <a:p>
            <a:pPr marL="118872" indent="0">
              <a:buNone/>
            </a:pPr>
            <a:r>
              <a:rPr lang="en-US" dirty="0" smtClean="0"/>
              <a:t> i.e. underlining important words.</a:t>
            </a:r>
          </a:p>
          <a:p>
            <a:pPr marL="118872" indent="0">
              <a:buNone/>
            </a:pP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962400"/>
            <a:ext cx="584894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5246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9600" dirty="0" smtClean="0">
                <a:solidFill>
                  <a:srgbClr val="FFFF00"/>
                </a:solidFill>
              </a:rPr>
              <a:t>Tip#10</a:t>
            </a:r>
            <a:endParaRPr lang="en-US" sz="96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25609"/>
          </a:xfrm>
        </p:spPr>
        <p:txBody>
          <a:bodyPr/>
          <a:lstStyle/>
          <a:p>
            <a:r>
              <a:rPr lang="en-US" dirty="0" smtClean="0"/>
              <a:t>Explain to your child the importance of using time wisely. If your child gets stuck on a question, encourage him or her to make the best guess or place a mark in the test booklet by that item and go back to it after finishing that section of the test.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4191000"/>
            <a:ext cx="2673350" cy="263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81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Grade Math Test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383" y="1600200"/>
            <a:ext cx="8229600" cy="4625609"/>
          </a:xfrm>
        </p:spPr>
        <p:txBody>
          <a:bodyPr>
            <a:normAutofit/>
          </a:bodyPr>
          <a:lstStyle/>
          <a:p>
            <a:pPr marL="118872" indent="0" algn="ctr">
              <a:buNone/>
            </a:pPr>
            <a:endParaRPr lang="en-US" sz="4400" b="1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324100"/>
            <a:ext cx="838200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4800600"/>
            <a:ext cx="4648200" cy="126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7173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Grade ELA Test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383" y="1600200"/>
            <a:ext cx="8229600" cy="4625609"/>
          </a:xfrm>
        </p:spPr>
        <p:txBody>
          <a:bodyPr>
            <a:normAutofit/>
          </a:bodyPr>
          <a:lstStyle/>
          <a:p>
            <a:pPr marL="118872" indent="0" algn="ctr">
              <a:buNone/>
            </a:pPr>
            <a:endParaRPr lang="en-US" sz="4400" b="1" dirty="0">
              <a:solidFill>
                <a:srgbClr val="FF000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1" y="1597333"/>
            <a:ext cx="7238999" cy="4695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4279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Grade SS Test Structure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451412"/>
            <a:ext cx="7315200" cy="5180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9832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4th/ 5 </a:t>
            </a:r>
            <a:r>
              <a:rPr lang="en-US" dirty="0" err="1" smtClean="0"/>
              <a:t>th</a:t>
            </a:r>
            <a:r>
              <a:rPr lang="en-US" dirty="0" smtClean="0"/>
              <a:t>  Grade ELA Test Structure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524000"/>
            <a:ext cx="6538912" cy="4659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3139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4</a:t>
            </a:r>
            <a:r>
              <a:rPr lang="en-US" baseline="30000" dirty="0" smtClean="0"/>
              <a:t>th</a:t>
            </a:r>
            <a:r>
              <a:rPr lang="en-US" dirty="0" smtClean="0"/>
              <a:t>/5</a:t>
            </a:r>
            <a:r>
              <a:rPr lang="en-US" baseline="30000" dirty="0" smtClean="0"/>
              <a:t>th</a:t>
            </a:r>
            <a:r>
              <a:rPr lang="en-US" dirty="0" smtClean="0"/>
              <a:t> Grade Math Test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140" y="2362200"/>
            <a:ext cx="8463123" cy="221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4876800"/>
            <a:ext cx="5210175" cy="1400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8883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4</a:t>
            </a:r>
            <a:r>
              <a:rPr lang="en-US" baseline="30000" dirty="0" smtClean="0"/>
              <a:t>th</a:t>
            </a:r>
            <a:r>
              <a:rPr lang="en-US" dirty="0" smtClean="0"/>
              <a:t>   Grade SS Test Structure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47800"/>
            <a:ext cx="6357937" cy="4614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803233"/>
            <a:ext cx="3810000" cy="201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7497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4</a:t>
            </a:r>
            <a:r>
              <a:rPr lang="en-US" baseline="30000" dirty="0" smtClean="0"/>
              <a:t>th</a:t>
            </a:r>
            <a:r>
              <a:rPr lang="en-US" dirty="0" smtClean="0"/>
              <a:t>   Grade Science Test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905000"/>
            <a:ext cx="8191024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889407"/>
            <a:ext cx="5181599" cy="2699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949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5</a:t>
            </a:r>
            <a:r>
              <a:rPr lang="en-US" baseline="30000" dirty="0" smtClean="0"/>
              <a:t>th</a:t>
            </a:r>
            <a:r>
              <a:rPr lang="en-US" dirty="0" smtClean="0"/>
              <a:t> Grade Social Studies</a:t>
            </a:r>
            <a:br>
              <a:rPr lang="en-US" dirty="0" smtClean="0"/>
            </a:br>
            <a:r>
              <a:rPr lang="en-US" dirty="0" smtClean="0"/>
              <a:t> Test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1447800"/>
            <a:ext cx="6039674" cy="4472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800600"/>
            <a:ext cx="3572699" cy="1980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5202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</a:t>
            </a:r>
            <a:r>
              <a:rPr lang="en-US" baseline="30000" dirty="0" smtClean="0"/>
              <a:t>th</a:t>
            </a:r>
            <a:r>
              <a:rPr lang="en-US" dirty="0" smtClean="0"/>
              <a:t> Grade Science Test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620915"/>
            <a:ext cx="68199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5062" y="2763915"/>
            <a:ext cx="4543425" cy="369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2629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What Can You Do?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Read, Read, Read!</a:t>
            </a:r>
          </a:p>
          <a:p>
            <a:pPr lvl="1"/>
            <a:r>
              <a:rPr lang="en-US" dirty="0" smtClean="0"/>
              <a:t>MYON Reading</a:t>
            </a:r>
          </a:p>
          <a:p>
            <a:pPr lvl="1"/>
            <a:r>
              <a:rPr lang="en-US" dirty="0" smtClean="0"/>
              <a:t>20 minutes daily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Math facts</a:t>
            </a:r>
          </a:p>
          <a:p>
            <a:pPr lvl="1"/>
            <a:r>
              <a:rPr lang="en-US" dirty="0" smtClean="0"/>
              <a:t>Flashcards</a:t>
            </a:r>
          </a:p>
          <a:p>
            <a:pPr lvl="1"/>
            <a:r>
              <a:rPr lang="en-US" dirty="0" smtClean="0"/>
              <a:t>Repetition</a:t>
            </a:r>
          </a:p>
          <a:p>
            <a:pPr lvl="1"/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5126" y="1981200"/>
            <a:ext cx="2120574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05304">
            <a:off x="3383215" y="4001886"/>
            <a:ext cx="2974301" cy="22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4956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382000" cy="125272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Louisiana Believes Parent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8872" indent="0">
              <a:buNone/>
            </a:pPr>
            <a:r>
              <a:rPr lang="en-US" dirty="0" smtClean="0">
                <a:hlinkClick r:id="rId2"/>
              </a:rPr>
              <a:t>http://www.louisianabelieves.com</a:t>
            </a:r>
            <a:endParaRPr lang="en-US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3048000"/>
            <a:ext cx="4800600" cy="333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0312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AutoShape 2" descr="Image result for leap test encouragement clip ar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0246" name="Picture 6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786070"/>
            <a:ext cx="5915025" cy="477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2174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849</TotalTime>
  <Words>462</Words>
  <Application>Microsoft Office PowerPoint</Application>
  <PresentationFormat>On-screen Show (4:3)</PresentationFormat>
  <Paragraphs>64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Module</vt:lpstr>
      <vt:lpstr>Testing Tips</vt:lpstr>
      <vt:lpstr>Testing Dates</vt:lpstr>
      <vt:lpstr>Testing Dates</vt:lpstr>
      <vt:lpstr>Tip#1</vt:lpstr>
      <vt:lpstr>Tip #2</vt:lpstr>
      <vt:lpstr>Tip #3</vt:lpstr>
      <vt:lpstr>Tip #4</vt:lpstr>
      <vt:lpstr>Tip #5</vt:lpstr>
      <vt:lpstr>Tip #6</vt:lpstr>
      <vt:lpstr>Tip #7</vt:lpstr>
      <vt:lpstr>Tip #8</vt:lpstr>
      <vt:lpstr>Tip #9</vt:lpstr>
      <vt:lpstr>Tip#10</vt:lpstr>
      <vt:lpstr>3rd Grade Math Test Structure</vt:lpstr>
      <vt:lpstr>3rd Grade ELA Test Structure</vt:lpstr>
      <vt:lpstr>3rd Grade SS Test Structure</vt:lpstr>
      <vt:lpstr>4th/ 5 th  Grade ELA Test Structure</vt:lpstr>
      <vt:lpstr>4th/5th Grade Math Test Structure</vt:lpstr>
      <vt:lpstr>4th   Grade SS Test Structure</vt:lpstr>
      <vt:lpstr>4th   Grade Science Test Structure</vt:lpstr>
      <vt:lpstr>5th Grade Social Studies  Test Structure</vt:lpstr>
      <vt:lpstr>5th Grade Science Test Structure</vt:lpstr>
      <vt:lpstr>What Can You Do?</vt:lpstr>
      <vt:lpstr>Louisiana Believes Parent Resources</vt:lpstr>
      <vt:lpstr>PowerPoint Presentation</vt:lpstr>
    </vt:vector>
  </TitlesOfParts>
  <Company>Calcasieu Parish School Board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Testing Tips</dc:title>
  <dc:creator>DeleteMe</dc:creator>
  <cp:lastModifiedBy>DeleteMe</cp:lastModifiedBy>
  <cp:revision>29</cp:revision>
  <cp:lastPrinted>2017-01-25T21:56:43Z</cp:lastPrinted>
  <dcterms:created xsi:type="dcterms:W3CDTF">2017-01-20T17:44:01Z</dcterms:created>
  <dcterms:modified xsi:type="dcterms:W3CDTF">2017-01-25T22:10:54Z</dcterms:modified>
</cp:coreProperties>
</file>