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82" r:id="rId21"/>
    <p:sldId id="277" r:id="rId22"/>
    <p:sldId id="286" r:id="rId23"/>
    <p:sldId id="278" r:id="rId24"/>
    <p:sldId id="283" r:id="rId25"/>
    <p:sldId id="287" r:id="rId26"/>
    <p:sldId id="279" r:id="rId27"/>
    <p:sldId id="280" r:id="rId28"/>
    <p:sldId id="284" r:id="rId29"/>
    <p:sldId id="281" r:id="rId30"/>
    <p:sldId id="285" r:id="rId31"/>
    <p:sldId id="288" r:id="rId32"/>
    <p:sldId id="289" r:id="rId33"/>
  </p:sldIdLst>
  <p:sldSz cx="9144000" cy="6858000" type="screen4x3"/>
  <p:notesSz cx="7053263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69" d="100"/>
          <a:sy n="69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F7946-476C-4D95-B803-F20C9664EAF8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55938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902700"/>
            <a:ext cx="3055937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C1B87-A482-4AB9-AED6-ABE32C754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28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8630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8630"/>
          </a:xfrm>
          <a:prstGeom prst="rect">
            <a:avLst/>
          </a:prstGeom>
        </p:spPr>
        <p:txBody>
          <a:bodyPr vert="horz" lIns="93854" tIns="46927" rIns="93854" bIns="46927" rtlCol="0"/>
          <a:lstStyle>
            <a:lvl1pPr algn="r">
              <a:defRPr sz="1200"/>
            </a:lvl1pPr>
          </a:lstStyle>
          <a:p>
            <a:fld id="{6A1DE5B2-6298-4000-8C76-EC161BE6FBF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703263"/>
            <a:ext cx="4686300" cy="3514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54" tIns="46927" rIns="93854" bIns="469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51985"/>
            <a:ext cx="5642610" cy="4217670"/>
          </a:xfrm>
          <a:prstGeom prst="rect">
            <a:avLst/>
          </a:prstGeom>
        </p:spPr>
        <p:txBody>
          <a:bodyPr vert="horz" lIns="93854" tIns="46927" rIns="93854" bIns="4692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3"/>
            <a:ext cx="3056414" cy="468630"/>
          </a:xfrm>
          <a:prstGeom prst="rect">
            <a:avLst/>
          </a:prstGeom>
        </p:spPr>
        <p:txBody>
          <a:bodyPr vert="horz" lIns="93854" tIns="46927" rIns="93854" bIns="469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902343"/>
            <a:ext cx="3056414" cy="468630"/>
          </a:xfrm>
          <a:prstGeom prst="rect">
            <a:avLst/>
          </a:prstGeom>
        </p:spPr>
        <p:txBody>
          <a:bodyPr vert="horz" lIns="93854" tIns="46927" rIns="93854" bIns="46927" rtlCol="0" anchor="b"/>
          <a:lstStyle>
            <a:lvl1pPr algn="r">
              <a:defRPr sz="1200"/>
            </a:lvl1pPr>
          </a:lstStyle>
          <a:p>
            <a:fld id="{166ED4E9-D36F-4570-98E2-C06A874E88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73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62564" indent="-293294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7317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4244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11171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80985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305025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51952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98879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A4243F1D-B18D-4AB6-AAA7-A7EB5E45B27A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62564" indent="-293294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7317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4244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11171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80985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305025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51952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98879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548A4DE1-3E71-4532-892B-3E989C49CEEF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62564" indent="-293294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7317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4244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11171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80985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305025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51952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98879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539F7808-CDBA-4A42-9D91-111D5B1CDECB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Have you ever heard the saying “Not even in the same ballpark”?   Ball parking is a fancy way of saying estimating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62564" indent="-293294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7317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4244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11171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80985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305025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51952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98879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785282C6-F0B3-4590-9A68-BC923EB0B412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8-10-minutes per passage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62564" indent="-293294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7317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4244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11171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80985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305025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51952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98879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552A41F0-78F7-4D1A-97B1-CAB0BECE9CE6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62564" indent="-293294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7317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4244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111715" indent="-234635"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80985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305025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51952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988796" indent="-23463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C44B0745-994B-4A2E-BA30-452FB3D8C9EC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91058" indent="-391058">
              <a:lnSpc>
                <a:spcPct val="90000"/>
              </a:lnSpc>
              <a:defRPr/>
            </a:pPr>
            <a:r>
              <a:rPr lang="en-US" dirty="0" smtClean="0"/>
              <a:t>The last section which we haven’t covered is the Science Reasoning section on the ACT.  As mentioned before, this section doesn’t actually test any real knowledge of Science.  </a:t>
            </a:r>
            <a:endParaRPr lang="en-US" sz="1600" b="1" dirty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E571699-5A94-48E2-A364-668C31F238AB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3CF866E-097C-43C1-9F81-66D9D412BE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ACT PREP TIPS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191435" cy="1827320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Strategies to help improve your ACT </a:t>
            </a:r>
            <a:r>
              <a:rPr lang="en-US" dirty="0" smtClean="0"/>
              <a:t>score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By Michelle Evans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55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066800"/>
            <a:ext cx="7024744" cy="1143000"/>
          </a:xfrm>
        </p:spPr>
        <p:txBody>
          <a:bodyPr/>
          <a:lstStyle/>
          <a:p>
            <a:r>
              <a:rPr lang="en-US" dirty="0" smtClean="0"/>
              <a:t>THE ACT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test measures academic achievement</a:t>
            </a:r>
          </a:p>
          <a:p>
            <a:pPr>
              <a:buFontTx/>
              <a:buNone/>
            </a:pPr>
            <a:endParaRPr lang="en-US" altLang="en-US" dirty="0"/>
          </a:p>
          <a:p>
            <a:r>
              <a:rPr lang="en-US" altLang="en-US" dirty="0"/>
              <a:t>It does NOT measure your intelligence or ability</a:t>
            </a:r>
          </a:p>
          <a:p>
            <a:pPr>
              <a:buFontTx/>
              <a:buNone/>
            </a:pPr>
            <a:endParaRPr lang="en-US" altLang="en-US" dirty="0"/>
          </a:p>
          <a:p>
            <a:r>
              <a:rPr lang="en-US" altLang="en-US" dirty="0"/>
              <a:t>This means, you can increase your score by preparing for this test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1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ACT test?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362200"/>
            <a:ext cx="6777317" cy="3508977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multiple choice standardized exam </a:t>
            </a:r>
            <a:r>
              <a:rPr lang="en-US" dirty="0" smtClean="0"/>
              <a:t>that </a:t>
            </a:r>
            <a:r>
              <a:rPr lang="en-US" dirty="0"/>
              <a:t>measure your knowledge of some of the subjects taught in high school. 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215 questions </a:t>
            </a:r>
          </a:p>
          <a:p>
            <a:r>
              <a:rPr lang="en-US" dirty="0" smtClean="0"/>
              <a:t>3.5 </a:t>
            </a:r>
            <a:r>
              <a:rPr lang="en-US" dirty="0"/>
              <a:t>hours with one break</a:t>
            </a:r>
          </a:p>
          <a:p>
            <a:r>
              <a:rPr lang="en-US" dirty="0" smtClean="0"/>
              <a:t>test </a:t>
            </a:r>
            <a:r>
              <a:rPr lang="en-US" dirty="0"/>
              <a:t>is divided into 4 different tests (called sections) </a:t>
            </a:r>
            <a:r>
              <a:rPr lang="en-US" b="1" dirty="0"/>
              <a:t>always given in the same </a:t>
            </a:r>
            <a:r>
              <a:rPr lang="en-US" b="1" dirty="0" smtClean="0"/>
              <a:t>order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4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Four 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English Test ( 45 minutes-75 questions)</a:t>
            </a:r>
          </a:p>
          <a:p>
            <a:r>
              <a:rPr lang="en-US" altLang="en-US" dirty="0"/>
              <a:t>Math Test (60 minutes-60 questions</a:t>
            </a:r>
            <a:r>
              <a:rPr lang="en-US" altLang="en-US" dirty="0" smtClean="0"/>
              <a:t>)</a:t>
            </a:r>
          </a:p>
          <a:p>
            <a:r>
              <a:rPr lang="en-US" altLang="en-US" dirty="0" smtClean="0"/>
              <a:t>Break – 10 to 15 minutes</a:t>
            </a:r>
            <a:endParaRPr lang="en-US" altLang="en-US" dirty="0"/>
          </a:p>
          <a:p>
            <a:r>
              <a:rPr lang="en-US" altLang="en-US" dirty="0"/>
              <a:t>Reading Test (35 minutes-40 questions)</a:t>
            </a:r>
          </a:p>
          <a:p>
            <a:r>
              <a:rPr lang="en-US" altLang="en-US" dirty="0"/>
              <a:t>Science and Reasoning Test (35 minutes-40 questions)</a:t>
            </a:r>
          </a:p>
          <a:p>
            <a:r>
              <a:rPr lang="en-US" altLang="en-US" dirty="0"/>
              <a:t>Optional Writing Test (30 minutes)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14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/>
              <a:t>Friday Night:</a:t>
            </a:r>
          </a:p>
          <a:p>
            <a:r>
              <a:rPr lang="en-US" dirty="0"/>
              <a:t>Eat a good meal rich in carbohydrates (such as pasta) at a reasonable hour.  Be in bed by 11pm</a:t>
            </a:r>
            <a:r>
              <a:rPr lang="en-US" dirty="0" smtClean="0"/>
              <a:t>.  Let your brain rest.</a:t>
            </a:r>
          </a:p>
          <a:p>
            <a:pPr lvl="2"/>
            <a:r>
              <a:rPr lang="en-US" dirty="0" smtClean="0"/>
              <a:t>No music, No Instagram, No Facebook</a:t>
            </a:r>
          </a:p>
          <a:p>
            <a:pPr marL="365760" lvl="1" indent="0">
              <a:buNone/>
            </a:pPr>
            <a:endParaRPr lang="en-US" dirty="0"/>
          </a:p>
          <a:p>
            <a:r>
              <a:rPr lang="en-US" dirty="0"/>
              <a:t>Set two alarms or ask family and friends to ensure you wake up.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13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096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Prepare the Night Before and Bring the day of 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Pencils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 smtClean="0"/>
              <a:t>Calculator***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Identification and </a:t>
            </a:r>
            <a:r>
              <a:rPr lang="en-US" dirty="0" smtClean="0"/>
              <a:t>Registration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</a:p>
          <a:p>
            <a:r>
              <a:rPr lang="en-US" dirty="0"/>
              <a:t>Wrist </a:t>
            </a:r>
            <a:r>
              <a:rPr lang="en-US" dirty="0" smtClean="0"/>
              <a:t>Watch***</a:t>
            </a: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Tissues (for winter test dates)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97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914400"/>
            <a:ext cx="6777317" cy="4918229"/>
          </a:xfrm>
        </p:spPr>
        <p:txBody>
          <a:bodyPr>
            <a:normAutofit/>
          </a:bodyPr>
          <a:lstStyle/>
          <a:p>
            <a:r>
              <a:rPr lang="en-US" u="sng" dirty="0"/>
              <a:t>Saturday Morning:</a:t>
            </a:r>
            <a:endParaRPr lang="en-US" dirty="0"/>
          </a:p>
          <a:p>
            <a:pPr lvl="1"/>
            <a:r>
              <a:rPr lang="en-US" dirty="0"/>
              <a:t>Wake up </a:t>
            </a:r>
            <a:r>
              <a:rPr lang="en-US" dirty="0" smtClean="0"/>
              <a:t>early, shower</a:t>
            </a:r>
          </a:p>
          <a:p>
            <a:pPr lvl="1"/>
            <a:r>
              <a:rPr lang="en-US" dirty="0" smtClean="0"/>
              <a:t>Wear </a:t>
            </a:r>
            <a:r>
              <a:rPr lang="en-US" dirty="0"/>
              <a:t>comfortable and casual </a:t>
            </a:r>
            <a:r>
              <a:rPr lang="en-US" dirty="0" err="1" smtClean="0"/>
              <a:t>clothin</a:t>
            </a:r>
            <a:endParaRPr lang="en-US" dirty="0" smtClean="0"/>
          </a:p>
          <a:p>
            <a:pPr lvl="3"/>
            <a:r>
              <a:rPr lang="en-US" dirty="0"/>
              <a:t>A</a:t>
            </a:r>
            <a:r>
              <a:rPr lang="en-US" dirty="0" smtClean="0"/>
              <a:t>void </a:t>
            </a:r>
            <a:r>
              <a:rPr lang="en-US" dirty="0"/>
              <a:t>being too comfortable. </a:t>
            </a:r>
            <a:endParaRPr lang="en-US" dirty="0" smtClean="0"/>
          </a:p>
          <a:p>
            <a:pPr lvl="3"/>
            <a:r>
              <a:rPr lang="en-US" dirty="0" smtClean="0"/>
              <a:t>Avoid too tight.</a:t>
            </a:r>
          </a:p>
          <a:p>
            <a:pPr lvl="3"/>
            <a:r>
              <a:rPr lang="en-US" dirty="0" smtClean="0"/>
              <a:t> </a:t>
            </a:r>
            <a:r>
              <a:rPr lang="en-US" dirty="0"/>
              <a:t>Dress in layers </a:t>
            </a:r>
            <a:endParaRPr lang="en-US" dirty="0" smtClean="0"/>
          </a:p>
          <a:p>
            <a:pPr marL="685800" lvl="2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Eat </a:t>
            </a:r>
            <a:r>
              <a:rPr lang="en-US" dirty="0"/>
              <a:t>a healthy, substantial breakfast.  As a rule, protein is better than sugar.  Avoid heavy foods (such as omelets) that could cause indigestion</a:t>
            </a:r>
            <a:r>
              <a:rPr lang="en-US" dirty="0" smtClean="0"/>
              <a:t>.</a:t>
            </a:r>
          </a:p>
          <a:p>
            <a:pPr marL="685800" lvl="2" indent="0">
              <a:buNone/>
            </a:pPr>
            <a:r>
              <a:rPr lang="en-US" dirty="0" smtClean="0"/>
              <a:t>  </a:t>
            </a:r>
            <a:endParaRPr lang="en-US" dirty="0"/>
          </a:p>
          <a:p>
            <a:pPr lvl="1"/>
            <a:r>
              <a:rPr lang="en-US" dirty="0"/>
              <a:t>A</a:t>
            </a:r>
            <a:r>
              <a:rPr lang="en-US" dirty="0" smtClean="0"/>
              <a:t>rrive </a:t>
            </a:r>
            <a:r>
              <a:rPr lang="en-US" dirty="0"/>
              <a:t>by </a:t>
            </a:r>
            <a:r>
              <a:rPr lang="en-US" dirty="0" smtClean="0"/>
              <a:t>7:35am </a:t>
            </a:r>
            <a:r>
              <a:rPr lang="en-US" dirty="0"/>
              <a:t>so you don’t feel rushed.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21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r>
              <a:rPr lang="en-US" dirty="0" smtClean="0"/>
              <a:t>General ACT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28800"/>
            <a:ext cx="6777317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Read directions before test </a:t>
            </a:r>
            <a:r>
              <a:rPr lang="en-US" dirty="0" smtClean="0"/>
              <a:t>date!!</a:t>
            </a:r>
            <a:endParaRPr lang="en-US" dirty="0"/>
          </a:p>
          <a:p>
            <a:r>
              <a:rPr lang="en-US" dirty="0" smtClean="0"/>
              <a:t>Pace </a:t>
            </a:r>
            <a:r>
              <a:rPr lang="en-US" dirty="0"/>
              <a:t>Yourself </a:t>
            </a:r>
            <a:r>
              <a:rPr lang="en-US" dirty="0" smtClean="0"/>
              <a:t>(Announcements </a:t>
            </a:r>
            <a:r>
              <a:rPr lang="en-US" dirty="0"/>
              <a:t>only made when 5 </a:t>
            </a:r>
            <a:r>
              <a:rPr lang="en-US" dirty="0" smtClean="0"/>
              <a:t>minutes)</a:t>
            </a:r>
            <a:endParaRPr lang="en-US" dirty="0"/>
          </a:p>
          <a:p>
            <a:r>
              <a:rPr lang="en-US" dirty="0" smtClean="0"/>
              <a:t>Read </a:t>
            </a:r>
            <a:r>
              <a:rPr lang="en-US" dirty="0"/>
              <a:t>questions carefully (annotate</a:t>
            </a:r>
            <a:r>
              <a:rPr lang="en-US" dirty="0" smtClean="0"/>
              <a:t>)</a:t>
            </a:r>
          </a:p>
          <a:p>
            <a:pPr lvl="1"/>
            <a:r>
              <a:rPr lang="en-US" b="1" dirty="0" smtClean="0"/>
              <a:t>Write in Your Book</a:t>
            </a:r>
            <a:r>
              <a:rPr lang="en-US" dirty="0" smtClean="0"/>
              <a:t>	</a:t>
            </a:r>
            <a:endParaRPr lang="en-US" dirty="0"/>
          </a:p>
          <a:p>
            <a:r>
              <a:rPr lang="en-US" dirty="0"/>
              <a:t>Answer easy questions first</a:t>
            </a:r>
          </a:p>
          <a:p>
            <a:r>
              <a:rPr lang="en-US" dirty="0"/>
              <a:t>Answer EVERY question (no penalty for guessing)</a:t>
            </a:r>
          </a:p>
          <a:p>
            <a:r>
              <a:rPr lang="en-US" dirty="0"/>
              <a:t>Be precise in marking answer and don’t make notes on answer sheet</a:t>
            </a:r>
          </a:p>
          <a:p>
            <a:r>
              <a:rPr lang="en-US" dirty="0"/>
              <a:t>Don’t panic! Work the entire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2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209800"/>
            <a:ext cx="6777317" cy="3622829"/>
          </a:xfrm>
        </p:spPr>
        <p:txBody>
          <a:bodyPr/>
          <a:lstStyle/>
          <a:p>
            <a:r>
              <a:rPr lang="en-US" altLang="en-US" dirty="0"/>
              <a:t>Hospital term—treat those patients with the most serious injury/illness first and the least </a:t>
            </a:r>
            <a:r>
              <a:rPr lang="en-US" altLang="en-US" dirty="0" smtClean="0"/>
              <a:t>sick/injured </a:t>
            </a:r>
            <a:r>
              <a:rPr lang="en-US" altLang="en-US" dirty="0"/>
              <a:t>last.</a:t>
            </a:r>
          </a:p>
          <a:p>
            <a:endParaRPr lang="en-US" altLang="en-US" dirty="0"/>
          </a:p>
          <a:p>
            <a:r>
              <a:rPr lang="en-US" altLang="en-US" dirty="0"/>
              <a:t>A term that can be applied to ACT—HOW?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80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r>
              <a:rPr lang="en-US" dirty="0" smtClean="0"/>
              <a:t>1. ACT Triage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/>
          </a:bodyPr>
          <a:lstStyle/>
          <a:p>
            <a:r>
              <a:rPr lang="en-US" altLang="en-US" dirty="0"/>
              <a:t>Each question on the ACT is worth one point. </a:t>
            </a:r>
          </a:p>
          <a:p>
            <a:r>
              <a:rPr lang="en-US" altLang="en-US" dirty="0"/>
              <a:t>The most difficult question is worth the same point value as the easiest question</a:t>
            </a:r>
          </a:p>
          <a:p>
            <a:r>
              <a:rPr lang="en-US" altLang="en-US" u="sng" dirty="0"/>
              <a:t>Triage the ACT</a:t>
            </a:r>
            <a:r>
              <a:rPr lang="en-US" altLang="en-US" dirty="0"/>
              <a:t> -find the easy questions to answer first and save the difficult questions for last</a:t>
            </a:r>
          </a:p>
          <a:p>
            <a:r>
              <a:rPr lang="en-US" altLang="en-US" dirty="0"/>
              <a:t>This strategy allows your to make the best use of the allotted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7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Now, Later, and NEVER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Answer all questions that you are sure about first</a:t>
            </a:r>
          </a:p>
          <a:p>
            <a:r>
              <a:rPr lang="en-US" altLang="en-US" dirty="0" smtClean="0"/>
              <a:t>Answer </a:t>
            </a:r>
            <a:r>
              <a:rPr lang="en-US" altLang="en-US" dirty="0"/>
              <a:t>those you are less sure about second</a:t>
            </a:r>
          </a:p>
          <a:p>
            <a:r>
              <a:rPr lang="en-US" altLang="en-US" dirty="0" smtClean="0"/>
              <a:t>Finally, save those that you have no idea about last-and GUESS!!!</a:t>
            </a:r>
          </a:p>
          <a:p>
            <a:pPr lvl="2"/>
            <a:r>
              <a:rPr lang="en-US" altLang="en-US" dirty="0"/>
              <a:t>If you HAVE NO IDEA pick a </a:t>
            </a:r>
            <a:r>
              <a:rPr lang="en-US" altLang="en-US" b="1" dirty="0"/>
              <a:t>specific letter and use that letter every time</a:t>
            </a:r>
          </a:p>
          <a:p>
            <a:pPr lvl="2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988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914400"/>
            <a:ext cx="7024744" cy="1143000"/>
          </a:xfrm>
        </p:spPr>
        <p:txBody>
          <a:bodyPr/>
          <a:lstStyle/>
          <a:p>
            <a:r>
              <a:rPr lang="en-US" altLang="en-US"/>
              <a:t>Two Passes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Do each section in two passes</a:t>
            </a:r>
          </a:p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356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First Pass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object is to answer every question you can answer.</a:t>
            </a:r>
          </a:p>
          <a:p>
            <a:r>
              <a:rPr lang="en-US" altLang="en-US" dirty="0"/>
              <a:t>By answering every question of which </a:t>
            </a:r>
            <a:r>
              <a:rPr lang="en-US" altLang="en-US" b="1" dirty="0"/>
              <a:t>you’re sure</a:t>
            </a:r>
            <a:r>
              <a:rPr lang="en-US" altLang="en-US" dirty="0"/>
              <a:t>, you will never have to hear the words </a:t>
            </a:r>
            <a:r>
              <a:rPr lang="en-US" altLang="en-US" dirty="0" smtClean="0"/>
              <a:t>“pencils </a:t>
            </a:r>
            <a:r>
              <a:rPr lang="en-US" altLang="en-US" dirty="0"/>
              <a:t>down” and know there are several more questions that you could have done.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883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Second Pass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Come back to those questions you skipped over in the first pass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Ask yourself “what questions do I want to do now?”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Obviously some of the questions will be easier than others, start with those.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For questions that you have no idea how to answer, or even attempt to answer, guess.</a:t>
            </a:r>
          </a:p>
        </p:txBody>
      </p:sp>
    </p:spTree>
    <p:extLst>
      <p:ext uri="{BB962C8B-B14F-4D97-AF65-F5344CB8AC3E}">
        <p14:creationId xmlns:p14="http://schemas.microsoft.com/office/powerpoint/2010/main" val="183913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Scoring More Points with ACT Triage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492" y="1905000"/>
            <a:ext cx="6777317" cy="39276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Deciding whether you will do a question </a:t>
            </a:r>
            <a:r>
              <a:rPr lang="en-US" altLang="en-US" b="1" dirty="0"/>
              <a:t>now, later, or never </a:t>
            </a:r>
            <a:r>
              <a:rPr lang="en-US" altLang="en-US" dirty="0"/>
              <a:t>is a crucial part of improving your results on the ACT.  </a:t>
            </a:r>
            <a:endParaRPr lang="en-US" altLang="en-US" dirty="0" smtClean="0"/>
          </a:p>
          <a:p>
            <a:pPr>
              <a:lnSpc>
                <a:spcPct val="90000"/>
              </a:lnSpc>
            </a:pPr>
            <a:r>
              <a:rPr lang="en-US" altLang="en-US" dirty="0"/>
              <a:t>P</a:t>
            </a:r>
            <a:r>
              <a:rPr lang="en-US" altLang="en-US" dirty="0" smtClean="0"/>
              <a:t>oints </a:t>
            </a:r>
            <a:r>
              <a:rPr lang="en-US" altLang="en-US" dirty="0"/>
              <a:t>of ACT triage </a:t>
            </a:r>
            <a:r>
              <a:rPr lang="en-US" altLang="en-US" dirty="0" smtClean="0"/>
              <a:t>- help </a:t>
            </a:r>
            <a:r>
              <a:rPr lang="en-US" altLang="en-US" dirty="0"/>
              <a:t>you invest your time more profitability.  By using the two-pass approach and the concept of triage, you will spend the </a:t>
            </a:r>
            <a:r>
              <a:rPr lang="en-US" altLang="en-US" b="1" dirty="0"/>
              <a:t>majority of your time working on questions that seem easy or at least doable.  </a:t>
            </a:r>
            <a:r>
              <a:rPr lang="en-US" altLang="en-US" dirty="0"/>
              <a:t>In the end, you score more points!!</a:t>
            </a:r>
          </a:p>
        </p:txBody>
      </p:sp>
    </p:spTree>
    <p:extLst>
      <p:ext uri="{BB962C8B-B14F-4D97-AF65-F5344CB8AC3E}">
        <p14:creationId xmlns:p14="http://schemas.microsoft.com/office/powerpoint/2010/main" val="262388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1182136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2. POE Strategy</a:t>
            </a:r>
            <a:endParaRPr lang="en-US" alt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492" y="2514600"/>
            <a:ext cx="6777317" cy="3318029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</a:pPr>
            <a:r>
              <a:rPr lang="en-US" altLang="en-US" sz="2800" dirty="0"/>
              <a:t>The Process of Elimination (POE for short) enables you to make your guesses really count.  </a:t>
            </a:r>
            <a:endParaRPr lang="en-US" altLang="en-US" sz="2800" dirty="0" smtClean="0"/>
          </a:p>
          <a:p>
            <a:pPr marL="0" indent="0">
              <a:lnSpc>
                <a:spcPct val="80000"/>
              </a:lnSpc>
              <a:buNone/>
            </a:pPr>
            <a:endParaRPr lang="en-US" altLang="en-US" sz="2800" dirty="0"/>
          </a:p>
          <a:p>
            <a:pPr marL="609600" indent="-609600">
              <a:lnSpc>
                <a:spcPct val="80000"/>
              </a:lnSpc>
            </a:pPr>
            <a:r>
              <a:rPr lang="en-US" altLang="en-US" sz="2800" dirty="0"/>
              <a:t>Incorrect answer choices are often easier to spot that correct ones. </a:t>
            </a:r>
            <a:endParaRPr lang="en-US" altLang="en-US" sz="2800" dirty="0" smtClean="0"/>
          </a:p>
          <a:p>
            <a:pPr marL="1181100" lvl="2" indent="-609600">
              <a:lnSpc>
                <a:spcPct val="80000"/>
              </a:lnSpc>
            </a:pPr>
            <a:r>
              <a:rPr lang="en-US" altLang="en-US" sz="2400" b="1" dirty="0" smtClean="0"/>
              <a:t>SO CROSS THEM OUT!</a:t>
            </a:r>
            <a:endParaRPr lang="en-US" altLang="en-US" sz="2400" b="1" dirty="0"/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0897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altLang="en-US" dirty="0"/>
              <a:t>What is the capital of Malawi?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altLang="en-US" dirty="0"/>
              <a:t>	a. New York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altLang="en-US" dirty="0"/>
              <a:t>	b. Lilongwe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altLang="en-US" dirty="0"/>
              <a:t>	c. Paris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en-US" altLang="en-US" dirty="0"/>
              <a:t>	d. Kinshasa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30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Leave Nothing Blank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For questions that you have no idea how to answer, or even attempt to answer, guess</a:t>
            </a:r>
            <a:r>
              <a:rPr lang="en-US" altLang="en-US" dirty="0" smtClean="0"/>
              <a:t>.</a:t>
            </a:r>
          </a:p>
          <a:p>
            <a:endParaRPr lang="en-US" altLang="en-US" dirty="0"/>
          </a:p>
          <a:p>
            <a:r>
              <a:rPr lang="en-US" dirty="0" smtClean="0"/>
              <a:t>Be a Smart Guesser—USE POE</a:t>
            </a:r>
          </a:p>
          <a:p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tay with one letter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03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ACT English Information</a:t>
            </a:r>
            <a:endParaRPr lang="en-US" altLang="en-US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0772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800" b="1" u="sng" dirty="0" smtClean="0"/>
              <a:t>ACT English Grammar  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Blip>
                <a:blip r:embed="rId3"/>
              </a:buBlip>
              <a:defRPr/>
            </a:pPr>
            <a:r>
              <a:rPr lang="en-US" sz="2000" dirty="0" smtClean="0">
                <a:cs typeface="+mn-cs"/>
              </a:rPr>
              <a:t>75 multiple choice questions; 45 minutes , 36 seconds per question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Blip>
                <a:blip r:embed="rId3"/>
              </a:buBlip>
              <a:defRPr/>
            </a:pPr>
            <a:r>
              <a:rPr lang="en-US" sz="2000" dirty="0" smtClean="0">
                <a:cs typeface="+mn-cs"/>
              </a:rPr>
              <a:t>Question given in conjunction with a passage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Blip>
                <a:blip r:embed="rId3"/>
              </a:buBlip>
              <a:defRPr/>
            </a:pPr>
            <a:r>
              <a:rPr lang="en-US" sz="2000" dirty="0" smtClean="0">
                <a:cs typeface="+mn-cs"/>
              </a:rPr>
              <a:t>Sentence Structure, Grammar and Usage, Punctuation, Rhetorical Skills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Blip>
                <a:blip r:embed="rId3"/>
              </a:buBlip>
              <a:defRPr/>
            </a:pPr>
            <a:r>
              <a:rPr lang="en-US" sz="2000" dirty="0" smtClean="0">
                <a:cs typeface="+mn-cs"/>
              </a:rPr>
              <a:t>The English section tests not only grammar rules but also punctuation errors as well</a:t>
            </a:r>
          </a:p>
          <a:p>
            <a:pPr marL="342900" lvl="1" indent="-342900" eaLnBrk="1" hangingPunct="1">
              <a:lnSpc>
                <a:spcPct val="80000"/>
              </a:lnSpc>
              <a:buFontTx/>
              <a:buNone/>
              <a:defRPr/>
            </a:pPr>
            <a:endParaRPr lang="en-US" sz="1400" dirty="0" smtClean="0">
              <a:cs typeface="+mn-cs"/>
            </a:endParaRPr>
          </a:p>
          <a:p>
            <a:pPr marL="342900" lvl="1" indent="-342900" eaLnBrk="1" hangingPunct="1">
              <a:buFontTx/>
              <a:buNone/>
              <a:defRPr/>
            </a:pPr>
            <a:r>
              <a:rPr lang="en-US" sz="2000" dirty="0" smtClean="0">
                <a:cs typeface="+mn-cs"/>
              </a:rPr>
              <a:t>ACT expects students to know what they want—It’s more than just pure grammar!</a:t>
            </a:r>
          </a:p>
          <a:p>
            <a:pPr marL="342900" lvl="1" indent="-342900" eaLnBrk="1" hangingPunct="1">
              <a:buFontTx/>
              <a:buBlip>
                <a:blip r:embed="rId3"/>
              </a:buBlip>
              <a:defRPr/>
            </a:pPr>
            <a:r>
              <a:rPr lang="en-US" sz="2000" dirty="0" smtClean="0">
                <a:cs typeface="+mn-cs"/>
              </a:rPr>
              <a:t>In a series of 3 or more items, put a comma before the “and” </a:t>
            </a:r>
          </a:p>
          <a:p>
            <a:pPr marL="342900" lvl="1" indent="-342900" eaLnBrk="1" hangingPunct="1">
              <a:buFontTx/>
              <a:buBlip>
                <a:blip r:embed="rId3"/>
              </a:buBlip>
              <a:defRPr/>
            </a:pPr>
            <a:r>
              <a:rPr lang="en-US" sz="2000" dirty="0" smtClean="0">
                <a:cs typeface="+mn-cs"/>
              </a:rPr>
              <a:t>Shorter sentences are preferred to longer sentences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410200" y="61722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038600" y="6072188"/>
            <a:ext cx="2555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07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215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990600"/>
            <a:ext cx="6777317" cy="484202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Skim </a:t>
            </a:r>
            <a:r>
              <a:rPr lang="en-US" dirty="0"/>
              <a:t>the entire passage first (roughly 1.5 minutes).  Focus on </a:t>
            </a:r>
            <a:r>
              <a:rPr lang="en-US" b="1" dirty="0"/>
              <a:t>gramma</a:t>
            </a:r>
            <a:r>
              <a:rPr lang="en-US" dirty="0"/>
              <a:t>r and </a:t>
            </a:r>
            <a:r>
              <a:rPr lang="en-US" b="1" dirty="0"/>
              <a:t>revision</a:t>
            </a:r>
            <a:r>
              <a:rPr lang="en-US" dirty="0"/>
              <a:t> skills, </a:t>
            </a:r>
            <a:r>
              <a:rPr lang="en-US" b="1" dirty="0"/>
              <a:t>not comprehension</a:t>
            </a:r>
            <a:r>
              <a:rPr lang="en-US" dirty="0"/>
              <a:t>.</a:t>
            </a:r>
          </a:p>
          <a:p>
            <a:r>
              <a:rPr lang="en-US" dirty="0"/>
              <a:t>Answer diction and grammar questions first; they are usually the easiest to answer quickly.</a:t>
            </a:r>
          </a:p>
          <a:p>
            <a:r>
              <a:rPr lang="en-US" b="1" dirty="0"/>
              <a:t>Listen for errors as you read </a:t>
            </a:r>
            <a:r>
              <a:rPr lang="en-US" dirty="0"/>
              <a:t>the answer choices.  You can often hear an error as you say a sentence in your head.</a:t>
            </a:r>
          </a:p>
          <a:p>
            <a:r>
              <a:rPr lang="en-US" dirty="0"/>
              <a:t>Read ALL answers carefully; answers often look similar, sometimes </a:t>
            </a:r>
            <a:r>
              <a:rPr lang="en-US" b="1" dirty="0"/>
              <a:t>differing only by a comma.</a:t>
            </a:r>
          </a:p>
          <a:p>
            <a:r>
              <a:rPr lang="en-US" dirty="0"/>
              <a:t>“NO CHANGE” is the correct choice about 25% of the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28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ACT Math Information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8486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60 multiple choice questions; 60 minutes</a:t>
            </a:r>
          </a:p>
          <a:p>
            <a:pPr eaLnBrk="1" hangingPunct="1"/>
            <a:r>
              <a:rPr lang="en-US" altLang="en-US" sz="2400" dirty="0" smtClean="0"/>
              <a:t>1 minute per question!</a:t>
            </a:r>
          </a:p>
          <a:p>
            <a:pPr eaLnBrk="1" hangingPunct="1"/>
            <a:r>
              <a:rPr lang="en-US" altLang="en-US" sz="2400" dirty="0" smtClean="0"/>
              <a:t>Algebra I and II, Arithmetic, Geometry, Trigonometry</a:t>
            </a:r>
          </a:p>
          <a:p>
            <a:pPr eaLnBrk="1" hangingPunct="1"/>
            <a:r>
              <a:rPr lang="en-US" altLang="en-US" sz="2400" dirty="0" smtClean="0"/>
              <a:t>This is 7th-11th grade math </a:t>
            </a:r>
          </a:p>
          <a:p>
            <a:pPr eaLnBrk="1" hangingPunct="1"/>
            <a:r>
              <a:rPr lang="en-US" altLang="en-US" sz="2400" dirty="0" smtClean="0"/>
              <a:t>It’s the wording in the question that makes this section difficult</a:t>
            </a:r>
          </a:p>
          <a:p>
            <a:pPr eaLnBrk="1" hangingPunct="1"/>
            <a:r>
              <a:rPr lang="en-US" altLang="en-US" sz="2400" dirty="0" smtClean="0"/>
              <a:t>Only four Trig problems, but two can be done without having even learned Trig!  They are out to intimidate you!</a:t>
            </a:r>
          </a:p>
        </p:txBody>
      </p:sp>
    </p:spTree>
    <p:extLst>
      <p:ext uri="{BB962C8B-B14F-4D97-AF65-F5344CB8AC3E}">
        <p14:creationId xmlns:p14="http://schemas.microsoft.com/office/powerpoint/2010/main" val="355951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838200"/>
            <a:ext cx="6777317" cy="499442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3200" dirty="0"/>
              <a:t>60 QUESTIONS/60 MINUTES</a:t>
            </a:r>
          </a:p>
          <a:p>
            <a:pPr algn="ctr">
              <a:buNone/>
            </a:pPr>
            <a:r>
              <a:rPr lang="en-US" dirty="0"/>
              <a:t>(1 question per minute)</a:t>
            </a:r>
          </a:p>
          <a:p>
            <a:pPr>
              <a:buNone/>
            </a:pPr>
            <a:endParaRPr lang="en-US" dirty="0"/>
          </a:p>
          <a:p>
            <a:r>
              <a:rPr lang="en-US" u="sng" dirty="0"/>
              <a:t>Pre-Algebra/Elementary Algebra</a:t>
            </a:r>
          </a:p>
          <a:p>
            <a:pPr>
              <a:buNone/>
            </a:pPr>
            <a:r>
              <a:rPr lang="en-US" dirty="0"/>
              <a:t>		24 Questions</a:t>
            </a:r>
          </a:p>
          <a:p>
            <a:pPr>
              <a:buNone/>
            </a:pPr>
            <a:r>
              <a:rPr lang="en-US" dirty="0"/>
              <a:t>		</a:t>
            </a:r>
          </a:p>
          <a:p>
            <a:r>
              <a:rPr lang="en-US" u="sng" dirty="0"/>
              <a:t>Intermediate Algebra/Coordinate Geometry</a:t>
            </a:r>
          </a:p>
          <a:p>
            <a:pPr>
              <a:buNone/>
            </a:pPr>
            <a:r>
              <a:rPr lang="en-US" dirty="0"/>
              <a:t>			18 Questions </a:t>
            </a:r>
          </a:p>
          <a:p>
            <a:pPr>
              <a:buNone/>
            </a:pPr>
            <a:r>
              <a:rPr lang="en-US" dirty="0"/>
              <a:t>		</a:t>
            </a:r>
          </a:p>
          <a:p>
            <a:r>
              <a:rPr lang="en-US" u="sng" dirty="0"/>
              <a:t>Plane Geometry/Trigonometry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14 </a:t>
            </a:r>
            <a:r>
              <a:rPr lang="en-US" dirty="0"/>
              <a:t>Questions          </a:t>
            </a:r>
            <a:r>
              <a:rPr lang="en-US" dirty="0" smtClean="0"/>
              <a:t>4 </a:t>
            </a:r>
            <a:r>
              <a:rPr lang="en-US" dirty="0"/>
              <a:t>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582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/>
              <a:t>ACT Math Strategies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114800"/>
          </a:xfrm>
        </p:spPr>
        <p:txBody>
          <a:bodyPr>
            <a:normAutofit lnSpcReduction="10000"/>
          </a:bodyPr>
          <a:lstStyle/>
          <a:p>
            <a:r>
              <a:rPr lang="en-US" altLang="en-US" sz="2800" dirty="0" smtClean="0"/>
              <a:t>Know how to estimate</a:t>
            </a:r>
            <a:r>
              <a:rPr lang="en-US" altLang="en-US" sz="1800" dirty="0" smtClean="0"/>
              <a:t>- </a:t>
            </a:r>
            <a:r>
              <a:rPr lang="en-US" altLang="en-US" sz="2000" dirty="0" smtClean="0"/>
              <a:t>this will improve your efficiency and score!</a:t>
            </a:r>
            <a:endParaRPr lang="en-US" altLang="en-US" sz="1800" dirty="0" smtClean="0"/>
          </a:p>
          <a:p>
            <a:r>
              <a:rPr lang="en-US" altLang="en-US" sz="2800" dirty="0" smtClean="0"/>
              <a:t>Learn how to use a calculator</a:t>
            </a:r>
            <a:r>
              <a:rPr lang="en-US" altLang="en-US" sz="1800" dirty="0" smtClean="0"/>
              <a:t> – </a:t>
            </a:r>
            <a:r>
              <a:rPr lang="en-US" altLang="en-US" sz="2000" dirty="0" smtClean="0"/>
              <a:t>graphing functions and matrix problems</a:t>
            </a:r>
            <a:endParaRPr lang="en-US" altLang="en-US" sz="1800" dirty="0" smtClean="0"/>
          </a:p>
          <a:p>
            <a:r>
              <a:rPr lang="en-US" altLang="en-US" sz="2800" dirty="0" smtClean="0"/>
              <a:t>Be sure to eliminate the wrong answers</a:t>
            </a:r>
          </a:p>
          <a:p>
            <a:r>
              <a:rPr lang="en-US" altLang="en-US" sz="2800" dirty="0" smtClean="0"/>
              <a:t>Follow your personal order of difficulty – </a:t>
            </a:r>
            <a:r>
              <a:rPr lang="en-US" altLang="en-US" sz="2000" dirty="0" smtClean="0"/>
              <a:t>start with your easiest </a:t>
            </a:r>
            <a:r>
              <a:rPr lang="en-US" altLang="en-US" sz="1800" dirty="0" smtClean="0"/>
              <a:t>section</a:t>
            </a:r>
          </a:p>
          <a:p>
            <a:r>
              <a:rPr lang="en-US" altLang="en-US" sz="2800" dirty="0" smtClean="0"/>
              <a:t>Read the question carefully</a:t>
            </a:r>
            <a:r>
              <a:rPr lang="en-US" altLang="en-US" sz="1800" dirty="0" smtClean="0"/>
              <a:t> </a:t>
            </a:r>
            <a:r>
              <a:rPr lang="en-US" altLang="en-US" sz="2000" dirty="0" smtClean="0"/>
              <a:t>– they predict where students will misread the  question– you can count on that answer as being one of your choices – they do this to trap students </a:t>
            </a: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46684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14400"/>
            <a:ext cx="6777317" cy="4956777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Draw a picture if one is not provided.  Figures given are not drawn to scale, so mark them with given measures or symbols.</a:t>
            </a:r>
          </a:p>
          <a:p>
            <a:pPr lvl="0"/>
            <a:r>
              <a:rPr lang="en-US" dirty="0"/>
              <a:t>Know the following translations:  </a:t>
            </a:r>
            <a:r>
              <a:rPr lang="en-US" b="1" i="1" dirty="0"/>
              <a:t>of</a:t>
            </a:r>
            <a:r>
              <a:rPr lang="en-US" dirty="0"/>
              <a:t> means multiply and </a:t>
            </a:r>
            <a:r>
              <a:rPr lang="en-US" b="1" i="1" dirty="0"/>
              <a:t>per</a:t>
            </a:r>
            <a:r>
              <a:rPr lang="en-US" b="1" dirty="0"/>
              <a:t> </a:t>
            </a:r>
            <a:r>
              <a:rPr lang="en-US" dirty="0"/>
              <a:t>means divide. </a:t>
            </a:r>
          </a:p>
          <a:p>
            <a:pPr lvl="0"/>
            <a:r>
              <a:rPr lang="en-US" dirty="0"/>
              <a:t>Know </a:t>
            </a:r>
            <a:r>
              <a:rPr lang="en-US" b="1" dirty="0"/>
              <a:t>the area and perimeter formulas </a:t>
            </a:r>
            <a:r>
              <a:rPr lang="en-US" dirty="0"/>
              <a:t>for </a:t>
            </a:r>
            <a:r>
              <a:rPr lang="en-US" u="sng" dirty="0"/>
              <a:t>triangles, rectangles, and circles</a:t>
            </a:r>
            <a:r>
              <a:rPr lang="en-US" dirty="0"/>
              <a:t>, and how to </a:t>
            </a:r>
            <a:r>
              <a:rPr lang="en-US" u="sng" dirty="0"/>
              <a:t>find the volume and surface area </a:t>
            </a:r>
            <a:r>
              <a:rPr lang="en-US" dirty="0"/>
              <a:t>of a box.  </a:t>
            </a:r>
          </a:p>
          <a:p>
            <a:pPr lvl="0"/>
            <a:r>
              <a:rPr lang="en-US" dirty="0"/>
              <a:t>If a problem is given in terms of fractions, decimals, or </a:t>
            </a:r>
            <a:r>
              <a:rPr lang="en-US" dirty="0" smtClean="0"/>
              <a:t>percent, </a:t>
            </a:r>
            <a:r>
              <a:rPr lang="en-US" dirty="0"/>
              <a:t>consider using an alternate form to find the answer.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911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838200"/>
            <a:ext cx="6777317" cy="4994429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If the question and/or answer set are given in terms of variables only</a:t>
            </a:r>
            <a:r>
              <a:rPr lang="en-US" b="1" dirty="0"/>
              <a:t>, substitute simple numbers to help determine the answer.</a:t>
            </a:r>
          </a:p>
          <a:p>
            <a:pPr lvl="0"/>
            <a:r>
              <a:rPr lang="en-US" dirty="0"/>
              <a:t>Most answers are listed from </a:t>
            </a:r>
            <a:r>
              <a:rPr lang="en-US" b="1" dirty="0"/>
              <a:t>least to greatest</a:t>
            </a:r>
            <a:r>
              <a:rPr lang="en-US" dirty="0"/>
              <a:t>, so you can use a technique called </a:t>
            </a:r>
            <a:r>
              <a:rPr lang="en-US" i="1" dirty="0" smtClean="0"/>
              <a:t>back solving</a:t>
            </a:r>
            <a:r>
              <a:rPr lang="en-US" dirty="0" smtClean="0"/>
              <a:t> </a:t>
            </a:r>
            <a:r>
              <a:rPr lang="en-US" dirty="0"/>
              <a:t>to find the correct answer.</a:t>
            </a:r>
          </a:p>
          <a:p>
            <a:pPr lvl="0"/>
            <a:r>
              <a:rPr lang="en-US" dirty="0"/>
              <a:t>Do not </a:t>
            </a:r>
            <a:r>
              <a:rPr lang="en-US" b="1" dirty="0"/>
              <a:t>overuse your calculator</a:t>
            </a:r>
            <a:r>
              <a:rPr lang="en-US" dirty="0"/>
              <a:t>!  The test is written so that every problem can be solved without a calculator. </a:t>
            </a:r>
            <a:r>
              <a:rPr lang="en-US" b="1" dirty="0"/>
              <a:t>Set up the problem in your test booklet first</a:t>
            </a:r>
            <a:r>
              <a:rPr lang="en-US" dirty="0"/>
              <a:t> and take a moment to consider what </a:t>
            </a:r>
            <a:r>
              <a:rPr lang="en-US" b="1" dirty="0"/>
              <a:t>a reasonable answer would be </a:t>
            </a:r>
            <a:r>
              <a:rPr lang="en-US" dirty="0"/>
              <a:t>before using the calculator.  </a:t>
            </a:r>
          </a:p>
        </p:txBody>
      </p:sp>
    </p:spTree>
    <p:extLst>
      <p:ext uri="{BB962C8B-B14F-4D97-AF65-F5344CB8AC3E}">
        <p14:creationId xmlns:p14="http://schemas.microsoft.com/office/powerpoint/2010/main" val="2952297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/>
              <a:t>ACT Reading Information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458200" cy="4343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dirty="0" smtClean="0"/>
              <a:t>Reading 40 multiple choice questions; 35 minutes, less than 1 min to answer each question</a:t>
            </a:r>
          </a:p>
          <a:p>
            <a:r>
              <a:rPr lang="en-US" altLang="en-US" sz="2400" dirty="0" smtClean="0"/>
              <a:t>There are 4 types of passages you will encounter on the ACT.</a:t>
            </a:r>
          </a:p>
          <a:p>
            <a:pPr>
              <a:buFontTx/>
              <a:buNone/>
            </a:pPr>
            <a:r>
              <a:rPr lang="en-US" altLang="en-US" sz="2400" dirty="0" smtClean="0"/>
              <a:t>  1.  Prose Fiction (10):  Most interesting to read, but often the hardest questions! Most time-consuming! </a:t>
            </a:r>
          </a:p>
          <a:p>
            <a:pPr>
              <a:buFontTx/>
              <a:buNone/>
            </a:pPr>
            <a:r>
              <a:rPr lang="en-US" altLang="en-US" sz="2400" dirty="0" smtClean="0"/>
              <a:t>  2.  Social Sciences (10):  politics, history</a:t>
            </a:r>
          </a:p>
          <a:p>
            <a:pPr>
              <a:buFontTx/>
              <a:buNone/>
            </a:pPr>
            <a:r>
              <a:rPr lang="en-US" altLang="en-US" sz="2400" dirty="0" smtClean="0"/>
              <a:t>  3.  Humanities (10):  arts, culture</a:t>
            </a:r>
          </a:p>
          <a:p>
            <a:pPr>
              <a:buFontTx/>
              <a:buNone/>
            </a:pPr>
            <a:r>
              <a:rPr lang="en-US" altLang="en-US" sz="2400" dirty="0" smtClean="0"/>
              <a:t>  4.  Natural Science (10):  </a:t>
            </a:r>
            <a:r>
              <a:rPr lang="en-US" altLang="en-US" sz="2400" b="1" i="1" dirty="0" smtClean="0"/>
              <a:t>Typically the easiest! 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838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ACT Reading Strategies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8305800" cy="4495800"/>
          </a:xfrm>
        </p:spPr>
        <p:txBody>
          <a:bodyPr/>
          <a:lstStyle/>
          <a:p>
            <a:r>
              <a:rPr lang="en-US" altLang="en-US" sz="2800" dirty="0" smtClean="0"/>
              <a:t>Don’t take the test in the order it’s presented!</a:t>
            </a:r>
            <a:r>
              <a:rPr lang="en-US" altLang="en-US" sz="1800" dirty="0" smtClean="0"/>
              <a:t>  Do the easiest section for you first, because you know you’ll get those right.  Save the hardest for last.</a:t>
            </a:r>
          </a:p>
          <a:p>
            <a:r>
              <a:rPr lang="en-US" altLang="en-US" sz="2800" dirty="0" smtClean="0"/>
              <a:t>Timing is everything!  Pace yourself!  </a:t>
            </a:r>
          </a:p>
          <a:p>
            <a:r>
              <a:rPr lang="en-US" altLang="en-US" sz="2800" dirty="0" smtClean="0"/>
              <a:t>Pay attention to distracters.</a:t>
            </a:r>
            <a:r>
              <a:rPr lang="en-US" altLang="en-US" sz="1800" dirty="0" smtClean="0"/>
              <a:t> Distracters are designed to distract your way of thinking, break your concentration, and throw you off track.</a:t>
            </a:r>
          </a:p>
          <a:p>
            <a:r>
              <a:rPr lang="en-US" altLang="en-US" sz="2800" dirty="0" smtClean="0"/>
              <a:t>Translate the question - What are they REALLY asking?</a:t>
            </a:r>
          </a:p>
        </p:txBody>
      </p:sp>
    </p:spTree>
    <p:extLst>
      <p:ext uri="{BB962C8B-B14F-4D97-AF65-F5344CB8AC3E}">
        <p14:creationId xmlns:p14="http://schemas.microsoft.com/office/powerpoint/2010/main" val="412991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990600"/>
            <a:ext cx="6777317" cy="4842029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Read the passage actively (3 minutes); underline or circle any key points. Read with awareness of the author’s goal, tone, and theme.</a:t>
            </a:r>
          </a:p>
          <a:p>
            <a:pPr lvl="0"/>
            <a:r>
              <a:rPr lang="en-US" dirty="0"/>
              <a:t>If a question refers to a specific line of the passage, read one line above and below the indicated line to better understand the context.</a:t>
            </a:r>
          </a:p>
          <a:p>
            <a:pPr lvl="0"/>
            <a:r>
              <a:rPr lang="en-US" dirty="0"/>
              <a:t>Save difficult questions (such as inferring) for last and answer easier questions (such as vocabulary) first.  Note: It is best to finish one passage completely before going on to the next.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37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724936"/>
          </a:xfrm>
        </p:spPr>
        <p:txBody>
          <a:bodyPr/>
          <a:lstStyle/>
          <a:p>
            <a:pPr eaLnBrk="1" hangingPunct="1"/>
            <a:r>
              <a:rPr lang="en-US" altLang="en-US" b="1" dirty="0" smtClean="0"/>
              <a:t>ACT Science Information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305800" cy="4343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dirty="0" smtClean="0"/>
              <a:t>Instead of calling it Science Reasoning, think of it as Technical Reading.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4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Basic understanding of the scientific method will help you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Not much science knowledge is needed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Read and understand charts and graphs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Opposites – when a student encounters 2 answer choices that are direct opposites, one will almost always be the correct answer.</a:t>
            </a:r>
          </a:p>
          <a:p>
            <a:pPr>
              <a:lnSpc>
                <a:spcPct val="90000"/>
              </a:lnSpc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49250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914400"/>
            <a:ext cx="6777317" cy="4918229"/>
          </a:xfrm>
        </p:spPr>
        <p:txBody>
          <a:bodyPr/>
          <a:lstStyle/>
          <a:p>
            <a:pPr algn="ctr">
              <a:buNone/>
            </a:pPr>
            <a:r>
              <a:rPr lang="en-US" dirty="0"/>
              <a:t>40 QUESTIONS/35 MINUTES</a:t>
            </a:r>
          </a:p>
          <a:p>
            <a:pPr algn="ctr">
              <a:buNone/>
            </a:pPr>
            <a:r>
              <a:rPr lang="en-US" dirty="0"/>
              <a:t>(5 minutes per passage)</a:t>
            </a:r>
          </a:p>
          <a:p>
            <a:pPr>
              <a:buNone/>
            </a:pPr>
            <a:endParaRPr lang="en-US" dirty="0"/>
          </a:p>
          <a:p>
            <a:r>
              <a:rPr lang="en-US" u="sng" dirty="0"/>
              <a:t>Data Representation</a:t>
            </a:r>
            <a:r>
              <a:rPr lang="en-US" dirty="0"/>
              <a:t>: 15 questions</a:t>
            </a:r>
          </a:p>
          <a:p>
            <a:endParaRPr lang="en-US" dirty="0"/>
          </a:p>
          <a:p>
            <a:r>
              <a:rPr lang="en-US" u="sng" dirty="0"/>
              <a:t>Research Summaries</a:t>
            </a:r>
            <a:r>
              <a:rPr lang="en-US" dirty="0"/>
              <a:t>: 18 questions</a:t>
            </a:r>
          </a:p>
          <a:p>
            <a:pPr>
              <a:buNone/>
            </a:pPr>
            <a:endParaRPr lang="en-US" dirty="0"/>
          </a:p>
          <a:p>
            <a:r>
              <a:rPr lang="en-US" u="sng" dirty="0"/>
              <a:t>Conflicting Viewpoints</a:t>
            </a:r>
            <a:r>
              <a:rPr lang="en-US" dirty="0"/>
              <a:t>: 7 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252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990600"/>
            <a:ext cx="6777317" cy="4842029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If a passage seems difficult, skip it; </a:t>
            </a:r>
            <a:r>
              <a:rPr lang="en-US" i="1" dirty="0"/>
              <a:t>data representation</a:t>
            </a:r>
            <a:r>
              <a:rPr lang="en-US" dirty="0"/>
              <a:t> passages are often the easiest.</a:t>
            </a:r>
          </a:p>
          <a:p>
            <a:pPr lvl="0"/>
            <a:r>
              <a:rPr lang="en-US" dirty="0"/>
              <a:t>When reading passages, aim at a general understanding on the first reading and do not dwell on a specific aspect of data.  If the passage contains conflicting viewpoints, consider similarities </a:t>
            </a:r>
            <a:r>
              <a:rPr lang="en-US" u="sng" dirty="0"/>
              <a:t>and</a:t>
            </a:r>
            <a:r>
              <a:rPr lang="en-US" dirty="0"/>
              <a:t> differences between the scientists’ arguments.</a:t>
            </a:r>
          </a:p>
          <a:p>
            <a:pPr lvl="0"/>
            <a:r>
              <a:rPr lang="en-US" dirty="0"/>
              <a:t>When reading tables and charts, focus on labels, trends in data, and maximum or minimum  values.  Look for connections between multiple data representations.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88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act.org</a:t>
            </a:r>
            <a:endParaRPr lang="en-US" dirty="0"/>
          </a:p>
          <a:p>
            <a:r>
              <a:rPr lang="en-US" altLang="en-US" dirty="0" smtClean="0"/>
              <a:t>princetonreview.com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516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115</TotalTime>
  <Words>1731</Words>
  <Application>Microsoft Office PowerPoint</Application>
  <PresentationFormat>On-screen Show (4:3)</PresentationFormat>
  <Paragraphs>193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ＭＳ Ｐゴシック</vt:lpstr>
      <vt:lpstr>Arial</vt:lpstr>
      <vt:lpstr>Calibri</vt:lpstr>
      <vt:lpstr>Century Gothic</vt:lpstr>
      <vt:lpstr>Wingdings 2</vt:lpstr>
      <vt:lpstr>Austin</vt:lpstr>
      <vt:lpstr>ACT PREP TIPS</vt:lpstr>
      <vt:lpstr>THE ACT TEST</vt:lpstr>
      <vt:lpstr>What is the ACT test?</vt:lpstr>
      <vt:lpstr>The Four Sections</vt:lpstr>
      <vt:lpstr>Getting Ready</vt:lpstr>
      <vt:lpstr>Prepare the Night Before and Bring the day of - </vt:lpstr>
      <vt:lpstr>PowerPoint Presentation</vt:lpstr>
      <vt:lpstr>General ACT Tips</vt:lpstr>
      <vt:lpstr>Triage</vt:lpstr>
      <vt:lpstr>1. ACT Triage Strategy</vt:lpstr>
      <vt:lpstr>Now, Later, and NEVER</vt:lpstr>
      <vt:lpstr>Two Passes</vt:lpstr>
      <vt:lpstr>First Pass</vt:lpstr>
      <vt:lpstr>Second Pass</vt:lpstr>
      <vt:lpstr>Scoring More Points with ACT Triage</vt:lpstr>
      <vt:lpstr>2. POE Strategy</vt:lpstr>
      <vt:lpstr>Practice</vt:lpstr>
      <vt:lpstr>3. Leave Nothing Blank Strategy</vt:lpstr>
      <vt:lpstr>ACT English Information</vt:lpstr>
      <vt:lpstr>PowerPoint Presentation</vt:lpstr>
      <vt:lpstr>ACT Math Information</vt:lpstr>
      <vt:lpstr>PowerPoint Presentation</vt:lpstr>
      <vt:lpstr>ACT Math Strategies</vt:lpstr>
      <vt:lpstr>PowerPoint Presentation</vt:lpstr>
      <vt:lpstr>PowerPoint Presentation</vt:lpstr>
      <vt:lpstr>ACT Reading Information</vt:lpstr>
      <vt:lpstr>ACT Reading Strategies</vt:lpstr>
      <vt:lpstr>PowerPoint Presentation</vt:lpstr>
      <vt:lpstr>ACT Science Information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 PREP</dc:title>
  <dc:creator>Owner</dc:creator>
  <cp:lastModifiedBy>Evans, Michelle</cp:lastModifiedBy>
  <cp:revision>16</cp:revision>
  <cp:lastPrinted>2014-12-08T01:51:54Z</cp:lastPrinted>
  <dcterms:created xsi:type="dcterms:W3CDTF">2014-12-07T00:23:35Z</dcterms:created>
  <dcterms:modified xsi:type="dcterms:W3CDTF">2018-11-15T16:15:28Z</dcterms:modified>
</cp:coreProperties>
</file>