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handoutMasterIdLst>
    <p:handoutMasterId r:id="rId45"/>
  </p:handoutMasterIdLst>
  <p:sldIdLst>
    <p:sldId id="256" r:id="rId2"/>
    <p:sldId id="294" r:id="rId3"/>
    <p:sldId id="296" r:id="rId4"/>
    <p:sldId id="265" r:id="rId5"/>
    <p:sldId id="291" r:id="rId6"/>
    <p:sldId id="261" r:id="rId7"/>
    <p:sldId id="257" r:id="rId8"/>
    <p:sldId id="295" r:id="rId9"/>
    <p:sldId id="260" r:id="rId10"/>
    <p:sldId id="292" r:id="rId11"/>
    <p:sldId id="297" r:id="rId12"/>
    <p:sldId id="262" r:id="rId13"/>
    <p:sldId id="301" r:id="rId14"/>
    <p:sldId id="271" r:id="rId15"/>
    <p:sldId id="272" r:id="rId16"/>
    <p:sldId id="270" r:id="rId17"/>
    <p:sldId id="263" r:id="rId18"/>
    <p:sldId id="275" r:id="rId19"/>
    <p:sldId id="273" r:id="rId20"/>
    <p:sldId id="274" r:id="rId21"/>
    <p:sldId id="298" r:id="rId22"/>
    <p:sldId id="303" r:id="rId23"/>
    <p:sldId id="276" r:id="rId24"/>
    <p:sldId id="267" r:id="rId25"/>
    <p:sldId id="284" r:id="rId26"/>
    <p:sldId id="302" r:id="rId27"/>
    <p:sldId id="285" r:id="rId28"/>
    <p:sldId id="286" r:id="rId29"/>
    <p:sldId id="287" r:id="rId30"/>
    <p:sldId id="289" r:id="rId31"/>
    <p:sldId id="281" r:id="rId32"/>
    <p:sldId id="268" r:id="rId33"/>
    <p:sldId id="299" r:id="rId34"/>
    <p:sldId id="279" r:id="rId35"/>
    <p:sldId id="300" r:id="rId36"/>
    <p:sldId id="264" r:id="rId37"/>
    <p:sldId id="266" r:id="rId38"/>
    <p:sldId id="280" r:id="rId39"/>
    <p:sldId id="269" r:id="rId40"/>
    <p:sldId id="278" r:id="rId41"/>
    <p:sldId id="293" r:id="rId42"/>
    <p:sldId id="258"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39D39"/>
    <a:srgbClr val="B9B9B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07" d="100"/>
          <a:sy n="107" d="100"/>
        </p:scale>
        <p:origin x="138" y="180"/>
      </p:cViewPr>
      <p:guideLst/>
    </p:cSldViewPr>
  </p:slideViewPr>
  <p:notesTextViewPr>
    <p:cViewPr>
      <p:scale>
        <a:sx n="1" d="1"/>
        <a:sy n="1" d="1"/>
      </p:scale>
      <p:origin x="0" y="0"/>
    </p:cViewPr>
  </p:notesTextViewPr>
  <p:notesViewPr>
    <p:cSldViewPr snapToGrid="0">
      <p:cViewPr varScale="1">
        <p:scale>
          <a:sx n="88" d="100"/>
          <a:sy n="88" d="100"/>
        </p:scale>
        <p:origin x="3822" y="6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12DC9E6-32A9-4843-B44D-A30A540B7770}" type="datetimeFigureOut">
              <a:rPr lang="en-US" smtClean="0"/>
              <a:t>7/14/2020</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6DDE21A-5CEC-415F-ADA0-AEC082BA671E}" type="slidenum">
              <a:rPr lang="en-US" smtClean="0"/>
              <a:t>‹#›</a:t>
            </a:fld>
            <a:endParaRPr lang="en-US"/>
          </a:p>
        </p:txBody>
      </p:sp>
    </p:spTree>
    <p:extLst>
      <p:ext uri="{BB962C8B-B14F-4D97-AF65-F5344CB8AC3E}">
        <p14:creationId xmlns:p14="http://schemas.microsoft.com/office/powerpoint/2010/main" val="5838373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6E64C3-5C84-4C7B-B8F8-D0976064EC16}" type="datetimeFigureOut">
              <a:rPr lang="en-US" smtClean="0"/>
              <a:t>7/14/2020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9AE6AC-50A5-4698-BF66-04166D3EB940}" type="slidenum">
              <a:rPr lang="en-US" smtClean="0"/>
              <a:t>‹#›</a:t>
            </a:fld>
            <a:endParaRPr lang="en-US"/>
          </a:p>
        </p:txBody>
      </p:sp>
    </p:spTree>
    <p:extLst>
      <p:ext uri="{BB962C8B-B14F-4D97-AF65-F5344CB8AC3E}">
        <p14:creationId xmlns:p14="http://schemas.microsoft.com/office/powerpoint/2010/main" val="21432220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bwMode="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494356"/>
            <a:ext cx="9144000" cy="2387600"/>
          </a:xfrm>
        </p:spPr>
        <p:txBody>
          <a:bodyPr anchor="ctr">
            <a:normAutofit/>
          </a:bodyPr>
          <a:lstStyle>
            <a:lvl1pPr algn="ctr">
              <a:defRPr sz="3600"/>
            </a:lvl1pPr>
          </a:lstStyle>
          <a:p>
            <a:r>
              <a:rPr lang="en-US"/>
              <a:t>Click to edit Master title style</a:t>
            </a:r>
            <a:endParaRPr lang="en-US" dirty="0"/>
          </a:p>
        </p:txBody>
      </p:sp>
      <p:sp>
        <p:nvSpPr>
          <p:cNvPr id="3" name="Subtitle 2"/>
          <p:cNvSpPr>
            <a:spLocks noGrp="1"/>
          </p:cNvSpPr>
          <p:nvPr>
            <p:ph type="subTitle" idx="1" hasCustomPrompt="1"/>
          </p:nvPr>
        </p:nvSpPr>
        <p:spPr>
          <a:xfrm>
            <a:off x="1524000" y="3881956"/>
            <a:ext cx="9144000" cy="1655762"/>
          </a:xfrm>
        </p:spPr>
        <p:txBody>
          <a:bodyPr/>
          <a:lstStyle>
            <a:lvl1pPr marL="0" indent="0" algn="l">
              <a:buNone/>
              <a:defRPr sz="24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Presenter Name, Esq.</a:t>
            </a:r>
          </a:p>
        </p:txBody>
      </p:sp>
      <p:sp>
        <p:nvSpPr>
          <p:cNvPr id="4" name="Date Placeholder 3"/>
          <p:cNvSpPr>
            <a:spLocks noGrp="1"/>
          </p:cNvSpPr>
          <p:nvPr>
            <p:ph type="dt" sz="half" idx="10"/>
          </p:nvPr>
        </p:nvSpPr>
        <p:spPr/>
        <p:txBody>
          <a:bodyPr/>
          <a:lstStyle/>
          <a:p>
            <a:fld id="{6EDABDF2-BF47-4426-9BCB-7995FC47CCB6}" type="datetimeFigureOut">
              <a:rPr lang="en-US" smtClean="0"/>
              <a:t>7/14/2020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16F486-0CFC-44B8-ABC6-7675E0B75693}" type="slidenum">
              <a:rPr lang="en-US" smtClean="0"/>
              <a:t>‹#›</a:t>
            </a:fld>
            <a:endParaRPr lang="en-US"/>
          </a:p>
        </p:txBody>
      </p:sp>
      <p:sp>
        <p:nvSpPr>
          <p:cNvPr id="7" name="Text Box 9"/>
          <p:cNvSpPr txBox="1">
            <a:spLocks noChangeArrowheads="1"/>
          </p:cNvSpPr>
          <p:nvPr userDrawn="1"/>
        </p:nvSpPr>
        <p:spPr bwMode="auto">
          <a:xfrm>
            <a:off x="7923213" y="6386041"/>
            <a:ext cx="2744787" cy="277812"/>
          </a:xfrm>
          <a:prstGeom prst="rect">
            <a:avLst/>
          </a:prstGeom>
          <a:noFill/>
          <a:ln>
            <a:noFill/>
          </a:ln>
          <a:effectLst/>
          <a:extLst/>
        </p:spPr>
        <p:txBody>
          <a:bodyPr>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algn="r">
              <a:spcAft>
                <a:spcPts val="75"/>
              </a:spcAft>
            </a:pPr>
            <a:r>
              <a:rPr lang="en-US" sz="1200" dirty="0">
                <a:solidFill>
                  <a:schemeClr val="bg1"/>
                </a:solidFill>
                <a:latin typeface="Calibri" charset="0"/>
                <a:cs typeface="Arial" charset="0"/>
              </a:rPr>
              <a:t>© 2020  Fox Rothschild</a:t>
            </a:r>
          </a:p>
        </p:txBody>
      </p:sp>
    </p:spTree>
    <p:extLst>
      <p:ext uri="{BB962C8B-B14F-4D97-AF65-F5344CB8AC3E}">
        <p14:creationId xmlns:p14="http://schemas.microsoft.com/office/powerpoint/2010/main" val="2244940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Green 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494356"/>
            <a:ext cx="9144000" cy="2387600"/>
          </a:xfrm>
        </p:spPr>
        <p:txBody>
          <a:bodyPr anchor="ctr">
            <a:normAutofit/>
          </a:bodyPr>
          <a:lstStyle>
            <a:lvl1pPr algn="ctr">
              <a:defRPr sz="3600">
                <a:solidFill>
                  <a:schemeClr val="bg1"/>
                </a:solidFill>
              </a:defRPr>
            </a:lvl1pPr>
          </a:lstStyle>
          <a:p>
            <a:r>
              <a:rPr lang="en-US"/>
              <a:t>Click to edit Master title style</a:t>
            </a:r>
            <a:endParaRPr lang="en-US" dirty="0"/>
          </a:p>
        </p:txBody>
      </p:sp>
      <p:sp>
        <p:nvSpPr>
          <p:cNvPr id="3" name="Subtitle 2"/>
          <p:cNvSpPr>
            <a:spLocks noGrp="1"/>
          </p:cNvSpPr>
          <p:nvPr>
            <p:ph type="subTitle" idx="1" hasCustomPrompt="1"/>
          </p:nvPr>
        </p:nvSpPr>
        <p:spPr>
          <a:xfrm>
            <a:off x="1524000" y="3881956"/>
            <a:ext cx="9144000" cy="1655762"/>
          </a:xfrm>
        </p:spPr>
        <p:txBody>
          <a:bodyPr/>
          <a:lstStyle>
            <a:lvl1pPr marL="0" indent="0" algn="l">
              <a:buNone/>
              <a:defRPr sz="24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Presenter Name, Esq.</a:t>
            </a:r>
          </a:p>
        </p:txBody>
      </p:sp>
      <p:sp>
        <p:nvSpPr>
          <p:cNvPr id="4" name="Date Placeholder 3"/>
          <p:cNvSpPr>
            <a:spLocks noGrp="1"/>
          </p:cNvSpPr>
          <p:nvPr>
            <p:ph type="dt" sz="half" idx="10"/>
          </p:nvPr>
        </p:nvSpPr>
        <p:spPr/>
        <p:txBody>
          <a:bodyPr/>
          <a:lstStyle/>
          <a:p>
            <a:fld id="{6EDABDF2-BF47-4426-9BCB-7995FC47CCB6}" type="datetimeFigureOut">
              <a:rPr lang="en-US" smtClean="0"/>
              <a:t>7/14/2020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16F486-0CFC-44B8-ABC6-7675E0B75693}" type="slidenum">
              <a:rPr lang="en-US" smtClean="0"/>
              <a:t>‹#›</a:t>
            </a:fld>
            <a:endParaRPr lang="en-US"/>
          </a:p>
        </p:txBody>
      </p:sp>
      <p:sp>
        <p:nvSpPr>
          <p:cNvPr id="7" name="Text Box 9"/>
          <p:cNvSpPr txBox="1">
            <a:spLocks noChangeArrowheads="1"/>
          </p:cNvSpPr>
          <p:nvPr userDrawn="1"/>
        </p:nvSpPr>
        <p:spPr bwMode="auto">
          <a:xfrm>
            <a:off x="7923213" y="6356350"/>
            <a:ext cx="2744787" cy="277812"/>
          </a:xfrm>
          <a:prstGeom prst="rect">
            <a:avLst/>
          </a:prstGeom>
          <a:noFill/>
          <a:ln>
            <a:noFill/>
          </a:ln>
          <a:effectLst/>
          <a:extLst/>
        </p:spPr>
        <p:txBody>
          <a:bodyPr>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algn="r">
              <a:spcAft>
                <a:spcPts val="75"/>
              </a:spcAft>
            </a:pPr>
            <a:r>
              <a:rPr lang="en-US" sz="1200" dirty="0">
                <a:solidFill>
                  <a:schemeClr val="bg1"/>
                </a:solidFill>
                <a:latin typeface="Calibri" charset="0"/>
                <a:cs typeface="Arial" charset="0"/>
              </a:rPr>
              <a:t>© 2020  Fox Rothschild</a:t>
            </a:r>
          </a:p>
        </p:txBody>
      </p:sp>
    </p:spTree>
    <p:extLst>
      <p:ext uri="{BB962C8B-B14F-4D97-AF65-F5344CB8AC3E}">
        <p14:creationId xmlns:p14="http://schemas.microsoft.com/office/powerpoint/2010/main" val="23921188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838200" y="1825625"/>
            <a:ext cx="10515600" cy="385024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EDABDF2-BF47-4426-9BCB-7995FC47CCB6}" type="datetimeFigureOut">
              <a:rPr lang="en-US" smtClean="0"/>
              <a:t>7/14/2020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16F486-0CFC-44B8-ABC6-7675E0B75693}" type="slidenum">
              <a:rPr lang="en-US" smtClean="0"/>
              <a:t>‹#›</a:t>
            </a:fld>
            <a:endParaRPr lang="en-US"/>
          </a:p>
        </p:txBody>
      </p:sp>
    </p:spTree>
    <p:extLst>
      <p:ext uri="{BB962C8B-B14F-4D97-AF65-F5344CB8AC3E}">
        <p14:creationId xmlns:p14="http://schemas.microsoft.com/office/powerpoint/2010/main" val="25939459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22466" y="4761471"/>
            <a:ext cx="10515600" cy="954302"/>
          </a:xfrm>
        </p:spPr>
        <p:txBody>
          <a:bodyPr anchor="b">
            <a:normAutofit/>
          </a:bodyPr>
          <a:lstStyle>
            <a:lvl1pPr>
              <a:defRPr sz="3600" cap="all" baseline="0"/>
            </a:lvl1pPr>
          </a:lstStyle>
          <a:p>
            <a:r>
              <a:rPr lang="en-US"/>
              <a:t>Click to edit Master title style</a:t>
            </a:r>
            <a:endParaRPr lang="en-US" dirty="0"/>
          </a:p>
        </p:txBody>
      </p:sp>
      <p:sp>
        <p:nvSpPr>
          <p:cNvPr id="3" name="Text Placeholder 2"/>
          <p:cNvSpPr>
            <a:spLocks noGrp="1"/>
          </p:cNvSpPr>
          <p:nvPr>
            <p:ph type="body" idx="1"/>
          </p:nvPr>
        </p:nvSpPr>
        <p:spPr>
          <a:xfrm>
            <a:off x="922466" y="3261284"/>
            <a:ext cx="10515600" cy="1500187"/>
          </a:xfrm>
        </p:spPr>
        <p:txBody>
          <a:bodyPr anchor="b">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EDABDF2-BF47-4426-9BCB-7995FC47CCB6}" type="datetimeFigureOut">
              <a:rPr lang="en-US" smtClean="0"/>
              <a:t>7/14/2020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16F486-0CFC-44B8-ABC6-7675E0B75693}" type="slidenum">
              <a:rPr lang="en-US" smtClean="0"/>
              <a:t>‹#›</a:t>
            </a:fld>
            <a:endParaRPr lang="en-US"/>
          </a:p>
        </p:txBody>
      </p:sp>
    </p:spTree>
    <p:extLst>
      <p:ext uri="{BB962C8B-B14F-4D97-AF65-F5344CB8AC3E}">
        <p14:creationId xmlns:p14="http://schemas.microsoft.com/office/powerpoint/2010/main" val="11185609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chemeClr val="bg1"/>
        </a:solid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6EDABDF2-BF47-4426-9BCB-7995FC47CCB6}" type="datetimeFigureOut">
              <a:rPr lang="en-US" smtClean="0"/>
              <a:t>7/14/2020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216F486-0CFC-44B8-ABC6-7675E0B75693}" type="slidenum">
              <a:rPr lang="en-US" smtClean="0"/>
              <a:t>‹#›</a:t>
            </a:fld>
            <a:endParaRPr lang="en-US"/>
          </a:p>
        </p:txBody>
      </p:sp>
    </p:spTree>
    <p:extLst>
      <p:ext uri="{BB962C8B-B14F-4D97-AF65-F5344CB8AC3E}">
        <p14:creationId xmlns:p14="http://schemas.microsoft.com/office/powerpoint/2010/main" val="17613882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3858483"/>
          </a:xfrm>
        </p:spPr>
        <p:txBody>
          <a:bodyPr/>
          <a:lstStyle>
            <a:lvl1pPr>
              <a:defRPr sz="2200"/>
            </a:lvl1pPr>
            <a:lvl2pPr>
              <a:defRPr sz="2000"/>
            </a:lvl2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3858483"/>
          </a:xfrm>
        </p:spPr>
        <p:txBody>
          <a:bodyPr/>
          <a:lstStyle>
            <a:lvl1pPr>
              <a:defRPr sz="2200"/>
            </a:lvl1pPr>
            <a:lvl2pPr>
              <a:defRPr sz="2000"/>
            </a:lvl2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EDABDF2-BF47-4426-9BCB-7995FC47CCB6}" type="datetimeFigureOut">
              <a:rPr lang="en-US" smtClean="0"/>
              <a:t>7/14/2020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16F486-0CFC-44B8-ABC6-7675E0B75693}" type="slidenum">
              <a:rPr lang="en-US" smtClean="0"/>
              <a:t>‹#›</a:t>
            </a:fld>
            <a:endParaRPr lang="en-US"/>
          </a:p>
        </p:txBody>
      </p:sp>
    </p:spTree>
    <p:extLst>
      <p:ext uri="{BB962C8B-B14F-4D97-AF65-F5344CB8AC3E}">
        <p14:creationId xmlns:p14="http://schemas.microsoft.com/office/powerpoint/2010/main" val="38479642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lvl1pPr algn="ctr">
              <a:defRPr/>
            </a:lvl1p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normAutofit/>
          </a:bodyPr>
          <a:lstStyle>
            <a:lvl1pPr marL="0" indent="0">
              <a:buNone/>
              <a:defRPr sz="2200" b="0">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187271"/>
          </a:xfrm>
        </p:spPr>
        <p:txBody>
          <a:bodyPr/>
          <a:lstStyle>
            <a:lvl1pPr>
              <a:defRPr sz="2000"/>
            </a:lvl1pPr>
            <a:lvl2pPr>
              <a:defRPr sz="2000"/>
            </a:lvl2pPr>
            <a:lvl3pPr>
              <a:defRPr sz="1800"/>
            </a:lvl3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norm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187271"/>
          </a:xfrm>
        </p:spPr>
        <p:txBody>
          <a:bodyPr/>
          <a:lstStyle>
            <a:lvl1pPr>
              <a:defRPr sz="2000"/>
            </a:lvl1pPr>
            <a:lvl2pPr>
              <a:defRPr sz="2000"/>
            </a:lvl2pPr>
            <a:lvl3pPr>
              <a:defRPr sz="1800"/>
            </a:lvl3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EDABDF2-BF47-4426-9BCB-7995FC47CCB6}" type="datetimeFigureOut">
              <a:rPr lang="en-US" smtClean="0"/>
              <a:t>7/14/2020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216F486-0CFC-44B8-ABC6-7675E0B75693}" type="slidenum">
              <a:rPr lang="en-US" smtClean="0"/>
              <a:t>‹#›</a:t>
            </a:fld>
            <a:endParaRPr lang="en-US"/>
          </a:p>
        </p:txBody>
      </p:sp>
    </p:spTree>
    <p:extLst>
      <p:ext uri="{BB962C8B-B14F-4D97-AF65-F5344CB8AC3E}">
        <p14:creationId xmlns:p14="http://schemas.microsoft.com/office/powerpoint/2010/main" val="42178649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EDABDF2-BF47-4426-9BCB-7995FC47CCB6}" type="datetimeFigureOut">
              <a:rPr lang="en-US" smtClean="0"/>
              <a:t>7/14/2020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216F486-0CFC-44B8-ABC6-7675E0B75693}" type="slidenum">
              <a:rPr lang="en-US" smtClean="0"/>
              <a:t>‹#›</a:t>
            </a:fld>
            <a:endParaRPr lang="en-US"/>
          </a:p>
        </p:txBody>
      </p:sp>
    </p:spTree>
    <p:extLst>
      <p:ext uri="{BB962C8B-B14F-4D97-AF65-F5344CB8AC3E}">
        <p14:creationId xmlns:p14="http://schemas.microsoft.com/office/powerpoint/2010/main" val="13341273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EDABDF2-BF47-4426-9BCB-7995FC47CCB6}" type="datetimeFigureOut">
              <a:rPr lang="en-US" smtClean="0"/>
              <a:t>7/14/2020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216F486-0CFC-44B8-ABC6-7675E0B75693}" type="slidenum">
              <a:rPr lang="en-US" smtClean="0"/>
              <a:t>‹#›</a:t>
            </a:fld>
            <a:endParaRPr lang="en-US"/>
          </a:p>
        </p:txBody>
      </p:sp>
    </p:spTree>
    <p:extLst>
      <p:ext uri="{BB962C8B-B14F-4D97-AF65-F5344CB8AC3E}">
        <p14:creationId xmlns:p14="http://schemas.microsoft.com/office/powerpoint/2010/main" val="20697299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704921"/>
          </a:xfrm>
        </p:spPr>
        <p:txBody>
          <a:bodyPr/>
          <a:lstStyle>
            <a:lvl1pPr marL="0" indent="0">
              <a:buNone/>
              <a:defRPr sz="3200" baseline="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p:txBody>
      </p:sp>
      <p:sp>
        <p:nvSpPr>
          <p:cNvPr id="4" name="Text Placeholder 3"/>
          <p:cNvSpPr>
            <a:spLocks noGrp="1"/>
          </p:cNvSpPr>
          <p:nvPr>
            <p:ph type="body" sz="half" idx="2"/>
          </p:nvPr>
        </p:nvSpPr>
        <p:spPr>
          <a:xfrm>
            <a:off x="839788" y="2057400"/>
            <a:ext cx="3932237" cy="3634946"/>
          </a:xfrm>
        </p:spPr>
        <p:txBody>
          <a:bodyPr>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EDABDF2-BF47-4426-9BCB-7995FC47CCB6}" type="datetimeFigureOut">
              <a:rPr lang="en-US" smtClean="0"/>
              <a:t>7/14/2020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16F486-0CFC-44B8-ABC6-7675E0B75693}" type="slidenum">
              <a:rPr lang="en-US" smtClean="0"/>
              <a:t>‹#›</a:t>
            </a:fld>
            <a:endParaRPr lang="en-US"/>
          </a:p>
        </p:txBody>
      </p:sp>
    </p:spTree>
    <p:extLst>
      <p:ext uri="{BB962C8B-B14F-4D97-AF65-F5344CB8AC3E}">
        <p14:creationId xmlns:p14="http://schemas.microsoft.com/office/powerpoint/2010/main" val="25835775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9598" y="4750573"/>
            <a:ext cx="9793202" cy="533400"/>
          </a:xfrm>
        </p:spPr>
        <p:txBody>
          <a:bodyPr anchor="b">
            <a:normAutofit/>
          </a:bodyPr>
          <a:lstStyle>
            <a:lvl1pPr>
              <a:defRPr sz="2000"/>
            </a:lvl1pPr>
          </a:lstStyle>
          <a:p>
            <a:r>
              <a:rPr lang="en-US"/>
              <a:t>Click to edit Master title style</a:t>
            </a:r>
            <a:endParaRPr lang="en-US" dirty="0"/>
          </a:p>
        </p:txBody>
      </p:sp>
      <p:sp>
        <p:nvSpPr>
          <p:cNvPr id="3" name="Picture Placeholder 2"/>
          <p:cNvSpPr>
            <a:spLocks noGrp="1"/>
          </p:cNvSpPr>
          <p:nvPr>
            <p:ph type="pic" idx="1"/>
          </p:nvPr>
        </p:nvSpPr>
        <p:spPr>
          <a:xfrm>
            <a:off x="1179598" y="402540"/>
            <a:ext cx="9793202" cy="434245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179598" y="5315230"/>
            <a:ext cx="9793202" cy="410067"/>
          </a:xfrm>
        </p:spPr>
        <p:txBody>
          <a:bodyPr>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EDABDF2-BF47-4426-9BCB-7995FC47CCB6}" type="datetimeFigureOut">
              <a:rPr lang="en-US" smtClean="0"/>
              <a:t>7/14/2020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16F486-0CFC-44B8-ABC6-7675E0B75693}" type="slidenum">
              <a:rPr lang="en-US" smtClean="0"/>
              <a:t>‹#›</a:t>
            </a:fld>
            <a:endParaRPr lang="en-US"/>
          </a:p>
        </p:txBody>
      </p:sp>
    </p:spTree>
    <p:extLst>
      <p:ext uri="{BB962C8B-B14F-4D97-AF65-F5344CB8AC3E}">
        <p14:creationId xmlns:p14="http://schemas.microsoft.com/office/powerpoint/2010/main" val="11490333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838200" y="1825625"/>
            <a:ext cx="10515600" cy="3866721"/>
          </a:xfrm>
        </p:spPr>
        <p:txBody>
          <a:bodyPr vert="horz"/>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DABDF2-BF47-4426-9BCB-7995FC47CCB6}" type="datetimeFigureOut">
              <a:rPr lang="en-US" smtClean="0"/>
              <a:t>7/14/2020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16F486-0CFC-44B8-ABC6-7675E0B75693}" type="slidenum">
              <a:rPr lang="en-US" smtClean="0"/>
              <a:t>‹#›</a:t>
            </a:fld>
            <a:endParaRPr lang="en-US"/>
          </a:p>
        </p:txBody>
      </p:sp>
    </p:spTree>
    <p:extLst>
      <p:ext uri="{BB962C8B-B14F-4D97-AF65-F5344CB8AC3E}">
        <p14:creationId xmlns:p14="http://schemas.microsoft.com/office/powerpoint/2010/main" val="33258407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318983"/>
          </a:xfrm>
        </p:spPr>
        <p:txBody>
          <a:bodyPr vert="eaVert"/>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318983"/>
          </a:xfrm>
        </p:spPr>
        <p:txBody>
          <a:bodyPr vert="horz"/>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DABDF2-BF47-4426-9BCB-7995FC47CCB6}" type="datetimeFigureOut">
              <a:rPr lang="en-US" smtClean="0"/>
              <a:t>7/14/2020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16F486-0CFC-44B8-ABC6-7675E0B75693}" type="slidenum">
              <a:rPr lang="en-US" smtClean="0"/>
              <a:t>‹#›</a:t>
            </a:fld>
            <a:endParaRPr lang="en-US"/>
          </a:p>
        </p:txBody>
      </p:sp>
    </p:spTree>
    <p:extLst>
      <p:ext uri="{BB962C8B-B14F-4D97-AF65-F5344CB8AC3E}">
        <p14:creationId xmlns:p14="http://schemas.microsoft.com/office/powerpoint/2010/main" val="36614555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2432822"/>
            <a:ext cx="10515600" cy="1719048"/>
          </a:xfrm>
        </p:spPr>
        <p:txBody>
          <a:bodyPr/>
          <a:lstStyle>
            <a:lvl1pPr algn="ctr">
              <a:defRPr sz="2800" baseline="0">
                <a:solidFill>
                  <a:srgbClr val="439D39"/>
                </a:solidFill>
                <a:latin typeface="Arial Black" panose="020B0A04020102020204" pitchFamily="34" charset="0"/>
                <a:cs typeface="Arial" panose="020B0604020202020204" pitchFamily="34" charset="0"/>
              </a:defRPr>
            </a:lvl1pPr>
          </a:lstStyle>
          <a:p>
            <a:r>
              <a:rPr lang="en-US" dirty="0"/>
              <a:t>Contact Name, Esq.</a:t>
            </a:r>
            <a:br>
              <a:rPr lang="en-US" dirty="0"/>
            </a:br>
            <a:r>
              <a:rPr lang="en-US" dirty="0"/>
              <a:t>###.###.####</a:t>
            </a:r>
            <a:br>
              <a:rPr lang="en-US" dirty="0"/>
            </a:br>
            <a:r>
              <a:rPr lang="en-US" dirty="0"/>
              <a:t>name@foxrothschild.com</a:t>
            </a:r>
          </a:p>
        </p:txBody>
      </p:sp>
      <p:sp>
        <p:nvSpPr>
          <p:cNvPr id="3" name="Date Placeholder 2"/>
          <p:cNvSpPr>
            <a:spLocks noGrp="1"/>
          </p:cNvSpPr>
          <p:nvPr>
            <p:ph type="dt" sz="half" idx="10"/>
          </p:nvPr>
        </p:nvSpPr>
        <p:spPr/>
        <p:txBody>
          <a:bodyPr/>
          <a:lstStyle/>
          <a:p>
            <a:fld id="{6EDABDF2-BF47-4426-9BCB-7995FC47CCB6}" type="datetimeFigureOut">
              <a:rPr lang="en-US" smtClean="0"/>
              <a:t>7/14/2020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216F486-0CFC-44B8-ABC6-7675E0B75693}" type="slidenum">
              <a:rPr lang="en-US" smtClean="0"/>
              <a:t>‹#›</a:t>
            </a:fld>
            <a:endParaRPr lang="en-US"/>
          </a:p>
        </p:txBody>
      </p:sp>
    </p:spTree>
    <p:extLst>
      <p:ext uri="{BB962C8B-B14F-4D97-AF65-F5344CB8AC3E}">
        <p14:creationId xmlns:p14="http://schemas.microsoft.com/office/powerpoint/2010/main" val="13338046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EDABDF2-BF47-4426-9BCB-7995FC47CCB6}" type="datetimeFigureOut">
              <a:rPr lang="en-US" smtClean="0"/>
              <a:t>7/14/2020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216F486-0CFC-44B8-ABC6-7675E0B75693}" type="slidenum">
              <a:rPr lang="en-US" smtClean="0"/>
              <a:t>‹#›</a:t>
            </a:fld>
            <a:endParaRPr lang="en-US"/>
          </a:p>
        </p:txBody>
      </p:sp>
    </p:spTree>
    <p:extLst>
      <p:ext uri="{BB962C8B-B14F-4D97-AF65-F5344CB8AC3E}">
        <p14:creationId xmlns:p14="http://schemas.microsoft.com/office/powerpoint/2010/main" val="2271048730"/>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0" r:id="rId3"/>
    <p:sldLayoutId id="2147483651" r:id="rId4"/>
    <p:sldLayoutId id="214748366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2" r:id="rId14"/>
  </p:sldLayoutIdLst>
  <p:txStyles>
    <p:titleStyle>
      <a:lvl1pPr algn="l" defTabSz="914400" rtl="0" eaLnBrk="1" latinLnBrk="0" hangingPunct="1">
        <a:lnSpc>
          <a:spcPct val="90000"/>
        </a:lnSpc>
        <a:spcBef>
          <a:spcPct val="0"/>
        </a:spcBef>
        <a:buNone/>
        <a:defRPr sz="3600" kern="1200">
          <a:solidFill>
            <a:srgbClr val="439D39"/>
          </a:solidFill>
          <a:latin typeface="Arial Black" panose="020B0A040201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hyperlink" Target="https://www2.ed.gov/policy/gen/guid/fpco/ferpa/index.html" TargetMode="Externa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hyperlink" Target="mailto:jsultanik@foxrothschild.com" TargetMode="External"/><Relationship Id="rId2" Type="http://schemas.openxmlformats.org/officeDocument/2006/relationships/hyperlink" Target="mailto:khodge@foxrothschild.com" TargetMode="External"/><Relationship Id="rId1" Type="http://schemas.openxmlformats.org/officeDocument/2006/relationships/slideLayout" Target="../slideLayouts/slideLayout14.xml"/><Relationship Id="rId4" Type="http://schemas.openxmlformats.org/officeDocument/2006/relationships/hyperlink" Target="mailto:byoung@foxrothschild.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br>
              <a:rPr lang="en-US" dirty="0"/>
            </a:br>
            <a:r>
              <a:rPr lang="en-US" dirty="0"/>
              <a:t>Title IX Regulations: </a:t>
            </a:r>
            <a:br>
              <a:rPr lang="en-US" dirty="0"/>
            </a:br>
            <a:r>
              <a:rPr lang="en-US" dirty="0"/>
              <a:t>Immediate Next Steps for K-12 Schools</a:t>
            </a:r>
          </a:p>
        </p:txBody>
      </p:sp>
      <p:sp>
        <p:nvSpPr>
          <p:cNvPr id="3" name="Subtitle 2"/>
          <p:cNvSpPr>
            <a:spLocks noGrp="1"/>
          </p:cNvSpPr>
          <p:nvPr>
            <p:ph type="subTitle" idx="1"/>
          </p:nvPr>
        </p:nvSpPr>
        <p:spPr/>
        <p:txBody>
          <a:bodyPr>
            <a:normAutofit lnSpcReduction="10000"/>
          </a:bodyPr>
          <a:lstStyle/>
          <a:p>
            <a:pPr algn="ctr"/>
            <a:r>
              <a:rPr lang="en-US" b="1" dirty="0"/>
              <a:t>Kelley B. Hodge, Esq.</a:t>
            </a:r>
          </a:p>
          <a:p>
            <a:pPr algn="ctr"/>
            <a:r>
              <a:rPr lang="en-US" b="1" dirty="0"/>
              <a:t>Jeffrey T. Sultanik, Esq.</a:t>
            </a:r>
          </a:p>
          <a:p>
            <a:pPr algn="ctr"/>
            <a:r>
              <a:rPr lang="en-US" b="1" dirty="0"/>
              <a:t>Bonnie A. Young, Esq. </a:t>
            </a:r>
          </a:p>
          <a:p>
            <a:pPr algn="ctr"/>
            <a:r>
              <a:rPr lang="en-US" b="1" dirty="0"/>
              <a:t>July 6, 2020</a:t>
            </a:r>
          </a:p>
          <a:p>
            <a:pPr algn="ctr"/>
            <a:endParaRPr lang="en-US" dirty="0"/>
          </a:p>
        </p:txBody>
      </p:sp>
    </p:spTree>
    <p:extLst>
      <p:ext uri="{BB962C8B-B14F-4D97-AF65-F5344CB8AC3E}">
        <p14:creationId xmlns:p14="http://schemas.microsoft.com/office/powerpoint/2010/main" val="8082238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Key Questions</a:t>
            </a:r>
          </a:p>
        </p:txBody>
      </p:sp>
      <p:sp>
        <p:nvSpPr>
          <p:cNvPr id="3" name="Content Placeholder 2"/>
          <p:cNvSpPr>
            <a:spLocks noGrp="1"/>
          </p:cNvSpPr>
          <p:nvPr>
            <p:ph idx="1"/>
          </p:nvPr>
        </p:nvSpPr>
        <p:spPr>
          <a:xfrm>
            <a:off x="838200" y="1764145"/>
            <a:ext cx="10515600" cy="3911725"/>
          </a:xfrm>
        </p:spPr>
        <p:txBody>
          <a:bodyPr/>
          <a:lstStyle/>
          <a:p>
            <a:pPr>
              <a:buFont typeface="Wingdings" panose="05000000000000000000" pitchFamily="2" charset="2"/>
              <a:buChar char="Ø"/>
            </a:pPr>
            <a:r>
              <a:rPr lang="en-US" dirty="0"/>
              <a:t>What do schools need to do?</a:t>
            </a:r>
          </a:p>
          <a:p>
            <a:pPr>
              <a:buFont typeface="Wingdings" panose="05000000000000000000" pitchFamily="2" charset="2"/>
              <a:buChar char="Ø"/>
            </a:pPr>
            <a:endParaRPr lang="en-US" dirty="0"/>
          </a:p>
          <a:p>
            <a:pPr>
              <a:buFont typeface="Wingdings" panose="05000000000000000000" pitchFamily="2" charset="2"/>
              <a:buChar char="Ø"/>
            </a:pPr>
            <a:r>
              <a:rPr lang="en-US" dirty="0"/>
              <a:t>When do schools need to do it?</a:t>
            </a:r>
          </a:p>
          <a:p>
            <a:pPr>
              <a:buFont typeface="Wingdings" panose="05000000000000000000" pitchFamily="2" charset="2"/>
              <a:buChar char="Ø"/>
            </a:pPr>
            <a:endParaRPr lang="en-US" dirty="0"/>
          </a:p>
          <a:p>
            <a:pPr>
              <a:buFont typeface="Wingdings" panose="05000000000000000000" pitchFamily="2" charset="2"/>
              <a:buChar char="Ø"/>
            </a:pPr>
            <a:r>
              <a:rPr lang="en-US" dirty="0"/>
              <a:t>Who is responsible?</a:t>
            </a:r>
            <a:br>
              <a:rPr lang="en-US" dirty="0"/>
            </a:br>
            <a:endParaRPr lang="en-US" dirty="0"/>
          </a:p>
        </p:txBody>
      </p:sp>
    </p:spTree>
    <p:extLst>
      <p:ext uri="{BB962C8B-B14F-4D97-AF65-F5344CB8AC3E}">
        <p14:creationId xmlns:p14="http://schemas.microsoft.com/office/powerpoint/2010/main" val="33931824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81784"/>
          </a:xfrm>
        </p:spPr>
        <p:txBody>
          <a:bodyPr/>
          <a:lstStyle/>
          <a:p>
            <a:pPr algn="ctr"/>
            <a:r>
              <a:rPr lang="en-US" dirty="0"/>
              <a:t>Key Questions</a:t>
            </a:r>
          </a:p>
        </p:txBody>
      </p:sp>
      <p:sp>
        <p:nvSpPr>
          <p:cNvPr id="3" name="Content Placeholder 2"/>
          <p:cNvSpPr>
            <a:spLocks noGrp="1"/>
          </p:cNvSpPr>
          <p:nvPr>
            <p:ph idx="1"/>
          </p:nvPr>
        </p:nvSpPr>
        <p:spPr>
          <a:xfrm>
            <a:off x="838200" y="1320801"/>
            <a:ext cx="10515600" cy="4355070"/>
          </a:xfrm>
        </p:spPr>
        <p:txBody>
          <a:bodyPr>
            <a:normAutofit fontScale="70000" lnSpcReduction="20000"/>
          </a:bodyPr>
          <a:lstStyle/>
          <a:p>
            <a:pPr>
              <a:buFont typeface="Wingdings" panose="05000000000000000000" pitchFamily="2" charset="2"/>
              <a:buChar char="Ø"/>
            </a:pPr>
            <a:r>
              <a:rPr lang="en-US" dirty="0"/>
              <a:t>What do schools need to do?</a:t>
            </a:r>
          </a:p>
          <a:p>
            <a:pPr marL="457200" lvl="1" indent="0">
              <a:buNone/>
            </a:pPr>
            <a:r>
              <a:rPr lang="en-US" dirty="0">
                <a:solidFill>
                  <a:srgbClr val="FF0000"/>
                </a:solidFill>
              </a:rPr>
              <a:t>	</a:t>
            </a:r>
          </a:p>
          <a:p>
            <a:pPr marL="457200" lvl="1" indent="0">
              <a:buNone/>
            </a:pPr>
            <a:r>
              <a:rPr lang="en-US" dirty="0">
                <a:solidFill>
                  <a:srgbClr val="FF0000"/>
                </a:solidFill>
              </a:rPr>
              <a:t>	</a:t>
            </a:r>
            <a:r>
              <a:rPr lang="en-US" sz="2900" b="1" dirty="0"/>
              <a:t>Identify or hire key personnel responsible for Title IX</a:t>
            </a:r>
          </a:p>
          <a:p>
            <a:pPr marL="457200" lvl="1" indent="0">
              <a:buNone/>
            </a:pPr>
            <a:r>
              <a:rPr lang="en-US" sz="2900" b="1" dirty="0"/>
              <a:t>	Create or Revise Title IX policies and procedures</a:t>
            </a:r>
          </a:p>
          <a:p>
            <a:pPr marL="457200" lvl="1" indent="0">
              <a:buNone/>
            </a:pPr>
            <a:r>
              <a:rPr lang="en-US" sz="2900" b="1" dirty="0"/>
              <a:t>	Train key personnel  </a:t>
            </a:r>
          </a:p>
          <a:p>
            <a:pPr marL="457200" lvl="1" indent="0">
              <a:buNone/>
            </a:pPr>
            <a:r>
              <a:rPr lang="en-US" sz="2900" b="1" dirty="0"/>
              <a:t>	Publish the Title IX Coordinator and all training materials on their website</a:t>
            </a:r>
          </a:p>
          <a:p>
            <a:pPr marL="457200" lvl="1" indent="0">
              <a:buNone/>
            </a:pPr>
            <a:endParaRPr lang="en-US" dirty="0"/>
          </a:p>
          <a:p>
            <a:pPr>
              <a:buFont typeface="Wingdings" panose="05000000000000000000" pitchFamily="2" charset="2"/>
              <a:buChar char="Ø"/>
            </a:pPr>
            <a:r>
              <a:rPr lang="en-US" dirty="0"/>
              <a:t>When do schools need to do it?</a:t>
            </a:r>
          </a:p>
          <a:p>
            <a:pPr marL="457200" lvl="1" indent="0">
              <a:buNone/>
            </a:pPr>
            <a:r>
              <a:rPr lang="en-US" dirty="0">
                <a:solidFill>
                  <a:srgbClr val="FF0000"/>
                </a:solidFill>
              </a:rPr>
              <a:t>	</a:t>
            </a:r>
          </a:p>
          <a:p>
            <a:pPr marL="457200" lvl="1" indent="0">
              <a:buNone/>
            </a:pPr>
            <a:r>
              <a:rPr lang="en-US" dirty="0">
                <a:solidFill>
                  <a:srgbClr val="FF0000"/>
                </a:solidFill>
              </a:rPr>
              <a:t>	</a:t>
            </a:r>
            <a:r>
              <a:rPr lang="en-US" sz="2900" b="1" dirty="0"/>
              <a:t>August 14, 2020 </a:t>
            </a:r>
          </a:p>
          <a:p>
            <a:pPr>
              <a:buFont typeface="Wingdings" panose="05000000000000000000" pitchFamily="2" charset="2"/>
              <a:buChar char="Ø"/>
            </a:pPr>
            <a:endParaRPr lang="en-US" sz="2900" dirty="0"/>
          </a:p>
          <a:p>
            <a:pPr>
              <a:buFont typeface="Wingdings" panose="05000000000000000000" pitchFamily="2" charset="2"/>
              <a:buChar char="Ø"/>
            </a:pPr>
            <a:r>
              <a:rPr lang="en-US" dirty="0"/>
              <a:t>Who is responsible?</a:t>
            </a:r>
          </a:p>
          <a:p>
            <a:pPr marL="0" indent="0">
              <a:buNone/>
            </a:pPr>
            <a:r>
              <a:rPr lang="en-US" dirty="0">
                <a:solidFill>
                  <a:srgbClr val="FF0000"/>
                </a:solidFill>
              </a:rPr>
              <a:t>	</a:t>
            </a:r>
            <a:r>
              <a:rPr lang="en-US" b="1" dirty="0"/>
              <a:t>The key personnel = Those who must be trained </a:t>
            </a:r>
          </a:p>
          <a:p>
            <a:pPr marL="0" indent="0">
              <a:buNone/>
            </a:pPr>
            <a:r>
              <a:rPr lang="en-US" b="1" dirty="0"/>
              <a:t>Title IX Coordinator, Investigators, Decision-makers, Informal Resolution Facilitators </a:t>
            </a:r>
            <a:br>
              <a:rPr lang="en-US" dirty="0"/>
            </a:br>
            <a:endParaRPr lang="en-US" dirty="0"/>
          </a:p>
        </p:txBody>
      </p:sp>
    </p:spTree>
    <p:extLst>
      <p:ext uri="{BB962C8B-B14F-4D97-AF65-F5344CB8AC3E}">
        <p14:creationId xmlns:p14="http://schemas.microsoft.com/office/powerpoint/2010/main" val="28792818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09493"/>
          </a:xfrm>
        </p:spPr>
        <p:txBody>
          <a:bodyPr/>
          <a:lstStyle/>
          <a:p>
            <a:pPr algn="ctr"/>
            <a:r>
              <a:rPr lang="en-US" dirty="0"/>
              <a:t>Key Personnel in Title IX Process</a:t>
            </a:r>
          </a:p>
        </p:txBody>
      </p:sp>
      <p:sp>
        <p:nvSpPr>
          <p:cNvPr id="3" name="Content Placeholder 2"/>
          <p:cNvSpPr>
            <a:spLocks noGrp="1"/>
          </p:cNvSpPr>
          <p:nvPr>
            <p:ph idx="1"/>
          </p:nvPr>
        </p:nvSpPr>
        <p:spPr>
          <a:xfrm>
            <a:off x="838200" y="1348509"/>
            <a:ext cx="10515600" cy="4327362"/>
          </a:xfrm>
        </p:spPr>
        <p:txBody>
          <a:bodyPr>
            <a:normAutofit lnSpcReduction="10000"/>
          </a:bodyPr>
          <a:lstStyle/>
          <a:p>
            <a:r>
              <a:rPr lang="en-US" dirty="0"/>
              <a:t>Title IX Coordinator</a:t>
            </a:r>
          </a:p>
          <a:p>
            <a:pPr lvl="1"/>
            <a:r>
              <a:rPr lang="en-US" dirty="0"/>
              <a:t>Depending on size of school, may need to designate “deputy Title IX Coordinator” and/or “Title IX liaison/investigators” in each school building</a:t>
            </a:r>
          </a:p>
          <a:p>
            <a:r>
              <a:rPr lang="en-US" dirty="0"/>
              <a:t>Investigator</a:t>
            </a:r>
          </a:p>
          <a:p>
            <a:r>
              <a:rPr lang="en-US" dirty="0"/>
              <a:t>Decision-Maker/Adjudicator</a:t>
            </a:r>
          </a:p>
          <a:p>
            <a:r>
              <a:rPr lang="en-US" dirty="0"/>
              <a:t>Appeal Decision-Maker (i.e. School Board, Principal, External Resource)</a:t>
            </a:r>
          </a:p>
          <a:p>
            <a:r>
              <a:rPr lang="en-US" dirty="0"/>
              <a:t>Possible other involved personnel:</a:t>
            </a:r>
          </a:p>
          <a:p>
            <a:pPr lvl="1"/>
            <a:r>
              <a:rPr lang="en-US" dirty="0"/>
              <a:t>HR Director (if school personnel are involved)</a:t>
            </a:r>
          </a:p>
          <a:p>
            <a:pPr lvl="1"/>
            <a:r>
              <a:rPr lang="en-US" dirty="0"/>
              <a:t>School Counselor</a:t>
            </a:r>
          </a:p>
          <a:p>
            <a:pPr marL="0" indent="0">
              <a:buNone/>
            </a:pPr>
            <a:endParaRPr lang="en-US" dirty="0"/>
          </a:p>
        </p:txBody>
      </p:sp>
    </p:spTree>
    <p:extLst>
      <p:ext uri="{BB962C8B-B14F-4D97-AF65-F5344CB8AC3E}">
        <p14:creationId xmlns:p14="http://schemas.microsoft.com/office/powerpoint/2010/main" val="16096173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46439"/>
          </a:xfrm>
        </p:spPr>
        <p:txBody>
          <a:bodyPr/>
          <a:lstStyle/>
          <a:p>
            <a:pPr algn="ctr"/>
            <a:r>
              <a:rPr lang="en-US" dirty="0"/>
              <a:t>What schools must also consider?</a:t>
            </a:r>
          </a:p>
        </p:txBody>
      </p:sp>
      <p:sp>
        <p:nvSpPr>
          <p:cNvPr id="3" name="Content Placeholder 2"/>
          <p:cNvSpPr>
            <a:spLocks noGrp="1"/>
          </p:cNvSpPr>
          <p:nvPr>
            <p:ph idx="1"/>
          </p:nvPr>
        </p:nvSpPr>
        <p:spPr>
          <a:xfrm>
            <a:off x="838200" y="1311564"/>
            <a:ext cx="10515600" cy="4364307"/>
          </a:xfrm>
        </p:spPr>
        <p:txBody>
          <a:bodyPr/>
          <a:lstStyle/>
          <a:p>
            <a:r>
              <a:rPr lang="en-US" dirty="0"/>
              <a:t>Costs of Implementation</a:t>
            </a:r>
          </a:p>
          <a:p>
            <a:pPr marL="457200" lvl="1" indent="0">
              <a:buNone/>
            </a:pPr>
            <a:endParaRPr lang="en-US" dirty="0"/>
          </a:p>
          <a:p>
            <a:pPr lvl="1"/>
            <a:r>
              <a:rPr lang="en-US" dirty="0"/>
              <a:t>Determine how to allocate in the District’s budget what is fiscally required to implement the Department’s directives</a:t>
            </a:r>
          </a:p>
          <a:p>
            <a:pPr marL="457200" lvl="1" indent="0">
              <a:buNone/>
            </a:pPr>
            <a:r>
              <a:rPr lang="en-US" dirty="0"/>
              <a:t> </a:t>
            </a:r>
          </a:p>
          <a:p>
            <a:pPr lvl="2"/>
            <a:r>
              <a:rPr lang="en-US" dirty="0"/>
              <a:t>Hiring or reassignment of personnel</a:t>
            </a:r>
          </a:p>
          <a:p>
            <a:pPr lvl="2"/>
            <a:r>
              <a:rPr lang="en-US" dirty="0"/>
              <a:t>Retaining external support (consultants, trainers, counselors)</a:t>
            </a:r>
          </a:p>
          <a:p>
            <a:pPr lvl="2"/>
            <a:r>
              <a:rPr lang="en-US" dirty="0"/>
              <a:t>IT needs to improve and preserve record-keeping</a:t>
            </a:r>
          </a:p>
        </p:txBody>
      </p:sp>
    </p:spTree>
    <p:extLst>
      <p:ext uri="{BB962C8B-B14F-4D97-AF65-F5344CB8AC3E}">
        <p14:creationId xmlns:p14="http://schemas.microsoft.com/office/powerpoint/2010/main" val="26954969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20544"/>
            <a:ext cx="10515600" cy="1029566"/>
          </a:xfrm>
        </p:spPr>
        <p:txBody>
          <a:bodyPr/>
          <a:lstStyle/>
          <a:p>
            <a:pPr algn="ctr"/>
            <a:r>
              <a:rPr lang="en-US" dirty="0"/>
              <a:t>History of Title IX</a:t>
            </a:r>
          </a:p>
        </p:txBody>
      </p:sp>
      <p:sp>
        <p:nvSpPr>
          <p:cNvPr id="3" name="Content Placeholder 2"/>
          <p:cNvSpPr>
            <a:spLocks noGrp="1"/>
          </p:cNvSpPr>
          <p:nvPr>
            <p:ph idx="1"/>
          </p:nvPr>
        </p:nvSpPr>
        <p:spPr>
          <a:xfrm>
            <a:off x="838200" y="1450111"/>
            <a:ext cx="10515600" cy="4225760"/>
          </a:xfrm>
        </p:spPr>
        <p:txBody>
          <a:bodyPr/>
          <a:lstStyle/>
          <a:p>
            <a:r>
              <a:rPr lang="en-US" dirty="0"/>
              <a:t>It is a civil rights’ statute enacted in 1972 to prohibit discrimination based on sex in education programs and activities.</a:t>
            </a:r>
          </a:p>
          <a:p>
            <a:pPr marL="0" indent="0">
              <a:buNone/>
            </a:pPr>
            <a:endParaRPr lang="en-US" dirty="0"/>
          </a:p>
          <a:p>
            <a:pPr lvl="1"/>
            <a:r>
              <a:rPr lang="en-US" dirty="0"/>
              <a:t>Historically, people have commonly thought of Title IX addressing gender equity in sports.</a:t>
            </a:r>
          </a:p>
          <a:p>
            <a:pPr marL="457200" lvl="1" indent="0">
              <a:buNone/>
            </a:pPr>
            <a:endParaRPr lang="en-US" dirty="0"/>
          </a:p>
          <a:p>
            <a:pPr lvl="1"/>
            <a:r>
              <a:rPr lang="en-US" dirty="0"/>
              <a:t>Title </a:t>
            </a:r>
            <a:r>
              <a:rPr lang="en-US" dirty="0" err="1"/>
              <a:t>IX’s</a:t>
            </a:r>
            <a:r>
              <a:rPr lang="en-US" dirty="0"/>
              <a:t> reach is much broader.</a:t>
            </a:r>
          </a:p>
          <a:p>
            <a:endParaRPr lang="en-US" dirty="0"/>
          </a:p>
        </p:txBody>
      </p:sp>
    </p:spTree>
    <p:extLst>
      <p:ext uri="{BB962C8B-B14F-4D97-AF65-F5344CB8AC3E}">
        <p14:creationId xmlns:p14="http://schemas.microsoft.com/office/powerpoint/2010/main" val="23866525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What does Title IX state?</a:t>
            </a:r>
          </a:p>
        </p:txBody>
      </p:sp>
      <p:sp>
        <p:nvSpPr>
          <p:cNvPr id="3" name="Content Placeholder 2"/>
          <p:cNvSpPr>
            <a:spLocks noGrp="1"/>
          </p:cNvSpPr>
          <p:nvPr>
            <p:ph idx="1"/>
          </p:nvPr>
        </p:nvSpPr>
        <p:spPr/>
        <p:txBody>
          <a:bodyPr/>
          <a:lstStyle/>
          <a:p>
            <a:r>
              <a:rPr lang="en-US" i="1" dirty="0"/>
              <a:t>“No person in the United States shall, on the basis of sex, be excluded from participation in, be denied the benefits of, or be subjected to discrimination under any education program or activity receiving Federal financial assistance.” </a:t>
            </a:r>
          </a:p>
          <a:p>
            <a:pPr algn="r"/>
            <a:r>
              <a:rPr lang="en-US" altLang="en-US" dirty="0"/>
              <a:t>20 </a:t>
            </a:r>
            <a:r>
              <a:rPr lang="en-US" altLang="en-US" dirty="0" err="1"/>
              <a:t>USCA</a:t>
            </a:r>
            <a:r>
              <a:rPr lang="en-US" altLang="en-US" dirty="0"/>
              <a:t> Sec. 1681 </a:t>
            </a:r>
            <a:endParaRPr lang="en-US" dirty="0"/>
          </a:p>
          <a:p>
            <a:endParaRPr lang="en-US" dirty="0"/>
          </a:p>
        </p:txBody>
      </p:sp>
    </p:spTree>
    <p:extLst>
      <p:ext uri="{BB962C8B-B14F-4D97-AF65-F5344CB8AC3E}">
        <p14:creationId xmlns:p14="http://schemas.microsoft.com/office/powerpoint/2010/main" val="35777626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The Purpose of Title IX</a:t>
            </a:r>
          </a:p>
        </p:txBody>
      </p:sp>
      <p:sp>
        <p:nvSpPr>
          <p:cNvPr id="3" name="Content Placeholder 2"/>
          <p:cNvSpPr>
            <a:spLocks noGrp="1"/>
          </p:cNvSpPr>
          <p:nvPr>
            <p:ph idx="1"/>
          </p:nvPr>
        </p:nvSpPr>
        <p:spPr/>
        <p:txBody>
          <a:bodyPr/>
          <a:lstStyle/>
          <a:p>
            <a:pPr lvl="1">
              <a:buFont typeface="Arial" panose="020B0604020202020204" pitchFamily="34" charset="0"/>
              <a:buChar char="•"/>
            </a:pPr>
            <a:r>
              <a:rPr lang="en-US" dirty="0"/>
              <a:t>Title IX is a statute “designed primarily to prevent recipients of Federal financial assistance from using the funds in a discriminatory manner”</a:t>
            </a:r>
          </a:p>
          <a:p>
            <a:pPr lvl="1">
              <a:buFont typeface="Arial" panose="020B0604020202020204" pitchFamily="34" charset="0"/>
              <a:buChar char="•"/>
            </a:pPr>
            <a:endParaRPr lang="en-US" dirty="0"/>
          </a:p>
          <a:p>
            <a:pPr lvl="1">
              <a:buFont typeface="Arial" panose="020B0604020202020204" pitchFamily="34" charset="0"/>
              <a:buChar char="•"/>
            </a:pPr>
            <a:r>
              <a:rPr lang="en-US" dirty="0"/>
              <a:t>Potential consequence for violation of Title IX = loss of federal funding</a:t>
            </a:r>
          </a:p>
          <a:p>
            <a:endParaRPr lang="en-US" dirty="0"/>
          </a:p>
        </p:txBody>
      </p:sp>
    </p:spTree>
    <p:extLst>
      <p:ext uri="{BB962C8B-B14F-4D97-AF65-F5344CB8AC3E}">
        <p14:creationId xmlns:p14="http://schemas.microsoft.com/office/powerpoint/2010/main" val="16145272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84728"/>
            <a:ext cx="10515600" cy="748145"/>
          </a:xfrm>
        </p:spPr>
        <p:txBody>
          <a:bodyPr>
            <a:normAutofit/>
          </a:bodyPr>
          <a:lstStyle/>
          <a:p>
            <a:pPr algn="ctr"/>
            <a:r>
              <a:rPr lang="en-US" dirty="0"/>
              <a:t>The New Title IX Regulations</a:t>
            </a:r>
          </a:p>
        </p:txBody>
      </p:sp>
      <p:sp>
        <p:nvSpPr>
          <p:cNvPr id="3" name="Content Placeholder 2"/>
          <p:cNvSpPr>
            <a:spLocks noGrp="1"/>
          </p:cNvSpPr>
          <p:nvPr>
            <p:ph idx="1"/>
          </p:nvPr>
        </p:nvSpPr>
        <p:spPr>
          <a:xfrm>
            <a:off x="838200" y="1145309"/>
            <a:ext cx="10515600" cy="4530562"/>
          </a:xfrm>
        </p:spPr>
        <p:txBody>
          <a:bodyPr>
            <a:normAutofit/>
          </a:bodyPr>
          <a:lstStyle/>
          <a:p>
            <a:r>
              <a:rPr lang="en-US" sz="2600" dirty="0"/>
              <a:t>May 6, 2020 U.S. Department of Education issued the 2,033 page amended Title IX of the Education Amendments of 1972 and which contained the new </a:t>
            </a:r>
            <a:r>
              <a:rPr lang="en-US" sz="2600" b="1" dirty="0"/>
              <a:t>Final Regulations. </a:t>
            </a:r>
            <a:r>
              <a:rPr lang="en-US" sz="2600" dirty="0"/>
              <a:t>(34 CFR Part 106)</a:t>
            </a:r>
            <a:endParaRPr lang="en-US" sz="2600" b="1" dirty="0"/>
          </a:p>
          <a:p>
            <a:r>
              <a:rPr lang="en-US" sz="2600" dirty="0"/>
              <a:t>In November 2018, the U.S. Department of Education issued proposed changes to Title IX procedures as called the Notice of Proposed Rulemaking or </a:t>
            </a:r>
            <a:r>
              <a:rPr lang="en-US" sz="2600" dirty="0" err="1"/>
              <a:t>NPRM</a:t>
            </a:r>
            <a:r>
              <a:rPr lang="en-US" sz="2600" dirty="0"/>
              <a:t>.</a:t>
            </a:r>
          </a:p>
          <a:p>
            <a:r>
              <a:rPr lang="en-US" sz="2600" dirty="0"/>
              <a:t>U.S. Department of Education received over 124,000 comments during a 6 month public comment period following release of the </a:t>
            </a:r>
            <a:r>
              <a:rPr lang="en-US" sz="2600" dirty="0" err="1"/>
              <a:t>NPRM</a:t>
            </a:r>
            <a:r>
              <a:rPr lang="en-US" sz="2600" dirty="0"/>
              <a:t>.  </a:t>
            </a:r>
          </a:p>
          <a:p>
            <a:r>
              <a:rPr lang="en-US" sz="2600" dirty="0"/>
              <a:t>Eighteen (18) months later, on May 6, 2020, the final regulations were issued.</a:t>
            </a:r>
          </a:p>
          <a:p>
            <a:endParaRPr lang="en-US" sz="2600" dirty="0"/>
          </a:p>
          <a:p>
            <a:pPr lvl="1"/>
            <a:endParaRPr lang="en-US" b="1" dirty="0"/>
          </a:p>
          <a:p>
            <a:pPr marL="914400" lvl="2" indent="0">
              <a:buNone/>
            </a:pPr>
            <a:endParaRPr lang="en-US" dirty="0"/>
          </a:p>
          <a:p>
            <a:pPr lvl="2"/>
            <a:endParaRPr lang="en-US" b="1" dirty="0"/>
          </a:p>
          <a:p>
            <a:pPr marL="914400" lvl="2" indent="0">
              <a:buNone/>
            </a:pPr>
            <a:endParaRPr lang="en-US" b="1" dirty="0"/>
          </a:p>
          <a:p>
            <a:pPr lvl="1"/>
            <a:endParaRPr lang="en-US" b="1" dirty="0"/>
          </a:p>
        </p:txBody>
      </p:sp>
    </p:spTree>
    <p:extLst>
      <p:ext uri="{BB962C8B-B14F-4D97-AF65-F5344CB8AC3E}">
        <p14:creationId xmlns:p14="http://schemas.microsoft.com/office/powerpoint/2010/main" val="38439423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63311"/>
          </a:xfrm>
        </p:spPr>
        <p:txBody>
          <a:bodyPr/>
          <a:lstStyle/>
          <a:p>
            <a:pPr algn="ctr"/>
            <a:r>
              <a:rPr lang="en-US" dirty="0"/>
              <a:t>What are the Final Regulations?</a:t>
            </a:r>
          </a:p>
        </p:txBody>
      </p:sp>
      <p:sp>
        <p:nvSpPr>
          <p:cNvPr id="3" name="Content Placeholder 2"/>
          <p:cNvSpPr>
            <a:spLocks noGrp="1"/>
          </p:cNvSpPr>
          <p:nvPr>
            <p:ph idx="1"/>
          </p:nvPr>
        </p:nvSpPr>
        <p:spPr>
          <a:xfrm>
            <a:off x="838200" y="1366983"/>
            <a:ext cx="10515600" cy="4308888"/>
          </a:xfrm>
        </p:spPr>
        <p:txBody>
          <a:bodyPr/>
          <a:lstStyle/>
          <a:p>
            <a:pPr lvl="1">
              <a:buFont typeface="Arial" panose="020B0604020202020204" pitchFamily="34" charset="0"/>
              <a:buChar char="•"/>
            </a:pPr>
            <a:r>
              <a:rPr lang="en-US" sz="2600" dirty="0"/>
              <a:t>These Final Regulations specify how recipients (defined as schools, LEAs, postsecondary institutions) of federal financial assistance must respond to allegations of sexual harassment consistent with Title </a:t>
            </a:r>
            <a:r>
              <a:rPr lang="en-US" sz="2600" dirty="0" err="1"/>
              <a:t>IX’s</a:t>
            </a:r>
            <a:r>
              <a:rPr lang="en-US" sz="2600" dirty="0"/>
              <a:t> prohibition against sex discrimination.</a:t>
            </a:r>
          </a:p>
          <a:p>
            <a:pPr lvl="1">
              <a:buFont typeface="Arial" panose="020B0604020202020204" pitchFamily="34" charset="0"/>
              <a:buChar char="•"/>
            </a:pPr>
            <a:endParaRPr lang="en-US" sz="2600" dirty="0"/>
          </a:p>
          <a:p>
            <a:pPr lvl="1">
              <a:buFont typeface="Arial" panose="020B0604020202020204" pitchFamily="34" charset="0"/>
              <a:buChar char="•"/>
            </a:pPr>
            <a:r>
              <a:rPr lang="en-US" sz="2600" dirty="0"/>
              <a:t>Final Regulations, </a:t>
            </a:r>
            <a:r>
              <a:rPr lang="en-US" sz="2600" i="1" dirty="0"/>
              <a:t>unlike past guidance </a:t>
            </a:r>
            <a:r>
              <a:rPr lang="en-US" sz="2600" dirty="0"/>
              <a:t>issued in 2011 and 2014 from the Office of Civil Rights (OCR) within the Department, </a:t>
            </a:r>
            <a:r>
              <a:rPr lang="en-US" sz="2600" b="1" dirty="0"/>
              <a:t>have the full effect of law and override any past guidance.</a:t>
            </a:r>
          </a:p>
          <a:p>
            <a:endParaRPr lang="en-US" dirty="0"/>
          </a:p>
        </p:txBody>
      </p:sp>
    </p:spTree>
    <p:extLst>
      <p:ext uri="{BB962C8B-B14F-4D97-AF65-F5344CB8AC3E}">
        <p14:creationId xmlns:p14="http://schemas.microsoft.com/office/powerpoint/2010/main" val="1963786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17130"/>
          </a:xfrm>
        </p:spPr>
        <p:txBody>
          <a:bodyPr/>
          <a:lstStyle/>
          <a:p>
            <a:pPr algn="ctr"/>
            <a:r>
              <a:rPr lang="en-US" dirty="0"/>
              <a:t>What do the Final Regulations Require?</a:t>
            </a:r>
          </a:p>
        </p:txBody>
      </p:sp>
      <p:sp>
        <p:nvSpPr>
          <p:cNvPr id="3" name="Content Placeholder 2"/>
          <p:cNvSpPr>
            <a:spLocks noGrp="1"/>
          </p:cNvSpPr>
          <p:nvPr>
            <p:ph idx="1"/>
          </p:nvPr>
        </p:nvSpPr>
        <p:spPr>
          <a:xfrm>
            <a:off x="838200" y="1348509"/>
            <a:ext cx="10515600" cy="4327361"/>
          </a:xfrm>
        </p:spPr>
        <p:txBody>
          <a:bodyPr>
            <a:normAutofit/>
          </a:bodyPr>
          <a:lstStyle/>
          <a:p>
            <a:pPr lvl="1">
              <a:buFont typeface="Arial" panose="020B0604020202020204" pitchFamily="34" charset="0"/>
              <a:buChar char="•"/>
            </a:pPr>
            <a:r>
              <a:rPr lang="en-US" dirty="0"/>
              <a:t>Requires schools to</a:t>
            </a:r>
          </a:p>
          <a:p>
            <a:pPr marL="457200" lvl="1" indent="0">
              <a:buNone/>
            </a:pPr>
            <a:r>
              <a:rPr lang="en-US" dirty="0"/>
              <a:t> </a:t>
            </a:r>
          </a:p>
          <a:p>
            <a:pPr lvl="2">
              <a:buFont typeface="Wingdings" panose="05000000000000000000" pitchFamily="2" charset="2"/>
              <a:buChar char="Ø"/>
            </a:pPr>
            <a:r>
              <a:rPr lang="en-US" dirty="0"/>
              <a:t>Respond </a:t>
            </a:r>
            <a:r>
              <a:rPr lang="en-US" b="1" dirty="0"/>
              <a:t>Promptly</a:t>
            </a:r>
            <a:r>
              <a:rPr lang="en-US" dirty="0"/>
              <a:t> and </a:t>
            </a:r>
            <a:r>
              <a:rPr lang="en-US" b="1" dirty="0"/>
              <a:t>Supportively</a:t>
            </a:r>
            <a:r>
              <a:rPr lang="en-US" dirty="0"/>
              <a:t> to persons alleged to have been victimized by sexual harassment;</a:t>
            </a:r>
          </a:p>
          <a:p>
            <a:pPr marL="914400" lvl="2" indent="0">
              <a:buNone/>
            </a:pPr>
            <a:endParaRPr lang="en-US" dirty="0"/>
          </a:p>
          <a:p>
            <a:pPr lvl="2">
              <a:buFont typeface="Wingdings" panose="05000000000000000000" pitchFamily="2" charset="2"/>
              <a:buChar char="Ø"/>
            </a:pPr>
            <a:r>
              <a:rPr lang="en-US" dirty="0"/>
              <a:t>Resolve allegations of sexual harassment </a:t>
            </a:r>
            <a:r>
              <a:rPr lang="en-US" b="1" dirty="0"/>
              <a:t>promptly and accurately </a:t>
            </a:r>
            <a:r>
              <a:rPr lang="en-US" dirty="0"/>
              <a:t>under a </a:t>
            </a:r>
            <a:r>
              <a:rPr lang="en-US" b="1" dirty="0"/>
              <a:t>predictable, fair grievance process </a:t>
            </a:r>
            <a:r>
              <a:rPr lang="en-US" dirty="0"/>
              <a:t>that provides </a:t>
            </a:r>
            <a:r>
              <a:rPr lang="en-US" b="1" dirty="0"/>
              <a:t>due process </a:t>
            </a:r>
            <a:r>
              <a:rPr lang="en-US" dirty="0"/>
              <a:t>protections to the alleged victim and alleged perpetrators of sexual harassment; and </a:t>
            </a:r>
          </a:p>
          <a:p>
            <a:pPr marL="914400" lvl="2" indent="0">
              <a:buNone/>
            </a:pPr>
            <a:endParaRPr lang="en-US" dirty="0"/>
          </a:p>
          <a:p>
            <a:pPr lvl="2">
              <a:buFont typeface="Wingdings" panose="05000000000000000000" pitchFamily="2" charset="2"/>
              <a:buChar char="Ø"/>
            </a:pPr>
            <a:r>
              <a:rPr lang="en-US" dirty="0"/>
              <a:t>Effectively implement remedies for victims.</a:t>
            </a:r>
          </a:p>
          <a:p>
            <a:pPr lvl="2">
              <a:buFont typeface="Wingdings" panose="05000000000000000000" pitchFamily="2" charset="2"/>
              <a:buChar char="Ø"/>
            </a:pPr>
            <a:endParaRPr lang="en-US" dirty="0"/>
          </a:p>
          <a:p>
            <a:pPr marL="914400" lvl="2" indent="0">
              <a:buNone/>
            </a:pPr>
            <a:endParaRPr lang="en-US" dirty="0"/>
          </a:p>
        </p:txBody>
      </p:sp>
    </p:spTree>
    <p:extLst>
      <p:ext uri="{BB962C8B-B14F-4D97-AF65-F5344CB8AC3E}">
        <p14:creationId xmlns:p14="http://schemas.microsoft.com/office/powerpoint/2010/main" val="4920459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17130"/>
          </a:xfrm>
        </p:spPr>
        <p:txBody>
          <a:bodyPr>
            <a:normAutofit/>
          </a:bodyPr>
          <a:lstStyle/>
          <a:p>
            <a:pPr algn="ctr"/>
            <a:r>
              <a:rPr lang="en-US" dirty="0"/>
              <a:t>Key Terms Repeated In The Regulations</a:t>
            </a:r>
          </a:p>
        </p:txBody>
      </p:sp>
      <p:sp>
        <p:nvSpPr>
          <p:cNvPr id="3" name="Content Placeholder 2"/>
          <p:cNvSpPr>
            <a:spLocks noGrp="1"/>
          </p:cNvSpPr>
          <p:nvPr>
            <p:ph idx="1"/>
          </p:nvPr>
        </p:nvSpPr>
        <p:spPr>
          <a:xfrm>
            <a:off x="838200" y="1348509"/>
            <a:ext cx="10515600" cy="4327361"/>
          </a:xfrm>
        </p:spPr>
        <p:txBody>
          <a:bodyPr>
            <a:normAutofit/>
          </a:bodyPr>
          <a:lstStyle/>
          <a:p>
            <a:pPr lvl="1">
              <a:buFont typeface="Wingdings" panose="05000000000000000000" pitchFamily="2" charset="2"/>
              <a:buChar char="Ø"/>
            </a:pPr>
            <a:r>
              <a:rPr lang="en-US" dirty="0"/>
              <a:t>	Prompt</a:t>
            </a:r>
          </a:p>
          <a:p>
            <a:pPr lvl="1">
              <a:buFont typeface="Wingdings" panose="05000000000000000000" pitchFamily="2" charset="2"/>
              <a:buChar char="Ø"/>
            </a:pPr>
            <a:r>
              <a:rPr lang="en-US" dirty="0"/>
              <a:t>	Equitable</a:t>
            </a:r>
          </a:p>
          <a:p>
            <a:pPr lvl="1">
              <a:buFont typeface="Wingdings" panose="05000000000000000000" pitchFamily="2" charset="2"/>
              <a:buChar char="Ø"/>
            </a:pPr>
            <a:r>
              <a:rPr lang="en-US" dirty="0"/>
              <a:t>	Supportive Services</a:t>
            </a:r>
          </a:p>
          <a:p>
            <a:pPr lvl="1">
              <a:buFont typeface="Wingdings" panose="05000000000000000000" pitchFamily="2" charset="2"/>
              <a:buChar char="Ø"/>
            </a:pPr>
            <a:r>
              <a:rPr lang="en-US" dirty="0"/>
              <a:t>	Due Process </a:t>
            </a:r>
          </a:p>
          <a:p>
            <a:pPr lvl="1">
              <a:buFont typeface="Wingdings" panose="05000000000000000000" pitchFamily="2" charset="2"/>
              <a:buChar char="Ø"/>
            </a:pPr>
            <a:r>
              <a:rPr lang="en-US" dirty="0"/>
              <a:t>   Remedies</a:t>
            </a:r>
          </a:p>
          <a:p>
            <a:pPr marL="457200" lvl="1" indent="0">
              <a:buNone/>
            </a:pPr>
            <a:endParaRPr lang="en-US" dirty="0"/>
          </a:p>
          <a:p>
            <a:pPr marL="457200" lvl="1" indent="0">
              <a:buNone/>
            </a:pPr>
            <a:r>
              <a:rPr lang="en-US" dirty="0"/>
              <a:t>Schools must keep these terms in mind as they create and implement their policies and procedures.</a:t>
            </a:r>
          </a:p>
          <a:p>
            <a:pPr marL="914400" lvl="2" indent="0">
              <a:buNone/>
            </a:pPr>
            <a:endParaRPr lang="en-US" dirty="0"/>
          </a:p>
        </p:txBody>
      </p:sp>
    </p:spTree>
    <p:extLst>
      <p:ext uri="{BB962C8B-B14F-4D97-AF65-F5344CB8AC3E}">
        <p14:creationId xmlns:p14="http://schemas.microsoft.com/office/powerpoint/2010/main" val="32743059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17130"/>
          </a:xfrm>
        </p:spPr>
        <p:txBody>
          <a:bodyPr/>
          <a:lstStyle/>
          <a:p>
            <a:pPr algn="ctr"/>
            <a:r>
              <a:rPr lang="en-US" dirty="0"/>
              <a:t>What is due process?</a:t>
            </a:r>
          </a:p>
        </p:txBody>
      </p:sp>
      <p:sp>
        <p:nvSpPr>
          <p:cNvPr id="3" name="Content Placeholder 2"/>
          <p:cNvSpPr>
            <a:spLocks noGrp="1"/>
          </p:cNvSpPr>
          <p:nvPr>
            <p:ph idx="1"/>
          </p:nvPr>
        </p:nvSpPr>
        <p:spPr>
          <a:xfrm>
            <a:off x="838200" y="1440873"/>
            <a:ext cx="10515600" cy="4234997"/>
          </a:xfrm>
        </p:spPr>
        <p:txBody>
          <a:bodyPr>
            <a:normAutofit/>
          </a:bodyPr>
          <a:lstStyle/>
          <a:p>
            <a:r>
              <a:rPr lang="en-US" dirty="0"/>
              <a:t>The U.S. Department made the revisions and enacted these final rules because</a:t>
            </a:r>
          </a:p>
          <a:p>
            <a:pPr marL="457200" lvl="1" indent="0">
              <a:buNone/>
            </a:pPr>
            <a:r>
              <a:rPr lang="en-US" sz="2000" i="1" dirty="0"/>
              <a:t>“[D]</a:t>
            </a:r>
            <a:r>
              <a:rPr lang="en-US" sz="2000" i="1" dirty="0" err="1"/>
              <a:t>ue</a:t>
            </a:r>
            <a:r>
              <a:rPr lang="en-US" sz="2000" i="1" dirty="0"/>
              <a:t> process principles of notice and a meaningful opportunity to be heard and the importance of an </a:t>
            </a:r>
            <a:r>
              <a:rPr lang="en-US" sz="2000" b="1" i="1" dirty="0"/>
              <a:t>impartial </a:t>
            </a:r>
            <a:r>
              <a:rPr lang="en-US" sz="2000" i="1" dirty="0"/>
              <a:t>process before </a:t>
            </a:r>
            <a:r>
              <a:rPr lang="en-US" sz="2000" b="1" i="1" dirty="0"/>
              <a:t>unbiased </a:t>
            </a:r>
            <a:r>
              <a:rPr lang="en-US" sz="2000" i="1" dirty="0"/>
              <a:t>officials, set forth the procedures adapted for the practical realities of sexual harassment allegations in an educational context that are most needed to (i) improve perceptions that Title IX sexual harassment allegations are resolved fairly and reliably, (ii) avoid intentional or unintentional injection of sex-based biases and stereotypes into Title IX proceedings, and (iii) promote accurate, reliable outcomes, all of which effectuate the purpose of Title IX to provide individuals with effective protection from discriminatory practices.”</a:t>
            </a:r>
          </a:p>
          <a:p>
            <a:pPr marL="457200" lvl="1" indent="0">
              <a:buNone/>
            </a:pPr>
            <a:endParaRPr lang="en-US" sz="2000" i="1" dirty="0"/>
          </a:p>
          <a:p>
            <a:pPr marL="457200" lvl="1" indent="0">
              <a:buNone/>
            </a:pPr>
            <a:r>
              <a:rPr lang="en-US" sz="2000" i="1" dirty="0"/>
              <a:t>									</a:t>
            </a:r>
            <a:r>
              <a:rPr lang="en-US" sz="1200" i="1" dirty="0"/>
              <a:t>Pg. 100 Final Regulations </a:t>
            </a:r>
          </a:p>
        </p:txBody>
      </p:sp>
    </p:spTree>
    <p:extLst>
      <p:ext uri="{BB962C8B-B14F-4D97-AF65-F5344CB8AC3E}">
        <p14:creationId xmlns:p14="http://schemas.microsoft.com/office/powerpoint/2010/main" val="32416894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54075"/>
          </a:xfrm>
        </p:spPr>
        <p:txBody>
          <a:bodyPr/>
          <a:lstStyle/>
          <a:p>
            <a:pPr algn="ctr"/>
            <a:r>
              <a:rPr lang="en-US" dirty="0"/>
              <a:t>Compliance </a:t>
            </a:r>
          </a:p>
        </p:txBody>
      </p:sp>
      <p:sp>
        <p:nvSpPr>
          <p:cNvPr id="3" name="Content Placeholder 2"/>
          <p:cNvSpPr>
            <a:spLocks noGrp="1"/>
          </p:cNvSpPr>
          <p:nvPr>
            <p:ph idx="1"/>
          </p:nvPr>
        </p:nvSpPr>
        <p:spPr>
          <a:xfrm>
            <a:off x="838200" y="1394691"/>
            <a:ext cx="10515600" cy="4281179"/>
          </a:xfrm>
        </p:spPr>
        <p:txBody>
          <a:bodyPr>
            <a:normAutofit/>
          </a:bodyPr>
          <a:lstStyle/>
          <a:p>
            <a:r>
              <a:rPr lang="en-US" dirty="0"/>
              <a:t>The New Regulations take effect on </a:t>
            </a:r>
            <a:r>
              <a:rPr lang="en-US" b="1" dirty="0"/>
              <a:t>August 14, 2020.</a:t>
            </a:r>
          </a:p>
          <a:p>
            <a:r>
              <a:rPr lang="en-US" dirty="0"/>
              <a:t>Every school that has a website must post important information about the school’s Title IX policies and procedures on their website. </a:t>
            </a:r>
          </a:p>
          <a:p>
            <a:r>
              <a:rPr lang="en-US" dirty="0"/>
              <a:t>The new Title IX Rule specifically requires schools to post on their websites:</a:t>
            </a:r>
          </a:p>
          <a:p>
            <a:pPr lvl="1">
              <a:buFont typeface="Wingdings" panose="05000000000000000000" pitchFamily="2" charset="2"/>
              <a:buChar char="Ø"/>
            </a:pPr>
            <a:r>
              <a:rPr lang="en-US" dirty="0"/>
              <a:t>The </a:t>
            </a:r>
            <a:r>
              <a:rPr lang="en-US" i="1" dirty="0"/>
              <a:t>contact information</a:t>
            </a:r>
            <a:r>
              <a:rPr lang="en-US" dirty="0"/>
              <a:t> for the school’s Title IX Coordinator(s);</a:t>
            </a:r>
          </a:p>
          <a:p>
            <a:pPr lvl="1">
              <a:buFont typeface="Wingdings" panose="05000000000000000000" pitchFamily="2" charset="2"/>
              <a:buChar char="Ø"/>
            </a:pPr>
            <a:r>
              <a:rPr lang="en-US" dirty="0"/>
              <a:t>The school’s </a:t>
            </a:r>
            <a:r>
              <a:rPr lang="en-US" i="1" dirty="0"/>
              <a:t>non-discrimination policy</a:t>
            </a:r>
            <a:r>
              <a:rPr lang="en-US" dirty="0"/>
              <a:t>; and</a:t>
            </a:r>
          </a:p>
          <a:p>
            <a:pPr lvl="1">
              <a:buFont typeface="Wingdings" panose="05000000000000000000" pitchFamily="2" charset="2"/>
              <a:buChar char="Ø"/>
            </a:pPr>
            <a:r>
              <a:rPr lang="en-US" i="1" dirty="0"/>
              <a:t>All Training materials</a:t>
            </a:r>
            <a:r>
              <a:rPr lang="en-US" dirty="0"/>
              <a:t> used to train the school’s Title IX personnel.</a:t>
            </a:r>
          </a:p>
        </p:txBody>
      </p:sp>
    </p:spTree>
    <p:extLst>
      <p:ext uri="{BB962C8B-B14F-4D97-AF65-F5344CB8AC3E}">
        <p14:creationId xmlns:p14="http://schemas.microsoft.com/office/powerpoint/2010/main" val="14063048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937202"/>
          </a:xfrm>
        </p:spPr>
        <p:txBody>
          <a:bodyPr>
            <a:normAutofit/>
          </a:bodyPr>
          <a:lstStyle/>
          <a:p>
            <a:pPr algn="ctr"/>
            <a:r>
              <a:rPr lang="en-US" dirty="0"/>
              <a:t>Compliance (cont’d)</a:t>
            </a:r>
          </a:p>
        </p:txBody>
      </p:sp>
      <p:sp>
        <p:nvSpPr>
          <p:cNvPr id="3" name="Content Placeholder 2"/>
          <p:cNvSpPr>
            <a:spLocks noGrp="1"/>
          </p:cNvSpPr>
          <p:nvPr>
            <p:ph idx="1"/>
          </p:nvPr>
        </p:nvSpPr>
        <p:spPr>
          <a:xfrm>
            <a:off x="838200" y="1219200"/>
            <a:ext cx="10515600" cy="4230256"/>
          </a:xfrm>
        </p:spPr>
        <p:txBody>
          <a:bodyPr>
            <a:normAutofit fontScale="47500" lnSpcReduction="20000"/>
          </a:bodyPr>
          <a:lstStyle/>
          <a:p>
            <a:pPr marL="514350" lvl="0" indent="-514350">
              <a:buFont typeface="+mj-lt"/>
              <a:buAutoNum type="arabicPeriod"/>
            </a:pPr>
            <a:r>
              <a:rPr lang="en-US" sz="5000" b="1" dirty="0"/>
              <a:t>Notice:</a:t>
            </a:r>
            <a:r>
              <a:rPr lang="en-US" sz="5000" dirty="0"/>
              <a:t>  Requires schools to designate </a:t>
            </a:r>
            <a:r>
              <a:rPr lang="en-US" sz="5000" b="1" dirty="0"/>
              <a:t>at least one employee </a:t>
            </a:r>
            <a:r>
              <a:rPr lang="en-US" sz="5000" dirty="0"/>
              <a:t>as the Title IX Coordinator and  </a:t>
            </a:r>
            <a:r>
              <a:rPr lang="en-US" sz="5000" b="1" dirty="0"/>
              <a:t>“prominently display” </a:t>
            </a:r>
            <a:r>
              <a:rPr lang="en-US" sz="5000" dirty="0"/>
              <a:t>the Title IX Coordinator’s contact information (office address, telephone number and an e-mail address) on the school’s website.</a:t>
            </a:r>
          </a:p>
          <a:p>
            <a:pPr marL="514350" lvl="0" indent="-514350">
              <a:buFont typeface="+mj-lt"/>
              <a:buAutoNum type="arabicPeriod"/>
            </a:pPr>
            <a:r>
              <a:rPr lang="en-US" sz="5000" b="1" dirty="0"/>
              <a:t>Non-Discrimination Policy: </a:t>
            </a:r>
            <a:r>
              <a:rPr lang="en-US" sz="5000" dirty="0"/>
              <a:t>Requires schools to notify students, employees, applicants, parents and guardians, and others that the school does not discriminate on the basis of sex, and that Title IX requires the school not to discriminate. </a:t>
            </a:r>
            <a:r>
              <a:rPr lang="en-US" sz="5000" u="sng" dirty="0"/>
              <a:t>This non-discrimination policy must also be prominently displayed on the school’s website.</a:t>
            </a:r>
          </a:p>
          <a:p>
            <a:pPr marL="514350" lvl="0" indent="-514350">
              <a:buFont typeface="+mj-lt"/>
              <a:buAutoNum type="arabicPeriod"/>
            </a:pPr>
            <a:r>
              <a:rPr lang="en-US" sz="5000" dirty="0"/>
              <a:t>Schools must ensure that reports </a:t>
            </a:r>
            <a:r>
              <a:rPr lang="en-US" sz="5000" b="1" dirty="0"/>
              <a:t>can be made at any time, including during non-business hours,</a:t>
            </a:r>
            <a:r>
              <a:rPr lang="en-US" sz="5000" dirty="0"/>
              <a:t> by using the Title IX Coordinator’s listed telephone number or e-mail address, “or by any other means that results in the Title IX Coordinator receiving the person’s verbal or written report.”</a:t>
            </a:r>
          </a:p>
          <a:p>
            <a:pPr marL="0" lvl="0" indent="0">
              <a:buNone/>
            </a:pPr>
            <a:endParaRPr lang="en-US" dirty="0"/>
          </a:p>
          <a:p>
            <a:pPr marL="0" lvl="0" indent="0">
              <a:buNone/>
            </a:pPr>
            <a:r>
              <a:rPr lang="en-US" dirty="0"/>
              <a:t>							</a:t>
            </a:r>
            <a:r>
              <a:rPr lang="en-US" sz="1900" dirty="0"/>
              <a:t>§106.8(a), §106.8(b)(2)(i), §106.8(b)(1) </a:t>
            </a:r>
          </a:p>
          <a:p>
            <a:endParaRPr lang="en-US" dirty="0"/>
          </a:p>
        </p:txBody>
      </p:sp>
    </p:spTree>
    <p:extLst>
      <p:ext uri="{BB962C8B-B14F-4D97-AF65-F5344CB8AC3E}">
        <p14:creationId xmlns:p14="http://schemas.microsoft.com/office/powerpoint/2010/main" val="6045844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048039"/>
          </a:xfrm>
        </p:spPr>
        <p:txBody>
          <a:bodyPr/>
          <a:lstStyle/>
          <a:p>
            <a:pPr algn="ctr"/>
            <a:r>
              <a:rPr lang="en-US" dirty="0"/>
              <a:t>Compliance (cont’d)</a:t>
            </a:r>
          </a:p>
        </p:txBody>
      </p:sp>
      <p:sp>
        <p:nvSpPr>
          <p:cNvPr id="3" name="Content Placeholder 2"/>
          <p:cNvSpPr>
            <a:spLocks noGrp="1"/>
          </p:cNvSpPr>
          <p:nvPr>
            <p:ph idx="1"/>
          </p:nvPr>
        </p:nvSpPr>
        <p:spPr>
          <a:xfrm>
            <a:off x="838200" y="1967345"/>
            <a:ext cx="10515600" cy="2558473"/>
          </a:xfrm>
        </p:spPr>
        <p:txBody>
          <a:bodyPr>
            <a:normAutofit/>
          </a:bodyPr>
          <a:lstStyle/>
          <a:p>
            <a:r>
              <a:rPr lang="en-US" dirty="0"/>
              <a:t>The Department will continue to provide technical assistance after these regulations become effective, including during the investigation of a complaint, a compliance review, or a directed investigation by OCR, if the recipient requests technical assistance. </a:t>
            </a:r>
          </a:p>
          <a:p>
            <a:pPr marL="0" indent="0">
              <a:buNone/>
            </a:pPr>
            <a:endParaRPr lang="en-US" dirty="0"/>
          </a:p>
        </p:txBody>
      </p:sp>
    </p:spTree>
    <p:extLst>
      <p:ext uri="{BB962C8B-B14F-4D97-AF65-F5344CB8AC3E}">
        <p14:creationId xmlns:p14="http://schemas.microsoft.com/office/powerpoint/2010/main" val="32031006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734002"/>
          </a:xfrm>
        </p:spPr>
        <p:txBody>
          <a:bodyPr/>
          <a:lstStyle/>
          <a:p>
            <a:pPr algn="ctr"/>
            <a:r>
              <a:rPr lang="en-US" dirty="0"/>
              <a:t>Training</a:t>
            </a:r>
          </a:p>
        </p:txBody>
      </p:sp>
      <p:sp>
        <p:nvSpPr>
          <p:cNvPr id="3" name="Content Placeholder 2"/>
          <p:cNvSpPr>
            <a:spLocks noGrp="1"/>
          </p:cNvSpPr>
          <p:nvPr>
            <p:ph idx="1"/>
          </p:nvPr>
        </p:nvSpPr>
        <p:spPr>
          <a:xfrm>
            <a:off x="838200" y="1376217"/>
            <a:ext cx="10515600" cy="3888509"/>
          </a:xfrm>
        </p:spPr>
        <p:txBody>
          <a:bodyPr>
            <a:normAutofit fontScale="32500" lnSpcReduction="20000"/>
          </a:bodyPr>
          <a:lstStyle/>
          <a:p>
            <a:r>
              <a:rPr lang="en-US" sz="6400" dirty="0"/>
              <a:t>Training is key to a successful response to reports of alleged sex discrimination or harassment.</a:t>
            </a:r>
          </a:p>
          <a:p>
            <a:r>
              <a:rPr lang="en-US" sz="6400" dirty="0"/>
              <a:t>Training is </a:t>
            </a:r>
            <a:r>
              <a:rPr lang="en-US" sz="6400" b="1" dirty="0"/>
              <a:t>required by the federal government </a:t>
            </a:r>
            <a:r>
              <a:rPr lang="en-US" sz="6400" dirty="0"/>
              <a:t>to ensure institutional practice consistent with key laws and guidance</a:t>
            </a:r>
          </a:p>
          <a:p>
            <a:pPr lvl="1"/>
            <a:r>
              <a:rPr lang="en-US" sz="6400" dirty="0"/>
              <a:t>On policies, procedures </a:t>
            </a:r>
          </a:p>
          <a:p>
            <a:pPr lvl="1"/>
            <a:r>
              <a:rPr lang="en-US" sz="6400" dirty="0"/>
              <a:t>For anyone who is responsible for Title IX in the schools: Title IX Coordinator, Investigator, Decision-Makers, Informal Resolution Facilitators and Advisors</a:t>
            </a:r>
          </a:p>
          <a:p>
            <a:pPr lvl="0"/>
            <a:r>
              <a:rPr lang="en-US" sz="6400" b="1" dirty="0"/>
              <a:t>Intent</a:t>
            </a:r>
            <a:r>
              <a:rPr lang="en-US" sz="6400" dirty="0"/>
              <a:t>: Under the Title IX Rule, students, employees, the Department, and the public </a:t>
            </a:r>
            <a:r>
              <a:rPr lang="en-US" sz="6400" b="1" dirty="0"/>
              <a:t>will be able to examine </a:t>
            </a:r>
            <a:r>
              <a:rPr lang="en-US" sz="6400" dirty="0"/>
              <a:t>a school’s training materials, providing a necessary safeguard to improve the impartiality, reliability, and legitimacy of Title IX proceedings. This requirement will improve the overall </a:t>
            </a:r>
            <a:r>
              <a:rPr lang="en-US" sz="6400" b="1" dirty="0"/>
              <a:t>transparency and integrity </a:t>
            </a:r>
            <a:r>
              <a:rPr lang="en-US" sz="6400" dirty="0"/>
              <a:t>of a school’s Title IX policies and procedures.</a:t>
            </a:r>
          </a:p>
          <a:p>
            <a:pPr lvl="0"/>
            <a:endParaRPr lang="en-US" sz="6400" dirty="0"/>
          </a:p>
          <a:p>
            <a:pPr marL="0" indent="0">
              <a:buNone/>
            </a:pPr>
            <a:r>
              <a:rPr lang="en-US" sz="3700" dirty="0"/>
              <a:t>§ 106.45(b)(1)(iii) &amp; § 106.45(b)(10)(i)(D)</a:t>
            </a:r>
          </a:p>
          <a:p>
            <a:pPr lvl="0"/>
            <a:endParaRPr lang="en-US" sz="6400" dirty="0"/>
          </a:p>
        </p:txBody>
      </p:sp>
    </p:spTree>
    <p:extLst>
      <p:ext uri="{BB962C8B-B14F-4D97-AF65-F5344CB8AC3E}">
        <p14:creationId xmlns:p14="http://schemas.microsoft.com/office/powerpoint/2010/main" val="680814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91020"/>
          </a:xfrm>
        </p:spPr>
        <p:txBody>
          <a:bodyPr/>
          <a:lstStyle/>
          <a:p>
            <a:pPr algn="ctr"/>
            <a:r>
              <a:rPr lang="en-US" dirty="0"/>
              <a:t>Training (cont’d)</a:t>
            </a:r>
          </a:p>
        </p:txBody>
      </p:sp>
      <p:sp>
        <p:nvSpPr>
          <p:cNvPr id="3" name="Content Placeholder 2"/>
          <p:cNvSpPr>
            <a:spLocks noGrp="1"/>
          </p:cNvSpPr>
          <p:nvPr>
            <p:ph idx="1"/>
          </p:nvPr>
        </p:nvSpPr>
        <p:spPr>
          <a:xfrm>
            <a:off x="838200" y="1431637"/>
            <a:ext cx="10515600" cy="4244234"/>
          </a:xfrm>
        </p:spPr>
        <p:txBody>
          <a:bodyPr>
            <a:normAutofit fontScale="77500" lnSpcReduction="20000"/>
          </a:bodyPr>
          <a:lstStyle/>
          <a:p>
            <a:endParaRPr lang="en-US" dirty="0"/>
          </a:p>
          <a:p>
            <a:pPr lvl="1"/>
            <a:r>
              <a:rPr lang="en-US" sz="2800" dirty="0"/>
              <a:t>A school must post on its website: “</a:t>
            </a:r>
            <a:r>
              <a:rPr lang="en-US" sz="2800" i="1" dirty="0"/>
              <a:t>All materials</a:t>
            </a:r>
            <a:r>
              <a:rPr lang="en-US" sz="2800" dirty="0"/>
              <a:t> </a:t>
            </a:r>
            <a:r>
              <a:rPr lang="en-US" sz="2800" i="1" dirty="0"/>
              <a:t>used</a:t>
            </a:r>
            <a:r>
              <a:rPr lang="en-US" sz="2800" dirty="0"/>
              <a:t> </a:t>
            </a:r>
            <a:r>
              <a:rPr lang="en-US" sz="2800" i="1" dirty="0"/>
              <a:t>to train</a:t>
            </a:r>
            <a:r>
              <a:rPr lang="en-US" sz="2800" dirty="0"/>
              <a:t> Title IX Coordinators, investigators, decision-makers, and any person who facilitates an informal resolution process.” </a:t>
            </a:r>
          </a:p>
          <a:p>
            <a:pPr lvl="1"/>
            <a:r>
              <a:rPr lang="en-US" sz="2800" dirty="0"/>
              <a:t>Posting anything less than “all materials” on the website is insufficient.</a:t>
            </a:r>
          </a:p>
          <a:p>
            <a:pPr lvl="1"/>
            <a:r>
              <a:rPr lang="en-US" sz="2800" dirty="0"/>
              <a:t>Merely listing topics covered by the school’s training of Title IX personnel, or merely summarizing such training materials is not the same as posting “all materials.”</a:t>
            </a:r>
          </a:p>
          <a:p>
            <a:pPr lvl="1"/>
            <a:r>
              <a:rPr lang="en-US" sz="2800" dirty="0"/>
              <a:t>If a school’s current training materials are copyrighted or otherwise protected as proprietary business information (for example, by an outside consultant), the school still must comply with the Title IX Rule. This may mean that the school has to secure permission from the copyright holder to publish the training materials on the school’s website.</a:t>
            </a:r>
          </a:p>
          <a:p>
            <a:pPr lvl="1"/>
            <a:endParaRPr lang="en-US" dirty="0"/>
          </a:p>
          <a:p>
            <a:pPr marL="457200" lvl="1" indent="0">
              <a:buNone/>
            </a:pPr>
            <a:endParaRPr lang="en-US" sz="1400" dirty="0"/>
          </a:p>
          <a:p>
            <a:pPr marL="457200" lvl="1" indent="0">
              <a:buNone/>
            </a:pPr>
            <a:r>
              <a:rPr lang="en-US" sz="1400" dirty="0"/>
              <a:t>§106.45(b)(10)(i)(D)</a:t>
            </a:r>
          </a:p>
        </p:txBody>
      </p:sp>
    </p:spTree>
    <p:extLst>
      <p:ext uri="{BB962C8B-B14F-4D97-AF65-F5344CB8AC3E}">
        <p14:creationId xmlns:p14="http://schemas.microsoft.com/office/powerpoint/2010/main" val="18271257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63311"/>
          </a:xfrm>
        </p:spPr>
        <p:txBody>
          <a:bodyPr/>
          <a:lstStyle/>
          <a:p>
            <a:pPr algn="ctr"/>
            <a:r>
              <a:rPr lang="en-US" dirty="0"/>
              <a:t>Training (cont’d)</a:t>
            </a:r>
          </a:p>
        </p:txBody>
      </p:sp>
      <p:sp>
        <p:nvSpPr>
          <p:cNvPr id="3" name="Content Placeholder 2"/>
          <p:cNvSpPr>
            <a:spLocks noGrp="1"/>
          </p:cNvSpPr>
          <p:nvPr>
            <p:ph idx="1"/>
          </p:nvPr>
        </p:nvSpPr>
        <p:spPr>
          <a:xfrm>
            <a:off x="838200" y="1311564"/>
            <a:ext cx="10515600" cy="4364307"/>
          </a:xfrm>
        </p:spPr>
        <p:txBody>
          <a:bodyPr>
            <a:normAutofit/>
          </a:bodyPr>
          <a:lstStyle/>
          <a:p>
            <a:pPr lvl="0"/>
            <a:r>
              <a:rPr lang="en-US" u="sng" dirty="0"/>
              <a:t>All materials used to train Title IX personnel</a:t>
            </a:r>
            <a:r>
              <a:rPr lang="en-US" dirty="0"/>
              <a:t>:</a:t>
            </a:r>
          </a:p>
          <a:p>
            <a:pPr marL="0" lvl="0" indent="0">
              <a:buNone/>
            </a:pPr>
            <a:endParaRPr lang="en-US" sz="3200" dirty="0"/>
          </a:p>
          <a:p>
            <a:pPr lvl="1"/>
            <a:r>
              <a:rPr lang="en-US" dirty="0"/>
              <a:t>Must </a:t>
            </a:r>
            <a:r>
              <a:rPr lang="en-US" b="1" dirty="0"/>
              <a:t>not </a:t>
            </a:r>
            <a:r>
              <a:rPr lang="en-US" dirty="0"/>
              <a:t>rely on sex stereotypes</a:t>
            </a:r>
            <a:endParaRPr lang="en-US" sz="2800" dirty="0"/>
          </a:p>
          <a:p>
            <a:pPr lvl="1"/>
            <a:r>
              <a:rPr lang="en-US" dirty="0"/>
              <a:t>Must </a:t>
            </a:r>
            <a:r>
              <a:rPr lang="en-US" b="1" dirty="0"/>
              <a:t>promote impartial investigations and adjudications </a:t>
            </a:r>
            <a:r>
              <a:rPr lang="en-US" dirty="0"/>
              <a:t>of formal complaints of sexual harassment</a:t>
            </a:r>
            <a:endParaRPr lang="en-US" sz="2800" dirty="0"/>
          </a:p>
          <a:p>
            <a:pPr lvl="1"/>
            <a:r>
              <a:rPr lang="en-US" dirty="0"/>
              <a:t>Must be maintained by the school </a:t>
            </a:r>
            <a:r>
              <a:rPr lang="en-US" b="1" dirty="0"/>
              <a:t>for at least 7 years</a:t>
            </a:r>
            <a:endParaRPr lang="en-US" sz="2800" dirty="0"/>
          </a:p>
          <a:p>
            <a:pPr lvl="1"/>
            <a:r>
              <a:rPr lang="en-US" dirty="0"/>
              <a:t>If the school does not maintain a website the school must make the training materials available upon request for inspection by members of the public.</a:t>
            </a:r>
          </a:p>
          <a:p>
            <a:pPr marL="457200" lvl="1" indent="0">
              <a:buNone/>
            </a:pPr>
            <a:endParaRPr lang="en-US" sz="1200" dirty="0"/>
          </a:p>
          <a:p>
            <a:pPr marL="457200" lvl="1" indent="0">
              <a:buNone/>
            </a:pPr>
            <a:endParaRPr lang="en-US" sz="1200" dirty="0"/>
          </a:p>
          <a:p>
            <a:pPr marL="457200" lvl="1" indent="0">
              <a:buNone/>
            </a:pPr>
            <a:r>
              <a:rPr lang="en-US" sz="1200" dirty="0"/>
              <a:t>§ 106.45(b)(1)(iii) &amp; § 106.45(b)(10)(i)(D)</a:t>
            </a:r>
          </a:p>
          <a:p>
            <a:pPr lvl="1"/>
            <a:endParaRPr lang="en-US" sz="2800" dirty="0"/>
          </a:p>
        </p:txBody>
      </p:sp>
    </p:spTree>
    <p:extLst>
      <p:ext uri="{BB962C8B-B14F-4D97-AF65-F5344CB8AC3E}">
        <p14:creationId xmlns:p14="http://schemas.microsoft.com/office/powerpoint/2010/main" val="34312970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918730"/>
          </a:xfrm>
        </p:spPr>
        <p:txBody>
          <a:bodyPr/>
          <a:lstStyle/>
          <a:p>
            <a:pPr algn="ctr"/>
            <a:r>
              <a:rPr lang="en-US" dirty="0"/>
              <a:t>Training (cont’d)</a:t>
            </a:r>
          </a:p>
        </p:txBody>
      </p:sp>
      <p:sp>
        <p:nvSpPr>
          <p:cNvPr id="3" name="Content Placeholder 2"/>
          <p:cNvSpPr>
            <a:spLocks noGrp="1"/>
          </p:cNvSpPr>
          <p:nvPr>
            <p:ph idx="1"/>
          </p:nvPr>
        </p:nvSpPr>
        <p:spPr>
          <a:xfrm>
            <a:off x="838200" y="1671782"/>
            <a:ext cx="10515600" cy="4004088"/>
          </a:xfrm>
        </p:spPr>
        <p:txBody>
          <a:bodyPr>
            <a:normAutofit/>
          </a:bodyPr>
          <a:lstStyle/>
          <a:p>
            <a:pPr lvl="0"/>
            <a:r>
              <a:rPr lang="en-US" dirty="0"/>
              <a:t>Title IX personnel include the Title IX Coordinator, any investigator, any decision-maker, and any person who facilities an informal resolution (such as mediation).</a:t>
            </a:r>
          </a:p>
          <a:p>
            <a:r>
              <a:rPr lang="en-US" dirty="0"/>
              <a:t>The Title IX Rule requires schools’ Title IX personnel to be </a:t>
            </a:r>
            <a:r>
              <a:rPr lang="en-US" b="1" dirty="0"/>
              <a:t>unbiased</a:t>
            </a:r>
            <a:r>
              <a:rPr lang="en-US" dirty="0"/>
              <a:t> and </a:t>
            </a:r>
            <a:r>
              <a:rPr lang="en-US" b="1" dirty="0"/>
              <a:t>free from conflicts of interest.</a:t>
            </a:r>
          </a:p>
          <a:p>
            <a:pPr lvl="0"/>
            <a:endParaRPr lang="en-US" dirty="0"/>
          </a:p>
          <a:p>
            <a:pPr lvl="1"/>
            <a:endParaRPr lang="en-US" sz="2800" dirty="0"/>
          </a:p>
          <a:p>
            <a:endParaRPr lang="en-US" dirty="0"/>
          </a:p>
        </p:txBody>
      </p:sp>
    </p:spTree>
    <p:extLst>
      <p:ext uri="{BB962C8B-B14F-4D97-AF65-F5344CB8AC3E}">
        <p14:creationId xmlns:p14="http://schemas.microsoft.com/office/powerpoint/2010/main" val="20223889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669348"/>
          </a:xfrm>
        </p:spPr>
        <p:txBody>
          <a:bodyPr/>
          <a:lstStyle/>
          <a:p>
            <a:pPr algn="ctr"/>
            <a:r>
              <a:rPr lang="en-US" dirty="0"/>
              <a:t>Training (cont’d)</a:t>
            </a:r>
          </a:p>
        </p:txBody>
      </p:sp>
      <p:sp>
        <p:nvSpPr>
          <p:cNvPr id="3" name="Content Placeholder 2"/>
          <p:cNvSpPr>
            <a:spLocks noGrp="1"/>
          </p:cNvSpPr>
          <p:nvPr>
            <p:ph idx="1"/>
          </p:nvPr>
        </p:nvSpPr>
        <p:spPr>
          <a:xfrm>
            <a:off x="838200" y="1477818"/>
            <a:ext cx="10515600" cy="3546764"/>
          </a:xfrm>
        </p:spPr>
        <p:txBody>
          <a:bodyPr>
            <a:normAutofit/>
          </a:bodyPr>
          <a:lstStyle/>
          <a:p>
            <a:pPr lvl="0"/>
            <a:r>
              <a:rPr lang="en-US" dirty="0"/>
              <a:t>Schools must ensure that Title IX personnel receive training as follows:</a:t>
            </a:r>
            <a:endParaRPr lang="en-US" sz="3200" dirty="0"/>
          </a:p>
          <a:p>
            <a:pPr lvl="1"/>
            <a:r>
              <a:rPr lang="en-US" dirty="0"/>
              <a:t>On Title </a:t>
            </a:r>
            <a:r>
              <a:rPr lang="en-US" dirty="0" err="1"/>
              <a:t>IX’s</a:t>
            </a:r>
            <a:r>
              <a:rPr lang="en-US" dirty="0"/>
              <a:t> definition of “sexual harassment”</a:t>
            </a:r>
            <a:endParaRPr lang="en-US" sz="2800" dirty="0"/>
          </a:p>
          <a:p>
            <a:pPr lvl="1"/>
            <a:r>
              <a:rPr lang="en-US" dirty="0"/>
              <a:t>On the scope of the school’s education program or activity</a:t>
            </a:r>
            <a:endParaRPr lang="en-US" sz="2800" dirty="0"/>
          </a:p>
          <a:p>
            <a:pPr lvl="1"/>
            <a:r>
              <a:rPr lang="en-US" dirty="0"/>
              <a:t>On how to conduct an investigation and grievance process</a:t>
            </a:r>
            <a:endParaRPr lang="en-US" sz="2800" dirty="0"/>
          </a:p>
          <a:p>
            <a:pPr lvl="1"/>
            <a:r>
              <a:rPr lang="en-US" dirty="0"/>
              <a:t>On how to serve impartially, including by avoiding prejudgment of the facts at issue</a:t>
            </a:r>
            <a:endParaRPr lang="en-US" sz="2800" dirty="0"/>
          </a:p>
          <a:p>
            <a:pPr lvl="1"/>
            <a:r>
              <a:rPr lang="en-US" dirty="0"/>
              <a:t>On how to avoid conflicts of interest and bias</a:t>
            </a:r>
            <a:endParaRPr lang="en-US" sz="2800" dirty="0"/>
          </a:p>
        </p:txBody>
      </p:sp>
    </p:spTree>
    <p:extLst>
      <p:ext uri="{BB962C8B-B14F-4D97-AF65-F5344CB8AC3E}">
        <p14:creationId xmlns:p14="http://schemas.microsoft.com/office/powerpoint/2010/main" val="11460396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669348"/>
          </a:xfrm>
        </p:spPr>
        <p:txBody>
          <a:bodyPr/>
          <a:lstStyle/>
          <a:p>
            <a:pPr algn="ctr"/>
            <a:r>
              <a:rPr lang="en-US" dirty="0"/>
              <a:t>Training (cont’d)</a:t>
            </a:r>
          </a:p>
        </p:txBody>
      </p:sp>
      <p:sp>
        <p:nvSpPr>
          <p:cNvPr id="3" name="Content Placeholder 2"/>
          <p:cNvSpPr>
            <a:spLocks noGrp="1"/>
          </p:cNvSpPr>
          <p:nvPr>
            <p:ph idx="1"/>
          </p:nvPr>
        </p:nvSpPr>
        <p:spPr>
          <a:xfrm>
            <a:off x="838200" y="1847274"/>
            <a:ext cx="10515600" cy="3011054"/>
          </a:xfrm>
        </p:spPr>
        <p:txBody>
          <a:bodyPr>
            <a:normAutofit/>
          </a:bodyPr>
          <a:lstStyle/>
          <a:p>
            <a:pPr lvl="1">
              <a:buFont typeface="Wingdings" panose="05000000000000000000" pitchFamily="2" charset="2"/>
              <a:buChar char="Ø"/>
            </a:pPr>
            <a:r>
              <a:rPr lang="en-US" b="1" dirty="0"/>
              <a:t>Decision-makers</a:t>
            </a:r>
            <a:r>
              <a:rPr lang="en-US" dirty="0"/>
              <a:t> must receive training on any technology to be used at a live hearing, and on issues of relevance of questions and evidence, including when questions and evidence about a complainant’s sexual predisposition or prior sexual behavior are not relevant</a:t>
            </a:r>
            <a:endParaRPr lang="en-US" sz="2800" dirty="0"/>
          </a:p>
          <a:p>
            <a:pPr lvl="1">
              <a:buFont typeface="Wingdings" panose="05000000000000000000" pitchFamily="2" charset="2"/>
              <a:buChar char="Ø"/>
            </a:pPr>
            <a:r>
              <a:rPr lang="en-US" b="1" dirty="0"/>
              <a:t>Investigators</a:t>
            </a:r>
            <a:r>
              <a:rPr lang="en-US" dirty="0"/>
              <a:t> must receive training on issues of relevance to create an investigative report that fairly summarizes relevant evidence</a:t>
            </a:r>
          </a:p>
          <a:p>
            <a:endParaRPr lang="en-US" dirty="0"/>
          </a:p>
        </p:txBody>
      </p:sp>
    </p:spTree>
    <p:extLst>
      <p:ext uri="{BB962C8B-B14F-4D97-AF65-F5344CB8AC3E}">
        <p14:creationId xmlns:p14="http://schemas.microsoft.com/office/powerpoint/2010/main" val="14785403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687820"/>
          </a:xfrm>
        </p:spPr>
        <p:txBody>
          <a:bodyPr/>
          <a:lstStyle/>
          <a:p>
            <a:pPr algn="ctr"/>
            <a:r>
              <a:rPr lang="en-US" dirty="0"/>
              <a:t>Who can train?</a:t>
            </a:r>
          </a:p>
        </p:txBody>
      </p:sp>
      <p:sp>
        <p:nvSpPr>
          <p:cNvPr id="3" name="Content Placeholder 2"/>
          <p:cNvSpPr>
            <a:spLocks noGrp="1"/>
          </p:cNvSpPr>
          <p:nvPr>
            <p:ph idx="1"/>
          </p:nvPr>
        </p:nvSpPr>
        <p:spPr>
          <a:xfrm>
            <a:off x="838200" y="1791855"/>
            <a:ext cx="10515600" cy="2392218"/>
          </a:xfrm>
        </p:spPr>
        <p:txBody>
          <a:bodyPr>
            <a:normAutofit/>
          </a:bodyPr>
          <a:lstStyle/>
          <a:p>
            <a:r>
              <a:rPr lang="en-US" dirty="0"/>
              <a:t>The Department </a:t>
            </a:r>
            <a:r>
              <a:rPr lang="en-US" b="1" dirty="0"/>
              <a:t>does not</a:t>
            </a:r>
            <a:r>
              <a:rPr lang="en-US" dirty="0"/>
              <a:t> certify, endorse, or otherwise approve or disapprove of particular organizations (whether for-profit or non-profit) or individuals that provide Title IX-related training and consulting services to schools.</a:t>
            </a:r>
          </a:p>
          <a:p>
            <a:endParaRPr lang="en-US" dirty="0"/>
          </a:p>
        </p:txBody>
      </p:sp>
    </p:spTree>
    <p:extLst>
      <p:ext uri="{BB962C8B-B14F-4D97-AF65-F5344CB8AC3E}">
        <p14:creationId xmlns:p14="http://schemas.microsoft.com/office/powerpoint/2010/main" val="22935144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780184"/>
          </a:xfrm>
        </p:spPr>
        <p:txBody>
          <a:bodyPr/>
          <a:lstStyle/>
          <a:p>
            <a:pPr algn="ctr"/>
            <a:r>
              <a:rPr lang="en-US" dirty="0"/>
              <a:t>Implementation</a:t>
            </a:r>
          </a:p>
        </p:txBody>
      </p:sp>
      <p:sp>
        <p:nvSpPr>
          <p:cNvPr id="3" name="Content Placeholder 2"/>
          <p:cNvSpPr>
            <a:spLocks noGrp="1"/>
          </p:cNvSpPr>
          <p:nvPr>
            <p:ph idx="1"/>
          </p:nvPr>
        </p:nvSpPr>
        <p:spPr>
          <a:xfrm>
            <a:off x="838200" y="1145310"/>
            <a:ext cx="10515600" cy="4433454"/>
          </a:xfrm>
        </p:spPr>
        <p:txBody>
          <a:bodyPr>
            <a:noAutofit/>
          </a:bodyPr>
          <a:lstStyle/>
          <a:p>
            <a:r>
              <a:rPr lang="en-US" sz="1800" dirty="0"/>
              <a:t>Following training – There must be successful and consistent </a:t>
            </a:r>
            <a:r>
              <a:rPr lang="en-US" sz="1800" b="1" dirty="0"/>
              <a:t>implementation </a:t>
            </a:r>
            <a:r>
              <a:rPr lang="en-US" sz="1800" dirty="0"/>
              <a:t>of the policies and procedures</a:t>
            </a:r>
          </a:p>
          <a:p>
            <a:pPr lvl="1"/>
            <a:r>
              <a:rPr lang="en-US" sz="1800" dirty="0"/>
              <a:t> Recommended that schools create forms to assist in:</a:t>
            </a:r>
          </a:p>
          <a:p>
            <a:pPr lvl="2"/>
            <a:r>
              <a:rPr lang="en-US" sz="1800" dirty="0"/>
              <a:t>Making sure information is properly recorded/memorialized</a:t>
            </a:r>
          </a:p>
          <a:p>
            <a:pPr lvl="2"/>
            <a:r>
              <a:rPr lang="en-US" sz="1800" dirty="0"/>
              <a:t>Making sure required information is given to the recipients</a:t>
            </a:r>
          </a:p>
          <a:p>
            <a:pPr lvl="2"/>
            <a:r>
              <a:rPr lang="en-US" sz="1800" dirty="0"/>
              <a:t>Ensure consistency and transparency in the process</a:t>
            </a:r>
          </a:p>
          <a:p>
            <a:pPr lvl="1"/>
            <a:r>
              <a:rPr lang="en-US" sz="1800" dirty="0"/>
              <a:t>Examples of the types of forms: </a:t>
            </a:r>
          </a:p>
          <a:p>
            <a:pPr lvl="2"/>
            <a:r>
              <a:rPr lang="en-US" sz="1800" dirty="0"/>
              <a:t>Incident reporting form </a:t>
            </a:r>
          </a:p>
          <a:p>
            <a:pPr lvl="2"/>
            <a:r>
              <a:rPr lang="en-US" sz="1800" dirty="0"/>
              <a:t>Internal incident assessment form </a:t>
            </a:r>
          </a:p>
          <a:p>
            <a:pPr lvl="2"/>
            <a:r>
              <a:rPr lang="en-US" sz="1800" dirty="0"/>
              <a:t>Complainant information brochure on supportive measures and informal resolution or formal complaint options</a:t>
            </a:r>
          </a:p>
          <a:p>
            <a:pPr lvl="2"/>
            <a:r>
              <a:rPr lang="en-US" sz="1800" dirty="0"/>
              <a:t>Mutual no contact letter</a:t>
            </a:r>
          </a:p>
          <a:p>
            <a:pPr lvl="2"/>
            <a:r>
              <a:rPr lang="en-US" sz="1800" dirty="0"/>
              <a:t>Formal complaint form </a:t>
            </a:r>
          </a:p>
          <a:p>
            <a:pPr lvl="1"/>
            <a:r>
              <a:rPr lang="en-US" sz="1800" dirty="0"/>
              <a:t>Schools must test their systems to make sure that the procedures are being consistently followed and the training is being effectively applied</a:t>
            </a:r>
          </a:p>
        </p:txBody>
      </p:sp>
    </p:spTree>
    <p:extLst>
      <p:ext uri="{BB962C8B-B14F-4D97-AF65-F5344CB8AC3E}">
        <p14:creationId xmlns:p14="http://schemas.microsoft.com/office/powerpoint/2010/main" val="16678255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21673"/>
            <a:ext cx="10515600" cy="711201"/>
          </a:xfrm>
        </p:spPr>
        <p:txBody>
          <a:bodyPr>
            <a:normAutofit/>
          </a:bodyPr>
          <a:lstStyle/>
          <a:p>
            <a:pPr algn="ctr"/>
            <a:r>
              <a:rPr lang="en-US" dirty="0"/>
              <a:t>Policies and Procedures 	</a:t>
            </a:r>
          </a:p>
        </p:txBody>
      </p:sp>
      <p:sp>
        <p:nvSpPr>
          <p:cNvPr id="3" name="Content Placeholder 2"/>
          <p:cNvSpPr>
            <a:spLocks noGrp="1"/>
          </p:cNvSpPr>
          <p:nvPr>
            <p:ph idx="1"/>
          </p:nvPr>
        </p:nvSpPr>
        <p:spPr>
          <a:xfrm>
            <a:off x="838200" y="1431636"/>
            <a:ext cx="10515600" cy="3205019"/>
          </a:xfrm>
        </p:spPr>
        <p:txBody>
          <a:bodyPr>
            <a:normAutofit/>
          </a:bodyPr>
          <a:lstStyle/>
          <a:p>
            <a:r>
              <a:rPr lang="en-US" dirty="0"/>
              <a:t>School must create or revise policies and procedures that </a:t>
            </a:r>
          </a:p>
          <a:p>
            <a:pPr marL="0" indent="0">
              <a:buNone/>
            </a:pPr>
            <a:endParaRPr lang="en-US" dirty="0"/>
          </a:p>
          <a:p>
            <a:pPr marL="914400" lvl="1" indent="-457200">
              <a:buFont typeface="+mj-lt"/>
              <a:buAutoNum type="arabicPeriod"/>
            </a:pPr>
            <a:r>
              <a:rPr lang="en-US" sz="2800" dirty="0"/>
              <a:t>Meet the directives issued under the final rules </a:t>
            </a:r>
          </a:p>
          <a:p>
            <a:pPr marL="914400" lvl="1" indent="-457200">
              <a:buFont typeface="+mj-lt"/>
              <a:buAutoNum type="arabicPeriod"/>
            </a:pPr>
            <a:r>
              <a:rPr lang="en-US" sz="2800" dirty="0"/>
              <a:t>Comply with state law and</a:t>
            </a:r>
          </a:p>
          <a:p>
            <a:pPr marL="914400" lvl="1" indent="-457200">
              <a:buFont typeface="+mj-lt"/>
              <a:buAutoNum type="arabicPeriod"/>
            </a:pPr>
            <a:r>
              <a:rPr lang="en-US" sz="2800" dirty="0"/>
              <a:t>Are tailored to the needs and/or culture or climate of the District</a:t>
            </a:r>
          </a:p>
          <a:p>
            <a:pPr marL="457200" lvl="1" indent="0">
              <a:buNone/>
            </a:pPr>
            <a:endParaRPr lang="en-US" sz="2800" dirty="0"/>
          </a:p>
          <a:p>
            <a:pPr lvl="2">
              <a:buFont typeface="Wingdings" panose="05000000000000000000" pitchFamily="2" charset="2"/>
              <a:buChar char="ü"/>
            </a:pPr>
            <a:endParaRPr lang="en-US" sz="2800" dirty="0"/>
          </a:p>
        </p:txBody>
      </p:sp>
    </p:spTree>
    <p:extLst>
      <p:ext uri="{BB962C8B-B14F-4D97-AF65-F5344CB8AC3E}">
        <p14:creationId xmlns:p14="http://schemas.microsoft.com/office/powerpoint/2010/main" val="42302186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21673"/>
            <a:ext cx="10515600" cy="942109"/>
          </a:xfrm>
        </p:spPr>
        <p:txBody>
          <a:bodyPr>
            <a:normAutofit/>
          </a:bodyPr>
          <a:lstStyle/>
          <a:p>
            <a:pPr algn="ctr"/>
            <a:r>
              <a:rPr lang="en-US" dirty="0"/>
              <a:t>Policies and Procedures 	</a:t>
            </a:r>
          </a:p>
        </p:txBody>
      </p:sp>
      <p:sp>
        <p:nvSpPr>
          <p:cNvPr id="3" name="Content Placeholder 2"/>
          <p:cNvSpPr>
            <a:spLocks noGrp="1"/>
          </p:cNvSpPr>
          <p:nvPr>
            <p:ph idx="1"/>
          </p:nvPr>
        </p:nvSpPr>
        <p:spPr>
          <a:xfrm>
            <a:off x="838200" y="1163782"/>
            <a:ext cx="10515600" cy="4045527"/>
          </a:xfrm>
        </p:spPr>
        <p:txBody>
          <a:bodyPr>
            <a:normAutofit/>
          </a:bodyPr>
          <a:lstStyle/>
          <a:p>
            <a:pPr marL="457200" lvl="1" indent="0">
              <a:buNone/>
            </a:pPr>
            <a:r>
              <a:rPr lang="en-US" dirty="0"/>
              <a:t>Examples of directives in the rules:</a:t>
            </a:r>
          </a:p>
          <a:p>
            <a:pPr lvl="1">
              <a:buFont typeface="Wingdings" panose="05000000000000000000" pitchFamily="2" charset="2"/>
              <a:buChar char="Ø"/>
            </a:pPr>
            <a:r>
              <a:rPr lang="en-US" dirty="0"/>
              <a:t>Schools must provide </a:t>
            </a:r>
            <a:r>
              <a:rPr lang="en-US" b="1" dirty="0"/>
              <a:t>supportive measures </a:t>
            </a:r>
            <a:r>
              <a:rPr lang="en-US" dirty="0"/>
              <a:t>to a Complainant even if there is no formal complaint filed because once a school has </a:t>
            </a:r>
            <a:r>
              <a:rPr lang="en-US" i="1" dirty="0"/>
              <a:t>actual knowledge </a:t>
            </a:r>
            <a:r>
              <a:rPr lang="en-US" dirty="0"/>
              <a:t>they must respond promptly to the allegation of sexual harassment</a:t>
            </a:r>
          </a:p>
          <a:p>
            <a:pPr lvl="1">
              <a:buFont typeface="Wingdings" panose="05000000000000000000" pitchFamily="2" charset="2"/>
              <a:buChar char="Ø"/>
            </a:pPr>
            <a:r>
              <a:rPr lang="en-US" dirty="0"/>
              <a:t>Outline a </a:t>
            </a:r>
            <a:r>
              <a:rPr lang="en-US" b="1" dirty="0"/>
              <a:t>grievance process</a:t>
            </a:r>
            <a:r>
              <a:rPr lang="en-US" dirty="0"/>
              <a:t> that is </a:t>
            </a:r>
          </a:p>
          <a:p>
            <a:pPr lvl="2">
              <a:buFont typeface="Wingdings" panose="05000000000000000000" pitchFamily="2" charset="2"/>
              <a:buChar char="§"/>
            </a:pPr>
            <a:r>
              <a:rPr lang="en-US" u="sng" dirty="0"/>
              <a:t>predictable</a:t>
            </a:r>
            <a:r>
              <a:rPr lang="en-US" dirty="0"/>
              <a:t> and </a:t>
            </a:r>
            <a:r>
              <a:rPr lang="en-US" u="sng" dirty="0"/>
              <a:t>consistent,</a:t>
            </a:r>
            <a:r>
              <a:rPr lang="en-US" dirty="0"/>
              <a:t> </a:t>
            </a:r>
          </a:p>
          <a:p>
            <a:pPr lvl="2">
              <a:buFont typeface="Wingdings" panose="05000000000000000000" pitchFamily="2" charset="2"/>
              <a:buChar char="§"/>
            </a:pPr>
            <a:r>
              <a:rPr lang="en-US" dirty="0"/>
              <a:t>treats Respondents and Complainants equitably by recognizing the need for complainants to receive remedies where a respondent is determined responsible and </a:t>
            </a:r>
          </a:p>
          <a:p>
            <a:pPr lvl="2">
              <a:buFont typeface="Wingdings" panose="05000000000000000000" pitchFamily="2" charset="2"/>
              <a:buChar char="§"/>
            </a:pPr>
            <a:r>
              <a:rPr lang="en-US" dirty="0"/>
              <a:t>for respondents to face disciplinary sanctions only after a fair process determines responsibility.</a:t>
            </a:r>
          </a:p>
          <a:p>
            <a:pPr marL="457200" lvl="1" indent="0">
              <a:buNone/>
            </a:pPr>
            <a:endParaRPr lang="en-US" dirty="0"/>
          </a:p>
          <a:p>
            <a:pPr lvl="1"/>
            <a:endParaRPr lang="en-US" dirty="0"/>
          </a:p>
          <a:p>
            <a:pPr lvl="2">
              <a:buFont typeface="Wingdings" panose="05000000000000000000" pitchFamily="2" charset="2"/>
              <a:buChar char="ü"/>
            </a:pPr>
            <a:endParaRPr lang="en-US" dirty="0"/>
          </a:p>
        </p:txBody>
      </p:sp>
    </p:spTree>
    <p:extLst>
      <p:ext uri="{BB962C8B-B14F-4D97-AF65-F5344CB8AC3E}">
        <p14:creationId xmlns:p14="http://schemas.microsoft.com/office/powerpoint/2010/main" val="1064388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30910"/>
            <a:ext cx="10515600" cy="544946"/>
          </a:xfrm>
        </p:spPr>
        <p:txBody>
          <a:bodyPr>
            <a:normAutofit fontScale="90000"/>
          </a:bodyPr>
          <a:lstStyle/>
          <a:p>
            <a:pPr algn="ctr"/>
            <a:r>
              <a:rPr lang="en-US" dirty="0"/>
              <a:t>Grievance Process </a:t>
            </a:r>
          </a:p>
        </p:txBody>
      </p:sp>
      <p:sp>
        <p:nvSpPr>
          <p:cNvPr id="3" name="Content Placeholder 2"/>
          <p:cNvSpPr>
            <a:spLocks noGrp="1"/>
          </p:cNvSpPr>
          <p:nvPr>
            <p:ph idx="1"/>
          </p:nvPr>
        </p:nvSpPr>
        <p:spPr>
          <a:xfrm>
            <a:off x="838200" y="775856"/>
            <a:ext cx="10515600" cy="4900015"/>
          </a:xfrm>
        </p:spPr>
        <p:txBody>
          <a:bodyPr>
            <a:normAutofit fontScale="25000" lnSpcReduction="20000"/>
          </a:bodyPr>
          <a:lstStyle/>
          <a:p>
            <a:r>
              <a:rPr lang="en-US" sz="9600" dirty="0"/>
              <a:t>Grievance process must provide </a:t>
            </a:r>
            <a:r>
              <a:rPr lang="en-US" sz="9600" u="sng" dirty="0"/>
              <a:t>notice</a:t>
            </a:r>
            <a:r>
              <a:rPr lang="en-US" sz="9600" dirty="0"/>
              <a:t> and </a:t>
            </a:r>
            <a:r>
              <a:rPr lang="en-US" sz="9600" u="sng" dirty="0"/>
              <a:t>meaningful opportunity to be heard</a:t>
            </a:r>
          </a:p>
          <a:p>
            <a:r>
              <a:rPr lang="en-US" sz="9600" dirty="0"/>
              <a:t>The final regulations contains ten groups of provisions and offers a standard framework that governs recipients’ responses to formal complaints of sexual harassment. </a:t>
            </a:r>
          </a:p>
          <a:p>
            <a:r>
              <a:rPr lang="en-US" sz="9600" dirty="0"/>
              <a:t>Some examples of what should be contained in the grievance process:</a:t>
            </a:r>
          </a:p>
          <a:p>
            <a:pPr marL="0" indent="0">
              <a:buNone/>
            </a:pPr>
            <a:endParaRPr lang="en-US" sz="9600" dirty="0"/>
          </a:p>
          <a:p>
            <a:pPr lvl="1">
              <a:buFont typeface="Wingdings" panose="05000000000000000000" pitchFamily="2" charset="2"/>
              <a:buChar char="Ø"/>
            </a:pPr>
            <a:r>
              <a:rPr lang="en-US" sz="8000" dirty="0"/>
              <a:t>presumes the non-responsibility of respondents until conclusion of the grievance process; </a:t>
            </a:r>
          </a:p>
          <a:p>
            <a:pPr lvl="1">
              <a:buFont typeface="Wingdings" panose="05000000000000000000" pitchFamily="2" charset="2"/>
              <a:buChar char="Ø"/>
            </a:pPr>
            <a:r>
              <a:rPr lang="en-US" sz="8000" dirty="0"/>
              <a:t>includes reasonably prompt time frames for the grievance process; </a:t>
            </a:r>
          </a:p>
          <a:p>
            <a:pPr lvl="1">
              <a:buFont typeface="Wingdings" panose="05000000000000000000" pitchFamily="2" charset="2"/>
              <a:buChar char="Ø"/>
            </a:pPr>
            <a:r>
              <a:rPr lang="en-US" sz="8000" dirty="0"/>
              <a:t>informs all parties of critical information about the recipient’s procedures including the range of remedies and disciplinary sanctions a recipient may impose, the standard of evidence applied by the recipient to all formal complaints of sexual harassment under Title IX (</a:t>
            </a:r>
            <a:r>
              <a:rPr lang="en-US" sz="8000" i="1" dirty="0"/>
              <a:t>which must be either the preponderance of the evidence standard, or the clear and convincing evidence standard</a:t>
            </a:r>
            <a:r>
              <a:rPr lang="en-US" sz="8000" dirty="0"/>
              <a:t>), the recipient’s appeal procedures, and the range of supportive measures available to both parties.</a:t>
            </a:r>
          </a:p>
          <a:p>
            <a:pPr marL="457200" lvl="1" indent="0">
              <a:buNone/>
            </a:pPr>
            <a:endParaRPr lang="en-US" sz="3200" dirty="0"/>
          </a:p>
          <a:p>
            <a:pPr marL="457200" lvl="1" indent="0">
              <a:buNone/>
            </a:pPr>
            <a:endParaRPr lang="en-US" dirty="0"/>
          </a:p>
          <a:p>
            <a:pPr marL="457200" lvl="1" indent="0">
              <a:buNone/>
            </a:pPr>
            <a:r>
              <a:rPr lang="en-US" sz="4800" dirty="0"/>
              <a:t>§ 106.45</a:t>
            </a:r>
          </a:p>
        </p:txBody>
      </p:sp>
    </p:spTree>
    <p:extLst>
      <p:ext uri="{BB962C8B-B14F-4D97-AF65-F5344CB8AC3E}">
        <p14:creationId xmlns:p14="http://schemas.microsoft.com/office/powerpoint/2010/main" val="2961125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38545"/>
            <a:ext cx="10515600" cy="628073"/>
          </a:xfrm>
        </p:spPr>
        <p:txBody>
          <a:bodyPr/>
          <a:lstStyle/>
          <a:p>
            <a:pPr algn="ctr"/>
            <a:r>
              <a:rPr lang="en-US" dirty="0"/>
              <a:t>Grievance Process (cont’d)</a:t>
            </a:r>
          </a:p>
        </p:txBody>
      </p:sp>
      <p:sp>
        <p:nvSpPr>
          <p:cNvPr id="3" name="Content Placeholder 2"/>
          <p:cNvSpPr>
            <a:spLocks noGrp="1"/>
          </p:cNvSpPr>
          <p:nvPr>
            <p:ph idx="1"/>
          </p:nvPr>
        </p:nvSpPr>
        <p:spPr>
          <a:xfrm>
            <a:off x="838200" y="1071418"/>
            <a:ext cx="10515600" cy="4451927"/>
          </a:xfrm>
        </p:spPr>
        <p:txBody>
          <a:bodyPr>
            <a:normAutofit fontScale="25000" lnSpcReduction="20000"/>
          </a:bodyPr>
          <a:lstStyle/>
          <a:p>
            <a:pPr>
              <a:buFont typeface="Wingdings" panose="05000000000000000000" pitchFamily="2" charset="2"/>
              <a:buChar char="Ø"/>
            </a:pPr>
            <a:r>
              <a:rPr lang="en-US" sz="8000" dirty="0"/>
              <a:t>Requires </a:t>
            </a:r>
            <a:r>
              <a:rPr lang="en-US" sz="8000" b="1" dirty="0"/>
              <a:t>written notice </a:t>
            </a:r>
            <a:r>
              <a:rPr lang="en-US" sz="8000" dirty="0"/>
              <a:t>of the allegations to both parties;</a:t>
            </a:r>
          </a:p>
          <a:p>
            <a:pPr>
              <a:buFont typeface="Wingdings" panose="05000000000000000000" pitchFamily="2" charset="2"/>
              <a:buChar char="Ø"/>
            </a:pPr>
            <a:r>
              <a:rPr lang="en-US" sz="8000" dirty="0"/>
              <a:t>Keeps the burden of proof and burden of gathering evidence on the recipient (school) while protecting every party’s right to consent to the use of the party’s own medical, psychological, and similar treatment records;</a:t>
            </a:r>
          </a:p>
          <a:p>
            <a:pPr>
              <a:buFont typeface="Wingdings" panose="05000000000000000000" pitchFamily="2" charset="2"/>
              <a:buChar char="Ø"/>
            </a:pPr>
            <a:r>
              <a:rPr lang="en-US" sz="8000" dirty="0"/>
              <a:t>Provides the parties equal opportunity to present fact and expert witnesses;</a:t>
            </a:r>
          </a:p>
          <a:p>
            <a:pPr>
              <a:buFont typeface="Wingdings" panose="05000000000000000000" pitchFamily="2" charset="2"/>
              <a:buChar char="Ø"/>
            </a:pPr>
            <a:r>
              <a:rPr lang="en-US" sz="8000" dirty="0"/>
              <a:t>Does not restrict the parties from discussing the allegations or gathering evidence;</a:t>
            </a:r>
          </a:p>
          <a:p>
            <a:pPr>
              <a:buFont typeface="Wingdings" panose="05000000000000000000" pitchFamily="2" charset="2"/>
              <a:buChar char="Ø"/>
            </a:pPr>
            <a:r>
              <a:rPr lang="en-US" sz="8000" dirty="0"/>
              <a:t>Gives the parties equal opportunity to select an advisor of the party’s choice (who may be, but does not need to be, an attorney); </a:t>
            </a:r>
          </a:p>
          <a:p>
            <a:pPr>
              <a:buFont typeface="Wingdings" panose="05000000000000000000" pitchFamily="2" charset="2"/>
              <a:buChar char="Ø"/>
            </a:pPr>
            <a:r>
              <a:rPr lang="en-US" sz="8000" dirty="0"/>
              <a:t>Requires written notice when a party’s participation is invited or expected for an interview, meeting, or hearing;</a:t>
            </a:r>
          </a:p>
          <a:p>
            <a:pPr>
              <a:buFont typeface="Wingdings" panose="05000000000000000000" pitchFamily="2" charset="2"/>
              <a:buChar char="Ø"/>
            </a:pPr>
            <a:r>
              <a:rPr lang="en-US" sz="8000" dirty="0"/>
              <a:t>Provides both parties equal opportunity to review and respond to the evidence gathered during the investigation; and</a:t>
            </a:r>
          </a:p>
          <a:p>
            <a:pPr>
              <a:buFont typeface="Wingdings" panose="05000000000000000000" pitchFamily="2" charset="2"/>
              <a:buChar char="Ø"/>
            </a:pPr>
            <a:r>
              <a:rPr lang="en-US" sz="8000" dirty="0"/>
              <a:t>Sends both parties the recipient’s investigative report summarizing the relevant evidence, prior to reaching a determination regarding responsibility. </a:t>
            </a:r>
          </a:p>
          <a:p>
            <a:pPr marL="0" indent="0">
              <a:buNone/>
            </a:pPr>
            <a:r>
              <a:rPr lang="en-US" sz="4800" dirty="0"/>
              <a:t>§§106.45(b)(2) and (b)(5)(i)-(vii)</a:t>
            </a:r>
          </a:p>
          <a:p>
            <a:endParaRPr lang="en-US" dirty="0"/>
          </a:p>
          <a:p>
            <a:endParaRPr lang="en-US" dirty="0"/>
          </a:p>
          <a:p>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11377507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586219"/>
          </a:xfrm>
        </p:spPr>
        <p:txBody>
          <a:bodyPr>
            <a:normAutofit/>
          </a:bodyPr>
          <a:lstStyle/>
          <a:p>
            <a:pPr algn="ctr"/>
            <a:r>
              <a:rPr lang="en-US" dirty="0"/>
              <a:t>Grievance Process (cont’d)</a:t>
            </a:r>
          </a:p>
        </p:txBody>
      </p:sp>
      <p:sp>
        <p:nvSpPr>
          <p:cNvPr id="3" name="Content Placeholder 2"/>
          <p:cNvSpPr>
            <a:spLocks noGrp="1"/>
          </p:cNvSpPr>
          <p:nvPr>
            <p:ph idx="1"/>
          </p:nvPr>
        </p:nvSpPr>
        <p:spPr>
          <a:xfrm>
            <a:off x="838200" y="1183575"/>
            <a:ext cx="10515600" cy="4599710"/>
          </a:xfrm>
        </p:spPr>
        <p:txBody>
          <a:bodyPr>
            <a:normAutofit fontScale="77500" lnSpcReduction="20000"/>
          </a:bodyPr>
          <a:lstStyle/>
          <a:p>
            <a:r>
              <a:rPr lang="en-US" sz="3200" dirty="0"/>
              <a:t>Requires a decision-maker who is not the same person as the Title IX Coordinator or the investigator to reach a determination regarding responsibility by applying the standard of evidence the recipient has designated in the recipient’s grievance process for use in all formal complaints of sexual harassment (which must be either the preponderance of the evidence standard or the clear and convincing evidence standard), and the recipient must simultaneously send the parties a written determination explaining the reasons for the outcome. </a:t>
            </a:r>
          </a:p>
          <a:p>
            <a:r>
              <a:rPr lang="en-US" sz="3200" dirty="0"/>
              <a:t>Requires recipients to offer appeals equally to both parties, on the bases that </a:t>
            </a:r>
          </a:p>
          <a:p>
            <a:pPr lvl="1">
              <a:buFont typeface="Wingdings" panose="05000000000000000000" pitchFamily="2" charset="2"/>
              <a:buChar char="q"/>
            </a:pPr>
            <a:r>
              <a:rPr lang="en-US" sz="3200" dirty="0"/>
              <a:t>procedural deficiencies, or </a:t>
            </a:r>
          </a:p>
          <a:p>
            <a:pPr lvl="1">
              <a:buFont typeface="Wingdings" panose="05000000000000000000" pitchFamily="2" charset="2"/>
              <a:buChar char="q"/>
            </a:pPr>
            <a:r>
              <a:rPr lang="en-US" sz="3200" dirty="0"/>
              <a:t>newly discovered evidence, or </a:t>
            </a:r>
          </a:p>
          <a:p>
            <a:pPr lvl="1">
              <a:buFont typeface="Wingdings" panose="05000000000000000000" pitchFamily="2" charset="2"/>
              <a:buChar char="q"/>
            </a:pPr>
            <a:r>
              <a:rPr lang="en-US" sz="3200" dirty="0"/>
              <a:t>bias or conflict of interest affected the outcome. </a:t>
            </a:r>
          </a:p>
          <a:p>
            <a:pPr lvl="1">
              <a:buFont typeface="Wingdings" panose="05000000000000000000" pitchFamily="2" charset="2"/>
              <a:buChar char="q"/>
            </a:pPr>
            <a:endParaRPr lang="en-US" dirty="0"/>
          </a:p>
          <a:p>
            <a:pPr marL="457200" lvl="1" indent="0">
              <a:buNone/>
            </a:pPr>
            <a:r>
              <a:rPr lang="en-US" sz="1700" dirty="0"/>
              <a:t>§§106.45(b)(6)- (b)(8)</a:t>
            </a:r>
          </a:p>
          <a:p>
            <a:pPr lvl="1">
              <a:buFont typeface="Wingdings" panose="05000000000000000000" pitchFamily="2" charset="2"/>
              <a:buChar char="q"/>
            </a:pPr>
            <a:endParaRPr lang="en-US" dirty="0"/>
          </a:p>
          <a:p>
            <a:pPr lvl="1">
              <a:buFont typeface="Wingdings" panose="05000000000000000000" pitchFamily="2" charset="2"/>
              <a:buChar char="q"/>
            </a:pPr>
            <a:endParaRPr lang="en-US" dirty="0"/>
          </a:p>
          <a:p>
            <a:endParaRPr lang="en-US" dirty="0"/>
          </a:p>
        </p:txBody>
      </p:sp>
    </p:spTree>
    <p:extLst>
      <p:ext uri="{BB962C8B-B14F-4D97-AF65-F5344CB8AC3E}">
        <p14:creationId xmlns:p14="http://schemas.microsoft.com/office/powerpoint/2010/main" val="41475331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61711"/>
          </a:xfrm>
        </p:spPr>
        <p:txBody>
          <a:bodyPr/>
          <a:lstStyle/>
          <a:p>
            <a:pPr algn="ctr"/>
            <a:r>
              <a:rPr lang="en-US" dirty="0"/>
              <a:t>Grievance Process (cont’d)</a:t>
            </a:r>
          </a:p>
        </p:txBody>
      </p:sp>
      <p:sp>
        <p:nvSpPr>
          <p:cNvPr id="3" name="Content Placeholder 2"/>
          <p:cNvSpPr>
            <a:spLocks noGrp="1"/>
          </p:cNvSpPr>
          <p:nvPr>
            <p:ph idx="1"/>
          </p:nvPr>
        </p:nvSpPr>
        <p:spPr>
          <a:xfrm>
            <a:off x="838200" y="1126837"/>
            <a:ext cx="10515600" cy="4239490"/>
          </a:xfrm>
        </p:spPr>
        <p:txBody>
          <a:bodyPr>
            <a:normAutofit fontScale="70000" lnSpcReduction="20000"/>
          </a:bodyPr>
          <a:lstStyle/>
          <a:p>
            <a:r>
              <a:rPr lang="en-US" sz="4000" dirty="0"/>
              <a:t>Schools can offer and facilitate informal resolution processes, within certain parameters to ensure such informal resolution only occurs with the </a:t>
            </a:r>
            <a:r>
              <a:rPr lang="en-US" sz="4000" b="1" dirty="0"/>
              <a:t>voluntary, written consent of both parties</a:t>
            </a:r>
            <a:r>
              <a:rPr lang="en-US" sz="4000" dirty="0"/>
              <a:t>. </a:t>
            </a:r>
          </a:p>
          <a:p>
            <a:endParaRPr lang="en-US" sz="4000" dirty="0"/>
          </a:p>
          <a:p>
            <a:r>
              <a:rPr lang="en-US" sz="4000" dirty="0"/>
              <a:t>Informal resolution is </a:t>
            </a:r>
            <a:r>
              <a:rPr lang="en-US" sz="4000" b="1" dirty="0"/>
              <a:t>not permitted </a:t>
            </a:r>
            <a:r>
              <a:rPr lang="en-US" sz="4000" dirty="0"/>
              <a:t>to resolve allegations that an </a:t>
            </a:r>
            <a:r>
              <a:rPr lang="en-US" sz="4000" b="1" dirty="0"/>
              <a:t>employee</a:t>
            </a:r>
            <a:r>
              <a:rPr lang="en-US" sz="4000" dirty="0"/>
              <a:t> sexually harassed a </a:t>
            </a:r>
            <a:r>
              <a:rPr lang="en-US" sz="4000" b="1" dirty="0"/>
              <a:t>student.</a:t>
            </a:r>
            <a:r>
              <a:rPr lang="en-US" sz="4000" dirty="0"/>
              <a:t> </a:t>
            </a:r>
          </a:p>
          <a:p>
            <a:endParaRPr lang="en-US" sz="1300" dirty="0"/>
          </a:p>
          <a:p>
            <a:endParaRPr lang="en-US" sz="1300" dirty="0"/>
          </a:p>
          <a:p>
            <a:endParaRPr lang="en-US" sz="1300" dirty="0"/>
          </a:p>
          <a:p>
            <a:endParaRPr lang="en-US" sz="1300" dirty="0"/>
          </a:p>
          <a:p>
            <a:endParaRPr lang="en-US" sz="1300" dirty="0"/>
          </a:p>
          <a:p>
            <a:endParaRPr lang="en-US" sz="1300" dirty="0"/>
          </a:p>
          <a:p>
            <a:pPr marL="0" indent="0">
              <a:buNone/>
            </a:pPr>
            <a:r>
              <a:rPr lang="en-US" sz="1300" dirty="0"/>
              <a:t>§§106.45(b)(9) and 106.45(b)(10) </a:t>
            </a:r>
          </a:p>
        </p:txBody>
      </p:sp>
    </p:spTree>
    <p:extLst>
      <p:ext uri="{BB962C8B-B14F-4D97-AF65-F5344CB8AC3E}">
        <p14:creationId xmlns:p14="http://schemas.microsoft.com/office/powerpoint/2010/main" val="19466305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678584"/>
          </a:xfrm>
        </p:spPr>
        <p:txBody>
          <a:bodyPr/>
          <a:lstStyle/>
          <a:p>
            <a:pPr algn="ctr"/>
            <a:r>
              <a:rPr lang="en-US" dirty="0"/>
              <a:t>Grievance Process in K-12</a:t>
            </a:r>
          </a:p>
        </p:txBody>
      </p:sp>
      <p:sp>
        <p:nvSpPr>
          <p:cNvPr id="3" name="Content Placeholder 2"/>
          <p:cNvSpPr>
            <a:spLocks noGrp="1"/>
          </p:cNvSpPr>
          <p:nvPr>
            <p:ph idx="1"/>
          </p:nvPr>
        </p:nvSpPr>
        <p:spPr>
          <a:xfrm>
            <a:off x="838200" y="1043711"/>
            <a:ext cx="10515600" cy="4632160"/>
          </a:xfrm>
        </p:spPr>
        <p:txBody>
          <a:bodyPr>
            <a:normAutofit fontScale="77500" lnSpcReduction="20000"/>
          </a:bodyPr>
          <a:lstStyle/>
          <a:p>
            <a:r>
              <a:rPr lang="en-US" dirty="0"/>
              <a:t>Unlike postsecondary institutions, elementary and secondary schools are </a:t>
            </a:r>
            <a:r>
              <a:rPr lang="en-US" b="1" dirty="0"/>
              <a:t>not required to hold hearings or require cross-examination procedures </a:t>
            </a:r>
            <a:r>
              <a:rPr lang="en-US" dirty="0"/>
              <a:t>as part of the grievance process.  </a:t>
            </a:r>
          </a:p>
          <a:p>
            <a:r>
              <a:rPr lang="en-US" dirty="0"/>
              <a:t>U.S. Department of Education stated:</a:t>
            </a:r>
          </a:p>
          <a:p>
            <a:pPr lvl="1"/>
            <a:r>
              <a:rPr lang="en-US" dirty="0"/>
              <a:t>“As to live hearings with cross-examination, we have clarified the language in the final regulations to emphasize that ESE recipients are not required to use a hearing model to adjudicate formal complaints of sexual harassment under these final regulations. Moreover, if an ESE recipient chooses to use a hearing model, that recipient </a:t>
            </a:r>
            <a:r>
              <a:rPr lang="en-US" b="1" dirty="0"/>
              <a:t>does not </a:t>
            </a:r>
            <a:r>
              <a:rPr lang="en-US" dirty="0"/>
              <a:t>then need to comply with the provisions in § 106.45(b)(6)(i), which applies only to postsecondary institution recipients. </a:t>
            </a:r>
          </a:p>
          <a:p>
            <a:pPr lvl="1"/>
            <a:r>
              <a:rPr lang="en-US" dirty="0"/>
              <a:t>Nothing prevents schools from counseling students as to how the grievance procedures will work, or aiding and assisting the parties, on an equal basis, with additional supports as they go through the process. Additionally, many provisions of the final regulations require only that schools provide an equal opportunity to the parties, leave the recipient flexibility to the extent that a recipient would prefer to make the grievance process less formal or intimidating for students. </a:t>
            </a:r>
          </a:p>
          <a:p>
            <a:pPr lvl="1"/>
            <a:r>
              <a:rPr lang="en-US" dirty="0"/>
              <a:t>We have also added § 106.6(g) in the final regulations, acknowledging the legal rights of parents or guardians to act on behalf of complainants,  respondents, or other individuals with respect to exercising rights under Title IX, including participation in a grievance process.”</a:t>
            </a:r>
          </a:p>
        </p:txBody>
      </p:sp>
    </p:spTree>
    <p:extLst>
      <p:ext uri="{BB962C8B-B14F-4D97-AF65-F5344CB8AC3E}">
        <p14:creationId xmlns:p14="http://schemas.microsoft.com/office/powerpoint/2010/main" val="17623175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595456"/>
          </a:xfrm>
        </p:spPr>
        <p:txBody>
          <a:bodyPr/>
          <a:lstStyle/>
          <a:p>
            <a:pPr algn="ctr"/>
            <a:r>
              <a:rPr lang="en-US" dirty="0"/>
              <a:t>Documentation</a:t>
            </a:r>
          </a:p>
        </p:txBody>
      </p:sp>
      <p:sp>
        <p:nvSpPr>
          <p:cNvPr id="3" name="Content Placeholder 2"/>
          <p:cNvSpPr>
            <a:spLocks noGrp="1"/>
          </p:cNvSpPr>
          <p:nvPr>
            <p:ph idx="1"/>
          </p:nvPr>
        </p:nvSpPr>
        <p:spPr>
          <a:xfrm>
            <a:off x="838200" y="1145309"/>
            <a:ext cx="10515600" cy="4530562"/>
          </a:xfrm>
        </p:spPr>
        <p:txBody>
          <a:bodyPr>
            <a:normAutofit lnSpcReduction="10000"/>
          </a:bodyPr>
          <a:lstStyle/>
          <a:p>
            <a:r>
              <a:rPr lang="en-US" b="1" dirty="0"/>
              <a:t>Document, Document, Document</a:t>
            </a:r>
          </a:p>
          <a:p>
            <a:r>
              <a:rPr lang="en-US" dirty="0"/>
              <a:t>It cannot be overstated that schools must keep accurate records of reported incidents</a:t>
            </a:r>
          </a:p>
          <a:p>
            <a:pPr lvl="1"/>
            <a:r>
              <a:rPr lang="en-US" dirty="0"/>
              <a:t>School may want to consider adding an electronic reporting system that permits anonymous reporting and allow reports to be received at any time and generates automatic record. </a:t>
            </a:r>
          </a:p>
          <a:p>
            <a:pPr lvl="1"/>
            <a:r>
              <a:rPr lang="en-US" dirty="0"/>
              <a:t>An electronic method of reporting does not replace the requirement that the Title IX Coordinator and their contact information needs to be prominently posted on the district’s website to receive reports  and provide information </a:t>
            </a:r>
          </a:p>
          <a:p>
            <a:r>
              <a:rPr lang="en-US" dirty="0"/>
              <a:t>Evaluate your records to identify trends, gaps and issues on an annual basis (recommend summer break) </a:t>
            </a:r>
          </a:p>
        </p:txBody>
      </p:sp>
    </p:spTree>
    <p:extLst>
      <p:ext uri="{BB962C8B-B14F-4D97-AF65-F5344CB8AC3E}">
        <p14:creationId xmlns:p14="http://schemas.microsoft.com/office/powerpoint/2010/main" val="32342877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Documentation</a:t>
            </a:r>
          </a:p>
        </p:txBody>
      </p:sp>
      <p:sp>
        <p:nvSpPr>
          <p:cNvPr id="3" name="Content Placeholder 2"/>
          <p:cNvSpPr>
            <a:spLocks noGrp="1"/>
          </p:cNvSpPr>
          <p:nvPr>
            <p:ph idx="1"/>
          </p:nvPr>
        </p:nvSpPr>
        <p:spPr>
          <a:xfrm>
            <a:off x="838200" y="1394691"/>
            <a:ext cx="10515600" cy="4281179"/>
          </a:xfrm>
        </p:spPr>
        <p:txBody>
          <a:bodyPr>
            <a:normAutofit lnSpcReduction="10000"/>
          </a:bodyPr>
          <a:lstStyle/>
          <a:p>
            <a:r>
              <a:rPr lang="en-US" dirty="0"/>
              <a:t>The Who, What, When and How</a:t>
            </a:r>
          </a:p>
          <a:p>
            <a:pPr lvl="1"/>
            <a:r>
              <a:rPr lang="en-US" dirty="0"/>
              <a:t>Who received the report </a:t>
            </a:r>
          </a:p>
          <a:p>
            <a:pPr lvl="1"/>
            <a:r>
              <a:rPr lang="en-US" dirty="0"/>
              <a:t>Who made the report</a:t>
            </a:r>
          </a:p>
          <a:p>
            <a:pPr lvl="1"/>
            <a:r>
              <a:rPr lang="en-US" dirty="0"/>
              <a:t>When was the report received and when any other steps were taken</a:t>
            </a:r>
          </a:p>
          <a:p>
            <a:pPr lvl="1"/>
            <a:r>
              <a:rPr lang="en-US" dirty="0"/>
              <a:t>What steps were taken: Notice to Title IX Coordinator, call to parents/legal guardians of student, call to law enforcement, call to </a:t>
            </a:r>
            <a:r>
              <a:rPr lang="en-US" dirty="0" err="1"/>
              <a:t>Childline</a:t>
            </a:r>
            <a:endParaRPr lang="en-US" dirty="0"/>
          </a:p>
          <a:p>
            <a:pPr lvl="1"/>
            <a:r>
              <a:rPr lang="en-US" dirty="0"/>
              <a:t>What support was provided to the complainant (person reporting) </a:t>
            </a:r>
          </a:p>
          <a:p>
            <a:pPr lvl="2"/>
            <a:endParaRPr lang="en-US" dirty="0"/>
          </a:p>
          <a:p>
            <a:pPr lvl="2"/>
            <a:r>
              <a:rPr lang="en-US" dirty="0"/>
              <a:t>For example, applying interim measures (i.e. Putting a Safety Plan in Place) to make sure the complaint is safe in school and not restricted in participating in schools programs and activities</a:t>
            </a:r>
          </a:p>
          <a:p>
            <a:pPr lvl="2"/>
            <a:endParaRPr lang="en-US" dirty="0"/>
          </a:p>
          <a:p>
            <a:endParaRPr lang="en-US" dirty="0"/>
          </a:p>
        </p:txBody>
      </p:sp>
    </p:spTree>
    <p:extLst>
      <p:ext uri="{BB962C8B-B14F-4D97-AF65-F5344CB8AC3E}">
        <p14:creationId xmlns:p14="http://schemas.microsoft.com/office/powerpoint/2010/main" val="16610622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29310"/>
            <a:ext cx="10515600" cy="711200"/>
          </a:xfrm>
        </p:spPr>
        <p:txBody>
          <a:bodyPr>
            <a:normAutofit/>
          </a:bodyPr>
          <a:lstStyle/>
          <a:p>
            <a:r>
              <a:rPr lang="en-US" dirty="0"/>
              <a:t>Supportive Measures and Confidentiality</a:t>
            </a:r>
          </a:p>
        </p:txBody>
      </p:sp>
      <p:sp>
        <p:nvSpPr>
          <p:cNvPr id="3" name="Content Placeholder 2"/>
          <p:cNvSpPr>
            <a:spLocks noGrp="1"/>
          </p:cNvSpPr>
          <p:nvPr>
            <p:ph idx="1"/>
          </p:nvPr>
        </p:nvSpPr>
        <p:spPr>
          <a:xfrm>
            <a:off x="838200" y="997527"/>
            <a:ext cx="10515600" cy="4590473"/>
          </a:xfrm>
        </p:spPr>
        <p:txBody>
          <a:bodyPr>
            <a:noAutofit/>
          </a:bodyPr>
          <a:lstStyle/>
          <a:p>
            <a:r>
              <a:rPr lang="en-US" sz="2400" dirty="0"/>
              <a:t>These final regulations define “supportive measures” in a manner that gives </a:t>
            </a:r>
            <a:r>
              <a:rPr lang="en-US" sz="2400" b="1" i="1" dirty="0"/>
              <a:t>ESE (elementary and secondary education) recipients wide discretion </a:t>
            </a:r>
            <a:r>
              <a:rPr lang="en-US" sz="2400" dirty="0"/>
              <a:t>to quickly, effectively take steps to protect student safety, deter sexual harassment, and preserve a complainant’s equal educational access.</a:t>
            </a:r>
          </a:p>
          <a:p>
            <a:r>
              <a:rPr lang="en-US" sz="2400" dirty="0"/>
              <a:t>Supportive measures cannot “unreasonably burden” the respondent but this does not mean that supportive measures cannot place any burden on a respondent, </a:t>
            </a:r>
            <a:r>
              <a:rPr lang="en-US" sz="2400" b="1" i="1" dirty="0"/>
              <a:t>so actions such as changing a respondent’s class or activity schedule may fall under permissible supportive measures, and supportive measures must be offered without waiting to see if a grievance process is eventually initiated or not</a:t>
            </a:r>
            <a:r>
              <a:rPr lang="en-US" sz="2400" dirty="0"/>
              <a:t>. </a:t>
            </a:r>
          </a:p>
          <a:p>
            <a:pPr marL="0" indent="0">
              <a:buNone/>
            </a:pPr>
            <a:r>
              <a:rPr lang="en-US" sz="2400" dirty="0"/>
              <a:t> </a:t>
            </a:r>
            <a:r>
              <a:rPr lang="en-US" sz="1200" dirty="0"/>
              <a:t>§ 106.30</a:t>
            </a:r>
          </a:p>
        </p:txBody>
      </p:sp>
    </p:spTree>
    <p:extLst>
      <p:ext uri="{BB962C8B-B14F-4D97-AF65-F5344CB8AC3E}">
        <p14:creationId xmlns:p14="http://schemas.microsoft.com/office/powerpoint/2010/main" val="19318779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734002"/>
          </a:xfrm>
        </p:spPr>
        <p:txBody>
          <a:bodyPr/>
          <a:lstStyle/>
          <a:p>
            <a:r>
              <a:rPr lang="en-US" dirty="0"/>
              <a:t>Supportive Measures and Confidentiality</a:t>
            </a:r>
          </a:p>
        </p:txBody>
      </p:sp>
      <p:sp>
        <p:nvSpPr>
          <p:cNvPr id="3" name="Content Placeholder 2"/>
          <p:cNvSpPr>
            <a:spLocks noGrp="1"/>
          </p:cNvSpPr>
          <p:nvPr>
            <p:ph idx="1"/>
          </p:nvPr>
        </p:nvSpPr>
        <p:spPr>
          <a:xfrm>
            <a:off x="838200" y="1413165"/>
            <a:ext cx="10515600" cy="4262706"/>
          </a:xfrm>
        </p:spPr>
        <p:txBody>
          <a:bodyPr>
            <a:normAutofit fontScale="85000" lnSpcReduction="10000"/>
          </a:bodyPr>
          <a:lstStyle/>
          <a:p>
            <a:r>
              <a:rPr lang="en-US" dirty="0"/>
              <a:t>Schools also retain the authority to remove a respondent from education programs or activities on an emergency basis if the respondent presents an imminent threat to the physical health or safety of any individual</a:t>
            </a:r>
          </a:p>
          <a:p>
            <a:r>
              <a:rPr lang="en-US" dirty="0"/>
              <a:t>Schools must keep confidential the provision of supportive measures to a complainant or respondent to the extent that maintaining confidentiality does not impair the ability of the recipient to provide the supportive measures. </a:t>
            </a:r>
          </a:p>
          <a:p>
            <a:r>
              <a:rPr lang="en-US" dirty="0"/>
              <a:t>For example unless a particular supportive measure affects the respondent in a way that requires the respondent to know the identity of the complainant (for example, a mutual no-contact order), the </a:t>
            </a:r>
            <a:r>
              <a:rPr lang="en-US" b="1" i="1" dirty="0"/>
              <a:t>Title IX Coordinator need not, and should not, disclose the complainant’s identity to the respondent during the process of selecting and implementing supportive measures for the complainant</a:t>
            </a:r>
            <a:r>
              <a:rPr lang="en-US" dirty="0"/>
              <a:t>.</a:t>
            </a:r>
          </a:p>
          <a:p>
            <a:endParaRPr lang="en-US" dirty="0"/>
          </a:p>
        </p:txBody>
      </p:sp>
    </p:spTree>
    <p:extLst>
      <p:ext uri="{BB962C8B-B14F-4D97-AF65-F5344CB8AC3E}">
        <p14:creationId xmlns:p14="http://schemas.microsoft.com/office/powerpoint/2010/main" val="2378365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84727"/>
            <a:ext cx="10515600" cy="886691"/>
          </a:xfrm>
        </p:spPr>
        <p:txBody>
          <a:bodyPr/>
          <a:lstStyle/>
          <a:p>
            <a:pPr algn="ctr"/>
            <a:r>
              <a:rPr lang="en-US" dirty="0"/>
              <a:t>Key Definitions</a:t>
            </a:r>
          </a:p>
        </p:txBody>
      </p:sp>
      <p:sp>
        <p:nvSpPr>
          <p:cNvPr id="3" name="Content Placeholder 2"/>
          <p:cNvSpPr>
            <a:spLocks noGrp="1"/>
          </p:cNvSpPr>
          <p:nvPr>
            <p:ph idx="1"/>
          </p:nvPr>
        </p:nvSpPr>
        <p:spPr>
          <a:xfrm>
            <a:off x="838200" y="932873"/>
            <a:ext cx="10515600" cy="4761470"/>
          </a:xfrm>
        </p:spPr>
        <p:txBody>
          <a:bodyPr>
            <a:normAutofit fontScale="77500" lnSpcReduction="20000"/>
          </a:bodyPr>
          <a:lstStyle/>
          <a:p>
            <a:r>
              <a:rPr lang="en-US" dirty="0"/>
              <a:t>Sexual Harassment</a:t>
            </a:r>
          </a:p>
          <a:p>
            <a:r>
              <a:rPr lang="en-US" dirty="0"/>
              <a:t>Actual Knowledge</a:t>
            </a:r>
          </a:p>
          <a:p>
            <a:r>
              <a:rPr lang="en-US" dirty="0"/>
              <a:t>Supportive Measures</a:t>
            </a:r>
          </a:p>
          <a:p>
            <a:r>
              <a:rPr lang="en-US" dirty="0"/>
              <a:t>Formal Complaint</a:t>
            </a:r>
          </a:p>
          <a:p>
            <a:r>
              <a:rPr lang="en-US" dirty="0"/>
              <a:t>Jurisdiction of Title IX</a:t>
            </a:r>
          </a:p>
          <a:p>
            <a:r>
              <a:rPr lang="en-US" dirty="0"/>
              <a:t>Deliberate Indifference</a:t>
            </a:r>
          </a:p>
          <a:p>
            <a:r>
              <a:rPr lang="en-US" dirty="0"/>
              <a:t>Grievance Process</a:t>
            </a:r>
          </a:p>
          <a:p>
            <a:r>
              <a:rPr lang="en-US" dirty="0"/>
              <a:t>Standard of Proof:  preponderance of the evidence or clear and convincing</a:t>
            </a:r>
          </a:p>
          <a:p>
            <a:r>
              <a:rPr lang="en-US" dirty="0"/>
              <a:t>Formal Resolution  </a:t>
            </a:r>
          </a:p>
          <a:p>
            <a:r>
              <a:rPr lang="en-US" dirty="0"/>
              <a:t>Informal Resolution: Mediation and/or Restorative Justice</a:t>
            </a:r>
          </a:p>
          <a:p>
            <a:r>
              <a:rPr lang="en-US" dirty="0"/>
              <a:t>Due Process</a:t>
            </a:r>
          </a:p>
          <a:p>
            <a:r>
              <a:rPr lang="en-US" dirty="0"/>
              <a:t>Final Outcome Determinations</a:t>
            </a:r>
          </a:p>
          <a:p>
            <a:r>
              <a:rPr lang="en-US" dirty="0"/>
              <a:t>Appeal</a:t>
            </a:r>
          </a:p>
          <a:p>
            <a:endParaRPr lang="en-US" dirty="0"/>
          </a:p>
        </p:txBody>
      </p:sp>
    </p:spTree>
    <p:extLst>
      <p:ext uri="{BB962C8B-B14F-4D97-AF65-F5344CB8AC3E}">
        <p14:creationId xmlns:p14="http://schemas.microsoft.com/office/powerpoint/2010/main" val="385531181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974148"/>
          </a:xfrm>
        </p:spPr>
        <p:txBody>
          <a:bodyPr/>
          <a:lstStyle/>
          <a:p>
            <a:pPr algn="ctr"/>
            <a:r>
              <a:rPr lang="en-US" dirty="0"/>
              <a:t>Sexual Harassment</a:t>
            </a:r>
          </a:p>
        </p:txBody>
      </p:sp>
      <p:sp>
        <p:nvSpPr>
          <p:cNvPr id="3" name="Content Placeholder 2"/>
          <p:cNvSpPr>
            <a:spLocks noGrp="1"/>
          </p:cNvSpPr>
          <p:nvPr>
            <p:ph idx="1"/>
          </p:nvPr>
        </p:nvSpPr>
        <p:spPr>
          <a:xfrm>
            <a:off x="838200" y="1468583"/>
            <a:ext cx="10515600" cy="4207288"/>
          </a:xfrm>
        </p:spPr>
        <p:txBody>
          <a:bodyPr>
            <a:normAutofit/>
          </a:bodyPr>
          <a:lstStyle/>
          <a:p>
            <a:pPr lvl="1">
              <a:buFont typeface="Wingdings" panose="05000000000000000000" pitchFamily="2" charset="2"/>
              <a:buChar char="Ø"/>
            </a:pPr>
            <a:r>
              <a:rPr lang="en-US" dirty="0"/>
              <a:t>Sexual harassment means conduct on the basis of sex that satisfies one or more of the following: </a:t>
            </a:r>
          </a:p>
          <a:p>
            <a:pPr lvl="2">
              <a:buFont typeface="Wingdings" panose="05000000000000000000" pitchFamily="2" charset="2"/>
              <a:buChar char="§"/>
            </a:pPr>
            <a:r>
              <a:rPr lang="en-US" dirty="0"/>
              <a:t>(1) An employee of the recipient conditioning the provision of an aid, benefit, or service of the recipient on an individual’s participation in unwelcome sexual conduct (also known as </a:t>
            </a:r>
            <a:r>
              <a:rPr lang="en-US" i="1" dirty="0"/>
              <a:t>quid pro quo </a:t>
            </a:r>
            <a:r>
              <a:rPr lang="en-US" dirty="0"/>
              <a:t>harassment)</a:t>
            </a:r>
          </a:p>
          <a:p>
            <a:pPr marL="914400" lvl="2" indent="0">
              <a:buNone/>
            </a:pPr>
            <a:endParaRPr lang="en-US" dirty="0"/>
          </a:p>
          <a:p>
            <a:pPr lvl="2">
              <a:buFont typeface="Wingdings" panose="05000000000000000000" pitchFamily="2" charset="2"/>
              <a:buChar char="§"/>
            </a:pPr>
            <a:r>
              <a:rPr lang="en-US" dirty="0"/>
              <a:t>(2) Unwelcome conduct determined by a reasonable person to be so severe, pervasive, </a:t>
            </a:r>
            <a:r>
              <a:rPr lang="en-US" b="1" dirty="0"/>
              <a:t>and</a:t>
            </a:r>
            <a:r>
              <a:rPr lang="en-US" dirty="0"/>
              <a:t> objectively offensive that it effectively denies a person equal access to the recipient’s education program or activity; </a:t>
            </a:r>
            <a:r>
              <a:rPr lang="en-US" b="1" dirty="0"/>
              <a:t>or</a:t>
            </a:r>
          </a:p>
          <a:p>
            <a:pPr marL="914400" lvl="2" indent="0">
              <a:buNone/>
            </a:pPr>
            <a:endParaRPr lang="en-US" b="1" dirty="0"/>
          </a:p>
          <a:p>
            <a:pPr lvl="2">
              <a:buFont typeface="Wingdings" panose="05000000000000000000" pitchFamily="2" charset="2"/>
              <a:buChar char="§"/>
            </a:pPr>
            <a:r>
              <a:rPr lang="en-US" dirty="0"/>
              <a:t>(3) “Sexual assault” as defined in 20 </a:t>
            </a:r>
            <a:r>
              <a:rPr lang="en-US" dirty="0" err="1"/>
              <a:t>U.S.C</a:t>
            </a:r>
            <a:r>
              <a:rPr lang="en-US" dirty="0"/>
              <a:t>. 1092(f)(6)(A)(v), “dating violence” as defined in 34 </a:t>
            </a:r>
            <a:r>
              <a:rPr lang="en-US" dirty="0" err="1"/>
              <a:t>U.S.C</a:t>
            </a:r>
            <a:r>
              <a:rPr lang="en-US" dirty="0"/>
              <a:t>. 12291(a)(10), “domestic violence” as defined in 34 </a:t>
            </a:r>
            <a:r>
              <a:rPr lang="en-US" dirty="0" err="1"/>
              <a:t>U.S.C</a:t>
            </a:r>
            <a:r>
              <a:rPr lang="en-US" dirty="0"/>
              <a:t>. 12291(a)(8), or “stalking” as defined in 34 </a:t>
            </a:r>
            <a:r>
              <a:rPr lang="en-US" dirty="0" err="1"/>
              <a:t>U.S.C</a:t>
            </a:r>
            <a:r>
              <a:rPr lang="en-US" dirty="0"/>
              <a:t>. 12291(a)(30)</a:t>
            </a:r>
          </a:p>
        </p:txBody>
      </p:sp>
    </p:spTree>
    <p:extLst>
      <p:ext uri="{BB962C8B-B14F-4D97-AF65-F5344CB8AC3E}">
        <p14:creationId xmlns:p14="http://schemas.microsoft.com/office/powerpoint/2010/main" val="155890578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Actual Knowledge</a:t>
            </a:r>
          </a:p>
        </p:txBody>
      </p:sp>
      <p:sp>
        <p:nvSpPr>
          <p:cNvPr id="3" name="Content Placeholder 2"/>
          <p:cNvSpPr>
            <a:spLocks noGrp="1"/>
          </p:cNvSpPr>
          <p:nvPr>
            <p:ph idx="1"/>
          </p:nvPr>
        </p:nvSpPr>
        <p:spPr>
          <a:xfrm>
            <a:off x="838200" y="1440873"/>
            <a:ext cx="10515600" cy="3334327"/>
          </a:xfrm>
        </p:spPr>
        <p:txBody>
          <a:bodyPr>
            <a:normAutofit lnSpcReduction="10000"/>
          </a:bodyPr>
          <a:lstStyle/>
          <a:p>
            <a:pPr marL="0" indent="0">
              <a:buNone/>
            </a:pPr>
            <a:r>
              <a:rPr lang="en-US" dirty="0"/>
              <a:t>Current Rule: Is defined as </a:t>
            </a:r>
            <a:r>
              <a:rPr lang="en-US" b="1" dirty="0"/>
              <a:t>notice</a:t>
            </a:r>
            <a:r>
              <a:rPr lang="en-US" dirty="0"/>
              <a:t> of sexual harassment or allegations of sexual harassment to a recipient’s Title IX Coordinator or any official of the recipient who has authority to institute corrective measures on behalf of the recipient, or to </a:t>
            </a:r>
            <a:r>
              <a:rPr lang="en-US" b="1" dirty="0"/>
              <a:t>any employee of an elementary or secondary school</a:t>
            </a:r>
            <a:r>
              <a:rPr lang="en-US" dirty="0"/>
              <a:t>.</a:t>
            </a:r>
          </a:p>
          <a:p>
            <a:pPr marL="0" indent="0">
              <a:buNone/>
            </a:pPr>
            <a:endParaRPr lang="en-US" dirty="0"/>
          </a:p>
          <a:p>
            <a:pPr marL="0" indent="0">
              <a:buNone/>
            </a:pPr>
            <a:r>
              <a:rPr lang="en-US" sz="2200" i="1" dirty="0"/>
              <a:t>Past OCR Guidance:  Schools had a responsibility to respond promptly and effectively if the school (i.e. a Responsible Employee) </a:t>
            </a:r>
            <a:r>
              <a:rPr lang="en-US" sz="2200" b="1" i="1" dirty="0"/>
              <a:t>knew or should have known </a:t>
            </a:r>
            <a:r>
              <a:rPr lang="en-US" sz="2200" i="1" dirty="0"/>
              <a:t>about the sexually harassing behavior.</a:t>
            </a:r>
          </a:p>
        </p:txBody>
      </p:sp>
    </p:spTree>
    <p:extLst>
      <p:ext uri="{BB962C8B-B14F-4D97-AF65-F5344CB8AC3E}">
        <p14:creationId xmlns:p14="http://schemas.microsoft.com/office/powerpoint/2010/main" val="13046076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66256"/>
            <a:ext cx="10515600" cy="1016000"/>
          </a:xfrm>
        </p:spPr>
        <p:txBody>
          <a:bodyPr>
            <a:normAutofit/>
          </a:bodyPr>
          <a:lstStyle/>
          <a:p>
            <a:pPr algn="ctr"/>
            <a:r>
              <a:rPr lang="en-US" dirty="0"/>
              <a:t>Transparency, Confidentiality and </a:t>
            </a:r>
            <a:r>
              <a:rPr lang="en-US" dirty="0" err="1"/>
              <a:t>FERPA</a:t>
            </a:r>
            <a:endParaRPr lang="en-US" dirty="0"/>
          </a:p>
        </p:txBody>
      </p:sp>
      <p:sp>
        <p:nvSpPr>
          <p:cNvPr id="3" name="Content Placeholder 2"/>
          <p:cNvSpPr>
            <a:spLocks noGrp="1"/>
          </p:cNvSpPr>
          <p:nvPr>
            <p:ph idx="1"/>
          </p:nvPr>
        </p:nvSpPr>
        <p:spPr>
          <a:xfrm>
            <a:off x="838200" y="1182257"/>
            <a:ext cx="10515600" cy="4493614"/>
          </a:xfrm>
        </p:spPr>
        <p:txBody>
          <a:bodyPr>
            <a:normAutofit fontScale="85000" lnSpcReduction="10000"/>
          </a:bodyPr>
          <a:lstStyle/>
          <a:p>
            <a:r>
              <a:rPr lang="en-US" dirty="0"/>
              <a:t>Final regulations were enacted to ensure that recipients respond to sexual harassment by offering supportive measures designed to restore or preserve a complainant’s equal educational access without treating a respondent as responsible until after a fair grievance process. </a:t>
            </a:r>
          </a:p>
          <a:p>
            <a:r>
              <a:rPr lang="en-US" dirty="0"/>
              <a:t>The Department clarifies </a:t>
            </a:r>
            <a:r>
              <a:rPr lang="en-US"/>
              <a:t>that schools </a:t>
            </a:r>
            <a:r>
              <a:rPr lang="en-US" dirty="0"/>
              <a:t>(and, as applicable, parties) must follow relevant State and Federal health care privacy laws throughout the grievance process. Nothing in the notice should divulge the complainant’s (or respondent’s) medical information or other sensitive information, nor does § 106.45(b)(2) require disclosure of such information</a:t>
            </a:r>
          </a:p>
          <a:p>
            <a:r>
              <a:rPr lang="en-US" dirty="0"/>
              <a:t>Family Educational Rights and Privacy Act   </a:t>
            </a:r>
          </a:p>
          <a:p>
            <a:pPr lvl="1">
              <a:buFont typeface="Wingdings" panose="05000000000000000000" pitchFamily="2" charset="2"/>
              <a:buChar char="Ø"/>
            </a:pPr>
            <a:r>
              <a:rPr lang="en-US" dirty="0"/>
              <a:t>Schools must have written permission from the parent or eligible student in order to release any information from a student's education record. However, </a:t>
            </a:r>
            <a:r>
              <a:rPr lang="en-US" dirty="0" err="1">
                <a:hlinkClick r:id="rId2"/>
              </a:rPr>
              <a:t>FERPA</a:t>
            </a:r>
            <a:r>
              <a:rPr lang="en-US" dirty="0"/>
              <a:t> allows schools to disclose those records, without consent, to the certain parties or under the specifically conditions outlined by the Department (34 CFR § 99.31)</a:t>
            </a: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344314596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Processing Steps to Keep in Mind</a:t>
            </a:r>
          </a:p>
        </p:txBody>
      </p:sp>
      <p:sp>
        <p:nvSpPr>
          <p:cNvPr id="3" name="Content Placeholder 2"/>
          <p:cNvSpPr>
            <a:spLocks noGrp="1"/>
          </p:cNvSpPr>
          <p:nvPr>
            <p:ph idx="1"/>
          </p:nvPr>
        </p:nvSpPr>
        <p:spPr/>
        <p:txBody>
          <a:bodyPr/>
          <a:lstStyle/>
          <a:p>
            <a:r>
              <a:rPr lang="en-US" dirty="0"/>
              <a:t>Notification</a:t>
            </a:r>
          </a:p>
          <a:p>
            <a:r>
              <a:rPr lang="en-US" dirty="0"/>
              <a:t>Publication</a:t>
            </a:r>
          </a:p>
          <a:p>
            <a:r>
              <a:rPr lang="en-US" dirty="0"/>
              <a:t>Implementation</a:t>
            </a:r>
          </a:p>
          <a:p>
            <a:r>
              <a:rPr lang="en-US" dirty="0"/>
              <a:t>Communication</a:t>
            </a:r>
          </a:p>
          <a:p>
            <a:r>
              <a:rPr lang="en-US" dirty="0"/>
              <a:t>Documentation</a:t>
            </a:r>
          </a:p>
          <a:p>
            <a:r>
              <a:rPr lang="en-US" dirty="0"/>
              <a:t>Conclusion</a:t>
            </a:r>
          </a:p>
          <a:p>
            <a:endParaRPr lang="en-US" dirty="0"/>
          </a:p>
        </p:txBody>
      </p:sp>
    </p:spTree>
    <p:extLst>
      <p:ext uri="{BB962C8B-B14F-4D97-AF65-F5344CB8AC3E}">
        <p14:creationId xmlns:p14="http://schemas.microsoft.com/office/powerpoint/2010/main" val="268448427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a:t>
            </a: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171156" y="1825625"/>
            <a:ext cx="3849688" cy="3849688"/>
          </a:xfrm>
        </p:spPr>
      </p:pic>
    </p:spTree>
    <p:extLst>
      <p:ext uri="{BB962C8B-B14F-4D97-AF65-F5344CB8AC3E}">
        <p14:creationId xmlns:p14="http://schemas.microsoft.com/office/powerpoint/2010/main" val="397185917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852250"/>
            <a:ext cx="10515600" cy="3104378"/>
          </a:xfrm>
        </p:spPr>
        <p:txBody>
          <a:bodyPr>
            <a:normAutofit fontScale="90000"/>
          </a:bodyPr>
          <a:lstStyle/>
          <a:p>
            <a:r>
              <a:rPr lang="en-US" dirty="0"/>
              <a:t>Kelley B. Hodge</a:t>
            </a:r>
            <a:br>
              <a:rPr lang="en-US" dirty="0"/>
            </a:br>
            <a:r>
              <a:rPr lang="en-US" dirty="0"/>
              <a:t>215.444.7256</a:t>
            </a:r>
            <a:br>
              <a:rPr lang="en-US" dirty="0"/>
            </a:br>
            <a:r>
              <a:rPr lang="en-US" dirty="0">
                <a:hlinkClick r:id="rId2"/>
              </a:rPr>
              <a:t>khodge@foxrothschild.com</a:t>
            </a:r>
            <a:br>
              <a:rPr lang="en-US" dirty="0"/>
            </a:br>
            <a:br>
              <a:rPr lang="en-US" dirty="0"/>
            </a:br>
            <a:r>
              <a:rPr lang="en-US" dirty="0"/>
              <a:t>Jeffrey T. Sultanik</a:t>
            </a:r>
            <a:br>
              <a:rPr lang="en-US" dirty="0"/>
            </a:br>
            <a:r>
              <a:rPr lang="en-US" dirty="0"/>
              <a:t>610.397.6515</a:t>
            </a:r>
            <a:br>
              <a:rPr lang="en-US" dirty="0"/>
            </a:br>
            <a:r>
              <a:rPr lang="en-US" dirty="0">
                <a:hlinkClick r:id="rId3"/>
              </a:rPr>
              <a:t>jsultanik@foxrothschild.com</a:t>
            </a:r>
            <a:br>
              <a:rPr lang="en-US" dirty="0"/>
            </a:br>
            <a:br>
              <a:rPr lang="en-US" dirty="0"/>
            </a:br>
            <a:r>
              <a:rPr lang="en-US" dirty="0"/>
              <a:t>Bonnie A. Young</a:t>
            </a:r>
            <a:br>
              <a:rPr lang="en-US" dirty="0"/>
            </a:br>
            <a:r>
              <a:rPr lang="en-US" dirty="0"/>
              <a:t>215.299.2076</a:t>
            </a:r>
            <a:br>
              <a:rPr lang="en-US" dirty="0"/>
            </a:br>
            <a:r>
              <a:rPr lang="en-US" dirty="0">
                <a:hlinkClick r:id="rId4"/>
              </a:rPr>
              <a:t>byoung@foxrothschild.com</a:t>
            </a:r>
            <a:br>
              <a:rPr lang="en-US" dirty="0"/>
            </a:br>
            <a:br>
              <a:rPr lang="en-US" dirty="0"/>
            </a:br>
            <a:endParaRPr lang="en-US" dirty="0"/>
          </a:p>
        </p:txBody>
      </p:sp>
    </p:spTree>
    <p:extLst>
      <p:ext uri="{BB962C8B-B14F-4D97-AF65-F5344CB8AC3E}">
        <p14:creationId xmlns:p14="http://schemas.microsoft.com/office/powerpoint/2010/main" val="819563774"/>
      </p:ext>
    </p:extLst>
  </p:cSld>
  <p:clrMapOvr>
    <a:masterClrMapping/>
  </p:clrMapOvr>
</p:sld>
</file>

<file path=ppt/theme/theme1.xml><?xml version="1.0" encoding="utf-8"?>
<a:theme xmlns:a="http://schemas.openxmlformats.org/drawingml/2006/main" name="Office Theme">
  <a:themeElements>
    <a:clrScheme name="Fox Design Colors">
      <a:dk1>
        <a:sysClr val="windowText" lastClr="000000"/>
      </a:dk1>
      <a:lt1>
        <a:sysClr val="window" lastClr="FFFFFF"/>
      </a:lt1>
      <a:dk2>
        <a:srgbClr val="439D39"/>
      </a:dk2>
      <a:lt2>
        <a:srgbClr val="E7E6E6"/>
      </a:lt2>
      <a:accent1>
        <a:srgbClr val="97BFCC"/>
      </a:accent1>
      <a:accent2>
        <a:srgbClr val="F99A32"/>
      </a:accent2>
      <a:accent3>
        <a:srgbClr val="439639"/>
      </a:accent3>
      <a:accent4>
        <a:srgbClr val="3C6F81"/>
      </a:accent4>
      <a:accent5>
        <a:srgbClr val="626262"/>
      </a:accent5>
      <a:accent6>
        <a:srgbClr val="266929"/>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5C36F28B-20A6-43DA-9144-2DA602247C58}" vid="{2F1B2665-824C-44D7-8BF4-F4985CA88AA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emplate>
  <TotalTime>1</TotalTime>
  <Words>3785</Words>
  <Application>Microsoft Office PowerPoint</Application>
  <PresentationFormat>Widescreen</PresentationFormat>
  <Paragraphs>289</Paragraphs>
  <Slides>42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42</vt:i4>
      </vt:variant>
    </vt:vector>
  </HeadingPairs>
  <TitlesOfParts>
    <vt:vector size="48" baseType="lpstr">
      <vt:lpstr>ＭＳ Ｐゴシック</vt:lpstr>
      <vt:lpstr>Arial</vt:lpstr>
      <vt:lpstr>Arial Black</vt:lpstr>
      <vt:lpstr>Calibri</vt:lpstr>
      <vt:lpstr>Wingdings</vt:lpstr>
      <vt:lpstr>Office Theme</vt:lpstr>
      <vt:lpstr> Title IX Regulations:  Immediate Next Steps for K-12 Schools</vt:lpstr>
      <vt:lpstr>Key Questions</vt:lpstr>
      <vt:lpstr>Key Questions</vt:lpstr>
      <vt:lpstr>Key Personnel in Title IX Process</vt:lpstr>
      <vt:lpstr>What schools must also consider?</vt:lpstr>
      <vt:lpstr>History of Title IX</vt:lpstr>
      <vt:lpstr>What does Title IX state?</vt:lpstr>
      <vt:lpstr>The Purpose of Title IX</vt:lpstr>
      <vt:lpstr>The New Title IX Regulations</vt:lpstr>
      <vt:lpstr>What are the Final Regulations?</vt:lpstr>
      <vt:lpstr>What do the Final Regulations Require?</vt:lpstr>
      <vt:lpstr>Key Terms Repeated In The Regulations</vt:lpstr>
      <vt:lpstr>What is due process?</vt:lpstr>
      <vt:lpstr>Compliance </vt:lpstr>
      <vt:lpstr>Compliance (cont’d)</vt:lpstr>
      <vt:lpstr>Compliance (cont’d)</vt:lpstr>
      <vt:lpstr>Training</vt:lpstr>
      <vt:lpstr>Training (cont’d)</vt:lpstr>
      <vt:lpstr>Training (cont’d)</vt:lpstr>
      <vt:lpstr>Training (cont’d)</vt:lpstr>
      <vt:lpstr>Training (cont’d)</vt:lpstr>
      <vt:lpstr>Training (cont’d)</vt:lpstr>
      <vt:lpstr>Who can train?</vt:lpstr>
      <vt:lpstr>Implementation</vt:lpstr>
      <vt:lpstr>Policies and Procedures  </vt:lpstr>
      <vt:lpstr>Policies and Procedures  </vt:lpstr>
      <vt:lpstr>Grievance Process </vt:lpstr>
      <vt:lpstr>Grievance Process (cont’d)</vt:lpstr>
      <vt:lpstr>Grievance Process (cont’d)</vt:lpstr>
      <vt:lpstr>Grievance Process (cont’d)</vt:lpstr>
      <vt:lpstr>Grievance Process in K-12</vt:lpstr>
      <vt:lpstr>Documentation</vt:lpstr>
      <vt:lpstr>Documentation</vt:lpstr>
      <vt:lpstr>Supportive Measures and Confidentiality</vt:lpstr>
      <vt:lpstr>Supportive Measures and Confidentiality</vt:lpstr>
      <vt:lpstr>Key Definitions</vt:lpstr>
      <vt:lpstr>Sexual Harassment</vt:lpstr>
      <vt:lpstr>Actual Knowledge</vt:lpstr>
      <vt:lpstr>Transparency, Confidentiality and FERPA</vt:lpstr>
      <vt:lpstr>Processing Steps to Keep in Mind</vt:lpstr>
      <vt:lpstr>Questions</vt:lpstr>
      <vt:lpstr>Kelley B. Hodge 215.444.7256 khodge@foxrothschild.com  Jeffrey T. Sultanik 610.397.6515 jsultanik@foxrothschild.com  Bonnie A. Young 215.299.2076 byoung@foxrothschild.com  </vt:lpstr>
    </vt:vector>
  </TitlesOfParts>
  <Company>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Michael G. Piddington</dc:creator>
  <cp:lastModifiedBy>Michael G. Piddington</cp:lastModifiedBy>
  <cp:revision>2</cp:revision>
  <dcterms:created xsi:type="dcterms:W3CDTF">1900-01-01T05:00:00Z</dcterms:created>
  <dcterms:modified xsi:type="dcterms:W3CDTF">2020-07-14T12:31:50Z</dcterms:modified>
</cp:coreProperties>
</file>