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67" r:id="rId4"/>
    <p:sldId id="268" r:id="rId5"/>
    <p:sldId id="257" r:id="rId6"/>
    <p:sldId id="272" r:id="rId7"/>
    <p:sldId id="273" r:id="rId8"/>
    <p:sldId id="258" r:id="rId9"/>
    <p:sldId id="259" r:id="rId10"/>
    <p:sldId id="260" r:id="rId11"/>
    <p:sldId id="265" r:id="rId12"/>
    <p:sldId id="261" r:id="rId13"/>
    <p:sldId id="264" r:id="rId14"/>
    <p:sldId id="269" r:id="rId15"/>
    <p:sldId id="271"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9D1CD3D-3D33-4399-BCE9-DCCC9E10FDC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72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84538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610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D221F85-576A-4EF4-8216-A38A16C83AA2}"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1514897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221F85-576A-4EF4-8216-A38A16C83AA2}" type="datetimeFigureOut">
              <a:rPr lang="en-US" smtClean="0"/>
              <a:t>12/11/2020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D1CD3D-3D33-4399-BCE9-DCCC9E10FDC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1511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221F85-576A-4EF4-8216-A38A16C83AA2}" type="datetimeFigureOut">
              <a:rPr lang="en-US" smtClean="0"/>
              <a:t>12/11/2020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D1CD3D-3D33-4399-BCE9-DCCC9E10FDC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818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221F85-576A-4EF4-8216-A38A16C83AA2}" type="datetimeFigureOut">
              <a:rPr lang="en-US" smtClean="0"/>
              <a:t>12/11/2020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1853097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221F85-576A-4EF4-8216-A38A16C83AA2}"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1CD3D-3D33-4399-BCE9-DCCC9E10FDC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5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221F85-576A-4EF4-8216-A38A16C83AA2}"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2700828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221F85-576A-4EF4-8216-A38A16C83AA2}"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3207870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6692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5999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spTree>
    <p:extLst>
      <p:ext uri="{BB962C8B-B14F-4D97-AF65-F5344CB8AC3E}">
        <p14:creationId xmlns:p14="http://schemas.microsoft.com/office/powerpoint/2010/main" val="3180522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336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7718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078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221F85-576A-4EF4-8216-A38A16C83AA2}"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1CD3D-3D33-4399-BCE9-DCCC9E10FDC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6738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D221F85-576A-4EF4-8216-A38A16C83AA2}" type="datetimeFigureOut">
              <a:rPr lang="en-US" smtClean="0"/>
              <a:t>12/11/2020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9D1CD3D-3D33-4399-BCE9-DCCC9E10FDCB}" type="slidenum">
              <a:rPr lang="en-US" smtClean="0"/>
              <a:t>‹#›</a:t>
            </a:fld>
            <a:endParaRPr lang="en-US"/>
          </a:p>
        </p:txBody>
      </p:sp>
    </p:spTree>
    <p:extLst>
      <p:ext uri="{BB962C8B-B14F-4D97-AF65-F5344CB8AC3E}">
        <p14:creationId xmlns:p14="http://schemas.microsoft.com/office/powerpoint/2010/main" val="802375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Federal Programs</a:t>
            </a:r>
            <a:endParaRPr lang="en-US" dirty="0"/>
          </a:p>
        </p:txBody>
      </p:sp>
      <p:sp>
        <p:nvSpPr>
          <p:cNvPr id="3" name="Subtitle 2"/>
          <p:cNvSpPr>
            <a:spLocks noGrp="1"/>
          </p:cNvSpPr>
          <p:nvPr>
            <p:ph type="subTitle" idx="1"/>
          </p:nvPr>
        </p:nvSpPr>
        <p:spPr/>
        <p:txBody>
          <a:bodyPr/>
          <a:lstStyle/>
          <a:p>
            <a:r>
              <a:rPr lang="en-US" dirty="0" smtClean="0"/>
              <a:t>Dr. Kristi Harris</a:t>
            </a:r>
          </a:p>
          <a:p>
            <a:r>
              <a:rPr lang="en-US" dirty="0" smtClean="0"/>
              <a:t>Federal Programs Coordinator</a:t>
            </a:r>
            <a:endParaRPr lang="en-US" dirty="0"/>
          </a:p>
        </p:txBody>
      </p:sp>
    </p:spTree>
    <p:extLst>
      <p:ext uri="{BB962C8B-B14F-4D97-AF65-F5344CB8AC3E}">
        <p14:creationId xmlns:p14="http://schemas.microsoft.com/office/powerpoint/2010/main" val="3548941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&amp; Vision</a:t>
            </a:r>
            <a:endParaRPr lang="en-US" dirty="0"/>
          </a:p>
        </p:txBody>
      </p:sp>
      <p:sp>
        <p:nvSpPr>
          <p:cNvPr id="3" name="Content Placeholder 2"/>
          <p:cNvSpPr>
            <a:spLocks noGrp="1"/>
          </p:cNvSpPr>
          <p:nvPr>
            <p:ph idx="1"/>
          </p:nvPr>
        </p:nvSpPr>
        <p:spPr/>
        <p:txBody>
          <a:bodyPr/>
          <a:lstStyle/>
          <a:p>
            <a:pPr marL="0" indent="0" algn="ctr">
              <a:buNone/>
            </a:pPr>
            <a:r>
              <a:rPr lang="en-US" dirty="0" smtClean="0"/>
              <a:t>Mission </a:t>
            </a:r>
          </a:p>
          <a:p>
            <a:pPr marL="0" indent="0" algn="ctr">
              <a:buNone/>
            </a:pPr>
            <a:r>
              <a:rPr lang="en-US" dirty="0" smtClean="0"/>
              <a:t>“Learning </a:t>
            </a:r>
            <a:r>
              <a:rPr lang="en-US" dirty="0"/>
              <a:t>is Essential for All</a:t>
            </a:r>
            <a:r>
              <a:rPr lang="en-US" dirty="0" smtClean="0"/>
              <a:t>”</a:t>
            </a:r>
          </a:p>
          <a:p>
            <a:pPr marL="0" indent="0" algn="ctr">
              <a:buNone/>
            </a:pPr>
            <a:endParaRPr lang="en-US" dirty="0"/>
          </a:p>
          <a:p>
            <a:pPr marL="0" indent="0" algn="ctr">
              <a:buNone/>
            </a:pPr>
            <a:r>
              <a:rPr lang="en-US" dirty="0" smtClean="0"/>
              <a:t>Vision</a:t>
            </a:r>
          </a:p>
          <a:p>
            <a:pPr marL="0" indent="0" algn="ctr">
              <a:buNone/>
            </a:pPr>
            <a:r>
              <a:rPr lang="en-US" dirty="0"/>
              <a:t>The vision of the Cleveland School District is to develop a community of lifelong learners who are productive citizens that engage in studies that will enable them to creatively and effectively learn and apply information.</a:t>
            </a:r>
          </a:p>
        </p:txBody>
      </p:sp>
    </p:spTree>
    <p:extLst>
      <p:ext uri="{BB962C8B-B14F-4D97-AF65-F5344CB8AC3E}">
        <p14:creationId xmlns:p14="http://schemas.microsoft.com/office/powerpoint/2010/main" val="4059410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normAutofit lnSpcReduction="10000"/>
          </a:bodyPr>
          <a:lstStyle/>
          <a:p>
            <a:r>
              <a:rPr lang="en-US" b="1" dirty="0"/>
              <a:t>Goal 1:</a:t>
            </a:r>
            <a:r>
              <a:rPr lang="en-US" dirty="0"/>
              <a:t> Student Achievement-To focus organizational efforts and align resources to close achievement gaps and ensure all students are college or work ready. </a:t>
            </a:r>
          </a:p>
          <a:p>
            <a:r>
              <a:rPr lang="en-US" b="1" dirty="0"/>
              <a:t>Goal 2:</a:t>
            </a:r>
            <a:r>
              <a:rPr lang="en-US" dirty="0"/>
              <a:t> Positive Culture-To create a respectful, positive, district culture that is focused on teaching and learning with high expectations.</a:t>
            </a:r>
          </a:p>
          <a:p>
            <a:r>
              <a:rPr lang="en-US" b="1" dirty="0"/>
              <a:t>Goal 3:</a:t>
            </a:r>
            <a:r>
              <a:rPr lang="en-US" dirty="0"/>
              <a:t> Community Engagement-To establish trust with all stakeholders (community, parents, students, and educators) by maintaining open, honest communication and building positive relationships.</a:t>
            </a:r>
          </a:p>
          <a:p>
            <a:endParaRPr lang="en-US" dirty="0"/>
          </a:p>
        </p:txBody>
      </p:sp>
    </p:spTree>
    <p:extLst>
      <p:ext uri="{BB962C8B-B14F-4D97-AF65-F5344CB8AC3E}">
        <p14:creationId xmlns:p14="http://schemas.microsoft.com/office/powerpoint/2010/main" val="2925318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continued</a:t>
            </a:r>
            <a:endParaRPr lang="en-US" dirty="0"/>
          </a:p>
        </p:txBody>
      </p:sp>
      <p:sp>
        <p:nvSpPr>
          <p:cNvPr id="3" name="Content Placeholder 2"/>
          <p:cNvSpPr>
            <a:spLocks noGrp="1"/>
          </p:cNvSpPr>
          <p:nvPr>
            <p:ph idx="1"/>
          </p:nvPr>
        </p:nvSpPr>
        <p:spPr/>
        <p:txBody>
          <a:bodyPr/>
          <a:lstStyle/>
          <a:p>
            <a:r>
              <a:rPr lang="en-US" b="1" dirty="0"/>
              <a:t>Goal 4:</a:t>
            </a:r>
            <a:r>
              <a:rPr lang="en-US" dirty="0"/>
              <a:t> Employee Retention-To recruit and retain highly qualified teachers and administrators that will lead schools that are safe, orderly, and high achieving.</a:t>
            </a:r>
          </a:p>
        </p:txBody>
      </p:sp>
    </p:spTree>
    <p:extLst>
      <p:ext uri="{BB962C8B-B14F-4D97-AF65-F5344CB8AC3E}">
        <p14:creationId xmlns:p14="http://schemas.microsoft.com/office/powerpoint/2010/main" val="2060863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637662"/>
          </a:xfrm>
        </p:spPr>
        <p:txBody>
          <a:bodyPr>
            <a:normAutofit fontScale="90000"/>
          </a:bodyPr>
          <a:lstStyle/>
          <a:p>
            <a:r>
              <a:rPr lang="en-US" dirty="0" smtClean="0"/>
              <a:t>Purpose of Federal Programs</a:t>
            </a:r>
            <a:endParaRPr lang="en-US" dirty="0"/>
          </a:p>
        </p:txBody>
      </p:sp>
      <p:sp>
        <p:nvSpPr>
          <p:cNvPr id="3" name="Content Placeholder 2"/>
          <p:cNvSpPr>
            <a:spLocks noGrp="1"/>
          </p:cNvSpPr>
          <p:nvPr>
            <p:ph idx="1"/>
          </p:nvPr>
        </p:nvSpPr>
        <p:spPr>
          <a:xfrm>
            <a:off x="994954" y="2481943"/>
            <a:ext cx="10515600" cy="5238205"/>
          </a:xfrm>
        </p:spPr>
        <p:txBody>
          <a:bodyPr>
            <a:normAutofit/>
          </a:bodyPr>
          <a:lstStyle/>
          <a:p>
            <a:r>
              <a:rPr lang="en-US" sz="2000" dirty="0"/>
              <a:t>The purpose of federal programs is to provide opportunities that will enhance students’ educational endeavor beginning as early as kindergarten.  These programs are designed to promote student achievement as each student acquires the knowledge and skills as outlined in the State’s Curriculum Frameworks in the areas of language arts/reading and mathematics, as well as augment the character education and  drug-free curriculum that is addressed in all schools.   </a:t>
            </a:r>
          </a:p>
          <a:p>
            <a:r>
              <a:rPr lang="en-US" sz="2000" dirty="0"/>
              <a:t>These allocations, combined with state and local funds, supplement the programs that are currently in place within the district to improve student achievement.  Schools with forty percent (40%) or more children from low-income families qualify to provide school wide services to all students.  Currently, the Cleveland School District supports seven schools that meet this criteria; Bell Academy, DM Smith Elementary, </a:t>
            </a:r>
            <a:r>
              <a:rPr lang="en-US" sz="2000" dirty="0" err="1"/>
              <a:t>Nailor</a:t>
            </a:r>
            <a:r>
              <a:rPr lang="en-US" sz="2000" dirty="0"/>
              <a:t> Elementary, Parks Elementary, </a:t>
            </a:r>
            <a:r>
              <a:rPr lang="en-US" sz="2000" dirty="0" err="1"/>
              <a:t>Pearman</a:t>
            </a:r>
            <a:r>
              <a:rPr lang="en-US" sz="2000" dirty="0"/>
              <a:t> Elementary, Cleveland Central Middle School, and Cleveland Central High School.</a:t>
            </a:r>
          </a:p>
          <a:p>
            <a:endParaRPr lang="en-US" dirty="0"/>
          </a:p>
        </p:txBody>
      </p:sp>
    </p:spTree>
    <p:extLst>
      <p:ext uri="{BB962C8B-B14F-4D97-AF65-F5344CB8AC3E}">
        <p14:creationId xmlns:p14="http://schemas.microsoft.com/office/powerpoint/2010/main" val="3159807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P-16</a:t>
            </a:r>
            <a:endParaRPr lang="en-US" dirty="0"/>
          </a:p>
        </p:txBody>
      </p:sp>
      <p:sp>
        <p:nvSpPr>
          <p:cNvPr id="3" name="Content Placeholder 2"/>
          <p:cNvSpPr>
            <a:spLocks noGrp="1"/>
          </p:cNvSpPr>
          <p:nvPr>
            <p:ph idx="1"/>
          </p:nvPr>
        </p:nvSpPr>
        <p:spPr/>
        <p:txBody>
          <a:bodyPr/>
          <a:lstStyle/>
          <a:p>
            <a:r>
              <a:rPr lang="en-US" dirty="0"/>
              <a:t>§ P-16 stands for Pre-Kindergarten through higher education (or year 16 of education) </a:t>
            </a:r>
            <a:endParaRPr lang="en-US" dirty="0" smtClean="0"/>
          </a:p>
          <a:p>
            <a:r>
              <a:rPr lang="en-US" dirty="0" smtClean="0"/>
              <a:t>§ </a:t>
            </a:r>
            <a:r>
              <a:rPr lang="en-US" dirty="0"/>
              <a:t>P-16 Councils are INDEPENDENT groups made up of community members, leaders, and educators </a:t>
            </a:r>
            <a:endParaRPr lang="en-US" dirty="0" smtClean="0"/>
          </a:p>
          <a:p>
            <a:r>
              <a:rPr lang="en-US" dirty="0" smtClean="0"/>
              <a:t>§ </a:t>
            </a:r>
            <a:r>
              <a:rPr lang="en-US" dirty="0"/>
              <a:t>P-16 Councils examine policies and suggests actions to the school district or school administration § P-16 Councils are created based on governance by state law and 2020 MS Public School Accountability Standards</a:t>
            </a:r>
          </a:p>
        </p:txBody>
      </p:sp>
    </p:spTree>
    <p:extLst>
      <p:ext uri="{BB962C8B-B14F-4D97-AF65-F5344CB8AC3E}">
        <p14:creationId xmlns:p14="http://schemas.microsoft.com/office/powerpoint/2010/main" val="267186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2020 MS Public School Accountability Standard</a:t>
            </a:r>
          </a:p>
        </p:txBody>
      </p:sp>
      <p:sp>
        <p:nvSpPr>
          <p:cNvPr id="3" name="Content Placeholder 2"/>
          <p:cNvSpPr>
            <a:spLocks noGrp="1"/>
          </p:cNvSpPr>
          <p:nvPr>
            <p:ph idx="1"/>
          </p:nvPr>
        </p:nvSpPr>
        <p:spPr/>
        <p:txBody>
          <a:bodyPr>
            <a:normAutofit fontScale="92500" lnSpcReduction="10000"/>
          </a:bodyPr>
          <a:lstStyle/>
          <a:p>
            <a:r>
              <a:rPr lang="en-US" dirty="0"/>
              <a:t>12. There is an organized system to encourage community involvement, parental communication, and business partnerships in school district decision-making. {MS Code § 37-7-337} (Districts meeting the Highest Levels of Performance are exempted.) </a:t>
            </a:r>
            <a:endParaRPr lang="en-US" dirty="0" smtClean="0"/>
          </a:p>
          <a:p>
            <a:r>
              <a:rPr lang="en-US" dirty="0" smtClean="0"/>
              <a:t>q </a:t>
            </a:r>
            <a:r>
              <a:rPr lang="en-US" dirty="0"/>
              <a:t>12.1 A school district that has been designated as Failing (F) as defined by the State Board of Education shall establish a </a:t>
            </a:r>
            <a:r>
              <a:rPr lang="en-US" dirty="0" smtClean="0"/>
              <a:t>community-based </a:t>
            </a:r>
            <a:r>
              <a:rPr lang="en-US" dirty="0"/>
              <a:t>pre- kindergarten through higher education (P-16) council. {Miss. Code Ann. § 37-18-5(4) </a:t>
            </a:r>
            <a:endParaRPr lang="en-US" dirty="0" smtClean="0"/>
          </a:p>
          <a:p>
            <a:r>
              <a:rPr lang="en-US" dirty="0" smtClean="0"/>
              <a:t>q </a:t>
            </a:r>
            <a:r>
              <a:rPr lang="en-US" dirty="0"/>
              <a:t>12.2 A district and/or a school designated as a D or F shall establish a community-based pre- kindergarten through higher education (P16) council.</a:t>
            </a:r>
          </a:p>
        </p:txBody>
      </p:sp>
    </p:spTree>
    <p:extLst>
      <p:ext uri="{BB962C8B-B14F-4D97-AF65-F5344CB8AC3E}">
        <p14:creationId xmlns:p14="http://schemas.microsoft.com/office/powerpoint/2010/main" val="1362868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a:t>
            </a:r>
            <a:endParaRPr lang="en-US" dirty="0"/>
          </a:p>
        </p:txBody>
      </p:sp>
      <p:sp>
        <p:nvSpPr>
          <p:cNvPr id="3" name="Content Placeholder 2"/>
          <p:cNvSpPr>
            <a:spLocks noGrp="1"/>
          </p:cNvSpPr>
          <p:nvPr>
            <p:ph idx="1"/>
          </p:nvPr>
        </p:nvSpPr>
        <p:spPr/>
        <p:txBody>
          <a:bodyPr>
            <a:normAutofit lnSpcReduction="10000"/>
          </a:bodyPr>
          <a:lstStyle/>
          <a:p>
            <a:r>
              <a:rPr lang="en-US" dirty="0"/>
              <a:t>This program provides financial assistance through State educational agencies (SEAs) to local educational agencies (LEAs) and public schools with the highest numbers or percentages of poor children to help ensure that all children meet challenging State academic content and student academic achievement standards.  These special populations include, among others, students with disabilities, English language learners, migrant students and the homeless, each of which have separate programs under the Elementary and Secondary Education Act of 1965 (ESEA).  </a:t>
            </a:r>
            <a:endParaRPr lang="en-US" dirty="0" smtClean="0"/>
          </a:p>
          <a:p>
            <a:r>
              <a:rPr lang="en-US" dirty="0" smtClean="0"/>
              <a:t>Our </a:t>
            </a:r>
            <a:r>
              <a:rPr lang="en-US" dirty="0"/>
              <a:t>2020-21 allocation is $1,443,688.15.                               </a:t>
            </a:r>
          </a:p>
          <a:p>
            <a:endParaRPr lang="en-US" dirty="0"/>
          </a:p>
        </p:txBody>
      </p:sp>
    </p:spTree>
    <p:extLst>
      <p:ext uri="{BB962C8B-B14F-4D97-AF65-F5344CB8AC3E}">
        <p14:creationId xmlns:p14="http://schemas.microsoft.com/office/powerpoint/2010/main" val="1609302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II</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This program combines the former Eisenhower Professional Development Program and the former Class-Size     Reduction Initiative into one funding program.  </a:t>
            </a:r>
            <a:endParaRPr lang="en-US" dirty="0" smtClean="0"/>
          </a:p>
          <a:p>
            <a:r>
              <a:rPr lang="en-US" dirty="0" smtClean="0"/>
              <a:t>Our </a:t>
            </a:r>
            <a:r>
              <a:rPr lang="en-US" dirty="0"/>
              <a:t>2020-2021 allocation is $202,522.00.  </a:t>
            </a:r>
          </a:p>
          <a:p>
            <a:pPr marL="0" indent="0">
              <a:buNone/>
            </a:pPr>
            <a:r>
              <a:rPr lang="en-US" dirty="0" smtClean="0"/>
              <a:t>	The </a:t>
            </a:r>
            <a:r>
              <a:rPr lang="en-US" dirty="0"/>
              <a:t>purpose of Title II is to:</a:t>
            </a:r>
          </a:p>
          <a:p>
            <a:pPr lvl="0"/>
            <a:r>
              <a:rPr lang="en-US" dirty="0"/>
              <a:t>Increase academic achievement by improving teacher and principal quality;</a:t>
            </a:r>
          </a:p>
          <a:p>
            <a:pPr lvl="0"/>
            <a:r>
              <a:rPr lang="en-US" dirty="0"/>
              <a:t>Increase the number of highly qualified teachers in classrooms;</a:t>
            </a:r>
          </a:p>
          <a:p>
            <a:pPr lvl="0"/>
            <a:r>
              <a:rPr lang="en-US" dirty="0"/>
              <a:t>Improve the skills of principals and assistant principals in schools; and </a:t>
            </a:r>
          </a:p>
          <a:p>
            <a:pPr lvl="0"/>
            <a:r>
              <a:rPr lang="en-US" dirty="0"/>
              <a:t>Increase the effectiveness of teachers and principals by holding LEAs and schools accountable for improvements in student academic achievement.</a:t>
            </a:r>
          </a:p>
          <a:p>
            <a:endParaRPr lang="en-US" dirty="0"/>
          </a:p>
        </p:txBody>
      </p:sp>
    </p:spTree>
    <p:extLst>
      <p:ext uri="{BB962C8B-B14F-4D97-AF65-F5344CB8AC3E}">
        <p14:creationId xmlns:p14="http://schemas.microsoft.com/office/powerpoint/2010/main" val="881141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Title IV, Student Support and Academic Enrichment</a:t>
            </a:r>
            <a:endParaRPr lang="en-US" dirty="0"/>
          </a:p>
        </p:txBody>
      </p:sp>
      <p:sp>
        <p:nvSpPr>
          <p:cNvPr id="3" name="Content Placeholder 2"/>
          <p:cNvSpPr>
            <a:spLocks noGrp="1"/>
          </p:cNvSpPr>
          <p:nvPr>
            <p:ph idx="1"/>
          </p:nvPr>
        </p:nvSpPr>
        <p:spPr/>
        <p:txBody>
          <a:bodyPr>
            <a:noAutofit/>
          </a:bodyPr>
          <a:lstStyle/>
          <a:p>
            <a:r>
              <a:rPr lang="en-US" sz="2000" b="1" i="1" dirty="0"/>
              <a:t>Purpose</a:t>
            </a:r>
            <a:endParaRPr lang="en-US" sz="2000" dirty="0"/>
          </a:p>
          <a:p>
            <a:r>
              <a:rPr lang="en-US" sz="2000" dirty="0"/>
              <a:t>The Student Support and Academic Enrichment (SSAE) program is used to improve student academic achievement by increasing the capacity of States, local educational agencies, schools, and local communities to: 1) provide all students with access to a well-rounded education; 2) improve school conditions for student learning; and 3) improve the use of technology to improve the academic achievement and digital literacy of all students. </a:t>
            </a:r>
          </a:p>
          <a:p>
            <a:r>
              <a:rPr lang="en-US" sz="2000" dirty="0" smtClean="0"/>
              <a:t>* </a:t>
            </a:r>
            <a:r>
              <a:rPr lang="en-US" sz="2000" dirty="0"/>
              <a:t>These funds are allocated separately to the Consolidated Federal Program Application.  </a:t>
            </a:r>
            <a:endParaRPr lang="en-US" sz="2000" dirty="0" smtClean="0"/>
          </a:p>
          <a:p>
            <a:r>
              <a:rPr lang="en-US" sz="2000" dirty="0" smtClean="0"/>
              <a:t>The </a:t>
            </a:r>
            <a:r>
              <a:rPr lang="en-US" sz="2000" dirty="0"/>
              <a:t>2020 -2021 allocation is $ 125,698.00.</a:t>
            </a:r>
          </a:p>
          <a:p>
            <a:endParaRPr lang="en-US" sz="1600" dirty="0"/>
          </a:p>
        </p:txBody>
      </p:sp>
    </p:spTree>
    <p:extLst>
      <p:ext uri="{BB962C8B-B14F-4D97-AF65-F5344CB8AC3E}">
        <p14:creationId xmlns:p14="http://schemas.microsoft.com/office/powerpoint/2010/main" val="2200245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Title V, Part B, Small Rural School Achievement</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marL="0" indent="0">
              <a:buNone/>
            </a:pPr>
            <a:r>
              <a:rPr lang="en-US" b="1" dirty="0"/>
              <a:t> </a:t>
            </a:r>
            <a:endParaRPr lang="en-US" dirty="0"/>
          </a:p>
          <a:p>
            <a:r>
              <a:rPr lang="en-US" dirty="0"/>
              <a:t>The purpose of the Small, Rural School Achievement (SRSA) program is to provide rural LEAs with financial assistance to fund initiatives aimed at improving student academic achievement.</a:t>
            </a:r>
          </a:p>
          <a:p>
            <a:r>
              <a:rPr lang="en-US" dirty="0"/>
              <a:t>Local education agencies (LEAs) are entitled to funds if they meet basic eligibility and application requirements. Awards are issued annually, and award amounts are determined using </a:t>
            </a:r>
            <a:r>
              <a:rPr lang="en-US" b="1" u="sng" dirty="0"/>
              <a:t>a formula</a:t>
            </a:r>
            <a:r>
              <a:rPr lang="en-US" b="1" dirty="0"/>
              <a:t>.  We allocated $40, 038.85.</a:t>
            </a:r>
            <a:endParaRPr lang="en-US" dirty="0"/>
          </a:p>
          <a:p>
            <a:endParaRPr lang="en-US" dirty="0"/>
          </a:p>
        </p:txBody>
      </p:sp>
    </p:spTree>
    <p:extLst>
      <p:ext uri="{BB962C8B-B14F-4D97-AF65-F5344CB8AC3E}">
        <p14:creationId xmlns:p14="http://schemas.microsoft.com/office/powerpoint/2010/main" val="3973217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Parental Involvement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Cleveland School District believes that there is a direct link between parent involvement and student achievement.  We also believe that every effort must be made to provide opportunities whereby parents can expand and enhance their roles in students' achievement.  </a:t>
            </a:r>
          </a:p>
          <a:p>
            <a:r>
              <a:rPr lang="en-US" dirty="0"/>
              <a:t>In order to facilitate these beliefs, we submit </a:t>
            </a:r>
            <a:r>
              <a:rPr lang="en-US" dirty="0" smtClean="0"/>
              <a:t>a Title </a:t>
            </a:r>
            <a:r>
              <a:rPr lang="en-US" dirty="0"/>
              <a:t>I Parental Involvement </a:t>
            </a:r>
            <a:r>
              <a:rPr lang="en-US" dirty="0" smtClean="0"/>
              <a:t>Plan</a:t>
            </a: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922272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Parental Involvement continued</a:t>
            </a:r>
            <a:endParaRPr lang="en-US" dirty="0"/>
          </a:p>
        </p:txBody>
      </p:sp>
      <p:sp>
        <p:nvSpPr>
          <p:cNvPr id="3" name="Content Placeholder 2"/>
          <p:cNvSpPr>
            <a:spLocks noGrp="1"/>
          </p:cNvSpPr>
          <p:nvPr>
            <p:ph idx="1"/>
          </p:nvPr>
        </p:nvSpPr>
        <p:spPr/>
        <p:txBody>
          <a:bodyPr/>
          <a:lstStyle/>
          <a:p>
            <a:r>
              <a:rPr lang="en-US" dirty="0"/>
              <a:t>Our Parental Involvement Plan is funded by 1% of the Title I Allocation, the 2020-2021 funds are approximately $1,443,668.15.  To meet the needs identified through input from our parents we have earmarked $1,443,668.15 of Title funds to support our efforts to improve parent involvement throughout the district.</a:t>
            </a:r>
          </a:p>
          <a:p>
            <a:endParaRPr lang="en-US" dirty="0"/>
          </a:p>
        </p:txBody>
      </p:sp>
    </p:spTree>
    <p:extLst>
      <p:ext uri="{BB962C8B-B14F-4D97-AF65-F5344CB8AC3E}">
        <p14:creationId xmlns:p14="http://schemas.microsoft.com/office/powerpoint/2010/main" val="2832893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010" y="1148897"/>
            <a:ext cx="10515600" cy="679904"/>
          </a:xfrm>
        </p:spPr>
        <p:txBody>
          <a:bodyPr/>
          <a:lstStyle/>
          <a:p>
            <a:r>
              <a:rPr lang="en-US" sz="3600" dirty="0" smtClean="0"/>
              <a:t>Homeless</a:t>
            </a:r>
            <a:endParaRPr lang="en-US" sz="3600" dirty="0"/>
          </a:p>
        </p:txBody>
      </p:sp>
      <p:sp>
        <p:nvSpPr>
          <p:cNvPr id="3" name="Content Placeholder 2"/>
          <p:cNvSpPr>
            <a:spLocks noGrp="1"/>
          </p:cNvSpPr>
          <p:nvPr>
            <p:ph idx="1"/>
          </p:nvPr>
        </p:nvSpPr>
        <p:spPr>
          <a:xfrm>
            <a:off x="791392" y="2416630"/>
            <a:ext cx="10609218" cy="4990012"/>
          </a:xfrm>
        </p:spPr>
        <p:txBody>
          <a:bodyPr>
            <a:noAutofit/>
          </a:bodyPr>
          <a:lstStyle/>
          <a:p>
            <a:r>
              <a:rPr lang="en-US" sz="1600" dirty="0"/>
              <a:t>All school districts are required to maintain compliance with the McKinney-Vento Act which provides specific rights for homeless students. Every school district must designate a McKinney-Vento Liaison to assist in identifying , supporting, and ensuring the rights of homeless students and families.  These rights include waiving certain requirements, such as proof of residency, when students are enrolling and allowing categorical eligibility for certain services, such as free lunch. The Act also states:</a:t>
            </a:r>
          </a:p>
          <a:p>
            <a:r>
              <a:rPr lang="en-US" sz="1600" dirty="0"/>
              <a:t>Students who are homeless may attend their school of origin or the school where they are temporarily residing.</a:t>
            </a:r>
          </a:p>
          <a:p>
            <a:r>
              <a:rPr lang="en-US" sz="1600" dirty="0"/>
              <a:t>Parents or guardians of homeless students must be informed of educational and related opportunities.</a:t>
            </a:r>
          </a:p>
          <a:p>
            <a:r>
              <a:rPr lang="en-US" sz="1600" dirty="0"/>
              <a:t>Students who are homeless may enroll without school, medical, or similar records.</a:t>
            </a:r>
          </a:p>
          <a:p>
            <a:r>
              <a:rPr lang="en-US" sz="1600" dirty="0"/>
              <a:t>Students who are homeless and their families receive referrals to health, dental, mental health, substance abuse, housing, and other needed services.</a:t>
            </a:r>
          </a:p>
          <a:p>
            <a:endParaRPr lang="en-US" sz="1600" dirty="0"/>
          </a:p>
        </p:txBody>
      </p:sp>
    </p:spTree>
    <p:extLst>
      <p:ext uri="{BB962C8B-B14F-4D97-AF65-F5344CB8AC3E}">
        <p14:creationId xmlns:p14="http://schemas.microsoft.com/office/powerpoint/2010/main" val="1109453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Homeless continued</a:t>
            </a:r>
            <a:endParaRPr lang="en-US" dirty="0"/>
          </a:p>
        </p:txBody>
      </p:sp>
      <p:sp>
        <p:nvSpPr>
          <p:cNvPr id="3" name="Content Placeholder 2"/>
          <p:cNvSpPr>
            <a:spLocks noGrp="1"/>
          </p:cNvSpPr>
          <p:nvPr>
            <p:ph idx="1"/>
          </p:nvPr>
        </p:nvSpPr>
        <p:spPr>
          <a:xfrm>
            <a:off x="1295402" y="2403566"/>
            <a:ext cx="9601196" cy="3772748"/>
          </a:xfrm>
        </p:spPr>
        <p:txBody>
          <a:bodyPr>
            <a:normAutofit fontScale="32500" lnSpcReduction="20000"/>
          </a:bodyPr>
          <a:lstStyle/>
          <a:p>
            <a:r>
              <a:rPr lang="en-US" sz="5500" dirty="0"/>
              <a:t>Students who are homeless have a right to transportation to school.  </a:t>
            </a:r>
          </a:p>
          <a:p>
            <a:r>
              <a:rPr lang="en-US" sz="5500" dirty="0"/>
              <a:t>Students must be provided a statement explaining why they are denied any service or enrollment.</a:t>
            </a:r>
          </a:p>
          <a:p>
            <a:r>
              <a:rPr lang="en-US" sz="5500" dirty="0"/>
              <a:t>Students must be enrolled in school and receive services, such as transportation, while disputes are being settled.</a:t>
            </a:r>
          </a:p>
          <a:p>
            <a:r>
              <a:rPr lang="en-US" sz="5500" dirty="0"/>
              <a:t>Students are automatically eligible for Title I services.</a:t>
            </a:r>
          </a:p>
          <a:p>
            <a:r>
              <a:rPr lang="en-US" sz="5500" dirty="0"/>
              <a:t>School districts must reserve a portion of Title IA funds to serve homeless students.</a:t>
            </a:r>
          </a:p>
          <a:p>
            <a:r>
              <a:rPr lang="en-US" sz="5500" dirty="0"/>
              <a:t>School districts must review and revise policies that serve as barriers to homeless students.</a:t>
            </a:r>
          </a:p>
          <a:p>
            <a:r>
              <a:rPr lang="en-US" sz="5500" dirty="0"/>
              <a:t>Schools must post information in the community regarding the rights of homeless students and unaccompanied youth in schools and other places where homeless families may frequent and written in a language they can understand.</a:t>
            </a:r>
          </a:p>
          <a:p>
            <a:r>
              <a:rPr lang="en-US" sz="5500" dirty="0"/>
              <a:t>School districts must identify a McKinney-Vento Liaison to assist students and their families.</a:t>
            </a:r>
          </a:p>
          <a:p>
            <a:endParaRPr lang="en-US" dirty="0"/>
          </a:p>
        </p:txBody>
      </p:sp>
    </p:spTree>
    <p:extLst>
      <p:ext uri="{BB962C8B-B14F-4D97-AF65-F5344CB8AC3E}">
        <p14:creationId xmlns:p14="http://schemas.microsoft.com/office/powerpoint/2010/main" val="42072993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Foster Care</a:t>
            </a:r>
            <a:endParaRPr lang="en-US" dirty="0"/>
          </a:p>
        </p:txBody>
      </p:sp>
      <p:sp>
        <p:nvSpPr>
          <p:cNvPr id="3" name="Content Placeholder 2"/>
          <p:cNvSpPr>
            <a:spLocks noGrp="1"/>
          </p:cNvSpPr>
          <p:nvPr>
            <p:ph idx="1"/>
          </p:nvPr>
        </p:nvSpPr>
        <p:spPr/>
        <p:txBody>
          <a:bodyPr/>
          <a:lstStyle/>
          <a:p>
            <a:r>
              <a:rPr lang="en-US" dirty="0"/>
              <a:t>On June 23, 2016, the U.S. Department of Education and the U.S. Department of Health and Human Services released joint guidance to states, school districts and child welfare agencies on the new provisions in the Every Student Succeeds Act (ESSA) for supporting children/youth in foster care. The guidance aims to assist state and local partners in understanding and implementing the new law, and to inform state and local collaboration between educational and child welfare agencies across the nation for the well-being of children in foster care.</a:t>
            </a:r>
          </a:p>
        </p:txBody>
      </p:sp>
    </p:spTree>
    <p:extLst>
      <p:ext uri="{BB962C8B-B14F-4D97-AF65-F5344CB8AC3E}">
        <p14:creationId xmlns:p14="http://schemas.microsoft.com/office/powerpoint/2010/main" val="11301944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10881</TotalTime>
  <Words>1420</Words>
  <Application>Microsoft Office PowerPoint</Application>
  <PresentationFormat>Widescreen</PresentationFormat>
  <Paragraphs>69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Garamond</vt:lpstr>
      <vt:lpstr>Organic</vt:lpstr>
      <vt:lpstr>Federal Programs</vt:lpstr>
      <vt:lpstr>Mission &amp; Vision</vt:lpstr>
      <vt:lpstr>Goals</vt:lpstr>
      <vt:lpstr>Goals continued</vt:lpstr>
      <vt:lpstr>Purpose of Federal Programs</vt:lpstr>
      <vt:lpstr>Purpose of P-16</vt:lpstr>
      <vt:lpstr>2020 MS Public School Accountability Standard</vt:lpstr>
      <vt:lpstr>Title I</vt:lpstr>
      <vt:lpstr>Title II</vt:lpstr>
      <vt:lpstr>Title IV, Student Support and Academic Enrichment</vt:lpstr>
      <vt:lpstr>Title V, Part B, Small Rural School Achievement </vt:lpstr>
      <vt:lpstr>Parental Involvement</vt:lpstr>
      <vt:lpstr>Parental Involvement continued</vt:lpstr>
      <vt:lpstr>Homeless</vt:lpstr>
      <vt:lpstr>Homeless continued</vt:lpstr>
      <vt:lpstr>Foster Care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Programs</dc:title>
  <dc:creator>Kristi Harris</dc:creator>
  <cp:lastModifiedBy>Kristi Harris</cp:lastModifiedBy>
  <cp:revision>10</cp:revision>
  <dcterms:created xsi:type="dcterms:W3CDTF">2020-11-16T20:34:32Z</dcterms:created>
  <dcterms:modified xsi:type="dcterms:W3CDTF">2020-12-15T17:03:26Z</dcterms:modified>
</cp:coreProperties>
</file>