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5"/>
  </p:notesMasterIdLst>
  <p:handoutMasterIdLst>
    <p:handoutMasterId r:id="rId36"/>
  </p:handoutMasterIdLst>
  <p:sldIdLst>
    <p:sldId id="257" r:id="rId2"/>
    <p:sldId id="258" r:id="rId3"/>
    <p:sldId id="480" r:id="rId4"/>
    <p:sldId id="479" r:id="rId5"/>
    <p:sldId id="264" r:id="rId6"/>
    <p:sldId id="456" r:id="rId7"/>
    <p:sldId id="423" r:id="rId8"/>
    <p:sldId id="397" r:id="rId9"/>
    <p:sldId id="424" r:id="rId10"/>
    <p:sldId id="384" r:id="rId11"/>
    <p:sldId id="459" r:id="rId12"/>
    <p:sldId id="460" r:id="rId13"/>
    <p:sldId id="461" r:id="rId14"/>
    <p:sldId id="462" r:id="rId15"/>
    <p:sldId id="317" r:id="rId16"/>
    <p:sldId id="436" r:id="rId17"/>
    <p:sldId id="471" r:id="rId18"/>
    <p:sldId id="472" r:id="rId19"/>
    <p:sldId id="466" r:id="rId20"/>
    <p:sldId id="463" r:id="rId21"/>
    <p:sldId id="465" r:id="rId22"/>
    <p:sldId id="473" r:id="rId23"/>
    <p:sldId id="467" r:id="rId24"/>
    <p:sldId id="469" r:id="rId25"/>
    <p:sldId id="470" r:id="rId26"/>
    <p:sldId id="484" r:id="rId27"/>
    <p:sldId id="485" r:id="rId28"/>
    <p:sldId id="273" r:id="rId29"/>
    <p:sldId id="263" r:id="rId30"/>
    <p:sldId id="486" r:id="rId31"/>
    <p:sldId id="477" r:id="rId32"/>
    <p:sldId id="482" r:id="rId33"/>
    <p:sldId id="488" r:id="rId34"/>
  </p:sldIdLst>
  <p:sldSz cx="9144000" cy="5143500" type="screen16x9"/>
  <p:notesSz cx="7010400" cy="92964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Lato" panose="020B0604020202020204" charset="0"/>
      <p:regular r:id="rId41"/>
      <p:bold r:id="rId42"/>
      <p:italic r:id="rId43"/>
      <p:boldItalic r:id="rId44"/>
    </p:embeddedFont>
    <p:embeddedFont>
      <p:font typeface="Lato Light" panose="020B0604020202020204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y Urback" initials="MU" lastIdx="1" clrIdx="0">
    <p:extLst>
      <p:ext uri="{19B8F6BF-5375-455C-9EA6-DF929625EA0E}">
        <p15:presenceInfo xmlns:p15="http://schemas.microsoft.com/office/powerpoint/2012/main" userId="S::murback@urbackpllc.com::d6f8f261-df27-42c8-9d8e-636f2e67f6c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00FF00"/>
    <a:srgbClr val="009999"/>
    <a:srgbClr val="00CC99"/>
    <a:srgbClr val="33CC33"/>
    <a:srgbClr val="FFC715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58" autoAdjust="0"/>
    <p:restoredTop sz="97056" autoAdjust="0"/>
  </p:normalViewPr>
  <p:slideViewPr>
    <p:cSldViewPr snapToGrid="0">
      <p:cViewPr varScale="1">
        <p:scale>
          <a:sx n="143" d="100"/>
          <a:sy n="143" d="100"/>
        </p:scale>
        <p:origin x="79" y="66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0" d="100"/>
          <a:sy n="100" d="100"/>
        </p:scale>
        <p:origin x="1539" y="45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49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8002C5-798C-49BF-ADEF-093A1B594E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1"/>
            <a:ext cx="3038475" cy="466725"/>
          </a:xfrm>
          <a:prstGeom prst="rect">
            <a:avLst/>
          </a:prstGeom>
        </p:spPr>
        <p:txBody>
          <a:bodyPr vert="horz" lIns="91417" tIns="45710" rIns="91417" bIns="45710" rtlCol="0"/>
          <a:lstStyle>
            <a:lvl1pPr algn="l">
              <a:defRPr sz="1200"/>
            </a:lvl1pPr>
          </a:lstStyle>
          <a:p>
            <a:r>
              <a:rPr lang="en-US" dirty="0"/>
              <a:t>RE-TOOLED CONCEPT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C125F8-9E7C-4A27-A47C-E0BA0576DB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8829677"/>
            <a:ext cx="3038475" cy="466725"/>
          </a:xfrm>
          <a:prstGeom prst="rect">
            <a:avLst/>
          </a:prstGeom>
        </p:spPr>
        <p:txBody>
          <a:bodyPr vert="horz" lIns="91417" tIns="45710" rIns="91417" bIns="45710" rtlCol="0" anchor="b"/>
          <a:lstStyle>
            <a:lvl1pPr algn="l">
              <a:defRPr sz="1200"/>
            </a:lvl1pPr>
          </a:lstStyle>
          <a:p>
            <a:r>
              <a:rPr lang="en-US" dirty="0"/>
              <a:t>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05B341-7B65-47AD-9ABB-261278BB03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9" y="8829677"/>
            <a:ext cx="3038475" cy="466725"/>
          </a:xfrm>
          <a:prstGeom prst="rect">
            <a:avLst/>
          </a:prstGeom>
        </p:spPr>
        <p:txBody>
          <a:bodyPr vert="horz" lIns="91417" tIns="45710" rIns="91417" bIns="45710" rtlCol="0" anchor="b"/>
          <a:lstStyle>
            <a:lvl1pPr algn="r">
              <a:defRPr sz="1200"/>
            </a:lvl1pPr>
          </a:lstStyle>
          <a:p>
            <a:fld id="{260FAFBC-0073-4BAD-9B76-ED9E2F186B5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8F64B50-72C3-4B11-B641-CAC983BD42B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9" y="1"/>
            <a:ext cx="3038475" cy="466725"/>
          </a:xfrm>
          <a:prstGeom prst="rect">
            <a:avLst/>
          </a:prstGeom>
        </p:spPr>
        <p:txBody>
          <a:bodyPr vert="horz" lIns="91417" tIns="45710" rIns="91417" bIns="45710" rtlCol="0"/>
          <a:lstStyle>
            <a:lvl1pPr algn="r">
              <a:defRPr sz="1200"/>
            </a:lvl1pPr>
          </a:lstStyle>
          <a:p>
            <a:r>
              <a:rPr lang="en-US" dirty="0"/>
              <a:t>03/26/2019</a:t>
            </a:r>
          </a:p>
        </p:txBody>
      </p:sp>
    </p:spTree>
    <p:extLst>
      <p:ext uri="{BB962C8B-B14F-4D97-AF65-F5344CB8AC3E}">
        <p14:creationId xmlns:p14="http://schemas.microsoft.com/office/powerpoint/2010/main" val="1838660800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60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0" tIns="93140" rIns="93140" bIns="93140" anchor="t" anchorCtr="0"/>
          <a:lstStyle>
            <a:lvl1pPr marL="457200" marR="0" lvl="0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1315613"/>
      </p:ext>
    </p:extLst>
  </p:cSld>
  <p:clrMap bg1="lt1" tx1="dk1" bg2="dk2" tx2="lt2" accent1="accent1" accent2="accent2" accent3="accent3" accent4="accent4" accent5="accent5" accent6="accent6" hlink="hlink" folHlink="folHlink"/>
  <p:hf sldNum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99772" y="4409766"/>
            <a:ext cx="5598178" cy="4177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13" tIns="93013" rIns="93013" bIns="93013" anchor="ctr" anchorCtr="0">
            <a:noAutofit/>
          </a:bodyPr>
          <a:lstStyle/>
          <a:p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5325"/>
            <a:ext cx="6188075" cy="3481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70434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99772" y="4409766"/>
            <a:ext cx="5598178" cy="4177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13" tIns="93013" rIns="93013" bIns="93013" anchor="ctr" anchorCtr="0">
            <a:noAutofit/>
          </a:bodyPr>
          <a:lstStyle/>
          <a:p>
            <a:endParaRPr dirty="0"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5325"/>
            <a:ext cx="6188075" cy="3481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48091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endParaRPr dirty="0"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0791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45641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59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238125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51478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991232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48126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865612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23989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995714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956717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43892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443137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05416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73713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12900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65359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29222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845591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22898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103632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endParaRPr dirty="0"/>
          </a:p>
        </p:txBody>
      </p:sp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578078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99772" y="4409766"/>
            <a:ext cx="5598178" cy="4177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13" tIns="93013" rIns="93013" bIns="93013" anchor="ctr" anchorCtr="0">
            <a:noAutofit/>
          </a:bodyPr>
          <a:lstStyle/>
          <a:p>
            <a:endParaRPr dirty="0"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5325"/>
            <a:ext cx="6188075" cy="3481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67516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85507"/>
            <a:ext cx="8229600" cy="611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979136"/>
            <a:ext cx="8229600" cy="3615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C91DEF6-E43F-4CB7-9820-D2073AAC529D}" type="datetime1">
              <a:rPr lang="en-US" smtClean="0"/>
              <a:t>5/13/2019</a:t>
            </a:fld>
            <a:endParaRPr dirty="0"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ct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FCA59167-CBFA-442A-A06C-AD0328A0CDBB}" type="datetime1">
              <a:rPr lang="en-US" smtClean="0"/>
              <a:t>5/13/2019</a:t>
            </a:fld>
            <a:endParaRPr dirty="0"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EEB027E0-EF2A-4177-93FB-DB99B59F8C19}" type="datetime1">
              <a:rPr lang="en-US" smtClean="0"/>
              <a:t>5/13/2019</a:t>
            </a:fld>
            <a:endParaRPr dirty="0"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83770DD8-FF7A-43D6-8E7F-06AC32193AD8}" type="datetime1">
              <a:rPr lang="en-US" smtClean="0"/>
              <a:t>5/13/2019</a:t>
            </a:fld>
            <a:endParaRPr dirty="0"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3259" y="4796659"/>
            <a:ext cx="2133600" cy="244448"/>
          </a:xfrm>
        </p:spPr>
        <p:txBody>
          <a:bodyPr/>
          <a:lstStyle/>
          <a:p>
            <a:fld id="{814897DD-0109-4236-9822-D07F3657707D}" type="datetime1">
              <a:rPr lang="en-US" smtClean="0"/>
              <a:t>5/13/2019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39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0517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93;p14"/>
          <p:cNvSpPr/>
          <p:nvPr userDrawn="1"/>
        </p:nvSpPr>
        <p:spPr>
          <a:xfrm>
            <a:off x="0" y="4396407"/>
            <a:ext cx="9144000" cy="741711"/>
          </a:xfrm>
          <a:prstGeom prst="rect">
            <a:avLst/>
          </a:prstGeom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-US" sz="1000" dirty="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        May 14, 2019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67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9650D2FD-F5BF-4935-B4FD-1F108EF03079}" type="datetime1">
              <a:rPr lang="en-US" smtClean="0"/>
              <a:t>5/13/2019</a:t>
            </a:fld>
            <a:endParaRPr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endParaRPr dirty="0"/>
          </a:p>
        </p:txBody>
      </p:sp>
      <p:sp>
        <p:nvSpPr>
          <p:cNvPr id="2" name="Rectangle 1"/>
          <p:cNvSpPr/>
          <p:nvPr userDrawn="1"/>
        </p:nvSpPr>
        <p:spPr>
          <a:xfrm>
            <a:off x="8686800" y="4750296"/>
            <a:ext cx="402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00000000-1234-1234-1234-123412341234}" type="slidenum">
              <a:rPr lang="en-US" smtClean="0">
                <a:solidFill>
                  <a:schemeClr val="tx1"/>
                </a:solidFill>
              </a:rPr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8" r:id="rId4"/>
    <p:sldLayoutId id="2147483663" r:id="rId5"/>
    <p:sldLayoutId id="2147483664" r:id="rId6"/>
  </p:sldLayoutIdLst>
  <p:hf sldNum="0" hdr="0" dt="0"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4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222212" y="980933"/>
            <a:ext cx="2738151" cy="273817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/>
          <p:nvPr/>
        </p:nvSpPr>
        <p:spPr>
          <a:xfrm>
            <a:off x="0" y="4426638"/>
            <a:ext cx="9144000" cy="741711"/>
          </a:xfrm>
          <a:prstGeom prst="rect">
            <a:avLst/>
          </a:prstGeom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2871684" y="781242"/>
            <a:ext cx="5858849" cy="2738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3600"/>
            </a:pPr>
            <a:r>
              <a:rPr lang="en-US" sz="3600" dirty="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Sumner High School Project Review Task Force</a:t>
            </a:r>
            <a:endParaRPr dirty="0"/>
          </a:p>
          <a:p>
            <a:pPr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400"/>
            </a:pPr>
            <a:endParaRPr sz="2400" dirty="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400"/>
            </a:pPr>
            <a:r>
              <a:rPr lang="en-US" sz="2400" b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Final Meeting, May 14, 2019</a:t>
            </a:r>
            <a:endParaRPr dirty="0"/>
          </a:p>
          <a:p>
            <a:pPr lvl="0">
              <a:lnSpc>
                <a:spcPct val="150000"/>
              </a:lnSpc>
              <a:buSzPts val="2400"/>
            </a:pPr>
            <a:r>
              <a:rPr lang="en-US" sz="24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Superintendent: Laurie Dent, Ph.D.</a:t>
            </a:r>
          </a:p>
          <a:p>
            <a:pPr lvl="0">
              <a:buSzPts val="2400"/>
            </a:pPr>
            <a:r>
              <a:rPr lang="en-US" sz="24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Facilitator: Penny Mabie, EnviroIssues</a:t>
            </a:r>
          </a:p>
          <a:p>
            <a:pPr lvl="0">
              <a:lnSpc>
                <a:spcPct val="150000"/>
              </a:lnSpc>
              <a:buSzPts val="2400"/>
            </a:pPr>
            <a:r>
              <a:rPr lang="en-US" sz="24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Hainline: Matt Guilanians, Chuck Hartung</a:t>
            </a:r>
          </a:p>
        </p:txBody>
      </p:sp>
      <p:sp>
        <p:nvSpPr>
          <p:cNvPr id="7" name="Google Shape;95;p14">
            <a:extLst>
              <a:ext uri="{FF2B5EF4-FFF2-40B4-BE49-F238E27FC236}">
                <a16:creationId xmlns:a16="http://schemas.microsoft.com/office/drawing/2014/main" id="{AA3F7146-77C3-42FD-9B13-CEC36FBB5065}"/>
              </a:ext>
            </a:extLst>
          </p:cNvPr>
          <p:cNvSpPr txBox="1"/>
          <p:nvPr/>
        </p:nvSpPr>
        <p:spPr>
          <a:xfrm>
            <a:off x="348989" y="4615094"/>
            <a:ext cx="831757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May 14, 2019</a:t>
            </a:r>
            <a:endParaRPr sz="1000" dirty="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02228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7" y="3383755"/>
            <a:ext cx="797869" cy="797869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/>
          <p:nvPr/>
        </p:nvSpPr>
        <p:spPr>
          <a:xfrm>
            <a:off x="0" y="4401791"/>
            <a:ext cx="9144000" cy="741711"/>
          </a:xfrm>
          <a:prstGeom prst="rect">
            <a:avLst/>
          </a:prstGeom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348989" y="4615095"/>
            <a:ext cx="831757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May 14, 2019</a:t>
            </a:r>
            <a:endParaRPr sz="1000" dirty="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90305" y="1218800"/>
            <a:ext cx="676339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WELCOME BACK! </a:t>
            </a:r>
          </a:p>
        </p:txBody>
      </p:sp>
    </p:spTree>
    <p:extLst>
      <p:ext uri="{BB962C8B-B14F-4D97-AF65-F5344CB8AC3E}">
        <p14:creationId xmlns:p14="http://schemas.microsoft.com/office/powerpoint/2010/main" val="1821684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5E318-9303-4446-868B-A3DCA719B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8468B-07E1-47F1-ACCD-AC45596C35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A0C8A3-FAB8-41BD-AAC4-239231D872B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AEAC9D-716B-4279-BA80-A0A8F252BE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341"/>
            <a:ext cx="9144000" cy="5142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7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488EA-EF94-49C7-B6FE-F6E93A82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503EDF-298F-4828-A088-752FA8D1B8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F7E96D-0B5B-4253-A85A-1994630E7BB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D0168C-3244-4479-8B81-25146659AF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341"/>
            <a:ext cx="9144000" cy="5142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702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/>
          <p:nvPr/>
        </p:nvSpPr>
        <p:spPr>
          <a:xfrm>
            <a:off x="0" y="4401789"/>
            <a:ext cx="9144000" cy="741711"/>
          </a:xfrm>
          <a:prstGeom prst="rect">
            <a:avLst/>
          </a:prstGeom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446551" y="341114"/>
            <a:ext cx="8220012" cy="797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Wingdings 2" panose="05020102010507070707" pitchFamily="18" charset="2"/>
              </a:rPr>
              <a:t> 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Task Force Process Expectations: Check In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348988" y="4615093"/>
            <a:ext cx="831757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May 14, 2019</a:t>
            </a:r>
            <a:endParaRPr sz="1000" b="0" i="0" u="none" strike="noStrike" cap="none" dirty="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51DF3B-B5D3-4517-B774-6BB12AC55D15}"/>
              </a:ext>
            </a:extLst>
          </p:cNvPr>
          <p:cNvSpPr txBox="1"/>
          <p:nvPr/>
        </p:nvSpPr>
        <p:spPr>
          <a:xfrm>
            <a:off x="504301" y="1097308"/>
            <a:ext cx="7821551" cy="294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chemeClr val="dk1"/>
                </a:solidFill>
                <a:latin typeface="Lato Light"/>
              </a:rPr>
              <a:t>“Find solutions that allow the Sumner District to deliver on its promise to taxpayers and the Community.”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chemeClr val="dk1"/>
                </a:solidFill>
                <a:latin typeface="Lato Light"/>
              </a:rPr>
              <a:t> “Make sure we get the best value for the taxpayers, students and faculty.”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chemeClr val="dk1"/>
                </a:solidFill>
                <a:latin typeface="Lato Light"/>
              </a:rPr>
              <a:t>“Thoughtful plans with realistic goals and objectives.”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chemeClr val="dk1"/>
                </a:solidFill>
                <a:latin typeface="Lato Light"/>
              </a:rPr>
              <a:t>“Providing Sumner SD with a range of viable options.”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chemeClr val="dk1"/>
                </a:solidFill>
                <a:latin typeface="Lato Light"/>
              </a:rPr>
              <a:t>“Long-term plan for the SHS Campus.”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chemeClr val="dk1"/>
                </a:solidFill>
                <a:latin typeface="Lato Light"/>
              </a:rPr>
              <a:t>“Contract and construction oversight.”</a:t>
            </a:r>
            <a:endParaRPr lang="en-US" sz="1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852849-DAC9-4A72-91C2-6E89F9251C91}"/>
              </a:ext>
            </a:extLst>
          </p:cNvPr>
          <p:cNvSpPr txBox="1"/>
          <p:nvPr/>
        </p:nvSpPr>
        <p:spPr>
          <a:xfrm>
            <a:off x="8526780" y="4735830"/>
            <a:ext cx="4887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Lato Light" panose="020B0604020202020204" charset="0"/>
              </a:rPr>
              <a:t>    5</a:t>
            </a:r>
          </a:p>
        </p:txBody>
      </p:sp>
    </p:spTree>
    <p:extLst>
      <p:ext uri="{BB962C8B-B14F-4D97-AF65-F5344CB8AC3E}">
        <p14:creationId xmlns:p14="http://schemas.microsoft.com/office/powerpoint/2010/main" val="3695388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5CACC-BD5F-4700-89A3-1ABD3287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33" y="53607"/>
            <a:ext cx="8229600" cy="879843"/>
          </a:xfrm>
        </p:spPr>
        <p:txBody>
          <a:bodyPr/>
          <a:lstStyle/>
          <a:p>
            <a:pPr algn="l"/>
            <a:r>
              <a:rPr lang="en-US" dirty="0">
                <a:latin typeface="Lato Light" panose="020B0604020202020204" charset="0"/>
              </a:rPr>
              <a:t>Context for Concept</a:t>
            </a:r>
            <a:r>
              <a:rPr lang="en-US" dirty="0">
                <a:solidFill>
                  <a:schemeClr val="tx1"/>
                </a:solidFill>
                <a:latin typeface="Lato Light" panose="020B0604020202020204" charset="0"/>
              </a:rPr>
              <a:t>(s)</a:t>
            </a:r>
            <a:r>
              <a:rPr lang="en-US" dirty="0">
                <a:solidFill>
                  <a:srgbClr val="FF0000"/>
                </a:solidFill>
                <a:latin typeface="Lato Light" panose="020B0604020202020204" charset="0"/>
              </a:rPr>
              <a:t> </a:t>
            </a:r>
            <a:r>
              <a:rPr lang="en-US" dirty="0">
                <a:latin typeface="Lato Light" panose="020B0604020202020204" charset="0"/>
              </a:rPr>
              <a:t>Recommendations</a:t>
            </a:r>
            <a:endParaRPr lang="en-US" sz="3200" dirty="0">
              <a:latin typeface="Lato Light" panose="020B060402020202020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F3160-3C8F-497D-AF93-8C6EB7C85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87" y="1149847"/>
            <a:ext cx="8423413" cy="3869399"/>
          </a:xfrm>
        </p:spPr>
        <p:txBody>
          <a:bodyPr/>
          <a:lstStyle/>
          <a:p>
            <a:pPr marL="1262062" lvl="2" indent="-342900">
              <a:buSzTx/>
              <a:buFont typeface="Arial" panose="020B0604020202020204" pitchFamily="34" charset="0"/>
              <a:buChar char="•"/>
            </a:pPr>
            <a:endParaRPr lang="en-US" dirty="0">
              <a:latin typeface="Lato Light" panose="020B0604020202020204" charset="0"/>
            </a:endParaRPr>
          </a:p>
          <a:p>
            <a:pPr marL="1314450" lvl="2" indent="-569913">
              <a:buSzTx/>
              <a:buFont typeface="Arial" panose="020B0604020202020204" pitchFamily="34" charset="0"/>
              <a:buChar char="•"/>
            </a:pPr>
            <a:endParaRPr lang="en-US" sz="2400" dirty="0">
              <a:latin typeface="Lato Light" panose="020B0604020202020204" charset="0"/>
            </a:endParaRPr>
          </a:p>
          <a:p>
            <a:pPr lvl="1"/>
            <a:endParaRPr lang="en-US" sz="2000" dirty="0"/>
          </a:p>
        </p:txBody>
      </p:sp>
      <p:pic>
        <p:nvPicPr>
          <p:cNvPr id="5" name="Google Shape;92;p14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Connector 5"/>
          <p:cNvCxnSpPr/>
          <p:nvPr/>
        </p:nvCxnSpPr>
        <p:spPr>
          <a:xfrm>
            <a:off x="6435590" y="1192696"/>
            <a:ext cx="0" cy="0"/>
          </a:xfrm>
          <a:prstGeom prst="line">
            <a:avLst/>
          </a:prstGeom>
          <a:ln w="25400" cap="flat" algn="ctr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3BA036E-6832-4501-AB93-CA3C40C0EFD2}"/>
              </a:ext>
            </a:extLst>
          </p:cNvPr>
          <p:cNvSpPr txBox="1"/>
          <p:nvPr/>
        </p:nvSpPr>
        <p:spPr>
          <a:xfrm>
            <a:off x="8321760" y="4711469"/>
            <a:ext cx="43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19EAFEE-348C-465A-82BE-CCCC7EA4A0F6}"/>
              </a:ext>
            </a:extLst>
          </p:cNvPr>
          <p:cNvSpPr txBox="1"/>
          <p:nvPr/>
        </p:nvSpPr>
        <p:spPr>
          <a:xfrm>
            <a:off x="457200" y="651510"/>
            <a:ext cx="8271294" cy="3741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73088" lvl="2" indent="-573088">
              <a:buSzPct val="120000"/>
            </a:pPr>
            <a:r>
              <a:rPr lang="en-US" dirty="0">
                <a:latin typeface="Lato Light" panose="020B0604020202020204" charset="0"/>
              </a:rPr>
              <a:t>Began with an overview of SHS Project</a:t>
            </a:r>
          </a:p>
          <a:p>
            <a:pPr marL="914400" lvl="2" indent="-342900">
              <a:buSzPct val="120000"/>
              <a:buFont typeface="Courier New" panose="02070309020205020404" pitchFamily="49" charset="0"/>
              <a:buChar char="o"/>
            </a:pPr>
            <a:r>
              <a:rPr lang="en-US" dirty="0">
                <a:latin typeface="Lato Light" panose="020B0604020202020204" charset="0"/>
              </a:rPr>
              <a:t>State and local circumstances</a:t>
            </a:r>
          </a:p>
          <a:p>
            <a:pPr marL="914400" lvl="2" indent="-342900">
              <a:buSzPct val="120000"/>
              <a:buFont typeface="Courier New" panose="02070309020205020404" pitchFamily="49" charset="0"/>
              <a:buChar char="o"/>
            </a:pPr>
            <a:r>
              <a:rPr lang="en-US" dirty="0">
                <a:latin typeface="Lato Light" panose="020B0604020202020204" charset="0"/>
              </a:rPr>
              <a:t>Changed circumstances</a:t>
            </a:r>
          </a:p>
          <a:p>
            <a:pPr marL="573088" lvl="2" indent="-573088">
              <a:buSzPct val="120000"/>
            </a:pPr>
            <a:r>
              <a:rPr lang="en-US" dirty="0">
                <a:latin typeface="Lato Light" panose="020B0604020202020204" charset="0"/>
              </a:rPr>
              <a:t>Presented broad locations and concepts</a:t>
            </a:r>
          </a:p>
          <a:p>
            <a:pPr marL="573088" lvl="2" indent="-573088">
              <a:buSzPct val="120000"/>
            </a:pPr>
            <a:r>
              <a:rPr lang="en-US" dirty="0">
                <a:latin typeface="Lato Light" panose="020B0604020202020204" charset="0"/>
              </a:rPr>
              <a:t>Task Force prioritized new construction to the west</a:t>
            </a:r>
          </a:p>
          <a:p>
            <a:pPr marL="573088" lvl="2" indent="-573088">
              <a:buSzPct val="120000"/>
            </a:pPr>
            <a:r>
              <a:rPr lang="en-US" dirty="0">
                <a:latin typeface="Lato Light" panose="020B0604020202020204" charset="0"/>
              </a:rPr>
              <a:t>Considered three western concepts</a:t>
            </a:r>
          </a:p>
          <a:p>
            <a:pPr marL="573088" lvl="2" indent="-573088">
              <a:buSzPct val="120000"/>
            </a:pPr>
            <a:r>
              <a:rPr lang="en-US" dirty="0">
                <a:latin typeface="Lato Light" panose="020B0604020202020204" charset="0"/>
              </a:rPr>
              <a:t>Task Force </a:t>
            </a:r>
            <a:r>
              <a:rPr lang="en-US" dirty="0">
                <a:solidFill>
                  <a:schemeClr val="tx1"/>
                </a:solidFill>
                <a:latin typeface="Lato Light" panose="020B0604020202020204" charset="0"/>
              </a:rPr>
              <a:t>indicated preference for p</a:t>
            </a:r>
            <a:r>
              <a:rPr lang="en-US" dirty="0">
                <a:latin typeface="Lato Light" panose="020B0604020202020204" charset="0"/>
              </a:rPr>
              <a:t>roximal concept</a:t>
            </a:r>
          </a:p>
          <a:p>
            <a:pPr marL="573088" lvl="2" indent="-573088">
              <a:buSzPct val="120000"/>
            </a:pPr>
            <a:r>
              <a:rPr lang="en-US" dirty="0">
                <a:solidFill>
                  <a:schemeClr val="tx1"/>
                </a:solidFill>
                <a:latin typeface="Lato Light" panose="020B0604020202020204" charset="0"/>
              </a:rPr>
              <a:t>Presentation of refined proximal/westerly concepts</a:t>
            </a:r>
          </a:p>
          <a:p>
            <a:pPr marL="508000" lvl="1" indent="0">
              <a:buSzTx/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18318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5CACC-BD5F-4700-89A3-1ABD3287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33" y="53607"/>
            <a:ext cx="8229600" cy="1001730"/>
          </a:xfrm>
        </p:spPr>
        <p:txBody>
          <a:bodyPr/>
          <a:lstStyle/>
          <a:p>
            <a:pPr algn="l"/>
            <a:r>
              <a:rPr lang="en-US" dirty="0">
                <a:latin typeface="Lato Light" panose="020B0604020202020204" charset="0"/>
              </a:rPr>
              <a:t>Programming Considerations</a:t>
            </a:r>
            <a:endParaRPr lang="en-US" sz="3200" dirty="0">
              <a:latin typeface="Lato Light" panose="020B060402020202020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F3160-3C8F-497D-AF93-8C6EB7C85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87" y="1149847"/>
            <a:ext cx="8423413" cy="3869399"/>
          </a:xfrm>
        </p:spPr>
        <p:txBody>
          <a:bodyPr/>
          <a:lstStyle/>
          <a:p>
            <a:pPr marL="1262062" lvl="2" indent="-342900">
              <a:buSzTx/>
              <a:buFont typeface="Arial" panose="020B0604020202020204" pitchFamily="34" charset="0"/>
              <a:buChar char="•"/>
            </a:pPr>
            <a:endParaRPr lang="en-US" dirty="0">
              <a:latin typeface="Lato Light" panose="020B0604020202020204" charset="0"/>
            </a:endParaRPr>
          </a:p>
          <a:p>
            <a:pPr marL="1314450" lvl="2" indent="-569913">
              <a:buSzTx/>
              <a:buFont typeface="Arial" panose="020B0604020202020204" pitchFamily="34" charset="0"/>
              <a:buChar char="•"/>
            </a:pPr>
            <a:endParaRPr lang="en-US" sz="2400" dirty="0">
              <a:latin typeface="Lato Light" panose="020B0604020202020204" charset="0"/>
            </a:endParaRPr>
          </a:p>
          <a:p>
            <a:pPr lvl="1"/>
            <a:endParaRPr lang="en-US" sz="2000" dirty="0"/>
          </a:p>
        </p:txBody>
      </p:sp>
      <p:pic>
        <p:nvPicPr>
          <p:cNvPr id="5" name="Google Shape;92;p14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Connector 5"/>
          <p:cNvCxnSpPr/>
          <p:nvPr/>
        </p:nvCxnSpPr>
        <p:spPr>
          <a:xfrm>
            <a:off x="6435590" y="1192696"/>
            <a:ext cx="0" cy="0"/>
          </a:xfrm>
          <a:prstGeom prst="line">
            <a:avLst/>
          </a:prstGeom>
          <a:ln w="25400" cap="flat" algn="ctr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3BA036E-6832-4501-AB93-CA3C40C0EFD2}"/>
              </a:ext>
            </a:extLst>
          </p:cNvPr>
          <p:cNvSpPr txBox="1"/>
          <p:nvPr/>
        </p:nvSpPr>
        <p:spPr>
          <a:xfrm>
            <a:off x="8321760" y="4711469"/>
            <a:ext cx="43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19EAFEE-348C-465A-82BE-CCCC7EA4A0F6}"/>
              </a:ext>
            </a:extLst>
          </p:cNvPr>
          <p:cNvSpPr txBox="1"/>
          <p:nvPr/>
        </p:nvSpPr>
        <p:spPr>
          <a:xfrm>
            <a:off x="322554" y="842070"/>
            <a:ext cx="8423413" cy="3869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73088" indent="-514350">
              <a:buSzPct val="120000"/>
              <a:buNone/>
            </a:pPr>
            <a:r>
              <a:rPr lang="en-US" sz="2400" b="1" dirty="0">
                <a:latin typeface="Lato Light" panose="020B0604020202020204" charset="0"/>
              </a:rPr>
              <a:t>Initial Phase:  </a:t>
            </a:r>
            <a:r>
              <a:rPr lang="en-US" sz="2800" b="1" dirty="0">
                <a:latin typeface="Lato Light" panose="020B0604020202020204" charset="0"/>
              </a:rPr>
              <a:t>P</a:t>
            </a:r>
            <a:r>
              <a:rPr lang="en-US" sz="2400" b="1" dirty="0">
                <a:latin typeface="Lato Light" panose="020B0604020202020204" charset="0"/>
              </a:rPr>
              <a:t>riority Core Elements (2016 Bond Goals) </a:t>
            </a:r>
          </a:p>
          <a:p>
            <a:pPr marL="573088" lvl="2" indent="-514350">
              <a:buSzPct val="120000"/>
            </a:pPr>
            <a:r>
              <a:rPr lang="en-US" dirty="0">
                <a:latin typeface="Lato Light" panose="020B0604020202020204" charset="0"/>
              </a:rPr>
              <a:t>Classrooms</a:t>
            </a:r>
          </a:p>
          <a:p>
            <a:pPr marL="573088" lvl="2" indent="-514350">
              <a:buSzPct val="120000"/>
            </a:pPr>
            <a:r>
              <a:rPr lang="en-US" dirty="0">
                <a:latin typeface="Lato Light" panose="020B0604020202020204" charset="0"/>
              </a:rPr>
              <a:t>Commons</a:t>
            </a:r>
          </a:p>
          <a:p>
            <a:pPr marL="573088" lvl="2" indent="-514350">
              <a:buSzPct val="120000"/>
            </a:pPr>
            <a:r>
              <a:rPr lang="en-US" dirty="0">
                <a:latin typeface="Lato Light" panose="020B0604020202020204" charset="0"/>
              </a:rPr>
              <a:t>Kitchen</a:t>
            </a:r>
          </a:p>
          <a:p>
            <a:pPr marL="573088" lvl="2" indent="-514350">
              <a:buSzPct val="120000"/>
            </a:pPr>
            <a:r>
              <a:rPr lang="en-US" dirty="0">
                <a:latin typeface="Lato Light" panose="020B0604020202020204" charset="0"/>
              </a:rPr>
              <a:t>Library </a:t>
            </a:r>
            <a:r>
              <a:rPr lang="en-US" dirty="0">
                <a:solidFill>
                  <a:schemeClr val="tx1"/>
                </a:solidFill>
                <a:latin typeface="Lato Light" panose="020B0604020202020204" charset="0"/>
              </a:rPr>
              <a:t>(Learning Resource Center)</a:t>
            </a:r>
          </a:p>
          <a:p>
            <a:pPr marL="573088" lvl="2" indent="-514350">
              <a:buSzPct val="120000"/>
            </a:pPr>
            <a:r>
              <a:rPr lang="en-US" dirty="0">
                <a:latin typeface="Lato Light" panose="020B0604020202020204" charset="0"/>
              </a:rPr>
              <a:t>Circulation</a:t>
            </a:r>
          </a:p>
          <a:p>
            <a:pPr marL="508000" lvl="1" indent="0">
              <a:buSzTx/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95824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5CACC-BD5F-4700-89A3-1ABD3287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0628"/>
            <a:ext cx="8229600" cy="651013"/>
          </a:xfrm>
        </p:spPr>
        <p:txBody>
          <a:bodyPr/>
          <a:lstStyle/>
          <a:p>
            <a:pPr algn="l"/>
            <a:r>
              <a:rPr lang="en-US" dirty="0">
                <a:latin typeface="Lato Light" panose="020B0604020202020204" charset="0"/>
              </a:rPr>
              <a:t>Initial Phase Programming</a:t>
            </a:r>
            <a:endParaRPr lang="en-US" sz="3200" dirty="0">
              <a:latin typeface="Lato Light" panose="020B0604020202020204" charset="0"/>
            </a:endParaRPr>
          </a:p>
        </p:txBody>
      </p:sp>
      <p:pic>
        <p:nvPicPr>
          <p:cNvPr id="5" name="Google Shape;92;p14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11AD12-D1BC-441E-A2B5-9E52E1DA759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57AC13-03E6-401F-9AD3-2DAF605D29E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40123" y="808798"/>
            <a:ext cx="7304667" cy="353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110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5CACC-BD5F-4700-89A3-1ABD3287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33" y="53607"/>
            <a:ext cx="8229600" cy="1001730"/>
          </a:xfrm>
        </p:spPr>
        <p:txBody>
          <a:bodyPr/>
          <a:lstStyle/>
          <a:p>
            <a:pPr algn="just"/>
            <a:r>
              <a:rPr lang="en-US" dirty="0">
                <a:latin typeface="Lato Light" panose="020B0604020202020204" charset="0"/>
              </a:rPr>
              <a:t>Master Plan Elements</a:t>
            </a:r>
            <a:endParaRPr lang="en-US" sz="3200" dirty="0">
              <a:latin typeface="Lato Light" panose="020B060402020202020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F3160-3C8F-497D-AF93-8C6EB7C85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87" y="1149847"/>
            <a:ext cx="8423413" cy="3869399"/>
          </a:xfrm>
        </p:spPr>
        <p:txBody>
          <a:bodyPr/>
          <a:lstStyle/>
          <a:p>
            <a:pPr marL="1262062" lvl="2" indent="-342900">
              <a:buSzTx/>
              <a:buFont typeface="Arial" panose="020B0604020202020204" pitchFamily="34" charset="0"/>
              <a:buChar char="•"/>
            </a:pPr>
            <a:endParaRPr lang="en-US" dirty="0">
              <a:latin typeface="Lato Light" panose="020B0604020202020204" charset="0"/>
            </a:endParaRPr>
          </a:p>
          <a:p>
            <a:pPr marL="1314450" lvl="2" indent="-569913">
              <a:buSzTx/>
              <a:buFont typeface="Arial" panose="020B0604020202020204" pitchFamily="34" charset="0"/>
              <a:buChar char="•"/>
            </a:pPr>
            <a:endParaRPr lang="en-US" sz="2400" dirty="0">
              <a:latin typeface="Lato Light" panose="020B0604020202020204" charset="0"/>
            </a:endParaRPr>
          </a:p>
          <a:p>
            <a:pPr lvl="1"/>
            <a:endParaRPr lang="en-US" sz="2000" dirty="0"/>
          </a:p>
        </p:txBody>
      </p:sp>
      <p:pic>
        <p:nvPicPr>
          <p:cNvPr id="5" name="Google Shape;92;p14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Connector 5"/>
          <p:cNvCxnSpPr/>
          <p:nvPr/>
        </p:nvCxnSpPr>
        <p:spPr>
          <a:xfrm>
            <a:off x="6435590" y="1192696"/>
            <a:ext cx="0" cy="0"/>
          </a:xfrm>
          <a:prstGeom prst="line">
            <a:avLst/>
          </a:prstGeom>
          <a:ln w="25400" cap="flat" algn="ctr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3BA036E-6832-4501-AB93-CA3C40C0EFD2}"/>
              </a:ext>
            </a:extLst>
          </p:cNvPr>
          <p:cNvSpPr txBox="1"/>
          <p:nvPr/>
        </p:nvSpPr>
        <p:spPr>
          <a:xfrm>
            <a:off x="8321760" y="4711469"/>
            <a:ext cx="43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19EAFEE-348C-465A-82BE-CCCC7EA4A0F6}"/>
              </a:ext>
            </a:extLst>
          </p:cNvPr>
          <p:cNvSpPr txBox="1"/>
          <p:nvPr/>
        </p:nvSpPr>
        <p:spPr>
          <a:xfrm>
            <a:off x="322554" y="849050"/>
            <a:ext cx="8423413" cy="3869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688975" indent="-573088">
              <a:buSzPct val="120000"/>
            </a:pPr>
            <a:r>
              <a:rPr lang="en-US" sz="2400" dirty="0">
                <a:latin typeface="Lato Light" panose="020B0604020202020204" charset="0"/>
              </a:rPr>
              <a:t>Additional Classrooms</a:t>
            </a:r>
          </a:p>
          <a:p>
            <a:pPr marL="688975" indent="-573088">
              <a:buSzPct val="120000"/>
            </a:pPr>
            <a:r>
              <a:rPr lang="en-US" sz="2400" dirty="0">
                <a:latin typeface="Lato Light" panose="020B0604020202020204" charset="0"/>
              </a:rPr>
              <a:t>CTE </a:t>
            </a:r>
            <a:r>
              <a:rPr lang="en-US" sz="2400" dirty="0">
                <a:solidFill>
                  <a:schemeClr val="tx1"/>
                </a:solidFill>
                <a:latin typeface="Lato Light" panose="020B0604020202020204" charset="0"/>
              </a:rPr>
              <a:t>and FFA</a:t>
            </a:r>
          </a:p>
          <a:p>
            <a:pPr marL="688975" indent="-573088">
              <a:buSzPct val="120000"/>
            </a:pPr>
            <a:r>
              <a:rPr lang="en-US" sz="2400" dirty="0">
                <a:solidFill>
                  <a:schemeClr val="tx1"/>
                </a:solidFill>
                <a:latin typeface="Lato Light" panose="020B0604020202020204" charset="0"/>
              </a:rPr>
              <a:t>Arts, Music, and Drama</a:t>
            </a:r>
          </a:p>
          <a:p>
            <a:pPr marL="688975" indent="-573088">
              <a:buSzPct val="120000"/>
            </a:pPr>
            <a:r>
              <a:rPr lang="en-US" sz="2400" dirty="0">
                <a:solidFill>
                  <a:schemeClr val="tx1"/>
                </a:solidFill>
                <a:latin typeface="Lato Light" panose="020B0604020202020204" charset="0"/>
              </a:rPr>
              <a:t>Administration and Student Services</a:t>
            </a:r>
          </a:p>
          <a:p>
            <a:pPr marL="688975" indent="-573088">
              <a:buSzPct val="120000"/>
            </a:pPr>
            <a:r>
              <a:rPr lang="en-US" sz="2400" dirty="0">
                <a:solidFill>
                  <a:schemeClr val="tx1"/>
                </a:solidFill>
                <a:latin typeface="Lato Light" panose="020B0604020202020204" charset="0"/>
              </a:rPr>
              <a:t>Support Services</a:t>
            </a:r>
          </a:p>
          <a:p>
            <a:pPr marL="688975" indent="-573088">
              <a:buSzPct val="120000"/>
            </a:pPr>
            <a:r>
              <a:rPr lang="en-US" sz="2400" dirty="0">
                <a:latin typeface="Lato Light" panose="020B0604020202020204" charset="0"/>
              </a:rPr>
              <a:t>Athletic Facilities</a:t>
            </a:r>
          </a:p>
          <a:p>
            <a:pPr lvl="1">
              <a:buSzTx/>
            </a:pPr>
            <a:endParaRPr lang="en-US" sz="1600" dirty="0">
              <a:latin typeface="Lato Light" panose="020B0604020202020204" charset="0"/>
            </a:endParaRPr>
          </a:p>
          <a:p>
            <a:pPr lvl="1">
              <a:buSzTx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17573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5CACC-BD5F-4700-89A3-1ABD3287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2685"/>
            <a:ext cx="8484870" cy="827916"/>
          </a:xfrm>
        </p:spPr>
        <p:txBody>
          <a:bodyPr/>
          <a:lstStyle/>
          <a:p>
            <a:pPr algn="l"/>
            <a:r>
              <a:rPr lang="en-US" sz="2800" dirty="0">
                <a:latin typeface="Lato Light" panose="020B0604020202020204" charset="0"/>
              </a:rPr>
              <a:t>Review of Prior Concepts and Concepts Evolution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F3160-3C8F-497D-AF93-8C6EB7C85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87" y="902971"/>
            <a:ext cx="8423413" cy="4116276"/>
          </a:xfrm>
        </p:spPr>
        <p:txBody>
          <a:bodyPr/>
          <a:lstStyle/>
          <a:p>
            <a:pPr marL="739775" lvl="2" indent="-508000">
              <a:spcBef>
                <a:spcPts val="120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Lato Light" panose="020B0604020202020204" charset="0"/>
              </a:rPr>
              <a:t>Proximal 1:  Initial Phase and Master Plan</a:t>
            </a:r>
          </a:p>
          <a:p>
            <a:pPr marL="1143000" lvl="2" indent="-400050">
              <a:spcBef>
                <a:spcPts val="1200"/>
              </a:spcBef>
              <a:buSzPct val="120000"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Lato Light" panose="020B0604020202020204" charset="0"/>
              </a:rPr>
              <a:t>The Proximal Concept from Task Force meeting #3 has evolved into the Proximal 2 and 3 Initial Phase and Master Plan Concepts presented here. </a:t>
            </a:r>
          </a:p>
          <a:p>
            <a:pPr marL="739775" lvl="2" indent="-508000">
              <a:spcBef>
                <a:spcPts val="120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Lato Light" panose="020B0604020202020204" charset="0"/>
              </a:rPr>
              <a:t>Distal 1:   Initial Phase and Master Plan</a:t>
            </a:r>
          </a:p>
          <a:p>
            <a:pPr marL="1143000" lvl="1" indent="-400050">
              <a:spcBef>
                <a:spcPts val="1200"/>
              </a:spcBef>
              <a:buSzPct val="120000"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Lato Light" panose="020B0604020202020204" charset="0"/>
              </a:rPr>
              <a:t>The Distal Concept from the Task Force meeting #3 has</a:t>
            </a:r>
            <a:r>
              <a:rPr lang="en-US" sz="2000" dirty="0">
                <a:solidFill>
                  <a:srgbClr val="000000"/>
                </a:solidFill>
                <a:latin typeface="Lato Light" panose="020B0604020202020204" charset="0"/>
              </a:rPr>
              <a:t> evolved</a:t>
            </a:r>
            <a:r>
              <a:rPr lang="en-US" sz="2000" dirty="0">
                <a:solidFill>
                  <a:schemeClr val="tx1"/>
                </a:solidFill>
                <a:latin typeface="Lato Light" panose="020B0604020202020204" charset="0"/>
              </a:rPr>
              <a:t> into the Distal 2 Initial Phase and Master Plan Concept presented here. </a:t>
            </a:r>
          </a:p>
          <a:p>
            <a:pPr marL="1143000" lvl="1" indent="-400050">
              <a:spcBef>
                <a:spcPts val="1200"/>
              </a:spcBef>
              <a:buSzPct val="120000"/>
              <a:buFont typeface="Courier New" panose="02070309020205020404" pitchFamily="49" charset="0"/>
              <a:buChar char="o"/>
            </a:pPr>
            <a:endParaRPr lang="en-US" sz="2000" dirty="0">
              <a:solidFill>
                <a:schemeClr val="tx1"/>
              </a:solidFill>
            </a:endParaRPr>
          </a:p>
          <a:p>
            <a:pPr lvl="1"/>
            <a:endParaRPr lang="en-US" sz="2000" dirty="0"/>
          </a:p>
        </p:txBody>
      </p:sp>
      <p:pic>
        <p:nvPicPr>
          <p:cNvPr id="5" name="Google Shape;92;p14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250773" y="3879310"/>
            <a:ext cx="797869" cy="79786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Connector 5"/>
          <p:cNvCxnSpPr/>
          <p:nvPr/>
        </p:nvCxnSpPr>
        <p:spPr>
          <a:xfrm>
            <a:off x="6435590" y="1192696"/>
            <a:ext cx="0" cy="0"/>
          </a:xfrm>
          <a:prstGeom prst="line">
            <a:avLst/>
          </a:prstGeom>
          <a:ln w="25400" cap="flat" algn="ctr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3BA036E-6832-4501-AB93-CA3C40C0EFD2}"/>
              </a:ext>
            </a:extLst>
          </p:cNvPr>
          <p:cNvSpPr txBox="1"/>
          <p:nvPr/>
        </p:nvSpPr>
        <p:spPr>
          <a:xfrm>
            <a:off x="8321760" y="4711469"/>
            <a:ext cx="43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66892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A9C51A6-0054-413D-8939-8D7B0D4236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-3813"/>
            <a:ext cx="9144000" cy="51435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75CACC-BD5F-4700-89A3-1ABD3287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0282"/>
          </a:xfrm>
          <a:solidFill>
            <a:schemeClr val="lt1">
              <a:alpha val="60000"/>
            </a:schemeClr>
          </a:solidFill>
        </p:spPr>
        <p:txBody>
          <a:bodyPr/>
          <a:lstStyle/>
          <a:p>
            <a:pPr algn="l"/>
            <a:r>
              <a:rPr lang="en-US" sz="3200" dirty="0">
                <a:solidFill>
                  <a:schemeClr val="tx1"/>
                </a:solidFill>
                <a:latin typeface="Lato Light" panose="020B0604020202020204" charset="0"/>
              </a:rPr>
              <a:t>       </a:t>
            </a:r>
            <a:r>
              <a:rPr lang="en-US" dirty="0">
                <a:solidFill>
                  <a:schemeClr val="tx1"/>
                </a:solidFill>
                <a:latin typeface="Lato Light" panose="020B0604020202020204" charset="0"/>
              </a:rPr>
              <a:t>Proximal</a:t>
            </a:r>
            <a:r>
              <a:rPr lang="en-US" sz="3200" dirty="0">
                <a:solidFill>
                  <a:schemeClr val="tx1"/>
                </a:solidFill>
                <a:latin typeface="Lato Light" panose="020B0604020202020204" charset="0"/>
              </a:rPr>
              <a:t> 1:  Initial Phase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32A870B-7962-423C-9287-7CF253687781}"/>
              </a:ext>
            </a:extLst>
          </p:cNvPr>
          <p:cNvSpPr txBox="1"/>
          <p:nvPr/>
        </p:nvSpPr>
        <p:spPr>
          <a:xfrm>
            <a:off x="6314230" y="4767263"/>
            <a:ext cx="1937013" cy="376238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1400" dirty="0">
                <a:solidFill>
                  <a:schemeClr val="tx1"/>
                </a:solidFill>
                <a:latin typeface="Lato Light" panose="020B0604020202020204" charset="0"/>
              </a:rPr>
              <a:t>April 30, 2019 (TF #3)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7DD18D-676E-4A6C-A594-8E0C10237051}"/>
              </a:ext>
            </a:extLst>
          </p:cNvPr>
          <p:cNvSpPr txBox="1"/>
          <p:nvPr/>
        </p:nvSpPr>
        <p:spPr>
          <a:xfrm>
            <a:off x="8751570" y="4816882"/>
            <a:ext cx="3924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Lato Light" panose="020B060402020202020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371219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FBD7AB7-47F0-4A4A-A556-6D36889C54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75CACC-BD5F-4700-89A3-1ABD3287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0282"/>
          </a:xfrm>
          <a:solidFill>
            <a:schemeClr val="lt1">
              <a:alpha val="60000"/>
            </a:schemeClr>
          </a:solidFill>
        </p:spPr>
        <p:txBody>
          <a:bodyPr/>
          <a:lstStyle/>
          <a:p>
            <a:pPr algn="l"/>
            <a:r>
              <a:rPr lang="en-US" sz="3200" dirty="0">
                <a:solidFill>
                  <a:schemeClr val="tx1"/>
                </a:solidFill>
                <a:latin typeface="Lato Light" panose="020B0604020202020204" charset="0"/>
              </a:rPr>
              <a:t>       Proximal 1:  Master Plan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662B45E-9486-401B-9938-C951D7D2D644}"/>
              </a:ext>
            </a:extLst>
          </p:cNvPr>
          <p:cNvSpPr txBox="1"/>
          <p:nvPr/>
        </p:nvSpPr>
        <p:spPr>
          <a:xfrm>
            <a:off x="6373746" y="4767263"/>
            <a:ext cx="1904549" cy="376238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1400" dirty="0">
                <a:solidFill>
                  <a:schemeClr val="tx1"/>
                </a:solidFill>
                <a:latin typeface="Lato Light" panose="020B0604020202020204" charset="0"/>
              </a:rPr>
              <a:t>April 30, 2019 (TF #3)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1AD974-F620-4CE2-B35E-9B46C4115194}"/>
              </a:ext>
            </a:extLst>
          </p:cNvPr>
          <p:cNvSpPr txBox="1"/>
          <p:nvPr/>
        </p:nvSpPr>
        <p:spPr>
          <a:xfrm>
            <a:off x="8717280" y="4819650"/>
            <a:ext cx="396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Lato Light" panose="020B060402020202020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101903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60728C2-9C0B-407A-8869-5D703AD65A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9906" y="0"/>
            <a:ext cx="9163906" cy="51435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11AD12-D1BC-441E-A2B5-9E52E1DA759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75CACC-BD5F-4700-89A3-1ABD3287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0282"/>
          </a:xfrm>
          <a:solidFill>
            <a:schemeClr val="lt1">
              <a:alpha val="60000"/>
            </a:schemeClr>
          </a:solidFill>
        </p:spPr>
        <p:txBody>
          <a:bodyPr/>
          <a:lstStyle/>
          <a:p>
            <a:pPr algn="l"/>
            <a:r>
              <a:rPr lang="en-US" sz="3200" dirty="0">
                <a:solidFill>
                  <a:schemeClr val="tx1"/>
                </a:solidFill>
                <a:latin typeface="Lato Light" panose="020B0604020202020204" charset="0"/>
              </a:rPr>
              <a:t>       Distal 1:  </a:t>
            </a:r>
            <a:r>
              <a:rPr lang="en-US" dirty="0">
                <a:solidFill>
                  <a:schemeClr val="tx1"/>
                </a:solidFill>
                <a:latin typeface="Lato Light" panose="020B0604020202020204" charset="0"/>
              </a:rPr>
              <a:t>Initial</a:t>
            </a:r>
            <a:r>
              <a:rPr lang="en-US" sz="3200" dirty="0">
                <a:solidFill>
                  <a:schemeClr val="tx1"/>
                </a:solidFill>
                <a:latin typeface="Lato Light" panose="020B0604020202020204" charset="0"/>
              </a:rPr>
              <a:t> Phase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7F0959D-C859-414A-8552-E887A915CC52}"/>
              </a:ext>
            </a:extLst>
          </p:cNvPr>
          <p:cNvSpPr txBox="1"/>
          <p:nvPr/>
        </p:nvSpPr>
        <p:spPr>
          <a:xfrm>
            <a:off x="6314231" y="4767263"/>
            <a:ext cx="1996529" cy="376238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1400" dirty="0">
                <a:solidFill>
                  <a:schemeClr val="tx1"/>
                </a:solidFill>
                <a:latin typeface="Lato Light" panose="020B0604020202020204" charset="0"/>
              </a:rPr>
              <a:t>April 30, 2019 (TF #3)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B6DDB4-AA28-49BD-B3ED-4CA98A08B4D8}"/>
              </a:ext>
            </a:extLst>
          </p:cNvPr>
          <p:cNvSpPr txBox="1"/>
          <p:nvPr/>
        </p:nvSpPr>
        <p:spPr>
          <a:xfrm>
            <a:off x="8709660" y="4767263"/>
            <a:ext cx="491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Lato Light" panose="020B0604020202020204" charset="0"/>
              </a:rPr>
              <a:t>13</a:t>
            </a:r>
          </a:p>
          <a:p>
            <a:endParaRPr lang="en-US" sz="1200" dirty="0">
              <a:latin typeface="Lato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072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C42119E-2CCA-4FD9-86B9-9962C97331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-8443"/>
            <a:ext cx="9147471" cy="51603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75CACC-BD5F-4700-89A3-1ABD3287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0282"/>
          </a:xfrm>
          <a:solidFill>
            <a:schemeClr val="lt1">
              <a:alpha val="60000"/>
            </a:schemeClr>
          </a:solidFill>
        </p:spPr>
        <p:txBody>
          <a:bodyPr/>
          <a:lstStyle/>
          <a:p>
            <a:pPr algn="l"/>
            <a:r>
              <a:rPr lang="en-US" sz="3200" dirty="0">
                <a:solidFill>
                  <a:schemeClr val="tx1"/>
                </a:solidFill>
                <a:latin typeface="Lato Light" panose="020B0604020202020204" charset="0"/>
              </a:rPr>
              <a:t>       Distal 1:  Master Plan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A3CE31-A303-418A-86BD-7AC2B65CD5A6}"/>
              </a:ext>
            </a:extLst>
          </p:cNvPr>
          <p:cNvSpPr txBox="1"/>
          <p:nvPr/>
        </p:nvSpPr>
        <p:spPr>
          <a:xfrm>
            <a:off x="6314230" y="4767263"/>
            <a:ext cx="1937013" cy="376238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1400" dirty="0">
                <a:solidFill>
                  <a:schemeClr val="tx1"/>
                </a:solidFill>
                <a:latin typeface="Lato Light" panose="020B0604020202020204" charset="0"/>
              </a:rPr>
              <a:t>April 30, 2019 (TF #3)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7FBD05-51BD-48AD-BC4F-F3F9F2B17E0C}"/>
              </a:ext>
            </a:extLst>
          </p:cNvPr>
          <p:cNvSpPr txBox="1"/>
          <p:nvPr/>
        </p:nvSpPr>
        <p:spPr>
          <a:xfrm>
            <a:off x="8686800" y="4754702"/>
            <a:ext cx="396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Lato Light" panose="020B060402020202020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518146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D1AE774-6F86-4F1A-BD86-CEA3BCB95D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3570" cy="51435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6A14D6F-BBD1-4473-A636-DC8184CBE970}"/>
              </a:ext>
            </a:extLst>
          </p:cNvPr>
          <p:cNvSpPr txBox="1"/>
          <p:nvPr/>
        </p:nvSpPr>
        <p:spPr>
          <a:xfrm>
            <a:off x="0" y="-16886"/>
            <a:ext cx="9144000" cy="690282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dirty="0">
                <a:solidFill>
                  <a:schemeClr val="tx1"/>
                </a:solidFill>
                <a:latin typeface="Lato Light" panose="020B0604020202020204" charset="0"/>
              </a:rPr>
              <a:t>       Proximal 2: Initial Phase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294E578-BD5C-44C4-B048-CD5E3851BA08}"/>
              </a:ext>
            </a:extLst>
          </p:cNvPr>
          <p:cNvSpPr txBox="1"/>
          <p:nvPr/>
        </p:nvSpPr>
        <p:spPr>
          <a:xfrm>
            <a:off x="6335872" y="4767263"/>
            <a:ext cx="1720587" cy="376238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400" dirty="0">
                <a:solidFill>
                  <a:schemeClr val="tx1"/>
                </a:solidFill>
                <a:latin typeface="Lato Light" panose="020B0604020202020204" charset="0"/>
              </a:rPr>
              <a:t>May 14, 2019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E82B01-CA7D-4534-842C-483597BE4DD9}"/>
              </a:ext>
            </a:extLst>
          </p:cNvPr>
          <p:cNvSpPr txBox="1"/>
          <p:nvPr/>
        </p:nvSpPr>
        <p:spPr>
          <a:xfrm>
            <a:off x="8717280" y="4827270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Lato Light" panose="020B060402020202020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722314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CBB67A-1563-4760-B22F-761C908549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" y="0"/>
            <a:ext cx="9143999" cy="51435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75CACC-BD5F-4700-89A3-1ABD3287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0282"/>
          </a:xfrm>
          <a:solidFill>
            <a:schemeClr val="lt1">
              <a:alpha val="60000"/>
            </a:schemeClr>
          </a:solidFill>
        </p:spPr>
        <p:txBody>
          <a:bodyPr/>
          <a:lstStyle/>
          <a:p>
            <a:pPr algn="l"/>
            <a:r>
              <a:rPr lang="en-US" sz="3200" dirty="0">
                <a:solidFill>
                  <a:schemeClr val="tx1"/>
                </a:solidFill>
                <a:latin typeface="Lato Light" panose="020B0604020202020204" charset="0"/>
              </a:rPr>
              <a:t>       Proximal </a:t>
            </a:r>
            <a:r>
              <a:rPr lang="en-US" dirty="0">
                <a:solidFill>
                  <a:schemeClr val="tx1"/>
                </a:solidFill>
                <a:latin typeface="Lato Light" panose="020B0604020202020204" charset="0"/>
              </a:rPr>
              <a:t>2: </a:t>
            </a:r>
            <a:r>
              <a:rPr lang="en-US" sz="3200" dirty="0">
                <a:solidFill>
                  <a:schemeClr val="tx1"/>
                </a:solidFill>
                <a:latin typeface="Lato Light" panose="020B0604020202020204" charset="0"/>
              </a:rPr>
              <a:t> Master Plan A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A9C1A36-17C0-4026-AC4D-ACF52F4972E3}"/>
              </a:ext>
            </a:extLst>
          </p:cNvPr>
          <p:cNvSpPr txBox="1"/>
          <p:nvPr/>
        </p:nvSpPr>
        <p:spPr>
          <a:xfrm>
            <a:off x="6346694" y="4767263"/>
            <a:ext cx="1855854" cy="376238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400" dirty="0">
                <a:solidFill>
                  <a:schemeClr val="tx1"/>
                </a:solidFill>
                <a:latin typeface="Lato Light" panose="020B0604020202020204" charset="0"/>
              </a:rPr>
              <a:t>May 14, 2019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D1E57C-9A8E-4264-9343-C77D7958AE7B}"/>
              </a:ext>
            </a:extLst>
          </p:cNvPr>
          <p:cNvSpPr txBox="1"/>
          <p:nvPr/>
        </p:nvSpPr>
        <p:spPr>
          <a:xfrm>
            <a:off x="8679181" y="4801493"/>
            <a:ext cx="464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Lato Light" panose="020B060402020202020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411557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44ADC5-1230-4CE9-AF42-7F7C7260C3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-2"/>
            <a:ext cx="9170670" cy="51585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75CACC-BD5F-4700-89A3-1ABD3287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0282"/>
          </a:xfrm>
          <a:solidFill>
            <a:schemeClr val="lt1">
              <a:alpha val="60000"/>
            </a:schemeClr>
          </a:solidFill>
        </p:spPr>
        <p:txBody>
          <a:bodyPr/>
          <a:lstStyle/>
          <a:p>
            <a:pPr algn="l"/>
            <a:r>
              <a:rPr lang="en-US" sz="3200" dirty="0">
                <a:solidFill>
                  <a:schemeClr val="tx1"/>
                </a:solidFill>
                <a:latin typeface="Lato Light" panose="020B0604020202020204" charset="0"/>
              </a:rPr>
              <a:t>       Proximal </a:t>
            </a:r>
            <a:r>
              <a:rPr lang="en-US" dirty="0">
                <a:solidFill>
                  <a:schemeClr val="tx1"/>
                </a:solidFill>
                <a:latin typeface="Lato Light" panose="020B0604020202020204" charset="0"/>
              </a:rPr>
              <a:t>2: </a:t>
            </a:r>
            <a:r>
              <a:rPr lang="en-US" sz="3200" dirty="0">
                <a:solidFill>
                  <a:schemeClr val="tx1"/>
                </a:solidFill>
                <a:latin typeface="Lato Light" panose="020B0604020202020204" charset="0"/>
              </a:rPr>
              <a:t> Master Plan B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A9C1A36-17C0-4026-AC4D-ACF52F4972E3}"/>
              </a:ext>
            </a:extLst>
          </p:cNvPr>
          <p:cNvSpPr txBox="1"/>
          <p:nvPr/>
        </p:nvSpPr>
        <p:spPr>
          <a:xfrm>
            <a:off x="6297998" y="4767263"/>
            <a:ext cx="2012762" cy="376238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400" dirty="0">
                <a:solidFill>
                  <a:schemeClr val="tx1"/>
                </a:solidFill>
                <a:latin typeface="Lato Light" panose="020B0604020202020204" charset="0"/>
              </a:rPr>
              <a:t>May 14, 2019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6CBF14-30F0-4245-A31D-050923F89F0F}"/>
              </a:ext>
            </a:extLst>
          </p:cNvPr>
          <p:cNvSpPr txBox="1"/>
          <p:nvPr/>
        </p:nvSpPr>
        <p:spPr>
          <a:xfrm>
            <a:off x="8751570" y="4842510"/>
            <a:ext cx="361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Lato Light" panose="020B060402020202020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881532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C0C9C6-24D4-4E66-BE7B-8418E06B14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75CACC-BD5F-4700-89A3-1ABD3287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0282"/>
          </a:xfrm>
          <a:solidFill>
            <a:schemeClr val="lt1">
              <a:alpha val="60000"/>
            </a:schemeClr>
          </a:solidFill>
        </p:spPr>
        <p:txBody>
          <a:bodyPr/>
          <a:lstStyle/>
          <a:p>
            <a:pPr algn="l"/>
            <a:r>
              <a:rPr lang="en-US" sz="3200" dirty="0">
                <a:solidFill>
                  <a:schemeClr val="tx1"/>
                </a:solidFill>
                <a:latin typeface="Lato Light" panose="020B0604020202020204" charset="0"/>
              </a:rPr>
              <a:t>       Proximal </a:t>
            </a:r>
            <a:r>
              <a:rPr lang="en-US" dirty="0">
                <a:solidFill>
                  <a:schemeClr val="tx1"/>
                </a:solidFill>
                <a:latin typeface="Lato Light" panose="020B0604020202020204" charset="0"/>
              </a:rPr>
              <a:t>2: </a:t>
            </a:r>
            <a:r>
              <a:rPr lang="en-US" sz="3200" dirty="0">
                <a:solidFill>
                  <a:schemeClr val="tx1"/>
                </a:solidFill>
                <a:latin typeface="Lato Light" panose="020B0604020202020204" charset="0"/>
              </a:rPr>
              <a:t> Master Plan C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A9C1A36-17C0-4026-AC4D-ACF52F4972E3}"/>
              </a:ext>
            </a:extLst>
          </p:cNvPr>
          <p:cNvSpPr txBox="1"/>
          <p:nvPr/>
        </p:nvSpPr>
        <p:spPr>
          <a:xfrm>
            <a:off x="6357516" y="4767263"/>
            <a:ext cx="1899138" cy="376238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400" dirty="0">
                <a:solidFill>
                  <a:schemeClr val="tx1"/>
                </a:solidFill>
                <a:latin typeface="Lato Light" panose="020B0604020202020204" charset="0"/>
              </a:rPr>
              <a:t>May 14, 2019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54CFA0-82FB-4838-BEDB-D2E49776E126}"/>
              </a:ext>
            </a:extLst>
          </p:cNvPr>
          <p:cNvSpPr txBox="1"/>
          <p:nvPr/>
        </p:nvSpPr>
        <p:spPr>
          <a:xfrm>
            <a:off x="8732520" y="4815840"/>
            <a:ext cx="411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Lato Light" panose="020B060402020202020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5295288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5CACC-BD5F-4700-89A3-1ABD3287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1"/>
            <a:ext cx="8229600" cy="697230"/>
          </a:xfrm>
        </p:spPr>
        <p:txBody>
          <a:bodyPr/>
          <a:lstStyle/>
          <a:p>
            <a:pPr algn="l"/>
            <a:r>
              <a:rPr lang="en-US" sz="3200" dirty="0">
                <a:latin typeface="Lato Light" panose="020B0604020202020204" charset="0"/>
              </a:rPr>
              <a:t>Proximal 2:  Considerations</a:t>
            </a:r>
            <a:endParaRPr lang="en-US" sz="3200" dirty="0">
              <a:highlight>
                <a:srgbClr val="FFFF00"/>
              </a:highlight>
              <a:latin typeface="Lato Light" panose="020B060402020202020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F3160-3C8F-497D-AF93-8C6EB7C857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970" y="487680"/>
            <a:ext cx="8164830" cy="3931921"/>
          </a:xfrm>
        </p:spPr>
        <p:txBody>
          <a:bodyPr/>
          <a:lstStyle/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Lato Light" panose="020B0604020202020204" charset="0"/>
              </a:rPr>
              <a:t>Creates a visible “new school building” in the Initial Phase</a:t>
            </a: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Lato Light" panose="020B0604020202020204" charset="0"/>
              </a:rPr>
              <a:t>Retains visitors parking in Initial Phase</a:t>
            </a: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Lato Light" panose="020B0604020202020204" charset="0"/>
              </a:rPr>
              <a:t>Provides adjacency to existing school in Initial Phase</a:t>
            </a: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Lato Light" panose="020B0604020202020204" charset="0"/>
              </a:rPr>
              <a:t>Leaves softball field and some green space in the west</a:t>
            </a: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Lato Light" panose="020B0604020202020204" charset="0"/>
              </a:rPr>
              <a:t>Commits to existing location of PAC and Gym whether remodeled or new</a:t>
            </a: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Lato Light" panose="020B0604020202020204" charset="0"/>
              </a:rPr>
              <a:t>Bifurcates site athletic facilities and locates school in center of site</a:t>
            </a: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Lato Light" panose="020B0604020202020204" charset="0"/>
              </a:rPr>
              <a:t>Commons façade constructed in Initial Phase will require modification in </a:t>
            </a:r>
          </a:p>
          <a:p>
            <a:pPr marL="0" lvl="1" indent="0">
              <a:buSzPct val="120000"/>
              <a:buNone/>
              <a:tabLst>
                <a:tab pos="457200" algn="l"/>
              </a:tabLst>
            </a:pPr>
            <a:r>
              <a:rPr lang="en-US" sz="1800" dirty="0">
                <a:solidFill>
                  <a:schemeClr val="tx1"/>
                </a:solidFill>
                <a:latin typeface="Lato Light" panose="020B0604020202020204" charset="0"/>
              </a:rPr>
              <a:t>	Master Plan build out</a:t>
            </a: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Lato Light" panose="020B0604020202020204" charset="0"/>
              </a:rPr>
              <a:t>Proximity to existing school causes complexity in construction in </a:t>
            </a:r>
          </a:p>
          <a:p>
            <a:pPr marL="0" lvl="1" indent="0">
              <a:buSzPct val="120000"/>
              <a:buNone/>
              <a:tabLst>
                <a:tab pos="457200" algn="l"/>
              </a:tabLst>
            </a:pPr>
            <a:r>
              <a:rPr lang="en-US" sz="1800" dirty="0">
                <a:solidFill>
                  <a:schemeClr val="tx1"/>
                </a:solidFill>
                <a:latin typeface="Lato Light" panose="020B0604020202020204" charset="0"/>
              </a:rPr>
              <a:t>	Initial Phase</a:t>
            </a: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Lato Light" panose="020B0604020202020204" charset="0"/>
              </a:rPr>
              <a:t>Proximity to existing school will disturb daycare </a:t>
            </a:r>
            <a:endParaRPr lang="en-US" sz="1800" dirty="0">
              <a:latin typeface="Lato Light" panose="020B0604020202020204" charset="0"/>
            </a:endParaRP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endParaRPr lang="en-US" sz="1800" dirty="0">
              <a:latin typeface="Lato Light" panose="020B0604020202020204" charset="0"/>
            </a:endParaRP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endParaRPr lang="en-US" sz="1800" dirty="0">
              <a:latin typeface="Lato Light" panose="020B0604020202020204" charset="0"/>
            </a:endParaRP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endParaRPr lang="en-US" sz="1800" b="1" dirty="0">
              <a:latin typeface="Lato Light" panose="020B060402020202020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sz="1800" dirty="0">
              <a:latin typeface="Lato Light" panose="020B0604020202020204" charset="0"/>
            </a:endParaRPr>
          </a:p>
          <a:p>
            <a:pPr marL="508000" lvl="1" indent="0">
              <a:buNone/>
            </a:pPr>
            <a:endParaRPr lang="en-US" sz="1800" dirty="0">
              <a:latin typeface="Lato Light" panose="020B0604020202020204" charset="0"/>
            </a:endParaRPr>
          </a:p>
          <a:p>
            <a:pPr lvl="1"/>
            <a:endParaRPr lang="en-US" sz="1800" dirty="0"/>
          </a:p>
        </p:txBody>
      </p:sp>
      <p:pic>
        <p:nvPicPr>
          <p:cNvPr id="5" name="Google Shape;92;p14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346131" y="3894293"/>
            <a:ext cx="797869" cy="7978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11AD12-D1BC-441E-A2B5-9E52E1DA759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6490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0629FF-6E6B-44BE-BBDA-DAAB102B11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53144" cy="51435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6A14D6F-BBD1-4473-A636-DC8184CBE970}"/>
              </a:ext>
            </a:extLst>
          </p:cNvPr>
          <p:cNvSpPr txBox="1"/>
          <p:nvPr/>
        </p:nvSpPr>
        <p:spPr>
          <a:xfrm>
            <a:off x="0" y="-16886"/>
            <a:ext cx="9144000" cy="690282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dirty="0">
                <a:solidFill>
                  <a:schemeClr val="tx1"/>
                </a:solidFill>
                <a:latin typeface="Lato Light" panose="020B0604020202020204" charset="0"/>
              </a:rPr>
              <a:t>       Proximal 3:  Initial Phase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294E578-BD5C-44C4-B048-CD5E3851BA08}"/>
              </a:ext>
            </a:extLst>
          </p:cNvPr>
          <p:cNvSpPr txBox="1"/>
          <p:nvPr/>
        </p:nvSpPr>
        <p:spPr>
          <a:xfrm>
            <a:off x="6303408" y="4767263"/>
            <a:ext cx="1872085" cy="376238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400" dirty="0">
                <a:solidFill>
                  <a:schemeClr val="tx1"/>
                </a:solidFill>
                <a:latin typeface="Lato Light" panose="020B0604020202020204" charset="0"/>
              </a:rPr>
              <a:t>May 14, 2019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EBC1A3-5752-405C-891F-8F073D1A885B}"/>
              </a:ext>
            </a:extLst>
          </p:cNvPr>
          <p:cNvSpPr txBox="1"/>
          <p:nvPr/>
        </p:nvSpPr>
        <p:spPr>
          <a:xfrm>
            <a:off x="8694420" y="4852609"/>
            <a:ext cx="411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Lato Light" panose="020B060402020202020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21449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BEC2AC-40CA-4891-B27F-B88B119B35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5544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75CACC-BD5F-4700-89A3-1ABD3287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0282"/>
          </a:xfrm>
          <a:solidFill>
            <a:schemeClr val="lt1">
              <a:alpha val="60000"/>
            </a:schemeClr>
          </a:solidFill>
        </p:spPr>
        <p:txBody>
          <a:bodyPr/>
          <a:lstStyle/>
          <a:p>
            <a:pPr algn="l"/>
            <a:r>
              <a:rPr lang="en-US" sz="3200" dirty="0">
                <a:solidFill>
                  <a:schemeClr val="tx1"/>
                </a:solidFill>
                <a:latin typeface="Lato Light" panose="020B0604020202020204" charset="0"/>
              </a:rPr>
              <a:t>       Proximal 3:  Master Plan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A9C1A36-17C0-4026-AC4D-ACF52F4972E3}"/>
              </a:ext>
            </a:extLst>
          </p:cNvPr>
          <p:cNvSpPr txBox="1"/>
          <p:nvPr/>
        </p:nvSpPr>
        <p:spPr>
          <a:xfrm>
            <a:off x="6341284" y="4767263"/>
            <a:ext cx="1850441" cy="376238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400" dirty="0">
                <a:solidFill>
                  <a:schemeClr val="tx1"/>
                </a:solidFill>
                <a:latin typeface="Lato Light" panose="020B0604020202020204" charset="0"/>
              </a:rPr>
              <a:t>May 14, 2019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ECCCD2-23E9-40D7-AA30-EF30B4FB3C21}"/>
              </a:ext>
            </a:extLst>
          </p:cNvPr>
          <p:cNvSpPr txBox="1"/>
          <p:nvPr/>
        </p:nvSpPr>
        <p:spPr>
          <a:xfrm>
            <a:off x="8759190" y="4827270"/>
            <a:ext cx="384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Lato Light" panose="020B0604020202020204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3845821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5CACC-BD5F-4700-89A3-1ABD3287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3751"/>
            <a:ext cx="8229600" cy="651013"/>
          </a:xfrm>
        </p:spPr>
        <p:txBody>
          <a:bodyPr/>
          <a:lstStyle/>
          <a:p>
            <a:pPr algn="l"/>
            <a:r>
              <a:rPr lang="en-US" sz="3200" dirty="0">
                <a:latin typeface="Lato Light" panose="020B0604020202020204" charset="0"/>
              </a:rPr>
              <a:t>Proximal 3: 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F3160-3C8F-497D-AF93-8C6EB7C857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854764"/>
            <a:ext cx="8229600" cy="3615487"/>
          </a:xfrm>
        </p:spPr>
        <p:txBody>
          <a:bodyPr/>
          <a:lstStyle/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Lato Light" panose="020B0604020202020204" charset="0"/>
              </a:rPr>
              <a:t>Considerations are similar to Proximal 2, except:</a:t>
            </a: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Lato Light" panose="020B0604020202020204" charset="0"/>
              </a:rPr>
              <a:t>Three (3) story vs. two (2) story classroom wings</a:t>
            </a: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Lato Light" panose="020B0604020202020204" charset="0"/>
              </a:rPr>
              <a:t>Administration is located in classroom wing to the west in </a:t>
            </a:r>
          </a:p>
          <a:p>
            <a:pPr marL="0" lvl="1" indent="0">
              <a:buSzPct val="120000"/>
              <a:buNone/>
              <a:tabLst>
                <a:tab pos="457200" algn="l"/>
              </a:tabLst>
            </a:pPr>
            <a:r>
              <a:rPr lang="en-US" sz="1800" dirty="0">
                <a:solidFill>
                  <a:schemeClr val="tx1"/>
                </a:solidFill>
                <a:latin typeface="Lato Light" panose="020B0604020202020204" charset="0"/>
              </a:rPr>
              <a:t>	Master Plan build out</a:t>
            </a: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Lato Light" panose="020B0604020202020204" charset="0"/>
              </a:rPr>
              <a:t>Commons façade does not require removal in Master Plan build out</a:t>
            </a: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Lato Light" panose="020B0604020202020204" charset="0"/>
              </a:rPr>
              <a:t>Softball field is moved to northeast and west parking expanded</a:t>
            </a: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endParaRPr lang="en-US" sz="1800" dirty="0">
              <a:latin typeface="Lato Light" panose="020B0604020202020204" charset="0"/>
            </a:endParaRP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endParaRPr lang="en-US" sz="1800" dirty="0">
              <a:latin typeface="Lato Light" panose="020B0604020202020204" charset="0"/>
            </a:endParaRP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endParaRPr lang="en-US" sz="1800" dirty="0">
              <a:latin typeface="Lato Light" panose="020B0604020202020204" charset="0"/>
            </a:endParaRP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endParaRPr lang="en-US" sz="1800" dirty="0">
              <a:latin typeface="Lato Light" panose="020B0604020202020204" charset="0"/>
            </a:endParaRP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endParaRPr lang="en-US" sz="1800" dirty="0">
              <a:latin typeface="Lato Light" panose="020B0604020202020204" charset="0"/>
            </a:endParaRP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endParaRPr lang="en-US" sz="1800" b="1" dirty="0">
              <a:latin typeface="Lato Light" panose="020B060402020202020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sz="1800" dirty="0">
              <a:latin typeface="Lato Light" panose="020B0604020202020204" charset="0"/>
            </a:endParaRPr>
          </a:p>
          <a:p>
            <a:pPr marL="508000" lvl="1" indent="0">
              <a:buNone/>
            </a:pPr>
            <a:endParaRPr lang="en-US" sz="1800" dirty="0">
              <a:latin typeface="Lato Light" panose="020B0604020202020204" charset="0"/>
            </a:endParaRPr>
          </a:p>
          <a:p>
            <a:pPr lvl="1"/>
            <a:endParaRPr lang="en-US" sz="1800" dirty="0"/>
          </a:p>
        </p:txBody>
      </p:sp>
      <p:pic>
        <p:nvPicPr>
          <p:cNvPr id="5" name="Google Shape;92;p14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11AD12-D1BC-441E-A2B5-9E52E1DA759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728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525654-1DD6-4616-A2C4-A14DAC92D7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6A14D6F-BBD1-4473-A636-DC8184CBE970}"/>
              </a:ext>
            </a:extLst>
          </p:cNvPr>
          <p:cNvSpPr txBox="1"/>
          <p:nvPr/>
        </p:nvSpPr>
        <p:spPr>
          <a:xfrm>
            <a:off x="0" y="-16886"/>
            <a:ext cx="9144000" cy="690282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dirty="0">
                <a:solidFill>
                  <a:schemeClr val="tx1"/>
                </a:solidFill>
                <a:latin typeface="Lato Light" panose="020B0604020202020204" charset="0"/>
              </a:rPr>
              <a:t>       Distal 2:  Initial Phase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294E578-BD5C-44C4-B048-CD5E3851BA08}"/>
              </a:ext>
            </a:extLst>
          </p:cNvPr>
          <p:cNvSpPr txBox="1"/>
          <p:nvPr/>
        </p:nvSpPr>
        <p:spPr>
          <a:xfrm>
            <a:off x="6346694" y="4767262"/>
            <a:ext cx="1920781" cy="376238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400" dirty="0">
                <a:solidFill>
                  <a:schemeClr val="tx1"/>
                </a:solidFill>
                <a:latin typeface="Lato Light" panose="020B0604020202020204" charset="0"/>
              </a:rPr>
              <a:t>May 14, 2019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39F593-4CD7-4DCD-86D4-B84277184EEF}"/>
              </a:ext>
            </a:extLst>
          </p:cNvPr>
          <p:cNvSpPr txBox="1"/>
          <p:nvPr/>
        </p:nvSpPr>
        <p:spPr>
          <a:xfrm>
            <a:off x="8732520" y="4846320"/>
            <a:ext cx="411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Lato Light" panose="020B0604020202020204" charset="0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3332184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729880-0994-4768-B665-99D4A993EF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" y="0"/>
            <a:ext cx="9141861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75CACC-BD5F-4700-89A3-1ABD3287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0282"/>
          </a:xfrm>
          <a:solidFill>
            <a:schemeClr val="lt1">
              <a:alpha val="60000"/>
            </a:schemeClr>
          </a:solidFill>
        </p:spPr>
        <p:txBody>
          <a:bodyPr/>
          <a:lstStyle/>
          <a:p>
            <a:pPr algn="l"/>
            <a:r>
              <a:rPr lang="en-US" sz="3200" dirty="0">
                <a:solidFill>
                  <a:schemeClr val="tx1"/>
                </a:solidFill>
                <a:latin typeface="Lato Light" panose="020B0604020202020204" charset="0"/>
              </a:rPr>
              <a:t>       Distal 2:  Master Plan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A9C1A36-17C0-4026-AC4D-ACF52F4972E3}"/>
              </a:ext>
            </a:extLst>
          </p:cNvPr>
          <p:cNvSpPr txBox="1"/>
          <p:nvPr/>
        </p:nvSpPr>
        <p:spPr>
          <a:xfrm>
            <a:off x="6287176" y="4767263"/>
            <a:ext cx="1920781" cy="376238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400" dirty="0">
                <a:solidFill>
                  <a:schemeClr val="tx1"/>
                </a:solidFill>
                <a:latin typeface="Lato Light" panose="020B0604020202020204" charset="0"/>
              </a:rPr>
              <a:t>May 14, 2019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AE60C1-7AA2-4BDC-8CD2-E89468B78CBF}"/>
              </a:ext>
            </a:extLst>
          </p:cNvPr>
          <p:cNvSpPr txBox="1"/>
          <p:nvPr/>
        </p:nvSpPr>
        <p:spPr>
          <a:xfrm>
            <a:off x="8656320" y="4808220"/>
            <a:ext cx="403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Lato Light" panose="020B0604020202020204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4386881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5CACC-BD5F-4700-89A3-1ABD3287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3751"/>
            <a:ext cx="8229600" cy="651013"/>
          </a:xfrm>
        </p:spPr>
        <p:txBody>
          <a:bodyPr/>
          <a:lstStyle/>
          <a:p>
            <a:pPr algn="l"/>
            <a:r>
              <a:rPr lang="en-US" sz="3200" dirty="0">
                <a:latin typeface="Lato Light" panose="020B0604020202020204" charset="0"/>
              </a:rPr>
              <a:t>Distal 2: 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F3160-3C8F-497D-AF93-8C6EB7C857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854764"/>
            <a:ext cx="8229600" cy="3615487"/>
          </a:xfrm>
        </p:spPr>
        <p:txBody>
          <a:bodyPr/>
          <a:lstStyle/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Lato Light" panose="020B0604020202020204" charset="0"/>
              </a:rPr>
              <a:t>Allows new school to be prominent and not obscured by Gym</a:t>
            </a: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Lato Light" panose="020B0604020202020204" charset="0"/>
              </a:rPr>
              <a:t>Clean visual break from existing school</a:t>
            </a: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Lato Light" panose="020B0604020202020204" charset="0"/>
              </a:rPr>
              <a:t>Better flexibility of site usage in Master Plan build out</a:t>
            </a: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Lato Light" panose="020B0604020202020204" charset="0"/>
              </a:rPr>
              <a:t>Potential for relocation of PAC and Gym, if determined to relocate</a:t>
            </a: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Lato Light" panose="020B0604020202020204" charset="0"/>
              </a:rPr>
              <a:t>Entry courtyard provides green space in front of Commons</a:t>
            </a: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Lato Light" panose="020B0604020202020204" charset="0"/>
              </a:rPr>
              <a:t>Further west location means less disturbance to ongoing education </a:t>
            </a:r>
          </a:p>
          <a:p>
            <a:pPr marL="0" lvl="1" indent="0">
              <a:buSzPct val="120000"/>
              <a:buNone/>
              <a:tabLst>
                <a:tab pos="457200" algn="l"/>
              </a:tabLst>
            </a:pPr>
            <a:r>
              <a:rPr lang="en-US" sz="2000" dirty="0">
                <a:solidFill>
                  <a:schemeClr val="tx1"/>
                </a:solidFill>
                <a:latin typeface="Lato Light" panose="020B0604020202020204" charset="0"/>
              </a:rPr>
              <a:t>	during construction</a:t>
            </a: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Lato Light" panose="020B0604020202020204" charset="0"/>
              </a:rPr>
              <a:t>Simpler construction staging</a:t>
            </a:r>
          </a:p>
          <a:p>
            <a:pPr marL="457200" lvl="1" indent="-457200">
              <a:buSzPct val="120000"/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  <a:latin typeface="Lato Light" panose="020B060402020202020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sz="1100" dirty="0">
              <a:latin typeface="Lato Light" panose="020B0604020202020204" charset="0"/>
            </a:endParaRPr>
          </a:p>
          <a:p>
            <a:pPr marL="508000" lvl="1" indent="0">
              <a:buNone/>
            </a:pPr>
            <a:endParaRPr lang="en-US" sz="1100" dirty="0">
              <a:latin typeface="Lato Light" panose="020B0604020202020204" charset="0"/>
            </a:endParaRPr>
          </a:p>
          <a:p>
            <a:pPr lvl="1"/>
            <a:endParaRPr lang="en-US" sz="1100" dirty="0"/>
          </a:p>
        </p:txBody>
      </p:sp>
      <p:pic>
        <p:nvPicPr>
          <p:cNvPr id="5" name="Google Shape;92;p14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11AD12-D1BC-441E-A2B5-9E52E1DA759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3518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856DC-277F-465C-B56D-D6EF538FA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590" y="251460"/>
            <a:ext cx="7517130" cy="866537"/>
          </a:xfrm>
        </p:spPr>
        <p:txBody>
          <a:bodyPr/>
          <a:lstStyle/>
          <a:p>
            <a:r>
              <a:rPr lang="en-US" sz="3200" dirty="0">
                <a:solidFill>
                  <a:srgbClr val="000000"/>
                </a:solidFill>
                <a:latin typeface="Lato Light" panose="020B0604020202020204" charset="0"/>
              </a:rPr>
              <a:t>Distal 2:  Considerations (cont’d)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B23C9A-E3BA-4475-9339-375B50FF5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3880" y="965719"/>
            <a:ext cx="8050530" cy="3629142"/>
          </a:xfrm>
        </p:spPr>
        <p:txBody>
          <a:bodyPr/>
          <a:lstStyle/>
          <a:p>
            <a:pPr indent="-457200">
              <a:spcBef>
                <a:spcPts val="56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latin typeface="Lato Light" panose="020B0604020202020204" charset="0"/>
              </a:rPr>
              <a:t>Commons is more remote to existing school in the Initial Phase</a:t>
            </a:r>
          </a:p>
          <a:p>
            <a:pPr indent="-457200">
              <a:spcBef>
                <a:spcPts val="56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latin typeface="Lato Light" panose="020B0604020202020204" charset="0"/>
              </a:rPr>
              <a:t>Retains parking west of Gym in Initial Phase, but is bifurcated</a:t>
            </a:r>
          </a:p>
          <a:p>
            <a:pPr indent="-457200">
              <a:spcBef>
                <a:spcPts val="56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latin typeface="Lato Light" panose="020B0604020202020204" charset="0"/>
              </a:rPr>
              <a:t>Moves school mass west, creating an academic section and an </a:t>
            </a:r>
          </a:p>
          <a:p>
            <a:pPr marL="0" indent="0">
              <a:spcBef>
                <a:spcPts val="560"/>
              </a:spcBef>
              <a:buSzPct val="120000"/>
              <a:tabLst>
                <a:tab pos="457200" algn="l"/>
              </a:tabLst>
            </a:pPr>
            <a:r>
              <a:rPr lang="en-US" sz="2000" dirty="0">
                <a:latin typeface="Lato Light" panose="020B0604020202020204" charset="0"/>
              </a:rPr>
              <a:t>	athletic section</a:t>
            </a:r>
          </a:p>
          <a:p>
            <a:pPr indent="-457200">
              <a:spcBef>
                <a:spcPts val="56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latin typeface="Lato Light" panose="020B0604020202020204" charset="0"/>
              </a:rPr>
              <a:t>Student drop-off further from main entry (in front of Gym)</a:t>
            </a:r>
          </a:p>
          <a:p>
            <a:pPr indent="-457200">
              <a:spcBef>
                <a:spcPts val="56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latin typeface="Lato Light" panose="020B0604020202020204" charset="0"/>
              </a:rPr>
              <a:t>Drop-off for administration and daycare likely from west (Wood Avenue) parking lot </a:t>
            </a:r>
          </a:p>
          <a:p>
            <a:pPr indent="-457200">
              <a:spcBef>
                <a:spcPts val="56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latin typeface="Lato Light" panose="020B0604020202020204" charset="0"/>
              </a:rPr>
              <a:t>Minimally increases travel time from existing school in Initial Phase</a:t>
            </a:r>
          </a:p>
          <a:p>
            <a:pPr indent="-457200">
              <a:spcBef>
                <a:spcPts val="560"/>
              </a:spcBef>
              <a:buSzPct val="120000"/>
              <a:buFont typeface="Arial" panose="020B0604020202020204" pitchFamily="34" charset="0"/>
              <a:buChar char="•"/>
            </a:pPr>
            <a:endParaRPr lang="en-US" sz="2000" dirty="0">
              <a:latin typeface="Lato Light" panose="020B0604020202020204" charset="0"/>
            </a:endParaRPr>
          </a:p>
          <a:p>
            <a:pPr marL="0" indent="0">
              <a:spcBef>
                <a:spcPts val="560"/>
              </a:spcBef>
              <a:buSzPct val="120000"/>
              <a:tabLst>
                <a:tab pos="457200" algn="l"/>
              </a:tabLst>
            </a:pPr>
            <a:endParaRPr lang="en-US" sz="1800" dirty="0">
              <a:latin typeface="Lato Light" panose="020B060402020202020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4B207-6253-46AE-9ED1-A5AD13F1113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6567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00DC3-1612-4E87-A74F-6A6D479712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4543" y="144624"/>
            <a:ext cx="8010330" cy="760445"/>
          </a:xfrm>
        </p:spPr>
        <p:txBody>
          <a:bodyPr/>
          <a:lstStyle/>
          <a:p>
            <a:pPr algn="just"/>
            <a:r>
              <a:rPr lang="en-US" sz="3200" dirty="0">
                <a:latin typeface="Lato Light" panose="020B0604020202020204" charset="0"/>
              </a:rPr>
              <a:t>Pathway Recommendations Assumptions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F685A2-89AC-424D-8F89-D2690FFEB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4543" y="853440"/>
            <a:ext cx="8294914" cy="3669030"/>
          </a:xfrm>
        </p:spPr>
        <p:txBody>
          <a:bodyPr/>
          <a:lstStyle/>
          <a:p>
            <a:pPr marL="457200" lvl="0" indent="-406400" algn="l">
              <a:spcBef>
                <a:spcPts val="560"/>
              </a:spcBef>
              <a:spcAft>
                <a:spcPct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 panose="020B0604020202020204" charset="0"/>
              </a:rPr>
              <a:t>Bond planning numbers are a rule of thumb</a:t>
            </a:r>
          </a:p>
          <a:p>
            <a:pPr marL="457200" lvl="0" indent="-406400" algn="l">
              <a:spcBef>
                <a:spcPts val="560"/>
              </a:spcBef>
              <a:spcAft>
                <a:spcPct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 panose="020B0604020202020204" charset="0"/>
              </a:rPr>
              <a:t>District used a preliminary, hypothetical number to calculate sample bond tax rate</a:t>
            </a:r>
          </a:p>
          <a:p>
            <a:pPr marL="457200" lvl="0" indent="-406400" algn="l">
              <a:spcBef>
                <a:spcPts val="560"/>
              </a:spcBef>
              <a:spcAft>
                <a:spcPct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 panose="020B0604020202020204" charset="0"/>
              </a:rPr>
              <a:t>The Master Plan is a guide for future development</a:t>
            </a:r>
          </a:p>
          <a:p>
            <a:pPr marL="457200" lvl="0" indent="-406400" algn="l">
              <a:spcBef>
                <a:spcPts val="560"/>
              </a:spcBef>
              <a:spcAft>
                <a:spcPct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 panose="020B0604020202020204" charset="0"/>
              </a:rPr>
              <a:t>Run another bond to fund components of the Master Plan based upon future bond planning</a:t>
            </a:r>
          </a:p>
          <a:p>
            <a:pPr marL="457200" lvl="0" indent="-406400" algn="l">
              <a:spcBef>
                <a:spcPts val="560"/>
              </a:spcBef>
              <a:spcAft>
                <a:spcPct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 panose="020B0604020202020204" charset="0"/>
              </a:rPr>
              <a:t>The full build out of the Master Plan is not budgeted - future discussions and refinements will have to be made</a:t>
            </a:r>
          </a:p>
          <a:p>
            <a:pPr marL="457200" lvl="0" indent="-406400" algn="l">
              <a:spcBef>
                <a:spcPts val="560"/>
              </a:spcBef>
              <a:spcAft>
                <a:spcPct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Lato Light" panose="020B0604020202020204" charset="0"/>
            </a:endParaRP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8C1B43-1D2C-47BE-BA99-B9F085611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2362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09A5D-9A3F-4C41-86AE-F9DA5E906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824" y="215604"/>
            <a:ext cx="8677175" cy="857250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000000"/>
                </a:solidFill>
                <a:latin typeface="Lato Light" panose="020B0604020202020204" charset="0"/>
              </a:rPr>
              <a:t>Pathway Recommendations Assumptions 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7CCEE-11E3-4BE0-84B1-A3726ABBC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962321"/>
            <a:ext cx="8032283" cy="3605025"/>
          </a:xfrm>
        </p:spPr>
        <p:txBody>
          <a:bodyPr/>
          <a:lstStyle/>
          <a:p>
            <a:r>
              <a:rPr lang="en-US" sz="2400" dirty="0"/>
              <a:t>Configuration of buildings in Initial Phase and </a:t>
            </a:r>
            <a:r>
              <a:rPr lang="en-US" sz="2400" dirty="0">
                <a:solidFill>
                  <a:schemeClr val="tx1"/>
                </a:solidFill>
              </a:rPr>
              <a:t>full build out under</a:t>
            </a:r>
            <a:r>
              <a:rPr lang="en-US" sz="2400" dirty="0"/>
              <a:t> a Master Plan could and will likely change during schematic design phase, arising from:</a:t>
            </a:r>
          </a:p>
          <a:p>
            <a:pPr marL="50800" indent="0">
              <a:buNone/>
            </a:pPr>
            <a:endParaRPr lang="en-US" sz="2400" dirty="0"/>
          </a:p>
          <a:p>
            <a:pPr marL="50800" indent="0">
              <a:buNone/>
            </a:pPr>
            <a:endParaRPr lang="en-US" sz="2400" dirty="0"/>
          </a:p>
          <a:p>
            <a:endParaRPr lang="en-US" sz="2400" dirty="0"/>
          </a:p>
          <a:p>
            <a:pPr marL="533400" lvl="1" indent="0">
              <a:buNone/>
            </a:pPr>
            <a:r>
              <a:rPr lang="en-US" dirty="0"/>
              <a:t>	 					</a:t>
            </a:r>
            <a:endParaRPr lang="en-US" dirty="0">
              <a:solidFill>
                <a:srgbClr val="FF0000"/>
              </a:solidFill>
            </a:endParaRPr>
          </a:p>
          <a:p>
            <a:pPr marL="533400" lvl="1" indent="0">
              <a:buNone/>
            </a:pPr>
            <a:endParaRPr lang="en-US" sz="2200" dirty="0"/>
          </a:p>
          <a:p>
            <a:endParaRPr lang="en-US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03EC48-A2ED-4330-806D-4461D88742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4399788"/>
            <a:ext cx="9144000" cy="743712"/>
          </a:xfrm>
          <a:prstGeom prst="rect">
            <a:avLst/>
          </a:prstGeom>
        </p:spPr>
      </p:pic>
      <p:sp>
        <p:nvSpPr>
          <p:cNvPr id="6" name="Google Shape;95;p14">
            <a:extLst>
              <a:ext uri="{FF2B5EF4-FFF2-40B4-BE49-F238E27FC236}">
                <a16:creationId xmlns:a16="http://schemas.microsoft.com/office/drawing/2014/main" id="{942D98BC-0FEE-488E-AEF3-85A9F20622B9}"/>
              </a:ext>
            </a:extLst>
          </p:cNvPr>
          <p:cNvSpPr txBox="1"/>
          <p:nvPr/>
        </p:nvSpPr>
        <p:spPr>
          <a:xfrm>
            <a:off x="348988" y="4628004"/>
            <a:ext cx="831757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May 14, 2019</a:t>
            </a:r>
            <a:endParaRPr sz="1000" b="0" i="0" u="none" strike="noStrike" cap="none" dirty="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3462DE4-023E-40E9-AE70-6CE63665B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160067"/>
              </p:ext>
            </p:extLst>
          </p:nvPr>
        </p:nvGraphicFramePr>
        <p:xfrm>
          <a:off x="571500" y="358140"/>
          <a:ext cx="7048500" cy="4195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85128817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562927908"/>
                    </a:ext>
                  </a:extLst>
                </a:gridCol>
              </a:tblGrid>
              <a:tr h="4195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93581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1C8B730-FF3C-4DAF-BE9D-3F5D2680A5DA}"/>
              </a:ext>
            </a:extLst>
          </p:cNvPr>
          <p:cNvSpPr txBox="1"/>
          <p:nvPr/>
        </p:nvSpPr>
        <p:spPr>
          <a:xfrm>
            <a:off x="8489483" y="4751114"/>
            <a:ext cx="551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28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45CF912-8307-4912-8559-454209A0E4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650720"/>
              </p:ext>
            </p:extLst>
          </p:nvPr>
        </p:nvGraphicFramePr>
        <p:xfrm>
          <a:off x="1017270" y="2343635"/>
          <a:ext cx="7472212" cy="1382861"/>
        </p:xfrm>
        <a:graphic>
          <a:graphicData uri="http://schemas.openxmlformats.org/drawingml/2006/table">
            <a:tbl>
              <a:tblPr firstRow="1" bandRow="1"/>
              <a:tblGrid>
                <a:gridCol w="3534834">
                  <a:extLst>
                    <a:ext uri="{9D8B030D-6E8A-4147-A177-3AD203B41FA5}">
                      <a16:colId xmlns:a16="http://schemas.microsoft.com/office/drawing/2014/main" val="406474251"/>
                    </a:ext>
                  </a:extLst>
                </a:gridCol>
                <a:gridCol w="3937378">
                  <a:extLst>
                    <a:ext uri="{9D8B030D-6E8A-4147-A177-3AD203B41FA5}">
                      <a16:colId xmlns:a16="http://schemas.microsoft.com/office/drawing/2014/main" val="2540962734"/>
                    </a:ext>
                  </a:extLst>
                </a:gridCol>
              </a:tblGrid>
              <a:tr h="1382861">
                <a:tc>
                  <a:txBody>
                    <a:bodyPr/>
                    <a:lstStyle/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Lato Light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Program considerations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Lato Light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ADA access requirements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Lato Light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Parking requirements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Lato Light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Site development requirements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Lato Light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State match funding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Lato Light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Physical constraints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Lato Light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Remaining parcel not in District ownership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Lato Light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Building code requirements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Lato Light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Bond planning</a:t>
                      </a: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0264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25979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10;p16">
            <a:extLst>
              <a:ext uri="{FF2B5EF4-FFF2-40B4-BE49-F238E27FC236}">
                <a16:creationId xmlns:a16="http://schemas.microsoft.com/office/drawing/2014/main" id="{5AB7A8FD-1ADC-4E41-B1EE-4107349ABD15}"/>
              </a:ext>
            </a:extLst>
          </p:cNvPr>
          <p:cNvSpPr txBox="1"/>
          <p:nvPr/>
        </p:nvSpPr>
        <p:spPr>
          <a:xfrm>
            <a:off x="463774" y="77550"/>
            <a:ext cx="8272556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Task Force Recommendations - Draft</a:t>
            </a:r>
            <a:endParaRPr lang="en-US" sz="2400" b="0" i="0" u="none" strike="noStrike" cap="none" dirty="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140" name="Google Shape;140;p20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0"/>
          <p:cNvSpPr/>
          <p:nvPr/>
        </p:nvSpPr>
        <p:spPr>
          <a:xfrm>
            <a:off x="0" y="4401789"/>
            <a:ext cx="9144000" cy="741600"/>
          </a:xfrm>
          <a:prstGeom prst="rect">
            <a:avLst/>
          </a:prstGeom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95;p14">
            <a:extLst>
              <a:ext uri="{FF2B5EF4-FFF2-40B4-BE49-F238E27FC236}">
                <a16:creationId xmlns:a16="http://schemas.microsoft.com/office/drawing/2014/main" id="{041CE297-DA8B-4C3B-96F3-D58EF8E77535}"/>
              </a:ext>
            </a:extLst>
          </p:cNvPr>
          <p:cNvSpPr txBox="1"/>
          <p:nvPr/>
        </p:nvSpPr>
        <p:spPr>
          <a:xfrm>
            <a:off x="348988" y="4615093"/>
            <a:ext cx="857403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May 14, 2019</a:t>
            </a:r>
            <a:endParaRPr sz="1000" b="0" i="0" u="none" strike="noStrike" cap="none" dirty="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C86525-5E44-4E5C-A04B-6C9E4B0CC11B}"/>
              </a:ext>
            </a:extLst>
          </p:cNvPr>
          <p:cNvSpPr txBox="1"/>
          <p:nvPr/>
        </p:nvSpPr>
        <p:spPr>
          <a:xfrm>
            <a:off x="563880" y="697230"/>
            <a:ext cx="8359140" cy="4144533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L="342900" indent="-342900">
              <a:lnSpc>
                <a:spcPct val="115000"/>
              </a:lnSpc>
              <a:buFont typeface="Symbol" panose="05050102010706020507" pitchFamily="18" charset="2"/>
              <a:buChar char=""/>
              <a:defRPr sz="1800">
                <a:latin typeface="Lato Light" panose="020B0604020202020204" charset="0"/>
                <a:cs typeface="Calibri" panose="020F0502020204030204" pitchFamily="34" charset="0"/>
              </a:defRPr>
            </a:lvl1pPr>
          </a:lstStyle>
          <a:p>
            <a:pPr>
              <a:spcBef>
                <a:spcPts val="560"/>
              </a:spcBef>
            </a:pPr>
            <a:r>
              <a:rPr lang="en-US" sz="1500" dirty="0"/>
              <a:t>Building new construction to the west on campus</a:t>
            </a:r>
          </a:p>
          <a:p>
            <a:pPr>
              <a:spcBef>
                <a:spcPts val="560"/>
              </a:spcBef>
            </a:pPr>
            <a:r>
              <a:rPr lang="en-US" sz="1500" dirty="0"/>
              <a:t>Construct Initial Phase facilities westerly (represented by </a:t>
            </a:r>
            <a:r>
              <a:rPr lang="en-US" sz="1500" u="sng" dirty="0"/>
              <a:t>                           Concept) </a:t>
            </a:r>
            <a:endParaRPr lang="en-US" sz="1500" dirty="0"/>
          </a:p>
          <a:p>
            <a:pPr>
              <a:spcBef>
                <a:spcPts val="560"/>
              </a:spcBef>
            </a:pPr>
            <a:r>
              <a:rPr lang="en-US" sz="1500" dirty="0"/>
              <a:t>Adopt a Master Plan for future build out (represented by </a:t>
            </a:r>
            <a:r>
              <a:rPr lang="en-US" sz="1500" u="sng" dirty="0"/>
              <a:t>                            Concept)</a:t>
            </a:r>
            <a:endParaRPr lang="en-US" sz="1500" dirty="0"/>
          </a:p>
          <a:p>
            <a:pPr>
              <a:spcBef>
                <a:spcPts val="560"/>
              </a:spcBef>
            </a:pPr>
            <a:r>
              <a:rPr lang="en-US" sz="1500" dirty="0">
                <a:solidFill>
                  <a:schemeClr val="tx1"/>
                </a:solidFill>
              </a:rPr>
              <a:t>Minimize remodeling to extent reasonably possible</a:t>
            </a:r>
          </a:p>
          <a:p>
            <a:pPr>
              <a:spcBef>
                <a:spcPts val="560"/>
              </a:spcBef>
            </a:pPr>
            <a:r>
              <a:rPr lang="en-US" sz="1500" dirty="0">
                <a:solidFill>
                  <a:schemeClr val="tx1"/>
                </a:solidFill>
              </a:rPr>
              <a:t>Build core facilities in Initial Phase (2016 Bond goals)</a:t>
            </a:r>
          </a:p>
          <a:p>
            <a:pPr marL="800100" lvl="1" indent="-342900">
              <a:spcBef>
                <a:spcPts val="560"/>
              </a:spcBef>
              <a:buFont typeface="Courier New" panose="02070309020205020404" pitchFamily="49" charset="0"/>
              <a:buChar char="o"/>
            </a:pPr>
            <a:r>
              <a:rPr lang="en-US" sz="1500" dirty="0">
                <a:latin typeface="Lato Light" panose="020B0604020202020204" charset="0"/>
                <a:cs typeface="Times New Roman" panose="02020603050405020304" pitchFamily="18" charset="0"/>
              </a:rPr>
              <a:t>New classrooms (target 16 – 20)</a:t>
            </a:r>
          </a:p>
          <a:p>
            <a:pPr marL="800100" lvl="1" indent="-342900">
              <a:spcBef>
                <a:spcPts val="560"/>
              </a:spcBef>
              <a:buFont typeface="Courier New" panose="02070309020205020404" pitchFamily="49" charset="0"/>
              <a:buChar char="o"/>
            </a:pPr>
            <a:r>
              <a:rPr lang="en-US" sz="1500" dirty="0">
                <a:latin typeface="Lato Light" panose="020B0604020202020204" charset="0"/>
                <a:cs typeface="Times New Roman" panose="02020603050405020304" pitchFamily="18" charset="0"/>
              </a:rPr>
              <a:t>New commons</a:t>
            </a:r>
          </a:p>
          <a:p>
            <a:pPr marL="800100" lvl="1" indent="-342900">
              <a:spcBef>
                <a:spcPts val="560"/>
              </a:spcBef>
              <a:buFont typeface="Courier New" panose="02070309020205020404" pitchFamily="49" charset="0"/>
              <a:buChar char="o"/>
            </a:pPr>
            <a:r>
              <a:rPr lang="en-US" sz="1500" dirty="0">
                <a:latin typeface="Lato Light" panose="020B0604020202020204" charset="0"/>
                <a:cs typeface="Times New Roman" panose="02020603050405020304" pitchFamily="18" charset="0"/>
              </a:rPr>
              <a:t>New kitchen</a:t>
            </a:r>
          </a:p>
          <a:p>
            <a:pPr marL="800100" lvl="1" indent="-342900">
              <a:spcBef>
                <a:spcPts val="560"/>
              </a:spcBef>
              <a:buFont typeface="Courier New" panose="02070309020205020404" pitchFamily="49" charset="0"/>
              <a:buChar char="o"/>
            </a:pPr>
            <a:r>
              <a:rPr lang="en-US" sz="1500" dirty="0">
                <a:latin typeface="Lato Light" panose="020B0604020202020204" charset="0"/>
                <a:cs typeface="Times New Roman" panose="02020603050405020304" pitchFamily="18" charset="0"/>
              </a:rPr>
              <a:t>New library (Learning Resource Center)</a:t>
            </a:r>
          </a:p>
          <a:p>
            <a:pPr marL="800100" lvl="1" indent="-342900">
              <a:spcBef>
                <a:spcPts val="560"/>
              </a:spcBef>
              <a:buFont typeface="Courier New" panose="02070309020205020404" pitchFamily="49" charset="0"/>
              <a:buChar char="o"/>
            </a:pPr>
            <a:r>
              <a:rPr lang="en-US" sz="1500" dirty="0">
                <a:latin typeface="Lato Light" panose="020B0604020202020204" charset="0"/>
                <a:cs typeface="Times New Roman" panose="02020603050405020304" pitchFamily="18" charset="0"/>
              </a:rPr>
              <a:t>Improve circulation</a:t>
            </a:r>
          </a:p>
          <a:p>
            <a:pPr>
              <a:spcBef>
                <a:spcPts val="560"/>
              </a:spcBef>
            </a:pPr>
            <a:r>
              <a:rPr lang="en-US" sz="1500" dirty="0"/>
              <a:t>Request bond funding for future build out of Master Plan as soon as reasonably possible</a:t>
            </a:r>
          </a:p>
          <a:p>
            <a:endParaRPr lang="en-US" sz="1400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7E83FB-B290-4098-9537-B88BEF3D24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797926" y="1902228"/>
            <a:ext cx="3033438" cy="13630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1CBB30-DE97-4126-B73C-03AD025BDDEF}"/>
              </a:ext>
            </a:extLst>
          </p:cNvPr>
          <p:cNvSpPr txBox="1"/>
          <p:nvPr/>
        </p:nvSpPr>
        <p:spPr>
          <a:xfrm>
            <a:off x="8580120" y="4720590"/>
            <a:ext cx="3924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C3B9A-4951-4CE7-9982-54093182F0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6710" y="37783"/>
            <a:ext cx="8233410" cy="1033149"/>
          </a:xfrm>
        </p:spPr>
        <p:txBody>
          <a:bodyPr/>
          <a:lstStyle/>
          <a:p>
            <a:pPr lvl="0" algn="l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Task Force Recommendations - Draft</a:t>
            </a:r>
            <a:br>
              <a:rPr lang="en-US" sz="3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</a:br>
            <a:endParaRPr lang="en-US" sz="2400" dirty="0">
              <a:latin typeface="Lato Light" panose="020B060402020202020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0DCEA5-4061-4C07-97F3-CF69E52787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0530" y="525780"/>
            <a:ext cx="7947660" cy="3886200"/>
          </a:xfrm>
        </p:spPr>
        <p:txBody>
          <a:bodyPr/>
          <a:lstStyle/>
          <a:p>
            <a:pPr marL="285750" indent="-285750" algn="l">
              <a:spcBef>
                <a:spcPts val="560"/>
              </a:spcBef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Lato Light" panose="020B0604020202020204" charset="0"/>
              </a:rPr>
              <a:t>Design location of buildings to be constructed in the Initial Phase to avoid where practical having to relocate, modify or interrupt existing utilities serving the existing building</a:t>
            </a:r>
          </a:p>
          <a:p>
            <a:pPr marL="285750" lvl="0" indent="-285750" algn="l">
              <a:spcBef>
                <a:spcPts val="560"/>
              </a:spcBef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  <a:latin typeface="Lato Light" panose="020B0604020202020204" charset="0"/>
                <a:cs typeface="Arial"/>
                <a:sym typeface="Arial"/>
              </a:rPr>
              <a:t>Consider using alternate delivery methods where beneficial for project </a:t>
            </a:r>
          </a:p>
          <a:p>
            <a:pPr marL="285750" lvl="0" indent="-285750" algn="l">
              <a:spcBef>
                <a:spcPts val="560"/>
              </a:spcBef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Lato Light" panose="020B0604020202020204" charset="0"/>
                <a:cs typeface="Arial"/>
                <a:sym typeface="Arial"/>
              </a:rPr>
              <a:t>In the design of the Initial Phase, consider modifications that may be necessary to build out the Master Plan</a:t>
            </a:r>
          </a:p>
          <a:p>
            <a:pPr marL="285750" lvl="0" indent="-285750" algn="l">
              <a:spcBef>
                <a:spcPts val="560"/>
              </a:spcBef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Lato Light" panose="020B0604020202020204" charset="0"/>
                <a:cs typeface="Arial"/>
                <a:sym typeface="Arial"/>
              </a:rPr>
              <a:t>Master Plan</a:t>
            </a:r>
          </a:p>
          <a:p>
            <a:pPr marL="800100" lvl="1" indent="-342900" algn="l">
              <a:buClr>
                <a:srgbClr val="000000"/>
              </a:buClr>
              <a:buSzTx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  <a:latin typeface="Lato Light" panose="020B0604020202020204" charset="0"/>
                <a:cs typeface="Times New Roman" panose="02020603050405020304" pitchFamily="18" charset="0"/>
                <a:sym typeface="Arial"/>
              </a:rPr>
              <a:t>Build new Gym</a:t>
            </a:r>
          </a:p>
          <a:p>
            <a:pPr marL="800100" lvl="1" indent="-342900" algn="l">
              <a:buClr>
                <a:srgbClr val="000000"/>
              </a:buClr>
              <a:buSzTx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  <a:latin typeface="Lato Light" panose="020B0604020202020204" charset="0"/>
                <a:cs typeface="Times New Roman" panose="02020603050405020304" pitchFamily="18" charset="0"/>
                <a:sym typeface="Arial"/>
              </a:rPr>
              <a:t>Remodel or build new Performing Arts Center, depending upon budget considerations</a:t>
            </a:r>
          </a:p>
          <a:p>
            <a:pPr marL="800100" lvl="1" indent="-342900" algn="l">
              <a:buClr>
                <a:srgbClr val="000000"/>
              </a:buClr>
              <a:buSzTx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  <a:latin typeface="Lato Light" panose="020B0604020202020204" charset="0"/>
                <a:cs typeface="Times New Roman" panose="02020603050405020304" pitchFamily="18" charset="0"/>
                <a:sym typeface="Arial"/>
              </a:rPr>
              <a:t>Include Aquatic facility (pool)</a:t>
            </a:r>
          </a:p>
          <a:p>
            <a:pPr lvl="1" indent="-342900" algn="l"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Lato Light" panose="020B0604020202020204" charset="0"/>
                <a:cs typeface="Calibri" panose="020F0502020204030204" pitchFamily="34" charset="0"/>
                <a:sym typeface="Arial"/>
              </a:rPr>
              <a:t>Consider three story structures where feasible, cost effective, and functionally acceptable to District</a:t>
            </a:r>
          </a:p>
          <a:p>
            <a:pPr lvl="1" indent="-342900" algn="l"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Lato Light" panose="020B0604020202020204" charset="0"/>
                <a:cs typeface="Calibri" panose="020F0502020204030204" pitchFamily="34" charset="0"/>
                <a:sym typeface="Arial"/>
              </a:rPr>
              <a:t>Other recommendations?</a:t>
            </a:r>
          </a:p>
          <a:p>
            <a:pPr lvl="1" indent="-342900" algn="l"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Lato Light" panose="020B0604020202020204" charset="0"/>
              <a:cs typeface="Calibri" panose="020F0502020204030204" pitchFamily="34" charset="0"/>
              <a:sym typeface="Arial"/>
            </a:endParaRPr>
          </a:p>
          <a:p>
            <a:pPr lvl="1" indent="-342900" algn="l">
              <a:lnSpc>
                <a:spcPct val="115000"/>
              </a:lnSpc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Lato Light" panose="020B0604020202020204" charset="0"/>
              <a:cs typeface="Calibri" panose="020F0502020204030204" pitchFamily="34" charset="0"/>
              <a:sym typeface="Arial"/>
            </a:endParaRPr>
          </a:p>
          <a:p>
            <a:pPr algn="just"/>
            <a:endParaRPr lang="en-US" dirty="0">
              <a:latin typeface="Lato Light" panose="020B060402020202020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425832-FCD8-4615-8C92-D35D462BF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C9A06D-AA4C-4C0A-A5BE-BCD9A9616C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335258" y="1908810"/>
            <a:ext cx="1427742" cy="89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93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9360"/>
            <a:ext cx="8229600" cy="611317"/>
          </a:xfrm>
        </p:spPr>
        <p:txBody>
          <a:bodyPr/>
          <a:lstStyle/>
          <a:p>
            <a:r>
              <a:rPr lang="en-US" dirty="0"/>
              <a:t>Public Meetings Information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347" y="621333"/>
            <a:ext cx="8229600" cy="3615487"/>
          </a:xfrm>
        </p:spPr>
        <p:txBody>
          <a:bodyPr/>
          <a:lstStyle/>
          <a:p>
            <a:pPr marL="25400" indent="0">
              <a:buNone/>
            </a:pPr>
            <a:r>
              <a:rPr lang="en-US" dirty="0"/>
              <a:t>May 28</a:t>
            </a:r>
            <a:r>
              <a:rPr lang="en-US" baseline="30000" dirty="0"/>
              <a:t>th</a:t>
            </a:r>
            <a:r>
              <a:rPr lang="en-US" dirty="0"/>
              <a:t>  @ Lakeridge Middle School</a:t>
            </a:r>
          </a:p>
          <a:p>
            <a:pPr marL="25400" indent="0">
              <a:buNone/>
            </a:pPr>
            <a:r>
              <a:rPr lang="en-US" dirty="0"/>
              <a:t>May 29</a:t>
            </a:r>
            <a:r>
              <a:rPr lang="en-US" baseline="30000" dirty="0"/>
              <a:t>th</a:t>
            </a:r>
            <a:r>
              <a:rPr lang="en-US" dirty="0"/>
              <a:t>  @ Sumner Middle School </a:t>
            </a:r>
          </a:p>
          <a:p>
            <a:pPr marL="25400" indent="0">
              <a:buNone/>
            </a:pPr>
            <a:r>
              <a:rPr lang="en-US" dirty="0"/>
              <a:t>Time:  6:00PM – 7:30PM </a:t>
            </a:r>
          </a:p>
        </p:txBody>
      </p:sp>
      <p:pic>
        <p:nvPicPr>
          <p:cNvPr id="2054" name="Picture 6" descr="Image result for may calend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430109" y="1846965"/>
            <a:ext cx="4129691" cy="2171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5490376" y="3403088"/>
            <a:ext cx="1367624" cy="628154"/>
          </a:xfrm>
          <a:prstGeom prst="ellipse">
            <a:avLst/>
          </a:prstGeom>
          <a:noFill/>
          <a:ln w="38100" cap="flat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04535B-0FED-4A35-9915-088A8D9815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93858" y="2676967"/>
            <a:ext cx="1989038" cy="133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0657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147" y="242638"/>
            <a:ext cx="8229600" cy="611317"/>
          </a:xfrm>
        </p:spPr>
        <p:txBody>
          <a:bodyPr/>
          <a:lstStyle/>
          <a:p>
            <a:r>
              <a:rPr lang="en-US" dirty="0"/>
              <a:t>Board Meeting:  Recommendations Delivered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5347" y="1170628"/>
            <a:ext cx="8229600" cy="3615487"/>
          </a:xfrm>
        </p:spPr>
        <p:txBody>
          <a:bodyPr/>
          <a:lstStyle/>
          <a:p>
            <a:pPr marL="25400" indent="0">
              <a:buNone/>
            </a:pPr>
            <a:r>
              <a:rPr lang="en-US" dirty="0"/>
              <a:t>Tuesday June 18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pPr marL="25400" indent="0">
              <a:buNone/>
            </a:pPr>
            <a:r>
              <a:rPr lang="en-US" dirty="0"/>
              <a:t>@ Maple Lawn </a:t>
            </a:r>
          </a:p>
          <a:p>
            <a:pPr marL="25400" indent="0">
              <a:buNone/>
            </a:pPr>
            <a:r>
              <a:rPr lang="en-US" dirty="0"/>
              <a:t>Elementary School </a:t>
            </a:r>
          </a:p>
          <a:p>
            <a:pPr marL="25400" indent="0">
              <a:buNone/>
            </a:pPr>
            <a:r>
              <a:rPr lang="en-US" dirty="0"/>
              <a:t>Time:  6:00PM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00595E-3A27-4F43-92D3-177084F4F4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684273" y="959513"/>
            <a:ext cx="3736800" cy="285495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4610947" y="2503088"/>
            <a:ext cx="688253" cy="628154"/>
          </a:xfrm>
          <a:prstGeom prst="ellipse">
            <a:avLst/>
          </a:prstGeom>
          <a:noFill/>
          <a:ln w="38100" cap="flat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6281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6" y="3383754"/>
            <a:ext cx="797869" cy="797869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/>
          <p:nvPr/>
        </p:nvSpPr>
        <p:spPr>
          <a:xfrm>
            <a:off x="0" y="4401790"/>
            <a:ext cx="9144000" cy="741711"/>
          </a:xfrm>
          <a:prstGeom prst="rect">
            <a:avLst/>
          </a:prstGeom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348989" y="4615094"/>
            <a:ext cx="831757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May 14, 2019</a:t>
            </a:r>
            <a:endParaRPr sz="1000" dirty="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" name="AutoShape 2" descr="Image result for thank you"/>
          <p:cNvSpPr>
            <a:spLocks noChangeAspect="1" noChangeArrowheads="1"/>
          </p:cNvSpPr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FE1FEE-2F6D-4734-9D6F-AD542296AC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928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Arial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Arial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Uigh" typeface="Microsoft Uighur"/>
        <a:font script="Beng" typeface="Vrinda"/>
        <a:font script="Thai" typeface="Angsana New"/>
        <a:font script="Syre" typeface="Estrangelo Edessa"/>
        <a:font script="Syrj" typeface="Estrangelo Edessa"/>
        <a:font script="Syrn" typeface="Estrangelo Edessa"/>
        <a:font script="Nkoo" typeface="Ebrima"/>
        <a:font script="Yiii" typeface="Microsoft Yi Baiti"/>
        <a:font script="Cher" typeface="Plantagenet Cherokee"/>
        <a:font script="Geor" typeface="Sylfaen"/>
        <a:font script="Guru" typeface="Raavi"/>
        <a:font script="Tibt" typeface="Microsoft Himalaya"/>
        <a:font script="Gujr" typeface="Shruti"/>
        <a:font script="Viet" typeface="Times New Roman"/>
        <a:font script="Tale" typeface="Microsoft Tai Le"/>
        <a:font script="Arab" typeface="Times New Roman"/>
        <a:font script="Hebr" typeface="Times New Roman"/>
        <a:font script="Bopo" typeface="Microsoft JhengHei"/>
        <a:font script="Telu" typeface="Gautami"/>
        <a:font script="Ethi" typeface="Nyala"/>
        <a:font script="Lisu" typeface="Segoe UI"/>
        <a:font script="Jpan" typeface="游ゴシック Light"/>
        <a:font script="Talu" typeface="Microsoft New Tai Lue"/>
        <a:font script="Sinh" typeface="Iskoola Pota"/>
        <a:font script="Sora" typeface="Nirmala UI"/>
        <a:font script="Deva" typeface="Mangal"/>
        <a:font script="Knda" typeface="Tunga"/>
        <a:font script="Orya" typeface="Kalinga"/>
        <a:font script="Khmr" typeface="MoolBoran"/>
        <a:font script="Mymr" typeface="Myanmar Text"/>
        <a:font script="Olck" typeface="Nirmala UI"/>
        <a:font script="Bugi" typeface="Leelawadee UI"/>
        <a:font script="Java" typeface="Javanese Text"/>
        <a:font script="Taml" typeface="Latha"/>
        <a:font script="Laoo" typeface="DokChampa"/>
        <a:font script="Tfng" typeface="Ebrima"/>
        <a:font script="Mong" typeface="Mongolian Baiti"/>
        <a:font script="Hans" typeface="等线 Light"/>
        <a:font script="Phag" typeface="Phagspa"/>
        <a:font script="Armn" typeface="Arial"/>
        <a:font script="Osma" typeface="Ebrima"/>
        <a:font script="Hant" typeface="新細明體"/>
        <a:font script="Mlym" typeface="Kartika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 panose="020F0502020204030204"/>
        <a:ea typeface=""/>
        <a:cs typeface=""/>
        <a:font script="Uigh" typeface="Microsoft Uighur"/>
        <a:font script="Beng" typeface="Vrinda"/>
        <a:font script="Thai" typeface="Cordia New"/>
        <a:font script="Syre" typeface="Estrangelo Edessa"/>
        <a:font script="Syrj" typeface="Estrangelo Edessa"/>
        <a:font script="Syrn" typeface="Estrangelo Edessa"/>
        <a:font script="Nkoo" typeface="Ebrima"/>
        <a:font script="Yiii" typeface="Microsoft Yi Baiti"/>
        <a:font script="Cher" typeface="Plantagenet Cherokee"/>
        <a:font script="Geor" typeface="Sylfaen"/>
        <a:font script="Guru" typeface="Raavi"/>
        <a:font script="Tibt" typeface="Microsoft Himalaya"/>
        <a:font script="Gujr" typeface="Shruti"/>
        <a:font script="Viet" typeface="Arial"/>
        <a:font script="Tale" typeface="Microsoft Tai Le"/>
        <a:font script="Arab" typeface="Arial"/>
        <a:font script="Hebr" typeface="Arial"/>
        <a:font script="Bopo" typeface="Microsoft JhengHei"/>
        <a:font script="Telu" typeface="Gautami"/>
        <a:font script="Ethi" typeface="Nyala"/>
        <a:font script="Lisu" typeface="Segoe UI"/>
        <a:font script="Jpan" typeface="游ゴシック"/>
        <a:font script="Talu" typeface="Microsoft New Tai Lue"/>
        <a:font script="Sinh" typeface="Iskoola Pota"/>
        <a:font script="Sora" typeface="Nirmala UI"/>
        <a:font script="Deva" typeface="Mangal"/>
        <a:font script="Knda" typeface="Tunga"/>
        <a:font script="Orya" typeface="Kalinga"/>
        <a:font script="Khmr" typeface="DaunPenh"/>
        <a:font script="Mymr" typeface="Myanmar Text"/>
        <a:font script="Olck" typeface="Nirmala UI"/>
        <a:font script="Bugi" typeface="Leelawadee UI"/>
        <a:font script="Java" typeface="Javanese Text"/>
        <a:font script="Taml" typeface="Latha"/>
        <a:font script="Laoo" typeface="DokChampa"/>
        <a:font script="Tfng" typeface="Ebrima"/>
        <a:font script="Mong" typeface="Mongolian Baiti"/>
        <a:font script="Hans" typeface="等线"/>
        <a:font script="Phag" typeface="Phagspa"/>
        <a:font script="Armn" typeface="Arial"/>
        <a:font script="Osma" typeface="Ebrima"/>
        <a:font script="Hant" typeface="新細明體"/>
        <a:font script="Mlym" typeface="Kartika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98</TotalTime>
  <Words>1042</Words>
  <Application>Microsoft Office PowerPoint</Application>
  <PresentationFormat>On-screen Show (16:9)</PresentationFormat>
  <Paragraphs>197</Paragraphs>
  <Slides>33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Lato Light</vt:lpstr>
      <vt:lpstr>Adobe Devanagari</vt:lpstr>
      <vt:lpstr>Calibri</vt:lpstr>
      <vt:lpstr>Wingdings</vt:lpstr>
      <vt:lpstr>Courier New</vt:lpstr>
      <vt:lpstr>Arial</vt:lpstr>
      <vt:lpstr>Lato</vt:lpstr>
      <vt:lpstr>Times New Roman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Context for Concept(s) Recommendations</vt:lpstr>
      <vt:lpstr>Programming Considerations</vt:lpstr>
      <vt:lpstr>Initial Phase Programming</vt:lpstr>
      <vt:lpstr>Master Plan Elements</vt:lpstr>
      <vt:lpstr>Review of Prior Concepts and Concepts Evolution </vt:lpstr>
      <vt:lpstr>       Proximal 1:  Initial Phase</vt:lpstr>
      <vt:lpstr>       Proximal 1:  Master Plan</vt:lpstr>
      <vt:lpstr>       Distal 1:  Initial Phase</vt:lpstr>
      <vt:lpstr>       Distal 1:  Master Plan</vt:lpstr>
      <vt:lpstr>PowerPoint Presentation</vt:lpstr>
      <vt:lpstr>       Proximal 2:  Master Plan A</vt:lpstr>
      <vt:lpstr>       Proximal 2:  Master Plan B</vt:lpstr>
      <vt:lpstr>       Proximal 2:  Master Plan C</vt:lpstr>
      <vt:lpstr>Proximal 2:  Considerations</vt:lpstr>
      <vt:lpstr>PowerPoint Presentation</vt:lpstr>
      <vt:lpstr>       Proximal 3:  Master Plan</vt:lpstr>
      <vt:lpstr>Proximal 3:  Considerations</vt:lpstr>
      <vt:lpstr>PowerPoint Presentation</vt:lpstr>
      <vt:lpstr>       Distal 2:  Master Plan</vt:lpstr>
      <vt:lpstr>Distal 2:  Considerations</vt:lpstr>
      <vt:lpstr>Distal 2:  Considerations (cont’d)</vt:lpstr>
      <vt:lpstr>Pathway Recommendations Assumptions</vt:lpstr>
      <vt:lpstr>Pathway Recommendations Assumptions </vt:lpstr>
      <vt:lpstr>PowerPoint Presentation</vt:lpstr>
      <vt:lpstr>Task Force Recommendations - Draft </vt:lpstr>
      <vt:lpstr>Public Meetings Information</vt:lpstr>
      <vt:lpstr>Board Meeting:  Recommendations Delivered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Urback</dc:creator>
  <cp:lastModifiedBy>Mary Urback</cp:lastModifiedBy>
  <cp:revision>6</cp:revision>
  <cp:lastPrinted>2019-05-14T05:31:29Z</cp:lastPrinted>
  <dcterms:created xsi:type="dcterms:W3CDTF">2019-05-13T21:06:04Z</dcterms:created>
  <dcterms:modified xsi:type="dcterms:W3CDTF">2019-05-14T05:47:28Z</dcterms:modified>
</cp:coreProperties>
</file>