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100" d="100"/>
          <a:sy n="100" d="100"/>
        </p:scale>
        <p:origin x="90" y="-24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oleObject" Target="file:///\\10.1.250.250\Groups\ADM\Business%20Services\Year-End\five-year%20enrollment%20comparison.xlsx" TargetMode="External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smtClean="0"/>
              <a:t>K-12 Annual Average Full-Time Equivalent (AAFTE)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'5 years'!$B$2</c:f>
              <c:strCache>
                <c:ptCount val="1"/>
                <c:pt idx="0">
                  <c:v>K-12 AAFTE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cene3d>
              <a:camera prst="orthographicFront"/>
              <a:lightRig rig="threePt" dir="t"/>
            </a:scene3d>
            <a:sp3d>
              <a:bevelT/>
              <a:bevelB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931-4CD5-B35D-0EAF2385664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6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931-4CD5-B35D-0EAF23856648}"/>
              </c:ext>
            </c:extLst>
          </c:dPt>
          <c:dPt>
            <c:idx val="2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931-4CD5-B35D-0EAF23856648}"/>
              </c:ext>
            </c:extLst>
          </c:dPt>
          <c:dPt>
            <c:idx val="3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931-4CD5-B35D-0EAF23856648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cene3d>
                <a:camera prst="orthographicFront"/>
                <a:lightRig rig="threePt" dir="t"/>
              </a:scene3d>
              <a:sp3d>
                <a:bevelT/>
                <a:bevelB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E931-4CD5-B35D-0EAF23856648}"/>
              </c:ext>
            </c:extLst>
          </c:dPt>
          <c:dLbls>
            <c:dLbl>
              <c:idx val="3"/>
              <c:layout>
                <c:manualLayout>
                  <c:x val="2.9547554811877466E-3"/>
                  <c:y val="-2.7465665215167537E-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 b="1" dirty="0" smtClean="0">
                        <a:solidFill>
                          <a:schemeClr val="tx1"/>
                        </a:solidFill>
                      </a:rPr>
                      <a:t>9,347&amp;</a:t>
                    </a:r>
                    <a:endParaRPr lang="en-US" dirty="0" smtClean="0"/>
                  </a:p>
                </c:rich>
              </c:tx>
              <c:numFmt formatCode="#,##0_);[Red]\(#,##0\)" sourceLinked="0"/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000" b="1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 b="1" dirty="0" smtClean="0">
                        <a:solidFill>
                          <a:schemeClr val="tx1"/>
                        </a:solidFill>
                      </a:rPr>
                      <a:t>9,469*</a:t>
                    </a:r>
                    <a:endParaRPr lang="en-US" dirty="0" smtClean="0"/>
                  </a:p>
                </c:rich>
              </c:tx>
              <c:numFmt formatCode="#,##0_);[Red]\(#,##0\)" sourceLinked="0"/>
              <c:spPr>
                <a:noFill/>
                <a:ln>
                  <a:noFill/>
                </a:ln>
                <a:effectLst/>
              </c:sp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>
                    <c:manualLayout>
                      <c:w val="5.5490307936705875E-2"/>
                      <c:h val="5.5574778104088764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E931-4CD5-B35D-0EAF23856648}"/>
                </c:ext>
              </c:extLst>
            </c:dLbl>
            <c:numFmt formatCode="#,##0_);[Red]\(#,##0\)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'5 years'!$A$3:$A$7</c:f>
              <c:strCache>
                <c:ptCount val="5"/>
                <c:pt idx="0">
                  <c:v>2015-2016</c:v>
                </c:pt>
                <c:pt idx="1">
                  <c:v>2016-2017</c:v>
                </c:pt>
                <c:pt idx="2">
                  <c:v>2017-2018</c:v>
                </c:pt>
                <c:pt idx="3">
                  <c:v>2018-2019</c:v>
                </c:pt>
                <c:pt idx="4">
                  <c:v>2019-2020</c:v>
                </c:pt>
              </c:strCache>
            </c:strRef>
          </c:cat>
          <c:val>
            <c:numRef>
              <c:f>'5 years'!$B$3:$B$7</c:f>
              <c:numCache>
                <c:formatCode>_(* #,##0.00_);_(* \(#,##0.00\);_(* "-"??_);_(@_)</c:formatCode>
                <c:ptCount val="5"/>
                <c:pt idx="0">
                  <c:v>8719.8700000000008</c:v>
                </c:pt>
                <c:pt idx="1">
                  <c:v>9118</c:v>
                </c:pt>
                <c:pt idx="2">
                  <c:v>9241.93</c:v>
                </c:pt>
                <c:pt idx="3">
                  <c:v>9346.8799999999992</c:v>
                </c:pt>
                <c:pt idx="4">
                  <c:v>9469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E931-4CD5-B35D-0EAF2385664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4127744"/>
        <c:axId val="84129280"/>
      </c:barChart>
      <c:catAx>
        <c:axId val="84127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129280"/>
        <c:crosses val="autoZero"/>
        <c:auto val="1"/>
        <c:lblAlgn val="ctr"/>
        <c:lblOffset val="100"/>
        <c:noMultiLvlLbl val="0"/>
      </c:catAx>
      <c:valAx>
        <c:axId val="8412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(* #,##0_);_(* \(#,##0\);_(* &quot;-&quot;_);_(@_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41277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2/11/2019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2/11/2019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2/11/2019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410074" y="1712848"/>
            <a:ext cx="4930603" cy="1646302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Budget Update</a:t>
            </a:r>
            <a:endParaRPr lang="en-US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67125" y="3532467"/>
            <a:ext cx="6502228" cy="891616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 smtClean="0">
                <a:solidFill>
                  <a:schemeClr val="accent2">
                    <a:lumMod val="50000"/>
                  </a:schemeClr>
                </a:solidFill>
              </a:rPr>
              <a:t>Board Meeting February 20, 2019</a:t>
            </a:r>
            <a:endParaRPr lang="en-US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3325" y="1241425"/>
            <a:ext cx="2736850" cy="273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Google Shape;85;p13"/>
          <p:cNvSpPr/>
          <p:nvPr/>
        </p:nvSpPr>
        <p:spPr>
          <a:xfrm>
            <a:off x="466725" y="6115050"/>
            <a:ext cx="9144000" cy="457200"/>
          </a:xfrm>
          <a:prstGeom prst="rect">
            <a:avLst/>
          </a:prstGeom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defTabSz="914400">
              <a:buClr>
                <a:srgbClr val="000000"/>
              </a:buClr>
              <a:buSzPts val="1800"/>
              <a:buFont typeface="Arial"/>
              <a:buNone/>
            </a:pPr>
            <a:r>
              <a:rPr lang="en-US" sz="1000" kern="0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February 20, 2019</a:t>
            </a:r>
            <a:endParaRPr sz="10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62836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</a:rPr>
              <a:t>Agenda</a:t>
            </a:r>
            <a:endParaRPr lang="en-US" sz="5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466974" y="2160589"/>
            <a:ext cx="5305425" cy="1839911"/>
          </a:xfrm>
        </p:spPr>
        <p:txBody>
          <a:bodyPr>
            <a:normAutofit/>
          </a:bodyPr>
          <a:lstStyle/>
          <a:p>
            <a:r>
              <a:rPr lang="en-US" sz="2400" dirty="0" smtClean="0"/>
              <a:t>Budget Calendar</a:t>
            </a:r>
          </a:p>
          <a:p>
            <a:r>
              <a:rPr lang="en-US" sz="2400" dirty="0" smtClean="0"/>
              <a:t>Enrollment Projection</a:t>
            </a:r>
          </a:p>
          <a:p>
            <a:r>
              <a:rPr lang="en-US" sz="2400" dirty="0" smtClean="0"/>
              <a:t>Legislative Update</a:t>
            </a:r>
          </a:p>
          <a:p>
            <a:endParaRPr lang="en-US" sz="2400" dirty="0"/>
          </a:p>
        </p:txBody>
      </p:sp>
      <p:sp>
        <p:nvSpPr>
          <p:cNvPr id="4" name="Google Shape;85;p13"/>
          <p:cNvSpPr/>
          <p:nvPr/>
        </p:nvSpPr>
        <p:spPr>
          <a:xfrm>
            <a:off x="476250" y="6010275"/>
            <a:ext cx="9144000" cy="466725"/>
          </a:xfrm>
          <a:prstGeom prst="rect">
            <a:avLst/>
          </a:prstGeom>
          <a:solidFill>
            <a:srgbClr val="245E3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defTabSz="914400">
              <a:buClr>
                <a:srgbClr val="000000"/>
              </a:buClr>
              <a:buSzPts val="1800"/>
              <a:buFont typeface="Arial"/>
              <a:buNone/>
            </a:pPr>
            <a:r>
              <a:rPr lang="en-US" sz="1000" kern="0" dirty="0" smtClean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February 20, 2019</a:t>
            </a:r>
            <a:endParaRPr sz="1000" kern="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8437" y="4821236"/>
            <a:ext cx="1063625" cy="106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767903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839244"/>
            <a:ext cx="8596668" cy="864865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2019-2020</a:t>
            </a: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</a:rPr>
              <a:t> Enrollment Projection</a:t>
            </a:r>
            <a:endParaRPr lang="en-US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8319682"/>
              </p:ext>
            </p:extLst>
          </p:nvPr>
        </p:nvGraphicFramePr>
        <p:xfrm>
          <a:off x="677690" y="1803862"/>
          <a:ext cx="8596312" cy="36991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533803" y="5602779"/>
            <a:ext cx="23358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&amp; 2018-19 Actual as of Jan 2019</a:t>
            </a:r>
          </a:p>
          <a:p>
            <a:r>
              <a:rPr lang="en-US" sz="1000" b="1" dirty="0" smtClean="0"/>
              <a:t>* 2019-2020 Projection only</a:t>
            </a:r>
            <a:endParaRPr lang="en-US" sz="1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604686" y="2402378"/>
            <a:ext cx="656703" cy="33855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800" dirty="0" smtClean="0"/>
              <a:t>Increased 105 FTE</a:t>
            </a:r>
            <a:endParaRPr lang="en-US" sz="800" dirty="0"/>
          </a:p>
        </p:txBody>
      </p:sp>
      <p:sp>
        <p:nvSpPr>
          <p:cNvPr id="7" name="TextBox 6"/>
          <p:cNvSpPr txBox="1"/>
          <p:nvPr/>
        </p:nvSpPr>
        <p:spPr>
          <a:xfrm>
            <a:off x="2221682" y="3198132"/>
            <a:ext cx="645620" cy="33855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800" b="1" dirty="0" smtClean="0"/>
              <a:t>Increased 398 FTE</a:t>
            </a:r>
            <a:endParaRPr lang="en-US" sz="8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334251" y="2286000"/>
            <a:ext cx="666748" cy="338554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800" b="1" dirty="0" smtClean="0"/>
              <a:t>Increases </a:t>
            </a:r>
            <a:r>
              <a:rPr lang="en-US" sz="800" b="1" dirty="0" smtClean="0"/>
              <a:t>122 FTE</a:t>
            </a:r>
            <a:endParaRPr lang="en-US" sz="8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031673" y="2624554"/>
            <a:ext cx="673331" cy="353943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800" dirty="0" smtClean="0"/>
              <a:t>Increased</a:t>
            </a:r>
            <a:r>
              <a:rPr lang="en-US" sz="900" dirty="0" smtClean="0"/>
              <a:t> </a:t>
            </a:r>
            <a:r>
              <a:rPr lang="en-US" sz="800" dirty="0" smtClean="0"/>
              <a:t>124 FTE</a:t>
            </a:r>
            <a:endParaRPr lang="en-US" sz="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6137275"/>
            <a:ext cx="91440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1175" y="4915973"/>
            <a:ext cx="1066800" cy="106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9798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822960"/>
            <a:ext cx="8596668" cy="110744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</a:rPr>
              <a:t>Legislative</a:t>
            </a:r>
            <a:r>
              <a:rPr lang="en-US" sz="4000" b="1" dirty="0" smtClean="0">
                <a:solidFill>
                  <a:schemeClr val="accent2">
                    <a:lumMod val="50000"/>
                  </a:schemeClr>
                </a:solidFill>
              </a:rPr>
              <a:t> Update</a:t>
            </a:r>
            <a:endParaRPr lang="en-US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6280" y="2280062"/>
            <a:ext cx="8157721" cy="3761300"/>
          </a:xfrm>
        </p:spPr>
        <p:txBody>
          <a:bodyPr>
            <a:normAutofit/>
          </a:bodyPr>
          <a:lstStyle/>
          <a:p>
            <a:r>
              <a:rPr lang="en-US" sz="2400" dirty="0" smtClean="0"/>
              <a:t>Levy/LEA</a:t>
            </a:r>
            <a:endParaRPr lang="en-US" sz="2000" dirty="0" smtClean="0"/>
          </a:p>
          <a:p>
            <a:r>
              <a:rPr lang="en-US" sz="2400" dirty="0" smtClean="0"/>
              <a:t>Special Education</a:t>
            </a:r>
          </a:p>
          <a:p>
            <a:r>
              <a:rPr lang="en-US" sz="2400" dirty="0" smtClean="0"/>
              <a:t>Basic Education: Fund more nurses, Counselors, family support, fund balance</a:t>
            </a:r>
          </a:p>
          <a:p>
            <a:r>
              <a:rPr lang="en-US" sz="2400" dirty="0" smtClean="0"/>
              <a:t>SRO</a:t>
            </a:r>
          </a:p>
          <a:p>
            <a:r>
              <a:rPr lang="en-US" sz="2400" dirty="0" smtClean="0"/>
              <a:t>SEBB</a:t>
            </a:r>
            <a:endParaRPr lang="en-US" sz="24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775" y="6022975"/>
            <a:ext cx="91440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1175" y="4689475"/>
            <a:ext cx="1066800" cy="106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748127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6165850"/>
            <a:ext cx="9144000" cy="469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950" y="2400300"/>
            <a:ext cx="733425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09850" y="609600"/>
            <a:ext cx="4886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solidFill>
                  <a:schemeClr val="accent2">
                    <a:lumMod val="50000"/>
                  </a:schemeClr>
                </a:solidFill>
              </a:rPr>
              <a:t>Questions</a:t>
            </a:r>
            <a:endParaRPr lang="en-US" sz="36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5450" y="4765675"/>
            <a:ext cx="1066800" cy="106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07465202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242</TotalTime>
  <Words>83</Words>
  <Application>Microsoft Office PowerPoint</Application>
  <PresentationFormat>Custom</PresentationFormat>
  <Paragraphs>25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Facet</vt:lpstr>
      <vt:lpstr>Budget Update</vt:lpstr>
      <vt:lpstr>Agenda</vt:lpstr>
      <vt:lpstr>2019-2020 Enrollment Projection</vt:lpstr>
      <vt:lpstr>Legislative Update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Budget Update</dc:title>
  <dc:creator>Bang Parkinson</dc:creator>
  <cp:lastModifiedBy>Bang Parkinson</cp:lastModifiedBy>
  <cp:revision>13</cp:revision>
  <dcterms:created xsi:type="dcterms:W3CDTF">2019-02-07T16:28:02Z</dcterms:created>
  <dcterms:modified xsi:type="dcterms:W3CDTF">2019-02-11T16:14:23Z</dcterms:modified>
</cp:coreProperties>
</file>