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5"/>
    <p:sldId id="257" r:id="rId26"/>
    <p:sldId id="258" r:id="rId27"/>
    <p:sldId id="259" r:id="rId28"/>
    <p:sldId id="260" r:id="rId29"/>
    <p:sldId id="261" r:id="rId30"/>
    <p:sldId id="262" r:id="rId31"/>
    <p:sldId id="263" r:id="rId32"/>
    <p:sldId id="264" r:id="rId33"/>
    <p:sldId id="265" r:id="rId34"/>
    <p:sldId id="266" r:id="rId35"/>
    <p:sldId id="267" r:id="rId36"/>
    <p:sldId id="268" r:id="rId37"/>
    <p:sldId id="269" r:id="rId38"/>
    <p:sldId id="270"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284" r:id="rId53"/>
    <p:sldId id="285" r:id="rId54"/>
    <p:sldId id="286" r:id="rId55"/>
    <p:sldId id="287" r:id="rId56"/>
    <p:sldId id="288" r:id="rId57"/>
    <p:sldId id="289" r:id="rId58"/>
    <p:sldId id="290" r:id="rId59"/>
    <p:sldId id="291" r:id="rId60"/>
    <p:sldId id="292" r:id="rId61"/>
    <p:sldId id="293" r:id="rId62"/>
    <p:sldId id="294" r:id="rId63"/>
    <p:sldId id="295" r:id="rId64"/>
    <p:sldId id="296" r:id="rId65"/>
    <p:sldId id="297" r:id="rId66"/>
    <p:sldId id="298" r:id="rId67"/>
    <p:sldId id="299" r:id="rId68"/>
    <p:sldId id="300" r:id="rId69"/>
    <p:sldId id="301" r:id="rId70"/>
    <p:sldId id="302" r:id="rId71"/>
    <p:sldId id="303" r:id="rId72"/>
    <p:sldId id="304" r:id="rId73"/>
    <p:sldId id="305" r:id="rId74"/>
    <p:sldId id="306" r:id="rId75"/>
    <p:sldId id="307" r:id="rId76"/>
    <p:sldId id="308" r:id="rId77"/>
    <p:sldId id="309" r:id="rId78"/>
    <p:sldId id="310" r:id="rId79"/>
    <p:sldId id="311" r:id="rId80"/>
    <p:sldId id="312" r:id="rId81"/>
    <p:sldId id="313" r:id="rId82"/>
  </p:sldIdLst>
  <p:sldSz cx="18288000" cy="10287000"/>
  <p:notesSz cx="6858000" cy="9144000"/>
  <p:embeddedFontLst>
    <p:embeddedFont>
      <p:font typeface="Bebas Neue" charset="1" panose="00000500000000000000"/>
      <p:regular r:id="rId6"/>
    </p:embeddedFont>
    <p:embeddedFont>
      <p:font typeface="Bebas Neue Bold" charset="1" panose="020B0606020202050201"/>
      <p:regular r:id="rId7"/>
    </p:embeddedFont>
    <p:embeddedFont>
      <p:font typeface="Arimo" charset="1" panose="020B0604020202020204"/>
      <p:regular r:id="rId8"/>
    </p:embeddedFont>
    <p:embeddedFont>
      <p:font typeface="Arimo Bold" charset="1" panose="020B0704020202020204"/>
      <p:regular r:id="rId9"/>
    </p:embeddedFont>
    <p:embeddedFont>
      <p:font typeface="Arimo Italics" charset="1" panose="020B0604020202090204"/>
      <p:regular r:id="rId10"/>
    </p:embeddedFont>
    <p:embeddedFont>
      <p:font typeface="Arimo Bold Italics" charset="1" panose="020B0704020202090204"/>
      <p:regular r:id="rId11"/>
    </p:embeddedFont>
    <p:embeddedFont>
      <p:font typeface="Crimson Pro" charset="1" panose="00000000000000000000"/>
      <p:regular r:id="rId12"/>
    </p:embeddedFont>
    <p:embeddedFont>
      <p:font typeface="Crimson Pro Bold" charset="1" panose="00000000000000000000"/>
      <p:regular r:id="rId13"/>
    </p:embeddedFont>
    <p:embeddedFont>
      <p:font typeface="Crimson Pro Italics" charset="1" panose="00000000000000000000"/>
      <p:regular r:id="rId14"/>
    </p:embeddedFont>
    <p:embeddedFont>
      <p:font typeface="Crimson Pro Bold Italics" charset="1" panose="00000000000000000000"/>
      <p:regular r:id="rId15"/>
    </p:embeddedFont>
    <p:embeddedFont>
      <p:font typeface="Argent" charset="1" panose="00000500000000000000"/>
      <p:regular r:id="rId16"/>
    </p:embeddedFont>
    <p:embeddedFont>
      <p:font typeface="Argent Bold" charset="1" panose="00000800000000000000"/>
      <p:regular r:id="rId17"/>
    </p:embeddedFont>
    <p:embeddedFont>
      <p:font typeface="Argent Italics" charset="1" panose="00000500000000000000"/>
      <p:regular r:id="rId18"/>
    </p:embeddedFont>
    <p:embeddedFont>
      <p:font typeface="Argent Bold Italics" charset="1" panose="00000800000000000000"/>
      <p:regular r:id="rId19"/>
    </p:embeddedFont>
    <p:embeddedFont>
      <p:font typeface="Poppins" charset="1" panose="00000500000000000000"/>
      <p:regular r:id="rId20"/>
    </p:embeddedFont>
    <p:embeddedFont>
      <p:font typeface="Poppins Bold" charset="1" panose="00000800000000000000"/>
      <p:regular r:id="rId21"/>
    </p:embeddedFont>
    <p:embeddedFont>
      <p:font typeface="Poppins Italics" charset="1" panose="00000500000000000000"/>
      <p:regular r:id="rId22"/>
    </p:embeddedFont>
    <p:embeddedFont>
      <p:font typeface="Poppins Bold Italics" charset="1" panose="00000800000000000000"/>
      <p:regular r:id="rId23"/>
    </p:embeddedFont>
    <p:embeddedFont>
      <p:font typeface="Apricots" charset="1" panose="00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slides/slide1.xml" Type="http://schemas.openxmlformats.org/officeDocument/2006/relationships/slide"/><Relationship Id="rId26" Target="slides/slide2.xml" Type="http://schemas.openxmlformats.org/officeDocument/2006/relationships/slide"/><Relationship Id="rId27" Target="slides/slide3.xml" Type="http://schemas.openxmlformats.org/officeDocument/2006/relationships/slide"/><Relationship Id="rId28" Target="slides/slide4.xml" Type="http://schemas.openxmlformats.org/officeDocument/2006/relationships/slide"/><Relationship Id="rId29" Target="slides/slide5.xml" Type="http://schemas.openxmlformats.org/officeDocument/2006/relationships/slide"/><Relationship Id="rId3" Target="viewProps.xml" Type="http://schemas.openxmlformats.org/officeDocument/2006/relationships/viewProps"/><Relationship Id="rId30" Target="slides/slide6.xml" Type="http://schemas.openxmlformats.org/officeDocument/2006/relationships/slide"/><Relationship Id="rId31" Target="slides/slide7.xml" Type="http://schemas.openxmlformats.org/officeDocument/2006/relationships/slide"/><Relationship Id="rId32" Target="slides/slide8.xml" Type="http://schemas.openxmlformats.org/officeDocument/2006/relationships/slide"/><Relationship Id="rId33" Target="slides/slide9.xml" Type="http://schemas.openxmlformats.org/officeDocument/2006/relationships/slide"/><Relationship Id="rId34" Target="slides/slide10.xml" Type="http://schemas.openxmlformats.org/officeDocument/2006/relationships/slide"/><Relationship Id="rId35" Target="slides/slide11.xml" Type="http://schemas.openxmlformats.org/officeDocument/2006/relationships/slide"/><Relationship Id="rId36" Target="slides/slide12.xml" Type="http://schemas.openxmlformats.org/officeDocument/2006/relationships/slide"/><Relationship Id="rId37" Target="slides/slide13.xml" Type="http://schemas.openxmlformats.org/officeDocument/2006/relationships/slide"/><Relationship Id="rId38" Target="slides/slide14.xml" Type="http://schemas.openxmlformats.org/officeDocument/2006/relationships/slide"/><Relationship Id="rId39" Target="slides/slide15.xml" Type="http://schemas.openxmlformats.org/officeDocument/2006/relationships/slide"/><Relationship Id="rId4" Target="theme/theme1.xml" Type="http://schemas.openxmlformats.org/officeDocument/2006/relationships/theme"/><Relationship Id="rId40" Target="slides/slide16.xml" Type="http://schemas.openxmlformats.org/officeDocument/2006/relationships/slide"/><Relationship Id="rId41" Target="slides/slide17.xml" Type="http://schemas.openxmlformats.org/officeDocument/2006/relationships/slide"/><Relationship Id="rId42" Target="slides/slide18.xml" Type="http://schemas.openxmlformats.org/officeDocument/2006/relationships/slide"/><Relationship Id="rId43" Target="slides/slide19.xml" Type="http://schemas.openxmlformats.org/officeDocument/2006/relationships/slide"/><Relationship Id="rId44" Target="slides/slide20.xml" Type="http://schemas.openxmlformats.org/officeDocument/2006/relationships/slide"/><Relationship Id="rId45" Target="slides/slide21.xml" Type="http://schemas.openxmlformats.org/officeDocument/2006/relationships/slide"/><Relationship Id="rId46" Target="slides/slide22.xml" Type="http://schemas.openxmlformats.org/officeDocument/2006/relationships/slide"/><Relationship Id="rId47" Target="slides/slide23.xml" Type="http://schemas.openxmlformats.org/officeDocument/2006/relationships/slide"/><Relationship Id="rId48" Target="slides/slide24.xml" Type="http://schemas.openxmlformats.org/officeDocument/2006/relationships/slide"/><Relationship Id="rId49" Target="slides/slide25.xml" Type="http://schemas.openxmlformats.org/officeDocument/2006/relationships/slide"/><Relationship Id="rId5" Target="tableStyles.xml" Type="http://schemas.openxmlformats.org/officeDocument/2006/relationships/tableStyles"/><Relationship Id="rId50" Target="slides/slide26.xml" Type="http://schemas.openxmlformats.org/officeDocument/2006/relationships/slide"/><Relationship Id="rId51" Target="slides/slide27.xml" Type="http://schemas.openxmlformats.org/officeDocument/2006/relationships/slide"/><Relationship Id="rId52" Target="slides/slide28.xml" Type="http://schemas.openxmlformats.org/officeDocument/2006/relationships/slide"/><Relationship Id="rId53" Target="slides/slide29.xml" Type="http://schemas.openxmlformats.org/officeDocument/2006/relationships/slide"/><Relationship Id="rId54" Target="slides/slide30.xml" Type="http://schemas.openxmlformats.org/officeDocument/2006/relationships/slide"/><Relationship Id="rId55" Target="slides/slide31.xml" Type="http://schemas.openxmlformats.org/officeDocument/2006/relationships/slide"/><Relationship Id="rId56" Target="slides/slide32.xml" Type="http://schemas.openxmlformats.org/officeDocument/2006/relationships/slide"/><Relationship Id="rId57" Target="slides/slide33.xml" Type="http://schemas.openxmlformats.org/officeDocument/2006/relationships/slide"/><Relationship Id="rId58" Target="slides/slide34.xml" Type="http://schemas.openxmlformats.org/officeDocument/2006/relationships/slide"/><Relationship Id="rId59" Target="slides/slide35.xml" Type="http://schemas.openxmlformats.org/officeDocument/2006/relationships/slide"/><Relationship Id="rId6" Target="fonts/font6.fntdata" Type="http://schemas.openxmlformats.org/officeDocument/2006/relationships/font"/><Relationship Id="rId60" Target="slides/slide36.xml" Type="http://schemas.openxmlformats.org/officeDocument/2006/relationships/slide"/><Relationship Id="rId61" Target="slides/slide37.xml" Type="http://schemas.openxmlformats.org/officeDocument/2006/relationships/slide"/><Relationship Id="rId62" Target="slides/slide38.xml" Type="http://schemas.openxmlformats.org/officeDocument/2006/relationships/slide"/><Relationship Id="rId63" Target="slides/slide39.xml" Type="http://schemas.openxmlformats.org/officeDocument/2006/relationships/slide"/><Relationship Id="rId64" Target="slides/slide40.xml" Type="http://schemas.openxmlformats.org/officeDocument/2006/relationships/slide"/><Relationship Id="rId65" Target="slides/slide41.xml" Type="http://schemas.openxmlformats.org/officeDocument/2006/relationships/slide"/><Relationship Id="rId66" Target="slides/slide42.xml" Type="http://schemas.openxmlformats.org/officeDocument/2006/relationships/slide"/><Relationship Id="rId67" Target="slides/slide43.xml" Type="http://schemas.openxmlformats.org/officeDocument/2006/relationships/slide"/><Relationship Id="rId68" Target="slides/slide44.xml" Type="http://schemas.openxmlformats.org/officeDocument/2006/relationships/slide"/><Relationship Id="rId69" Target="slides/slide45.xml" Type="http://schemas.openxmlformats.org/officeDocument/2006/relationships/slide"/><Relationship Id="rId7" Target="fonts/font7.fntdata" Type="http://schemas.openxmlformats.org/officeDocument/2006/relationships/font"/><Relationship Id="rId70" Target="slides/slide46.xml" Type="http://schemas.openxmlformats.org/officeDocument/2006/relationships/slide"/><Relationship Id="rId71" Target="slides/slide47.xml" Type="http://schemas.openxmlformats.org/officeDocument/2006/relationships/slide"/><Relationship Id="rId72" Target="slides/slide48.xml" Type="http://schemas.openxmlformats.org/officeDocument/2006/relationships/slide"/><Relationship Id="rId73" Target="slides/slide49.xml" Type="http://schemas.openxmlformats.org/officeDocument/2006/relationships/slide"/><Relationship Id="rId74" Target="slides/slide50.xml" Type="http://schemas.openxmlformats.org/officeDocument/2006/relationships/slide"/><Relationship Id="rId75" Target="slides/slide51.xml" Type="http://schemas.openxmlformats.org/officeDocument/2006/relationships/slide"/><Relationship Id="rId76" Target="slides/slide52.xml" Type="http://schemas.openxmlformats.org/officeDocument/2006/relationships/slide"/><Relationship Id="rId77" Target="slides/slide53.xml" Type="http://schemas.openxmlformats.org/officeDocument/2006/relationships/slide"/><Relationship Id="rId78" Target="slides/slide54.xml" Type="http://schemas.openxmlformats.org/officeDocument/2006/relationships/slide"/><Relationship Id="rId79" Target="slides/slide55.xml" Type="http://schemas.openxmlformats.org/officeDocument/2006/relationships/slide"/><Relationship Id="rId8" Target="fonts/font8.fntdata" Type="http://schemas.openxmlformats.org/officeDocument/2006/relationships/font"/><Relationship Id="rId80" Target="slides/slide56.xml" Type="http://schemas.openxmlformats.org/officeDocument/2006/relationships/slide"/><Relationship Id="rId81" Target="slides/slide57.xml" Type="http://schemas.openxmlformats.org/officeDocument/2006/relationships/slide"/><Relationship Id="rId82" Target="slides/slide58.xml" Type="http://schemas.openxmlformats.org/officeDocument/2006/relationships/slide"/><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VAFVTahZ_gg.mp4" Type="http://schemas.openxmlformats.org/officeDocument/2006/relationships/video"/><Relationship Id="rId4" Target="../media/VAFVTahZ_gg.mp4" Type="http://schemas.microsoft.com/office/2007/relationships/media"/><Relationship Id="rId5" Target="../media/image3.png" Type="http://schemas.openxmlformats.org/officeDocument/2006/relationships/image"/><Relationship Id="rId6" Target="../media/image4.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slide12.xml" Type="http://schemas.openxmlformats.org/officeDocument/2006/relationships/slide"/><Relationship Id="rId3" Target="slide23.xml" Type="http://schemas.openxmlformats.org/officeDocument/2006/relationships/slide"/><Relationship Id="rId4" Target="slide24.xml" Type="http://schemas.openxmlformats.org/officeDocument/2006/relationships/slide"/><Relationship Id="rId5" Target="slide25.xml" Type="http://schemas.openxmlformats.org/officeDocument/2006/relationships/slide"/><Relationship Id="rId6" Target="slide26.xml" Type="http://schemas.openxmlformats.org/officeDocument/2006/relationships/slid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slide19.xml" Type="http://schemas.openxmlformats.org/officeDocument/2006/relationships/slide"/><Relationship Id="rId12" Target="../media/image10.png" Type="http://schemas.openxmlformats.org/officeDocument/2006/relationships/image"/><Relationship Id="rId13" Target="slide21.xml" Type="http://schemas.openxmlformats.org/officeDocument/2006/relationships/slide"/><Relationship Id="rId14" Target="../media/image11.png" Type="http://schemas.openxmlformats.org/officeDocument/2006/relationships/image"/><Relationship Id="rId15" Target="slide22.xml" Type="http://schemas.openxmlformats.org/officeDocument/2006/relationships/slide"/><Relationship Id="rId2" Target="../media/image5.png" Type="http://schemas.openxmlformats.org/officeDocument/2006/relationships/image"/><Relationship Id="rId3" Target="slide14.xml" Type="http://schemas.openxmlformats.org/officeDocument/2006/relationships/slide"/><Relationship Id="rId4" Target="../media/image6.png" Type="http://schemas.openxmlformats.org/officeDocument/2006/relationships/image"/><Relationship Id="rId5" Target="slide15.xml" Type="http://schemas.openxmlformats.org/officeDocument/2006/relationships/slide"/><Relationship Id="rId6" Target="../media/image7.png" Type="http://schemas.openxmlformats.org/officeDocument/2006/relationships/image"/><Relationship Id="rId7" Target="slide16.xml" Type="http://schemas.openxmlformats.org/officeDocument/2006/relationships/slide"/><Relationship Id="rId8" Target="../media/image8.png" Type="http://schemas.openxmlformats.org/officeDocument/2006/relationships/image"/><Relationship Id="rId9" Target="slide17.xml" Type="http://schemas.openxmlformats.org/officeDocument/2006/relationships/slid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https://egrands.guarantorsolutions.com/scholarshipapps" TargetMode="External" Type="http://schemas.openxmlformats.org/officeDocument/2006/relationships/hyperlink"/></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 Id="rId4" Target="../media/image12.png" Type="http://schemas.openxmlformats.org/officeDocument/2006/relationships/image"/><Relationship Id="rId5" Target="slide13.xml" Type="http://schemas.openxmlformats.org/officeDocument/2006/relationships/slid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 Id="rId4" Target="../media/image16.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https://clep.collegeboard.org/clep-college-credit-policy-search" TargetMode="External" Type="http://schemas.openxmlformats.org/officeDocument/2006/relationships/hyperlink"/><Relationship Id="rId3" Target="../media/image12.png" Type="http://schemas.openxmlformats.org/officeDocument/2006/relationships/image"/><Relationship Id="rId4" Target="slide13.xml" Type="http://schemas.openxmlformats.org/officeDocument/2006/relationships/slid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https://tvyaworks.org" TargetMode="External" Type="http://schemas.openxmlformats.org/officeDocument/2006/relationships/hyperlink"/><Relationship Id="rId3" Target="../media/image12.png" Type="http://schemas.openxmlformats.org/officeDocument/2006/relationships/image"/><Relationship Id="rId4" Target="slide13.xml" Type="http://schemas.openxmlformats.org/officeDocument/2006/relationships/slid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slide13.xml" Type="http://schemas.openxmlformats.org/officeDocument/2006/relationships/slid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10" Target="slide43.xml" Type="http://schemas.openxmlformats.org/officeDocument/2006/relationships/slide"/><Relationship Id="rId11" Target="slide45.xml" Type="http://schemas.openxmlformats.org/officeDocument/2006/relationships/slide"/><Relationship Id="rId12" Target="slide47.xml" Type="http://schemas.openxmlformats.org/officeDocument/2006/relationships/slide"/><Relationship Id="rId13" Target="slide49.xml" Type="http://schemas.openxmlformats.org/officeDocument/2006/relationships/slide"/><Relationship Id="rId14" Target="slide51.xml" Type="http://schemas.openxmlformats.org/officeDocument/2006/relationships/slide"/><Relationship Id="rId15" Target="slide53.xml" Type="http://schemas.openxmlformats.org/officeDocument/2006/relationships/slide"/><Relationship Id="rId16" Target="slide55.xml" Type="http://schemas.openxmlformats.org/officeDocument/2006/relationships/slide"/><Relationship Id="rId2" Target="slide27.xml" Type="http://schemas.openxmlformats.org/officeDocument/2006/relationships/slide"/><Relationship Id="rId3" Target="slide29.xml" Type="http://schemas.openxmlformats.org/officeDocument/2006/relationships/slide"/><Relationship Id="rId4" Target="slide31.xml" Type="http://schemas.openxmlformats.org/officeDocument/2006/relationships/slide"/><Relationship Id="rId5" Target="slide33.xml" Type="http://schemas.openxmlformats.org/officeDocument/2006/relationships/slide"/><Relationship Id="rId6" Target="slide35.xml" Type="http://schemas.openxmlformats.org/officeDocument/2006/relationships/slide"/><Relationship Id="rId7" Target="slide37.xml" Type="http://schemas.openxmlformats.org/officeDocument/2006/relationships/slide"/><Relationship Id="rId8" Target="slide39.xml" Type="http://schemas.openxmlformats.org/officeDocument/2006/relationships/slide"/><Relationship Id="rId9" Target="slide41.xml" Type="http://schemas.openxmlformats.org/officeDocument/2006/relationships/slid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slide26.xml" Type="http://schemas.openxmlformats.org/officeDocument/2006/relationships/slide"/><Relationship Id="rId4" Target="../media/image22.png" Type="http://schemas.openxmlformats.org/officeDocument/2006/relationships/image"/><Relationship Id="rId5" Target="../media/image23.pn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0.png" Type="http://schemas.openxmlformats.org/officeDocument/2006/relationships/image"/><Relationship Id="rId4" Target="slide26.xml" Type="http://schemas.openxmlformats.org/officeDocument/2006/relationships/slide"/><Relationship Id="rId5" Target="../media/image26.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0.png" Type="http://schemas.openxmlformats.org/officeDocument/2006/relationships/image"/><Relationship Id="rId4" Target="slide26.xml" Type="http://schemas.openxmlformats.org/officeDocument/2006/relationships/slide"/><Relationship Id="rId5" Target="../media/image29.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s>
</file>

<file path=ppt/slides/_rels/slide4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4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s>
</file>

<file path=ppt/slides/_rels/slide4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slide26.xml" Type="http://schemas.openxmlformats.org/officeDocument/2006/relationships/slide"/><Relationship Id="rId4" Target="../media/image40.png" Type="http://schemas.openxmlformats.org/officeDocument/2006/relationships/image"/><Relationship Id="rId5" Target="../media/image41.png" Type="http://schemas.openxmlformats.org/officeDocument/2006/relationships/image"/></Relationships>
</file>

<file path=ppt/slides/_rels/slide4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s>
</file>

<file path=ppt/slides/_rels/slide4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44.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4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5.png" Type="http://schemas.openxmlformats.org/officeDocument/2006/relationships/image"/></Relationships>
</file>

<file path=ppt/slides/_rels/slide4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6.png" Type="http://schemas.openxmlformats.org/officeDocument/2006/relationships/image"/><Relationship Id="rId3" Target="../media/image47.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4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s>
</file>

<file path=ppt/slides/_rels/slide4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4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s>
</file>

<file path=ppt/slides/_rels/slide5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slide26.xml" Type="http://schemas.openxmlformats.org/officeDocument/2006/relationships/slide"/><Relationship Id="rId4" Target="../media/image52.png" Type="http://schemas.openxmlformats.org/officeDocument/2006/relationships/image"/><Relationship Id="rId5" Target="../media/image53.png" Type="http://schemas.openxmlformats.org/officeDocument/2006/relationships/image"/></Relationships>
</file>

<file path=ppt/slides/_rels/slide5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s>
</file>

<file path=ppt/slides/_rels/slide5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5.png" Type="http://schemas.openxmlformats.org/officeDocument/2006/relationships/image"/><Relationship Id="rId3" Target="../media/image56.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5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s>
</file>

<file path=ppt/slides/_rels/slide5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6.png" Type="http://schemas.openxmlformats.org/officeDocument/2006/relationships/image"/><Relationship Id="rId3" Target="../media/image55.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5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s>
</file>

<file path=ppt/slides/_rels/slide5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9.png" Type="http://schemas.openxmlformats.org/officeDocument/2006/relationships/image"/><Relationship Id="rId3" Target="../media/image60.png" Type="http://schemas.openxmlformats.org/officeDocument/2006/relationships/image"/><Relationship Id="rId4" Target="../media/image20.png" Type="http://schemas.openxmlformats.org/officeDocument/2006/relationships/image"/><Relationship Id="rId5" Target="slide26.xml" Type="http://schemas.openxmlformats.org/officeDocument/2006/relationships/slide"/></Relationships>
</file>

<file path=ppt/slides/_rels/slide57.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_rels/slide58.xml.rels><?xml version="1.0" encoding="UTF-8" standalone="no"?><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052195" y="-492801"/>
            <a:ext cx="10183610" cy="7274007"/>
          </a:xfrm>
          <a:custGeom>
            <a:avLst/>
            <a:gdLst/>
            <a:ahLst/>
            <a:cxnLst/>
            <a:rect r="r" b="b" t="t" l="l"/>
            <a:pathLst>
              <a:path h="7274007" w="10183610">
                <a:moveTo>
                  <a:pt x="0" y="0"/>
                </a:moveTo>
                <a:lnTo>
                  <a:pt x="10183610" y="0"/>
                </a:lnTo>
                <a:lnTo>
                  <a:pt x="10183610" y="7274008"/>
                </a:lnTo>
                <a:lnTo>
                  <a:pt x="0" y="7274008"/>
                </a:lnTo>
                <a:lnTo>
                  <a:pt x="0" y="0"/>
                </a:lnTo>
                <a:close/>
              </a:path>
            </a:pathLst>
          </a:custGeom>
          <a:blipFill>
            <a:blip r:embed="rId2"/>
            <a:stretch>
              <a:fillRect l="0" t="0" r="0" b="0"/>
            </a:stretch>
          </a:blipFill>
        </p:spPr>
      </p:sp>
      <p:sp>
        <p:nvSpPr>
          <p:cNvPr name="TextBox 3" id="3"/>
          <p:cNvSpPr txBox="true"/>
          <p:nvPr/>
        </p:nvSpPr>
        <p:spPr>
          <a:xfrm rot="0">
            <a:off x="3205534" y="7407982"/>
            <a:ext cx="11876933" cy="1790677"/>
          </a:xfrm>
          <a:prstGeom prst="rect">
            <a:avLst/>
          </a:prstGeom>
        </p:spPr>
        <p:txBody>
          <a:bodyPr anchor="t" rtlCol="false" tIns="0" lIns="0" bIns="0" rIns="0">
            <a:spAutoFit/>
          </a:bodyPr>
          <a:lstStyle/>
          <a:p>
            <a:pPr algn="ctr">
              <a:lnSpc>
                <a:spcPts val="13499"/>
              </a:lnSpc>
            </a:pPr>
            <a:r>
              <a:rPr lang="en-US" sz="13499">
                <a:solidFill>
                  <a:srgbClr val="000000"/>
                </a:solidFill>
                <a:latin typeface="Argent Bold"/>
              </a:rPr>
              <a:t>CONNECTIONS  </a:t>
            </a:r>
          </a:p>
        </p:txBody>
      </p:sp>
      <p:sp>
        <p:nvSpPr>
          <p:cNvPr name="TextBox 4" id="4"/>
          <p:cNvSpPr txBox="true"/>
          <p:nvPr/>
        </p:nvSpPr>
        <p:spPr>
          <a:xfrm rot="0">
            <a:off x="2466785" y="5429250"/>
            <a:ext cx="13354431" cy="2069080"/>
          </a:xfrm>
          <a:prstGeom prst="rect">
            <a:avLst/>
          </a:prstGeom>
        </p:spPr>
        <p:txBody>
          <a:bodyPr anchor="t" rtlCol="false" tIns="0" lIns="0" bIns="0" rIns="0">
            <a:spAutoFit/>
          </a:bodyPr>
          <a:lstStyle/>
          <a:p>
            <a:pPr algn="ctr">
              <a:lnSpc>
                <a:spcPts val="15459"/>
              </a:lnSpc>
            </a:pPr>
            <a:r>
              <a:rPr lang="en-US" sz="15459">
                <a:solidFill>
                  <a:srgbClr val="D82B07"/>
                </a:solidFill>
                <a:latin typeface="Apricots Bold"/>
              </a:rPr>
              <a:t>postsecondary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A6A6A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a:off x="0" y="0"/>
              <a:ext cx="24384000" cy="13716000"/>
            </a:xfrm>
            <a:prstGeom prst="rect">
              <a:avLst/>
            </a:prstGeom>
          </p:spPr>
        </p:pic>
      </p:grpSp>
      <p:sp>
        <p:nvSpPr>
          <p:cNvPr name="Freeform 4" id="4"/>
          <p:cNvSpPr/>
          <p:nvPr/>
        </p:nvSpPr>
        <p:spPr>
          <a:xfrm flipH="false" flipV="false" rot="0">
            <a:off x="8376284" y="4373590"/>
            <a:ext cx="1535433" cy="1539820"/>
          </a:xfrm>
          <a:custGeom>
            <a:avLst/>
            <a:gdLst/>
            <a:ahLst/>
            <a:cxnLst/>
            <a:rect r="r" b="b" t="t" l="l"/>
            <a:pathLst>
              <a:path h="1539820" w="1535433">
                <a:moveTo>
                  <a:pt x="0" y="0"/>
                </a:moveTo>
                <a:lnTo>
                  <a:pt x="1535432" y="0"/>
                </a:lnTo>
                <a:lnTo>
                  <a:pt x="1535432" y="1539820"/>
                </a:lnTo>
                <a:lnTo>
                  <a:pt x="0" y="153982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3"/>
                </p:tgtEl>
              </p:cMediaNode>
            </p:video>
          </p:childTnLst>
        </p:cTn>
      </p:par>
    </p:tnLst>
  </p:timing>
</p:sld>
</file>

<file path=ppt/slides/slide3.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702447" y="3655227"/>
            <a:ext cx="16883106" cy="6143625"/>
          </a:xfrm>
          <a:prstGeom prst="rect">
            <a:avLst/>
          </a:prstGeom>
        </p:spPr>
        <p:txBody>
          <a:bodyPr anchor="t" rtlCol="false" tIns="0" lIns="0" bIns="0" rIns="0">
            <a:spAutoFit/>
          </a:bodyPr>
          <a:lstStyle/>
          <a:p>
            <a:pPr algn="ctr">
              <a:lnSpc>
                <a:spcPts val="4800"/>
              </a:lnSpc>
            </a:pPr>
            <a:r>
              <a:rPr lang="en-US" sz="4000">
                <a:solidFill>
                  <a:srgbClr val="000000"/>
                </a:solidFill>
                <a:latin typeface="Poppins"/>
              </a:rPr>
              <a:t>How many times have we asked kids, " What do you want to be when you grow up"? Who really knew? Such a daunting question as a little kid, but no less confusing as a 17 year old. There are so many options for students, with many career opportunities in the future that have not yet been created. As a school, we want to prepare our students for a bright future, regardless of their interests.  We hope to bring awareness to the experiences available within Maryville City Schools and coursework that students can begin now to set them on their future trajectory.</a:t>
            </a:r>
          </a:p>
          <a:p>
            <a:pPr algn="ctr">
              <a:lnSpc>
                <a:spcPts val="4800"/>
              </a:lnSpc>
            </a:pPr>
          </a:p>
        </p:txBody>
      </p:sp>
      <p:sp>
        <p:nvSpPr>
          <p:cNvPr name="TextBox 3" id="3"/>
          <p:cNvSpPr txBox="true"/>
          <p:nvPr/>
        </p:nvSpPr>
        <p:spPr>
          <a:xfrm rot="0">
            <a:off x="0" y="1061583"/>
            <a:ext cx="15064892" cy="1622321"/>
          </a:xfrm>
          <a:prstGeom prst="rect">
            <a:avLst/>
          </a:prstGeom>
        </p:spPr>
        <p:txBody>
          <a:bodyPr anchor="t" rtlCol="false" tIns="0" lIns="0" bIns="0" rIns="0">
            <a:spAutoFit/>
          </a:bodyPr>
          <a:lstStyle/>
          <a:p>
            <a:pPr algn="ctr">
              <a:lnSpc>
                <a:spcPts val="12120"/>
              </a:lnSpc>
            </a:pPr>
            <a:r>
              <a:rPr lang="en-US" sz="12120">
                <a:solidFill>
                  <a:srgbClr val="D82B07"/>
                </a:solidFill>
                <a:latin typeface="Apricots Bold"/>
              </a:rPr>
              <a:t>Dear MCS Families,</a:t>
            </a:r>
          </a:p>
        </p:txBody>
      </p:sp>
      <p:sp>
        <p:nvSpPr>
          <p:cNvPr name="AutoShape 4" id="4"/>
          <p:cNvSpPr/>
          <p:nvPr/>
        </p:nvSpPr>
        <p:spPr>
          <a:xfrm rot="2017">
            <a:off x="1028704" y="9640696"/>
            <a:ext cx="16230603" cy="0"/>
          </a:xfrm>
          <a:prstGeom prst="line">
            <a:avLst/>
          </a:prstGeom>
          <a:ln cap="flat" w="19050">
            <a:solidFill>
              <a:srgbClr val="000000"/>
            </a:solidFill>
            <a:prstDash val="solid"/>
            <a:headEnd type="none" len="sm" w="sm"/>
            <a:tailEnd type="none" len="sm" w="sm"/>
          </a:ln>
        </p:spPr>
      </p:sp>
      <p:sp>
        <p:nvSpPr>
          <p:cNvPr name="AutoShape 5" id="5"/>
          <p:cNvSpPr/>
          <p:nvPr/>
        </p:nvSpPr>
        <p:spPr>
          <a:xfrm rot="2017">
            <a:off x="1028704" y="3183740"/>
            <a:ext cx="16230603"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806928" y="618186"/>
            <a:ext cx="16674099" cy="8792360"/>
          </a:xfrm>
          <a:prstGeom prst="rect">
            <a:avLst/>
          </a:prstGeom>
        </p:spPr>
        <p:txBody>
          <a:bodyPr anchor="t" rtlCol="false" tIns="0" lIns="0" bIns="0" rIns="0">
            <a:spAutoFit/>
          </a:bodyPr>
          <a:lstStyle/>
          <a:p>
            <a:pPr algn="just">
              <a:lnSpc>
                <a:spcPts val="4681"/>
              </a:lnSpc>
              <a:spcBef>
                <a:spcPct val="0"/>
              </a:spcBef>
            </a:pPr>
            <a:r>
              <a:rPr lang="en-US" sz="3344">
                <a:solidFill>
                  <a:srgbClr val="000000"/>
                </a:solidFill>
                <a:latin typeface="Poppins"/>
              </a:rPr>
              <a:t>Whether a student knows exactly how they want to impact the world or is still thinking through their post-high school options, this guide will help support conversations by sharing key experiences students need for their future. Regardless of where a student is headed after high school, there are a series of critical skills needed for success:</a:t>
            </a:r>
          </a:p>
          <a:p>
            <a:pPr algn="ctr">
              <a:lnSpc>
                <a:spcPts val="7061"/>
              </a:lnSpc>
            </a:pPr>
            <a:r>
              <a:rPr lang="en-US" sz="5044">
                <a:solidFill>
                  <a:srgbClr val="D82B07"/>
                </a:solidFill>
                <a:latin typeface="Apricots"/>
              </a:rPr>
              <a:t>grit</a:t>
            </a:r>
          </a:p>
          <a:p>
            <a:pPr algn="ctr">
              <a:lnSpc>
                <a:spcPts val="7061"/>
              </a:lnSpc>
            </a:pPr>
            <a:r>
              <a:rPr lang="en-US" sz="5044">
                <a:solidFill>
                  <a:srgbClr val="D82B07"/>
                </a:solidFill>
                <a:latin typeface="Apricots"/>
              </a:rPr>
              <a:t>communication skills</a:t>
            </a:r>
          </a:p>
          <a:p>
            <a:pPr algn="ctr">
              <a:lnSpc>
                <a:spcPts val="7061"/>
              </a:lnSpc>
            </a:pPr>
            <a:r>
              <a:rPr lang="en-US" sz="5044">
                <a:solidFill>
                  <a:srgbClr val="D82B07"/>
                </a:solidFill>
                <a:latin typeface="Apricots"/>
              </a:rPr>
              <a:t>collaboration skills</a:t>
            </a:r>
          </a:p>
          <a:p>
            <a:pPr algn="ctr">
              <a:lnSpc>
                <a:spcPts val="7061"/>
              </a:lnSpc>
            </a:pPr>
            <a:r>
              <a:rPr lang="en-US" sz="5044">
                <a:solidFill>
                  <a:srgbClr val="D82B07"/>
                </a:solidFill>
                <a:latin typeface="Apricots"/>
              </a:rPr>
              <a:t>critical thinking skills</a:t>
            </a:r>
          </a:p>
          <a:p>
            <a:pPr algn="ctr">
              <a:lnSpc>
                <a:spcPts val="7061"/>
              </a:lnSpc>
            </a:pPr>
            <a:r>
              <a:rPr lang="en-US" sz="5044">
                <a:solidFill>
                  <a:srgbClr val="D82B07"/>
                </a:solidFill>
                <a:latin typeface="Apricots"/>
              </a:rPr>
              <a:t>problem solving skills </a:t>
            </a:r>
          </a:p>
          <a:p>
            <a:pPr algn="ctr">
              <a:lnSpc>
                <a:spcPts val="1399"/>
              </a:lnSpc>
            </a:pPr>
          </a:p>
          <a:p>
            <a:pPr>
              <a:lnSpc>
                <a:spcPts val="4681"/>
              </a:lnSpc>
            </a:pPr>
            <a:r>
              <a:rPr lang="en-US" sz="3344">
                <a:solidFill>
                  <a:srgbClr val="000000"/>
                </a:solidFill>
                <a:latin typeface="Poppins"/>
              </a:rPr>
              <a:t>Rigorous academic courses paired with the development of these critical skills will prepare our students to navigate the next steps in their journey. </a:t>
            </a:r>
          </a:p>
        </p:txBody>
      </p:sp>
      <p:sp>
        <p:nvSpPr>
          <p:cNvPr name="AutoShape 3" id="3"/>
          <p:cNvSpPr/>
          <p:nvPr/>
        </p:nvSpPr>
        <p:spPr>
          <a:xfrm rot="0">
            <a:off x="806945" y="9528707"/>
            <a:ext cx="16674083" cy="0"/>
          </a:xfrm>
          <a:prstGeom prst="line">
            <a:avLst/>
          </a:prstGeom>
          <a:ln cap="flat" w="19050">
            <a:solidFill>
              <a:srgbClr val="000000"/>
            </a:solidFill>
            <a:prstDash val="solid"/>
            <a:headEnd type="none" len="sm" w="sm"/>
            <a:tailEnd type="none" len="sm" w="sm"/>
          </a:ln>
        </p:spPr>
      </p:sp>
      <p:sp>
        <p:nvSpPr>
          <p:cNvPr name="AutoShape 4" id="4"/>
          <p:cNvSpPr/>
          <p:nvPr/>
        </p:nvSpPr>
        <p:spPr>
          <a:xfrm rot="0">
            <a:off x="806956" y="576225"/>
            <a:ext cx="16674088"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985601" y="773188"/>
            <a:ext cx="16316798" cy="8595997"/>
          </a:xfrm>
          <a:prstGeom prst="rect">
            <a:avLst/>
          </a:prstGeom>
        </p:spPr>
        <p:txBody>
          <a:bodyPr anchor="t" rtlCol="false" tIns="0" lIns="0" bIns="0" rIns="0">
            <a:spAutoFit/>
          </a:bodyPr>
          <a:lstStyle/>
          <a:p>
            <a:pPr algn="ctr">
              <a:lnSpc>
                <a:spcPts val="8119"/>
              </a:lnSpc>
              <a:spcBef>
                <a:spcPct val="0"/>
              </a:spcBef>
            </a:pPr>
            <a:r>
              <a:rPr lang="en-US" sz="5799">
                <a:solidFill>
                  <a:srgbClr val="D82B07"/>
                </a:solidFill>
                <a:latin typeface="Apricots"/>
              </a:rPr>
              <a:t>We recognize that families and students are asking more critical questions these days, including how to make the most cost conscious decisions when it comes to postsecondary options. </a:t>
            </a:r>
          </a:p>
          <a:p>
            <a:pPr algn="ctr">
              <a:lnSpc>
                <a:spcPts val="5039"/>
              </a:lnSpc>
              <a:spcBef>
                <a:spcPct val="0"/>
              </a:spcBef>
            </a:pPr>
          </a:p>
          <a:p>
            <a:pPr marL="777229" indent="-388614" lvl="1">
              <a:lnSpc>
                <a:spcPts val="5039"/>
              </a:lnSpc>
              <a:buFont typeface="Arial"/>
              <a:buChar char="•"/>
            </a:pPr>
            <a:r>
              <a:rPr lang="en-US" sz="3599">
                <a:solidFill>
                  <a:srgbClr val="000000"/>
                </a:solidFill>
                <a:latin typeface="Poppins"/>
              </a:rPr>
              <a:t>Is it necessary to attend a four-year college to excel in a particular field</a:t>
            </a:r>
            <a:r>
              <a:rPr lang="en-US" sz="3599">
                <a:solidFill>
                  <a:srgbClr val="000000"/>
                </a:solidFill>
                <a:latin typeface="Poppins"/>
              </a:rPr>
              <a:t>? </a:t>
            </a:r>
          </a:p>
          <a:p>
            <a:pPr marL="777229" indent="-388614" lvl="1">
              <a:lnSpc>
                <a:spcPts val="5039"/>
              </a:lnSpc>
              <a:buFont typeface="Arial"/>
              <a:buChar char="•"/>
            </a:pPr>
            <a:r>
              <a:rPr lang="en-US" sz="3599">
                <a:solidFill>
                  <a:srgbClr val="000000"/>
                </a:solidFill>
                <a:latin typeface="Poppins"/>
              </a:rPr>
              <a:t>Would a two-year college program provide a more appropriate technical degree? </a:t>
            </a:r>
          </a:p>
          <a:p>
            <a:pPr marL="777229" indent="-388614" lvl="1">
              <a:lnSpc>
                <a:spcPts val="5039"/>
              </a:lnSpc>
              <a:buFont typeface="Arial"/>
              <a:buChar char="•"/>
            </a:pPr>
            <a:r>
              <a:rPr lang="en-US" sz="3599">
                <a:solidFill>
                  <a:srgbClr val="000000"/>
                </a:solidFill>
                <a:latin typeface="Poppins"/>
              </a:rPr>
              <a:t>Perhaps an apprenticeship leading to certification and employment with a local company fits the bill?</a:t>
            </a:r>
          </a:p>
        </p:txBody>
      </p:sp>
      <p:sp>
        <p:nvSpPr>
          <p:cNvPr name="AutoShape 3" id="3"/>
          <p:cNvSpPr/>
          <p:nvPr/>
        </p:nvSpPr>
        <p:spPr>
          <a:xfrm rot="2017">
            <a:off x="1028704" y="9716011"/>
            <a:ext cx="16230603" cy="0"/>
          </a:xfrm>
          <a:prstGeom prst="line">
            <a:avLst/>
          </a:prstGeom>
          <a:ln cap="flat" w="19050">
            <a:solidFill>
              <a:srgbClr val="000000"/>
            </a:solidFill>
            <a:prstDash val="solid"/>
            <a:headEnd type="none" len="sm" w="sm"/>
            <a:tailEnd type="none" len="sm" w="sm"/>
          </a:ln>
        </p:spPr>
      </p:sp>
      <p:sp>
        <p:nvSpPr>
          <p:cNvPr name="AutoShape 4" id="4"/>
          <p:cNvSpPr/>
          <p:nvPr/>
        </p:nvSpPr>
        <p:spPr>
          <a:xfrm rot="2017">
            <a:off x="1028704" y="540662"/>
            <a:ext cx="16230603"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6.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379958" y="3672652"/>
            <a:ext cx="17528084" cy="1262384"/>
          </a:xfrm>
          <a:prstGeom prst="rect">
            <a:avLst/>
          </a:prstGeom>
        </p:spPr>
        <p:txBody>
          <a:bodyPr anchor="t" rtlCol="false" tIns="0" lIns="0" bIns="0" rIns="0">
            <a:spAutoFit/>
          </a:bodyPr>
          <a:lstStyle/>
          <a:p>
            <a:pPr algn="ctr">
              <a:lnSpc>
                <a:spcPts val="10219"/>
              </a:lnSpc>
              <a:spcBef>
                <a:spcPct val="0"/>
              </a:spcBef>
            </a:pPr>
            <a:r>
              <a:rPr lang="en-US" sz="7299">
                <a:solidFill>
                  <a:srgbClr val="000000"/>
                </a:solidFill>
                <a:latin typeface="Apricots"/>
              </a:rPr>
              <a:t>College and career are not mutually exclusive. </a:t>
            </a:r>
          </a:p>
        </p:txBody>
      </p:sp>
      <p:sp>
        <p:nvSpPr>
          <p:cNvPr name="AutoShape 3" id="3"/>
          <p:cNvSpPr/>
          <p:nvPr/>
        </p:nvSpPr>
        <p:spPr>
          <a:xfrm rot="0">
            <a:off x="806959" y="5693291"/>
            <a:ext cx="16674083" cy="0"/>
          </a:xfrm>
          <a:prstGeom prst="line">
            <a:avLst/>
          </a:prstGeom>
          <a:ln cap="flat" w="200025">
            <a:solidFill>
              <a:srgbClr val="D82B07"/>
            </a:solidFill>
            <a:prstDash val="solid"/>
            <a:headEnd type="none" len="sm" w="sm"/>
            <a:tailEnd type="none" len="sm" w="sm"/>
          </a:ln>
        </p:spPr>
      </p:sp>
      <p:sp>
        <p:nvSpPr>
          <p:cNvPr name="AutoShape 4" id="4"/>
          <p:cNvSpPr/>
          <p:nvPr/>
        </p:nvSpPr>
        <p:spPr>
          <a:xfrm rot="0">
            <a:off x="806959" y="2876296"/>
            <a:ext cx="16674083" cy="0"/>
          </a:xfrm>
          <a:prstGeom prst="line">
            <a:avLst/>
          </a:prstGeom>
          <a:ln cap="flat" w="180975">
            <a:solidFill>
              <a:srgbClr val="D82B07"/>
            </a:solidFill>
            <a:prstDash val="solid"/>
            <a:headEnd type="none" len="sm" w="sm"/>
            <a:tailEnd type="none" len="sm" w="sm"/>
          </a:ln>
        </p:spPr>
      </p:sp>
    </p:spTree>
  </p:cSld>
  <p:clrMapOvr>
    <a:masterClrMapping/>
  </p:clrMapOvr>
</p:sld>
</file>

<file path=ppt/slides/slide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1351338" y="4305567"/>
            <a:ext cx="16018048" cy="5419090"/>
          </a:xfrm>
          <a:prstGeom prst="rect">
            <a:avLst/>
          </a:prstGeom>
        </p:spPr>
        <p:txBody>
          <a:bodyPr anchor="t" rtlCol="false" tIns="0" lIns="0" bIns="0" rIns="0">
            <a:spAutoFit/>
          </a:bodyPr>
          <a:lstStyle/>
          <a:p>
            <a:pPr>
              <a:lnSpc>
                <a:spcPts val="4759"/>
              </a:lnSpc>
              <a:spcBef>
                <a:spcPct val="0"/>
              </a:spcBef>
            </a:pPr>
            <a:r>
              <a:rPr lang="en-US" sz="3399">
                <a:solidFill>
                  <a:srgbClr val="000000"/>
                </a:solidFill>
                <a:latin typeface="Poppins"/>
              </a:rPr>
              <a:t> </a:t>
            </a:r>
          </a:p>
          <a:p>
            <a:pPr>
              <a:lnSpc>
                <a:spcPts val="4759"/>
              </a:lnSpc>
              <a:spcBef>
                <a:spcPct val="0"/>
              </a:spcBef>
            </a:pPr>
          </a:p>
          <a:p>
            <a:pPr>
              <a:lnSpc>
                <a:spcPts val="4759"/>
              </a:lnSpc>
              <a:spcBef>
                <a:spcPct val="0"/>
              </a:spcBef>
            </a:pPr>
            <a:r>
              <a:rPr lang="en-US" sz="3399">
                <a:solidFill>
                  <a:srgbClr val="000000"/>
                </a:solidFill>
                <a:latin typeface="Poppins Bold Italics"/>
              </a:rPr>
              <a:t>Postsecondary Academic Experiences</a:t>
            </a:r>
            <a:r>
              <a:rPr lang="en-US" sz="3399">
                <a:solidFill>
                  <a:srgbClr val="000000"/>
                </a:solidFill>
                <a:latin typeface="Poppins"/>
              </a:rPr>
              <a:t>- a collection of courses and training/education opportunities that are common across several related Career Areas to prepare students for a given career/area of interest. The experience spans from high school to post-high school education including on-the-job training, certificates, and two and four year college. Each experience aligns with the skills and education needed that have been identified by business, industry, and higher education.</a:t>
            </a:r>
          </a:p>
        </p:txBody>
      </p:sp>
      <p:sp>
        <p:nvSpPr>
          <p:cNvPr name="AutoShape 3" id="3"/>
          <p:cNvSpPr/>
          <p:nvPr/>
        </p:nvSpPr>
        <p:spPr>
          <a:xfrm rot="0">
            <a:off x="1134984" y="5124450"/>
            <a:ext cx="16230606" cy="0"/>
          </a:xfrm>
          <a:prstGeom prst="line">
            <a:avLst/>
          </a:prstGeom>
          <a:ln cap="flat" w="19050">
            <a:solidFill>
              <a:srgbClr val="000000"/>
            </a:solidFill>
            <a:prstDash val="solid"/>
            <a:headEnd type="none" len="sm" w="sm"/>
            <a:tailEnd type="none" len="sm" w="sm"/>
          </a:ln>
        </p:spPr>
      </p:sp>
      <p:sp>
        <p:nvSpPr>
          <p:cNvPr name="TextBox 4" id="4"/>
          <p:cNvSpPr txBox="true"/>
          <p:nvPr/>
        </p:nvSpPr>
        <p:spPr>
          <a:xfrm rot="0">
            <a:off x="0" y="-105392"/>
            <a:ext cx="18288000" cy="3924917"/>
          </a:xfrm>
          <a:prstGeom prst="rect">
            <a:avLst/>
          </a:prstGeom>
        </p:spPr>
        <p:txBody>
          <a:bodyPr anchor="t" rtlCol="false" tIns="0" lIns="0" bIns="0" rIns="0">
            <a:spAutoFit/>
          </a:bodyPr>
          <a:lstStyle/>
          <a:p>
            <a:pPr algn="ctr">
              <a:lnSpc>
                <a:spcPts val="10465"/>
              </a:lnSpc>
              <a:spcBef>
                <a:spcPct val="0"/>
              </a:spcBef>
            </a:pPr>
            <a:r>
              <a:rPr lang="en-US" sz="7475">
                <a:solidFill>
                  <a:srgbClr val="D82B07"/>
                </a:solidFill>
                <a:latin typeface="Apricots"/>
              </a:rPr>
              <a:t>We are proud to offer our students a rigorous and high quality education that can lead to a variety of postsecondary experiences.</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770001" y="439737"/>
            <a:ext cx="16841098" cy="5072652"/>
          </a:xfrm>
          <a:prstGeom prst="rect">
            <a:avLst/>
          </a:prstGeom>
        </p:spPr>
        <p:txBody>
          <a:bodyPr anchor="t" rtlCol="false" tIns="0" lIns="0" bIns="0" rIns="0">
            <a:spAutoFit/>
          </a:bodyPr>
          <a:lstStyle/>
          <a:p>
            <a:pPr algn="ctr">
              <a:lnSpc>
                <a:spcPts val="5004"/>
              </a:lnSpc>
              <a:spcBef>
                <a:spcPct val="0"/>
              </a:spcBef>
            </a:pPr>
            <a:r>
              <a:rPr lang="en-US" sz="3574">
                <a:solidFill>
                  <a:srgbClr val="000000"/>
                </a:solidFill>
                <a:latin typeface="Poppins"/>
              </a:rPr>
              <a:t>This guide is designed to clarify the postsecondary experiences that will allow each student to personalize their high school experience, incorporate classes that will lead to their future employment, certification, training programs, college major, career, and ultimately their own success. Along with general information about each experience, the guide shares what education, training, and skills are needed to succeed. </a:t>
            </a:r>
          </a:p>
          <a:p>
            <a:pPr algn="ctr">
              <a:lnSpc>
                <a:spcPts val="5004"/>
              </a:lnSpc>
              <a:spcBef>
                <a:spcPct val="0"/>
              </a:spcBef>
            </a:pPr>
          </a:p>
          <a:p>
            <a:pPr algn="ctr">
              <a:lnSpc>
                <a:spcPts val="5004"/>
              </a:lnSpc>
            </a:pPr>
          </a:p>
        </p:txBody>
      </p:sp>
      <p:sp>
        <p:nvSpPr>
          <p:cNvPr name="TextBox 3" id="3"/>
          <p:cNvSpPr txBox="true"/>
          <p:nvPr/>
        </p:nvSpPr>
        <p:spPr>
          <a:xfrm rot="0">
            <a:off x="0" y="4811712"/>
            <a:ext cx="18288000" cy="4698378"/>
          </a:xfrm>
          <a:prstGeom prst="rect">
            <a:avLst/>
          </a:prstGeom>
        </p:spPr>
        <p:txBody>
          <a:bodyPr anchor="t" rtlCol="false" tIns="0" lIns="0" bIns="0" rIns="0">
            <a:spAutoFit/>
          </a:bodyPr>
          <a:lstStyle/>
          <a:p>
            <a:pPr algn="ctr">
              <a:lnSpc>
                <a:spcPts val="12459"/>
              </a:lnSpc>
              <a:spcBef>
                <a:spcPct val="0"/>
              </a:spcBef>
            </a:pPr>
            <a:r>
              <a:rPr lang="en-US" sz="8899">
                <a:solidFill>
                  <a:srgbClr val="D82B07"/>
                </a:solidFill>
                <a:latin typeface="Apricots"/>
              </a:rPr>
              <a:t>We want our students to have a competitive advantage regardless of their dreams after high school. </a:t>
            </a:r>
          </a:p>
        </p:txBody>
      </p:sp>
      <p:sp>
        <p:nvSpPr>
          <p:cNvPr name="AutoShape 4" id="4"/>
          <p:cNvSpPr/>
          <p:nvPr/>
        </p:nvSpPr>
        <p:spPr>
          <a:xfrm rot="0">
            <a:off x="1075247" y="4600849"/>
            <a:ext cx="16230606"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9.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597386" y="1222349"/>
            <a:ext cx="17295859" cy="8565185"/>
          </a:xfrm>
          <a:prstGeom prst="rect">
            <a:avLst/>
          </a:prstGeom>
        </p:spPr>
        <p:txBody>
          <a:bodyPr anchor="t" rtlCol="false" tIns="0" lIns="0" bIns="0" rIns="0">
            <a:spAutoFit/>
          </a:bodyPr>
          <a:lstStyle/>
          <a:p>
            <a:pPr>
              <a:lnSpc>
                <a:spcPts val="6353"/>
              </a:lnSpc>
              <a:spcBef>
                <a:spcPct val="0"/>
              </a:spcBef>
            </a:pPr>
            <a:r>
              <a:rPr lang="en-US" sz="4538">
                <a:solidFill>
                  <a:srgbClr val="000000"/>
                </a:solidFill>
                <a:latin typeface="Poppins"/>
              </a:rPr>
              <a:t>So, as you move forward with considering life after Maryville City Schools, perhaps the questions to discuss next are:</a:t>
            </a:r>
          </a:p>
          <a:p>
            <a:pPr algn="ctr">
              <a:lnSpc>
                <a:spcPts val="9153"/>
              </a:lnSpc>
              <a:spcBef>
                <a:spcPct val="0"/>
              </a:spcBef>
            </a:pPr>
            <a:r>
              <a:rPr lang="en-US" sz="6537">
                <a:solidFill>
                  <a:srgbClr val="D82B07"/>
                </a:solidFill>
                <a:latin typeface="Apricots"/>
              </a:rPr>
              <a:t>What impact do you want to have on the world?</a:t>
            </a:r>
          </a:p>
          <a:p>
            <a:pPr algn="ctr">
              <a:lnSpc>
                <a:spcPts val="9153"/>
              </a:lnSpc>
              <a:spcBef>
                <a:spcPct val="0"/>
              </a:spcBef>
            </a:pPr>
            <a:r>
              <a:rPr lang="en-US" sz="6537">
                <a:solidFill>
                  <a:srgbClr val="D82B07"/>
                </a:solidFill>
                <a:latin typeface="Apricots"/>
              </a:rPr>
              <a:t>What lifestyle do you hope to have?</a:t>
            </a:r>
          </a:p>
          <a:p>
            <a:pPr algn="ctr">
              <a:lnSpc>
                <a:spcPts val="9153"/>
              </a:lnSpc>
              <a:spcBef>
                <a:spcPct val="0"/>
              </a:spcBef>
            </a:pPr>
            <a:r>
              <a:rPr lang="en-US" sz="6537">
                <a:solidFill>
                  <a:srgbClr val="D82B07"/>
                </a:solidFill>
                <a:latin typeface="Apricots"/>
              </a:rPr>
              <a:t>What interests do you have? </a:t>
            </a:r>
          </a:p>
          <a:p>
            <a:pPr algn="ctr">
              <a:lnSpc>
                <a:spcPts val="9153"/>
              </a:lnSpc>
              <a:spcBef>
                <a:spcPct val="0"/>
              </a:spcBef>
            </a:pPr>
            <a:r>
              <a:rPr lang="en-US" sz="6537">
                <a:solidFill>
                  <a:srgbClr val="D82B07"/>
                </a:solidFill>
                <a:latin typeface="Apricots"/>
              </a:rPr>
              <a:t>How can those interests be crafted into a future career?</a:t>
            </a:r>
          </a:p>
          <a:p>
            <a:pPr algn="ctr">
              <a:lnSpc>
                <a:spcPts val="9153"/>
              </a:lnSpc>
              <a:spcBef>
                <a:spcPct val="0"/>
              </a:spcBef>
            </a:pPr>
            <a:r>
              <a:rPr lang="en-US" sz="6537">
                <a:solidFill>
                  <a:srgbClr val="D82B07"/>
                </a:solidFill>
                <a:latin typeface="Apricots"/>
              </a:rPr>
              <a:t>What do you see yourself doing "right now"?</a:t>
            </a:r>
          </a:p>
        </p:txBody>
      </p:sp>
      <p:sp>
        <p:nvSpPr>
          <p:cNvPr name="AutoShape 3" id="3"/>
          <p:cNvSpPr/>
          <p:nvPr/>
        </p:nvSpPr>
        <p:spPr>
          <a:xfrm rot="0">
            <a:off x="597386" y="1009650"/>
            <a:ext cx="17295859"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785395" y="1047365"/>
            <a:ext cx="16717198" cy="7559042"/>
          </a:xfrm>
          <a:prstGeom prst="rect">
            <a:avLst/>
          </a:prstGeom>
        </p:spPr>
        <p:txBody>
          <a:bodyPr anchor="t" rtlCol="false" tIns="0" lIns="0" bIns="0" rIns="0">
            <a:spAutoFit/>
          </a:bodyPr>
          <a:lstStyle/>
          <a:p>
            <a:pPr algn="ctr">
              <a:lnSpc>
                <a:spcPts val="5459"/>
              </a:lnSpc>
              <a:spcBef>
                <a:spcPct val="0"/>
              </a:spcBef>
            </a:pPr>
            <a:r>
              <a:rPr lang="en-US" sz="3899">
                <a:solidFill>
                  <a:srgbClr val="000000"/>
                </a:solidFill>
                <a:latin typeface="Poppins"/>
              </a:rPr>
              <a:t>The forever decision is not necessary right now, unless you know exactly what's next for you.  Let's just take the next best step together toward your future.  Let's discover your interests and strengths and pair them with the experiences available in Maryville City Schools before heavy decisions and costly investments accumulate in postsecondary experiences. </a:t>
            </a:r>
          </a:p>
          <a:p>
            <a:pPr algn="ctr">
              <a:lnSpc>
                <a:spcPts val="5459"/>
              </a:lnSpc>
              <a:spcBef>
                <a:spcPct val="0"/>
              </a:spcBef>
            </a:pPr>
          </a:p>
          <a:p>
            <a:pPr algn="ctr">
              <a:lnSpc>
                <a:spcPts val="5459"/>
              </a:lnSpc>
              <a:spcBef>
                <a:spcPct val="0"/>
              </a:spcBef>
            </a:pPr>
            <a:r>
              <a:rPr lang="en-US" sz="3899">
                <a:solidFill>
                  <a:srgbClr val="000000"/>
                </a:solidFill>
                <a:latin typeface="Poppins"/>
              </a:rPr>
              <a:t>We are grateful to be the launching site for your incredible journey.</a:t>
            </a:r>
          </a:p>
          <a:p>
            <a:pPr algn="ctr">
              <a:lnSpc>
                <a:spcPts val="5459"/>
              </a:lnSpc>
              <a:spcBef>
                <a:spcPct val="0"/>
              </a:spcBef>
            </a:pPr>
          </a:p>
          <a:p>
            <a:pPr algn="ctr">
              <a:lnSpc>
                <a:spcPts val="5459"/>
              </a:lnSpc>
              <a:spcBef>
                <a:spcPct val="0"/>
              </a:spcBef>
            </a:pPr>
          </a:p>
          <a:p>
            <a:pPr algn="ctr">
              <a:lnSpc>
                <a:spcPts val="5459"/>
              </a:lnSpc>
              <a:spcBef>
                <a:spcPct val="0"/>
              </a:spcBef>
            </a:pPr>
          </a:p>
        </p:txBody>
      </p:sp>
      <p:sp>
        <p:nvSpPr>
          <p:cNvPr name="AutoShape 3" id="3"/>
          <p:cNvSpPr/>
          <p:nvPr/>
        </p:nvSpPr>
        <p:spPr>
          <a:xfrm rot="2017">
            <a:off x="785405" y="1004888"/>
            <a:ext cx="16230603" cy="0"/>
          </a:xfrm>
          <a:prstGeom prst="line">
            <a:avLst/>
          </a:prstGeom>
          <a:ln cap="flat" w="19050">
            <a:solidFill>
              <a:srgbClr val="000000"/>
            </a:solidFill>
            <a:prstDash val="solid"/>
            <a:headEnd type="none" len="sm" w="sm"/>
            <a:tailEnd type="none" len="sm" w="sm"/>
          </a:ln>
        </p:spPr>
      </p:sp>
      <p:sp>
        <p:nvSpPr>
          <p:cNvPr name="AutoShape 4" id="4"/>
          <p:cNvSpPr/>
          <p:nvPr/>
        </p:nvSpPr>
        <p:spPr>
          <a:xfrm rot="2017">
            <a:off x="1028693" y="6945101"/>
            <a:ext cx="16230603" cy="0"/>
          </a:xfrm>
          <a:prstGeom prst="line">
            <a:avLst/>
          </a:prstGeom>
          <a:ln cap="flat" w="19050">
            <a:solidFill>
              <a:srgbClr val="000000"/>
            </a:solidFill>
            <a:prstDash val="solid"/>
            <a:headEnd type="none" len="sm" w="sm"/>
            <a:tailEnd type="none" len="sm" w="sm"/>
          </a:ln>
        </p:spPr>
      </p:sp>
      <p:sp>
        <p:nvSpPr>
          <p:cNvPr name="TextBox 5" id="5"/>
          <p:cNvSpPr txBox="true"/>
          <p:nvPr/>
        </p:nvSpPr>
        <p:spPr>
          <a:xfrm rot="0">
            <a:off x="7104614" y="7002391"/>
            <a:ext cx="10713393" cy="3036581"/>
          </a:xfrm>
          <a:prstGeom prst="rect">
            <a:avLst/>
          </a:prstGeom>
        </p:spPr>
        <p:txBody>
          <a:bodyPr anchor="t" rtlCol="false" tIns="0" lIns="0" bIns="0" rIns="0">
            <a:spAutoFit/>
          </a:bodyPr>
          <a:lstStyle/>
          <a:p>
            <a:pPr algn="ctr">
              <a:lnSpc>
                <a:spcPts val="12179"/>
              </a:lnSpc>
              <a:spcBef>
                <a:spcPct val="0"/>
              </a:spcBef>
            </a:pPr>
            <a:r>
              <a:rPr lang="en-US" sz="8699">
                <a:solidFill>
                  <a:srgbClr val="D82B07"/>
                </a:solidFill>
                <a:latin typeface="Apricots"/>
              </a:rPr>
              <a:t>Sincerely, </a:t>
            </a:r>
          </a:p>
          <a:p>
            <a:pPr algn="ctr">
              <a:lnSpc>
                <a:spcPts val="12179"/>
              </a:lnSpc>
              <a:spcBef>
                <a:spcPct val="0"/>
              </a:spcBef>
            </a:pPr>
            <a:r>
              <a:rPr lang="en-US" sz="8699">
                <a:solidFill>
                  <a:srgbClr val="D82B07"/>
                </a:solidFill>
                <a:latin typeface="Apricots"/>
              </a:rPr>
              <a:t>MCS Faculty and Staff</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2017">
            <a:off x="1034818" y="2854174"/>
            <a:ext cx="16230603" cy="0"/>
          </a:xfrm>
          <a:prstGeom prst="line">
            <a:avLst/>
          </a:prstGeom>
          <a:ln cap="flat" w="19050">
            <a:solidFill>
              <a:srgbClr val="000000"/>
            </a:solidFill>
            <a:prstDash val="solid"/>
            <a:headEnd type="none" len="sm" w="sm"/>
            <a:tailEnd type="none" len="sm" w="sm"/>
          </a:ln>
        </p:spPr>
      </p:sp>
      <p:sp>
        <p:nvSpPr>
          <p:cNvPr name="TextBox 3" id="3"/>
          <p:cNvSpPr txBox="true"/>
          <p:nvPr/>
        </p:nvSpPr>
        <p:spPr>
          <a:xfrm rot="0">
            <a:off x="826360" y="4140584"/>
            <a:ext cx="17044247" cy="4752976"/>
          </a:xfrm>
          <a:prstGeom prst="rect">
            <a:avLst/>
          </a:prstGeom>
        </p:spPr>
        <p:txBody>
          <a:bodyPr anchor="t" rtlCol="false" tIns="0" lIns="0" bIns="0" rIns="0">
            <a:spAutoFit/>
          </a:bodyPr>
          <a:lstStyle/>
          <a:p>
            <a:pPr marL="971544" indent="-485772" lvl="1">
              <a:lnSpc>
                <a:spcPts val="6299"/>
              </a:lnSpc>
              <a:buFont typeface="Arial"/>
              <a:buChar char="•"/>
            </a:pPr>
            <a:r>
              <a:rPr lang="en-US" sz="4499" spc="449" u="sng">
                <a:solidFill>
                  <a:srgbClr val="060404"/>
                </a:solidFill>
                <a:latin typeface="Poppins"/>
                <a:hlinkClick r:id="rId2" action="ppaction://hlinksldjump"/>
              </a:rPr>
              <a:t>Earning Postsecondary Credit in High School</a:t>
            </a:r>
          </a:p>
          <a:p>
            <a:pPr marL="971544" indent="-485772" lvl="1">
              <a:lnSpc>
                <a:spcPts val="6299"/>
              </a:lnSpc>
              <a:buFont typeface="Arial"/>
              <a:buChar char="•"/>
            </a:pPr>
            <a:r>
              <a:rPr lang="en-US" sz="4499" spc="449" u="sng">
                <a:solidFill>
                  <a:srgbClr val="060404"/>
                </a:solidFill>
                <a:latin typeface="Poppins"/>
                <a:hlinkClick r:id="rId3" action="ppaction://hlinksldjump"/>
              </a:rPr>
              <a:t>Work-Based Learning Experiences</a:t>
            </a:r>
          </a:p>
          <a:p>
            <a:pPr marL="971544" indent="-485772" lvl="1">
              <a:lnSpc>
                <a:spcPts val="6299"/>
              </a:lnSpc>
              <a:buFont typeface="Arial"/>
              <a:buChar char="•"/>
            </a:pPr>
            <a:r>
              <a:rPr lang="en-US" sz="4499" spc="449" u="sng">
                <a:solidFill>
                  <a:srgbClr val="060404"/>
                </a:solidFill>
                <a:latin typeface="Poppins"/>
                <a:hlinkClick r:id="rId4" action="ppaction://hlinksldjump"/>
              </a:rPr>
              <a:t>Apprenticeship Opportunities</a:t>
            </a:r>
          </a:p>
          <a:p>
            <a:pPr marL="971544" indent="-485772" lvl="1">
              <a:lnSpc>
                <a:spcPts val="6299"/>
              </a:lnSpc>
              <a:buFont typeface="Arial"/>
              <a:buChar char="•"/>
            </a:pPr>
            <a:r>
              <a:rPr lang="en-US" sz="4499" spc="449" u="sng">
                <a:solidFill>
                  <a:srgbClr val="060404"/>
                </a:solidFill>
                <a:latin typeface="Poppins"/>
                <a:hlinkClick r:id="rId5" action="ppaction://hlinksldjump"/>
              </a:rPr>
              <a:t>Industry 4.0 Diploma Distinction</a:t>
            </a:r>
          </a:p>
          <a:p>
            <a:pPr marL="971544" indent="-485772" lvl="1">
              <a:lnSpc>
                <a:spcPts val="6299"/>
              </a:lnSpc>
              <a:buFont typeface="Arial"/>
              <a:buChar char="•"/>
            </a:pPr>
            <a:r>
              <a:rPr lang="en-US" sz="4499" spc="449" u="sng">
                <a:solidFill>
                  <a:srgbClr val="060404"/>
                </a:solidFill>
                <a:latin typeface="Poppins"/>
                <a:hlinkClick r:id="rId6" action="ppaction://hlinksldjump"/>
              </a:rPr>
              <a:t>Career and Technical Education Experiences</a:t>
            </a:r>
          </a:p>
          <a:p>
            <a:pPr marL="971544" indent="-485772" lvl="1">
              <a:lnSpc>
                <a:spcPts val="6299"/>
              </a:lnSpc>
              <a:buFont typeface="Arial"/>
              <a:buChar char="•"/>
            </a:pPr>
            <a:r>
              <a:rPr lang="en-US" sz="4499" spc="449" u="sng">
                <a:solidFill>
                  <a:srgbClr val="060404"/>
                </a:solidFill>
                <a:latin typeface="Poppins"/>
              </a:rPr>
              <a:t>Glossary of Terms</a:t>
            </a:r>
          </a:p>
        </p:txBody>
      </p:sp>
      <p:sp>
        <p:nvSpPr>
          <p:cNvPr name="TextBox 4" id="4"/>
          <p:cNvSpPr txBox="true"/>
          <p:nvPr/>
        </p:nvSpPr>
        <p:spPr>
          <a:xfrm rot="0">
            <a:off x="6143750" y="1247775"/>
            <a:ext cx="6012740" cy="1601637"/>
          </a:xfrm>
          <a:prstGeom prst="rect">
            <a:avLst/>
          </a:prstGeom>
        </p:spPr>
        <p:txBody>
          <a:bodyPr anchor="t" rtlCol="false" tIns="0" lIns="0" bIns="0" rIns="0">
            <a:spAutoFit/>
          </a:bodyPr>
          <a:lstStyle/>
          <a:p>
            <a:pPr algn="ctr">
              <a:lnSpc>
                <a:spcPts val="11883"/>
              </a:lnSpc>
            </a:pPr>
            <a:r>
              <a:rPr lang="en-US" sz="11883">
                <a:solidFill>
                  <a:srgbClr val="000000"/>
                </a:solidFill>
                <a:latin typeface="Bebas Neue Bold"/>
              </a:rPr>
              <a:t>CONTENTS</a:t>
            </a:r>
          </a:p>
        </p:txBody>
      </p:sp>
      <p:sp>
        <p:nvSpPr>
          <p:cNvPr name="TextBox 5" id="5"/>
          <p:cNvSpPr txBox="true"/>
          <p:nvPr/>
        </p:nvSpPr>
        <p:spPr>
          <a:xfrm rot="0">
            <a:off x="6881184" y="519512"/>
            <a:ext cx="4537872" cy="1189827"/>
          </a:xfrm>
          <a:prstGeom prst="rect">
            <a:avLst/>
          </a:prstGeom>
        </p:spPr>
        <p:txBody>
          <a:bodyPr anchor="t" rtlCol="false" tIns="0" lIns="0" bIns="0" rIns="0">
            <a:spAutoFit/>
          </a:bodyPr>
          <a:lstStyle/>
          <a:p>
            <a:pPr algn="ctr">
              <a:lnSpc>
                <a:spcPts val="8968"/>
              </a:lnSpc>
            </a:pPr>
            <a:r>
              <a:rPr lang="en-US" sz="8968">
                <a:solidFill>
                  <a:srgbClr val="D82B07"/>
                </a:solidFill>
                <a:latin typeface="Apricots Bold"/>
              </a:rPr>
              <a:t>table of</a:t>
            </a:r>
          </a:p>
        </p:txBody>
      </p:sp>
      <p:sp>
        <p:nvSpPr>
          <p:cNvPr name="TextBox 6" id="6"/>
          <p:cNvSpPr txBox="true"/>
          <p:nvPr/>
        </p:nvSpPr>
        <p:spPr>
          <a:xfrm rot="0">
            <a:off x="627996" y="3018163"/>
            <a:ext cx="17044247" cy="734059"/>
          </a:xfrm>
          <a:prstGeom prst="rect">
            <a:avLst/>
          </a:prstGeom>
        </p:spPr>
        <p:txBody>
          <a:bodyPr anchor="t" rtlCol="false" tIns="0" lIns="0" bIns="0" rIns="0">
            <a:spAutoFit/>
          </a:bodyPr>
          <a:lstStyle/>
          <a:p>
            <a:pPr algn="ctr">
              <a:lnSpc>
                <a:spcPts val="5740"/>
              </a:lnSpc>
            </a:pPr>
            <a:r>
              <a:rPr lang="en-US" sz="4100">
                <a:solidFill>
                  <a:srgbClr val="D82B07"/>
                </a:solidFill>
                <a:latin typeface="Poppins"/>
              </a:rPr>
              <a:t>Each item below is a hyperlink to additional information.</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1155650" y="196209"/>
            <a:ext cx="15976699" cy="1493531"/>
          </a:xfrm>
          <a:prstGeom prst="rect">
            <a:avLst/>
          </a:prstGeom>
        </p:spPr>
        <p:txBody>
          <a:bodyPr anchor="t" rtlCol="false" tIns="0" lIns="0" bIns="0" rIns="0">
            <a:spAutoFit/>
          </a:bodyPr>
          <a:lstStyle/>
          <a:p>
            <a:pPr algn="ctr">
              <a:lnSpc>
                <a:spcPts val="12179"/>
              </a:lnSpc>
              <a:spcBef>
                <a:spcPct val="0"/>
              </a:spcBef>
            </a:pPr>
            <a:r>
              <a:rPr lang="en-US" sz="8699">
                <a:solidFill>
                  <a:srgbClr val="D82B07"/>
                </a:solidFill>
                <a:latin typeface="Apricots"/>
              </a:rPr>
              <a:t>Ways to earn Postsecondary Credit</a:t>
            </a:r>
          </a:p>
        </p:txBody>
      </p:sp>
      <p:sp>
        <p:nvSpPr>
          <p:cNvPr name="TextBox 3" id="3"/>
          <p:cNvSpPr txBox="true"/>
          <p:nvPr/>
        </p:nvSpPr>
        <p:spPr>
          <a:xfrm rot="0">
            <a:off x="889992" y="2080016"/>
            <a:ext cx="16848328" cy="7436086"/>
          </a:xfrm>
          <a:prstGeom prst="rect">
            <a:avLst/>
          </a:prstGeom>
        </p:spPr>
        <p:txBody>
          <a:bodyPr anchor="t" rtlCol="false" tIns="0" lIns="0" bIns="0" rIns="0">
            <a:spAutoFit/>
          </a:bodyPr>
          <a:lstStyle/>
          <a:p>
            <a:pPr>
              <a:lnSpc>
                <a:spcPts val="4886"/>
              </a:lnSpc>
            </a:pPr>
            <a:r>
              <a:rPr lang="en-US" sz="3490" u="sng">
                <a:solidFill>
                  <a:srgbClr val="060404"/>
                </a:solidFill>
                <a:latin typeface="Poppins Bold"/>
              </a:rPr>
              <a:t>Early postsecondary opportunities</a:t>
            </a:r>
            <a:r>
              <a:rPr lang="en-US" sz="3490">
                <a:solidFill>
                  <a:srgbClr val="060404"/>
                </a:solidFill>
                <a:latin typeface="Poppins"/>
              </a:rPr>
              <a:t> (</a:t>
            </a:r>
            <a:r>
              <a:rPr lang="en-US" sz="3490">
                <a:solidFill>
                  <a:srgbClr val="060404"/>
                </a:solidFill>
                <a:latin typeface="Poppins Bold"/>
              </a:rPr>
              <a:t>EPSOs</a:t>
            </a:r>
            <a:r>
              <a:rPr lang="en-US" sz="3490">
                <a:solidFill>
                  <a:srgbClr val="060404"/>
                </a:solidFill>
                <a:latin typeface="Poppins"/>
              </a:rPr>
              <a:t>) include a course and/or exam that give students a chance to obtain postsecondary credit while still in high school.</a:t>
            </a:r>
          </a:p>
          <a:p>
            <a:pPr algn="ctr">
              <a:lnSpc>
                <a:spcPts val="4886"/>
              </a:lnSpc>
            </a:pPr>
          </a:p>
          <a:p>
            <a:pPr>
              <a:lnSpc>
                <a:spcPts val="4886"/>
              </a:lnSpc>
            </a:pPr>
            <a:r>
              <a:rPr lang="en-US" sz="3490">
                <a:solidFill>
                  <a:srgbClr val="060404"/>
                </a:solidFill>
                <a:latin typeface="Poppins"/>
              </a:rPr>
              <a:t>Early postsecondary opportunities allow students to:</a:t>
            </a:r>
          </a:p>
          <a:p>
            <a:pPr>
              <a:lnSpc>
                <a:spcPts val="4886"/>
              </a:lnSpc>
            </a:pPr>
          </a:p>
          <a:p>
            <a:pPr marL="753641" indent="-376821" lvl="1">
              <a:lnSpc>
                <a:spcPts val="4886"/>
              </a:lnSpc>
              <a:buFont typeface="Arial"/>
              <a:buChar char="•"/>
            </a:pPr>
            <a:r>
              <a:rPr lang="en-US" sz="3490">
                <a:solidFill>
                  <a:srgbClr val="060404"/>
                </a:solidFill>
                <a:latin typeface="Poppins"/>
              </a:rPr>
              <a:t>E</a:t>
            </a:r>
            <a:r>
              <a:rPr lang="en-US" sz="3490">
                <a:solidFill>
                  <a:srgbClr val="060404"/>
                </a:solidFill>
                <a:latin typeface="Poppins"/>
              </a:rPr>
              <a:t>arn postsecondary credits while in high school.</a:t>
            </a:r>
          </a:p>
          <a:p>
            <a:pPr marL="753641" indent="-376821" lvl="1">
              <a:lnSpc>
                <a:spcPts val="4886"/>
              </a:lnSpc>
              <a:buFont typeface="Arial"/>
              <a:buChar char="•"/>
            </a:pPr>
            <a:r>
              <a:rPr lang="en-US" sz="3490">
                <a:solidFill>
                  <a:srgbClr val="060404"/>
                </a:solidFill>
                <a:latin typeface="Poppins"/>
              </a:rPr>
              <a:t>B</a:t>
            </a:r>
            <a:r>
              <a:rPr lang="en-US" sz="3490">
                <a:solidFill>
                  <a:srgbClr val="060404"/>
                </a:solidFill>
                <a:latin typeface="Poppins"/>
              </a:rPr>
              <a:t>ecome familiar with postsecondary rigor and expectations.</a:t>
            </a:r>
          </a:p>
          <a:p>
            <a:pPr marL="753641" indent="-376821" lvl="1">
              <a:lnSpc>
                <a:spcPts val="4886"/>
              </a:lnSpc>
              <a:buFont typeface="Arial"/>
              <a:buChar char="•"/>
            </a:pPr>
            <a:r>
              <a:rPr lang="en-US" sz="3490">
                <a:solidFill>
                  <a:srgbClr val="060404"/>
                </a:solidFill>
                <a:latin typeface="Poppins"/>
              </a:rPr>
              <a:t>D</a:t>
            </a:r>
            <a:r>
              <a:rPr lang="en-US" sz="3490">
                <a:solidFill>
                  <a:srgbClr val="060404"/>
                </a:solidFill>
                <a:latin typeface="Poppins"/>
              </a:rPr>
              <a:t>evelop confidence and skills for success in postsecondary learning.</a:t>
            </a:r>
          </a:p>
          <a:p>
            <a:pPr marL="753641" indent="-376821" lvl="1">
              <a:lnSpc>
                <a:spcPts val="4886"/>
              </a:lnSpc>
              <a:buFont typeface="Arial"/>
              <a:buChar char="•"/>
            </a:pPr>
            <a:r>
              <a:rPr lang="en-US" sz="3490">
                <a:solidFill>
                  <a:srgbClr val="060404"/>
                </a:solidFill>
                <a:latin typeface="Poppins"/>
              </a:rPr>
              <a:t>M</a:t>
            </a:r>
            <a:r>
              <a:rPr lang="en-US" sz="3490">
                <a:solidFill>
                  <a:srgbClr val="060404"/>
                </a:solidFill>
                <a:latin typeface="Poppins"/>
              </a:rPr>
              <a:t>ake informed postsecondary and career decisions.</a:t>
            </a:r>
          </a:p>
          <a:p>
            <a:pPr marL="753641" indent="-376821" lvl="1">
              <a:lnSpc>
                <a:spcPts val="4886"/>
              </a:lnSpc>
              <a:buFont typeface="Arial"/>
              <a:buChar char="•"/>
            </a:pPr>
            <a:r>
              <a:rPr lang="en-US" sz="3490">
                <a:solidFill>
                  <a:srgbClr val="060404"/>
                </a:solidFill>
                <a:latin typeface="Poppins"/>
              </a:rPr>
              <a:t>D</a:t>
            </a:r>
            <a:r>
              <a:rPr lang="en-US" sz="3490">
                <a:solidFill>
                  <a:srgbClr val="060404"/>
                </a:solidFill>
                <a:latin typeface="Poppins"/>
              </a:rPr>
              <a:t>ecrease the time and cost of completing a certificate or degree.</a:t>
            </a:r>
          </a:p>
          <a:p>
            <a:pPr>
              <a:lnSpc>
                <a:spcPts val="4886"/>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1028700" y="293686"/>
            <a:ext cx="16230600" cy="6263643"/>
          </a:xfrm>
          <a:prstGeom prst="rect">
            <a:avLst/>
          </a:prstGeom>
        </p:spPr>
        <p:txBody>
          <a:bodyPr anchor="t" rtlCol="false" tIns="0" lIns="0" bIns="0" rIns="0">
            <a:spAutoFit/>
          </a:bodyPr>
          <a:lstStyle/>
          <a:p>
            <a:pPr algn="ctr">
              <a:lnSpc>
                <a:spcPts val="6579"/>
              </a:lnSpc>
              <a:spcBef>
                <a:spcPct val="0"/>
              </a:spcBef>
            </a:pPr>
            <a:r>
              <a:rPr lang="en-US" sz="4699">
                <a:solidFill>
                  <a:srgbClr val="000000"/>
                </a:solidFill>
                <a:latin typeface="Poppins"/>
              </a:rPr>
              <a:t>Maryville High School is proud to offer a variety of EPSO earning opportunities for students: </a:t>
            </a:r>
          </a:p>
          <a:p>
            <a:pPr algn="ctr">
              <a:lnSpc>
                <a:spcPts val="2449"/>
              </a:lnSpc>
            </a:pPr>
          </a:p>
          <a:p>
            <a:pPr algn="ctr">
              <a:lnSpc>
                <a:spcPts val="8539"/>
              </a:lnSpc>
              <a:spcBef>
                <a:spcPct val="0"/>
              </a:spcBef>
            </a:pPr>
          </a:p>
          <a:p>
            <a:pPr algn="ctr">
              <a:lnSpc>
                <a:spcPts val="8539"/>
              </a:lnSpc>
              <a:spcBef>
                <a:spcPct val="0"/>
              </a:spcBef>
            </a:pPr>
          </a:p>
          <a:p>
            <a:pPr algn="ctr">
              <a:lnSpc>
                <a:spcPts val="8539"/>
              </a:lnSpc>
              <a:spcBef>
                <a:spcPct val="0"/>
              </a:spcBef>
            </a:pPr>
          </a:p>
          <a:p>
            <a:pPr algn="ctr">
              <a:lnSpc>
                <a:spcPts val="8539"/>
              </a:lnSpc>
              <a:spcBef>
                <a:spcPct val="0"/>
              </a:spcBef>
            </a:pPr>
          </a:p>
        </p:txBody>
      </p:sp>
      <p:sp>
        <p:nvSpPr>
          <p:cNvPr name="Freeform 3" id="3">
            <a:hlinkClick r:id="rId3" action="ppaction://hlinksldjump"/>
          </p:cNvPr>
          <p:cNvSpPr/>
          <p:nvPr/>
        </p:nvSpPr>
        <p:spPr>
          <a:xfrm flipH="false" flipV="false" rot="0">
            <a:off x="6881961" y="2352950"/>
            <a:ext cx="5276283" cy="948732"/>
          </a:xfrm>
          <a:custGeom>
            <a:avLst/>
            <a:gdLst/>
            <a:ahLst/>
            <a:cxnLst/>
            <a:rect r="r" b="b" t="t" l="l"/>
            <a:pathLst>
              <a:path h="948732" w="5276283">
                <a:moveTo>
                  <a:pt x="0" y="0"/>
                </a:moveTo>
                <a:lnTo>
                  <a:pt x="5276283" y="0"/>
                </a:lnTo>
                <a:lnTo>
                  <a:pt x="5276283" y="948732"/>
                </a:lnTo>
                <a:lnTo>
                  <a:pt x="0" y="948732"/>
                </a:lnTo>
                <a:lnTo>
                  <a:pt x="0" y="0"/>
                </a:lnTo>
                <a:close/>
              </a:path>
            </a:pathLst>
          </a:custGeom>
          <a:blipFill>
            <a:blip r:embed="rId2"/>
            <a:stretch>
              <a:fillRect l="0" t="0" r="0" b="0"/>
            </a:stretch>
          </a:blipFill>
        </p:spPr>
      </p:sp>
      <p:sp>
        <p:nvSpPr>
          <p:cNvPr name="Freeform 4" id="4">
            <a:hlinkClick r:id="rId5" action="ppaction://hlinksldjump"/>
          </p:cNvPr>
          <p:cNvSpPr/>
          <p:nvPr/>
        </p:nvSpPr>
        <p:spPr>
          <a:xfrm flipH="false" flipV="false" rot="0">
            <a:off x="7527079" y="3492182"/>
            <a:ext cx="3986046" cy="894506"/>
          </a:xfrm>
          <a:custGeom>
            <a:avLst/>
            <a:gdLst/>
            <a:ahLst/>
            <a:cxnLst/>
            <a:rect r="r" b="b" t="t" l="l"/>
            <a:pathLst>
              <a:path h="894506" w="3986046">
                <a:moveTo>
                  <a:pt x="0" y="0"/>
                </a:moveTo>
                <a:lnTo>
                  <a:pt x="3986046" y="0"/>
                </a:lnTo>
                <a:lnTo>
                  <a:pt x="3986046" y="894507"/>
                </a:lnTo>
                <a:lnTo>
                  <a:pt x="0" y="894507"/>
                </a:lnTo>
                <a:lnTo>
                  <a:pt x="0" y="0"/>
                </a:lnTo>
                <a:close/>
              </a:path>
            </a:pathLst>
          </a:custGeom>
          <a:blipFill>
            <a:blip r:embed="rId4"/>
            <a:stretch>
              <a:fillRect l="0" t="0" r="0" b="0"/>
            </a:stretch>
          </a:blipFill>
        </p:spPr>
      </p:sp>
      <p:sp>
        <p:nvSpPr>
          <p:cNvPr name="Freeform 5" id="5">
            <a:hlinkClick r:id="rId7" action="ppaction://hlinksldjump"/>
          </p:cNvPr>
          <p:cNvSpPr/>
          <p:nvPr/>
        </p:nvSpPr>
        <p:spPr>
          <a:xfrm flipH="false" flipV="false" rot="0">
            <a:off x="7554011" y="4581725"/>
            <a:ext cx="3986046" cy="901606"/>
          </a:xfrm>
          <a:custGeom>
            <a:avLst/>
            <a:gdLst/>
            <a:ahLst/>
            <a:cxnLst/>
            <a:rect r="r" b="b" t="t" l="l"/>
            <a:pathLst>
              <a:path h="901606" w="3986046">
                <a:moveTo>
                  <a:pt x="0" y="0"/>
                </a:moveTo>
                <a:lnTo>
                  <a:pt x="3986046" y="0"/>
                </a:lnTo>
                <a:lnTo>
                  <a:pt x="3986046" y="901606"/>
                </a:lnTo>
                <a:lnTo>
                  <a:pt x="0" y="901606"/>
                </a:lnTo>
                <a:lnTo>
                  <a:pt x="0" y="0"/>
                </a:lnTo>
                <a:close/>
              </a:path>
            </a:pathLst>
          </a:custGeom>
          <a:blipFill>
            <a:blip r:embed="rId6"/>
            <a:stretch>
              <a:fillRect l="0" t="0" r="0" b="0"/>
            </a:stretch>
          </a:blipFill>
        </p:spPr>
      </p:sp>
      <p:sp>
        <p:nvSpPr>
          <p:cNvPr name="Freeform 6" id="6">
            <a:hlinkClick r:id="rId9" action="ppaction://hlinksldjump"/>
          </p:cNvPr>
          <p:cNvSpPr/>
          <p:nvPr/>
        </p:nvSpPr>
        <p:spPr>
          <a:xfrm flipH="false" flipV="false" rot="0">
            <a:off x="7527079" y="5683356"/>
            <a:ext cx="4039910" cy="947633"/>
          </a:xfrm>
          <a:custGeom>
            <a:avLst/>
            <a:gdLst/>
            <a:ahLst/>
            <a:cxnLst/>
            <a:rect r="r" b="b" t="t" l="l"/>
            <a:pathLst>
              <a:path h="947633" w="4039910">
                <a:moveTo>
                  <a:pt x="0" y="0"/>
                </a:moveTo>
                <a:lnTo>
                  <a:pt x="4039911" y="0"/>
                </a:lnTo>
                <a:lnTo>
                  <a:pt x="4039911" y="947633"/>
                </a:lnTo>
                <a:lnTo>
                  <a:pt x="0" y="947633"/>
                </a:lnTo>
                <a:lnTo>
                  <a:pt x="0" y="0"/>
                </a:lnTo>
                <a:close/>
              </a:path>
            </a:pathLst>
          </a:custGeom>
          <a:blipFill>
            <a:blip r:embed="rId8"/>
            <a:stretch>
              <a:fillRect l="0" t="0" r="0" b="0"/>
            </a:stretch>
          </a:blipFill>
        </p:spPr>
      </p:sp>
      <p:sp>
        <p:nvSpPr>
          <p:cNvPr name="Freeform 7" id="7">
            <a:hlinkClick r:id="rId11" action="ppaction://hlinksldjump"/>
          </p:cNvPr>
          <p:cNvSpPr/>
          <p:nvPr/>
        </p:nvSpPr>
        <p:spPr>
          <a:xfrm flipH="false" flipV="false" rot="0">
            <a:off x="6907284" y="6831014"/>
            <a:ext cx="5598435" cy="927648"/>
          </a:xfrm>
          <a:custGeom>
            <a:avLst/>
            <a:gdLst/>
            <a:ahLst/>
            <a:cxnLst/>
            <a:rect r="r" b="b" t="t" l="l"/>
            <a:pathLst>
              <a:path h="927648" w="5598435">
                <a:moveTo>
                  <a:pt x="0" y="0"/>
                </a:moveTo>
                <a:lnTo>
                  <a:pt x="5598436" y="0"/>
                </a:lnTo>
                <a:lnTo>
                  <a:pt x="5598436" y="927648"/>
                </a:lnTo>
                <a:lnTo>
                  <a:pt x="0" y="927648"/>
                </a:lnTo>
                <a:lnTo>
                  <a:pt x="0" y="0"/>
                </a:lnTo>
                <a:close/>
              </a:path>
            </a:pathLst>
          </a:custGeom>
          <a:blipFill>
            <a:blip r:embed="rId10"/>
            <a:stretch>
              <a:fillRect l="0" t="0" r="0" b="0"/>
            </a:stretch>
          </a:blipFill>
        </p:spPr>
      </p:sp>
      <p:sp>
        <p:nvSpPr>
          <p:cNvPr name="Freeform 8" id="8">
            <a:hlinkClick r:id="rId13" action="ppaction://hlinksldjump"/>
          </p:cNvPr>
          <p:cNvSpPr/>
          <p:nvPr/>
        </p:nvSpPr>
        <p:spPr>
          <a:xfrm flipH="false" flipV="false" rot="0">
            <a:off x="6333582" y="7956816"/>
            <a:ext cx="6745840" cy="937836"/>
          </a:xfrm>
          <a:custGeom>
            <a:avLst/>
            <a:gdLst/>
            <a:ahLst/>
            <a:cxnLst/>
            <a:rect r="r" b="b" t="t" l="l"/>
            <a:pathLst>
              <a:path h="937836" w="6745840">
                <a:moveTo>
                  <a:pt x="0" y="0"/>
                </a:moveTo>
                <a:lnTo>
                  <a:pt x="6745840" y="0"/>
                </a:lnTo>
                <a:lnTo>
                  <a:pt x="6745840" y="937836"/>
                </a:lnTo>
                <a:lnTo>
                  <a:pt x="0" y="937836"/>
                </a:lnTo>
                <a:lnTo>
                  <a:pt x="0" y="0"/>
                </a:lnTo>
                <a:close/>
              </a:path>
            </a:pathLst>
          </a:custGeom>
          <a:blipFill>
            <a:blip r:embed="rId12"/>
            <a:stretch>
              <a:fillRect l="0" t="0" r="0" b="0"/>
            </a:stretch>
          </a:blipFill>
        </p:spPr>
      </p:sp>
      <p:sp>
        <p:nvSpPr>
          <p:cNvPr name="Freeform 9" id="9">
            <a:hlinkClick r:id="rId15" action="ppaction://hlinksldjump"/>
          </p:cNvPr>
          <p:cNvSpPr/>
          <p:nvPr/>
        </p:nvSpPr>
        <p:spPr>
          <a:xfrm flipH="false" flipV="false" rot="0">
            <a:off x="5289530" y="9122862"/>
            <a:ext cx="9273713" cy="937237"/>
          </a:xfrm>
          <a:custGeom>
            <a:avLst/>
            <a:gdLst/>
            <a:ahLst/>
            <a:cxnLst/>
            <a:rect r="r" b="b" t="t" l="l"/>
            <a:pathLst>
              <a:path h="937237" w="9273713">
                <a:moveTo>
                  <a:pt x="0" y="0"/>
                </a:moveTo>
                <a:lnTo>
                  <a:pt x="9273714" y="0"/>
                </a:lnTo>
                <a:lnTo>
                  <a:pt x="9273714" y="937237"/>
                </a:lnTo>
                <a:lnTo>
                  <a:pt x="0" y="937237"/>
                </a:lnTo>
                <a:lnTo>
                  <a:pt x="0" y="0"/>
                </a:lnTo>
                <a:close/>
              </a:path>
            </a:pathLst>
          </a:custGeom>
          <a:blipFill>
            <a:blip r:embed="rId14"/>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
        <p:nvSpPr>
          <p:cNvPr name="TextBox 3" id="3"/>
          <p:cNvSpPr txBox="true"/>
          <p:nvPr/>
        </p:nvSpPr>
        <p:spPr>
          <a:xfrm rot="0">
            <a:off x="11052580" y="608966"/>
            <a:ext cx="6791990" cy="9145268"/>
          </a:xfrm>
          <a:prstGeom prst="rect">
            <a:avLst/>
          </a:prstGeom>
        </p:spPr>
        <p:txBody>
          <a:bodyPr anchor="t" rtlCol="false" tIns="0" lIns="0" bIns="0" rIns="0">
            <a:spAutoFit/>
          </a:bodyPr>
          <a:lstStyle/>
          <a:p>
            <a:pPr algn="ctr">
              <a:lnSpc>
                <a:spcPts val="3799"/>
              </a:lnSpc>
            </a:pPr>
            <a:r>
              <a:rPr lang="en-US" sz="3799">
                <a:solidFill>
                  <a:srgbClr val="060404"/>
                </a:solidFill>
                <a:latin typeface="Crimson Pro"/>
              </a:rPr>
              <a:t>High school students are encouraged to focus their elective credits on robust, career-aligned learning experiences. </a:t>
            </a:r>
            <a:r>
              <a:rPr lang="en-US" sz="3799">
                <a:solidFill>
                  <a:srgbClr val="D82B07"/>
                </a:solidFill>
                <a:latin typeface="Crimson Pro Bold"/>
              </a:rPr>
              <a:t>   </a:t>
            </a:r>
          </a:p>
          <a:p>
            <a:pPr algn="ctr">
              <a:lnSpc>
                <a:spcPts val="3799"/>
              </a:lnSpc>
            </a:pPr>
          </a:p>
          <a:p>
            <a:pPr algn="ctr">
              <a:lnSpc>
                <a:spcPts val="3599"/>
              </a:lnSpc>
            </a:pPr>
            <a:r>
              <a:rPr lang="en-US" sz="3599">
                <a:solidFill>
                  <a:srgbClr val="D82B07"/>
                </a:solidFill>
                <a:latin typeface="Crimson Pro Bold"/>
              </a:rPr>
              <a:t>Industry certifications (IC)</a:t>
            </a:r>
            <a:r>
              <a:rPr lang="en-US" sz="3599">
                <a:solidFill>
                  <a:srgbClr val="000000"/>
                </a:solidFill>
                <a:latin typeface="Crimson Pro"/>
              </a:rPr>
              <a:t> are earned through secondary and postsecondary career and technical education programs and courses. Industry certifications are work-related credentials, certifications or licenses that </a:t>
            </a:r>
            <a:r>
              <a:rPr lang="en-US" sz="3599">
                <a:solidFill>
                  <a:srgbClr val="000000"/>
                </a:solidFill>
                <a:latin typeface="Crimson Pro"/>
              </a:rPr>
              <a:t>verify qualifications of competence in a specific skill set relates to a particular industry or occupation</a:t>
            </a:r>
          </a:p>
          <a:p>
            <a:pPr algn="ctr">
              <a:lnSpc>
                <a:spcPts val="3599"/>
              </a:lnSpc>
            </a:pPr>
          </a:p>
          <a:p>
            <a:pPr algn="ctr">
              <a:lnSpc>
                <a:spcPts val="3599"/>
              </a:lnSpc>
            </a:pPr>
            <a:r>
              <a:rPr lang="en-US" sz="3599">
                <a:solidFill>
                  <a:srgbClr val="000000"/>
                </a:solidFill>
                <a:latin typeface="Crimson Pro"/>
              </a:rPr>
              <a:t>Industry Certifications are accepted by employers as a recognized credential.</a:t>
            </a:r>
          </a:p>
          <a:p>
            <a:pPr>
              <a:lnSpc>
                <a:spcPts val="3799"/>
              </a:lnSpc>
            </a:pPr>
          </a:p>
        </p:txBody>
      </p:sp>
      <p:sp>
        <p:nvSpPr>
          <p:cNvPr name="TextBox 4" id="4"/>
          <p:cNvSpPr txBox="true"/>
          <p:nvPr/>
        </p:nvSpPr>
        <p:spPr>
          <a:xfrm rot="0">
            <a:off x="1550343" y="885825"/>
            <a:ext cx="7593657" cy="1219839"/>
          </a:xfrm>
          <a:prstGeom prst="rect">
            <a:avLst/>
          </a:prstGeom>
        </p:spPr>
        <p:txBody>
          <a:bodyPr anchor="t" rtlCol="false" tIns="0" lIns="0" bIns="0" rIns="0">
            <a:spAutoFit/>
          </a:bodyPr>
          <a:lstStyle/>
          <a:p>
            <a:pPr algn="ctr">
              <a:lnSpc>
                <a:spcPts val="9939"/>
              </a:lnSpc>
              <a:spcBef>
                <a:spcPct val="0"/>
              </a:spcBef>
            </a:pPr>
            <a:r>
              <a:rPr lang="en-US" sz="7099">
                <a:solidFill>
                  <a:srgbClr val="D82B07"/>
                </a:solidFill>
                <a:latin typeface="Apricots Bold"/>
              </a:rPr>
              <a:t>Certification Options</a:t>
            </a:r>
          </a:p>
        </p:txBody>
      </p:sp>
      <p:sp>
        <p:nvSpPr>
          <p:cNvPr name="TextBox 5" id="5"/>
          <p:cNvSpPr txBox="true"/>
          <p:nvPr/>
        </p:nvSpPr>
        <p:spPr>
          <a:xfrm rot="0">
            <a:off x="657895" y="2409650"/>
            <a:ext cx="9968210" cy="6690360"/>
          </a:xfrm>
          <a:prstGeom prst="rect">
            <a:avLst/>
          </a:prstGeom>
        </p:spPr>
        <p:txBody>
          <a:bodyPr anchor="t" rtlCol="false" tIns="0" lIns="0" bIns="0" rIns="0">
            <a:spAutoFit/>
          </a:bodyPr>
          <a:lstStyle/>
          <a:p>
            <a:pPr algn="ctr">
              <a:lnSpc>
                <a:spcPts val="2940"/>
              </a:lnSpc>
            </a:pPr>
            <a:r>
              <a:rPr lang="en-US" sz="2100">
                <a:solidFill>
                  <a:srgbClr val="000000"/>
                </a:solidFill>
                <a:latin typeface="Poppins"/>
              </a:rPr>
              <a:t>Level I Siemens Certified Mechatronic Systems Assistant</a:t>
            </a:r>
          </a:p>
          <a:p>
            <a:pPr algn="ctr">
              <a:lnSpc>
                <a:spcPts val="2940"/>
              </a:lnSpc>
            </a:pPr>
            <a:r>
              <a:rPr lang="en-US" sz="2100">
                <a:solidFill>
                  <a:srgbClr val="000000"/>
                </a:solidFill>
                <a:latin typeface="Poppins"/>
              </a:rPr>
              <a:t>NCCER Core Curriculum</a:t>
            </a:r>
          </a:p>
          <a:p>
            <a:pPr algn="ctr">
              <a:lnSpc>
                <a:spcPts val="2940"/>
              </a:lnSpc>
            </a:pPr>
            <a:r>
              <a:rPr lang="en-US" sz="2100">
                <a:solidFill>
                  <a:srgbClr val="000000"/>
                </a:solidFill>
                <a:latin typeface="Poppins"/>
              </a:rPr>
              <a:t>Adobe Certified Associate: Photoshop </a:t>
            </a:r>
          </a:p>
          <a:p>
            <a:pPr algn="ctr">
              <a:lnSpc>
                <a:spcPts val="2940"/>
              </a:lnSpc>
            </a:pPr>
            <a:r>
              <a:rPr lang="en-US" sz="2100">
                <a:solidFill>
                  <a:srgbClr val="000000"/>
                </a:solidFill>
                <a:latin typeface="Poppins"/>
              </a:rPr>
              <a:t>Adobe Certified Associate: Illustrator</a:t>
            </a:r>
          </a:p>
          <a:p>
            <a:pPr algn="ctr">
              <a:lnSpc>
                <a:spcPts val="2940"/>
              </a:lnSpc>
            </a:pPr>
            <a:r>
              <a:rPr lang="en-US" sz="2100">
                <a:solidFill>
                  <a:srgbClr val="000000"/>
                </a:solidFill>
                <a:latin typeface="Poppins"/>
              </a:rPr>
              <a:t>Certified Nursing Assistant Certification </a:t>
            </a:r>
          </a:p>
          <a:p>
            <a:pPr algn="ctr">
              <a:lnSpc>
                <a:spcPts val="2940"/>
              </a:lnSpc>
            </a:pPr>
            <a:r>
              <a:rPr lang="en-US" sz="2100">
                <a:solidFill>
                  <a:srgbClr val="000000"/>
                </a:solidFill>
                <a:latin typeface="Poppins"/>
              </a:rPr>
              <a:t> OSHA 10</a:t>
            </a:r>
          </a:p>
          <a:p>
            <a:pPr algn="ctr">
              <a:lnSpc>
                <a:spcPts val="2940"/>
              </a:lnSpc>
            </a:pPr>
            <a:r>
              <a:rPr lang="en-US" sz="2100">
                <a:solidFill>
                  <a:srgbClr val="000000"/>
                </a:solidFill>
                <a:latin typeface="Poppins"/>
              </a:rPr>
              <a:t>Emergency Medical Responder Certification</a:t>
            </a:r>
          </a:p>
          <a:p>
            <a:pPr algn="ctr">
              <a:lnSpc>
                <a:spcPts val="2940"/>
              </a:lnSpc>
            </a:pPr>
            <a:r>
              <a:rPr lang="en-US" sz="2100">
                <a:solidFill>
                  <a:srgbClr val="000000"/>
                </a:solidFill>
                <a:latin typeface="Poppins"/>
              </a:rPr>
              <a:t>Personal Trainer Certification </a:t>
            </a:r>
          </a:p>
          <a:p>
            <a:pPr algn="ctr">
              <a:lnSpc>
                <a:spcPts val="2940"/>
              </a:lnSpc>
            </a:pPr>
            <a:r>
              <a:rPr lang="en-US" sz="2100">
                <a:solidFill>
                  <a:srgbClr val="000000"/>
                </a:solidFill>
                <a:latin typeface="Poppins"/>
              </a:rPr>
              <a:t>Physical Therapist Aide Certification</a:t>
            </a:r>
          </a:p>
          <a:p>
            <a:pPr algn="ctr">
              <a:lnSpc>
                <a:spcPts val="2940"/>
              </a:lnSpc>
            </a:pPr>
            <a:r>
              <a:rPr lang="en-US" sz="2100">
                <a:solidFill>
                  <a:srgbClr val="000000"/>
                </a:solidFill>
                <a:latin typeface="Poppins"/>
              </a:rPr>
              <a:t>ServSafe</a:t>
            </a:r>
          </a:p>
          <a:p>
            <a:pPr algn="ctr">
              <a:lnSpc>
                <a:spcPts val="2940"/>
              </a:lnSpc>
            </a:pPr>
            <a:r>
              <a:rPr lang="en-US" sz="2100">
                <a:solidFill>
                  <a:srgbClr val="000000"/>
                </a:solidFill>
                <a:latin typeface="Poppins"/>
              </a:rPr>
              <a:t>CompTIA IT Fundamentals +</a:t>
            </a:r>
          </a:p>
          <a:p>
            <a:pPr algn="ctr">
              <a:lnSpc>
                <a:spcPts val="2940"/>
              </a:lnSpc>
            </a:pPr>
            <a:r>
              <a:rPr lang="en-US" sz="2100">
                <a:solidFill>
                  <a:srgbClr val="000000"/>
                </a:solidFill>
                <a:latin typeface="Poppins"/>
              </a:rPr>
              <a:t>Comp TIA A+</a:t>
            </a:r>
          </a:p>
          <a:p>
            <a:pPr algn="ctr">
              <a:lnSpc>
                <a:spcPts val="2940"/>
              </a:lnSpc>
            </a:pPr>
            <a:r>
              <a:rPr lang="en-US" sz="2100">
                <a:solidFill>
                  <a:srgbClr val="000000"/>
                </a:solidFill>
                <a:latin typeface="Poppins"/>
              </a:rPr>
              <a:t> Comp TIA Network </a:t>
            </a:r>
          </a:p>
          <a:p>
            <a:pPr algn="ctr">
              <a:lnSpc>
                <a:spcPts val="2940"/>
              </a:lnSpc>
            </a:pPr>
            <a:r>
              <a:rPr lang="en-US" sz="2100">
                <a:solidFill>
                  <a:srgbClr val="000000"/>
                </a:solidFill>
                <a:latin typeface="Poppins"/>
              </a:rPr>
              <a:t>FAA Remote Pilot Certification</a:t>
            </a:r>
          </a:p>
          <a:p>
            <a:pPr algn="ctr">
              <a:lnSpc>
                <a:spcPts val="2940"/>
              </a:lnSpc>
            </a:pPr>
            <a:r>
              <a:rPr lang="en-US" sz="2100">
                <a:solidFill>
                  <a:srgbClr val="000000"/>
                </a:solidFill>
                <a:latin typeface="Poppins"/>
              </a:rPr>
              <a:t>Hootsuite Platform and/or Social Certifications</a:t>
            </a:r>
          </a:p>
          <a:p>
            <a:pPr algn="ctr">
              <a:lnSpc>
                <a:spcPts val="2940"/>
              </a:lnSpc>
            </a:pPr>
            <a:r>
              <a:rPr lang="en-US" sz="2100">
                <a:solidFill>
                  <a:srgbClr val="000000"/>
                </a:solidFill>
                <a:latin typeface="Poppins"/>
              </a:rPr>
              <a:t>Microsoft Office Specialist Certifications</a:t>
            </a:r>
          </a:p>
          <a:p>
            <a:pPr algn="ctr">
              <a:lnSpc>
                <a:spcPts val="2940"/>
              </a:lnSpc>
            </a:pPr>
            <a:r>
              <a:rPr lang="en-US" sz="2100">
                <a:solidFill>
                  <a:srgbClr val="000000"/>
                </a:solidFill>
                <a:latin typeface="Poppins"/>
              </a:rPr>
              <a:t>Certified Solidworks Associate - Academic Autodesk Inventor Certified User</a:t>
            </a:r>
          </a:p>
          <a:p>
            <a:pPr algn="ctr">
              <a:lnSpc>
                <a:spcPts val="294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9996458" y="950291"/>
            <a:ext cx="6905815" cy="8116568"/>
          </a:xfrm>
          <a:prstGeom prst="rect">
            <a:avLst/>
          </a:prstGeom>
        </p:spPr>
        <p:txBody>
          <a:bodyPr anchor="t" rtlCol="false" tIns="0" lIns="0" bIns="0" rIns="0">
            <a:spAutoFit/>
          </a:bodyPr>
          <a:lstStyle/>
          <a:p>
            <a:pPr algn="ctr">
              <a:lnSpc>
                <a:spcPts val="3799"/>
              </a:lnSpc>
            </a:pPr>
            <a:r>
              <a:rPr lang="en-US" sz="3799">
                <a:solidFill>
                  <a:srgbClr val="D82B07"/>
                </a:solidFill>
                <a:latin typeface="Crimson Pro Bold"/>
              </a:rPr>
              <a:t>Statewide dual credit  (SDC)</a:t>
            </a:r>
            <a:r>
              <a:rPr lang="en-US" sz="3799">
                <a:solidFill>
                  <a:srgbClr val="000000"/>
                </a:solidFill>
                <a:latin typeface="Crimson Pro Bold"/>
              </a:rPr>
              <a:t> </a:t>
            </a:r>
            <a:r>
              <a:rPr lang="en-US" sz="3799">
                <a:solidFill>
                  <a:srgbClr val="000000"/>
                </a:solidFill>
                <a:latin typeface="Crimson Pro"/>
              </a:rPr>
              <a:t>classes are college-level courses taught at the high school level by trained high-school teachers.  </a:t>
            </a:r>
          </a:p>
          <a:p>
            <a:pPr algn="ctr">
              <a:lnSpc>
                <a:spcPts val="3799"/>
              </a:lnSpc>
            </a:pPr>
          </a:p>
          <a:p>
            <a:pPr algn="ctr">
              <a:lnSpc>
                <a:spcPts val="3799"/>
              </a:lnSpc>
            </a:pPr>
            <a:r>
              <a:rPr lang="en-US" sz="3799">
                <a:solidFill>
                  <a:srgbClr val="000000"/>
                </a:solidFill>
                <a:latin typeface="Crimson Pro"/>
              </a:rPr>
              <a:t>All students enrolled in a statewide dual credit course take the online challenge exam, which is used to assess mastery of the postsecondary-level learning objectives. </a:t>
            </a:r>
          </a:p>
          <a:p>
            <a:pPr algn="ctr">
              <a:lnSpc>
                <a:spcPts val="3799"/>
              </a:lnSpc>
            </a:pPr>
          </a:p>
          <a:p>
            <a:pPr algn="ctr">
              <a:lnSpc>
                <a:spcPts val="3799"/>
              </a:lnSpc>
            </a:pPr>
            <a:r>
              <a:rPr lang="en-US" sz="3799">
                <a:solidFill>
                  <a:srgbClr val="000000"/>
                </a:solidFill>
                <a:latin typeface="Crimson Pro"/>
              </a:rPr>
              <a:t>Students which meet or exceed the exam ‘cut score’ receive college credit that can be applied to any Tennessee public postsecondary institution. </a:t>
            </a:r>
          </a:p>
        </p:txBody>
      </p:sp>
      <p:sp>
        <p:nvSpPr>
          <p:cNvPr name="TextBox 3" id="3"/>
          <p:cNvSpPr txBox="true"/>
          <p:nvPr/>
        </p:nvSpPr>
        <p:spPr>
          <a:xfrm rot="0">
            <a:off x="2205380" y="2502840"/>
            <a:ext cx="5888093" cy="4859072"/>
          </a:xfrm>
          <a:prstGeom prst="rect">
            <a:avLst/>
          </a:prstGeom>
        </p:spPr>
        <p:txBody>
          <a:bodyPr anchor="t" rtlCol="false" tIns="0" lIns="0" bIns="0" rIns="0">
            <a:spAutoFit/>
          </a:bodyPr>
          <a:lstStyle/>
          <a:p>
            <a:pPr algn="ctr">
              <a:lnSpc>
                <a:spcPts val="3519"/>
              </a:lnSpc>
            </a:pPr>
            <a:r>
              <a:rPr lang="en-US" sz="2514">
                <a:solidFill>
                  <a:srgbClr val="000000"/>
                </a:solidFill>
                <a:latin typeface="Poppins"/>
              </a:rPr>
              <a:t>SDC Pre-Calculus </a:t>
            </a:r>
          </a:p>
          <a:p>
            <a:pPr algn="ctr">
              <a:lnSpc>
                <a:spcPts val="3519"/>
              </a:lnSpc>
            </a:pPr>
            <a:r>
              <a:rPr lang="en-US" sz="2514">
                <a:solidFill>
                  <a:srgbClr val="000000"/>
                </a:solidFill>
                <a:latin typeface="Poppins"/>
              </a:rPr>
              <a:t>SDC Pre-Calculus Honors </a:t>
            </a:r>
          </a:p>
          <a:p>
            <a:pPr algn="ctr">
              <a:lnSpc>
                <a:spcPts val="3519"/>
              </a:lnSpc>
            </a:pPr>
            <a:r>
              <a:rPr lang="en-US" sz="2514">
                <a:solidFill>
                  <a:srgbClr val="000000"/>
                </a:solidFill>
                <a:latin typeface="Poppins"/>
              </a:rPr>
              <a:t>SDC Intro to Probability and Statistics</a:t>
            </a:r>
          </a:p>
          <a:p>
            <a:pPr algn="ctr">
              <a:lnSpc>
                <a:spcPts val="3519"/>
              </a:lnSpc>
            </a:pPr>
            <a:r>
              <a:rPr lang="en-US" sz="2514">
                <a:solidFill>
                  <a:srgbClr val="000000"/>
                </a:solidFill>
                <a:latin typeface="Poppins"/>
              </a:rPr>
              <a:t>SDC Psychology</a:t>
            </a:r>
          </a:p>
          <a:p>
            <a:pPr algn="ctr">
              <a:lnSpc>
                <a:spcPts val="3519"/>
              </a:lnSpc>
            </a:pPr>
            <a:r>
              <a:rPr lang="en-US" sz="2514">
                <a:solidFill>
                  <a:srgbClr val="000000"/>
                </a:solidFill>
                <a:latin typeface="Poppins"/>
              </a:rPr>
              <a:t>SDC World History </a:t>
            </a:r>
          </a:p>
          <a:p>
            <a:pPr algn="ctr">
              <a:lnSpc>
                <a:spcPts val="3519"/>
              </a:lnSpc>
            </a:pPr>
            <a:r>
              <a:rPr lang="en-US" sz="2514">
                <a:solidFill>
                  <a:srgbClr val="000000"/>
                </a:solidFill>
                <a:latin typeface="Poppins"/>
              </a:rPr>
              <a:t>SDC US History H </a:t>
            </a:r>
          </a:p>
          <a:p>
            <a:pPr algn="ctr">
              <a:lnSpc>
                <a:spcPts val="3519"/>
              </a:lnSpc>
            </a:pPr>
            <a:r>
              <a:rPr lang="en-US" sz="2514">
                <a:solidFill>
                  <a:srgbClr val="000000"/>
                </a:solidFill>
                <a:latin typeface="Poppins"/>
              </a:rPr>
              <a:t>SDC US History </a:t>
            </a:r>
          </a:p>
          <a:p>
            <a:pPr algn="ctr">
              <a:lnSpc>
                <a:spcPts val="3519"/>
              </a:lnSpc>
            </a:pPr>
            <a:r>
              <a:rPr lang="en-US" sz="2514">
                <a:solidFill>
                  <a:srgbClr val="000000"/>
                </a:solidFill>
                <a:latin typeface="Poppins"/>
              </a:rPr>
              <a:t>SDC Intro to Communication </a:t>
            </a:r>
          </a:p>
          <a:p>
            <a:pPr algn="ctr">
              <a:lnSpc>
                <a:spcPts val="3519"/>
              </a:lnSpc>
            </a:pPr>
            <a:r>
              <a:rPr lang="en-US" sz="2514">
                <a:solidFill>
                  <a:srgbClr val="000000"/>
                </a:solidFill>
                <a:latin typeface="Poppins"/>
              </a:rPr>
              <a:t>SDC Introduction to Business </a:t>
            </a:r>
          </a:p>
          <a:p>
            <a:pPr algn="ctr">
              <a:lnSpc>
                <a:spcPts val="3519"/>
              </a:lnSpc>
            </a:pPr>
            <a:r>
              <a:rPr lang="en-US" sz="2514">
                <a:solidFill>
                  <a:srgbClr val="000000"/>
                </a:solidFill>
                <a:latin typeface="Poppins"/>
              </a:rPr>
              <a:t>SDC Criminal Justice 2 </a:t>
            </a:r>
          </a:p>
          <a:p>
            <a:pPr algn="ctr">
              <a:lnSpc>
                <a:spcPts val="3519"/>
              </a:lnSpc>
              <a:spcBef>
                <a:spcPct val="0"/>
              </a:spcBef>
            </a:pPr>
          </a:p>
        </p:txBody>
      </p:sp>
      <p:sp>
        <p:nvSpPr>
          <p:cNvPr name="TextBox 4" id="4"/>
          <p:cNvSpPr txBox="true"/>
          <p:nvPr/>
        </p:nvSpPr>
        <p:spPr>
          <a:xfrm rot="0">
            <a:off x="2514275" y="1067402"/>
            <a:ext cx="5270302" cy="1160784"/>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Apricots Bold"/>
              </a:rPr>
              <a:t>Course Options</a:t>
            </a:r>
          </a:p>
        </p:txBody>
      </p:sp>
      <p:sp>
        <p:nvSpPr>
          <p:cNvPr name="Freeform 5" id="5">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9144000" y="888741"/>
            <a:ext cx="7571226" cy="8421253"/>
          </a:xfrm>
          <a:prstGeom prst="rect">
            <a:avLst/>
          </a:prstGeom>
        </p:spPr>
        <p:txBody>
          <a:bodyPr anchor="t" rtlCol="false" tIns="0" lIns="0" bIns="0" rIns="0">
            <a:spAutoFit/>
          </a:bodyPr>
          <a:lstStyle/>
          <a:p>
            <a:pPr algn="ctr">
              <a:lnSpc>
                <a:spcPts val="4170"/>
              </a:lnSpc>
            </a:pPr>
            <a:r>
              <a:rPr lang="en-US" sz="4170" u="sng">
                <a:solidFill>
                  <a:srgbClr val="D82B07"/>
                </a:solidFill>
                <a:latin typeface="Crimson Pro Bold"/>
              </a:rPr>
              <a:t>Local dual credit</a:t>
            </a:r>
            <a:r>
              <a:rPr lang="en-US" sz="4170">
                <a:solidFill>
                  <a:srgbClr val="D82B07"/>
                </a:solidFill>
                <a:latin typeface="Crimson Pro"/>
              </a:rPr>
              <a:t> </a:t>
            </a:r>
            <a:r>
              <a:rPr lang="en-US" sz="4170">
                <a:solidFill>
                  <a:srgbClr val="D82B07"/>
                </a:solidFill>
                <a:latin typeface="Crimson Pro Bold"/>
              </a:rPr>
              <a:t>(LDC)</a:t>
            </a:r>
            <a:r>
              <a:rPr lang="en-US" sz="4170">
                <a:solidFill>
                  <a:srgbClr val="000000"/>
                </a:solidFill>
                <a:latin typeface="Crimson Pro"/>
              </a:rPr>
              <a:t>is a high school course aligned to a local postsecondary institution’s course and exam. </a:t>
            </a:r>
          </a:p>
          <a:p>
            <a:pPr algn="ctr">
              <a:lnSpc>
                <a:spcPts val="4170"/>
              </a:lnSpc>
            </a:pPr>
            <a:r>
              <a:rPr lang="en-US" sz="4170">
                <a:solidFill>
                  <a:srgbClr val="000000"/>
                </a:solidFill>
                <a:latin typeface="Crimson Pro"/>
              </a:rPr>
              <a:t>Students who pass the exam earn credits that are accepted and/or recognized by the local postsecondary institution. Courses are taught by licensed high school teachers or certified college instructors approved by the school system and the postsecondary institution.  Maryville HS works with Pellissippi State Community College to offer LDC opportunities to our students.</a:t>
            </a:r>
          </a:p>
        </p:txBody>
      </p:sp>
      <p:sp>
        <p:nvSpPr>
          <p:cNvPr name="TextBox 3" id="3"/>
          <p:cNvSpPr txBox="true"/>
          <p:nvPr/>
        </p:nvSpPr>
        <p:spPr>
          <a:xfrm rot="0">
            <a:off x="2528006" y="2256149"/>
            <a:ext cx="4596557" cy="5123812"/>
          </a:xfrm>
          <a:prstGeom prst="rect">
            <a:avLst/>
          </a:prstGeom>
        </p:spPr>
        <p:txBody>
          <a:bodyPr anchor="t" rtlCol="false" tIns="0" lIns="0" bIns="0" rIns="0">
            <a:spAutoFit/>
          </a:bodyPr>
          <a:lstStyle/>
          <a:p>
            <a:pPr algn="ctr">
              <a:lnSpc>
                <a:spcPts val="3356"/>
              </a:lnSpc>
            </a:pPr>
            <a:r>
              <a:rPr lang="en-US" sz="3051">
                <a:solidFill>
                  <a:srgbClr val="000000"/>
                </a:solidFill>
                <a:latin typeface="Crimson Pro"/>
              </a:rPr>
              <a:t>LDC Studio Art/Digital Photo</a:t>
            </a:r>
          </a:p>
          <a:p>
            <a:pPr algn="ctr">
              <a:lnSpc>
                <a:spcPts val="3132"/>
              </a:lnSpc>
            </a:pPr>
            <a:r>
              <a:rPr lang="en-US" sz="2848">
                <a:solidFill>
                  <a:srgbClr val="000000"/>
                </a:solidFill>
                <a:latin typeface="Crimson Pro"/>
              </a:rPr>
              <a:t>LDC Theatre 2: Intermediate</a:t>
            </a:r>
          </a:p>
          <a:p>
            <a:pPr algn="ctr">
              <a:lnSpc>
                <a:spcPts val="3132"/>
              </a:lnSpc>
            </a:pPr>
            <a:r>
              <a:rPr lang="en-US" sz="2848">
                <a:solidFill>
                  <a:srgbClr val="000000"/>
                </a:solidFill>
                <a:latin typeface="Crimson Pro"/>
              </a:rPr>
              <a:t>LDC Web Design Foundations </a:t>
            </a:r>
          </a:p>
          <a:p>
            <a:pPr algn="ctr">
              <a:lnSpc>
                <a:spcPts val="3132"/>
              </a:lnSpc>
            </a:pPr>
            <a:r>
              <a:rPr lang="en-US" sz="2848">
                <a:solidFill>
                  <a:srgbClr val="000000"/>
                </a:solidFill>
                <a:latin typeface="Crimson Pro"/>
              </a:rPr>
              <a:t>LDC Web Site Development </a:t>
            </a:r>
          </a:p>
          <a:p>
            <a:pPr algn="ctr">
              <a:lnSpc>
                <a:spcPts val="3132"/>
              </a:lnSpc>
            </a:pPr>
            <a:r>
              <a:rPr lang="en-US" sz="2848">
                <a:solidFill>
                  <a:srgbClr val="000000"/>
                </a:solidFill>
                <a:latin typeface="Crimson Pro"/>
              </a:rPr>
              <a:t>LDC Computer Systems</a:t>
            </a:r>
          </a:p>
          <a:p>
            <a:pPr algn="ctr">
              <a:lnSpc>
                <a:spcPts val="3132"/>
              </a:lnSpc>
            </a:pPr>
            <a:r>
              <a:rPr lang="en-US" sz="2848">
                <a:solidFill>
                  <a:srgbClr val="000000"/>
                </a:solidFill>
                <a:latin typeface="Crimson Pro"/>
              </a:rPr>
              <a:t> LDC Advanced Computer Apps </a:t>
            </a:r>
          </a:p>
          <a:p>
            <a:pPr algn="ctr">
              <a:lnSpc>
                <a:spcPts val="3132"/>
              </a:lnSpc>
            </a:pPr>
            <a:r>
              <a:rPr lang="en-US" sz="2848">
                <a:solidFill>
                  <a:srgbClr val="000000"/>
                </a:solidFill>
                <a:latin typeface="Crimson Pro"/>
              </a:rPr>
              <a:t>LDC Marketing 1</a:t>
            </a:r>
          </a:p>
          <a:p>
            <a:pPr algn="ctr">
              <a:lnSpc>
                <a:spcPts val="3132"/>
              </a:lnSpc>
            </a:pPr>
            <a:r>
              <a:rPr lang="en-US" sz="2848">
                <a:solidFill>
                  <a:srgbClr val="000000"/>
                </a:solidFill>
                <a:latin typeface="Crimson Pro"/>
              </a:rPr>
              <a:t>LDC Marketing 2 </a:t>
            </a:r>
          </a:p>
          <a:p>
            <a:pPr algn="ctr">
              <a:lnSpc>
                <a:spcPts val="3132"/>
              </a:lnSpc>
            </a:pPr>
            <a:r>
              <a:rPr lang="en-US" sz="2848">
                <a:solidFill>
                  <a:srgbClr val="000000"/>
                </a:solidFill>
                <a:latin typeface="Crimson Pro"/>
              </a:rPr>
              <a:t>LDC Culinary 2 </a:t>
            </a:r>
          </a:p>
          <a:p>
            <a:pPr algn="ctr">
              <a:lnSpc>
                <a:spcPts val="3132"/>
              </a:lnSpc>
            </a:pPr>
            <a:r>
              <a:rPr lang="en-US" sz="2848">
                <a:solidFill>
                  <a:srgbClr val="000000"/>
                </a:solidFill>
                <a:latin typeface="Crimson Pro"/>
              </a:rPr>
              <a:t>LDC Culinary 3 </a:t>
            </a:r>
          </a:p>
          <a:p>
            <a:pPr algn="ctr">
              <a:lnSpc>
                <a:spcPts val="3132"/>
              </a:lnSpc>
            </a:pPr>
            <a:r>
              <a:rPr lang="en-US" sz="2848">
                <a:solidFill>
                  <a:srgbClr val="000000"/>
                </a:solidFill>
                <a:latin typeface="Crimson Pro"/>
              </a:rPr>
              <a:t>LDC A/V Production 1</a:t>
            </a:r>
          </a:p>
          <a:p>
            <a:pPr algn="ctr">
              <a:lnSpc>
                <a:spcPts val="3132"/>
              </a:lnSpc>
            </a:pPr>
            <a:r>
              <a:rPr lang="en-US" sz="2848">
                <a:solidFill>
                  <a:srgbClr val="000000"/>
                </a:solidFill>
                <a:latin typeface="Crimson Pro"/>
              </a:rPr>
              <a:t>LDC A/V Production 2 </a:t>
            </a:r>
          </a:p>
          <a:p>
            <a:pPr algn="ctr">
              <a:lnSpc>
                <a:spcPts val="3132"/>
              </a:lnSpc>
            </a:pPr>
            <a:r>
              <a:rPr lang="en-US" sz="2848">
                <a:solidFill>
                  <a:srgbClr val="000000"/>
                </a:solidFill>
                <a:latin typeface="Crimson Pro"/>
              </a:rPr>
              <a:t>LDC Digital Electronics </a:t>
            </a:r>
          </a:p>
        </p:txBody>
      </p:sp>
      <p:sp>
        <p:nvSpPr>
          <p:cNvPr name="TextBox 4" id="4"/>
          <p:cNvSpPr txBox="true"/>
          <p:nvPr/>
        </p:nvSpPr>
        <p:spPr>
          <a:xfrm rot="0">
            <a:off x="2191133" y="895350"/>
            <a:ext cx="5270302" cy="1160784"/>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Apricots Bold"/>
              </a:rPr>
              <a:t>Course Options</a:t>
            </a:r>
          </a:p>
        </p:txBody>
      </p:sp>
      <p:sp>
        <p:nvSpPr>
          <p:cNvPr name="Freeform 5" id="5">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1467107" y="7142827"/>
            <a:ext cx="3485937" cy="837404"/>
          </a:xfrm>
          <a:custGeom>
            <a:avLst/>
            <a:gdLst/>
            <a:ahLst/>
            <a:cxnLst/>
            <a:rect r="r" b="b" t="t" l="l"/>
            <a:pathLst>
              <a:path h="837404" w="3485937">
                <a:moveTo>
                  <a:pt x="0" y="0"/>
                </a:moveTo>
                <a:lnTo>
                  <a:pt x="3485937" y="0"/>
                </a:lnTo>
                <a:lnTo>
                  <a:pt x="3485937" y="837404"/>
                </a:lnTo>
                <a:lnTo>
                  <a:pt x="0" y="837404"/>
                </a:lnTo>
                <a:lnTo>
                  <a:pt x="0" y="0"/>
                </a:lnTo>
                <a:close/>
              </a:path>
            </a:pathLst>
          </a:custGeom>
          <a:blipFill>
            <a:blip r:embed="rId2"/>
            <a:stretch>
              <a:fillRect l="0" t="0" r="0" b="0"/>
            </a:stretch>
          </a:blipFill>
        </p:spPr>
      </p:sp>
      <p:sp>
        <p:nvSpPr>
          <p:cNvPr name="Freeform 3" id="3"/>
          <p:cNvSpPr/>
          <p:nvPr/>
        </p:nvSpPr>
        <p:spPr>
          <a:xfrm flipH="false" flipV="false" rot="0">
            <a:off x="11688143" y="3692989"/>
            <a:ext cx="3043865" cy="1081792"/>
          </a:xfrm>
          <a:custGeom>
            <a:avLst/>
            <a:gdLst/>
            <a:ahLst/>
            <a:cxnLst/>
            <a:rect r="r" b="b" t="t" l="l"/>
            <a:pathLst>
              <a:path h="1081792" w="3043865">
                <a:moveTo>
                  <a:pt x="0" y="0"/>
                </a:moveTo>
                <a:lnTo>
                  <a:pt x="3043865" y="0"/>
                </a:lnTo>
                <a:lnTo>
                  <a:pt x="3043865" y="1081792"/>
                </a:lnTo>
                <a:lnTo>
                  <a:pt x="0" y="1081792"/>
                </a:lnTo>
                <a:lnTo>
                  <a:pt x="0" y="0"/>
                </a:lnTo>
                <a:close/>
              </a:path>
            </a:pathLst>
          </a:custGeom>
          <a:blipFill>
            <a:blip r:embed="rId3"/>
            <a:stretch>
              <a:fillRect l="0" t="0" r="0" b="0"/>
            </a:stretch>
          </a:blipFill>
        </p:spPr>
      </p:sp>
      <p:sp>
        <p:nvSpPr>
          <p:cNvPr name="Freeform 4" id="4"/>
          <p:cNvSpPr/>
          <p:nvPr/>
        </p:nvSpPr>
        <p:spPr>
          <a:xfrm flipH="false" flipV="false" rot="0">
            <a:off x="11050044" y="279698"/>
            <a:ext cx="4320062" cy="796019"/>
          </a:xfrm>
          <a:custGeom>
            <a:avLst/>
            <a:gdLst/>
            <a:ahLst/>
            <a:cxnLst/>
            <a:rect r="r" b="b" t="t" l="l"/>
            <a:pathLst>
              <a:path h="796019" w="4320062">
                <a:moveTo>
                  <a:pt x="0" y="0"/>
                </a:moveTo>
                <a:lnTo>
                  <a:pt x="4320062" y="0"/>
                </a:lnTo>
                <a:lnTo>
                  <a:pt x="4320062" y="796019"/>
                </a:lnTo>
                <a:lnTo>
                  <a:pt x="0" y="796019"/>
                </a:lnTo>
                <a:lnTo>
                  <a:pt x="0" y="0"/>
                </a:lnTo>
                <a:close/>
              </a:path>
            </a:pathLst>
          </a:custGeom>
          <a:blipFill>
            <a:blip r:embed="rId4"/>
            <a:stretch>
              <a:fillRect l="0" t="0" r="0" b="0"/>
            </a:stretch>
          </a:blipFill>
        </p:spPr>
      </p:sp>
      <p:sp>
        <p:nvSpPr>
          <p:cNvPr name="TextBox 5" id="5"/>
          <p:cNvSpPr txBox="true"/>
          <p:nvPr/>
        </p:nvSpPr>
        <p:spPr>
          <a:xfrm rot="0">
            <a:off x="1028700" y="1744663"/>
            <a:ext cx="6721545" cy="6845299"/>
          </a:xfrm>
          <a:prstGeom prst="rect">
            <a:avLst/>
          </a:prstGeom>
        </p:spPr>
        <p:txBody>
          <a:bodyPr anchor="t" rtlCol="false" tIns="0" lIns="0" bIns="0" rIns="0">
            <a:spAutoFit/>
          </a:bodyPr>
          <a:lstStyle/>
          <a:p>
            <a:pPr algn="ctr">
              <a:lnSpc>
                <a:spcPts val="3199"/>
              </a:lnSpc>
            </a:pPr>
            <a:r>
              <a:rPr lang="en-US" sz="3199">
                <a:solidFill>
                  <a:srgbClr val="D82B07"/>
                </a:solidFill>
                <a:latin typeface="Crimson Pro Bold"/>
              </a:rPr>
              <a:t>Dual enrollment (DE)</a:t>
            </a:r>
            <a:r>
              <a:rPr lang="en-US" sz="3199">
                <a:solidFill>
                  <a:srgbClr val="000000"/>
                </a:solidFill>
                <a:latin typeface="Crimson Pro"/>
              </a:rPr>
              <a:t> is a postsecondary course, taught either at the postsecondary institution,at the high school, or online, by postsecondary faculty or credentialed adjunct faculty. Students are enrolled at the postsecondary institution and earn postsecondary credit upon completion of the course. </a:t>
            </a:r>
          </a:p>
          <a:p>
            <a:pPr algn="ctr">
              <a:lnSpc>
                <a:spcPts val="3199"/>
              </a:lnSpc>
            </a:pPr>
          </a:p>
          <a:p>
            <a:pPr algn="ctr">
              <a:lnSpc>
                <a:spcPts val="3199"/>
              </a:lnSpc>
            </a:pPr>
            <a:r>
              <a:rPr lang="en-US" sz="3199">
                <a:solidFill>
                  <a:srgbClr val="000000"/>
                </a:solidFill>
                <a:latin typeface="Crimson Pro"/>
              </a:rPr>
              <a:t>Students who meet the qualifications will be eligible for five (5) $540.00 scholarships during their final two years of high school. This scholarship is provided through the Lottery Corporation. </a:t>
            </a:r>
          </a:p>
          <a:p>
            <a:pPr algn="ctr">
              <a:lnSpc>
                <a:spcPts val="3299"/>
              </a:lnSpc>
            </a:pPr>
          </a:p>
        </p:txBody>
      </p:sp>
      <p:sp>
        <p:nvSpPr>
          <p:cNvPr name="TextBox 6" id="6"/>
          <p:cNvSpPr txBox="true"/>
          <p:nvPr/>
        </p:nvSpPr>
        <p:spPr>
          <a:xfrm rot="0">
            <a:off x="8832674" y="4959697"/>
            <a:ext cx="8497969" cy="1897380"/>
          </a:xfrm>
          <a:prstGeom prst="rect">
            <a:avLst/>
          </a:prstGeom>
        </p:spPr>
        <p:txBody>
          <a:bodyPr anchor="t" rtlCol="false" tIns="0" lIns="0" bIns="0" rIns="0">
            <a:spAutoFit/>
          </a:bodyPr>
          <a:lstStyle/>
          <a:p>
            <a:pPr>
              <a:lnSpc>
                <a:spcPts val="2520"/>
              </a:lnSpc>
              <a:spcBef>
                <a:spcPct val="0"/>
              </a:spcBef>
            </a:pPr>
            <a:r>
              <a:rPr lang="en-US" sz="1800">
                <a:solidFill>
                  <a:srgbClr val="000000"/>
                </a:solidFill>
                <a:latin typeface="Poppins"/>
              </a:rPr>
              <a:t>MHS students who have ACT subscores of 19 or higher (an 18 in English, or a 19 in Reading, or a 19 or higher for math or science course), along with an unweighted 3.0 G.P.A., have the privilege of earning college credit through Pellissippi State. Students wishing to pursue college credit must meet several criteria. Successful completion of a dual enrollment course results in an EPSO.</a:t>
            </a:r>
          </a:p>
        </p:txBody>
      </p:sp>
      <p:sp>
        <p:nvSpPr>
          <p:cNvPr name="TextBox 7" id="7"/>
          <p:cNvSpPr txBox="true"/>
          <p:nvPr/>
        </p:nvSpPr>
        <p:spPr>
          <a:xfrm rot="0">
            <a:off x="8961091" y="8208831"/>
            <a:ext cx="8497969" cy="1897380"/>
          </a:xfrm>
          <a:prstGeom prst="rect">
            <a:avLst/>
          </a:prstGeom>
        </p:spPr>
        <p:txBody>
          <a:bodyPr anchor="t" rtlCol="false" tIns="0" lIns="0" bIns="0" rIns="0">
            <a:spAutoFit/>
          </a:bodyPr>
          <a:lstStyle/>
          <a:p>
            <a:pPr>
              <a:lnSpc>
                <a:spcPts val="2520"/>
              </a:lnSpc>
              <a:spcBef>
                <a:spcPct val="0"/>
              </a:spcBef>
            </a:pPr>
            <a:r>
              <a:rPr lang="en-US" sz="1800">
                <a:solidFill>
                  <a:srgbClr val="000000"/>
                </a:solidFill>
                <a:latin typeface="Poppins"/>
              </a:rPr>
              <a:t>Courses will be taught on the Maryville College campus. Students who have ACT subscores of 21 or higher, along with a 3.0 G.P.A., have the privilege of earning college credit for these courses. For students who are approved for the dual enrollment grant, the only cost will be the cost of a textbook. This is a 3-hour college course that is transferable. Successful completion of a dual enrollment course results in an EPSO.</a:t>
            </a:r>
          </a:p>
        </p:txBody>
      </p:sp>
      <p:sp>
        <p:nvSpPr>
          <p:cNvPr name="TextBox 8" id="8"/>
          <p:cNvSpPr txBox="true"/>
          <p:nvPr/>
        </p:nvSpPr>
        <p:spPr>
          <a:xfrm rot="0">
            <a:off x="8832674" y="1251492"/>
            <a:ext cx="8268309" cy="2526030"/>
          </a:xfrm>
          <a:prstGeom prst="rect">
            <a:avLst/>
          </a:prstGeom>
        </p:spPr>
        <p:txBody>
          <a:bodyPr anchor="t" rtlCol="false" tIns="0" lIns="0" bIns="0" rIns="0">
            <a:spAutoFit/>
          </a:bodyPr>
          <a:lstStyle/>
          <a:p>
            <a:pPr>
              <a:lnSpc>
                <a:spcPts val="2520"/>
              </a:lnSpc>
            </a:pPr>
            <a:r>
              <a:rPr lang="en-US" sz="1800">
                <a:solidFill>
                  <a:srgbClr val="000000"/>
                </a:solidFill>
                <a:latin typeface="Poppins"/>
              </a:rPr>
              <a:t>Eligible students must have completed at least the sophomore year of high school with a minimum cumulative grade-point average of 2.5 on a 4.0 scale. In order to apply for dual enrollment, be sure to select “Dual Enrollment HS Students Only” on your application for admission. Also submit a completed </a:t>
            </a:r>
            <a:r>
              <a:rPr lang="en-US" sz="1800">
                <a:solidFill>
                  <a:srgbClr val="000000"/>
                </a:solidFill>
                <a:latin typeface="Poppins"/>
                <a:hlinkClick r:id="rId5" tooltip="https://egrands.guarantorsolutions.com/scholarshipapps"/>
              </a:rPr>
              <a:t>application form authorized by TSAC regarding Dual Enrollment </a:t>
            </a:r>
            <a:r>
              <a:rPr lang="en-US" sz="1800">
                <a:solidFill>
                  <a:srgbClr val="000000"/>
                </a:solidFill>
                <a:latin typeface="Poppins"/>
              </a:rPr>
              <a:t>and a written recommendation from the high school principal, teacher, or counselor.</a:t>
            </a:r>
          </a:p>
          <a:p>
            <a:pPr>
              <a:lnSpc>
                <a:spcPts val="2520"/>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6501411" y="3677817"/>
            <a:ext cx="11101875" cy="2130425"/>
          </a:xfrm>
          <a:prstGeom prst="rect">
            <a:avLst/>
          </a:prstGeom>
        </p:spPr>
        <p:txBody>
          <a:bodyPr anchor="t" rtlCol="false" tIns="0" lIns="0" bIns="0" rIns="0">
            <a:spAutoFit/>
          </a:bodyPr>
          <a:lstStyle/>
          <a:p>
            <a:pPr>
              <a:lnSpc>
                <a:spcPts val="2800"/>
              </a:lnSpc>
              <a:spcBef>
                <a:spcPct val="0"/>
              </a:spcBef>
            </a:pPr>
            <a:r>
              <a:rPr lang="en-US" sz="2000">
                <a:solidFill>
                  <a:srgbClr val="000000"/>
                </a:solidFill>
                <a:latin typeface="Poppins"/>
              </a:rPr>
              <a:t>The workforce development center will include four Pellissippi State programs: </a:t>
            </a:r>
          </a:p>
          <a:p>
            <a:pPr>
              <a:lnSpc>
                <a:spcPts val="2800"/>
              </a:lnSpc>
              <a:spcBef>
                <a:spcPct val="0"/>
              </a:spcBef>
            </a:pPr>
          </a:p>
          <a:p>
            <a:pPr marL="431801" indent="-215900" lvl="1">
              <a:lnSpc>
                <a:spcPts val="2800"/>
              </a:lnSpc>
              <a:buFont typeface="Arial"/>
              <a:buChar char="•"/>
            </a:pPr>
            <a:r>
              <a:rPr lang="en-US" sz="2000">
                <a:solidFill>
                  <a:srgbClr val="000000"/>
                </a:solidFill>
                <a:latin typeface="Poppins"/>
              </a:rPr>
              <a:t>Computer Information Technology, Cyber Defense, and Networking concentrations </a:t>
            </a:r>
          </a:p>
          <a:p>
            <a:pPr marL="431801" indent="-215900" lvl="1">
              <a:lnSpc>
                <a:spcPts val="2800"/>
              </a:lnSpc>
              <a:buFont typeface="Arial"/>
              <a:buChar char="•"/>
            </a:pPr>
            <a:r>
              <a:rPr lang="en-US" sz="2000">
                <a:solidFill>
                  <a:srgbClr val="000000"/>
                </a:solidFill>
                <a:latin typeface="Poppins"/>
              </a:rPr>
              <a:t>Culinary Arts, including its new Baking and Pastry Arts option </a:t>
            </a:r>
          </a:p>
          <a:p>
            <a:pPr marL="431801" indent="-215900" lvl="1">
              <a:lnSpc>
                <a:spcPts val="2800"/>
              </a:lnSpc>
              <a:buFont typeface="Arial"/>
              <a:buChar char="•"/>
            </a:pPr>
            <a:r>
              <a:rPr lang="en-US" sz="2000">
                <a:solidFill>
                  <a:srgbClr val="000000"/>
                </a:solidFill>
                <a:latin typeface="Poppins"/>
              </a:rPr>
              <a:t>Business Management and Hospitality Management concentrations  </a:t>
            </a:r>
          </a:p>
          <a:p>
            <a:pPr marL="431801" indent="-215900" lvl="1">
              <a:lnSpc>
                <a:spcPts val="2800"/>
              </a:lnSpc>
              <a:buFont typeface="Arial"/>
              <a:buChar char="•"/>
            </a:pPr>
            <a:r>
              <a:rPr lang="en-US" sz="2000">
                <a:solidFill>
                  <a:srgbClr val="000000"/>
                </a:solidFill>
                <a:latin typeface="Poppins"/>
              </a:rPr>
              <a:t>Electrical Engineering Technology </a:t>
            </a:r>
          </a:p>
        </p:txBody>
      </p:sp>
      <p:sp>
        <p:nvSpPr>
          <p:cNvPr name="TextBox 3" id="3"/>
          <p:cNvSpPr txBox="true"/>
          <p:nvPr/>
        </p:nvSpPr>
        <p:spPr>
          <a:xfrm rot="0">
            <a:off x="6501411" y="6991026"/>
            <a:ext cx="10757889" cy="1778000"/>
          </a:xfrm>
          <a:prstGeom prst="rect">
            <a:avLst/>
          </a:prstGeom>
        </p:spPr>
        <p:txBody>
          <a:bodyPr anchor="t" rtlCol="false" tIns="0" lIns="0" bIns="0" rIns="0">
            <a:spAutoFit/>
          </a:bodyPr>
          <a:lstStyle/>
          <a:p>
            <a:pPr>
              <a:lnSpc>
                <a:spcPts val="2800"/>
              </a:lnSpc>
              <a:spcBef>
                <a:spcPct val="0"/>
              </a:spcBef>
            </a:pPr>
            <a:r>
              <a:rPr lang="en-US" sz="2000">
                <a:solidFill>
                  <a:srgbClr val="000000"/>
                </a:solidFill>
                <a:latin typeface="Poppins"/>
              </a:rPr>
              <a:t>The workforce development center will also include three TCAT Knoxville programs:</a:t>
            </a:r>
          </a:p>
          <a:p>
            <a:pPr>
              <a:lnSpc>
                <a:spcPts val="2800"/>
              </a:lnSpc>
              <a:spcBef>
                <a:spcPct val="0"/>
              </a:spcBef>
            </a:pPr>
          </a:p>
          <a:p>
            <a:pPr marL="431801" indent="-215900" lvl="1">
              <a:lnSpc>
                <a:spcPts val="2800"/>
              </a:lnSpc>
              <a:buFont typeface="Arial"/>
              <a:buChar char="•"/>
            </a:pPr>
            <a:r>
              <a:rPr lang="en-US" sz="2000">
                <a:solidFill>
                  <a:srgbClr val="000000"/>
                </a:solidFill>
                <a:latin typeface="Poppins"/>
              </a:rPr>
              <a:t>Industrial Maintenance/Mechatronics </a:t>
            </a:r>
          </a:p>
          <a:p>
            <a:pPr marL="431801" indent="-215900" lvl="1">
              <a:lnSpc>
                <a:spcPts val="2800"/>
              </a:lnSpc>
              <a:buFont typeface="Arial"/>
              <a:buChar char="•"/>
            </a:pPr>
            <a:r>
              <a:rPr lang="en-US" sz="2000">
                <a:solidFill>
                  <a:srgbClr val="000000"/>
                </a:solidFill>
                <a:latin typeface="Poppins"/>
              </a:rPr>
              <a:t>Machine Tool Technology </a:t>
            </a:r>
          </a:p>
          <a:p>
            <a:pPr marL="431801" indent="-215900" lvl="1">
              <a:lnSpc>
                <a:spcPts val="2800"/>
              </a:lnSpc>
              <a:buFont typeface="Arial"/>
              <a:buChar char="•"/>
            </a:pPr>
            <a:r>
              <a:rPr lang="en-US" sz="2000">
                <a:solidFill>
                  <a:srgbClr val="000000"/>
                </a:solidFill>
                <a:latin typeface="Poppins"/>
              </a:rPr>
              <a:t>Welding Technology </a:t>
            </a:r>
          </a:p>
        </p:txBody>
      </p:sp>
      <p:sp>
        <p:nvSpPr>
          <p:cNvPr name="TextBox 4" id="4"/>
          <p:cNvSpPr txBox="true"/>
          <p:nvPr/>
        </p:nvSpPr>
        <p:spPr>
          <a:xfrm rot="0">
            <a:off x="1172890" y="210949"/>
            <a:ext cx="16337173" cy="1617983"/>
          </a:xfrm>
          <a:prstGeom prst="rect">
            <a:avLst/>
          </a:prstGeom>
        </p:spPr>
        <p:txBody>
          <a:bodyPr anchor="t" rtlCol="false" tIns="0" lIns="0" bIns="0" rIns="0">
            <a:spAutoFit/>
          </a:bodyPr>
          <a:lstStyle/>
          <a:p>
            <a:pPr algn="ctr">
              <a:lnSpc>
                <a:spcPts val="7979"/>
              </a:lnSpc>
            </a:pPr>
            <a:r>
              <a:rPr lang="en-US" sz="5699">
                <a:solidFill>
                  <a:srgbClr val="000000"/>
                </a:solidFill>
                <a:latin typeface="Apricots Bold"/>
              </a:rPr>
              <a:t>Ruth and Steve West Workforce Development Center</a:t>
            </a:r>
          </a:p>
          <a:p>
            <a:pPr algn="ctr">
              <a:lnSpc>
                <a:spcPts val="4759"/>
              </a:lnSpc>
              <a:spcBef>
                <a:spcPct val="0"/>
              </a:spcBef>
            </a:pPr>
            <a:r>
              <a:rPr lang="en-US" sz="3399">
                <a:solidFill>
                  <a:srgbClr val="D82B07"/>
                </a:solidFill>
                <a:latin typeface="Crimson Pro Bold"/>
              </a:rPr>
              <a:t>located </a:t>
            </a:r>
            <a:r>
              <a:rPr lang="en-US" sz="3399">
                <a:solidFill>
                  <a:srgbClr val="D82B07"/>
                </a:solidFill>
                <a:latin typeface="Crimson Pro Bold"/>
              </a:rPr>
              <a:t>on the Pellissippi Blount County Campus</a:t>
            </a:r>
          </a:p>
        </p:txBody>
      </p:sp>
      <p:sp>
        <p:nvSpPr>
          <p:cNvPr name="Freeform 5" id="5"/>
          <p:cNvSpPr/>
          <p:nvPr/>
        </p:nvSpPr>
        <p:spPr>
          <a:xfrm flipH="false" flipV="false" rot="0">
            <a:off x="1639495" y="4077543"/>
            <a:ext cx="3932597" cy="1397648"/>
          </a:xfrm>
          <a:custGeom>
            <a:avLst/>
            <a:gdLst/>
            <a:ahLst/>
            <a:cxnLst/>
            <a:rect r="r" b="b" t="t" l="l"/>
            <a:pathLst>
              <a:path h="1397648" w="3932597">
                <a:moveTo>
                  <a:pt x="0" y="0"/>
                </a:moveTo>
                <a:lnTo>
                  <a:pt x="3932597" y="0"/>
                </a:lnTo>
                <a:lnTo>
                  <a:pt x="3932597" y="1397648"/>
                </a:lnTo>
                <a:lnTo>
                  <a:pt x="0" y="1397648"/>
                </a:lnTo>
                <a:lnTo>
                  <a:pt x="0" y="0"/>
                </a:lnTo>
                <a:close/>
              </a:path>
            </a:pathLst>
          </a:custGeom>
          <a:blipFill>
            <a:blip r:embed="rId2"/>
            <a:stretch>
              <a:fillRect l="0" t="0" r="0" b="0"/>
            </a:stretch>
          </a:blipFill>
        </p:spPr>
      </p:sp>
      <p:sp>
        <p:nvSpPr>
          <p:cNvPr name="Freeform 6" id="6"/>
          <p:cNvSpPr/>
          <p:nvPr/>
        </p:nvSpPr>
        <p:spPr>
          <a:xfrm flipH="false" flipV="false" rot="0">
            <a:off x="1028700" y="7438506"/>
            <a:ext cx="5154187" cy="949716"/>
          </a:xfrm>
          <a:custGeom>
            <a:avLst/>
            <a:gdLst/>
            <a:ahLst/>
            <a:cxnLst/>
            <a:rect r="r" b="b" t="t" l="l"/>
            <a:pathLst>
              <a:path h="949716" w="5154187">
                <a:moveTo>
                  <a:pt x="0" y="0"/>
                </a:moveTo>
                <a:lnTo>
                  <a:pt x="5154187" y="0"/>
                </a:lnTo>
                <a:lnTo>
                  <a:pt x="5154187" y="949715"/>
                </a:lnTo>
                <a:lnTo>
                  <a:pt x="0" y="949715"/>
                </a:lnTo>
                <a:lnTo>
                  <a:pt x="0" y="0"/>
                </a:lnTo>
                <a:close/>
              </a:path>
            </a:pathLst>
          </a:custGeom>
          <a:blipFill>
            <a:blip r:embed="rId3"/>
            <a:stretch>
              <a:fillRect l="0" t="0" r="0" b="0"/>
            </a:stretch>
          </a:blipFill>
        </p:spPr>
      </p:sp>
      <p:sp>
        <p:nvSpPr>
          <p:cNvPr name="TextBox 7" id="7"/>
          <p:cNvSpPr txBox="true"/>
          <p:nvPr/>
        </p:nvSpPr>
        <p:spPr>
          <a:xfrm rot="0">
            <a:off x="3743621" y="1936282"/>
            <a:ext cx="11209726" cy="720725"/>
          </a:xfrm>
          <a:prstGeom prst="rect">
            <a:avLst/>
          </a:prstGeom>
        </p:spPr>
        <p:txBody>
          <a:bodyPr anchor="t" rtlCol="false" tIns="0" lIns="0" bIns="0" rIns="0">
            <a:spAutoFit/>
          </a:bodyPr>
          <a:lstStyle/>
          <a:p>
            <a:pPr algn="ctr">
              <a:lnSpc>
                <a:spcPts val="2800"/>
              </a:lnSpc>
              <a:spcBef>
                <a:spcPct val="0"/>
              </a:spcBef>
            </a:pPr>
            <a:r>
              <a:rPr lang="en-US" sz="2000">
                <a:solidFill>
                  <a:srgbClr val="000000"/>
                </a:solidFill>
                <a:latin typeface="Poppins"/>
              </a:rPr>
              <a:t>High School students should begin in the programming at MHS and then move into these programs for Dual Enrollment or for their postsecondary experience.</a:t>
            </a:r>
          </a:p>
        </p:txBody>
      </p:sp>
      <p:sp>
        <p:nvSpPr>
          <p:cNvPr name="Freeform 8" id="8">
            <a:hlinkClick r:id="rId5"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4"/>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550532" y="2808833"/>
            <a:ext cx="17186935" cy="6539866"/>
          </a:xfrm>
          <a:prstGeom prst="rect">
            <a:avLst/>
          </a:prstGeom>
        </p:spPr>
        <p:txBody>
          <a:bodyPr anchor="t" rtlCol="false" tIns="0" lIns="0" bIns="0" rIns="0">
            <a:spAutoFit/>
          </a:bodyPr>
          <a:lstStyle/>
          <a:p>
            <a:pPr algn="ctr">
              <a:lnSpc>
                <a:spcPts val="3499"/>
              </a:lnSpc>
              <a:spcBef>
                <a:spcPct val="0"/>
              </a:spcBef>
            </a:pPr>
            <a:r>
              <a:rPr lang="en-US" sz="2499">
                <a:solidFill>
                  <a:srgbClr val="000000"/>
                </a:solidFill>
                <a:latin typeface="Poppins"/>
              </a:rPr>
              <a:t>The </a:t>
            </a:r>
            <a:r>
              <a:rPr lang="en-US" sz="2499">
                <a:solidFill>
                  <a:srgbClr val="D82B07"/>
                </a:solidFill>
                <a:latin typeface="Poppins Bold"/>
              </a:rPr>
              <a:t>Early College Experience</a:t>
            </a:r>
            <a:r>
              <a:rPr lang="en-US" sz="2499">
                <a:solidFill>
                  <a:srgbClr val="000000"/>
                </a:solidFill>
                <a:latin typeface="Poppins"/>
              </a:rPr>
              <a:t> is a dual enrollment pathway allowing students to earn 30 hours of college credit during their </a:t>
            </a:r>
            <a:r>
              <a:rPr lang="en-US" sz="2499">
                <a:solidFill>
                  <a:srgbClr val="000000"/>
                </a:solidFill>
                <a:latin typeface="Poppins Bold"/>
              </a:rPr>
              <a:t>junior and senior</a:t>
            </a:r>
            <a:r>
              <a:rPr lang="en-US" sz="2499">
                <a:solidFill>
                  <a:srgbClr val="000000"/>
                </a:solidFill>
                <a:latin typeface="Poppins"/>
              </a:rPr>
              <a:t> years while remaining connected to Maryville High School. The classes for this program are predetermined between MHS and Pellissippi State to provide an experience where students take general education requirements that are reciprocated with state colleges and apply to most majors. </a:t>
            </a:r>
          </a:p>
          <a:p>
            <a:pPr algn="ctr">
              <a:lnSpc>
                <a:spcPts val="3499"/>
              </a:lnSpc>
              <a:spcBef>
                <a:spcPct val="0"/>
              </a:spcBef>
            </a:pPr>
          </a:p>
          <a:p>
            <a:pPr algn="ctr">
              <a:lnSpc>
                <a:spcPts val="3499"/>
              </a:lnSpc>
              <a:spcBef>
                <a:spcPct val="0"/>
              </a:spcBef>
            </a:pPr>
            <a:r>
              <a:rPr lang="en-US" sz="2499">
                <a:solidFill>
                  <a:srgbClr val="000000"/>
                </a:solidFill>
                <a:latin typeface="Poppins"/>
              </a:rPr>
              <a:t>This opportunity takes advantage of the Dual Enrollment Grant and a scholarship offered by Pellissippi State to cover tuition for all students who are accepted into the program. Student candidates must meet GPA requirements, teacher recommendation, ACT/Pre-ACT/SAT/PSAT/Accuplacer scores to be eligible. A student who is accepted into the program will follow the course sequence on the next page. </a:t>
            </a:r>
          </a:p>
          <a:p>
            <a:pPr algn="ctr">
              <a:lnSpc>
                <a:spcPts val="3499"/>
              </a:lnSpc>
              <a:spcBef>
                <a:spcPct val="0"/>
              </a:spcBef>
            </a:pPr>
          </a:p>
          <a:p>
            <a:pPr algn="ctr">
              <a:lnSpc>
                <a:spcPts val="3499"/>
              </a:lnSpc>
              <a:spcBef>
                <a:spcPct val="0"/>
              </a:spcBef>
            </a:pPr>
            <a:r>
              <a:rPr lang="en-US" sz="2499">
                <a:solidFill>
                  <a:srgbClr val="000000"/>
                </a:solidFill>
                <a:latin typeface="Poppins"/>
              </a:rPr>
              <a:t>Students who wish to enroll in differing coursework would do so under the traditional dual enrollment format. They would not be a part of this program and thus not eligible for the Pellissippi State scholarship associated with the Early College Experience. </a:t>
            </a:r>
          </a:p>
          <a:p>
            <a:pPr algn="ctr">
              <a:lnSpc>
                <a:spcPts val="3219"/>
              </a:lnSpc>
              <a:spcBef>
                <a:spcPct val="0"/>
              </a:spcBef>
            </a:pPr>
          </a:p>
        </p:txBody>
      </p:sp>
      <p:sp>
        <p:nvSpPr>
          <p:cNvPr name="TextBox 3" id="3"/>
          <p:cNvSpPr txBox="true"/>
          <p:nvPr/>
        </p:nvSpPr>
        <p:spPr>
          <a:xfrm rot="0">
            <a:off x="3514799" y="453515"/>
            <a:ext cx="11258401" cy="1536078"/>
          </a:xfrm>
          <a:prstGeom prst="rect">
            <a:avLst/>
          </a:prstGeom>
        </p:spPr>
        <p:txBody>
          <a:bodyPr anchor="t" rtlCol="false" tIns="0" lIns="0" bIns="0" rIns="0">
            <a:spAutoFit/>
          </a:bodyPr>
          <a:lstStyle/>
          <a:p>
            <a:pPr algn="ctr">
              <a:lnSpc>
                <a:spcPts val="12459"/>
              </a:lnSpc>
              <a:spcBef>
                <a:spcPct val="0"/>
              </a:spcBef>
            </a:pPr>
            <a:r>
              <a:rPr lang="en-US" sz="8899">
                <a:solidFill>
                  <a:srgbClr val="D82B07"/>
                </a:solidFill>
                <a:latin typeface="Apricots Bold"/>
              </a:rPr>
              <a:t>Early College Experience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
        <p:nvSpPr>
          <p:cNvPr name="Freeform 3" id="3"/>
          <p:cNvSpPr/>
          <p:nvPr/>
        </p:nvSpPr>
        <p:spPr>
          <a:xfrm flipH="false" flipV="false" rot="0">
            <a:off x="1992687" y="-219984"/>
            <a:ext cx="13730453" cy="10297840"/>
          </a:xfrm>
          <a:custGeom>
            <a:avLst/>
            <a:gdLst/>
            <a:ahLst/>
            <a:cxnLst/>
            <a:rect r="r" b="b" t="t" l="l"/>
            <a:pathLst>
              <a:path h="10297840" w="13730453">
                <a:moveTo>
                  <a:pt x="0" y="0"/>
                </a:moveTo>
                <a:lnTo>
                  <a:pt x="13730454" y="0"/>
                </a:lnTo>
                <a:lnTo>
                  <a:pt x="13730454" y="10297839"/>
                </a:lnTo>
                <a:lnTo>
                  <a:pt x="0" y="10297839"/>
                </a:lnTo>
                <a:lnTo>
                  <a:pt x="0" y="0"/>
                </a:lnTo>
                <a:close/>
              </a:path>
            </a:pathLst>
          </a:custGeom>
          <a:blipFill>
            <a:blip r:embed="rId4"/>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547904" y="165676"/>
            <a:ext cx="17192191" cy="3910963"/>
          </a:xfrm>
          <a:prstGeom prst="rect">
            <a:avLst/>
          </a:prstGeom>
        </p:spPr>
        <p:txBody>
          <a:bodyPr anchor="t" rtlCol="false" tIns="0" lIns="0" bIns="0" rIns="0">
            <a:spAutoFit/>
          </a:bodyPr>
          <a:lstStyle/>
          <a:p>
            <a:pPr>
              <a:lnSpc>
                <a:spcPts val="2799"/>
              </a:lnSpc>
            </a:pPr>
            <a:r>
              <a:rPr lang="en-US" sz="2799">
                <a:solidFill>
                  <a:srgbClr val="D82B07"/>
                </a:solidFill>
                <a:latin typeface="Crimson Pro Bold"/>
              </a:rPr>
              <a:t>Advanced Placement</a:t>
            </a:r>
            <a:r>
              <a:rPr lang="en-US" sz="2799">
                <a:solidFill>
                  <a:srgbClr val="000000"/>
                </a:solidFill>
                <a:latin typeface="Crimson Pro"/>
              </a:rPr>
              <a:t> (AP) </a:t>
            </a:r>
            <a:r>
              <a:rPr lang="en-US" sz="2799">
                <a:solidFill>
                  <a:srgbClr val="000000"/>
                </a:solidFill>
                <a:latin typeface="Crimson Pro"/>
              </a:rPr>
              <a:t>is designed to provide students with an opportunity to receive college credit for introductory college courses and move directly to more interesting and challenging courses. All courses are taught according to the College Board Advanced Placement guidelines and students will use college level texts. To qualify for college credit, Advanced Placement exams must be taken on a specific date and hour during the second or third week of May. Each test is designed and will be scored by the Educational Testing Service. Students who choose to take AP course work are expected to take the AP exam and will be responsible for its cost. Students who perform well can receive course credit and/or advanced standing at thousands of colleges and universities worldwide.</a:t>
            </a:r>
          </a:p>
          <a:p>
            <a:pPr>
              <a:lnSpc>
                <a:spcPts val="2599"/>
              </a:lnSpc>
            </a:pPr>
          </a:p>
          <a:p>
            <a:pPr>
              <a:lnSpc>
                <a:spcPts val="2599"/>
              </a:lnSpc>
            </a:pPr>
          </a:p>
          <a:p>
            <a:pPr algn="l">
              <a:lnSpc>
                <a:spcPts val="5899"/>
              </a:lnSpc>
            </a:pPr>
            <a:r>
              <a:rPr lang="en-US" sz="5899">
                <a:solidFill>
                  <a:srgbClr val="D82B07"/>
                </a:solidFill>
                <a:latin typeface="Apricots"/>
              </a:rPr>
              <a:t>Course Options:</a:t>
            </a:r>
          </a:p>
        </p:txBody>
      </p:sp>
      <p:sp>
        <p:nvSpPr>
          <p:cNvPr name="TextBox 3" id="3"/>
          <p:cNvSpPr txBox="true"/>
          <p:nvPr/>
        </p:nvSpPr>
        <p:spPr>
          <a:xfrm rot="0">
            <a:off x="1840459" y="4084259"/>
            <a:ext cx="5830342" cy="5699125"/>
          </a:xfrm>
          <a:prstGeom prst="rect">
            <a:avLst/>
          </a:prstGeom>
        </p:spPr>
        <p:txBody>
          <a:bodyPr anchor="t" rtlCol="false" tIns="0" lIns="0" bIns="0" rIns="0">
            <a:spAutoFit/>
          </a:bodyPr>
          <a:lstStyle/>
          <a:p>
            <a:pPr>
              <a:lnSpc>
                <a:spcPts val="3499"/>
              </a:lnSpc>
              <a:spcBef>
                <a:spcPct val="0"/>
              </a:spcBef>
            </a:pPr>
            <a:r>
              <a:rPr lang="en-US" sz="2499">
                <a:solidFill>
                  <a:srgbClr val="000000"/>
                </a:solidFill>
                <a:latin typeface="Poppins"/>
              </a:rPr>
              <a:t>A</a:t>
            </a:r>
            <a:r>
              <a:rPr lang="en-US" sz="2499">
                <a:solidFill>
                  <a:srgbClr val="000000"/>
                </a:solidFill>
                <a:latin typeface="Poppins"/>
              </a:rPr>
              <a:t>P Art History</a:t>
            </a:r>
          </a:p>
          <a:p>
            <a:pPr>
              <a:lnSpc>
                <a:spcPts val="3499"/>
              </a:lnSpc>
              <a:spcBef>
                <a:spcPct val="0"/>
              </a:spcBef>
            </a:pPr>
            <a:r>
              <a:rPr lang="en-US" sz="2499">
                <a:solidFill>
                  <a:srgbClr val="000000"/>
                </a:solidFill>
                <a:latin typeface="Poppins"/>
              </a:rPr>
              <a:t>AP Biology</a:t>
            </a:r>
          </a:p>
          <a:p>
            <a:pPr>
              <a:lnSpc>
                <a:spcPts val="3499"/>
              </a:lnSpc>
              <a:spcBef>
                <a:spcPct val="0"/>
              </a:spcBef>
            </a:pPr>
            <a:r>
              <a:rPr lang="en-US" sz="2499">
                <a:solidFill>
                  <a:srgbClr val="000000"/>
                </a:solidFill>
                <a:latin typeface="Poppins"/>
              </a:rPr>
              <a:t>AP English 3</a:t>
            </a:r>
          </a:p>
          <a:p>
            <a:pPr>
              <a:lnSpc>
                <a:spcPts val="3499"/>
              </a:lnSpc>
              <a:spcBef>
                <a:spcPct val="0"/>
              </a:spcBef>
            </a:pPr>
            <a:r>
              <a:rPr lang="en-US" sz="2499">
                <a:solidFill>
                  <a:srgbClr val="000000"/>
                </a:solidFill>
                <a:latin typeface="Poppins"/>
              </a:rPr>
              <a:t>AP English 4</a:t>
            </a:r>
          </a:p>
          <a:p>
            <a:pPr>
              <a:lnSpc>
                <a:spcPts val="3499"/>
              </a:lnSpc>
              <a:spcBef>
                <a:spcPct val="0"/>
              </a:spcBef>
            </a:pPr>
            <a:r>
              <a:rPr lang="en-US" sz="2499">
                <a:solidFill>
                  <a:srgbClr val="000000"/>
                </a:solidFill>
                <a:latin typeface="Poppins"/>
              </a:rPr>
              <a:t>AP Calculus AB </a:t>
            </a:r>
          </a:p>
          <a:p>
            <a:pPr>
              <a:lnSpc>
                <a:spcPts val="3499"/>
              </a:lnSpc>
              <a:spcBef>
                <a:spcPct val="0"/>
              </a:spcBef>
            </a:pPr>
            <a:r>
              <a:rPr lang="en-US" sz="2499">
                <a:solidFill>
                  <a:srgbClr val="000000"/>
                </a:solidFill>
                <a:latin typeface="Poppins"/>
              </a:rPr>
              <a:t>AP Calculus BC</a:t>
            </a:r>
          </a:p>
          <a:p>
            <a:pPr>
              <a:lnSpc>
                <a:spcPts val="3499"/>
              </a:lnSpc>
              <a:spcBef>
                <a:spcPct val="0"/>
              </a:spcBef>
            </a:pPr>
            <a:r>
              <a:rPr lang="en-US" sz="2499">
                <a:solidFill>
                  <a:srgbClr val="000000"/>
                </a:solidFill>
                <a:latin typeface="Poppins"/>
              </a:rPr>
              <a:t>AP Computer Science</a:t>
            </a:r>
          </a:p>
          <a:p>
            <a:pPr>
              <a:lnSpc>
                <a:spcPts val="3499"/>
              </a:lnSpc>
              <a:spcBef>
                <a:spcPct val="0"/>
              </a:spcBef>
            </a:pPr>
            <a:r>
              <a:rPr lang="en-US" sz="2499">
                <a:solidFill>
                  <a:srgbClr val="000000"/>
                </a:solidFill>
                <a:latin typeface="Poppins"/>
              </a:rPr>
              <a:t>AP Chemistry </a:t>
            </a:r>
          </a:p>
          <a:p>
            <a:pPr>
              <a:lnSpc>
                <a:spcPts val="3499"/>
              </a:lnSpc>
              <a:spcBef>
                <a:spcPct val="0"/>
              </a:spcBef>
            </a:pPr>
            <a:r>
              <a:rPr lang="en-US" sz="2499">
                <a:solidFill>
                  <a:srgbClr val="000000"/>
                </a:solidFill>
                <a:latin typeface="Poppins"/>
              </a:rPr>
              <a:t>AP Economics</a:t>
            </a:r>
          </a:p>
          <a:p>
            <a:pPr>
              <a:lnSpc>
                <a:spcPts val="3499"/>
              </a:lnSpc>
              <a:spcBef>
                <a:spcPct val="0"/>
              </a:spcBef>
            </a:pPr>
            <a:r>
              <a:rPr lang="en-US" sz="2499">
                <a:solidFill>
                  <a:srgbClr val="000000"/>
                </a:solidFill>
                <a:latin typeface="Poppins"/>
              </a:rPr>
              <a:t>AP Environmental Science </a:t>
            </a:r>
          </a:p>
          <a:p>
            <a:pPr>
              <a:lnSpc>
                <a:spcPts val="3499"/>
              </a:lnSpc>
              <a:spcBef>
                <a:spcPct val="0"/>
              </a:spcBef>
            </a:pPr>
            <a:r>
              <a:rPr lang="en-US" sz="2499">
                <a:solidFill>
                  <a:srgbClr val="000000"/>
                </a:solidFill>
                <a:latin typeface="Poppins"/>
              </a:rPr>
              <a:t>AP French</a:t>
            </a:r>
          </a:p>
          <a:p>
            <a:pPr>
              <a:lnSpc>
                <a:spcPts val="3499"/>
              </a:lnSpc>
              <a:spcBef>
                <a:spcPct val="0"/>
              </a:spcBef>
            </a:pPr>
            <a:r>
              <a:rPr lang="en-US" sz="2499">
                <a:solidFill>
                  <a:srgbClr val="000000"/>
                </a:solidFill>
                <a:latin typeface="Poppins"/>
              </a:rPr>
              <a:t>AP Government</a:t>
            </a:r>
          </a:p>
          <a:p>
            <a:pPr>
              <a:lnSpc>
                <a:spcPts val="3499"/>
              </a:lnSpc>
              <a:spcBef>
                <a:spcPct val="0"/>
              </a:spcBef>
            </a:pPr>
            <a:r>
              <a:rPr lang="en-US" sz="2499">
                <a:solidFill>
                  <a:srgbClr val="000000"/>
                </a:solidFill>
                <a:latin typeface="Poppins"/>
              </a:rPr>
              <a:t>AP Human Geography (MJHS &amp; MHS)</a:t>
            </a:r>
          </a:p>
        </p:txBody>
      </p:sp>
      <p:sp>
        <p:nvSpPr>
          <p:cNvPr name="TextBox 4" id="4"/>
          <p:cNvSpPr txBox="true"/>
          <p:nvPr/>
        </p:nvSpPr>
        <p:spPr>
          <a:xfrm rot="0">
            <a:off x="8591652" y="4084259"/>
            <a:ext cx="7765405" cy="5699125"/>
          </a:xfrm>
          <a:prstGeom prst="rect">
            <a:avLst/>
          </a:prstGeom>
        </p:spPr>
        <p:txBody>
          <a:bodyPr anchor="t" rtlCol="false" tIns="0" lIns="0" bIns="0" rIns="0">
            <a:spAutoFit/>
          </a:bodyPr>
          <a:lstStyle/>
          <a:p>
            <a:pPr>
              <a:lnSpc>
                <a:spcPts val="3499"/>
              </a:lnSpc>
              <a:spcBef>
                <a:spcPct val="0"/>
              </a:spcBef>
            </a:pPr>
            <a:r>
              <a:rPr lang="en-US" sz="2499">
                <a:solidFill>
                  <a:srgbClr val="000000"/>
                </a:solidFill>
                <a:latin typeface="Poppins"/>
              </a:rPr>
              <a:t>AP European History</a:t>
            </a:r>
          </a:p>
          <a:p>
            <a:pPr>
              <a:lnSpc>
                <a:spcPts val="3499"/>
              </a:lnSpc>
              <a:spcBef>
                <a:spcPct val="0"/>
              </a:spcBef>
            </a:pPr>
            <a:r>
              <a:rPr lang="en-US" sz="2499">
                <a:solidFill>
                  <a:srgbClr val="000000"/>
                </a:solidFill>
                <a:latin typeface="Poppins"/>
              </a:rPr>
              <a:t>AP Latin</a:t>
            </a:r>
          </a:p>
          <a:p>
            <a:pPr>
              <a:lnSpc>
                <a:spcPts val="3499"/>
              </a:lnSpc>
              <a:spcBef>
                <a:spcPct val="0"/>
              </a:spcBef>
            </a:pPr>
            <a:r>
              <a:rPr lang="en-US" sz="2499">
                <a:solidFill>
                  <a:srgbClr val="000000"/>
                </a:solidFill>
                <a:latin typeface="Poppins"/>
              </a:rPr>
              <a:t>AP Music Theory                                                        </a:t>
            </a:r>
          </a:p>
          <a:p>
            <a:pPr>
              <a:lnSpc>
                <a:spcPts val="3499"/>
              </a:lnSpc>
              <a:spcBef>
                <a:spcPct val="0"/>
              </a:spcBef>
            </a:pPr>
            <a:r>
              <a:rPr lang="en-US" sz="2499">
                <a:solidFill>
                  <a:srgbClr val="000000"/>
                </a:solidFill>
                <a:latin typeface="Poppins"/>
              </a:rPr>
              <a:t>AP Physics 1</a:t>
            </a:r>
          </a:p>
          <a:p>
            <a:pPr>
              <a:lnSpc>
                <a:spcPts val="3499"/>
              </a:lnSpc>
              <a:spcBef>
                <a:spcPct val="0"/>
              </a:spcBef>
            </a:pPr>
            <a:r>
              <a:rPr lang="en-US" sz="2499">
                <a:solidFill>
                  <a:srgbClr val="000000"/>
                </a:solidFill>
                <a:latin typeface="Poppins"/>
              </a:rPr>
              <a:t>AP Physics 2</a:t>
            </a:r>
          </a:p>
          <a:p>
            <a:pPr>
              <a:lnSpc>
                <a:spcPts val="3499"/>
              </a:lnSpc>
              <a:spcBef>
                <a:spcPct val="0"/>
              </a:spcBef>
            </a:pPr>
            <a:r>
              <a:rPr lang="en-US" sz="2499">
                <a:solidFill>
                  <a:srgbClr val="000000"/>
                </a:solidFill>
                <a:latin typeface="Poppins"/>
              </a:rPr>
              <a:t>AP Psychology</a:t>
            </a:r>
          </a:p>
          <a:p>
            <a:pPr>
              <a:lnSpc>
                <a:spcPts val="3499"/>
              </a:lnSpc>
              <a:spcBef>
                <a:spcPct val="0"/>
              </a:spcBef>
            </a:pPr>
            <a:r>
              <a:rPr lang="en-US" sz="2499">
                <a:solidFill>
                  <a:srgbClr val="000000"/>
                </a:solidFill>
                <a:latin typeface="Poppins"/>
              </a:rPr>
              <a:t>AP Research</a:t>
            </a:r>
          </a:p>
          <a:p>
            <a:pPr>
              <a:lnSpc>
                <a:spcPts val="3499"/>
              </a:lnSpc>
              <a:spcBef>
                <a:spcPct val="0"/>
              </a:spcBef>
            </a:pPr>
            <a:r>
              <a:rPr lang="en-US" sz="2499">
                <a:solidFill>
                  <a:srgbClr val="000000"/>
                </a:solidFill>
                <a:latin typeface="Poppins"/>
              </a:rPr>
              <a:t>AP Seminar</a:t>
            </a:r>
          </a:p>
          <a:p>
            <a:pPr>
              <a:lnSpc>
                <a:spcPts val="3499"/>
              </a:lnSpc>
              <a:spcBef>
                <a:spcPct val="0"/>
              </a:spcBef>
            </a:pPr>
            <a:r>
              <a:rPr lang="en-US" sz="2499">
                <a:solidFill>
                  <a:srgbClr val="000000"/>
                </a:solidFill>
                <a:latin typeface="Poppins"/>
              </a:rPr>
              <a:t>AP Spanish</a:t>
            </a:r>
          </a:p>
          <a:p>
            <a:pPr>
              <a:lnSpc>
                <a:spcPts val="3499"/>
              </a:lnSpc>
              <a:spcBef>
                <a:spcPct val="0"/>
              </a:spcBef>
            </a:pPr>
            <a:r>
              <a:rPr lang="en-US" sz="2499">
                <a:solidFill>
                  <a:srgbClr val="000000"/>
                </a:solidFill>
                <a:latin typeface="Poppins"/>
              </a:rPr>
              <a:t>AP Statistics</a:t>
            </a:r>
          </a:p>
          <a:p>
            <a:pPr>
              <a:lnSpc>
                <a:spcPts val="3499"/>
              </a:lnSpc>
              <a:spcBef>
                <a:spcPct val="0"/>
              </a:spcBef>
            </a:pPr>
            <a:r>
              <a:rPr lang="en-US" sz="2499">
                <a:solidFill>
                  <a:srgbClr val="000000"/>
                </a:solidFill>
                <a:latin typeface="Poppins"/>
              </a:rPr>
              <a:t>AP Studio Art Drawing, Studio Art 3D, Studio Art 2D</a:t>
            </a:r>
          </a:p>
          <a:p>
            <a:pPr>
              <a:lnSpc>
                <a:spcPts val="3499"/>
              </a:lnSpc>
              <a:spcBef>
                <a:spcPct val="0"/>
              </a:spcBef>
            </a:pPr>
            <a:r>
              <a:rPr lang="en-US" sz="2499">
                <a:solidFill>
                  <a:srgbClr val="000000"/>
                </a:solidFill>
                <a:latin typeface="Poppins"/>
              </a:rPr>
              <a:t>AP United States History</a:t>
            </a:r>
          </a:p>
          <a:p>
            <a:pPr>
              <a:lnSpc>
                <a:spcPts val="3499"/>
              </a:lnSpc>
              <a:spcBef>
                <a:spcPct val="0"/>
              </a:spcBef>
            </a:pPr>
            <a:r>
              <a:rPr lang="en-US" sz="2499">
                <a:solidFill>
                  <a:srgbClr val="000000"/>
                </a:solidFill>
                <a:latin typeface="Poppins"/>
              </a:rPr>
              <a:t>AP World History</a:t>
            </a:r>
          </a:p>
        </p:txBody>
      </p:sp>
      <p:sp>
        <p:nvSpPr>
          <p:cNvPr name="TextBox 5" id="5"/>
          <p:cNvSpPr txBox="true"/>
          <p:nvPr/>
        </p:nvSpPr>
        <p:spPr>
          <a:xfrm rot="0">
            <a:off x="6836719" y="2920507"/>
            <a:ext cx="11216532" cy="448310"/>
          </a:xfrm>
          <a:prstGeom prst="rect">
            <a:avLst/>
          </a:prstGeom>
        </p:spPr>
        <p:txBody>
          <a:bodyPr anchor="t" rtlCol="false" tIns="0" lIns="0" bIns="0" rIns="0">
            <a:spAutoFit/>
          </a:bodyPr>
          <a:lstStyle/>
          <a:p>
            <a:pPr algn="ctr">
              <a:lnSpc>
                <a:spcPts val="3640"/>
              </a:lnSpc>
              <a:spcBef>
                <a:spcPct val="0"/>
              </a:spcBef>
            </a:pPr>
            <a:r>
              <a:rPr lang="en-US" sz="2600">
                <a:solidFill>
                  <a:srgbClr val="000000"/>
                </a:solidFill>
                <a:latin typeface="Crimson Pro Bold"/>
              </a:rPr>
              <a:t>https://apstudents.collegeboard.org/getting-credit-placement/search-policies</a:t>
            </a:r>
          </a:p>
        </p:txBody>
      </p:sp>
      <p:sp>
        <p:nvSpPr>
          <p:cNvPr name="Freeform 6" id="6">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2172965" y="885825"/>
            <a:ext cx="13942070" cy="1269369"/>
          </a:xfrm>
          <a:prstGeom prst="rect">
            <a:avLst/>
          </a:prstGeom>
        </p:spPr>
        <p:txBody>
          <a:bodyPr anchor="t" rtlCol="false" tIns="0" lIns="0" bIns="0" rIns="0">
            <a:spAutoFit/>
          </a:bodyPr>
          <a:lstStyle/>
          <a:p>
            <a:pPr algn="ctr">
              <a:lnSpc>
                <a:spcPts val="10359"/>
              </a:lnSpc>
              <a:spcBef>
                <a:spcPct val="0"/>
              </a:spcBef>
            </a:pPr>
            <a:r>
              <a:rPr lang="en-US" sz="7399">
                <a:solidFill>
                  <a:srgbClr val="D82B07"/>
                </a:solidFill>
                <a:latin typeface="Apricots Bold"/>
              </a:rPr>
              <a:t>College Level Examination Program </a:t>
            </a:r>
          </a:p>
        </p:txBody>
      </p:sp>
      <p:sp>
        <p:nvSpPr>
          <p:cNvPr name="TextBox 3" id="3"/>
          <p:cNvSpPr txBox="true"/>
          <p:nvPr/>
        </p:nvSpPr>
        <p:spPr>
          <a:xfrm rot="0">
            <a:off x="1563062" y="2885849"/>
            <a:ext cx="15161875" cy="5633879"/>
          </a:xfrm>
          <a:prstGeom prst="rect">
            <a:avLst/>
          </a:prstGeom>
        </p:spPr>
        <p:txBody>
          <a:bodyPr anchor="t" rtlCol="false" tIns="0" lIns="0" bIns="0" rIns="0">
            <a:spAutoFit/>
          </a:bodyPr>
          <a:lstStyle/>
          <a:p>
            <a:pPr>
              <a:lnSpc>
                <a:spcPts val="3181"/>
              </a:lnSpc>
            </a:pPr>
            <a:r>
              <a:rPr lang="en-US" sz="3181">
                <a:solidFill>
                  <a:srgbClr val="000000"/>
                </a:solidFill>
                <a:latin typeface="Crimson Pro"/>
              </a:rPr>
              <a:t>Developed by the College Board, </a:t>
            </a:r>
            <a:r>
              <a:rPr lang="en-US" sz="3181">
                <a:solidFill>
                  <a:srgbClr val="000000"/>
                </a:solidFill>
                <a:latin typeface="Crimson Pro Bold"/>
              </a:rPr>
              <a:t>College Level Examination Program (CLEP)</a:t>
            </a:r>
            <a:r>
              <a:rPr lang="en-US" sz="3181">
                <a:solidFill>
                  <a:srgbClr val="000000"/>
                </a:solidFill>
                <a:latin typeface="Crimson Pro"/>
              </a:rPr>
              <a:t> exams can be taken by students to earn postsecondary credit.  CLEP offers 34 exams that cover introductory level college course material. With a passing score on one CLEP exam, you could earn three or more college credits at 2,900 U.S. colleges and universities. Students can earn credit for postsecondary coursework in a specific subject.  Maryville High School is a testing center for CLEP exams. </a:t>
            </a:r>
          </a:p>
          <a:p>
            <a:pPr>
              <a:lnSpc>
                <a:spcPts val="3181"/>
              </a:lnSpc>
            </a:pPr>
          </a:p>
          <a:p>
            <a:pPr algn="ctr">
              <a:lnSpc>
                <a:spcPts val="3181"/>
              </a:lnSpc>
            </a:pPr>
          </a:p>
          <a:p>
            <a:pPr algn="ctr">
              <a:lnSpc>
                <a:spcPts val="3181"/>
              </a:lnSpc>
            </a:pPr>
          </a:p>
          <a:p>
            <a:pPr algn="ctr">
              <a:lnSpc>
                <a:spcPts val="3181"/>
              </a:lnSpc>
            </a:pPr>
          </a:p>
          <a:p>
            <a:pPr algn="ctr">
              <a:lnSpc>
                <a:spcPts val="3181"/>
              </a:lnSpc>
            </a:pPr>
          </a:p>
          <a:p>
            <a:pPr algn="ctr">
              <a:lnSpc>
                <a:spcPts val="3181"/>
              </a:lnSpc>
            </a:pPr>
            <a:r>
              <a:rPr lang="en-US" sz="3181">
                <a:solidFill>
                  <a:srgbClr val="000000"/>
                </a:solidFill>
                <a:latin typeface="Crimson Pro Bold"/>
              </a:rPr>
              <a:t>Click below to learn more about CLEP exams.</a:t>
            </a:r>
          </a:p>
          <a:p>
            <a:pPr>
              <a:lnSpc>
                <a:spcPts val="3181"/>
              </a:lnSpc>
            </a:pPr>
          </a:p>
          <a:p>
            <a:pPr>
              <a:lnSpc>
                <a:spcPts val="3181"/>
              </a:lnSpc>
            </a:pPr>
          </a:p>
        </p:txBody>
      </p:sp>
      <p:sp>
        <p:nvSpPr>
          <p:cNvPr name="TextBox 4" id="4"/>
          <p:cNvSpPr txBox="true"/>
          <p:nvPr/>
        </p:nvSpPr>
        <p:spPr>
          <a:xfrm rot="0">
            <a:off x="1563062" y="5655405"/>
            <a:ext cx="15161875" cy="1021715"/>
          </a:xfrm>
          <a:prstGeom prst="rect">
            <a:avLst/>
          </a:prstGeom>
        </p:spPr>
        <p:txBody>
          <a:bodyPr anchor="t" rtlCol="false" tIns="0" lIns="0" bIns="0" rIns="0">
            <a:spAutoFit/>
          </a:bodyPr>
          <a:lstStyle/>
          <a:p>
            <a:pPr algn="ctr">
              <a:lnSpc>
                <a:spcPts val="4060"/>
              </a:lnSpc>
              <a:spcBef>
                <a:spcPct val="0"/>
              </a:spcBef>
            </a:pPr>
            <a:r>
              <a:rPr lang="en-US" sz="2900">
                <a:solidFill>
                  <a:srgbClr val="000000"/>
                </a:solidFill>
                <a:latin typeface="Crimson Pro"/>
              </a:rPr>
              <a:t>Please see </a:t>
            </a:r>
            <a:r>
              <a:rPr lang="en-US" sz="2900" u="sng">
                <a:solidFill>
                  <a:srgbClr val="000000"/>
                </a:solidFill>
                <a:latin typeface="Crimson Pro"/>
                <a:hlinkClick r:id="rId2" tooltip="https://clep.collegeboard.org/clep-college-credit-policy-search"/>
              </a:rPr>
              <a:t>https://clep.collegeboard.org/clep-college-credit-policy-search</a:t>
            </a:r>
            <a:r>
              <a:rPr lang="en-US" sz="2900">
                <a:solidFill>
                  <a:srgbClr val="000000"/>
                </a:solidFill>
                <a:latin typeface="Crimson Pro"/>
              </a:rPr>
              <a:t> so students can access the CLEP policy of their desired college.  </a:t>
            </a:r>
          </a:p>
        </p:txBody>
      </p:sp>
      <p:sp>
        <p:nvSpPr>
          <p:cNvPr name="Freeform 5" id="5">
            <a:hlinkClick r:id="rId4"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2114699" y="885825"/>
            <a:ext cx="14058602" cy="1269369"/>
          </a:xfrm>
          <a:prstGeom prst="rect">
            <a:avLst/>
          </a:prstGeom>
        </p:spPr>
        <p:txBody>
          <a:bodyPr anchor="t" rtlCol="false" tIns="0" lIns="0" bIns="0" rIns="0">
            <a:spAutoFit/>
          </a:bodyPr>
          <a:lstStyle/>
          <a:p>
            <a:pPr algn="ctr">
              <a:lnSpc>
                <a:spcPts val="10359"/>
              </a:lnSpc>
              <a:spcBef>
                <a:spcPct val="0"/>
              </a:spcBef>
            </a:pPr>
            <a:r>
              <a:rPr lang="en-US" sz="7399">
                <a:solidFill>
                  <a:srgbClr val="D82B07"/>
                </a:solidFill>
                <a:latin typeface="Apricots Bold"/>
              </a:rPr>
              <a:t>Work-Based Learning Opportunities</a:t>
            </a:r>
          </a:p>
        </p:txBody>
      </p:sp>
      <p:sp>
        <p:nvSpPr>
          <p:cNvPr name="TextBox 3" id="3"/>
          <p:cNvSpPr txBox="true"/>
          <p:nvPr/>
        </p:nvSpPr>
        <p:spPr>
          <a:xfrm rot="0">
            <a:off x="1441632" y="2831151"/>
            <a:ext cx="15404735" cy="4515687"/>
          </a:xfrm>
          <a:prstGeom prst="rect">
            <a:avLst/>
          </a:prstGeom>
        </p:spPr>
        <p:txBody>
          <a:bodyPr anchor="t" rtlCol="false" tIns="0" lIns="0" bIns="0" rIns="0">
            <a:spAutoFit/>
          </a:bodyPr>
          <a:lstStyle/>
          <a:p>
            <a:pPr algn="ctr">
              <a:lnSpc>
                <a:spcPts val="4004"/>
              </a:lnSpc>
              <a:spcBef>
                <a:spcPct val="0"/>
              </a:spcBef>
            </a:pPr>
            <a:r>
              <a:rPr lang="en-US" sz="2860">
                <a:solidFill>
                  <a:srgbClr val="000000"/>
                </a:solidFill>
                <a:latin typeface="Poppins"/>
              </a:rPr>
              <a:t>Work-Based Learning (</a:t>
            </a:r>
            <a:r>
              <a:rPr lang="en-US" sz="2860">
                <a:solidFill>
                  <a:srgbClr val="000000"/>
                </a:solidFill>
                <a:latin typeface="Poppins"/>
              </a:rPr>
              <a:t>WBL) experiences are activities at the high school level that involve actual work experience or connect classroom learning to work. Students have the opportunity to earn course credit while learning how to apply classroom concepts and theories in the workplace through paid or unpaid placements. </a:t>
            </a:r>
          </a:p>
          <a:p>
            <a:pPr algn="ctr">
              <a:lnSpc>
                <a:spcPts val="4004"/>
              </a:lnSpc>
              <a:spcBef>
                <a:spcPct val="0"/>
              </a:spcBef>
            </a:pPr>
            <a:r>
              <a:rPr lang="en-US" sz="2860">
                <a:solidFill>
                  <a:srgbClr val="000000"/>
                </a:solidFill>
                <a:latin typeface="Poppins"/>
              </a:rPr>
              <a:t>WBL experiences can be a capstone course for all Career and Technical Education programs of study. </a:t>
            </a:r>
          </a:p>
          <a:p>
            <a:pPr algn="ctr">
              <a:lnSpc>
                <a:spcPts val="4004"/>
              </a:lnSpc>
              <a:spcBef>
                <a:spcPct val="0"/>
              </a:spcBef>
            </a:pPr>
          </a:p>
          <a:p>
            <a:pPr algn="ctr">
              <a:lnSpc>
                <a:spcPts val="4004"/>
              </a:lnSpc>
              <a:spcBef>
                <a:spcPct val="0"/>
              </a:spcBef>
            </a:pPr>
            <a:r>
              <a:rPr lang="en-US" sz="2860">
                <a:solidFill>
                  <a:srgbClr val="000000"/>
                </a:solidFill>
                <a:latin typeface="Poppins"/>
              </a:rPr>
              <a:t>WBL is open to 11th and 12th grade students who have earned a minimum of 2 credits in a CTE program of study. </a:t>
            </a:r>
          </a:p>
        </p:txBody>
      </p:sp>
      <p:sp>
        <p:nvSpPr>
          <p:cNvPr name="Freeform 4" id="4">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grpSp>
        <p:nvGrpSpPr>
          <p:cNvPr name="Group 2" id="2"/>
          <p:cNvGrpSpPr/>
          <p:nvPr/>
        </p:nvGrpSpPr>
        <p:grpSpPr>
          <a:xfrm rot="0">
            <a:off x="7512035" y="6343389"/>
            <a:ext cx="3086100" cy="308610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737373"/>
            </a:solidFill>
          </p:spPr>
        </p:sp>
        <p:sp>
          <p:nvSpPr>
            <p:cNvPr name="TextBox 4" id="4"/>
            <p:cNvSpPr txBox="true"/>
            <p:nvPr/>
          </p:nvSpPr>
          <p:spPr>
            <a:xfrm>
              <a:off x="0" y="-47625"/>
              <a:ext cx="812800" cy="860425"/>
            </a:xfrm>
            <a:prstGeom prst="rect">
              <a:avLst/>
            </a:prstGeom>
          </p:spPr>
          <p:txBody>
            <a:bodyPr anchor="ctr" rtlCol="false" tIns="50800" lIns="50800" bIns="50800" rIns="50800"/>
            <a:lstStyle/>
            <a:p>
              <a:pPr algn="ctr">
                <a:lnSpc>
                  <a:spcPts val="3499"/>
                </a:lnSpc>
              </a:pPr>
              <a:r>
                <a:rPr lang="en-US" sz="2499">
                  <a:solidFill>
                    <a:srgbClr val="FFFFFF"/>
                  </a:solidFill>
                  <a:latin typeface="Crimson Pro Bold"/>
                </a:rPr>
                <a:t>Complete two or more courses in one CTE Experience Area</a:t>
              </a:r>
            </a:p>
          </p:txBody>
        </p:sp>
      </p:grpSp>
      <p:sp>
        <p:nvSpPr>
          <p:cNvPr name="AutoShape 5" id="5"/>
          <p:cNvSpPr/>
          <p:nvPr/>
        </p:nvSpPr>
        <p:spPr>
          <a:xfrm rot="0">
            <a:off x="5363077" y="7791450"/>
            <a:ext cx="1380243" cy="0"/>
          </a:xfrm>
          <a:prstGeom prst="line">
            <a:avLst/>
          </a:prstGeom>
          <a:ln cap="flat" w="38100">
            <a:solidFill>
              <a:srgbClr val="000000"/>
            </a:solidFill>
            <a:prstDash val="solid"/>
            <a:headEnd type="none" len="sm" w="sm"/>
            <a:tailEnd type="arrow" len="sm" w="med"/>
          </a:ln>
        </p:spPr>
      </p:sp>
      <p:grpSp>
        <p:nvGrpSpPr>
          <p:cNvPr name="Group 6" id="6"/>
          <p:cNvGrpSpPr/>
          <p:nvPr/>
        </p:nvGrpSpPr>
        <p:grpSpPr>
          <a:xfrm rot="0">
            <a:off x="1028700" y="5914760"/>
            <a:ext cx="3943358" cy="3943358"/>
            <a:chOff x="0" y="0"/>
            <a:chExt cx="812800" cy="812800"/>
          </a:xfrm>
        </p:grpSpPr>
        <p:sp>
          <p:nvSpPr>
            <p:cNvPr name="Freeform 7" id="7"/>
            <p:cNvSpPr/>
            <p:nvPr/>
          </p:nvSpPr>
          <p:spPr>
            <a:xfrm flipH="false" flipV="false" rot="0">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545454"/>
            </a:solidFill>
          </p:spPr>
        </p:sp>
        <p:sp>
          <p:nvSpPr>
            <p:cNvPr name="TextBox 8" id="8"/>
            <p:cNvSpPr txBox="true"/>
            <p:nvPr/>
          </p:nvSpPr>
          <p:spPr>
            <a:xfrm>
              <a:off x="76200" y="19050"/>
              <a:ext cx="660400" cy="717550"/>
            </a:xfrm>
            <a:prstGeom prst="rect">
              <a:avLst/>
            </a:prstGeom>
          </p:spPr>
          <p:txBody>
            <a:bodyPr anchor="ctr" rtlCol="false" tIns="50800" lIns="50800" bIns="50800" rIns="50800"/>
            <a:lstStyle/>
            <a:p>
              <a:pPr algn="ctr">
                <a:lnSpc>
                  <a:spcPts val="2940"/>
                </a:lnSpc>
              </a:pPr>
              <a:r>
                <a:rPr lang="en-US" sz="2100">
                  <a:solidFill>
                    <a:srgbClr val="FFFFFF"/>
                  </a:solidFill>
                  <a:latin typeface="Crimson Pro Bold"/>
                </a:rPr>
                <a:t>Current participating programs include Culinary, Construction, Health Science, Manufacturing, and Information Technology</a:t>
              </a:r>
            </a:p>
          </p:txBody>
        </p:sp>
      </p:grpSp>
      <p:grpSp>
        <p:nvGrpSpPr>
          <p:cNvPr name="Group 9" id="9"/>
          <p:cNvGrpSpPr/>
          <p:nvPr/>
        </p:nvGrpSpPr>
        <p:grpSpPr>
          <a:xfrm rot="0">
            <a:off x="12747093" y="5681002"/>
            <a:ext cx="4175304" cy="3949038"/>
            <a:chOff x="0" y="0"/>
            <a:chExt cx="859371" cy="812800"/>
          </a:xfrm>
        </p:grpSpPr>
        <p:sp>
          <p:nvSpPr>
            <p:cNvPr name="Freeform 10" id="10"/>
            <p:cNvSpPr/>
            <p:nvPr/>
          </p:nvSpPr>
          <p:spPr>
            <a:xfrm flipH="false" flipV="false" rot="0">
              <a:off x="0" y="0"/>
              <a:ext cx="859371" cy="812800"/>
            </a:xfrm>
            <a:custGeom>
              <a:avLst/>
              <a:gdLst/>
              <a:ahLst/>
              <a:cxnLst/>
              <a:rect r="r" b="b" t="t" l="l"/>
              <a:pathLst>
                <a:path h="812800" w="859371">
                  <a:moveTo>
                    <a:pt x="429685" y="0"/>
                  </a:moveTo>
                  <a:lnTo>
                    <a:pt x="493119" y="87561"/>
                  </a:lnTo>
                  <a:lnTo>
                    <a:pt x="585571" y="27679"/>
                  </a:lnTo>
                  <a:lnTo>
                    <a:pt x="611421" y="131093"/>
                  </a:lnTo>
                  <a:lnTo>
                    <a:pt x="720402" y="106978"/>
                  </a:lnTo>
                  <a:lnTo>
                    <a:pt x="705178" y="212279"/>
                  </a:lnTo>
                  <a:lnTo>
                    <a:pt x="815971" y="227186"/>
                  </a:lnTo>
                  <a:lnTo>
                    <a:pt x="761727" y="320152"/>
                  </a:lnTo>
                  <a:lnTo>
                    <a:pt x="859371" y="372069"/>
                  </a:lnTo>
                  <a:lnTo>
                    <a:pt x="773433" y="440145"/>
                  </a:lnTo>
                  <a:lnTo>
                    <a:pt x="844738" y="522061"/>
                  </a:lnTo>
                  <a:lnTo>
                    <a:pt x="738714" y="556053"/>
                  </a:lnTo>
                  <a:lnTo>
                    <a:pt x="774051" y="656904"/>
                  </a:lnTo>
                  <a:lnTo>
                    <a:pt x="662259" y="652219"/>
                  </a:lnTo>
                  <a:lnTo>
                    <a:pt x="656854" y="758384"/>
                  </a:lnTo>
                  <a:lnTo>
                    <a:pt x="554393" y="715658"/>
                  </a:lnTo>
                  <a:lnTo>
                    <a:pt x="508978" y="812800"/>
                  </a:lnTo>
                  <a:lnTo>
                    <a:pt x="429685" y="737801"/>
                  </a:lnTo>
                  <a:lnTo>
                    <a:pt x="350392" y="812800"/>
                  </a:lnTo>
                  <a:lnTo>
                    <a:pt x="304977" y="715658"/>
                  </a:lnTo>
                  <a:lnTo>
                    <a:pt x="202516" y="758384"/>
                  </a:lnTo>
                  <a:lnTo>
                    <a:pt x="197111" y="652219"/>
                  </a:lnTo>
                  <a:lnTo>
                    <a:pt x="85320" y="656904"/>
                  </a:lnTo>
                  <a:lnTo>
                    <a:pt x="120656" y="556053"/>
                  </a:lnTo>
                  <a:lnTo>
                    <a:pt x="14632" y="522061"/>
                  </a:lnTo>
                  <a:lnTo>
                    <a:pt x="85937" y="440145"/>
                  </a:lnTo>
                  <a:lnTo>
                    <a:pt x="0" y="372069"/>
                  </a:lnTo>
                  <a:lnTo>
                    <a:pt x="97643" y="320152"/>
                  </a:lnTo>
                  <a:lnTo>
                    <a:pt x="43399" y="227186"/>
                  </a:lnTo>
                  <a:lnTo>
                    <a:pt x="154193" y="212279"/>
                  </a:lnTo>
                  <a:lnTo>
                    <a:pt x="138968" y="106978"/>
                  </a:lnTo>
                  <a:lnTo>
                    <a:pt x="247950" y="131093"/>
                  </a:lnTo>
                  <a:lnTo>
                    <a:pt x="273799" y="27679"/>
                  </a:lnTo>
                  <a:lnTo>
                    <a:pt x="366252" y="87561"/>
                  </a:lnTo>
                  <a:lnTo>
                    <a:pt x="429685" y="0"/>
                  </a:lnTo>
                  <a:close/>
                </a:path>
              </a:pathLst>
            </a:custGeom>
            <a:solidFill>
              <a:srgbClr val="A6A6A6"/>
            </a:solidFill>
          </p:spPr>
        </p:sp>
        <p:sp>
          <p:nvSpPr>
            <p:cNvPr name="TextBox 11" id="11"/>
            <p:cNvSpPr txBox="true"/>
            <p:nvPr/>
          </p:nvSpPr>
          <p:spPr>
            <a:xfrm>
              <a:off x="139700" y="82550"/>
              <a:ext cx="533400" cy="590550"/>
            </a:xfrm>
            <a:prstGeom prst="rect">
              <a:avLst/>
            </a:prstGeom>
          </p:spPr>
          <p:txBody>
            <a:bodyPr anchor="ctr" rtlCol="false" tIns="50800" lIns="50800" bIns="50800" rIns="50800"/>
            <a:lstStyle/>
            <a:p>
              <a:pPr algn="ctr">
                <a:lnSpc>
                  <a:spcPts val="3639"/>
                </a:lnSpc>
              </a:pPr>
              <a:r>
                <a:rPr lang="en-US" sz="2599">
                  <a:solidFill>
                    <a:srgbClr val="FFFFFF"/>
                  </a:solidFill>
                  <a:latin typeface="Crimson Pro Bold"/>
                </a:rPr>
                <a:t>Current Job Postings:</a:t>
              </a:r>
            </a:p>
            <a:p>
              <a:pPr algn="ctr">
                <a:lnSpc>
                  <a:spcPts val="3639"/>
                </a:lnSpc>
              </a:pPr>
              <a:r>
                <a:rPr lang="en-US" sz="2599" u="sng">
                  <a:solidFill>
                    <a:srgbClr val="FFFFFF"/>
                  </a:solidFill>
                  <a:latin typeface="Crimson Pro Bold"/>
                  <a:hlinkClick r:id="rId2" tooltip="https://tvyaworks.org"/>
                </a:rPr>
                <a:t>https://tvyaworks.org/</a:t>
              </a:r>
            </a:p>
          </p:txBody>
        </p:sp>
      </p:grpSp>
      <p:sp>
        <p:nvSpPr>
          <p:cNvPr name="TextBox 12" id="12"/>
          <p:cNvSpPr txBox="true"/>
          <p:nvPr/>
        </p:nvSpPr>
        <p:spPr>
          <a:xfrm rot="0">
            <a:off x="528242" y="916583"/>
            <a:ext cx="17231517" cy="4569457"/>
          </a:xfrm>
          <a:prstGeom prst="rect">
            <a:avLst/>
          </a:prstGeom>
        </p:spPr>
        <p:txBody>
          <a:bodyPr anchor="t" rtlCol="false" tIns="0" lIns="0" bIns="0" rIns="0">
            <a:spAutoFit/>
          </a:bodyPr>
          <a:lstStyle/>
          <a:p>
            <a:pPr algn="ctr">
              <a:lnSpc>
                <a:spcPts val="6599"/>
              </a:lnSpc>
            </a:pPr>
            <a:r>
              <a:rPr lang="en-US" sz="6599">
                <a:solidFill>
                  <a:srgbClr val="D82B07"/>
                </a:solidFill>
                <a:latin typeface="Apricots Bold"/>
              </a:rPr>
              <a:t>Apprenticeship.......</a:t>
            </a:r>
          </a:p>
          <a:p>
            <a:pPr>
              <a:lnSpc>
                <a:spcPts val="3699"/>
              </a:lnSpc>
            </a:pPr>
            <a:r>
              <a:rPr lang="en-US" sz="3699">
                <a:solidFill>
                  <a:srgbClr val="000000"/>
                </a:solidFill>
                <a:latin typeface="Crimson Pro"/>
              </a:rPr>
              <a:t>is an opportunity for junior or senior level students who have completed a career experience at MHS. It is an employer driven model that combines structured on-the-job training with job-related instruction at a school or training program tied to the attainment of industry-recognized skills standards and leading into an industry credential.</a:t>
            </a:r>
          </a:p>
          <a:p>
            <a:pPr>
              <a:lnSpc>
                <a:spcPts val="3699"/>
              </a:lnSpc>
            </a:pPr>
          </a:p>
          <a:p>
            <a:pPr>
              <a:lnSpc>
                <a:spcPts val="3699"/>
              </a:lnSpc>
            </a:pPr>
            <a:r>
              <a:rPr lang="en-US" sz="3699">
                <a:solidFill>
                  <a:srgbClr val="000000"/>
                </a:solidFill>
                <a:latin typeface="Crimson Pro"/>
              </a:rPr>
              <a:t>Youth apprenticeship graduates have skills for a successful career in a specialized field and can continue with adult apprenticeship, be hired full time with business, or continue their education and training for more advanced credentials or degrees.</a:t>
            </a:r>
          </a:p>
        </p:txBody>
      </p:sp>
      <p:sp>
        <p:nvSpPr>
          <p:cNvPr name="AutoShape 13" id="13"/>
          <p:cNvSpPr/>
          <p:nvPr/>
        </p:nvSpPr>
        <p:spPr>
          <a:xfrm rot="0">
            <a:off x="11366851" y="7753350"/>
            <a:ext cx="1380243" cy="0"/>
          </a:xfrm>
          <a:prstGeom prst="line">
            <a:avLst/>
          </a:prstGeom>
          <a:ln cap="flat" w="38100">
            <a:solidFill>
              <a:srgbClr val="000000"/>
            </a:solidFill>
            <a:prstDash val="solid"/>
            <a:headEnd type="none" len="sm" w="sm"/>
            <a:tailEnd type="arrow" len="sm" w="med"/>
          </a:ln>
        </p:spPr>
      </p:sp>
      <p:sp>
        <p:nvSpPr>
          <p:cNvPr name="Freeform 14" id="14">
            <a:hlinkClick r:id="rId4" action="ppaction://hlinksldjump"/>
          </p:cNvPr>
          <p:cNvSpPr/>
          <p:nvPr/>
        </p:nvSpPr>
        <p:spPr>
          <a:xfrm flipH="false" flipV="false" rot="0">
            <a:off x="16291050" y="9258300"/>
            <a:ext cx="1936501" cy="761245"/>
          </a:xfrm>
          <a:custGeom>
            <a:avLst/>
            <a:gdLst/>
            <a:ahLst/>
            <a:cxnLst/>
            <a:rect r="r" b="b" t="t" l="l"/>
            <a:pathLst>
              <a:path h="761245" w="1936501">
                <a:moveTo>
                  <a:pt x="0" y="0"/>
                </a:moveTo>
                <a:lnTo>
                  <a:pt x="1936500" y="0"/>
                </a:lnTo>
                <a:lnTo>
                  <a:pt x="1936500" y="761245"/>
                </a:lnTo>
                <a:lnTo>
                  <a:pt x="0" y="761245"/>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4938117" y="705624"/>
            <a:ext cx="8411766" cy="1160784"/>
          </a:xfrm>
          <a:prstGeom prst="rect">
            <a:avLst/>
          </a:prstGeom>
        </p:spPr>
        <p:txBody>
          <a:bodyPr anchor="t" rtlCol="false" tIns="0" lIns="0" bIns="0" rIns="0">
            <a:spAutoFit/>
          </a:bodyPr>
          <a:lstStyle/>
          <a:p>
            <a:pPr algn="ctr">
              <a:lnSpc>
                <a:spcPts val="9519"/>
              </a:lnSpc>
              <a:spcBef>
                <a:spcPct val="0"/>
              </a:spcBef>
            </a:pPr>
            <a:r>
              <a:rPr lang="en-US" sz="6799">
                <a:solidFill>
                  <a:srgbClr val="000000"/>
                </a:solidFill>
                <a:latin typeface="Apricots Bold"/>
              </a:rPr>
              <a:t>Industry 4.0 Distinction</a:t>
            </a:r>
          </a:p>
        </p:txBody>
      </p:sp>
      <p:sp>
        <p:nvSpPr>
          <p:cNvPr name="Freeform 3" id="3">
            <a:hlinkClick r:id="rId3" action="ppaction://hlinksldjump"/>
          </p:cNvPr>
          <p:cNvSpPr/>
          <p:nvPr/>
        </p:nvSpPr>
        <p:spPr>
          <a:xfrm flipH="false" flipV="false" rot="0">
            <a:off x="15908068" y="9258300"/>
            <a:ext cx="1936501" cy="761245"/>
          </a:xfrm>
          <a:custGeom>
            <a:avLst/>
            <a:gdLst/>
            <a:ahLst/>
            <a:cxnLst/>
            <a:rect r="r" b="b" t="t" l="l"/>
            <a:pathLst>
              <a:path h="761245" w="1936501">
                <a:moveTo>
                  <a:pt x="0" y="0"/>
                </a:moveTo>
                <a:lnTo>
                  <a:pt x="1936501" y="0"/>
                </a:lnTo>
                <a:lnTo>
                  <a:pt x="1936501" y="761245"/>
                </a:lnTo>
                <a:lnTo>
                  <a:pt x="0" y="761245"/>
                </a:lnTo>
                <a:lnTo>
                  <a:pt x="0" y="0"/>
                </a:lnTo>
                <a:close/>
              </a:path>
            </a:pathLst>
          </a:custGeom>
          <a:blipFill>
            <a:blip r:embed="rId2"/>
            <a:stretch>
              <a:fillRect l="0" t="0" r="0" b="0"/>
            </a:stretch>
          </a:blipFill>
        </p:spPr>
      </p:sp>
      <p:sp>
        <p:nvSpPr>
          <p:cNvPr name="TextBox 4" id="4"/>
          <p:cNvSpPr txBox="true"/>
          <p:nvPr/>
        </p:nvSpPr>
        <p:spPr>
          <a:xfrm rot="0">
            <a:off x="863659" y="2863052"/>
            <a:ext cx="16560683" cy="5822021"/>
          </a:xfrm>
          <a:prstGeom prst="rect">
            <a:avLst/>
          </a:prstGeom>
        </p:spPr>
        <p:txBody>
          <a:bodyPr anchor="t" rtlCol="false" tIns="0" lIns="0" bIns="0" rIns="0">
            <a:spAutoFit/>
          </a:bodyPr>
          <a:lstStyle/>
          <a:p>
            <a:pPr algn="ctr">
              <a:lnSpc>
                <a:spcPts val="4601"/>
              </a:lnSpc>
              <a:spcBef>
                <a:spcPct val="0"/>
              </a:spcBef>
            </a:pPr>
            <a:r>
              <a:rPr lang="en-US" sz="3286">
                <a:solidFill>
                  <a:srgbClr val="000000"/>
                </a:solidFill>
                <a:latin typeface="Poppins"/>
              </a:rPr>
              <a:t>Students who are interested in pursuing a career in a high-need, high skill industry after graduation may earn this distinction.  </a:t>
            </a:r>
          </a:p>
          <a:p>
            <a:pPr algn="ctr">
              <a:lnSpc>
                <a:spcPts val="4601"/>
              </a:lnSpc>
              <a:spcBef>
                <a:spcPct val="0"/>
              </a:spcBef>
            </a:pPr>
          </a:p>
          <a:p>
            <a:pPr algn="ctr">
              <a:lnSpc>
                <a:spcPts val="4601"/>
              </a:lnSpc>
              <a:spcBef>
                <a:spcPct val="0"/>
              </a:spcBef>
            </a:pPr>
            <a:r>
              <a:rPr lang="en-US" sz="3286">
                <a:solidFill>
                  <a:srgbClr val="000000"/>
                </a:solidFill>
                <a:latin typeface="Poppins"/>
              </a:rPr>
              <a:t>For a student to receive this distinction, the students must participate in monthly career counseling and enroll in work-based learning or dual enrollment coursework in their 11th and 12th grade year.  </a:t>
            </a:r>
          </a:p>
          <a:p>
            <a:pPr algn="ctr">
              <a:lnSpc>
                <a:spcPts val="4601"/>
              </a:lnSpc>
              <a:spcBef>
                <a:spcPct val="0"/>
              </a:spcBef>
            </a:pPr>
          </a:p>
          <a:p>
            <a:pPr algn="ctr">
              <a:lnSpc>
                <a:spcPts val="4601"/>
              </a:lnSpc>
              <a:spcBef>
                <a:spcPct val="0"/>
              </a:spcBef>
            </a:pPr>
            <a:r>
              <a:rPr lang="en-US" sz="3286">
                <a:solidFill>
                  <a:srgbClr val="000000"/>
                </a:solidFill>
                <a:latin typeface="Poppins"/>
              </a:rPr>
              <a:t>Before the end of the student's 10th grade year, the student and parent must submit documentation stating the student's intent to pursue an Industry 4.0 Distinction.</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5854499" y="1513734"/>
            <a:ext cx="6579002" cy="1601637"/>
          </a:xfrm>
          <a:prstGeom prst="rect">
            <a:avLst/>
          </a:prstGeom>
        </p:spPr>
        <p:txBody>
          <a:bodyPr anchor="t" rtlCol="false" tIns="0" lIns="0" bIns="0" rIns="0">
            <a:spAutoFit/>
          </a:bodyPr>
          <a:lstStyle/>
          <a:p>
            <a:pPr algn="ctr">
              <a:lnSpc>
                <a:spcPts val="11883"/>
              </a:lnSpc>
            </a:pPr>
            <a:r>
              <a:rPr lang="en-US" sz="11883">
                <a:solidFill>
                  <a:srgbClr val="000000"/>
                </a:solidFill>
                <a:latin typeface="Bebas Neue Bold"/>
              </a:rPr>
              <a:t>EXPERIENCES</a:t>
            </a:r>
          </a:p>
        </p:txBody>
      </p:sp>
      <p:sp>
        <p:nvSpPr>
          <p:cNvPr name="TextBox 3" id="3"/>
          <p:cNvSpPr txBox="true"/>
          <p:nvPr/>
        </p:nvSpPr>
        <p:spPr>
          <a:xfrm rot="0">
            <a:off x="1501695" y="400274"/>
            <a:ext cx="15296849" cy="1189827"/>
          </a:xfrm>
          <a:prstGeom prst="rect">
            <a:avLst/>
          </a:prstGeom>
        </p:spPr>
        <p:txBody>
          <a:bodyPr anchor="t" rtlCol="false" tIns="0" lIns="0" bIns="0" rIns="0">
            <a:spAutoFit/>
          </a:bodyPr>
          <a:lstStyle/>
          <a:p>
            <a:pPr algn="ctr">
              <a:lnSpc>
                <a:spcPts val="8968"/>
              </a:lnSpc>
            </a:pPr>
            <a:r>
              <a:rPr lang="en-US" sz="8968">
                <a:solidFill>
                  <a:srgbClr val="D82B07"/>
                </a:solidFill>
                <a:latin typeface="Apricots Bold"/>
              </a:rPr>
              <a:t>Career and Technical Education</a:t>
            </a:r>
          </a:p>
        </p:txBody>
      </p:sp>
      <p:sp>
        <p:nvSpPr>
          <p:cNvPr name="AutoShape 4" id="4"/>
          <p:cNvSpPr/>
          <p:nvPr/>
        </p:nvSpPr>
        <p:spPr>
          <a:xfrm rot="2017">
            <a:off x="1034818" y="2854174"/>
            <a:ext cx="16230603" cy="0"/>
          </a:xfrm>
          <a:prstGeom prst="line">
            <a:avLst/>
          </a:prstGeom>
          <a:ln cap="flat" w="19050">
            <a:solidFill>
              <a:srgbClr val="000000"/>
            </a:solidFill>
            <a:prstDash val="solid"/>
            <a:headEnd type="none" len="sm" w="sm"/>
            <a:tailEnd type="none" len="sm" w="sm"/>
          </a:ln>
        </p:spPr>
      </p:sp>
      <p:sp>
        <p:nvSpPr>
          <p:cNvPr name="TextBox 5" id="5"/>
          <p:cNvSpPr txBox="true"/>
          <p:nvPr/>
        </p:nvSpPr>
        <p:spPr>
          <a:xfrm rot="0">
            <a:off x="9348169" y="2957829"/>
            <a:ext cx="7450375" cy="7132321"/>
          </a:xfrm>
          <a:prstGeom prst="rect">
            <a:avLst/>
          </a:prstGeom>
        </p:spPr>
        <p:txBody>
          <a:bodyPr anchor="t" rtlCol="false" tIns="0" lIns="0" bIns="0" rIns="0">
            <a:spAutoFit/>
          </a:bodyPr>
          <a:lstStyle/>
          <a:p>
            <a:pPr algn="just" marL="582919" indent="-291459" lvl="1">
              <a:lnSpc>
                <a:spcPts val="3779"/>
              </a:lnSpc>
              <a:buFont typeface="Arial"/>
              <a:buChar char="•"/>
            </a:pPr>
            <a:r>
              <a:rPr lang="en-US" sz="2699" u="sng">
                <a:solidFill>
                  <a:srgbClr val="000000"/>
                </a:solidFill>
                <a:latin typeface="Crimson Pro"/>
                <a:hlinkClick r:id="rId2" action="ppaction://hlinksldjump"/>
              </a:rPr>
              <a:t>Advanced Manufacturing/Mechatronics</a:t>
            </a:r>
          </a:p>
          <a:p>
            <a:pPr algn="just" marL="582919" indent="-291459" lvl="1">
              <a:lnSpc>
                <a:spcPts val="3779"/>
              </a:lnSpc>
              <a:buFont typeface="Arial"/>
              <a:buChar char="•"/>
            </a:pPr>
            <a:r>
              <a:rPr lang="en-US" sz="2699" u="sng">
                <a:solidFill>
                  <a:srgbClr val="000000"/>
                </a:solidFill>
                <a:latin typeface="Crimson Pro"/>
                <a:hlinkClick r:id="rId3" action="ppaction://hlinksldjump"/>
              </a:rPr>
              <a:t>Architecture and Construction</a:t>
            </a:r>
          </a:p>
          <a:p>
            <a:pPr algn="just" marL="582919" indent="-291459" lvl="1">
              <a:lnSpc>
                <a:spcPts val="3779"/>
              </a:lnSpc>
              <a:buFont typeface="Arial"/>
              <a:buChar char="•"/>
            </a:pPr>
            <a:r>
              <a:rPr lang="en-US" sz="2699" u="sng">
                <a:solidFill>
                  <a:srgbClr val="000000"/>
                </a:solidFill>
                <a:latin typeface="Crimson Pro"/>
                <a:hlinkClick r:id="rId4" action="ppaction://hlinksldjump"/>
              </a:rPr>
              <a:t>Audio/Visual Production</a:t>
            </a:r>
          </a:p>
          <a:p>
            <a:pPr algn="just" marL="582919" indent="-291459" lvl="1">
              <a:lnSpc>
                <a:spcPts val="3779"/>
              </a:lnSpc>
              <a:buFont typeface="Arial"/>
              <a:buChar char="•"/>
            </a:pPr>
            <a:r>
              <a:rPr lang="en-US" sz="2699" u="sng">
                <a:solidFill>
                  <a:srgbClr val="000000"/>
                </a:solidFill>
                <a:latin typeface="Crimson Pro"/>
                <a:hlinkClick r:id="rId5" action="ppaction://hlinksldjump"/>
              </a:rPr>
              <a:t>Digital Arts and Design</a:t>
            </a:r>
          </a:p>
          <a:p>
            <a:pPr algn="just" marL="582919" indent="-291459" lvl="1">
              <a:lnSpc>
                <a:spcPts val="3779"/>
              </a:lnSpc>
              <a:buFont typeface="Arial"/>
              <a:buChar char="•"/>
            </a:pPr>
            <a:r>
              <a:rPr lang="en-US" sz="2699" u="sng">
                <a:solidFill>
                  <a:srgbClr val="000000"/>
                </a:solidFill>
                <a:latin typeface="Crimson Pro"/>
                <a:hlinkClick r:id="rId6" action="ppaction://hlinksldjump"/>
              </a:rPr>
              <a:t>Health Science: Certified Nursing Assistant</a:t>
            </a:r>
          </a:p>
          <a:p>
            <a:pPr algn="just" marL="582919" indent="-291459" lvl="1">
              <a:lnSpc>
                <a:spcPts val="3779"/>
              </a:lnSpc>
              <a:buFont typeface="Arial"/>
              <a:buChar char="•"/>
            </a:pPr>
            <a:r>
              <a:rPr lang="en-US" sz="2699" u="sng">
                <a:solidFill>
                  <a:srgbClr val="000000"/>
                </a:solidFill>
                <a:latin typeface="Crimson Pro"/>
                <a:hlinkClick r:id="rId7" action="ppaction://hlinksldjump"/>
              </a:rPr>
              <a:t>Health Science: Emergency Medical Service</a:t>
            </a:r>
          </a:p>
          <a:p>
            <a:pPr algn="just" marL="582919" indent="-291459" lvl="1">
              <a:lnSpc>
                <a:spcPts val="3779"/>
              </a:lnSpc>
              <a:buFont typeface="Arial"/>
              <a:buChar char="•"/>
            </a:pPr>
            <a:r>
              <a:rPr lang="en-US" sz="2699" u="sng">
                <a:solidFill>
                  <a:srgbClr val="000000"/>
                </a:solidFill>
                <a:latin typeface="Crimson Pro"/>
                <a:hlinkClick r:id="rId8" action="ppaction://hlinksldjump"/>
              </a:rPr>
              <a:t>Health Science: Exercise Science</a:t>
            </a:r>
          </a:p>
          <a:p>
            <a:pPr algn="just" marL="582919" indent="-291459" lvl="1">
              <a:lnSpc>
                <a:spcPts val="3779"/>
              </a:lnSpc>
              <a:buFont typeface="Arial"/>
              <a:buChar char="•"/>
            </a:pPr>
            <a:r>
              <a:rPr lang="en-US" sz="2699" u="sng">
                <a:solidFill>
                  <a:srgbClr val="000000"/>
                </a:solidFill>
                <a:latin typeface="Crimson Pro"/>
                <a:hlinkClick r:id="rId9" action="ppaction://hlinksldjump"/>
              </a:rPr>
              <a:t>Hospitality and Tourism: Culinary Arts</a:t>
            </a:r>
          </a:p>
          <a:p>
            <a:pPr algn="just" marL="582919" indent="-291459" lvl="1">
              <a:lnSpc>
                <a:spcPts val="3779"/>
              </a:lnSpc>
              <a:buFont typeface="Arial"/>
              <a:buChar char="•"/>
            </a:pPr>
            <a:r>
              <a:rPr lang="en-US" sz="2699" u="sng">
                <a:solidFill>
                  <a:srgbClr val="000000"/>
                </a:solidFill>
                <a:latin typeface="Crimson Pro"/>
                <a:hlinkClick r:id="rId10" action="ppaction://hlinksldjump"/>
              </a:rPr>
              <a:t>Information Technology: Web Design</a:t>
            </a:r>
          </a:p>
          <a:p>
            <a:pPr algn="just" marL="582919" indent="-291459" lvl="1">
              <a:lnSpc>
                <a:spcPts val="3779"/>
              </a:lnSpc>
              <a:buFont typeface="Arial"/>
              <a:buChar char="•"/>
            </a:pPr>
            <a:r>
              <a:rPr lang="en-US" sz="2699" u="sng">
                <a:solidFill>
                  <a:srgbClr val="000000"/>
                </a:solidFill>
                <a:latin typeface="Crimson Pro"/>
                <a:hlinkClick r:id="rId11" action="ppaction://hlinksldjump"/>
              </a:rPr>
              <a:t>Information Technology: Networking Systems</a:t>
            </a:r>
          </a:p>
          <a:p>
            <a:pPr algn="just" marL="582919" indent="-291459" lvl="1">
              <a:lnSpc>
                <a:spcPts val="3779"/>
              </a:lnSpc>
              <a:buFont typeface="Arial"/>
              <a:buChar char="•"/>
            </a:pPr>
            <a:r>
              <a:rPr lang="en-US" sz="2699" u="sng">
                <a:solidFill>
                  <a:srgbClr val="000000"/>
                </a:solidFill>
                <a:latin typeface="Crimson Pro"/>
                <a:hlinkClick r:id="rId12" action="ppaction://hlinksldjump"/>
              </a:rPr>
              <a:t>Law Enforcement Services</a:t>
            </a:r>
          </a:p>
          <a:p>
            <a:pPr algn="just" marL="582919" indent="-291459" lvl="1">
              <a:lnSpc>
                <a:spcPts val="3779"/>
              </a:lnSpc>
              <a:buFont typeface="Arial"/>
              <a:buChar char="•"/>
            </a:pPr>
            <a:r>
              <a:rPr lang="en-US" sz="2699" u="sng">
                <a:solidFill>
                  <a:srgbClr val="000000"/>
                </a:solidFill>
                <a:latin typeface="Crimson Pro"/>
                <a:hlinkClick r:id="rId13" action="ppaction://hlinksldjump"/>
              </a:rPr>
              <a:t>Maryville Business Academy</a:t>
            </a:r>
          </a:p>
          <a:p>
            <a:pPr algn="just" marL="582919" indent="-291459" lvl="1">
              <a:lnSpc>
                <a:spcPts val="3779"/>
              </a:lnSpc>
              <a:buFont typeface="Arial"/>
              <a:buChar char="•"/>
            </a:pPr>
            <a:r>
              <a:rPr lang="en-US" sz="2699" u="sng">
                <a:solidFill>
                  <a:srgbClr val="000000"/>
                </a:solidFill>
                <a:latin typeface="Crimson Pro"/>
                <a:hlinkClick r:id="rId14" action="ppaction://hlinksldjump"/>
              </a:rPr>
              <a:t>STEM: Engineering</a:t>
            </a:r>
          </a:p>
          <a:p>
            <a:pPr algn="just" marL="582919" indent="-291459" lvl="1">
              <a:lnSpc>
                <a:spcPts val="3779"/>
              </a:lnSpc>
              <a:buFont typeface="Arial"/>
              <a:buChar char="•"/>
            </a:pPr>
            <a:r>
              <a:rPr lang="en-US" sz="2699" u="sng">
                <a:solidFill>
                  <a:srgbClr val="000000"/>
                </a:solidFill>
                <a:latin typeface="Crimson Pro"/>
                <a:hlinkClick r:id="rId15" action="ppaction://hlinksldjump"/>
              </a:rPr>
              <a:t>STEM: Technology</a:t>
            </a:r>
          </a:p>
          <a:p>
            <a:pPr algn="just" marL="582919" indent="-291459" lvl="1">
              <a:lnSpc>
                <a:spcPts val="3779"/>
              </a:lnSpc>
              <a:spcBef>
                <a:spcPct val="0"/>
              </a:spcBef>
              <a:buFont typeface="Arial"/>
              <a:buChar char="•"/>
            </a:pPr>
            <a:r>
              <a:rPr lang="en-US" sz="2699" u="sng">
                <a:solidFill>
                  <a:srgbClr val="000000"/>
                </a:solidFill>
                <a:latin typeface="Crimson Pro"/>
                <a:hlinkClick r:id="rId16" action="ppaction://hlinksldjump"/>
              </a:rPr>
              <a:t>Teaching as a Profession</a:t>
            </a:r>
          </a:p>
        </p:txBody>
      </p:sp>
      <p:sp>
        <p:nvSpPr>
          <p:cNvPr name="TextBox 6" id="6"/>
          <p:cNvSpPr txBox="true"/>
          <p:nvPr/>
        </p:nvSpPr>
        <p:spPr>
          <a:xfrm rot="0">
            <a:off x="2406613" y="3713480"/>
            <a:ext cx="5877426" cy="4986020"/>
          </a:xfrm>
          <a:prstGeom prst="rect">
            <a:avLst/>
          </a:prstGeom>
        </p:spPr>
        <p:txBody>
          <a:bodyPr anchor="t" rtlCol="false" tIns="0" lIns="0" bIns="0" rIns="0">
            <a:spAutoFit/>
          </a:bodyPr>
          <a:lstStyle/>
          <a:p>
            <a:pPr algn="ctr">
              <a:lnSpc>
                <a:spcPts val="6580"/>
              </a:lnSpc>
            </a:pPr>
            <a:r>
              <a:rPr lang="en-US" sz="4700">
                <a:solidFill>
                  <a:srgbClr val="000000"/>
                </a:solidFill>
                <a:latin typeface="Poppins"/>
              </a:rPr>
              <a:t>MCS offers a variety of </a:t>
            </a:r>
          </a:p>
          <a:p>
            <a:pPr algn="ctr">
              <a:lnSpc>
                <a:spcPts val="6580"/>
              </a:lnSpc>
            </a:pPr>
            <a:r>
              <a:rPr lang="en-US" sz="4700">
                <a:solidFill>
                  <a:srgbClr val="000000"/>
                </a:solidFill>
                <a:latin typeface="Poppins"/>
              </a:rPr>
              <a:t>experiences. </a:t>
            </a:r>
          </a:p>
          <a:p>
            <a:pPr algn="ctr">
              <a:lnSpc>
                <a:spcPts val="6580"/>
              </a:lnSpc>
            </a:pPr>
            <a:r>
              <a:rPr lang="en-US" sz="4700">
                <a:solidFill>
                  <a:srgbClr val="000000"/>
                </a:solidFill>
                <a:latin typeface="Poppins"/>
              </a:rPr>
              <a:t>Click on the program name to learn more.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8" y="1465702"/>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985909" y="6351475"/>
            <a:ext cx="14498727" cy="3729441"/>
          </a:xfrm>
          <a:custGeom>
            <a:avLst/>
            <a:gdLst/>
            <a:ahLst/>
            <a:cxnLst/>
            <a:rect r="r" b="b" t="t" l="l"/>
            <a:pathLst>
              <a:path h="3729441" w="14498727">
                <a:moveTo>
                  <a:pt x="0" y="0"/>
                </a:moveTo>
                <a:lnTo>
                  <a:pt x="14498728" y="0"/>
                </a:lnTo>
                <a:lnTo>
                  <a:pt x="14498728" y="3729442"/>
                </a:lnTo>
                <a:lnTo>
                  <a:pt x="0" y="3729442"/>
                </a:lnTo>
                <a:lnTo>
                  <a:pt x="0" y="0"/>
                </a:lnTo>
                <a:close/>
              </a:path>
            </a:pathLst>
          </a:custGeom>
          <a:blipFill>
            <a:blip r:embed="rId2"/>
            <a:stretch>
              <a:fillRect l="0" t="0" r="0" b="0"/>
            </a:stretch>
          </a:blipFill>
        </p:spPr>
      </p:sp>
      <p:sp>
        <p:nvSpPr>
          <p:cNvPr name="TextBox 4" id="4"/>
          <p:cNvSpPr txBox="true"/>
          <p:nvPr/>
        </p:nvSpPr>
        <p:spPr>
          <a:xfrm rot="0">
            <a:off x="331818" y="156539"/>
            <a:ext cx="17624375" cy="1061724"/>
          </a:xfrm>
          <a:prstGeom prst="rect">
            <a:avLst/>
          </a:prstGeom>
        </p:spPr>
        <p:txBody>
          <a:bodyPr anchor="t" rtlCol="false" tIns="0" lIns="0" bIns="0" rIns="0">
            <a:spAutoFit/>
          </a:bodyPr>
          <a:lstStyle/>
          <a:p>
            <a:pPr algn="ctr">
              <a:lnSpc>
                <a:spcPts val="8679"/>
              </a:lnSpc>
              <a:spcBef>
                <a:spcPct val="0"/>
              </a:spcBef>
            </a:pPr>
            <a:r>
              <a:rPr lang="en-US" sz="6199">
                <a:solidFill>
                  <a:srgbClr val="D82B07"/>
                </a:solidFill>
                <a:latin typeface="Crimson Pro Bold"/>
              </a:rPr>
              <a:t>Advanced Manufacturing / Mechatronics Experience</a:t>
            </a:r>
          </a:p>
        </p:txBody>
      </p:sp>
      <p:sp>
        <p:nvSpPr>
          <p:cNvPr name="TextBox 5" id="5"/>
          <p:cNvSpPr txBox="true"/>
          <p:nvPr/>
        </p:nvSpPr>
        <p:spPr>
          <a:xfrm rot="0">
            <a:off x="514358" y="1675252"/>
            <a:ext cx="17441829" cy="2799081"/>
          </a:xfrm>
          <a:prstGeom prst="rect">
            <a:avLst/>
          </a:prstGeom>
        </p:spPr>
        <p:txBody>
          <a:bodyPr anchor="t" rtlCol="false" tIns="0" lIns="0" bIns="0" rIns="0">
            <a:spAutoFit/>
          </a:bodyPr>
          <a:lstStyle/>
          <a:p>
            <a:pPr>
              <a:lnSpc>
                <a:spcPts val="3219"/>
              </a:lnSpc>
              <a:spcBef>
                <a:spcPct val="0"/>
              </a:spcBef>
            </a:pPr>
            <a:r>
              <a:rPr lang="en-US" sz="2299">
                <a:solidFill>
                  <a:srgbClr val="060404"/>
                </a:solidFill>
                <a:latin typeface="Poppins Bold"/>
              </a:rPr>
              <a:t>ABOUT THE PROGRAM OF STUDY</a:t>
            </a:r>
          </a:p>
          <a:p>
            <a:pPr>
              <a:lnSpc>
                <a:spcPts val="3219"/>
              </a:lnSpc>
              <a:spcBef>
                <a:spcPct val="0"/>
              </a:spcBef>
            </a:pPr>
            <a:r>
              <a:rPr lang="en-US" sz="2299">
                <a:solidFill>
                  <a:srgbClr val="060404"/>
                </a:solidFill>
                <a:latin typeface="Poppins"/>
              </a:rPr>
              <a:t>The Mechatronics program of study is designed for students interested in becoming a mechatronics technician, electrical technician, mechanical engineering technician, robotics technician, or mechatronics engineer. Course content focuses on the components of manufacturing systems, collection and analysis of quality data, electronics, mechanics, fluid power systems, computers and control systems, and technical documentation and troubleshooting. Upon completion of this program of study, proficient students will be prepared to pursue industry certification at a technology college or more advanced coursework at a two-year or four-year postsecondary institution.</a:t>
            </a:r>
          </a:p>
        </p:txBody>
      </p:sp>
      <p:sp>
        <p:nvSpPr>
          <p:cNvPr name="TextBox 6" id="6"/>
          <p:cNvSpPr txBox="true"/>
          <p:nvPr/>
        </p:nvSpPr>
        <p:spPr>
          <a:xfrm rot="0">
            <a:off x="8051107" y="4802880"/>
            <a:ext cx="6058644" cy="1133476"/>
          </a:xfrm>
          <a:prstGeom prst="rect">
            <a:avLst/>
          </a:prstGeom>
        </p:spPr>
        <p:txBody>
          <a:bodyPr anchor="t" rtlCol="false" tIns="0" lIns="0" bIns="0" rIns="0">
            <a:spAutoFit/>
          </a:bodyPr>
          <a:lstStyle/>
          <a:p>
            <a:pPr algn="ctr">
              <a:lnSpc>
                <a:spcPts val="3499"/>
              </a:lnSpc>
              <a:spcBef>
                <a:spcPct val="0"/>
              </a:spcBef>
            </a:pPr>
            <a:r>
              <a:rPr lang="en-US" sz="2499">
                <a:solidFill>
                  <a:srgbClr val="000000"/>
                </a:solidFill>
                <a:latin typeface="Crimson Pro Bold"/>
              </a:rPr>
              <a:t>Industry Certifications options include:</a:t>
            </a:r>
          </a:p>
          <a:p>
            <a:pPr algn="ctr">
              <a:lnSpc>
                <a:spcPts val="2799"/>
              </a:lnSpc>
              <a:spcBef>
                <a:spcPct val="0"/>
              </a:spcBef>
            </a:pPr>
            <a:r>
              <a:rPr lang="en-US" sz="1999">
                <a:solidFill>
                  <a:srgbClr val="000000"/>
                </a:solidFill>
                <a:latin typeface="Crimson Pro Bold"/>
              </a:rPr>
              <a:t>Level I Siemens Certified Mechatronic Systems Assistant</a:t>
            </a:r>
          </a:p>
          <a:p>
            <a:pPr algn="ctr">
              <a:lnSpc>
                <a:spcPts val="2799"/>
              </a:lnSpc>
              <a:spcBef>
                <a:spcPct val="0"/>
              </a:spcBef>
            </a:pPr>
            <a:r>
              <a:rPr lang="en-US" sz="1999">
                <a:solidFill>
                  <a:srgbClr val="000000"/>
                </a:solidFill>
                <a:latin typeface="Crimson Pro Bold"/>
              </a:rPr>
              <a:t>LDC Digital Fundamentals</a:t>
            </a:r>
          </a:p>
        </p:txBody>
      </p:sp>
      <p:sp>
        <p:nvSpPr>
          <p:cNvPr name="TextBox 7" id="7"/>
          <p:cNvSpPr txBox="true"/>
          <p:nvPr/>
        </p:nvSpPr>
        <p:spPr>
          <a:xfrm rot="0">
            <a:off x="760613" y="5248968"/>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477508" y="207434"/>
            <a:ext cx="12080296" cy="9872133"/>
          </a:xfrm>
          <a:custGeom>
            <a:avLst/>
            <a:gdLst/>
            <a:ahLst/>
            <a:cxnLst/>
            <a:rect r="r" b="b" t="t" l="l"/>
            <a:pathLst>
              <a:path h="9872133" w="12080296">
                <a:moveTo>
                  <a:pt x="0" y="0"/>
                </a:moveTo>
                <a:lnTo>
                  <a:pt x="12080296" y="0"/>
                </a:lnTo>
                <a:lnTo>
                  <a:pt x="12080296" y="9872132"/>
                </a:lnTo>
                <a:lnTo>
                  <a:pt x="0" y="9872132"/>
                </a:lnTo>
                <a:lnTo>
                  <a:pt x="0" y="0"/>
                </a:lnTo>
                <a:close/>
              </a:path>
            </a:pathLst>
          </a:custGeom>
          <a:blipFill>
            <a:blip r:embed="rId2"/>
            <a:stretch>
              <a:fillRect l="0" t="-44143" r="0" b="-5879"/>
            </a:stretch>
          </a:blipFill>
        </p:spPr>
      </p:sp>
      <p:sp>
        <p:nvSpPr>
          <p:cNvPr name="Freeform 3" id="3"/>
          <p:cNvSpPr/>
          <p:nvPr/>
        </p:nvSpPr>
        <p:spPr>
          <a:xfrm flipH="false" flipV="false" rot="0">
            <a:off x="12951424" y="414867"/>
            <a:ext cx="3772654" cy="8350351"/>
          </a:xfrm>
          <a:custGeom>
            <a:avLst/>
            <a:gdLst/>
            <a:ahLst/>
            <a:cxnLst/>
            <a:rect r="r" b="b" t="t" l="l"/>
            <a:pathLst>
              <a:path h="8350351" w="3772654">
                <a:moveTo>
                  <a:pt x="0" y="0"/>
                </a:moveTo>
                <a:lnTo>
                  <a:pt x="3772654" y="0"/>
                </a:lnTo>
                <a:lnTo>
                  <a:pt x="3772654" y="8350352"/>
                </a:lnTo>
                <a:lnTo>
                  <a:pt x="0" y="8350352"/>
                </a:lnTo>
                <a:lnTo>
                  <a:pt x="0" y="0"/>
                </a:lnTo>
                <a:close/>
              </a:path>
            </a:pathLst>
          </a:custGeom>
          <a:blipFill>
            <a:blip r:embed="rId3"/>
            <a:stretch>
              <a:fillRect l="0" t="0" r="0" b="0"/>
            </a:stretch>
          </a:blipFill>
        </p:spPr>
      </p:sp>
      <p:sp>
        <p:nvSpPr>
          <p:cNvPr name="Freeform 4" id="4">
            <a:hlinkClick r:id="rId5" action="ppaction://hlinksldjump"/>
          </p:cNvPr>
          <p:cNvSpPr/>
          <p:nvPr/>
        </p:nvSpPr>
        <p:spPr>
          <a:xfrm flipH="false" flipV="false" rot="0">
            <a:off x="15114610"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8" y="1465702"/>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2166094" y="5764738"/>
            <a:ext cx="13955813" cy="4632931"/>
          </a:xfrm>
          <a:custGeom>
            <a:avLst/>
            <a:gdLst/>
            <a:ahLst/>
            <a:cxnLst/>
            <a:rect r="r" b="b" t="t" l="l"/>
            <a:pathLst>
              <a:path h="4632931" w="13955813">
                <a:moveTo>
                  <a:pt x="0" y="0"/>
                </a:moveTo>
                <a:lnTo>
                  <a:pt x="13955812" y="0"/>
                </a:lnTo>
                <a:lnTo>
                  <a:pt x="13955812" y="4632931"/>
                </a:lnTo>
                <a:lnTo>
                  <a:pt x="0" y="4632931"/>
                </a:lnTo>
                <a:lnTo>
                  <a:pt x="0" y="0"/>
                </a:lnTo>
                <a:close/>
              </a:path>
            </a:pathLst>
          </a:custGeom>
          <a:blipFill>
            <a:blip r:embed="rId2"/>
            <a:stretch>
              <a:fillRect l="0" t="0" r="0" b="0"/>
            </a:stretch>
          </a:blipFill>
        </p:spPr>
      </p:sp>
      <p:sp>
        <p:nvSpPr>
          <p:cNvPr name="TextBox 4" id="4"/>
          <p:cNvSpPr txBox="true"/>
          <p:nvPr/>
        </p:nvSpPr>
        <p:spPr>
          <a:xfrm rot="0">
            <a:off x="2079879" y="156539"/>
            <a:ext cx="14128254" cy="1061724"/>
          </a:xfrm>
          <a:prstGeom prst="rect">
            <a:avLst/>
          </a:prstGeom>
        </p:spPr>
        <p:txBody>
          <a:bodyPr anchor="t" rtlCol="false" tIns="0" lIns="0" bIns="0" rIns="0">
            <a:spAutoFit/>
          </a:bodyPr>
          <a:lstStyle/>
          <a:p>
            <a:pPr algn="ctr">
              <a:lnSpc>
                <a:spcPts val="8679"/>
              </a:lnSpc>
              <a:spcBef>
                <a:spcPct val="0"/>
              </a:spcBef>
            </a:pPr>
            <a:r>
              <a:rPr lang="en-US" sz="6199">
                <a:solidFill>
                  <a:srgbClr val="D82B07"/>
                </a:solidFill>
                <a:latin typeface="Crimson Pro Bold"/>
              </a:rPr>
              <a:t>Architecture and Construction Experience</a:t>
            </a:r>
          </a:p>
        </p:txBody>
      </p:sp>
      <p:sp>
        <p:nvSpPr>
          <p:cNvPr name="TextBox 5" id="5"/>
          <p:cNvSpPr txBox="true"/>
          <p:nvPr/>
        </p:nvSpPr>
        <p:spPr>
          <a:xfrm rot="0">
            <a:off x="331815" y="1465702"/>
            <a:ext cx="17624370" cy="2990850"/>
          </a:xfrm>
          <a:prstGeom prst="rect">
            <a:avLst/>
          </a:prstGeom>
        </p:spPr>
        <p:txBody>
          <a:bodyPr anchor="t" rtlCol="false" tIns="0" lIns="0" bIns="0" rIns="0">
            <a:spAutoFit/>
          </a:bodyPr>
          <a:lstStyle/>
          <a:p>
            <a:pPr>
              <a:lnSpc>
                <a:spcPts val="2999"/>
              </a:lnSpc>
            </a:pPr>
            <a:r>
              <a:rPr lang="en-US" sz="2499">
                <a:solidFill>
                  <a:srgbClr val="10100F"/>
                </a:solidFill>
                <a:latin typeface="Poppins Bold"/>
              </a:rPr>
              <a:t>ABOUT THE PROGRAM OF STUDY</a:t>
            </a:r>
            <a:r>
              <a:rPr lang="en-US" sz="2499">
                <a:solidFill>
                  <a:srgbClr val="10100F"/>
                </a:solidFill>
                <a:latin typeface="Poppins"/>
              </a:rPr>
              <a:t> </a:t>
            </a:r>
          </a:p>
          <a:p>
            <a:pPr>
              <a:lnSpc>
                <a:spcPts val="2999"/>
              </a:lnSpc>
            </a:pPr>
            <a:r>
              <a:rPr lang="en-US" sz="2499">
                <a:solidFill>
                  <a:srgbClr val="10100F"/>
                </a:solidFill>
                <a:latin typeface="Poppins"/>
              </a:rPr>
              <a:t>The Residential &amp; Commercial Construction program of study prepares students for the various disciplines of construction, providing students with the opportunity to develop a holistic understanding of the building systems and components required for a construction project. Students will be able to interpret construction drawings, perform basic math skills, demonstrate the construction crafts required for each phase of a construction project, and safely use and maintain appropriate tools, equipment, and resources to accomplish construction project goals. Course content covers industry specific business concepts, project management, and career opportunities. </a:t>
            </a:r>
          </a:p>
        </p:txBody>
      </p:sp>
      <p:sp>
        <p:nvSpPr>
          <p:cNvPr name="TextBox 6" id="6"/>
          <p:cNvSpPr txBox="true"/>
          <p:nvPr/>
        </p:nvSpPr>
        <p:spPr>
          <a:xfrm rot="0">
            <a:off x="8274961" y="4399402"/>
            <a:ext cx="5766643" cy="887731"/>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Crimson Pro Bold"/>
              </a:rPr>
              <a:t>Industry certification options include:</a:t>
            </a:r>
          </a:p>
          <a:p>
            <a:pPr algn="ctr">
              <a:lnSpc>
                <a:spcPts val="3219"/>
              </a:lnSpc>
              <a:spcBef>
                <a:spcPct val="0"/>
              </a:spcBef>
            </a:pPr>
            <a:r>
              <a:rPr lang="en-US" sz="2299">
                <a:solidFill>
                  <a:srgbClr val="000000"/>
                </a:solidFill>
                <a:latin typeface="Crimson Pro Bold"/>
              </a:rPr>
              <a:t>• NCCER Core Curriculum</a:t>
            </a:r>
          </a:p>
        </p:txBody>
      </p:sp>
      <p:sp>
        <p:nvSpPr>
          <p:cNvPr name="TextBox 7" id="7"/>
          <p:cNvSpPr txBox="true"/>
          <p:nvPr/>
        </p:nvSpPr>
        <p:spPr>
          <a:xfrm rot="0">
            <a:off x="760613" y="5053144"/>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action="ppaction://hlinksldjump"/>
          </p:cNvPr>
          <p:cNvSpPr/>
          <p:nvPr/>
        </p:nvSpPr>
        <p:spPr>
          <a:xfrm flipH="false" flipV="false" rot="0">
            <a:off x="6946906" y="9280654"/>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2"/>
            <a:stretch>
              <a:fillRect l="0" t="0" r="0" b="0"/>
            </a:stretch>
          </a:blipFill>
        </p:spPr>
      </p:sp>
      <p:sp>
        <p:nvSpPr>
          <p:cNvPr name="Freeform 3" id="3"/>
          <p:cNvSpPr/>
          <p:nvPr/>
        </p:nvSpPr>
        <p:spPr>
          <a:xfrm flipH="false" flipV="false" rot="0">
            <a:off x="844206" y="-3061111"/>
            <a:ext cx="12205402" cy="14325589"/>
          </a:xfrm>
          <a:custGeom>
            <a:avLst/>
            <a:gdLst/>
            <a:ahLst/>
            <a:cxnLst/>
            <a:rect r="r" b="b" t="t" l="l"/>
            <a:pathLst>
              <a:path h="14325589" w="12205402">
                <a:moveTo>
                  <a:pt x="0" y="0"/>
                </a:moveTo>
                <a:lnTo>
                  <a:pt x="12205401" y="0"/>
                </a:lnTo>
                <a:lnTo>
                  <a:pt x="12205401" y="14325589"/>
                </a:lnTo>
                <a:lnTo>
                  <a:pt x="0" y="14325589"/>
                </a:lnTo>
                <a:lnTo>
                  <a:pt x="0" y="0"/>
                </a:lnTo>
                <a:close/>
              </a:path>
            </a:pathLst>
          </a:custGeom>
          <a:blipFill>
            <a:blip r:embed="rId4"/>
            <a:stretch>
              <a:fillRect l="0" t="0" r="0" b="0"/>
            </a:stretch>
          </a:blipFill>
        </p:spPr>
      </p:sp>
      <p:sp>
        <p:nvSpPr>
          <p:cNvPr name="Freeform 4" id="4"/>
          <p:cNvSpPr/>
          <p:nvPr/>
        </p:nvSpPr>
        <p:spPr>
          <a:xfrm flipH="false" flipV="false" rot="0">
            <a:off x="13225887" y="371894"/>
            <a:ext cx="3646921" cy="9515802"/>
          </a:xfrm>
          <a:custGeom>
            <a:avLst/>
            <a:gdLst/>
            <a:ahLst/>
            <a:cxnLst/>
            <a:rect r="r" b="b" t="t" l="l"/>
            <a:pathLst>
              <a:path h="9515802" w="3646921">
                <a:moveTo>
                  <a:pt x="0" y="0"/>
                </a:moveTo>
                <a:lnTo>
                  <a:pt x="3646921" y="0"/>
                </a:lnTo>
                <a:lnTo>
                  <a:pt x="3646921" y="9515802"/>
                </a:lnTo>
                <a:lnTo>
                  <a:pt x="0" y="9515802"/>
                </a:lnTo>
                <a:lnTo>
                  <a:pt x="0" y="0"/>
                </a:lnTo>
                <a:close/>
              </a:path>
            </a:pathLst>
          </a:custGeom>
          <a:blipFill>
            <a:blip r:embed="rId5"/>
            <a:stretch>
              <a:fillRect l="0" t="-2022" r="0" b="-2022"/>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21" y="1756688"/>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516443" y="7240585"/>
            <a:ext cx="15255114" cy="2648998"/>
          </a:xfrm>
          <a:custGeom>
            <a:avLst/>
            <a:gdLst/>
            <a:ahLst/>
            <a:cxnLst/>
            <a:rect r="r" b="b" t="t" l="l"/>
            <a:pathLst>
              <a:path h="2648998" w="15255114">
                <a:moveTo>
                  <a:pt x="0" y="0"/>
                </a:moveTo>
                <a:lnTo>
                  <a:pt x="15255114" y="0"/>
                </a:lnTo>
                <a:lnTo>
                  <a:pt x="15255114" y="2648999"/>
                </a:lnTo>
                <a:lnTo>
                  <a:pt x="0" y="2648999"/>
                </a:lnTo>
                <a:lnTo>
                  <a:pt x="0" y="0"/>
                </a:lnTo>
                <a:close/>
              </a:path>
            </a:pathLst>
          </a:custGeom>
          <a:blipFill>
            <a:blip r:embed="rId2"/>
            <a:stretch>
              <a:fillRect l="0" t="0" r="0" b="0"/>
            </a:stretch>
          </a:blipFill>
        </p:spPr>
      </p:sp>
      <p:sp>
        <p:nvSpPr>
          <p:cNvPr name="TextBox 4" id="4"/>
          <p:cNvSpPr txBox="true"/>
          <p:nvPr/>
        </p:nvSpPr>
        <p:spPr>
          <a:xfrm rot="0">
            <a:off x="338590" y="175589"/>
            <a:ext cx="17610832" cy="863603"/>
          </a:xfrm>
          <a:prstGeom prst="rect">
            <a:avLst/>
          </a:prstGeom>
        </p:spPr>
        <p:txBody>
          <a:bodyPr anchor="t" rtlCol="false" tIns="0" lIns="0" bIns="0" rIns="0">
            <a:spAutoFit/>
          </a:bodyPr>
          <a:lstStyle/>
          <a:p>
            <a:pPr algn="ctr">
              <a:lnSpc>
                <a:spcPts val="6999"/>
              </a:lnSpc>
              <a:spcBef>
                <a:spcPct val="0"/>
              </a:spcBef>
            </a:pPr>
            <a:r>
              <a:rPr lang="en-US" sz="4999">
                <a:solidFill>
                  <a:srgbClr val="D82B07"/>
                </a:solidFill>
                <a:latin typeface="Crimson Pro Bold"/>
              </a:rPr>
              <a:t>Arts, Audio/Visual Technology and Communications Experience : </a:t>
            </a:r>
          </a:p>
        </p:txBody>
      </p:sp>
      <p:sp>
        <p:nvSpPr>
          <p:cNvPr name="TextBox 5" id="5"/>
          <p:cNvSpPr txBox="true"/>
          <p:nvPr/>
        </p:nvSpPr>
        <p:spPr>
          <a:xfrm rot="0">
            <a:off x="5663357" y="867050"/>
            <a:ext cx="6961287" cy="889638"/>
          </a:xfrm>
          <a:prstGeom prst="rect">
            <a:avLst/>
          </a:prstGeom>
        </p:spPr>
        <p:txBody>
          <a:bodyPr anchor="t" rtlCol="false" tIns="0" lIns="0" bIns="0" rIns="0">
            <a:spAutoFit/>
          </a:bodyPr>
          <a:lstStyle/>
          <a:p>
            <a:pPr algn="ctr">
              <a:lnSpc>
                <a:spcPts val="7139"/>
              </a:lnSpc>
              <a:spcBef>
                <a:spcPct val="0"/>
              </a:spcBef>
            </a:pPr>
            <a:r>
              <a:rPr lang="en-US" sz="5099">
                <a:solidFill>
                  <a:srgbClr val="10100F"/>
                </a:solidFill>
                <a:latin typeface="Crimson Pro Bold"/>
              </a:rPr>
              <a:t>Audio/Visual Production </a:t>
            </a:r>
          </a:p>
        </p:txBody>
      </p:sp>
      <p:sp>
        <p:nvSpPr>
          <p:cNvPr name="TextBox 6" id="6"/>
          <p:cNvSpPr txBox="true"/>
          <p:nvPr/>
        </p:nvSpPr>
        <p:spPr>
          <a:xfrm rot="0">
            <a:off x="523774" y="2086778"/>
            <a:ext cx="17425647" cy="2889250"/>
          </a:xfrm>
          <a:prstGeom prst="rect">
            <a:avLst/>
          </a:prstGeom>
        </p:spPr>
        <p:txBody>
          <a:bodyPr anchor="t" rtlCol="false" tIns="0" lIns="0" bIns="0" rIns="0">
            <a:spAutoFit/>
          </a:bodyPr>
          <a:lstStyle/>
          <a:p>
            <a:pPr>
              <a:lnSpc>
                <a:spcPts val="3499"/>
              </a:lnSpc>
              <a:spcBef>
                <a:spcPct val="0"/>
              </a:spcBef>
            </a:pPr>
            <a:r>
              <a:rPr lang="en-US" sz="2499">
                <a:solidFill>
                  <a:srgbClr val="000000"/>
                </a:solidFill>
                <a:latin typeface="Poppins Bold"/>
              </a:rPr>
              <a:t>ABOUT THE PROGRAM OF STUDY</a:t>
            </a:r>
            <a:r>
              <a:rPr lang="en-US" sz="2499">
                <a:solidFill>
                  <a:srgbClr val="000000"/>
                </a:solidFill>
                <a:latin typeface="Poppins"/>
              </a:rPr>
              <a:t> </a:t>
            </a:r>
          </a:p>
          <a:p>
            <a:pPr>
              <a:lnSpc>
                <a:spcPts val="2749"/>
              </a:lnSpc>
            </a:pPr>
            <a:r>
              <a:rPr lang="en-US" sz="2499">
                <a:solidFill>
                  <a:srgbClr val="000000"/>
                </a:solidFill>
                <a:latin typeface="Poppins"/>
              </a:rPr>
              <a:t>The A/V Production program of study is designed for students interested in a range of entertainment and news media fields. Course content centers on production of various television, cinema, radio, and other audio and video products, including commercials, music, news, interactive programming, and film. Students complete all phases of the production process including planning, coordinating, capturing, editing, and distributing productions. Topics include, but are not limited to, concept creation, scripting, interviewing, budgeting, scheduling, set design, engineering, field and studio production, and editing, as well as operating production equipment such as cameras, lights, and audio equipment. </a:t>
            </a:r>
          </a:p>
        </p:txBody>
      </p:sp>
      <p:sp>
        <p:nvSpPr>
          <p:cNvPr name="TextBox 7" id="7"/>
          <p:cNvSpPr txBox="true"/>
          <p:nvPr/>
        </p:nvSpPr>
        <p:spPr>
          <a:xfrm rot="0">
            <a:off x="7812755" y="5419244"/>
            <a:ext cx="9320064" cy="95059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Dual credit/ dual enrollment options include:</a:t>
            </a:r>
          </a:p>
          <a:p>
            <a:pPr algn="ctr">
              <a:lnSpc>
                <a:spcPts val="3499"/>
              </a:lnSpc>
              <a:spcBef>
                <a:spcPct val="0"/>
              </a:spcBef>
            </a:pPr>
            <a:r>
              <a:rPr lang="en-US" sz="2499">
                <a:solidFill>
                  <a:srgbClr val="000000"/>
                </a:solidFill>
                <a:latin typeface="Crimson Pro Bold"/>
              </a:rPr>
              <a:t>Technical Video Production and Campus Broadcast II with Pellissippi</a:t>
            </a:r>
          </a:p>
        </p:txBody>
      </p:sp>
      <p:sp>
        <p:nvSpPr>
          <p:cNvPr name="TextBox 8" id="8"/>
          <p:cNvSpPr txBox="true"/>
          <p:nvPr/>
        </p:nvSpPr>
        <p:spPr>
          <a:xfrm rot="0">
            <a:off x="1028700" y="5985678"/>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327141" y="-118310"/>
            <a:ext cx="10752270" cy="10310933"/>
          </a:xfrm>
          <a:custGeom>
            <a:avLst/>
            <a:gdLst/>
            <a:ahLst/>
            <a:cxnLst/>
            <a:rect r="r" b="b" t="t" l="l"/>
            <a:pathLst>
              <a:path h="10310933" w="10752270">
                <a:moveTo>
                  <a:pt x="0" y="0"/>
                </a:moveTo>
                <a:lnTo>
                  <a:pt x="10752270" y="0"/>
                </a:lnTo>
                <a:lnTo>
                  <a:pt x="10752270" y="10310933"/>
                </a:lnTo>
                <a:lnTo>
                  <a:pt x="0" y="10310933"/>
                </a:lnTo>
                <a:lnTo>
                  <a:pt x="0" y="0"/>
                </a:lnTo>
                <a:close/>
              </a:path>
            </a:pathLst>
          </a:custGeom>
          <a:blipFill>
            <a:blip r:embed="rId2"/>
            <a:stretch>
              <a:fillRect l="0" t="-24562" r="0" b="-2115"/>
            </a:stretch>
          </a:blipFill>
        </p:spPr>
      </p:sp>
      <p:sp>
        <p:nvSpPr>
          <p:cNvPr name="Freeform 3" id="3">
            <a:hlinkClick r:id="rId4" action="ppaction://hlinksldjump"/>
          </p:cNvPr>
          <p:cNvSpPr/>
          <p:nvPr/>
        </p:nvSpPr>
        <p:spPr>
          <a:xfrm flipH="false" flipV="false" rot="0">
            <a:off x="15986866" y="9409760"/>
            <a:ext cx="2086741" cy="558424"/>
          </a:xfrm>
          <a:custGeom>
            <a:avLst/>
            <a:gdLst/>
            <a:ahLst/>
            <a:cxnLst/>
            <a:rect r="r" b="b" t="t" l="l"/>
            <a:pathLst>
              <a:path h="558424" w="2086741">
                <a:moveTo>
                  <a:pt x="0" y="0"/>
                </a:moveTo>
                <a:lnTo>
                  <a:pt x="2086741" y="0"/>
                </a:lnTo>
                <a:lnTo>
                  <a:pt x="2086741" y="558423"/>
                </a:lnTo>
                <a:lnTo>
                  <a:pt x="0" y="558423"/>
                </a:lnTo>
                <a:lnTo>
                  <a:pt x="0" y="0"/>
                </a:lnTo>
                <a:close/>
              </a:path>
            </a:pathLst>
          </a:custGeom>
          <a:blipFill>
            <a:blip r:embed="rId3"/>
            <a:stretch>
              <a:fillRect l="0" t="0" r="0" b="0"/>
            </a:stretch>
          </a:blipFill>
        </p:spPr>
      </p:sp>
      <p:sp>
        <p:nvSpPr>
          <p:cNvPr name="Freeform 4" id="4"/>
          <p:cNvSpPr/>
          <p:nvPr/>
        </p:nvSpPr>
        <p:spPr>
          <a:xfrm flipH="false" flipV="false" rot="0">
            <a:off x="12294305" y="378510"/>
            <a:ext cx="3627146" cy="8879790"/>
          </a:xfrm>
          <a:custGeom>
            <a:avLst/>
            <a:gdLst/>
            <a:ahLst/>
            <a:cxnLst/>
            <a:rect r="r" b="b" t="t" l="l"/>
            <a:pathLst>
              <a:path h="8879790" w="3627146">
                <a:moveTo>
                  <a:pt x="0" y="0"/>
                </a:moveTo>
                <a:lnTo>
                  <a:pt x="3627146" y="0"/>
                </a:lnTo>
                <a:lnTo>
                  <a:pt x="3627146" y="8879790"/>
                </a:lnTo>
                <a:lnTo>
                  <a:pt x="0" y="8879790"/>
                </a:lnTo>
                <a:lnTo>
                  <a:pt x="0" y="0"/>
                </a:lnTo>
                <a:close/>
              </a:path>
            </a:pathLst>
          </a:custGeom>
          <a:blipFill>
            <a:blip r:embed="rId5"/>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21" y="1756688"/>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869254" y="6532450"/>
            <a:ext cx="14542735" cy="3420071"/>
          </a:xfrm>
          <a:custGeom>
            <a:avLst/>
            <a:gdLst/>
            <a:ahLst/>
            <a:cxnLst/>
            <a:rect r="r" b="b" t="t" l="l"/>
            <a:pathLst>
              <a:path h="3420071" w="14542735">
                <a:moveTo>
                  <a:pt x="0" y="0"/>
                </a:moveTo>
                <a:lnTo>
                  <a:pt x="14542735" y="0"/>
                </a:lnTo>
                <a:lnTo>
                  <a:pt x="14542735" y="3420071"/>
                </a:lnTo>
                <a:lnTo>
                  <a:pt x="0" y="3420071"/>
                </a:lnTo>
                <a:lnTo>
                  <a:pt x="0" y="0"/>
                </a:lnTo>
                <a:close/>
              </a:path>
            </a:pathLst>
          </a:custGeom>
          <a:blipFill>
            <a:blip r:embed="rId2"/>
            <a:stretch>
              <a:fillRect l="0" t="0" r="0" b="0"/>
            </a:stretch>
          </a:blipFill>
        </p:spPr>
      </p:sp>
      <p:sp>
        <p:nvSpPr>
          <p:cNvPr name="TextBox 4" id="4"/>
          <p:cNvSpPr txBox="true"/>
          <p:nvPr/>
        </p:nvSpPr>
        <p:spPr>
          <a:xfrm rot="0">
            <a:off x="338590" y="175589"/>
            <a:ext cx="17610832" cy="863603"/>
          </a:xfrm>
          <a:prstGeom prst="rect">
            <a:avLst/>
          </a:prstGeom>
        </p:spPr>
        <p:txBody>
          <a:bodyPr anchor="t" rtlCol="false" tIns="0" lIns="0" bIns="0" rIns="0">
            <a:spAutoFit/>
          </a:bodyPr>
          <a:lstStyle/>
          <a:p>
            <a:pPr algn="ctr">
              <a:lnSpc>
                <a:spcPts val="6999"/>
              </a:lnSpc>
              <a:spcBef>
                <a:spcPct val="0"/>
              </a:spcBef>
            </a:pPr>
            <a:r>
              <a:rPr lang="en-US" sz="4999">
                <a:solidFill>
                  <a:srgbClr val="D82B07"/>
                </a:solidFill>
                <a:latin typeface="Crimson Pro Bold"/>
              </a:rPr>
              <a:t>Arts, Audio/Visual Technology and Communications Experience : </a:t>
            </a:r>
          </a:p>
        </p:txBody>
      </p:sp>
      <p:sp>
        <p:nvSpPr>
          <p:cNvPr name="TextBox 5" id="5"/>
          <p:cNvSpPr txBox="true"/>
          <p:nvPr/>
        </p:nvSpPr>
        <p:spPr>
          <a:xfrm rot="0">
            <a:off x="5905872" y="867050"/>
            <a:ext cx="6476256" cy="889638"/>
          </a:xfrm>
          <a:prstGeom prst="rect">
            <a:avLst/>
          </a:prstGeom>
        </p:spPr>
        <p:txBody>
          <a:bodyPr anchor="t" rtlCol="false" tIns="0" lIns="0" bIns="0" rIns="0">
            <a:spAutoFit/>
          </a:bodyPr>
          <a:lstStyle/>
          <a:p>
            <a:pPr algn="ctr">
              <a:lnSpc>
                <a:spcPts val="7139"/>
              </a:lnSpc>
              <a:spcBef>
                <a:spcPct val="0"/>
              </a:spcBef>
            </a:pPr>
            <a:r>
              <a:rPr lang="en-US" sz="5099">
                <a:solidFill>
                  <a:srgbClr val="10100F"/>
                </a:solidFill>
                <a:latin typeface="Crimson Pro Bold"/>
              </a:rPr>
              <a:t>Digital Arts and Design </a:t>
            </a:r>
          </a:p>
        </p:txBody>
      </p:sp>
      <p:sp>
        <p:nvSpPr>
          <p:cNvPr name="TextBox 6" id="6"/>
          <p:cNvSpPr txBox="true"/>
          <p:nvPr/>
        </p:nvSpPr>
        <p:spPr>
          <a:xfrm rot="0">
            <a:off x="331821" y="1841500"/>
            <a:ext cx="17617601" cy="3213100"/>
          </a:xfrm>
          <a:prstGeom prst="rect">
            <a:avLst/>
          </a:prstGeom>
        </p:spPr>
        <p:txBody>
          <a:bodyPr anchor="t" rtlCol="false" tIns="0" lIns="0" bIns="0" rIns="0">
            <a:spAutoFit/>
          </a:bodyPr>
          <a:lstStyle/>
          <a:p>
            <a:pPr>
              <a:lnSpc>
                <a:spcPts val="3499"/>
              </a:lnSpc>
              <a:spcBef>
                <a:spcPct val="0"/>
              </a:spcBef>
            </a:pPr>
            <a:r>
              <a:rPr lang="en-US" sz="2499">
                <a:solidFill>
                  <a:srgbClr val="000000"/>
                </a:solidFill>
                <a:latin typeface="Crimson Pro Bold"/>
              </a:rPr>
              <a:t>ABOUT THE PROGRAM OF STUDY </a:t>
            </a:r>
          </a:p>
          <a:p>
            <a:pPr>
              <a:lnSpc>
                <a:spcPts val="2749"/>
              </a:lnSpc>
            </a:pPr>
            <a:r>
              <a:rPr lang="en-US" sz="2499">
                <a:solidFill>
                  <a:srgbClr val="000000"/>
                </a:solidFill>
                <a:latin typeface="Poppins"/>
              </a:rPr>
              <a:t>The Digital Arts &amp; Design program of study is for students interested in pursuing careers as multimedia artists, animators, graphic designers, and communications specialists. Course content is designed to develop strong knowledge in communications technologies, animation and software applications, digital graphics, motion graphics, and more for a broad range of business and industry applications. Students will leverage digital tools to gather, evaluate, and use information, and apply design skills in the communication of materials as they would for an organization or company. Upon completion of the program of study, students will be prepared to pursue advanced study in graphic design or communications, or seek entry level employment with such organizations.  </a:t>
            </a:r>
          </a:p>
        </p:txBody>
      </p:sp>
      <p:sp>
        <p:nvSpPr>
          <p:cNvPr name="TextBox 7" id="7"/>
          <p:cNvSpPr txBox="true"/>
          <p:nvPr/>
        </p:nvSpPr>
        <p:spPr>
          <a:xfrm rot="0">
            <a:off x="8845897" y="5086350"/>
            <a:ext cx="7072461" cy="923290"/>
          </a:xfrm>
          <a:prstGeom prst="rect">
            <a:avLst/>
          </a:prstGeom>
        </p:spPr>
        <p:txBody>
          <a:bodyPr anchor="t" rtlCol="false" tIns="0" lIns="0" bIns="0" rIns="0">
            <a:spAutoFit/>
          </a:bodyPr>
          <a:lstStyle/>
          <a:p>
            <a:pPr algn="ctr">
              <a:lnSpc>
                <a:spcPts val="3919"/>
              </a:lnSpc>
            </a:pPr>
            <a:r>
              <a:rPr lang="en-US" sz="2799">
                <a:solidFill>
                  <a:srgbClr val="000000"/>
                </a:solidFill>
                <a:latin typeface="Crimson Pro Bold"/>
              </a:rPr>
              <a:t>Industry Certification options include:</a:t>
            </a:r>
          </a:p>
          <a:p>
            <a:pPr algn="ctr">
              <a:lnSpc>
                <a:spcPts val="3499"/>
              </a:lnSpc>
              <a:spcBef>
                <a:spcPct val="0"/>
              </a:spcBef>
            </a:pPr>
            <a:r>
              <a:rPr lang="en-US" sz="2499">
                <a:solidFill>
                  <a:srgbClr val="000000"/>
                </a:solidFill>
                <a:latin typeface="Crimson Pro Bold"/>
              </a:rPr>
              <a:t>Adobe Certified Associate: Photoshop and Illustrator</a:t>
            </a:r>
          </a:p>
        </p:txBody>
      </p:sp>
      <p:sp>
        <p:nvSpPr>
          <p:cNvPr name="TextBox 8" id="8"/>
          <p:cNvSpPr txBox="true"/>
          <p:nvPr/>
        </p:nvSpPr>
        <p:spPr>
          <a:xfrm rot="0">
            <a:off x="760613" y="5544243"/>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775621" y="0"/>
            <a:ext cx="12128400" cy="11119164"/>
          </a:xfrm>
          <a:custGeom>
            <a:avLst/>
            <a:gdLst/>
            <a:ahLst/>
            <a:cxnLst/>
            <a:rect r="r" b="b" t="t" l="l"/>
            <a:pathLst>
              <a:path h="11119164" w="12128400">
                <a:moveTo>
                  <a:pt x="0" y="0"/>
                </a:moveTo>
                <a:lnTo>
                  <a:pt x="12128401" y="0"/>
                </a:lnTo>
                <a:lnTo>
                  <a:pt x="12128401" y="11119164"/>
                </a:lnTo>
                <a:lnTo>
                  <a:pt x="0" y="11119164"/>
                </a:lnTo>
                <a:lnTo>
                  <a:pt x="0" y="0"/>
                </a:lnTo>
                <a:close/>
              </a:path>
            </a:pathLst>
          </a:custGeom>
          <a:blipFill>
            <a:blip r:embed="rId2"/>
            <a:stretch>
              <a:fillRect l="0" t="-27128" r="0" b="0"/>
            </a:stretch>
          </a:blipFill>
        </p:spPr>
      </p:sp>
      <p:sp>
        <p:nvSpPr>
          <p:cNvPr name="Freeform 3" id="3">
            <a:hlinkClick r:id="rId4"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3"/>
            <a:stretch>
              <a:fillRect l="0" t="0" r="0" b="0"/>
            </a:stretch>
          </a:blipFill>
        </p:spPr>
      </p:sp>
      <p:sp>
        <p:nvSpPr>
          <p:cNvPr name="Freeform 4" id="4"/>
          <p:cNvSpPr/>
          <p:nvPr/>
        </p:nvSpPr>
        <p:spPr>
          <a:xfrm flipH="false" flipV="false" rot="0">
            <a:off x="13218630" y="437274"/>
            <a:ext cx="3689765" cy="8696323"/>
          </a:xfrm>
          <a:custGeom>
            <a:avLst/>
            <a:gdLst/>
            <a:ahLst/>
            <a:cxnLst/>
            <a:rect r="r" b="b" t="t" l="l"/>
            <a:pathLst>
              <a:path h="8696323" w="3689765">
                <a:moveTo>
                  <a:pt x="0" y="0"/>
                </a:moveTo>
                <a:lnTo>
                  <a:pt x="3689765" y="0"/>
                </a:lnTo>
                <a:lnTo>
                  <a:pt x="3689765" y="8696323"/>
                </a:lnTo>
                <a:lnTo>
                  <a:pt x="0" y="8696323"/>
                </a:lnTo>
                <a:lnTo>
                  <a:pt x="0" y="0"/>
                </a:lnTo>
                <a:close/>
              </a:path>
            </a:pathLst>
          </a:custGeom>
          <a:blipFill>
            <a:blip r:embed="rId5"/>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4110341" y="137489"/>
            <a:ext cx="10067330" cy="1170309"/>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name="AutoShape 3" id="3"/>
          <p:cNvSpPr/>
          <p:nvPr/>
        </p:nvSpPr>
        <p:spPr>
          <a:xfrm rot="0">
            <a:off x="331821" y="2251364"/>
            <a:ext cx="17624370" cy="0"/>
          </a:xfrm>
          <a:prstGeom prst="line">
            <a:avLst/>
          </a:prstGeom>
          <a:ln cap="flat" w="19050">
            <a:solidFill>
              <a:srgbClr val="000000"/>
            </a:solidFill>
            <a:prstDash val="solid"/>
            <a:headEnd type="none" len="sm" w="sm"/>
            <a:tailEnd type="none" len="sm" w="sm"/>
          </a:ln>
        </p:spPr>
      </p:sp>
      <p:sp>
        <p:nvSpPr>
          <p:cNvPr name="TextBox 4" id="4"/>
          <p:cNvSpPr txBox="true"/>
          <p:nvPr/>
        </p:nvSpPr>
        <p:spPr>
          <a:xfrm rot="0">
            <a:off x="4485611" y="1147095"/>
            <a:ext cx="9316789" cy="1104269"/>
          </a:xfrm>
          <a:prstGeom prst="rect">
            <a:avLst/>
          </a:prstGeom>
        </p:spPr>
        <p:txBody>
          <a:bodyPr anchor="t" rtlCol="false" tIns="0" lIns="0" bIns="0" rIns="0">
            <a:spAutoFit/>
          </a:bodyPr>
          <a:lstStyle/>
          <a:p>
            <a:pPr algn="ctr">
              <a:lnSpc>
                <a:spcPts val="8959"/>
              </a:lnSpc>
              <a:spcBef>
                <a:spcPct val="0"/>
              </a:spcBef>
            </a:pPr>
            <a:r>
              <a:rPr lang="en-US" sz="6399">
                <a:solidFill>
                  <a:srgbClr val="10100F"/>
                </a:solidFill>
                <a:latin typeface="Crimson Pro Bold"/>
              </a:rPr>
              <a:t>Certified Nursing Assistant</a:t>
            </a:r>
          </a:p>
        </p:txBody>
      </p:sp>
      <p:sp>
        <p:nvSpPr>
          <p:cNvPr name="Freeform 5" id="5"/>
          <p:cNvSpPr/>
          <p:nvPr/>
        </p:nvSpPr>
        <p:spPr>
          <a:xfrm flipH="false" flipV="false" rot="0">
            <a:off x="2316032" y="5587575"/>
            <a:ext cx="13858070" cy="4679978"/>
          </a:xfrm>
          <a:custGeom>
            <a:avLst/>
            <a:gdLst/>
            <a:ahLst/>
            <a:cxnLst/>
            <a:rect r="r" b="b" t="t" l="l"/>
            <a:pathLst>
              <a:path h="4679978" w="13858070">
                <a:moveTo>
                  <a:pt x="0" y="0"/>
                </a:moveTo>
                <a:lnTo>
                  <a:pt x="13858070" y="0"/>
                </a:lnTo>
                <a:lnTo>
                  <a:pt x="13858070" y="4679979"/>
                </a:lnTo>
                <a:lnTo>
                  <a:pt x="0" y="4679979"/>
                </a:lnTo>
                <a:lnTo>
                  <a:pt x="0" y="0"/>
                </a:lnTo>
                <a:close/>
              </a:path>
            </a:pathLst>
          </a:custGeom>
          <a:blipFill>
            <a:blip r:embed="rId2"/>
            <a:stretch>
              <a:fillRect l="0" t="0" r="0" b="0"/>
            </a:stretch>
          </a:blipFill>
        </p:spPr>
      </p:sp>
      <p:sp>
        <p:nvSpPr>
          <p:cNvPr name="TextBox 6" id="6"/>
          <p:cNvSpPr txBox="true"/>
          <p:nvPr/>
        </p:nvSpPr>
        <p:spPr>
          <a:xfrm rot="0">
            <a:off x="406519" y="2310975"/>
            <a:ext cx="17677096" cy="24320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THI PROGRAM OF STUDY</a:t>
            </a:r>
          </a:p>
          <a:p>
            <a:pPr>
              <a:lnSpc>
                <a:spcPts val="2749"/>
              </a:lnSpc>
            </a:pPr>
            <a:r>
              <a:rPr lang="en-US" sz="2499">
                <a:solidFill>
                  <a:srgbClr val="000000"/>
                </a:solidFill>
                <a:latin typeface="Poppins"/>
              </a:rPr>
              <a:t>Therapeutic Nursing Services is designed to prepare students to pursue careers in the field of nursing. Upon completion of this program, a proficient student will be able to implement communication and interpersonal skills, maintain residents’ rights and independence, provide care safely, prevent emergency situations, prevent infection through infection control, and perform the skills required of a nursing assistant. Students will log forty hours of site-based clinical work with at least 24 of those hours spent in a long-term care facility as part of the Level 4 course.                                </a:t>
            </a:r>
          </a:p>
        </p:txBody>
      </p:sp>
      <p:sp>
        <p:nvSpPr>
          <p:cNvPr name="TextBox 7" id="7"/>
          <p:cNvSpPr txBox="true"/>
          <p:nvPr/>
        </p:nvSpPr>
        <p:spPr>
          <a:xfrm rot="0">
            <a:off x="7314342" y="4529909"/>
            <a:ext cx="9944958" cy="92329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Crimson Pro Bold"/>
              </a:rPr>
              <a:t> Industry Certifications options include:</a:t>
            </a:r>
          </a:p>
          <a:p>
            <a:pPr algn="ctr">
              <a:lnSpc>
                <a:spcPts val="3499"/>
              </a:lnSpc>
              <a:spcBef>
                <a:spcPct val="0"/>
              </a:spcBef>
            </a:pPr>
            <a:r>
              <a:rPr lang="en-US" sz="2499">
                <a:solidFill>
                  <a:srgbClr val="000000"/>
                </a:solidFill>
                <a:latin typeface="Crimson Pro Bold"/>
              </a:rPr>
              <a:t> Certified Nursing Assistant Certification and OSHA 10</a:t>
            </a:r>
          </a:p>
        </p:txBody>
      </p:sp>
      <p:sp>
        <p:nvSpPr>
          <p:cNvPr name="TextBox 8" id="8"/>
          <p:cNvSpPr txBox="true"/>
          <p:nvPr/>
        </p:nvSpPr>
        <p:spPr>
          <a:xfrm rot="0">
            <a:off x="760613" y="4732718"/>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0" y="-101491"/>
            <a:ext cx="14399605" cy="8601043"/>
          </a:xfrm>
          <a:custGeom>
            <a:avLst/>
            <a:gdLst/>
            <a:ahLst/>
            <a:cxnLst/>
            <a:rect r="r" b="b" t="t" l="l"/>
            <a:pathLst>
              <a:path h="8601043" w="14399605">
                <a:moveTo>
                  <a:pt x="0" y="0"/>
                </a:moveTo>
                <a:lnTo>
                  <a:pt x="14399605" y="0"/>
                </a:lnTo>
                <a:lnTo>
                  <a:pt x="14399605" y="8601044"/>
                </a:lnTo>
                <a:lnTo>
                  <a:pt x="0" y="8601044"/>
                </a:lnTo>
                <a:lnTo>
                  <a:pt x="0" y="0"/>
                </a:lnTo>
                <a:close/>
              </a:path>
            </a:pathLst>
          </a:custGeom>
          <a:blipFill>
            <a:blip r:embed="rId2"/>
            <a:stretch>
              <a:fillRect l="0" t="0" r="0" b="-450"/>
            </a:stretch>
          </a:blipFill>
        </p:spPr>
      </p:sp>
      <p:sp>
        <p:nvSpPr>
          <p:cNvPr name="Freeform 3" id="3"/>
          <p:cNvSpPr/>
          <p:nvPr/>
        </p:nvSpPr>
        <p:spPr>
          <a:xfrm flipH="false" flipV="false" rot="0">
            <a:off x="14399605" y="1523396"/>
            <a:ext cx="3781115" cy="7240209"/>
          </a:xfrm>
          <a:custGeom>
            <a:avLst/>
            <a:gdLst/>
            <a:ahLst/>
            <a:cxnLst/>
            <a:rect r="r" b="b" t="t" l="l"/>
            <a:pathLst>
              <a:path h="7240209" w="3781115">
                <a:moveTo>
                  <a:pt x="0" y="0"/>
                </a:moveTo>
                <a:lnTo>
                  <a:pt x="3781116" y="0"/>
                </a:lnTo>
                <a:lnTo>
                  <a:pt x="3781116" y="7240208"/>
                </a:lnTo>
                <a:lnTo>
                  <a:pt x="0" y="7240208"/>
                </a:lnTo>
                <a:lnTo>
                  <a:pt x="0" y="0"/>
                </a:lnTo>
                <a:close/>
              </a:path>
            </a:pathLst>
          </a:custGeom>
          <a:blipFill>
            <a:blip r:embed="rId3"/>
            <a:stretch>
              <a:fillRect l="0" t="-24600" r="0" b="0"/>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21" y="2094519"/>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2352604" y="6103825"/>
            <a:ext cx="13582803" cy="4154600"/>
          </a:xfrm>
          <a:custGeom>
            <a:avLst/>
            <a:gdLst/>
            <a:ahLst/>
            <a:cxnLst/>
            <a:rect r="r" b="b" t="t" l="l"/>
            <a:pathLst>
              <a:path h="4154600" w="13582803">
                <a:moveTo>
                  <a:pt x="0" y="0"/>
                </a:moveTo>
                <a:lnTo>
                  <a:pt x="13582803" y="0"/>
                </a:lnTo>
                <a:lnTo>
                  <a:pt x="13582803" y="4154600"/>
                </a:lnTo>
                <a:lnTo>
                  <a:pt x="0" y="4154600"/>
                </a:lnTo>
                <a:lnTo>
                  <a:pt x="0" y="0"/>
                </a:lnTo>
                <a:close/>
              </a:path>
            </a:pathLst>
          </a:custGeom>
          <a:blipFill>
            <a:blip r:embed="rId2"/>
            <a:stretch>
              <a:fillRect l="0" t="0" r="0" b="0"/>
            </a:stretch>
          </a:blipFill>
        </p:spPr>
      </p:sp>
      <p:sp>
        <p:nvSpPr>
          <p:cNvPr name="TextBox 4" id="4"/>
          <p:cNvSpPr txBox="true"/>
          <p:nvPr/>
        </p:nvSpPr>
        <p:spPr>
          <a:xfrm rot="0">
            <a:off x="4110341" y="-13689"/>
            <a:ext cx="10067330" cy="1170309"/>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name="TextBox 5" id="5"/>
          <p:cNvSpPr txBox="true"/>
          <p:nvPr/>
        </p:nvSpPr>
        <p:spPr>
          <a:xfrm rot="0">
            <a:off x="4498330" y="1032795"/>
            <a:ext cx="9291340" cy="1061724"/>
          </a:xfrm>
          <a:prstGeom prst="rect">
            <a:avLst/>
          </a:prstGeom>
        </p:spPr>
        <p:txBody>
          <a:bodyPr anchor="t" rtlCol="false" tIns="0" lIns="0" bIns="0" rIns="0">
            <a:spAutoFit/>
          </a:bodyPr>
          <a:lstStyle/>
          <a:p>
            <a:pPr algn="ctr">
              <a:lnSpc>
                <a:spcPts val="8679"/>
              </a:lnSpc>
              <a:spcBef>
                <a:spcPct val="0"/>
              </a:spcBef>
            </a:pPr>
            <a:r>
              <a:rPr lang="en-US" sz="6199">
                <a:solidFill>
                  <a:srgbClr val="10100F"/>
                </a:solidFill>
                <a:latin typeface="Crimson Pro Bold"/>
              </a:rPr>
              <a:t>Emergency Medical Service</a:t>
            </a:r>
            <a:r>
              <a:rPr lang="en-US" sz="6199">
                <a:solidFill>
                  <a:srgbClr val="10100F"/>
                </a:solidFill>
                <a:latin typeface="Crimson Pro"/>
              </a:rPr>
              <a:t> </a:t>
            </a:r>
          </a:p>
        </p:txBody>
      </p:sp>
      <p:sp>
        <p:nvSpPr>
          <p:cNvPr name="TextBox 6" id="6"/>
          <p:cNvSpPr txBox="true"/>
          <p:nvPr/>
        </p:nvSpPr>
        <p:spPr>
          <a:xfrm rot="0">
            <a:off x="331821" y="2186132"/>
            <a:ext cx="17624370" cy="24320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Emergency Services program of study is designed to prepare students to pursue careers in the fields of emergency medicine. Upon completion, proficient students will be able to identify careers and features of the EMS system; define the importance of workforce safety and wellness; maintain legal and ethical guidelines; correlate anatomy and physiology concepts to the patient with a medical or traumatic injury; and perform EMS skills with a high level of proficiency. This course is taught with an EMT instructor, and students will be given the opportunity to sit for the National Emergency Medical Responder certification.                                </a:t>
            </a:r>
          </a:p>
        </p:txBody>
      </p:sp>
      <p:sp>
        <p:nvSpPr>
          <p:cNvPr name="TextBox 7" id="7"/>
          <p:cNvSpPr txBox="true"/>
          <p:nvPr/>
        </p:nvSpPr>
        <p:spPr>
          <a:xfrm rot="0">
            <a:off x="8628351" y="4778189"/>
            <a:ext cx="7793385" cy="95059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 Emergency Medical Responder Certification and OSHA 10</a:t>
            </a:r>
          </a:p>
        </p:txBody>
      </p:sp>
      <p:sp>
        <p:nvSpPr>
          <p:cNvPr name="TextBox 8" id="8"/>
          <p:cNvSpPr txBox="true"/>
          <p:nvPr/>
        </p:nvSpPr>
        <p:spPr>
          <a:xfrm rot="0">
            <a:off x="760613" y="5248968"/>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2356121" y="407674"/>
            <a:ext cx="2727576" cy="9205567"/>
          </a:xfrm>
          <a:custGeom>
            <a:avLst/>
            <a:gdLst/>
            <a:ahLst/>
            <a:cxnLst/>
            <a:rect r="r" b="b" t="t" l="l"/>
            <a:pathLst>
              <a:path h="9205567" w="2727576">
                <a:moveTo>
                  <a:pt x="0" y="0"/>
                </a:moveTo>
                <a:lnTo>
                  <a:pt x="2727576" y="0"/>
                </a:lnTo>
                <a:lnTo>
                  <a:pt x="2727576" y="9205568"/>
                </a:lnTo>
                <a:lnTo>
                  <a:pt x="0" y="9205568"/>
                </a:lnTo>
                <a:lnTo>
                  <a:pt x="0" y="0"/>
                </a:lnTo>
                <a:close/>
              </a:path>
            </a:pathLst>
          </a:custGeom>
          <a:blipFill>
            <a:blip r:embed="rId2"/>
            <a:stretch>
              <a:fillRect l="0" t="0" r="0" b="0"/>
            </a:stretch>
          </a:blipFill>
        </p:spPr>
      </p:sp>
      <p:sp>
        <p:nvSpPr>
          <p:cNvPr name="Freeform 3" id="3"/>
          <p:cNvSpPr/>
          <p:nvPr/>
        </p:nvSpPr>
        <p:spPr>
          <a:xfrm flipH="false" flipV="false" rot="0">
            <a:off x="2916240" y="189509"/>
            <a:ext cx="9102692" cy="13093717"/>
          </a:xfrm>
          <a:custGeom>
            <a:avLst/>
            <a:gdLst/>
            <a:ahLst/>
            <a:cxnLst/>
            <a:rect r="r" b="b" t="t" l="l"/>
            <a:pathLst>
              <a:path h="13093717" w="9102692">
                <a:moveTo>
                  <a:pt x="0" y="0"/>
                </a:moveTo>
                <a:lnTo>
                  <a:pt x="9102692" y="0"/>
                </a:lnTo>
                <a:lnTo>
                  <a:pt x="9102692" y="13093717"/>
                </a:lnTo>
                <a:lnTo>
                  <a:pt x="0" y="13093717"/>
                </a:lnTo>
                <a:lnTo>
                  <a:pt x="0" y="0"/>
                </a:lnTo>
                <a:close/>
              </a:path>
            </a:pathLst>
          </a:custGeom>
          <a:blipFill>
            <a:blip r:embed="rId3"/>
            <a:stretch>
              <a:fillRect l="0" t="-2689" r="0" b="-2689"/>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4110341" y="137489"/>
            <a:ext cx="10067330" cy="1170309"/>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Crimson Pro Bold"/>
              </a:rPr>
              <a:t>Health Science Experience :</a:t>
            </a:r>
          </a:p>
        </p:txBody>
      </p:sp>
      <p:sp>
        <p:nvSpPr>
          <p:cNvPr name="AutoShape 3" id="3"/>
          <p:cNvSpPr/>
          <p:nvPr/>
        </p:nvSpPr>
        <p:spPr>
          <a:xfrm rot="0">
            <a:off x="331821" y="2251364"/>
            <a:ext cx="17624370" cy="0"/>
          </a:xfrm>
          <a:prstGeom prst="line">
            <a:avLst/>
          </a:prstGeom>
          <a:ln cap="flat" w="19050">
            <a:solidFill>
              <a:srgbClr val="000000"/>
            </a:solidFill>
            <a:prstDash val="solid"/>
            <a:headEnd type="none" len="sm" w="sm"/>
            <a:tailEnd type="none" len="sm" w="sm"/>
          </a:ln>
        </p:spPr>
      </p:sp>
      <p:sp>
        <p:nvSpPr>
          <p:cNvPr name="TextBox 4" id="4"/>
          <p:cNvSpPr txBox="true"/>
          <p:nvPr/>
        </p:nvSpPr>
        <p:spPr>
          <a:xfrm rot="0">
            <a:off x="6334056" y="1156620"/>
            <a:ext cx="5619899" cy="1061724"/>
          </a:xfrm>
          <a:prstGeom prst="rect">
            <a:avLst/>
          </a:prstGeom>
        </p:spPr>
        <p:txBody>
          <a:bodyPr anchor="t" rtlCol="false" tIns="0" lIns="0" bIns="0" rIns="0">
            <a:spAutoFit/>
          </a:bodyPr>
          <a:lstStyle/>
          <a:p>
            <a:pPr algn="ctr">
              <a:lnSpc>
                <a:spcPts val="8679"/>
              </a:lnSpc>
              <a:spcBef>
                <a:spcPct val="0"/>
              </a:spcBef>
            </a:pPr>
            <a:r>
              <a:rPr lang="en-US" sz="6199">
                <a:solidFill>
                  <a:srgbClr val="10100F"/>
                </a:solidFill>
                <a:latin typeface="Crimson Pro Bold"/>
              </a:rPr>
              <a:t>Exercise Science </a:t>
            </a:r>
          </a:p>
        </p:txBody>
      </p:sp>
      <p:sp>
        <p:nvSpPr>
          <p:cNvPr name="Freeform 5" id="5"/>
          <p:cNvSpPr/>
          <p:nvPr/>
        </p:nvSpPr>
        <p:spPr>
          <a:xfrm flipH="false" flipV="false" rot="0">
            <a:off x="1890597" y="6917579"/>
            <a:ext cx="14478707" cy="3136337"/>
          </a:xfrm>
          <a:custGeom>
            <a:avLst/>
            <a:gdLst/>
            <a:ahLst/>
            <a:cxnLst/>
            <a:rect r="r" b="b" t="t" l="l"/>
            <a:pathLst>
              <a:path h="3136337" w="14478707">
                <a:moveTo>
                  <a:pt x="0" y="0"/>
                </a:moveTo>
                <a:lnTo>
                  <a:pt x="14478707" y="0"/>
                </a:lnTo>
                <a:lnTo>
                  <a:pt x="14478707" y="3136337"/>
                </a:lnTo>
                <a:lnTo>
                  <a:pt x="0" y="3136337"/>
                </a:lnTo>
                <a:lnTo>
                  <a:pt x="0" y="0"/>
                </a:lnTo>
                <a:close/>
              </a:path>
            </a:pathLst>
          </a:custGeom>
          <a:blipFill>
            <a:blip r:embed="rId2"/>
            <a:stretch>
              <a:fillRect l="0" t="0" r="0" b="0"/>
            </a:stretch>
          </a:blipFill>
        </p:spPr>
      </p:sp>
      <p:sp>
        <p:nvSpPr>
          <p:cNvPr name="TextBox 6" id="6"/>
          <p:cNvSpPr txBox="true"/>
          <p:nvPr/>
        </p:nvSpPr>
        <p:spPr>
          <a:xfrm rot="0">
            <a:off x="303711" y="2421610"/>
            <a:ext cx="17652479" cy="24320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Exercise Physiology is designed to prepare students to pursue careers in kinesiology and exercise physiology services. Upon completion, proficient students will be able to apply concepts of anatomy and physiology, physics, chemistry, bioenergetics, and kinesiology to specific exercise science contexts. Through these connections students will understand the importance that exercise, nutrition, and rehabilitation play in athletes or patients with debilitating or acute metabolic, orthopedic, neurological, psychological, and cardiovascular disorders. </a:t>
            </a:r>
          </a:p>
        </p:txBody>
      </p:sp>
      <p:sp>
        <p:nvSpPr>
          <p:cNvPr name="TextBox 7" id="7"/>
          <p:cNvSpPr txBox="true"/>
          <p:nvPr/>
        </p:nvSpPr>
        <p:spPr>
          <a:xfrm rot="0">
            <a:off x="6334056" y="4948910"/>
            <a:ext cx="10711904" cy="92329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Crimson Pro Bold"/>
              </a:rPr>
              <a:t>Industry Certification</a:t>
            </a:r>
            <a:r>
              <a:rPr lang="en-US" sz="2799">
                <a:solidFill>
                  <a:srgbClr val="000000"/>
                </a:solidFill>
                <a:latin typeface="Crimson Pro Bold"/>
              </a:rPr>
              <a:t> Options Include:</a:t>
            </a:r>
          </a:p>
          <a:p>
            <a:pPr algn="ctr">
              <a:lnSpc>
                <a:spcPts val="3499"/>
              </a:lnSpc>
              <a:spcBef>
                <a:spcPct val="0"/>
              </a:spcBef>
            </a:pPr>
            <a:r>
              <a:rPr lang="en-US" sz="2499">
                <a:solidFill>
                  <a:srgbClr val="000000"/>
                </a:solidFill>
                <a:latin typeface="Crimson Pro Bold"/>
              </a:rPr>
              <a:t>OSHA 10, Personal Trainer Certification or Physical Therapist Aide Certification</a:t>
            </a:r>
          </a:p>
        </p:txBody>
      </p:sp>
      <p:sp>
        <p:nvSpPr>
          <p:cNvPr name="TextBox 8" id="8"/>
          <p:cNvSpPr txBox="true"/>
          <p:nvPr/>
        </p:nvSpPr>
        <p:spPr>
          <a:xfrm rot="0">
            <a:off x="1028700" y="5862697"/>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2403182" y="0"/>
            <a:ext cx="9190572" cy="10287000"/>
          </a:xfrm>
          <a:custGeom>
            <a:avLst/>
            <a:gdLst/>
            <a:ahLst/>
            <a:cxnLst/>
            <a:rect r="r" b="b" t="t" l="l"/>
            <a:pathLst>
              <a:path h="10287000" w="9190572">
                <a:moveTo>
                  <a:pt x="0" y="0"/>
                </a:moveTo>
                <a:lnTo>
                  <a:pt x="9190572" y="0"/>
                </a:lnTo>
                <a:lnTo>
                  <a:pt x="9190572" y="10287000"/>
                </a:lnTo>
                <a:lnTo>
                  <a:pt x="0" y="10287000"/>
                </a:lnTo>
                <a:lnTo>
                  <a:pt x="0" y="0"/>
                </a:lnTo>
                <a:close/>
              </a:path>
            </a:pathLst>
          </a:custGeom>
          <a:blipFill>
            <a:blip r:embed="rId2"/>
            <a:stretch>
              <a:fillRect l="0" t="-4350" r="0" b="-45883"/>
            </a:stretch>
          </a:blipFill>
        </p:spPr>
      </p:sp>
      <p:sp>
        <p:nvSpPr>
          <p:cNvPr name="Freeform 3" id="3"/>
          <p:cNvSpPr/>
          <p:nvPr/>
        </p:nvSpPr>
        <p:spPr>
          <a:xfrm flipH="false" flipV="false" rot="0">
            <a:off x="11852929" y="606764"/>
            <a:ext cx="3308782" cy="9006477"/>
          </a:xfrm>
          <a:custGeom>
            <a:avLst/>
            <a:gdLst/>
            <a:ahLst/>
            <a:cxnLst/>
            <a:rect r="r" b="b" t="t" l="l"/>
            <a:pathLst>
              <a:path h="9006477" w="3308782">
                <a:moveTo>
                  <a:pt x="0" y="0"/>
                </a:moveTo>
                <a:lnTo>
                  <a:pt x="3308782" y="0"/>
                </a:lnTo>
                <a:lnTo>
                  <a:pt x="3308782" y="9006478"/>
                </a:lnTo>
                <a:lnTo>
                  <a:pt x="0" y="9006478"/>
                </a:lnTo>
                <a:lnTo>
                  <a:pt x="0" y="0"/>
                </a:lnTo>
                <a:close/>
              </a:path>
            </a:pathLst>
          </a:custGeom>
          <a:blipFill>
            <a:blip r:embed="rId3"/>
            <a:stretch>
              <a:fillRect l="0" t="0" r="0" b="0"/>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21" y="1664884"/>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739425" y="6482334"/>
            <a:ext cx="14809150" cy="3531762"/>
          </a:xfrm>
          <a:custGeom>
            <a:avLst/>
            <a:gdLst/>
            <a:ahLst/>
            <a:cxnLst/>
            <a:rect r="r" b="b" t="t" l="l"/>
            <a:pathLst>
              <a:path h="3531762" w="14809150">
                <a:moveTo>
                  <a:pt x="0" y="0"/>
                </a:moveTo>
                <a:lnTo>
                  <a:pt x="14809150" y="0"/>
                </a:lnTo>
                <a:lnTo>
                  <a:pt x="14809150" y="3531763"/>
                </a:lnTo>
                <a:lnTo>
                  <a:pt x="0" y="3531763"/>
                </a:lnTo>
                <a:lnTo>
                  <a:pt x="0" y="0"/>
                </a:lnTo>
                <a:close/>
              </a:path>
            </a:pathLst>
          </a:custGeom>
          <a:blipFill>
            <a:blip r:embed="rId2"/>
            <a:stretch>
              <a:fillRect l="0" t="0" r="0" b="0"/>
            </a:stretch>
          </a:blipFill>
        </p:spPr>
      </p:sp>
      <p:sp>
        <p:nvSpPr>
          <p:cNvPr name="TextBox 4" id="4"/>
          <p:cNvSpPr txBox="true"/>
          <p:nvPr/>
        </p:nvSpPr>
        <p:spPr>
          <a:xfrm rot="0">
            <a:off x="2814489" y="-133350"/>
            <a:ext cx="12659023" cy="1104269"/>
          </a:xfrm>
          <a:prstGeom prst="rect">
            <a:avLst/>
          </a:prstGeom>
        </p:spPr>
        <p:txBody>
          <a:bodyPr anchor="t" rtlCol="false" tIns="0" lIns="0" bIns="0" rIns="0">
            <a:spAutoFit/>
          </a:bodyPr>
          <a:lstStyle/>
          <a:p>
            <a:pPr algn="ctr">
              <a:lnSpc>
                <a:spcPts val="8959"/>
              </a:lnSpc>
              <a:spcBef>
                <a:spcPct val="0"/>
              </a:spcBef>
            </a:pPr>
            <a:r>
              <a:rPr lang="en-US" sz="6399">
                <a:solidFill>
                  <a:srgbClr val="D82B07"/>
                </a:solidFill>
                <a:latin typeface="Crimson Pro Bold"/>
              </a:rPr>
              <a:t>Hospitality and Tourism Experience:</a:t>
            </a:r>
          </a:p>
        </p:txBody>
      </p:sp>
      <p:sp>
        <p:nvSpPr>
          <p:cNvPr name="TextBox 5" id="5"/>
          <p:cNvSpPr txBox="true"/>
          <p:nvPr/>
        </p:nvSpPr>
        <p:spPr>
          <a:xfrm rot="0">
            <a:off x="6841778" y="560615"/>
            <a:ext cx="4604445" cy="1104269"/>
          </a:xfrm>
          <a:prstGeom prst="rect">
            <a:avLst/>
          </a:prstGeom>
        </p:spPr>
        <p:txBody>
          <a:bodyPr anchor="t" rtlCol="false" tIns="0" lIns="0" bIns="0" rIns="0">
            <a:spAutoFit/>
          </a:bodyPr>
          <a:lstStyle/>
          <a:p>
            <a:pPr algn="ctr">
              <a:lnSpc>
                <a:spcPts val="8959"/>
              </a:lnSpc>
              <a:spcBef>
                <a:spcPct val="0"/>
              </a:spcBef>
            </a:pPr>
            <a:r>
              <a:rPr lang="en-US" sz="6399">
                <a:solidFill>
                  <a:srgbClr val="10100F"/>
                </a:solidFill>
                <a:latin typeface="Crimson Pro Bold"/>
              </a:rPr>
              <a:t>Culinary Arts</a:t>
            </a:r>
          </a:p>
        </p:txBody>
      </p:sp>
      <p:sp>
        <p:nvSpPr>
          <p:cNvPr name="TextBox 6" id="6"/>
          <p:cNvSpPr txBox="true"/>
          <p:nvPr/>
        </p:nvSpPr>
        <p:spPr>
          <a:xfrm rot="0">
            <a:off x="331821" y="1860234"/>
            <a:ext cx="17624370" cy="20891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Culinary Arts equips students with the foundational skills necessary to pursue careers in the culinary field as a banquet chef, caterer, executive chef, and food and beverage manager. Courses cover topics that range from kitchen safety and sanitation, history of the foodservices industry, careers, nutrition, recipe basics, proper kitchen tools and equipment, and kitchen staples, to food presentation, advanced cooking principles, bakeshop preparation skills, professionalism, and business opportunities. </a:t>
            </a:r>
          </a:p>
        </p:txBody>
      </p:sp>
      <p:sp>
        <p:nvSpPr>
          <p:cNvPr name="TextBox 7" id="7"/>
          <p:cNvSpPr txBox="true"/>
          <p:nvPr/>
        </p:nvSpPr>
        <p:spPr>
          <a:xfrm rot="0">
            <a:off x="6234261" y="4273550"/>
            <a:ext cx="10423922" cy="136144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Crimson Pro Bold"/>
              </a:rPr>
              <a:t>Dual Enrollment/Industry Certification</a:t>
            </a:r>
            <a:r>
              <a:rPr lang="en-US" sz="2799">
                <a:solidFill>
                  <a:srgbClr val="000000"/>
                </a:solidFill>
                <a:latin typeface="Crimson Pro Bold"/>
              </a:rPr>
              <a:t> Options Include:</a:t>
            </a:r>
          </a:p>
          <a:p>
            <a:pPr algn="ctr">
              <a:lnSpc>
                <a:spcPts val="3499"/>
              </a:lnSpc>
              <a:spcBef>
                <a:spcPct val="0"/>
              </a:spcBef>
            </a:pPr>
            <a:r>
              <a:rPr lang="en-US" sz="2499">
                <a:solidFill>
                  <a:srgbClr val="000000"/>
                </a:solidFill>
                <a:latin typeface="Crimson Pro Bold"/>
              </a:rPr>
              <a:t>ServSafe Certification</a:t>
            </a:r>
          </a:p>
          <a:p>
            <a:pPr algn="ctr">
              <a:lnSpc>
                <a:spcPts val="3499"/>
              </a:lnSpc>
              <a:spcBef>
                <a:spcPct val="0"/>
              </a:spcBef>
            </a:pPr>
            <a:r>
              <a:rPr lang="en-US" sz="2499">
                <a:solidFill>
                  <a:srgbClr val="000000"/>
                </a:solidFill>
                <a:latin typeface="Crimson Pro Bold"/>
              </a:rPr>
              <a:t>LDC Culinary 1 ,  LDC Sanitation and Food Safety, LDC Nutrition for Culinary  </a:t>
            </a:r>
          </a:p>
        </p:txBody>
      </p:sp>
      <p:sp>
        <p:nvSpPr>
          <p:cNvPr name="TextBox 8" id="8"/>
          <p:cNvSpPr txBox="true"/>
          <p:nvPr/>
        </p:nvSpPr>
        <p:spPr>
          <a:xfrm rot="0">
            <a:off x="732086" y="5446502"/>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action="ppaction://hlinksldjump"/>
          </p:cNvPr>
          <p:cNvSpPr/>
          <p:nvPr/>
        </p:nvSpPr>
        <p:spPr>
          <a:xfrm flipH="false" flipV="false" rot="0">
            <a:off x="15125213" y="9420439"/>
            <a:ext cx="2652722" cy="709883"/>
          </a:xfrm>
          <a:custGeom>
            <a:avLst/>
            <a:gdLst/>
            <a:ahLst/>
            <a:cxnLst/>
            <a:rect r="r" b="b" t="t" l="l"/>
            <a:pathLst>
              <a:path h="709883" w="2652722">
                <a:moveTo>
                  <a:pt x="0" y="0"/>
                </a:moveTo>
                <a:lnTo>
                  <a:pt x="2652721" y="0"/>
                </a:lnTo>
                <a:lnTo>
                  <a:pt x="2652721" y="709884"/>
                </a:lnTo>
                <a:lnTo>
                  <a:pt x="0" y="709884"/>
                </a:lnTo>
                <a:lnTo>
                  <a:pt x="0" y="0"/>
                </a:lnTo>
                <a:close/>
              </a:path>
            </a:pathLst>
          </a:custGeom>
          <a:blipFill>
            <a:blip r:embed="rId2"/>
            <a:stretch>
              <a:fillRect l="0" t="0" r="0" b="0"/>
            </a:stretch>
          </a:blipFill>
        </p:spPr>
      </p:sp>
      <p:sp>
        <p:nvSpPr>
          <p:cNvPr name="Freeform 3" id="3"/>
          <p:cNvSpPr/>
          <p:nvPr/>
        </p:nvSpPr>
        <p:spPr>
          <a:xfrm flipH="false" flipV="false" rot="0">
            <a:off x="13224095" y="867683"/>
            <a:ext cx="4035205" cy="7953107"/>
          </a:xfrm>
          <a:custGeom>
            <a:avLst/>
            <a:gdLst/>
            <a:ahLst/>
            <a:cxnLst/>
            <a:rect r="r" b="b" t="t" l="l"/>
            <a:pathLst>
              <a:path h="7953107" w="4035205">
                <a:moveTo>
                  <a:pt x="0" y="0"/>
                </a:moveTo>
                <a:lnTo>
                  <a:pt x="4035205" y="0"/>
                </a:lnTo>
                <a:lnTo>
                  <a:pt x="4035205" y="7953107"/>
                </a:lnTo>
                <a:lnTo>
                  <a:pt x="0" y="7953107"/>
                </a:lnTo>
                <a:lnTo>
                  <a:pt x="0" y="0"/>
                </a:lnTo>
                <a:close/>
              </a:path>
            </a:pathLst>
          </a:custGeom>
          <a:blipFill>
            <a:blip r:embed="rId4"/>
            <a:stretch>
              <a:fillRect l="0" t="0" r="0" b="0"/>
            </a:stretch>
          </a:blipFill>
        </p:spPr>
      </p:sp>
      <p:sp>
        <p:nvSpPr>
          <p:cNvPr name="Freeform 4" id="4"/>
          <p:cNvSpPr/>
          <p:nvPr/>
        </p:nvSpPr>
        <p:spPr>
          <a:xfrm flipH="false" flipV="false" rot="0">
            <a:off x="1498868" y="460761"/>
            <a:ext cx="11402366" cy="9365479"/>
          </a:xfrm>
          <a:custGeom>
            <a:avLst/>
            <a:gdLst/>
            <a:ahLst/>
            <a:cxnLst/>
            <a:rect r="r" b="b" t="t" l="l"/>
            <a:pathLst>
              <a:path h="9365479" w="11402366">
                <a:moveTo>
                  <a:pt x="0" y="0"/>
                </a:moveTo>
                <a:lnTo>
                  <a:pt x="11402366" y="0"/>
                </a:lnTo>
                <a:lnTo>
                  <a:pt x="11402366" y="9365478"/>
                </a:lnTo>
                <a:lnTo>
                  <a:pt x="0" y="9365478"/>
                </a:lnTo>
                <a:lnTo>
                  <a:pt x="0" y="0"/>
                </a:lnTo>
                <a:close/>
              </a:path>
            </a:pathLst>
          </a:custGeom>
          <a:blipFill>
            <a:blip r:embed="rId5"/>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3091091" y="-73663"/>
            <a:ext cx="12105829" cy="1045213"/>
          </a:xfrm>
          <a:prstGeom prst="rect">
            <a:avLst/>
          </a:prstGeom>
        </p:spPr>
        <p:txBody>
          <a:bodyPr anchor="t" rtlCol="false" tIns="0" lIns="0" bIns="0" rIns="0">
            <a:spAutoFit/>
          </a:bodyPr>
          <a:lstStyle/>
          <a:p>
            <a:pPr algn="ctr">
              <a:lnSpc>
                <a:spcPts val="8539"/>
              </a:lnSpc>
              <a:spcBef>
                <a:spcPct val="0"/>
              </a:spcBef>
            </a:pPr>
            <a:r>
              <a:rPr lang="en-US" sz="6099">
                <a:solidFill>
                  <a:srgbClr val="D82B07"/>
                </a:solidFill>
                <a:latin typeface="Crimson Pro Bold"/>
              </a:rPr>
              <a:t>Information Technology Experience:</a:t>
            </a:r>
          </a:p>
        </p:txBody>
      </p:sp>
      <p:sp>
        <p:nvSpPr>
          <p:cNvPr name="AutoShape 3" id="3"/>
          <p:cNvSpPr/>
          <p:nvPr/>
        </p:nvSpPr>
        <p:spPr>
          <a:xfrm rot="0">
            <a:off x="331815" y="1779909"/>
            <a:ext cx="17624370" cy="0"/>
          </a:xfrm>
          <a:prstGeom prst="line">
            <a:avLst/>
          </a:prstGeom>
          <a:ln cap="flat" w="19050">
            <a:solidFill>
              <a:srgbClr val="000000"/>
            </a:solidFill>
            <a:prstDash val="solid"/>
            <a:headEnd type="none" len="sm" w="sm"/>
            <a:tailEnd type="none" len="sm" w="sm"/>
          </a:ln>
        </p:spPr>
      </p:sp>
      <p:sp>
        <p:nvSpPr>
          <p:cNvPr name="TextBox 4" id="4"/>
          <p:cNvSpPr txBox="true"/>
          <p:nvPr/>
        </p:nvSpPr>
        <p:spPr>
          <a:xfrm rot="0">
            <a:off x="7041282" y="659130"/>
            <a:ext cx="4205436" cy="1120779"/>
          </a:xfrm>
          <a:prstGeom prst="rect">
            <a:avLst/>
          </a:prstGeom>
        </p:spPr>
        <p:txBody>
          <a:bodyPr anchor="t" rtlCol="false" tIns="0" lIns="0" bIns="0" rIns="0">
            <a:spAutoFit/>
          </a:bodyPr>
          <a:lstStyle/>
          <a:p>
            <a:pPr algn="ctr">
              <a:lnSpc>
                <a:spcPts val="9099"/>
              </a:lnSpc>
              <a:spcBef>
                <a:spcPct val="0"/>
              </a:spcBef>
            </a:pPr>
            <a:r>
              <a:rPr lang="en-US" sz="6499">
                <a:solidFill>
                  <a:srgbClr val="10100F"/>
                </a:solidFill>
                <a:latin typeface="Crimson Pro Bold"/>
              </a:rPr>
              <a:t>Web Design</a:t>
            </a:r>
          </a:p>
        </p:txBody>
      </p:sp>
      <p:sp>
        <p:nvSpPr>
          <p:cNvPr name="Freeform 5" id="5"/>
          <p:cNvSpPr/>
          <p:nvPr/>
        </p:nvSpPr>
        <p:spPr>
          <a:xfrm flipH="false" flipV="false" rot="0">
            <a:off x="1009668" y="7392182"/>
            <a:ext cx="16268665" cy="2564812"/>
          </a:xfrm>
          <a:custGeom>
            <a:avLst/>
            <a:gdLst/>
            <a:ahLst/>
            <a:cxnLst/>
            <a:rect r="r" b="b" t="t" l="l"/>
            <a:pathLst>
              <a:path h="2564812" w="16268665">
                <a:moveTo>
                  <a:pt x="0" y="0"/>
                </a:moveTo>
                <a:lnTo>
                  <a:pt x="16268664" y="0"/>
                </a:lnTo>
                <a:lnTo>
                  <a:pt x="16268664" y="2564813"/>
                </a:lnTo>
                <a:lnTo>
                  <a:pt x="0" y="2564813"/>
                </a:lnTo>
                <a:lnTo>
                  <a:pt x="0" y="0"/>
                </a:lnTo>
                <a:close/>
              </a:path>
            </a:pathLst>
          </a:custGeom>
          <a:blipFill>
            <a:blip r:embed="rId2"/>
            <a:stretch>
              <a:fillRect l="0" t="0" r="0" b="0"/>
            </a:stretch>
          </a:blipFill>
        </p:spPr>
      </p:sp>
      <p:sp>
        <p:nvSpPr>
          <p:cNvPr name="TextBox 6" id="6"/>
          <p:cNvSpPr txBox="true"/>
          <p:nvPr/>
        </p:nvSpPr>
        <p:spPr>
          <a:xfrm rot="0">
            <a:off x="564141" y="2025650"/>
            <a:ext cx="17392043" cy="27749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Web Design program of study is designed for students interested in designing and creating websites.  Students will develop fundamental skills in both theory and practical application of the basic web design and development process, project management and teamwork, troubleshooting and problem solving, and interpersonal skill development. Emphasis is also placed on applying the design process toward projects of increasing sophistication, culminating in the production of a functional, static website. As students work toward this goal, they will acquire key skills in coding, project management, basic troubleshooting and validation, and content development and analysis.</a:t>
            </a:r>
          </a:p>
        </p:txBody>
      </p:sp>
      <p:sp>
        <p:nvSpPr>
          <p:cNvPr name="TextBox 7" id="7"/>
          <p:cNvSpPr txBox="true"/>
          <p:nvPr/>
        </p:nvSpPr>
        <p:spPr>
          <a:xfrm rot="0">
            <a:off x="564141" y="6289675"/>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
        <p:nvSpPr>
          <p:cNvPr name="TextBox 8" id="8"/>
          <p:cNvSpPr txBox="true"/>
          <p:nvPr/>
        </p:nvSpPr>
        <p:spPr>
          <a:xfrm rot="0">
            <a:off x="8268412" y="5086350"/>
            <a:ext cx="8645575" cy="1361440"/>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Crimson Pro Bold"/>
              </a:rPr>
              <a:t>Dual Enrollment/</a:t>
            </a:r>
            <a:r>
              <a:rPr lang="en-US" sz="27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CompTIA IT Fundamentals +</a:t>
            </a:r>
          </a:p>
          <a:p>
            <a:pPr algn="ctr">
              <a:lnSpc>
                <a:spcPts val="3499"/>
              </a:lnSpc>
              <a:spcBef>
                <a:spcPct val="0"/>
              </a:spcBef>
            </a:pPr>
            <a:r>
              <a:rPr lang="en-US" sz="2499">
                <a:solidFill>
                  <a:srgbClr val="000000"/>
                </a:solidFill>
                <a:latin typeface="Crimson Pro Bold"/>
              </a:rPr>
              <a:t>LDC Design Basics for Web and Print and LDC Web Design</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266856" y="-400101"/>
            <a:ext cx="12920307" cy="10423093"/>
          </a:xfrm>
          <a:custGeom>
            <a:avLst/>
            <a:gdLst/>
            <a:ahLst/>
            <a:cxnLst/>
            <a:rect r="r" b="b" t="t" l="l"/>
            <a:pathLst>
              <a:path h="10423093" w="12920307">
                <a:moveTo>
                  <a:pt x="0" y="0"/>
                </a:moveTo>
                <a:lnTo>
                  <a:pt x="12920307" y="0"/>
                </a:lnTo>
                <a:lnTo>
                  <a:pt x="12920307" y="10423093"/>
                </a:lnTo>
                <a:lnTo>
                  <a:pt x="0" y="10423093"/>
                </a:lnTo>
                <a:lnTo>
                  <a:pt x="0" y="0"/>
                </a:lnTo>
                <a:close/>
              </a:path>
            </a:pathLst>
          </a:custGeom>
          <a:blipFill>
            <a:blip r:embed="rId2"/>
            <a:stretch>
              <a:fillRect l="0" t="-22179" r="0" b="0"/>
            </a:stretch>
          </a:blipFill>
        </p:spPr>
      </p:sp>
      <p:sp>
        <p:nvSpPr>
          <p:cNvPr name="Freeform 3" id="3"/>
          <p:cNvSpPr/>
          <p:nvPr/>
        </p:nvSpPr>
        <p:spPr>
          <a:xfrm flipH="false" flipV="false" rot="0">
            <a:off x="13509689" y="362884"/>
            <a:ext cx="4210848" cy="8895416"/>
          </a:xfrm>
          <a:custGeom>
            <a:avLst/>
            <a:gdLst/>
            <a:ahLst/>
            <a:cxnLst/>
            <a:rect r="r" b="b" t="t" l="l"/>
            <a:pathLst>
              <a:path h="8895416" w="4210848">
                <a:moveTo>
                  <a:pt x="0" y="0"/>
                </a:moveTo>
                <a:lnTo>
                  <a:pt x="4210848" y="0"/>
                </a:lnTo>
                <a:lnTo>
                  <a:pt x="4210848" y="8895416"/>
                </a:lnTo>
                <a:lnTo>
                  <a:pt x="0" y="8895416"/>
                </a:lnTo>
                <a:lnTo>
                  <a:pt x="0" y="0"/>
                </a:lnTo>
                <a:close/>
              </a:path>
            </a:pathLst>
          </a:custGeom>
          <a:blipFill>
            <a:blip r:embed="rId3"/>
            <a:stretch>
              <a:fillRect l="0" t="0" r="0" b="0"/>
            </a:stretch>
          </a:blipFill>
        </p:spPr>
      </p:sp>
      <p:sp>
        <p:nvSpPr>
          <p:cNvPr name="Freeform 4" id="4">
            <a:hlinkClick r:id="rId5" action="ppaction://hlinksldjump"/>
          </p:cNvPr>
          <p:cNvSpPr/>
          <p:nvPr/>
        </p:nvSpPr>
        <p:spPr>
          <a:xfrm flipH="false" flipV="false" rot="0">
            <a:off x="15329003" y="9313109"/>
            <a:ext cx="2652722" cy="709883"/>
          </a:xfrm>
          <a:custGeom>
            <a:avLst/>
            <a:gdLst/>
            <a:ahLst/>
            <a:cxnLst/>
            <a:rect r="r" b="b" t="t" l="l"/>
            <a:pathLst>
              <a:path h="709883" w="2652722">
                <a:moveTo>
                  <a:pt x="0" y="0"/>
                </a:moveTo>
                <a:lnTo>
                  <a:pt x="2652721" y="0"/>
                </a:lnTo>
                <a:lnTo>
                  <a:pt x="2652721" y="709883"/>
                </a:lnTo>
                <a:lnTo>
                  <a:pt x="0" y="709883"/>
                </a:lnTo>
                <a:lnTo>
                  <a:pt x="0" y="0"/>
                </a:lnTo>
                <a:close/>
              </a:path>
            </a:pathLst>
          </a:custGeom>
          <a:blipFill>
            <a:blip r:embed="rId4"/>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5" y="1770384"/>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523948" y="6401881"/>
            <a:ext cx="15240104" cy="3294736"/>
          </a:xfrm>
          <a:custGeom>
            <a:avLst/>
            <a:gdLst/>
            <a:ahLst/>
            <a:cxnLst/>
            <a:rect r="r" b="b" t="t" l="l"/>
            <a:pathLst>
              <a:path h="3294736" w="15240104">
                <a:moveTo>
                  <a:pt x="0" y="0"/>
                </a:moveTo>
                <a:lnTo>
                  <a:pt x="15240104" y="0"/>
                </a:lnTo>
                <a:lnTo>
                  <a:pt x="15240104" y="3294736"/>
                </a:lnTo>
                <a:lnTo>
                  <a:pt x="0" y="3294736"/>
                </a:lnTo>
                <a:lnTo>
                  <a:pt x="0" y="0"/>
                </a:lnTo>
                <a:close/>
              </a:path>
            </a:pathLst>
          </a:custGeom>
          <a:blipFill>
            <a:blip r:embed="rId2"/>
            <a:stretch>
              <a:fillRect l="0" t="0" r="0" b="0"/>
            </a:stretch>
          </a:blipFill>
        </p:spPr>
      </p:sp>
      <p:sp>
        <p:nvSpPr>
          <p:cNvPr name="TextBox 4" id="4"/>
          <p:cNvSpPr txBox="true"/>
          <p:nvPr/>
        </p:nvSpPr>
        <p:spPr>
          <a:xfrm rot="0">
            <a:off x="3091091" y="-16513"/>
            <a:ext cx="12105829" cy="1045213"/>
          </a:xfrm>
          <a:prstGeom prst="rect">
            <a:avLst/>
          </a:prstGeom>
        </p:spPr>
        <p:txBody>
          <a:bodyPr anchor="t" rtlCol="false" tIns="0" lIns="0" bIns="0" rIns="0">
            <a:spAutoFit/>
          </a:bodyPr>
          <a:lstStyle/>
          <a:p>
            <a:pPr algn="ctr">
              <a:lnSpc>
                <a:spcPts val="8539"/>
              </a:lnSpc>
              <a:spcBef>
                <a:spcPct val="0"/>
              </a:spcBef>
            </a:pPr>
            <a:r>
              <a:rPr lang="en-US" sz="6099">
                <a:solidFill>
                  <a:srgbClr val="D82B07"/>
                </a:solidFill>
                <a:latin typeface="Crimson Pro Bold"/>
              </a:rPr>
              <a:t>Information Technology Experience:</a:t>
            </a:r>
          </a:p>
        </p:txBody>
      </p:sp>
      <p:sp>
        <p:nvSpPr>
          <p:cNvPr name="TextBox 5" id="5"/>
          <p:cNvSpPr txBox="true"/>
          <p:nvPr/>
        </p:nvSpPr>
        <p:spPr>
          <a:xfrm rot="0">
            <a:off x="5339879" y="600075"/>
            <a:ext cx="7608243" cy="1170309"/>
          </a:xfrm>
          <a:prstGeom prst="rect">
            <a:avLst/>
          </a:prstGeom>
        </p:spPr>
        <p:txBody>
          <a:bodyPr anchor="t" rtlCol="false" tIns="0" lIns="0" bIns="0" rIns="0">
            <a:spAutoFit/>
          </a:bodyPr>
          <a:lstStyle/>
          <a:p>
            <a:pPr algn="ctr">
              <a:lnSpc>
                <a:spcPts val="9519"/>
              </a:lnSpc>
              <a:spcBef>
                <a:spcPct val="0"/>
              </a:spcBef>
            </a:pPr>
            <a:r>
              <a:rPr lang="en-US" sz="6799">
                <a:solidFill>
                  <a:srgbClr val="10100F"/>
                </a:solidFill>
                <a:latin typeface="Crimson Pro Bold"/>
              </a:rPr>
              <a:t>Networking Systems</a:t>
            </a:r>
          </a:p>
        </p:txBody>
      </p:sp>
      <p:sp>
        <p:nvSpPr>
          <p:cNvPr name="TextBox 6" id="6"/>
          <p:cNvSpPr txBox="true"/>
          <p:nvPr/>
        </p:nvSpPr>
        <p:spPr>
          <a:xfrm rot="0">
            <a:off x="361752" y="2044700"/>
            <a:ext cx="17594433" cy="2214245"/>
          </a:xfrm>
          <a:prstGeom prst="rect">
            <a:avLst/>
          </a:prstGeom>
        </p:spPr>
        <p:txBody>
          <a:bodyPr anchor="t" rtlCol="false" tIns="0" lIns="0" bIns="0" rIns="0">
            <a:spAutoFit/>
          </a:bodyPr>
          <a:lstStyle/>
          <a:p>
            <a:pPr>
              <a:lnSpc>
                <a:spcPts val="2749"/>
              </a:lnSpc>
            </a:pPr>
            <a:r>
              <a:rPr lang="en-US" sz="2499">
                <a:solidFill>
                  <a:srgbClr val="000000"/>
                </a:solidFill>
                <a:latin typeface="Crimson Pro Bold"/>
              </a:rPr>
              <a:t>ABOUT THIS COURSE OF STUDY</a:t>
            </a:r>
          </a:p>
          <a:p>
            <a:pPr>
              <a:lnSpc>
                <a:spcPts val="2969"/>
              </a:lnSpc>
            </a:pPr>
            <a:r>
              <a:rPr lang="en-US" sz="2699">
                <a:solidFill>
                  <a:srgbClr val="000000"/>
                </a:solidFill>
                <a:latin typeface="Crimson Pro"/>
              </a:rPr>
              <a:t>The Networking Systems program of study is designed for students interested in occupations including: computer support specialists, network and computer systems administrators, computer hardware engineers, computer network architects, and information security analysts. This program of study provides students the opportunity to acquire knowledge in both theory and practical applications pertaining to hardware, operating systems, safe mode, command prompt, security, networking, printers, peripheral devices, laptops, mobile devices, troubleshooting, and customer service management.</a:t>
            </a:r>
          </a:p>
        </p:txBody>
      </p:sp>
      <p:sp>
        <p:nvSpPr>
          <p:cNvPr name="TextBox 7" id="7"/>
          <p:cNvSpPr txBox="true"/>
          <p:nvPr/>
        </p:nvSpPr>
        <p:spPr>
          <a:xfrm rot="0">
            <a:off x="361752" y="5154295"/>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
        <p:nvSpPr>
          <p:cNvPr name="TextBox 8" id="8"/>
          <p:cNvSpPr txBox="true"/>
          <p:nvPr/>
        </p:nvSpPr>
        <p:spPr>
          <a:xfrm rot="0">
            <a:off x="8352835" y="4460222"/>
            <a:ext cx="8784729" cy="138874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Industry Certifications options include:</a:t>
            </a:r>
          </a:p>
          <a:p>
            <a:pPr algn="ctr">
              <a:lnSpc>
                <a:spcPts val="3499"/>
              </a:lnSpc>
              <a:spcBef>
                <a:spcPct val="0"/>
              </a:spcBef>
            </a:pPr>
            <a:r>
              <a:rPr lang="en-US" sz="2499">
                <a:solidFill>
                  <a:srgbClr val="000000"/>
                </a:solidFill>
                <a:latin typeface="Crimson Pro Bold"/>
              </a:rPr>
              <a:t>CompTIA IT Fundamentals +, Comp TIA A+, Comp TIA Network +</a:t>
            </a:r>
          </a:p>
          <a:p>
            <a:pPr algn="ctr">
              <a:lnSpc>
                <a:spcPts val="3499"/>
              </a:lnSpc>
              <a:spcBef>
                <a:spcPct val="0"/>
              </a:spcBef>
            </a:pPr>
            <a:r>
              <a:rPr lang="en-US" sz="2499">
                <a:solidFill>
                  <a:srgbClr val="000000"/>
                </a:solidFill>
                <a:latin typeface="Crimson Pro Bold"/>
              </a:rPr>
              <a:t>LDC A+ Hardware &amp; Software</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4330298" y="144175"/>
            <a:ext cx="3413890" cy="9558892"/>
          </a:xfrm>
          <a:custGeom>
            <a:avLst/>
            <a:gdLst/>
            <a:ahLst/>
            <a:cxnLst/>
            <a:rect r="r" b="b" t="t" l="l"/>
            <a:pathLst>
              <a:path h="9558892" w="3413890">
                <a:moveTo>
                  <a:pt x="0" y="0"/>
                </a:moveTo>
                <a:lnTo>
                  <a:pt x="3413890" y="0"/>
                </a:lnTo>
                <a:lnTo>
                  <a:pt x="3413890" y="9558892"/>
                </a:lnTo>
                <a:lnTo>
                  <a:pt x="0" y="9558892"/>
                </a:lnTo>
                <a:lnTo>
                  <a:pt x="0" y="0"/>
                </a:lnTo>
                <a:close/>
              </a:path>
            </a:pathLst>
          </a:custGeom>
          <a:blipFill>
            <a:blip r:embed="rId2"/>
            <a:stretch>
              <a:fillRect l="0" t="0" r="0" b="0"/>
            </a:stretch>
          </a:blipFill>
        </p:spPr>
      </p:sp>
      <p:sp>
        <p:nvSpPr>
          <p:cNvPr name="Freeform 3" id="3"/>
          <p:cNvSpPr/>
          <p:nvPr/>
        </p:nvSpPr>
        <p:spPr>
          <a:xfrm flipH="false" flipV="false" rot="0">
            <a:off x="245829" y="0"/>
            <a:ext cx="13654825" cy="9847241"/>
          </a:xfrm>
          <a:custGeom>
            <a:avLst/>
            <a:gdLst/>
            <a:ahLst/>
            <a:cxnLst/>
            <a:rect r="r" b="b" t="t" l="l"/>
            <a:pathLst>
              <a:path h="9847241" w="13654825">
                <a:moveTo>
                  <a:pt x="0" y="0"/>
                </a:moveTo>
                <a:lnTo>
                  <a:pt x="13654825" y="0"/>
                </a:lnTo>
                <a:lnTo>
                  <a:pt x="13654825" y="9847241"/>
                </a:lnTo>
                <a:lnTo>
                  <a:pt x="0" y="9847241"/>
                </a:lnTo>
                <a:lnTo>
                  <a:pt x="0" y="0"/>
                </a:lnTo>
                <a:close/>
              </a:path>
            </a:pathLst>
          </a:custGeom>
          <a:blipFill>
            <a:blip r:embed="rId3"/>
            <a:stretch>
              <a:fillRect l="0" t="-36338" r="0" b="0"/>
            </a:stretch>
          </a:blipFill>
        </p:spPr>
      </p:sp>
      <p:sp>
        <p:nvSpPr>
          <p:cNvPr name="Freeform 4" id="4">
            <a:hlinkClick r:id="rId5" action="ppaction://hlinksldjump"/>
          </p:cNvPr>
          <p:cNvSpPr/>
          <p:nvPr/>
        </p:nvSpPr>
        <p:spPr>
          <a:xfrm flipH="false" flipV="false" rot="0">
            <a:off x="11247932" y="9348125"/>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8" y="1465702"/>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482575" y="6203779"/>
            <a:ext cx="15322850" cy="3685807"/>
          </a:xfrm>
          <a:custGeom>
            <a:avLst/>
            <a:gdLst/>
            <a:ahLst/>
            <a:cxnLst/>
            <a:rect r="r" b="b" t="t" l="l"/>
            <a:pathLst>
              <a:path h="3685807" w="15322850">
                <a:moveTo>
                  <a:pt x="0" y="0"/>
                </a:moveTo>
                <a:lnTo>
                  <a:pt x="15322850" y="0"/>
                </a:lnTo>
                <a:lnTo>
                  <a:pt x="15322850" y="3685807"/>
                </a:lnTo>
                <a:lnTo>
                  <a:pt x="0" y="3685807"/>
                </a:lnTo>
                <a:lnTo>
                  <a:pt x="0" y="0"/>
                </a:lnTo>
                <a:close/>
              </a:path>
            </a:pathLst>
          </a:custGeom>
          <a:blipFill>
            <a:blip r:embed="rId2"/>
            <a:stretch>
              <a:fillRect l="0" t="0" r="0" b="0"/>
            </a:stretch>
          </a:blipFill>
        </p:spPr>
      </p:sp>
      <p:sp>
        <p:nvSpPr>
          <p:cNvPr name="TextBox 4" id="4"/>
          <p:cNvSpPr txBox="true"/>
          <p:nvPr/>
        </p:nvSpPr>
        <p:spPr>
          <a:xfrm rot="0">
            <a:off x="3748986" y="137489"/>
            <a:ext cx="10790039" cy="1170309"/>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Crimson Pro Bold"/>
              </a:rPr>
              <a:t>Law Enforcement Experience</a:t>
            </a:r>
          </a:p>
        </p:txBody>
      </p:sp>
      <p:sp>
        <p:nvSpPr>
          <p:cNvPr name="TextBox 5" id="5"/>
          <p:cNvSpPr txBox="true"/>
          <p:nvPr/>
        </p:nvSpPr>
        <p:spPr>
          <a:xfrm rot="0">
            <a:off x="331818" y="1646677"/>
            <a:ext cx="17624370" cy="2432050"/>
          </a:xfrm>
          <a:prstGeom prst="rect">
            <a:avLst/>
          </a:prstGeom>
        </p:spPr>
        <p:txBody>
          <a:bodyPr anchor="t" rtlCol="false" tIns="0" lIns="0" bIns="0" rIns="0">
            <a:spAutoFit/>
          </a:bodyPr>
          <a:lstStyle/>
          <a:p>
            <a:pPr>
              <a:lnSpc>
                <a:spcPts val="2749"/>
              </a:lnSpc>
            </a:pPr>
            <a:r>
              <a:rPr lang="en-US" sz="2499">
                <a:solidFill>
                  <a:srgbClr val="10100F"/>
                </a:solidFill>
                <a:latin typeface="Poppins Bold"/>
              </a:rPr>
              <a:t>ABOUT THE PROGRAM OF STUDY</a:t>
            </a:r>
          </a:p>
          <a:p>
            <a:pPr>
              <a:lnSpc>
                <a:spcPts val="2749"/>
              </a:lnSpc>
            </a:pPr>
            <a:r>
              <a:rPr lang="en-US" sz="2499">
                <a:solidFill>
                  <a:srgbClr val="10100F"/>
                </a:solidFill>
                <a:latin typeface="Poppins"/>
              </a:rPr>
              <a:t>Criminal Justice and Correction Services prepares students for a range of careers in law enforcement, crime scene analysis, corrections, public safety, and criminal justice. Course content emphasizes procedures and laws governing the application of justice in the United States, from constitutional rights to crisis scenario management to the elements of criminal investigations. Upon completion of this experience, students will be equipped with strong knowledge and skill preparation for postsecondary or career opportunities in many law- and justice-related fields.</a:t>
            </a:r>
          </a:p>
        </p:txBody>
      </p:sp>
      <p:sp>
        <p:nvSpPr>
          <p:cNvPr name="TextBox 6" id="6"/>
          <p:cNvSpPr txBox="true"/>
          <p:nvPr/>
        </p:nvSpPr>
        <p:spPr>
          <a:xfrm rot="0">
            <a:off x="7249594" y="4264025"/>
            <a:ext cx="10245649" cy="95059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Dual Credit/Industry Certifications options include:</a:t>
            </a:r>
          </a:p>
          <a:p>
            <a:pPr algn="ctr">
              <a:lnSpc>
                <a:spcPts val="3499"/>
              </a:lnSpc>
              <a:spcBef>
                <a:spcPct val="0"/>
              </a:spcBef>
            </a:pPr>
            <a:r>
              <a:rPr lang="en-US" sz="2499">
                <a:solidFill>
                  <a:srgbClr val="000000"/>
                </a:solidFill>
                <a:latin typeface="Crimson Pro Bold"/>
              </a:rPr>
              <a:t>Statewide Dual Credit (CJ 2) and  FAA Remote Pilot Certification</a:t>
            </a:r>
          </a:p>
        </p:txBody>
      </p:sp>
      <p:sp>
        <p:nvSpPr>
          <p:cNvPr name="TextBox 7" id="7"/>
          <p:cNvSpPr txBox="true"/>
          <p:nvPr/>
        </p:nvSpPr>
        <p:spPr>
          <a:xfrm rot="0">
            <a:off x="1028700" y="5006022"/>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2420175" y="-94377"/>
            <a:ext cx="9970978" cy="10690247"/>
          </a:xfrm>
          <a:custGeom>
            <a:avLst/>
            <a:gdLst/>
            <a:ahLst/>
            <a:cxnLst/>
            <a:rect r="r" b="b" t="t" l="l"/>
            <a:pathLst>
              <a:path h="10690247" w="9970978">
                <a:moveTo>
                  <a:pt x="0" y="0"/>
                </a:moveTo>
                <a:lnTo>
                  <a:pt x="9970978" y="0"/>
                </a:lnTo>
                <a:lnTo>
                  <a:pt x="9970978" y="10690247"/>
                </a:lnTo>
                <a:lnTo>
                  <a:pt x="0" y="10690247"/>
                </a:lnTo>
                <a:lnTo>
                  <a:pt x="0" y="0"/>
                </a:lnTo>
                <a:close/>
              </a:path>
            </a:pathLst>
          </a:custGeom>
          <a:blipFill>
            <a:blip r:embed="rId2"/>
            <a:stretch>
              <a:fillRect l="0" t="0" r="0" b="-33548"/>
            </a:stretch>
          </a:blipFill>
        </p:spPr>
      </p:sp>
      <p:sp>
        <p:nvSpPr>
          <p:cNvPr name="Freeform 3" id="3"/>
          <p:cNvSpPr/>
          <p:nvPr/>
        </p:nvSpPr>
        <p:spPr>
          <a:xfrm flipH="false" flipV="false" rot="0">
            <a:off x="13055063" y="459268"/>
            <a:ext cx="2696908" cy="8932067"/>
          </a:xfrm>
          <a:custGeom>
            <a:avLst/>
            <a:gdLst/>
            <a:ahLst/>
            <a:cxnLst/>
            <a:rect r="r" b="b" t="t" l="l"/>
            <a:pathLst>
              <a:path h="8932067" w="2696908">
                <a:moveTo>
                  <a:pt x="0" y="0"/>
                </a:moveTo>
                <a:lnTo>
                  <a:pt x="2696908" y="0"/>
                </a:lnTo>
                <a:lnTo>
                  <a:pt x="2696908" y="8932068"/>
                </a:lnTo>
                <a:lnTo>
                  <a:pt x="0" y="8932068"/>
                </a:lnTo>
                <a:lnTo>
                  <a:pt x="0" y="0"/>
                </a:lnTo>
                <a:close/>
              </a:path>
            </a:pathLst>
          </a:custGeom>
          <a:blipFill>
            <a:blip r:embed="rId3"/>
            <a:stretch>
              <a:fillRect l="0" t="0" r="0" b="0"/>
            </a:stretch>
          </a:blipFill>
        </p:spPr>
      </p:sp>
      <p:sp>
        <p:nvSpPr>
          <p:cNvPr name="Freeform 4" id="4">
            <a:hlinkClick r:id="rId5" action="ppaction://hlinksldjump"/>
          </p:cNvPr>
          <p:cNvSpPr/>
          <p:nvPr/>
        </p:nvSpPr>
        <p:spPr>
          <a:xfrm flipH="false" flipV="false" rot="0">
            <a:off x="15420885" y="9391336"/>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8" y="1028700"/>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2112927" y="5143500"/>
            <a:ext cx="14594406" cy="5971609"/>
          </a:xfrm>
          <a:custGeom>
            <a:avLst/>
            <a:gdLst/>
            <a:ahLst/>
            <a:cxnLst/>
            <a:rect r="r" b="b" t="t" l="l"/>
            <a:pathLst>
              <a:path h="5971609" w="14594406">
                <a:moveTo>
                  <a:pt x="0" y="0"/>
                </a:moveTo>
                <a:lnTo>
                  <a:pt x="14594406" y="0"/>
                </a:lnTo>
                <a:lnTo>
                  <a:pt x="14594406" y="5971609"/>
                </a:lnTo>
                <a:lnTo>
                  <a:pt x="0" y="5971609"/>
                </a:lnTo>
                <a:lnTo>
                  <a:pt x="0" y="0"/>
                </a:lnTo>
                <a:close/>
              </a:path>
            </a:pathLst>
          </a:custGeom>
          <a:blipFill>
            <a:blip r:embed="rId2"/>
            <a:stretch>
              <a:fillRect l="0" t="0" r="0" b="0"/>
            </a:stretch>
          </a:blipFill>
        </p:spPr>
      </p:sp>
      <p:sp>
        <p:nvSpPr>
          <p:cNvPr name="TextBox 4" id="4"/>
          <p:cNvSpPr txBox="true"/>
          <p:nvPr/>
        </p:nvSpPr>
        <p:spPr>
          <a:xfrm rot="0">
            <a:off x="331818" y="5638074"/>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
        <p:nvSpPr>
          <p:cNvPr name="TextBox 5" id="5"/>
          <p:cNvSpPr txBox="true"/>
          <p:nvPr/>
        </p:nvSpPr>
        <p:spPr>
          <a:xfrm rot="0">
            <a:off x="331818" y="1047750"/>
            <a:ext cx="17624370" cy="2695193"/>
          </a:xfrm>
          <a:prstGeom prst="rect">
            <a:avLst/>
          </a:prstGeom>
        </p:spPr>
        <p:txBody>
          <a:bodyPr anchor="t" rtlCol="false" tIns="0" lIns="0" bIns="0" rIns="0">
            <a:spAutoFit/>
          </a:bodyPr>
          <a:lstStyle/>
          <a:p>
            <a:pPr>
              <a:lnSpc>
                <a:spcPts val="2126"/>
              </a:lnSpc>
            </a:pPr>
            <a:r>
              <a:rPr lang="en-US" sz="1933">
                <a:solidFill>
                  <a:srgbClr val="10100F"/>
                </a:solidFill>
                <a:latin typeface="Poppins Bold"/>
              </a:rPr>
              <a:t>ABOUT THE PROGRAM OF STUDY</a:t>
            </a:r>
          </a:p>
          <a:p>
            <a:pPr>
              <a:lnSpc>
                <a:spcPts val="2757"/>
              </a:lnSpc>
            </a:pPr>
            <a:r>
              <a:rPr lang="en-US" sz="2506">
                <a:solidFill>
                  <a:srgbClr val="10100F"/>
                </a:solidFill>
                <a:latin typeface="Poppins"/>
              </a:rPr>
              <a:t>The Maryville Business Academy (MBA) program of studies prepares students with a broad overview of all business disciplines and prepares students by developing a range of skills. In our local area, there is a significant presence of small businesses requiring employees are required to be able to “wear many hats.” The combination of the MBA courses prepare student for additional duties within the business and marketing career clusters, leading to great career options in Tennessee or nationwide. Business and marketing career opportunities are a part of ANY profession, so if you want to sharpen your skills regardless of your final career pathway, this is the program of study for you!</a:t>
            </a:r>
          </a:p>
        </p:txBody>
      </p:sp>
      <p:sp>
        <p:nvSpPr>
          <p:cNvPr name="TextBox 6" id="6"/>
          <p:cNvSpPr txBox="true"/>
          <p:nvPr/>
        </p:nvSpPr>
        <p:spPr>
          <a:xfrm rot="0">
            <a:off x="1812729" y="-141609"/>
            <a:ext cx="14662547" cy="1170309"/>
          </a:xfrm>
          <a:prstGeom prst="rect">
            <a:avLst/>
          </a:prstGeom>
        </p:spPr>
        <p:txBody>
          <a:bodyPr anchor="t" rtlCol="false" tIns="0" lIns="0" bIns="0" rIns="0">
            <a:spAutoFit/>
          </a:bodyPr>
          <a:lstStyle/>
          <a:p>
            <a:pPr algn="ctr">
              <a:lnSpc>
                <a:spcPts val="9519"/>
              </a:lnSpc>
              <a:spcBef>
                <a:spcPct val="0"/>
              </a:spcBef>
            </a:pPr>
            <a:r>
              <a:rPr lang="en-US" sz="6799">
                <a:solidFill>
                  <a:srgbClr val="D82B07"/>
                </a:solidFill>
                <a:latin typeface="Crimson Pro Bold"/>
              </a:rPr>
              <a:t>Maryville Business Academy Experience</a:t>
            </a:r>
          </a:p>
        </p:txBody>
      </p:sp>
      <p:sp>
        <p:nvSpPr>
          <p:cNvPr name="TextBox 7" id="7"/>
          <p:cNvSpPr txBox="true"/>
          <p:nvPr/>
        </p:nvSpPr>
        <p:spPr>
          <a:xfrm rot="0">
            <a:off x="6588625" y="3704843"/>
            <a:ext cx="11367563" cy="1812290"/>
          </a:xfrm>
          <a:prstGeom prst="rect">
            <a:avLst/>
          </a:prstGeom>
        </p:spPr>
        <p:txBody>
          <a:bodyPr anchor="t" rtlCol="false" tIns="0" lIns="0" bIns="0" rIns="0">
            <a:spAutoFit/>
          </a:bodyPr>
          <a:lstStyle/>
          <a:p>
            <a:pPr algn="ctr">
              <a:lnSpc>
                <a:spcPts val="3220"/>
              </a:lnSpc>
              <a:spcBef>
                <a:spcPct val="0"/>
              </a:spcBef>
            </a:pPr>
            <a:r>
              <a:rPr lang="en-US" sz="2300">
                <a:solidFill>
                  <a:srgbClr val="000000"/>
                </a:solidFill>
                <a:latin typeface="Crimson Pro Bold"/>
              </a:rPr>
              <a:t>Dual Credit/Industry Certifications options include:</a:t>
            </a:r>
          </a:p>
          <a:p>
            <a:pPr algn="ctr">
              <a:lnSpc>
                <a:spcPts val="2800"/>
              </a:lnSpc>
              <a:spcBef>
                <a:spcPct val="0"/>
              </a:spcBef>
            </a:pPr>
            <a:r>
              <a:rPr lang="en-US" sz="2000">
                <a:solidFill>
                  <a:srgbClr val="000000"/>
                </a:solidFill>
                <a:latin typeface="Crimson Pro Bold"/>
              </a:rPr>
              <a:t>PSCC BUSN 2380 Principles of Marketing, PSCC BUSN 2330 Principles of Management, CLEP Examination – Principles of Management, Hootsuite Platform and/or Social Certifications, BUSN 1305 Introduction to Business, PSCC INFS 1010 Computer Applications, Microsoft Office Specialist Certifications</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a:hlinkClick r:id="rId3" action="ppaction://hlinksldjump"/>
          </p:cNvPr>
          <p:cNvSpPr/>
          <p:nvPr/>
        </p:nvSpPr>
        <p:spPr>
          <a:xfrm flipH="false" flipV="false" rot="0">
            <a:off x="16146404" y="9452453"/>
            <a:ext cx="1927203" cy="515730"/>
          </a:xfrm>
          <a:custGeom>
            <a:avLst/>
            <a:gdLst/>
            <a:ahLst/>
            <a:cxnLst/>
            <a:rect r="r" b="b" t="t" l="l"/>
            <a:pathLst>
              <a:path h="515730" w="1927203">
                <a:moveTo>
                  <a:pt x="0" y="0"/>
                </a:moveTo>
                <a:lnTo>
                  <a:pt x="1927203" y="0"/>
                </a:lnTo>
                <a:lnTo>
                  <a:pt x="1927203" y="515730"/>
                </a:lnTo>
                <a:lnTo>
                  <a:pt x="0" y="515730"/>
                </a:lnTo>
                <a:lnTo>
                  <a:pt x="0" y="0"/>
                </a:lnTo>
                <a:close/>
              </a:path>
            </a:pathLst>
          </a:custGeom>
          <a:blipFill>
            <a:blip r:embed="rId2"/>
            <a:stretch>
              <a:fillRect l="0" t="0" r="0" b="0"/>
            </a:stretch>
          </a:blipFill>
        </p:spPr>
      </p:sp>
      <p:sp>
        <p:nvSpPr>
          <p:cNvPr name="Freeform 3" id="3"/>
          <p:cNvSpPr/>
          <p:nvPr/>
        </p:nvSpPr>
        <p:spPr>
          <a:xfrm flipH="false" flipV="false" rot="0">
            <a:off x="907461" y="116156"/>
            <a:ext cx="11713491" cy="10765797"/>
          </a:xfrm>
          <a:custGeom>
            <a:avLst/>
            <a:gdLst/>
            <a:ahLst/>
            <a:cxnLst/>
            <a:rect r="r" b="b" t="t" l="l"/>
            <a:pathLst>
              <a:path h="10765797" w="11713491">
                <a:moveTo>
                  <a:pt x="0" y="0"/>
                </a:moveTo>
                <a:lnTo>
                  <a:pt x="11713491" y="0"/>
                </a:lnTo>
                <a:lnTo>
                  <a:pt x="11713491" y="10765797"/>
                </a:lnTo>
                <a:lnTo>
                  <a:pt x="0" y="10765797"/>
                </a:lnTo>
                <a:lnTo>
                  <a:pt x="0" y="0"/>
                </a:lnTo>
                <a:close/>
              </a:path>
            </a:pathLst>
          </a:custGeom>
          <a:blipFill>
            <a:blip r:embed="rId4"/>
            <a:stretch>
              <a:fillRect l="0" t="0" r="0" b="0"/>
            </a:stretch>
          </a:blipFill>
        </p:spPr>
      </p:sp>
      <p:sp>
        <p:nvSpPr>
          <p:cNvPr name="Freeform 4" id="4"/>
          <p:cNvSpPr/>
          <p:nvPr/>
        </p:nvSpPr>
        <p:spPr>
          <a:xfrm flipH="false" flipV="false" rot="0">
            <a:off x="12974903" y="325469"/>
            <a:ext cx="2707275" cy="9636062"/>
          </a:xfrm>
          <a:custGeom>
            <a:avLst/>
            <a:gdLst/>
            <a:ahLst/>
            <a:cxnLst/>
            <a:rect r="r" b="b" t="t" l="l"/>
            <a:pathLst>
              <a:path h="9636062" w="2707275">
                <a:moveTo>
                  <a:pt x="0" y="0"/>
                </a:moveTo>
                <a:lnTo>
                  <a:pt x="2707275" y="0"/>
                </a:lnTo>
                <a:lnTo>
                  <a:pt x="2707275" y="9636062"/>
                </a:lnTo>
                <a:lnTo>
                  <a:pt x="0" y="9636062"/>
                </a:lnTo>
                <a:lnTo>
                  <a:pt x="0" y="0"/>
                </a:lnTo>
                <a:close/>
              </a:path>
            </a:pathLst>
          </a:custGeom>
          <a:blipFill>
            <a:blip r:embed="rId5"/>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719369" y="1396366"/>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2116577" y="5728784"/>
            <a:ext cx="14054847" cy="4479175"/>
          </a:xfrm>
          <a:custGeom>
            <a:avLst/>
            <a:gdLst/>
            <a:ahLst/>
            <a:cxnLst/>
            <a:rect r="r" b="b" t="t" l="l"/>
            <a:pathLst>
              <a:path h="4479175" w="14054847">
                <a:moveTo>
                  <a:pt x="0" y="0"/>
                </a:moveTo>
                <a:lnTo>
                  <a:pt x="14054846" y="0"/>
                </a:lnTo>
                <a:lnTo>
                  <a:pt x="14054846" y="4479175"/>
                </a:lnTo>
                <a:lnTo>
                  <a:pt x="0" y="4479175"/>
                </a:lnTo>
                <a:lnTo>
                  <a:pt x="0" y="0"/>
                </a:lnTo>
                <a:close/>
              </a:path>
            </a:pathLst>
          </a:custGeom>
          <a:blipFill>
            <a:blip r:embed="rId2"/>
            <a:stretch>
              <a:fillRect l="0" t="0" r="0" b="0"/>
            </a:stretch>
          </a:blipFill>
        </p:spPr>
      </p:sp>
      <p:sp>
        <p:nvSpPr>
          <p:cNvPr name="TextBox 4" id="4"/>
          <p:cNvSpPr txBox="true"/>
          <p:nvPr/>
        </p:nvSpPr>
        <p:spPr>
          <a:xfrm rot="0">
            <a:off x="3436293" y="391158"/>
            <a:ext cx="5707707" cy="1005208"/>
          </a:xfrm>
          <a:prstGeom prst="rect">
            <a:avLst/>
          </a:prstGeom>
        </p:spPr>
        <p:txBody>
          <a:bodyPr anchor="t" rtlCol="false" tIns="0" lIns="0" bIns="0" rIns="0">
            <a:spAutoFit/>
          </a:bodyPr>
          <a:lstStyle/>
          <a:p>
            <a:pPr algn="ctr">
              <a:lnSpc>
                <a:spcPts val="8119"/>
              </a:lnSpc>
              <a:spcBef>
                <a:spcPct val="0"/>
              </a:spcBef>
            </a:pPr>
            <a:r>
              <a:rPr lang="en-US" sz="5799">
                <a:solidFill>
                  <a:srgbClr val="D82B07"/>
                </a:solidFill>
                <a:latin typeface="Crimson Pro Bold"/>
              </a:rPr>
              <a:t>STEM Experience:</a:t>
            </a:r>
          </a:p>
        </p:txBody>
      </p:sp>
      <p:sp>
        <p:nvSpPr>
          <p:cNvPr name="TextBox 5" id="5"/>
          <p:cNvSpPr txBox="true"/>
          <p:nvPr/>
        </p:nvSpPr>
        <p:spPr>
          <a:xfrm rot="0">
            <a:off x="9475815" y="226057"/>
            <a:ext cx="4507557" cy="1170309"/>
          </a:xfrm>
          <a:prstGeom prst="rect">
            <a:avLst/>
          </a:prstGeom>
        </p:spPr>
        <p:txBody>
          <a:bodyPr anchor="t" rtlCol="false" tIns="0" lIns="0" bIns="0" rIns="0">
            <a:spAutoFit/>
          </a:bodyPr>
          <a:lstStyle/>
          <a:p>
            <a:pPr algn="ctr">
              <a:lnSpc>
                <a:spcPts val="9519"/>
              </a:lnSpc>
              <a:spcBef>
                <a:spcPct val="0"/>
              </a:spcBef>
            </a:pPr>
            <a:r>
              <a:rPr lang="en-US" sz="6799">
                <a:solidFill>
                  <a:srgbClr val="10100F"/>
                </a:solidFill>
                <a:latin typeface="Crimson Pro Bold"/>
              </a:rPr>
              <a:t>Engineering</a:t>
            </a:r>
          </a:p>
        </p:txBody>
      </p:sp>
      <p:sp>
        <p:nvSpPr>
          <p:cNvPr name="TextBox 6" id="6"/>
          <p:cNvSpPr txBox="true"/>
          <p:nvPr/>
        </p:nvSpPr>
        <p:spPr>
          <a:xfrm rot="0">
            <a:off x="719369" y="1773115"/>
            <a:ext cx="17220594" cy="2089150"/>
          </a:xfrm>
          <a:prstGeom prst="rect">
            <a:avLst/>
          </a:prstGeom>
        </p:spPr>
        <p:txBody>
          <a:bodyPr anchor="t" rtlCol="false" tIns="0" lIns="0" bIns="0" rIns="0">
            <a:spAutoFit/>
          </a:bodyPr>
          <a:lstStyle/>
          <a:p>
            <a:pPr>
              <a:lnSpc>
                <a:spcPts val="2749"/>
              </a:lnSpc>
            </a:pPr>
            <a:r>
              <a:rPr lang="en-US" sz="2499">
                <a:solidFill>
                  <a:srgbClr val="000000"/>
                </a:solidFill>
                <a:latin typeface="Poppins Bold"/>
              </a:rPr>
              <a:t>ABOUT THE PROGRAM OF STUDY</a:t>
            </a:r>
          </a:p>
          <a:p>
            <a:pPr>
              <a:lnSpc>
                <a:spcPts val="2749"/>
              </a:lnSpc>
            </a:pPr>
            <a:r>
              <a:rPr lang="en-US" sz="2499">
                <a:solidFill>
                  <a:srgbClr val="000000"/>
                </a:solidFill>
                <a:latin typeface="Poppins"/>
              </a:rPr>
              <a:t>The Engineering program of study designed for students interested in the various disciplines of engineering and engineering technology. Course content is arranged around four sequenced, progressive courses that provide students with the opportunity to develop critical thinking skills and understanding of engineering concepts. Students then apply these skills in conjunction with the multi-step engineering design process to solve real-world problems. </a:t>
            </a:r>
          </a:p>
        </p:txBody>
      </p:sp>
      <p:sp>
        <p:nvSpPr>
          <p:cNvPr name="TextBox 7" id="7"/>
          <p:cNvSpPr txBox="true"/>
          <p:nvPr/>
        </p:nvSpPr>
        <p:spPr>
          <a:xfrm rot="0">
            <a:off x="719369" y="4873927"/>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
        <p:nvSpPr>
          <p:cNvPr name="TextBox 8" id="8"/>
          <p:cNvSpPr txBox="true"/>
          <p:nvPr/>
        </p:nvSpPr>
        <p:spPr>
          <a:xfrm rot="0">
            <a:off x="7013651" y="4099227"/>
            <a:ext cx="10245649" cy="95059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I</a:t>
            </a:r>
            <a:r>
              <a:rPr lang="en-US" sz="2899">
                <a:solidFill>
                  <a:srgbClr val="000000"/>
                </a:solidFill>
                <a:latin typeface="Crimson Pro Bold"/>
              </a:rPr>
              <a:t>ndustry Certifications options include:</a:t>
            </a:r>
          </a:p>
          <a:p>
            <a:pPr algn="ctr">
              <a:lnSpc>
                <a:spcPts val="3499"/>
              </a:lnSpc>
              <a:spcBef>
                <a:spcPct val="0"/>
              </a:spcBef>
            </a:pPr>
            <a:r>
              <a:rPr lang="en-US" sz="2499">
                <a:solidFill>
                  <a:srgbClr val="000000"/>
                </a:solidFill>
                <a:latin typeface="Crimson Pro Bold"/>
              </a:rPr>
              <a:t>Certified Solidworks Associate - Academic Autodesk Inventor Certified User</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954901" y="-696962"/>
            <a:ext cx="9496356" cy="12150334"/>
          </a:xfrm>
          <a:custGeom>
            <a:avLst/>
            <a:gdLst/>
            <a:ahLst/>
            <a:cxnLst/>
            <a:rect r="r" b="b" t="t" l="l"/>
            <a:pathLst>
              <a:path h="12150334" w="9496356">
                <a:moveTo>
                  <a:pt x="0" y="0"/>
                </a:moveTo>
                <a:lnTo>
                  <a:pt x="9496356" y="0"/>
                </a:lnTo>
                <a:lnTo>
                  <a:pt x="9496356" y="12150334"/>
                </a:lnTo>
                <a:lnTo>
                  <a:pt x="0" y="12150334"/>
                </a:lnTo>
                <a:lnTo>
                  <a:pt x="0" y="0"/>
                </a:lnTo>
                <a:close/>
              </a:path>
            </a:pathLst>
          </a:custGeom>
          <a:blipFill>
            <a:blip r:embed="rId2"/>
            <a:stretch>
              <a:fillRect l="0" t="-56118" r="0" b="-27123"/>
            </a:stretch>
          </a:blipFill>
        </p:spPr>
      </p:sp>
      <p:sp>
        <p:nvSpPr>
          <p:cNvPr name="Freeform 3" id="3"/>
          <p:cNvSpPr/>
          <p:nvPr/>
        </p:nvSpPr>
        <p:spPr>
          <a:xfrm flipH="false" flipV="false" rot="0">
            <a:off x="11737007" y="46858"/>
            <a:ext cx="2911548" cy="10032708"/>
          </a:xfrm>
          <a:custGeom>
            <a:avLst/>
            <a:gdLst/>
            <a:ahLst/>
            <a:cxnLst/>
            <a:rect r="r" b="b" t="t" l="l"/>
            <a:pathLst>
              <a:path h="10032708" w="2911548">
                <a:moveTo>
                  <a:pt x="0" y="0"/>
                </a:moveTo>
                <a:lnTo>
                  <a:pt x="2911548" y="0"/>
                </a:lnTo>
                <a:lnTo>
                  <a:pt x="2911548" y="10032708"/>
                </a:lnTo>
                <a:lnTo>
                  <a:pt x="0" y="10032708"/>
                </a:lnTo>
                <a:lnTo>
                  <a:pt x="0" y="0"/>
                </a:lnTo>
                <a:close/>
              </a:path>
            </a:pathLst>
          </a:custGeom>
          <a:blipFill>
            <a:blip r:embed="rId3"/>
            <a:stretch>
              <a:fillRect l="0" t="0" r="0" b="0"/>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5" y="1174751"/>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2029244" y="6036457"/>
            <a:ext cx="14229512" cy="4078059"/>
          </a:xfrm>
          <a:custGeom>
            <a:avLst/>
            <a:gdLst/>
            <a:ahLst/>
            <a:cxnLst/>
            <a:rect r="r" b="b" t="t" l="l"/>
            <a:pathLst>
              <a:path h="4078059" w="14229512">
                <a:moveTo>
                  <a:pt x="0" y="0"/>
                </a:moveTo>
                <a:lnTo>
                  <a:pt x="14229512" y="0"/>
                </a:lnTo>
                <a:lnTo>
                  <a:pt x="14229512" y="4078059"/>
                </a:lnTo>
                <a:lnTo>
                  <a:pt x="0" y="4078059"/>
                </a:lnTo>
                <a:lnTo>
                  <a:pt x="0" y="0"/>
                </a:lnTo>
                <a:close/>
              </a:path>
            </a:pathLst>
          </a:custGeom>
          <a:blipFill>
            <a:blip r:embed="rId2"/>
            <a:stretch>
              <a:fillRect l="0" t="0" r="0" b="0"/>
            </a:stretch>
          </a:blipFill>
        </p:spPr>
      </p:sp>
      <p:sp>
        <p:nvSpPr>
          <p:cNvPr name="TextBox 4" id="4"/>
          <p:cNvSpPr txBox="true"/>
          <p:nvPr/>
        </p:nvSpPr>
        <p:spPr>
          <a:xfrm rot="0">
            <a:off x="3768108" y="23492"/>
            <a:ext cx="5707707" cy="1005208"/>
          </a:xfrm>
          <a:prstGeom prst="rect">
            <a:avLst/>
          </a:prstGeom>
        </p:spPr>
        <p:txBody>
          <a:bodyPr anchor="t" rtlCol="false" tIns="0" lIns="0" bIns="0" rIns="0">
            <a:spAutoFit/>
          </a:bodyPr>
          <a:lstStyle/>
          <a:p>
            <a:pPr algn="ctr">
              <a:lnSpc>
                <a:spcPts val="8119"/>
              </a:lnSpc>
              <a:spcBef>
                <a:spcPct val="0"/>
              </a:spcBef>
            </a:pPr>
            <a:r>
              <a:rPr lang="en-US" sz="5799">
                <a:solidFill>
                  <a:srgbClr val="D82B07"/>
                </a:solidFill>
                <a:latin typeface="Crimson Pro Bold"/>
              </a:rPr>
              <a:t>STEM Experience:</a:t>
            </a:r>
          </a:p>
        </p:txBody>
      </p:sp>
      <p:sp>
        <p:nvSpPr>
          <p:cNvPr name="TextBox 5" id="5"/>
          <p:cNvSpPr txBox="true"/>
          <p:nvPr/>
        </p:nvSpPr>
        <p:spPr>
          <a:xfrm rot="0">
            <a:off x="9612740" y="4442"/>
            <a:ext cx="4306788" cy="1170309"/>
          </a:xfrm>
          <a:prstGeom prst="rect">
            <a:avLst/>
          </a:prstGeom>
        </p:spPr>
        <p:txBody>
          <a:bodyPr anchor="t" rtlCol="false" tIns="0" lIns="0" bIns="0" rIns="0">
            <a:spAutoFit/>
          </a:bodyPr>
          <a:lstStyle/>
          <a:p>
            <a:pPr algn="ctr">
              <a:lnSpc>
                <a:spcPts val="9519"/>
              </a:lnSpc>
              <a:spcBef>
                <a:spcPct val="0"/>
              </a:spcBef>
            </a:pPr>
            <a:r>
              <a:rPr lang="en-US" sz="6799">
                <a:solidFill>
                  <a:srgbClr val="10100F"/>
                </a:solidFill>
                <a:latin typeface="Crimson Pro Bold"/>
              </a:rPr>
              <a:t>Technology</a:t>
            </a:r>
          </a:p>
        </p:txBody>
      </p:sp>
      <p:sp>
        <p:nvSpPr>
          <p:cNvPr name="TextBox 6" id="6"/>
          <p:cNvSpPr txBox="true"/>
          <p:nvPr/>
        </p:nvSpPr>
        <p:spPr>
          <a:xfrm rot="0">
            <a:off x="331815" y="1384300"/>
            <a:ext cx="17624370" cy="2632075"/>
          </a:xfrm>
          <a:prstGeom prst="rect">
            <a:avLst/>
          </a:prstGeom>
        </p:spPr>
        <p:txBody>
          <a:bodyPr anchor="t" rtlCol="false" tIns="0" lIns="0" bIns="0" rIns="0">
            <a:spAutoFit/>
          </a:bodyPr>
          <a:lstStyle/>
          <a:p>
            <a:pPr>
              <a:lnSpc>
                <a:spcPts val="3499"/>
              </a:lnSpc>
              <a:spcBef>
                <a:spcPct val="0"/>
              </a:spcBef>
            </a:pPr>
            <a:r>
              <a:rPr lang="en-US" sz="2499">
                <a:solidFill>
                  <a:srgbClr val="000000"/>
                </a:solidFill>
                <a:latin typeface="Poppins Bold"/>
              </a:rPr>
              <a:t>ABOUT THE PROGRAM OF STUDY</a:t>
            </a:r>
          </a:p>
          <a:p>
            <a:pPr>
              <a:lnSpc>
                <a:spcPts val="3499"/>
              </a:lnSpc>
              <a:spcBef>
                <a:spcPct val="0"/>
              </a:spcBef>
            </a:pPr>
            <a:r>
              <a:rPr lang="en-US" sz="2499">
                <a:solidFill>
                  <a:srgbClr val="000000"/>
                </a:solidFill>
                <a:latin typeface="Poppins"/>
              </a:rPr>
              <a:t>The Engineering program of study designed for students interested in the various disciplines of engineering and engineering technology. Course content is arranged around four sequenced, progressive courses that provide students with the opportunity to develop critical thinking skills and understanding of engineering concepts. Students then apply these skills in conjunction with the multi-step engineering design process to solve real-world problems.                                                           </a:t>
            </a:r>
          </a:p>
        </p:txBody>
      </p:sp>
      <p:sp>
        <p:nvSpPr>
          <p:cNvPr name="TextBox 7" id="7"/>
          <p:cNvSpPr txBox="true"/>
          <p:nvPr/>
        </p:nvSpPr>
        <p:spPr>
          <a:xfrm rot="0">
            <a:off x="689900" y="5038725"/>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1916529" y="405915"/>
            <a:ext cx="2749747" cy="9475171"/>
          </a:xfrm>
          <a:custGeom>
            <a:avLst/>
            <a:gdLst/>
            <a:ahLst/>
            <a:cxnLst/>
            <a:rect r="r" b="b" t="t" l="l"/>
            <a:pathLst>
              <a:path h="9475171" w="2749747">
                <a:moveTo>
                  <a:pt x="0" y="0"/>
                </a:moveTo>
                <a:lnTo>
                  <a:pt x="2749747" y="0"/>
                </a:lnTo>
                <a:lnTo>
                  <a:pt x="2749747" y="9475170"/>
                </a:lnTo>
                <a:lnTo>
                  <a:pt x="0" y="9475170"/>
                </a:lnTo>
                <a:lnTo>
                  <a:pt x="0" y="0"/>
                </a:lnTo>
                <a:close/>
              </a:path>
            </a:pathLst>
          </a:custGeom>
          <a:blipFill>
            <a:blip r:embed="rId2"/>
            <a:stretch>
              <a:fillRect l="0" t="0" r="0" b="0"/>
            </a:stretch>
          </a:blipFill>
        </p:spPr>
      </p:sp>
      <p:sp>
        <p:nvSpPr>
          <p:cNvPr name="Freeform 3" id="3"/>
          <p:cNvSpPr/>
          <p:nvPr/>
        </p:nvSpPr>
        <p:spPr>
          <a:xfrm flipH="false" flipV="false" rot="0">
            <a:off x="2163190" y="-898688"/>
            <a:ext cx="9458064" cy="12084375"/>
          </a:xfrm>
          <a:custGeom>
            <a:avLst/>
            <a:gdLst/>
            <a:ahLst/>
            <a:cxnLst/>
            <a:rect r="r" b="b" t="t" l="l"/>
            <a:pathLst>
              <a:path h="12084375" w="9458064">
                <a:moveTo>
                  <a:pt x="0" y="0"/>
                </a:moveTo>
                <a:lnTo>
                  <a:pt x="9458064" y="0"/>
                </a:lnTo>
                <a:lnTo>
                  <a:pt x="9458064" y="12084376"/>
                </a:lnTo>
                <a:lnTo>
                  <a:pt x="0" y="12084376"/>
                </a:lnTo>
                <a:lnTo>
                  <a:pt x="0" y="0"/>
                </a:lnTo>
                <a:close/>
              </a:path>
            </a:pathLst>
          </a:custGeom>
          <a:blipFill>
            <a:blip r:embed="rId3"/>
            <a:stretch>
              <a:fillRect l="0" t="-54862" r="0" b="-28637"/>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AutoShape 2" id="2"/>
          <p:cNvSpPr/>
          <p:nvPr/>
        </p:nvSpPr>
        <p:spPr>
          <a:xfrm rot="0">
            <a:off x="331818" y="1465702"/>
            <a:ext cx="17624370" cy="0"/>
          </a:xfrm>
          <a:prstGeom prst="line">
            <a:avLst/>
          </a:prstGeom>
          <a:ln cap="flat" w="19050">
            <a:solidFill>
              <a:srgbClr val="000000"/>
            </a:solidFill>
            <a:prstDash val="solid"/>
            <a:headEnd type="none" len="sm" w="sm"/>
            <a:tailEnd type="none" len="sm" w="sm"/>
          </a:ln>
        </p:spPr>
      </p:sp>
      <p:sp>
        <p:nvSpPr>
          <p:cNvPr name="Freeform 3" id="3"/>
          <p:cNvSpPr/>
          <p:nvPr/>
        </p:nvSpPr>
        <p:spPr>
          <a:xfrm flipH="false" flipV="false" rot="0">
            <a:off x="1569842" y="7147201"/>
            <a:ext cx="15148316" cy="2759877"/>
          </a:xfrm>
          <a:custGeom>
            <a:avLst/>
            <a:gdLst/>
            <a:ahLst/>
            <a:cxnLst/>
            <a:rect r="r" b="b" t="t" l="l"/>
            <a:pathLst>
              <a:path h="2759877" w="15148316">
                <a:moveTo>
                  <a:pt x="0" y="0"/>
                </a:moveTo>
                <a:lnTo>
                  <a:pt x="15148316" y="0"/>
                </a:lnTo>
                <a:lnTo>
                  <a:pt x="15148316" y="2759878"/>
                </a:lnTo>
                <a:lnTo>
                  <a:pt x="0" y="2759878"/>
                </a:lnTo>
                <a:lnTo>
                  <a:pt x="0" y="0"/>
                </a:lnTo>
                <a:close/>
              </a:path>
            </a:pathLst>
          </a:custGeom>
          <a:blipFill>
            <a:blip r:embed="rId2"/>
            <a:stretch>
              <a:fillRect l="0" t="0" r="0" b="0"/>
            </a:stretch>
          </a:blipFill>
        </p:spPr>
      </p:sp>
      <p:sp>
        <p:nvSpPr>
          <p:cNvPr name="TextBox 4" id="4"/>
          <p:cNvSpPr txBox="true"/>
          <p:nvPr/>
        </p:nvSpPr>
        <p:spPr>
          <a:xfrm rot="0">
            <a:off x="2728472" y="147014"/>
            <a:ext cx="12831068" cy="1137289"/>
          </a:xfrm>
          <a:prstGeom prst="rect">
            <a:avLst/>
          </a:prstGeom>
        </p:spPr>
        <p:txBody>
          <a:bodyPr anchor="t" rtlCol="false" tIns="0" lIns="0" bIns="0" rIns="0">
            <a:spAutoFit/>
          </a:bodyPr>
          <a:lstStyle/>
          <a:p>
            <a:pPr algn="ctr">
              <a:lnSpc>
                <a:spcPts val="9239"/>
              </a:lnSpc>
              <a:spcBef>
                <a:spcPct val="0"/>
              </a:spcBef>
            </a:pPr>
            <a:r>
              <a:rPr lang="en-US" sz="6599">
                <a:solidFill>
                  <a:srgbClr val="D82B07"/>
                </a:solidFill>
                <a:latin typeface="Crimson Pro Bold"/>
              </a:rPr>
              <a:t>Teaching as a Profession Experience</a:t>
            </a:r>
          </a:p>
        </p:txBody>
      </p:sp>
      <p:sp>
        <p:nvSpPr>
          <p:cNvPr name="TextBox 5" id="5"/>
          <p:cNvSpPr txBox="true"/>
          <p:nvPr/>
        </p:nvSpPr>
        <p:spPr>
          <a:xfrm rot="0">
            <a:off x="331818" y="1599052"/>
            <a:ext cx="17624370" cy="3070225"/>
          </a:xfrm>
          <a:prstGeom prst="rect">
            <a:avLst/>
          </a:prstGeom>
        </p:spPr>
        <p:txBody>
          <a:bodyPr anchor="t" rtlCol="false" tIns="0" lIns="0" bIns="0" rIns="0">
            <a:spAutoFit/>
          </a:bodyPr>
          <a:lstStyle/>
          <a:p>
            <a:pPr>
              <a:lnSpc>
                <a:spcPts val="3499"/>
              </a:lnSpc>
              <a:spcBef>
                <a:spcPct val="0"/>
              </a:spcBef>
            </a:pPr>
            <a:r>
              <a:rPr lang="en-US" sz="2499">
                <a:solidFill>
                  <a:srgbClr val="10100F"/>
                </a:solidFill>
                <a:latin typeface="Poppins Bold"/>
              </a:rPr>
              <a:t>ABOUT THE PROGRAM OF STUDY</a:t>
            </a:r>
          </a:p>
          <a:p>
            <a:pPr>
              <a:lnSpc>
                <a:spcPts val="3499"/>
              </a:lnSpc>
              <a:spcBef>
                <a:spcPct val="0"/>
              </a:spcBef>
            </a:pPr>
            <a:r>
              <a:rPr lang="en-US" sz="2499">
                <a:solidFill>
                  <a:srgbClr val="10100F"/>
                </a:solidFill>
                <a:latin typeface="Poppins"/>
              </a:rPr>
              <a:t>Teaching as a Profession is designed for students interested in becoming a teacher, school counselor, librarian, or speech-language pathologist. While in this program of study, students will learn teaching and classroom management strategies, lesson planning, special populations, how to use educational technology, and how to become a professional. Upon completion of this program of study, students will have participated in an internship and built a professional portfolio that can be used for advanced training as future educators at the postsecondary level. </a:t>
            </a:r>
          </a:p>
        </p:txBody>
      </p:sp>
      <p:sp>
        <p:nvSpPr>
          <p:cNvPr name="TextBox 6" id="6"/>
          <p:cNvSpPr txBox="true"/>
          <p:nvPr/>
        </p:nvSpPr>
        <p:spPr>
          <a:xfrm rot="0">
            <a:off x="7470963" y="4783577"/>
            <a:ext cx="9100691" cy="950595"/>
          </a:xfrm>
          <a:prstGeom prst="rect">
            <a:avLst/>
          </a:prstGeom>
        </p:spPr>
        <p:txBody>
          <a:bodyPr anchor="t" rtlCol="false" tIns="0" lIns="0" bIns="0" rIns="0">
            <a:spAutoFit/>
          </a:bodyPr>
          <a:lstStyle/>
          <a:p>
            <a:pPr algn="ctr">
              <a:lnSpc>
                <a:spcPts val="4059"/>
              </a:lnSpc>
              <a:spcBef>
                <a:spcPct val="0"/>
              </a:spcBef>
            </a:pPr>
            <a:r>
              <a:rPr lang="en-US" sz="2899">
                <a:solidFill>
                  <a:srgbClr val="000000"/>
                </a:solidFill>
                <a:latin typeface="Crimson Pro Bold"/>
              </a:rPr>
              <a:t>Dual credit/ dual enrollment options include: </a:t>
            </a:r>
          </a:p>
          <a:p>
            <a:pPr algn="ctr">
              <a:lnSpc>
                <a:spcPts val="3499"/>
              </a:lnSpc>
              <a:spcBef>
                <a:spcPct val="0"/>
              </a:spcBef>
            </a:pPr>
            <a:r>
              <a:rPr lang="en-US" sz="2499">
                <a:solidFill>
                  <a:srgbClr val="000000"/>
                </a:solidFill>
                <a:latin typeface="Crimson Pro Bold"/>
              </a:rPr>
              <a:t>SDC Intro to Education and DE Contemporary &amp; Professional Issues</a:t>
            </a:r>
          </a:p>
        </p:txBody>
      </p:sp>
      <p:sp>
        <p:nvSpPr>
          <p:cNvPr name="TextBox 7" id="7"/>
          <p:cNvSpPr txBox="true"/>
          <p:nvPr/>
        </p:nvSpPr>
        <p:spPr>
          <a:xfrm rot="0">
            <a:off x="646068" y="6111369"/>
            <a:ext cx="4164806" cy="854857"/>
          </a:xfrm>
          <a:prstGeom prst="rect">
            <a:avLst/>
          </a:prstGeom>
        </p:spPr>
        <p:txBody>
          <a:bodyPr anchor="t" rtlCol="false" tIns="0" lIns="0" bIns="0" rIns="0">
            <a:spAutoFit/>
          </a:bodyPr>
          <a:lstStyle/>
          <a:p>
            <a:pPr algn="ctr">
              <a:lnSpc>
                <a:spcPts val="6956"/>
              </a:lnSpc>
              <a:spcBef>
                <a:spcPct val="0"/>
              </a:spcBef>
            </a:pPr>
            <a:r>
              <a:rPr lang="en-US" sz="4969">
                <a:solidFill>
                  <a:srgbClr val="FF1616"/>
                </a:solidFill>
                <a:latin typeface="Apricots Bold"/>
              </a:rPr>
              <a:t>Course Sequence</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11851899" y="596862"/>
            <a:ext cx="2936940" cy="9013727"/>
          </a:xfrm>
          <a:custGeom>
            <a:avLst/>
            <a:gdLst/>
            <a:ahLst/>
            <a:cxnLst/>
            <a:rect r="r" b="b" t="t" l="l"/>
            <a:pathLst>
              <a:path h="9013727" w="2936940">
                <a:moveTo>
                  <a:pt x="0" y="0"/>
                </a:moveTo>
                <a:lnTo>
                  <a:pt x="2936940" y="0"/>
                </a:lnTo>
                <a:lnTo>
                  <a:pt x="2936940" y="9013727"/>
                </a:lnTo>
                <a:lnTo>
                  <a:pt x="0" y="9013727"/>
                </a:lnTo>
                <a:lnTo>
                  <a:pt x="0" y="0"/>
                </a:lnTo>
                <a:close/>
              </a:path>
            </a:pathLst>
          </a:custGeom>
          <a:blipFill>
            <a:blip r:embed="rId2"/>
            <a:stretch>
              <a:fillRect l="0" t="0" r="0" b="-17404"/>
            </a:stretch>
          </a:blipFill>
        </p:spPr>
      </p:sp>
      <p:sp>
        <p:nvSpPr>
          <p:cNvPr name="Freeform 3" id="3"/>
          <p:cNvSpPr/>
          <p:nvPr/>
        </p:nvSpPr>
        <p:spPr>
          <a:xfrm flipH="false" flipV="false" rot="0">
            <a:off x="1269539" y="-202877"/>
            <a:ext cx="9134003" cy="10613204"/>
          </a:xfrm>
          <a:custGeom>
            <a:avLst/>
            <a:gdLst/>
            <a:ahLst/>
            <a:cxnLst/>
            <a:rect r="r" b="b" t="t" l="l"/>
            <a:pathLst>
              <a:path h="10613204" w="9134003">
                <a:moveTo>
                  <a:pt x="0" y="0"/>
                </a:moveTo>
                <a:lnTo>
                  <a:pt x="9134003" y="0"/>
                </a:lnTo>
                <a:lnTo>
                  <a:pt x="9134003" y="10613204"/>
                </a:lnTo>
                <a:lnTo>
                  <a:pt x="0" y="10613204"/>
                </a:lnTo>
                <a:lnTo>
                  <a:pt x="0" y="0"/>
                </a:lnTo>
                <a:close/>
              </a:path>
            </a:pathLst>
          </a:custGeom>
          <a:blipFill>
            <a:blip r:embed="rId3"/>
            <a:stretch>
              <a:fillRect l="0" t="-33669" r="0" b="0"/>
            </a:stretch>
          </a:blipFill>
        </p:spPr>
      </p:sp>
      <p:sp>
        <p:nvSpPr>
          <p:cNvPr name="Freeform 4" id="4">
            <a:hlinkClick r:id="rId5" action="ppaction://hlinksldjump"/>
          </p:cNvPr>
          <p:cNvSpPr/>
          <p:nvPr/>
        </p:nvSpPr>
        <p:spPr>
          <a:xfrm flipH="false" flipV="false" rot="0">
            <a:off x="15420885" y="9258300"/>
            <a:ext cx="2652722" cy="709883"/>
          </a:xfrm>
          <a:custGeom>
            <a:avLst/>
            <a:gdLst/>
            <a:ahLst/>
            <a:cxnLst/>
            <a:rect r="r" b="b" t="t" l="l"/>
            <a:pathLst>
              <a:path h="709883" w="2652722">
                <a:moveTo>
                  <a:pt x="0" y="0"/>
                </a:moveTo>
                <a:lnTo>
                  <a:pt x="2652722" y="0"/>
                </a:lnTo>
                <a:lnTo>
                  <a:pt x="2652722" y="709883"/>
                </a:lnTo>
                <a:lnTo>
                  <a:pt x="0" y="709883"/>
                </a:lnTo>
                <a:lnTo>
                  <a:pt x="0" y="0"/>
                </a:lnTo>
                <a:close/>
              </a:path>
            </a:pathLst>
          </a:custGeom>
          <a:blipFill>
            <a:blip r:embed="rId4"/>
            <a:stretch>
              <a:fillRect l="0" t="0" r="0" b="0"/>
            </a:stretch>
          </a:blipFill>
        </p:spPr>
      </p:sp>
    </p:spTree>
  </p:cSld>
  <p:clrMapOvr>
    <a:masterClrMapping/>
  </p:clrMapOvr>
</p:sld>
</file>

<file path=ppt/slides/slide57.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3803828" y="3974020"/>
            <a:ext cx="11299867" cy="3213735"/>
          </a:xfrm>
          <a:prstGeom prst="rect">
            <a:avLst/>
          </a:prstGeom>
        </p:spPr>
        <p:txBody>
          <a:bodyPr anchor="t" rtlCol="false" tIns="0" lIns="0" bIns="0" rIns="0">
            <a:spAutoFit/>
          </a:bodyPr>
          <a:lstStyle/>
          <a:p>
            <a:pPr algn="ctr">
              <a:lnSpc>
                <a:spcPts val="26039"/>
              </a:lnSpc>
            </a:pPr>
            <a:r>
              <a:rPr lang="en-US" sz="18600">
                <a:solidFill>
                  <a:srgbClr val="000000"/>
                </a:solidFill>
                <a:latin typeface="Bebas Neue Bold"/>
              </a:rPr>
              <a:t>NEXT STEPS?</a:t>
            </a:r>
          </a:p>
        </p:txBody>
      </p:sp>
      <p:sp>
        <p:nvSpPr>
          <p:cNvPr name="TextBox 3" id="3"/>
          <p:cNvSpPr txBox="true"/>
          <p:nvPr/>
        </p:nvSpPr>
        <p:spPr>
          <a:xfrm rot="0">
            <a:off x="4251995" y="3257883"/>
            <a:ext cx="9784021" cy="1622321"/>
          </a:xfrm>
          <a:prstGeom prst="rect">
            <a:avLst/>
          </a:prstGeom>
        </p:spPr>
        <p:txBody>
          <a:bodyPr anchor="t" rtlCol="false" tIns="0" lIns="0" bIns="0" rIns="0">
            <a:spAutoFit/>
          </a:bodyPr>
          <a:lstStyle/>
          <a:p>
            <a:pPr algn="ctr">
              <a:lnSpc>
                <a:spcPts val="12120"/>
              </a:lnSpc>
            </a:pPr>
            <a:r>
              <a:rPr lang="en-US" sz="12120">
                <a:solidFill>
                  <a:srgbClr val="D82B07"/>
                </a:solidFill>
                <a:latin typeface="Apricots Bold"/>
              </a:rPr>
              <a:t>What are your</a:t>
            </a:r>
          </a:p>
        </p:txBody>
      </p:sp>
      <p:sp>
        <p:nvSpPr>
          <p:cNvPr name="AutoShape 4" id="4"/>
          <p:cNvSpPr/>
          <p:nvPr/>
        </p:nvSpPr>
        <p:spPr>
          <a:xfrm rot="2017">
            <a:off x="1028704" y="8439495"/>
            <a:ext cx="16230603" cy="0"/>
          </a:xfrm>
          <a:prstGeom prst="line">
            <a:avLst/>
          </a:prstGeom>
          <a:ln cap="flat" w="19050">
            <a:solidFill>
              <a:srgbClr val="000000"/>
            </a:solidFill>
            <a:prstDash val="solid"/>
            <a:headEnd type="none" len="sm" w="sm"/>
            <a:tailEnd type="none" len="sm" w="sm"/>
          </a:ln>
        </p:spPr>
      </p:sp>
      <p:sp>
        <p:nvSpPr>
          <p:cNvPr name="AutoShape 5" id="5"/>
          <p:cNvSpPr/>
          <p:nvPr/>
        </p:nvSpPr>
        <p:spPr>
          <a:xfrm rot="2017">
            <a:off x="1028704" y="1797738"/>
            <a:ext cx="16230603" cy="0"/>
          </a:xfrm>
          <a:prstGeom prst="line">
            <a:avLst/>
          </a:prstGeom>
          <a:ln cap="flat" w="19050">
            <a:solidFill>
              <a:srgbClr val="000000"/>
            </a:solidFill>
            <a:prstDash val="solid"/>
            <a:headEnd type="none" len="sm" w="sm"/>
            <a:tailEnd type="none" len="sm" w="sm"/>
          </a:ln>
        </p:spPr>
      </p:sp>
    </p:spTree>
  </p:cSld>
  <p:clrMapOvr>
    <a:masterClrMapping/>
  </p:clrMapOvr>
</p:sld>
</file>

<file path=ppt/slides/slide58.xml><?xml version="1.0" encoding="utf-8"?>
<p:sld xmlns:p="http://schemas.openxmlformats.org/presentationml/2006/main" xmlns:a="http://schemas.openxmlformats.org/drawingml/2006/main">
  <p:cSld>
    <p:bg>
      <p:bgPr>
        <a:solidFill>
          <a:srgbClr val="D9D9D9"/>
        </a:solidFill>
      </p:bgPr>
    </p:bg>
    <p:spTree>
      <p:nvGrpSpPr>
        <p:cNvPr id="1" name=""/>
        <p:cNvGrpSpPr/>
        <p:nvPr/>
      </p:nvGrpSpPr>
      <p:grpSpPr>
        <a:xfrm>
          <a:off x="0" y="0"/>
          <a:ext cx="0" cy="0"/>
          <a:chOff x="0" y="0"/>
          <a:chExt cx="0" cy="0"/>
        </a:xfrm>
      </p:grpSpPr>
      <p:sp>
        <p:nvSpPr>
          <p:cNvPr name="TextBox 2" id="2"/>
          <p:cNvSpPr txBox="true"/>
          <p:nvPr/>
        </p:nvSpPr>
        <p:spPr>
          <a:xfrm rot="0">
            <a:off x="5710684" y="257174"/>
            <a:ext cx="6866632" cy="771526"/>
          </a:xfrm>
          <a:prstGeom prst="rect">
            <a:avLst/>
          </a:prstGeom>
        </p:spPr>
        <p:txBody>
          <a:bodyPr anchor="t" rtlCol="false" tIns="0" lIns="0" bIns="0" rIns="0">
            <a:spAutoFit/>
          </a:bodyPr>
          <a:lstStyle/>
          <a:p>
            <a:pPr algn="ctr">
              <a:lnSpc>
                <a:spcPts val="6299"/>
              </a:lnSpc>
              <a:spcBef>
                <a:spcPct val="0"/>
              </a:spcBef>
            </a:pPr>
            <a:r>
              <a:rPr lang="en-US" sz="4499">
                <a:solidFill>
                  <a:srgbClr val="000000"/>
                </a:solidFill>
                <a:latin typeface="Apricots"/>
              </a:rPr>
              <a:t>Glossary of Important Terms</a:t>
            </a:r>
          </a:p>
        </p:txBody>
      </p:sp>
      <p:sp>
        <p:nvSpPr>
          <p:cNvPr name="AutoShape 3" id="3"/>
          <p:cNvSpPr/>
          <p:nvPr/>
        </p:nvSpPr>
        <p:spPr>
          <a:xfrm rot="0">
            <a:off x="4891192" y="1223534"/>
            <a:ext cx="8426983"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325603" y="1480709"/>
            <a:ext cx="17558160" cy="601346"/>
          </a:xfrm>
          <a:prstGeom prst="rect">
            <a:avLst/>
          </a:prstGeom>
        </p:spPr>
        <p:txBody>
          <a:bodyPr anchor="t" rtlCol="false" tIns="0" lIns="0" bIns="0" rIns="0">
            <a:spAutoFit/>
          </a:bodyPr>
          <a:lstStyle/>
          <a:p>
            <a:pPr>
              <a:lnSpc>
                <a:spcPts val="2300"/>
              </a:lnSpc>
            </a:pPr>
            <a:r>
              <a:rPr lang="en-US" sz="2300">
                <a:solidFill>
                  <a:srgbClr val="D82B07"/>
                </a:solidFill>
                <a:latin typeface="Crimson Pro Bold"/>
              </a:rPr>
              <a:t>Early postsecondary opportunities (EPSOs)</a:t>
            </a:r>
            <a:r>
              <a:rPr lang="en-US" sz="2300">
                <a:solidFill>
                  <a:srgbClr val="000000"/>
                </a:solidFill>
                <a:latin typeface="Crimson Pro"/>
              </a:rPr>
              <a:t> include a course and/or exam that give students a chance to obtain postsecondary credit while still in high school.</a:t>
            </a:r>
          </a:p>
        </p:txBody>
      </p:sp>
      <p:sp>
        <p:nvSpPr>
          <p:cNvPr name="TextBox 5" id="5"/>
          <p:cNvSpPr txBox="true"/>
          <p:nvPr/>
        </p:nvSpPr>
        <p:spPr>
          <a:xfrm rot="0">
            <a:off x="325603" y="2291605"/>
            <a:ext cx="17558160" cy="865506"/>
          </a:xfrm>
          <a:prstGeom prst="rect">
            <a:avLst/>
          </a:prstGeom>
        </p:spPr>
        <p:txBody>
          <a:bodyPr anchor="t" rtlCol="false" tIns="0" lIns="0" bIns="0" rIns="0">
            <a:spAutoFit/>
          </a:bodyPr>
          <a:lstStyle/>
          <a:p>
            <a:pPr>
              <a:lnSpc>
                <a:spcPts val="2200"/>
              </a:lnSpc>
            </a:pPr>
            <a:r>
              <a:rPr lang="en-US" sz="2200">
                <a:solidFill>
                  <a:srgbClr val="D82B07"/>
                </a:solidFill>
                <a:latin typeface="Crimson Pro Bold"/>
              </a:rPr>
              <a:t>Advanced Placement (AP)</a:t>
            </a:r>
            <a:r>
              <a:rPr lang="en-US" sz="2200">
                <a:solidFill>
                  <a:srgbClr val="000000"/>
                </a:solidFill>
                <a:latin typeface="Crimson Pro"/>
              </a:rPr>
              <a:t> is designed to provide students with an opportunity to receive college credit for introductory college courses and move directly to more interesting and challenging courses. All courses are taught according to the College Board Advanced Placement guidelines and students will use college level texts. To qualify for college credit, Advanced Placement exams must be taken on a specific date and hour during the second or third week of May. </a:t>
            </a:r>
          </a:p>
        </p:txBody>
      </p:sp>
      <p:sp>
        <p:nvSpPr>
          <p:cNvPr name="TextBox 6" id="6"/>
          <p:cNvSpPr txBox="true"/>
          <p:nvPr/>
        </p:nvSpPr>
        <p:spPr>
          <a:xfrm rot="0">
            <a:off x="325603" y="3376186"/>
            <a:ext cx="17120480" cy="1132204"/>
          </a:xfrm>
          <a:prstGeom prst="rect">
            <a:avLst/>
          </a:prstGeom>
        </p:spPr>
        <p:txBody>
          <a:bodyPr anchor="t" rtlCol="false" tIns="0" lIns="0" bIns="0" rIns="0">
            <a:spAutoFit/>
          </a:bodyPr>
          <a:lstStyle/>
          <a:p>
            <a:pPr>
              <a:lnSpc>
                <a:spcPts val="2199"/>
              </a:lnSpc>
            </a:pPr>
            <a:r>
              <a:rPr lang="en-US" sz="2199">
                <a:solidFill>
                  <a:srgbClr val="000000"/>
                </a:solidFill>
                <a:latin typeface="Crimson Pro"/>
              </a:rPr>
              <a:t>Developed by the College Board, </a:t>
            </a:r>
            <a:r>
              <a:rPr lang="en-US" sz="2199">
                <a:solidFill>
                  <a:srgbClr val="D82B07"/>
                </a:solidFill>
                <a:latin typeface="Crimson Pro Bold"/>
              </a:rPr>
              <a:t>College Level Examination Program (CLEP)</a:t>
            </a:r>
            <a:r>
              <a:rPr lang="en-US" sz="2199">
                <a:solidFill>
                  <a:srgbClr val="D82B07"/>
                </a:solidFill>
                <a:latin typeface="Crimson Pro"/>
              </a:rPr>
              <a:t> </a:t>
            </a:r>
            <a:r>
              <a:rPr lang="en-US" sz="2199">
                <a:solidFill>
                  <a:srgbClr val="000000"/>
                </a:solidFill>
                <a:latin typeface="Crimson Pro"/>
              </a:rPr>
              <a:t>exams can be taken by students and adults to assess mastery of postsecondary-level material acquired in a variety of ways, including through general academic instructions, significant independent study or extracurricular work. Students can earn credit for postsecondary coursework in a specific subject. Examinations are currently offered in 34 subjects at test centers across the state. Maryville High School is a testing center.</a:t>
            </a:r>
          </a:p>
        </p:txBody>
      </p:sp>
      <p:sp>
        <p:nvSpPr>
          <p:cNvPr name="TextBox 7" id="7"/>
          <p:cNvSpPr txBox="true"/>
          <p:nvPr/>
        </p:nvSpPr>
        <p:spPr>
          <a:xfrm rot="0">
            <a:off x="325603" y="4717940"/>
            <a:ext cx="17558160" cy="865506"/>
          </a:xfrm>
          <a:prstGeom prst="rect">
            <a:avLst/>
          </a:prstGeom>
        </p:spPr>
        <p:txBody>
          <a:bodyPr anchor="t" rtlCol="false" tIns="0" lIns="0" bIns="0" rIns="0">
            <a:spAutoFit/>
          </a:bodyPr>
          <a:lstStyle/>
          <a:p>
            <a:pPr>
              <a:lnSpc>
                <a:spcPts val="2200"/>
              </a:lnSpc>
            </a:pPr>
            <a:r>
              <a:rPr lang="en-US" sz="2200">
                <a:solidFill>
                  <a:srgbClr val="000000"/>
                </a:solidFill>
                <a:latin typeface="Crimson Pro"/>
              </a:rPr>
              <a:t>High school students are encouraged to focus their elective credits on robust, career-aligned learning experiences.    </a:t>
            </a:r>
            <a:r>
              <a:rPr lang="en-US" sz="2200">
                <a:solidFill>
                  <a:srgbClr val="D82B07"/>
                </a:solidFill>
                <a:latin typeface="Crimson Pro Bold"/>
              </a:rPr>
              <a:t>Industry certifications (IC)</a:t>
            </a:r>
            <a:r>
              <a:rPr lang="en-US" sz="2200">
                <a:solidFill>
                  <a:srgbClr val="000000"/>
                </a:solidFill>
                <a:latin typeface="Crimson Pro"/>
              </a:rPr>
              <a:t> are earned through secondary and postsecondary career and technical education programs and courses. Industry certifications are work-related credentials, certifications or licenses that verify qualifications of competence in a specific skill set relates to a particular industry or occupation.</a:t>
            </a:r>
          </a:p>
        </p:txBody>
      </p:sp>
      <p:sp>
        <p:nvSpPr>
          <p:cNvPr name="TextBox 8" id="8"/>
          <p:cNvSpPr txBox="true"/>
          <p:nvPr/>
        </p:nvSpPr>
        <p:spPr>
          <a:xfrm rot="0">
            <a:off x="325603" y="5934322"/>
            <a:ext cx="17962397" cy="589281"/>
          </a:xfrm>
          <a:prstGeom prst="rect">
            <a:avLst/>
          </a:prstGeom>
        </p:spPr>
        <p:txBody>
          <a:bodyPr anchor="t" rtlCol="false" tIns="0" lIns="0" bIns="0" rIns="0">
            <a:spAutoFit/>
          </a:bodyPr>
          <a:lstStyle/>
          <a:p>
            <a:pPr>
              <a:lnSpc>
                <a:spcPts val="2200"/>
              </a:lnSpc>
            </a:pPr>
            <a:r>
              <a:rPr lang="en-US" sz="2200">
                <a:solidFill>
                  <a:srgbClr val="D82B07"/>
                </a:solidFill>
                <a:latin typeface="Crimson Pro Bold"/>
              </a:rPr>
              <a:t>Statewide dual credit  (SDC)</a:t>
            </a:r>
            <a:r>
              <a:rPr lang="en-US" sz="2200">
                <a:solidFill>
                  <a:srgbClr val="000000"/>
                </a:solidFill>
                <a:latin typeface="Crimson Pro"/>
              </a:rPr>
              <a:t> classes are college-level courses taught at the high school level by trained high-school teachers.  All students enrolled in a statewide dual credit course take the online challenge exam, which is used to assess mastery of the postsecondary-level learning objectives. </a:t>
            </a:r>
          </a:p>
        </p:txBody>
      </p:sp>
      <p:sp>
        <p:nvSpPr>
          <p:cNvPr name="TextBox 9" id="9"/>
          <p:cNvSpPr txBox="true"/>
          <p:nvPr/>
        </p:nvSpPr>
        <p:spPr>
          <a:xfrm rot="0">
            <a:off x="364920" y="6733152"/>
            <a:ext cx="17558160" cy="1141731"/>
          </a:xfrm>
          <a:prstGeom prst="rect">
            <a:avLst/>
          </a:prstGeom>
        </p:spPr>
        <p:txBody>
          <a:bodyPr anchor="t" rtlCol="false" tIns="0" lIns="0" bIns="0" rIns="0">
            <a:spAutoFit/>
          </a:bodyPr>
          <a:lstStyle/>
          <a:p>
            <a:pPr>
              <a:lnSpc>
                <a:spcPts val="2200"/>
              </a:lnSpc>
            </a:pPr>
            <a:r>
              <a:rPr lang="en-US" sz="2200">
                <a:solidFill>
                  <a:srgbClr val="D82B07"/>
                </a:solidFill>
                <a:latin typeface="Crimson Pro Bold"/>
              </a:rPr>
              <a:t>Local dual credit (LDC)</a:t>
            </a:r>
            <a:r>
              <a:rPr lang="en-US" sz="2200">
                <a:solidFill>
                  <a:srgbClr val="000000"/>
                </a:solidFill>
                <a:latin typeface="Crimson Pro"/>
              </a:rPr>
              <a:t> is a high school course aligned to a local postsecondary institution’s course and exam. </a:t>
            </a:r>
          </a:p>
          <a:p>
            <a:pPr>
              <a:lnSpc>
                <a:spcPts val="2200"/>
              </a:lnSpc>
            </a:pPr>
            <a:r>
              <a:rPr lang="en-US" sz="2200">
                <a:solidFill>
                  <a:srgbClr val="000000"/>
                </a:solidFill>
                <a:latin typeface="Crimson Pro"/>
              </a:rPr>
              <a:t>Students who pass the exam earn credits that are accepted and/or recognized by the local postsecondary institution. Courses are taught by licensed high school teachers or certified college instructors approved by the school system and the postsecondary institution.  Maryville HS works with Pellissippi State Community College to offer LDC opportunities to our students.</a:t>
            </a:r>
          </a:p>
        </p:txBody>
      </p:sp>
      <p:sp>
        <p:nvSpPr>
          <p:cNvPr name="TextBox 10" id="10"/>
          <p:cNvSpPr txBox="true"/>
          <p:nvPr/>
        </p:nvSpPr>
        <p:spPr>
          <a:xfrm rot="0">
            <a:off x="364920" y="8084433"/>
            <a:ext cx="17923080" cy="1141731"/>
          </a:xfrm>
          <a:prstGeom prst="rect">
            <a:avLst/>
          </a:prstGeom>
        </p:spPr>
        <p:txBody>
          <a:bodyPr anchor="t" rtlCol="false" tIns="0" lIns="0" bIns="0" rIns="0">
            <a:spAutoFit/>
          </a:bodyPr>
          <a:lstStyle/>
          <a:p>
            <a:pPr>
              <a:lnSpc>
                <a:spcPts val="2200"/>
              </a:lnSpc>
            </a:pPr>
            <a:r>
              <a:rPr lang="en-US" sz="2200">
                <a:solidFill>
                  <a:srgbClr val="D82B07"/>
                </a:solidFill>
                <a:latin typeface="Crimson Pro Bold"/>
              </a:rPr>
              <a:t>Dual enrollment (DE)</a:t>
            </a:r>
            <a:r>
              <a:rPr lang="en-US" sz="2200">
                <a:solidFill>
                  <a:srgbClr val="000000"/>
                </a:solidFill>
                <a:latin typeface="Crimson Pro"/>
              </a:rPr>
              <a:t> is a postsecondary course, taught either at the postsecondary institution,at the high school, or online, by postsecondary faculty or credentialed adjunct faculty. Students are enrolled at the postsecondary institution and earn postsecondary credit upon completion of the course.  Students who meet the qualifications will be eligible for five (5) $540.00 scholarships during their final two years of high school. This scholarship is provided through the Lottery Corporation.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DAFR2J98ZgQ</dc:identifier>
  <dcterms:modified xsi:type="dcterms:W3CDTF">2011-08-01T06:04:30Z</dcterms:modified>
  <cp:revision>1</cp:revision>
  <dc:title>Maryville Postsecondary Connections</dc:title>
</cp:coreProperties>
</file>