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28"/>
    <p:sldId id="257" r:id="rId29"/>
    <p:sldId id="258" r:id="rId30"/>
    <p:sldId id="259" r:id="rId31"/>
    <p:sldId id="260" r:id="rId32"/>
    <p:sldId id="261" r:id="rId33"/>
    <p:sldId id="262" r:id="rId34"/>
    <p:sldId id="263" r:id="rId35"/>
    <p:sldId id="264" r:id="rId36"/>
    <p:sldId id="265" r:id="rId37"/>
    <p:sldId id="266" r:id="rId38"/>
    <p:sldId id="267" r:id="rId39"/>
    <p:sldId id="268" r:id="rId40"/>
    <p:sldId id="269" r:id="rId41"/>
    <p:sldId id="270" r:id="rId42"/>
    <p:sldId id="271" r:id="rId43"/>
    <p:sldId id="272" r:id="rId44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League Spartan" charset="1" panose="00000800000000000000"/>
      <p:regular r:id="rId10"/>
    </p:embeddedFont>
    <p:embeddedFont>
      <p:font typeface="Crimson Pro" charset="1" panose="00000000000000000000"/>
      <p:regular r:id="rId11"/>
    </p:embeddedFont>
    <p:embeddedFont>
      <p:font typeface="Crimson Pro Bold" charset="1" panose="00000000000000000000"/>
      <p:regular r:id="rId12"/>
    </p:embeddedFont>
    <p:embeddedFont>
      <p:font typeface="Crimson Pro Italics" charset="1" panose="00000000000000000000"/>
      <p:regular r:id="rId13"/>
    </p:embeddedFont>
    <p:embeddedFont>
      <p:font typeface="Crimson Pro Bold Italics" charset="1" panose="00000000000000000000"/>
      <p:regular r:id="rId14"/>
    </p:embeddedFont>
    <p:embeddedFont>
      <p:font typeface="Open Sans" charset="1" panose="020B0606030504020204"/>
      <p:regular r:id="rId15"/>
    </p:embeddedFont>
    <p:embeddedFont>
      <p:font typeface="Open Sans Bold" charset="1" panose="020B0806030504020204"/>
      <p:regular r:id="rId16"/>
    </p:embeddedFont>
    <p:embeddedFont>
      <p:font typeface="Open Sans Italics" charset="1" panose="020B0606030504020204"/>
      <p:regular r:id="rId17"/>
    </p:embeddedFont>
    <p:embeddedFont>
      <p:font typeface="Open Sans Bold Italics" charset="1" panose="020B0806030504020204"/>
      <p:regular r:id="rId18"/>
    </p:embeddedFont>
    <p:embeddedFont>
      <p:font typeface="Poppins" charset="1" panose="00000500000000000000"/>
      <p:regular r:id="rId19"/>
    </p:embeddedFont>
    <p:embeddedFont>
      <p:font typeface="Poppins Bold" charset="1" panose="00000800000000000000"/>
      <p:regular r:id="rId20"/>
    </p:embeddedFont>
    <p:embeddedFont>
      <p:font typeface="Poppins Italics" charset="1" panose="00000500000000000000"/>
      <p:regular r:id="rId21"/>
    </p:embeddedFont>
    <p:embeddedFont>
      <p:font typeface="Poppins Bold Italics" charset="1" panose="00000800000000000000"/>
      <p:regular r:id="rId22"/>
    </p:embeddedFont>
    <p:embeddedFont>
      <p:font typeface="Apricots" charset="1" panose="00000000000000000000"/>
      <p:regular r:id="rId23"/>
    </p:embeddedFont>
    <p:embeddedFont>
      <p:font typeface="Canva Sans" charset="1" panose="020B0503030501040103"/>
      <p:regular r:id="rId24"/>
    </p:embeddedFont>
    <p:embeddedFont>
      <p:font typeface="Canva Sans Bold" charset="1" panose="020B0803030501040103"/>
      <p:regular r:id="rId25"/>
    </p:embeddedFont>
    <p:embeddedFont>
      <p:font typeface="Canva Sans Italics" charset="1" panose="020B0503030501040103"/>
      <p:regular r:id="rId26"/>
    </p:embeddedFont>
    <p:embeddedFont>
      <p:font typeface="Canva Sans Bold Italics" charset="1" panose="020B0803030501040103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slides/slide1.xml" Type="http://schemas.openxmlformats.org/officeDocument/2006/relationships/slide"/><Relationship Id="rId29" Target="slides/slide2.xml" Type="http://schemas.openxmlformats.org/officeDocument/2006/relationships/slide"/><Relationship Id="rId3" Target="viewProps.xml" Type="http://schemas.openxmlformats.org/officeDocument/2006/relationships/viewProps"/><Relationship Id="rId30" Target="slides/slide3.xml" Type="http://schemas.openxmlformats.org/officeDocument/2006/relationships/slide"/><Relationship Id="rId31" Target="slides/slide4.xml" Type="http://schemas.openxmlformats.org/officeDocument/2006/relationships/slide"/><Relationship Id="rId32" Target="slides/slide5.xml" Type="http://schemas.openxmlformats.org/officeDocument/2006/relationships/slide"/><Relationship Id="rId33" Target="slides/slide6.xml" Type="http://schemas.openxmlformats.org/officeDocument/2006/relationships/slide"/><Relationship Id="rId34" Target="slides/slide7.xml" Type="http://schemas.openxmlformats.org/officeDocument/2006/relationships/slide"/><Relationship Id="rId35" Target="slides/slide8.xml" Type="http://schemas.openxmlformats.org/officeDocument/2006/relationships/slide"/><Relationship Id="rId36" Target="slides/slide9.xml" Type="http://schemas.openxmlformats.org/officeDocument/2006/relationships/slide"/><Relationship Id="rId37" Target="slides/slide10.xml" Type="http://schemas.openxmlformats.org/officeDocument/2006/relationships/slide"/><Relationship Id="rId38" Target="slides/slide11.xml" Type="http://schemas.openxmlformats.org/officeDocument/2006/relationships/slide"/><Relationship Id="rId39" Target="slides/slide12.xml" Type="http://schemas.openxmlformats.org/officeDocument/2006/relationships/slide"/><Relationship Id="rId4" Target="theme/theme1.xml" Type="http://schemas.openxmlformats.org/officeDocument/2006/relationships/theme"/><Relationship Id="rId40" Target="slides/slide13.xml" Type="http://schemas.openxmlformats.org/officeDocument/2006/relationships/slide"/><Relationship Id="rId41" Target="slides/slide14.xml" Type="http://schemas.openxmlformats.org/officeDocument/2006/relationships/slide"/><Relationship Id="rId42" Target="slides/slide15.xml" Type="http://schemas.openxmlformats.org/officeDocument/2006/relationships/slide"/><Relationship Id="rId43" Target="slides/slide16.xml" Type="http://schemas.openxmlformats.org/officeDocument/2006/relationships/slide"/><Relationship Id="rId44" Target="slides/slide17.xml" Type="http://schemas.openxmlformats.org/officeDocument/2006/relationships/slid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3.jpeg" Type="http://schemas.openxmlformats.org/officeDocument/2006/relationships/image"/><Relationship Id="rId4" Target="../media/image4.jpeg" Type="http://schemas.openxmlformats.org/officeDocument/2006/relationships/image"/><Relationship Id="rId5" Target="../media/image5.jpeg" Type="http://schemas.openxmlformats.org/officeDocument/2006/relationships/image"/><Relationship Id="rId6" Target="../media/image6.jpeg" Type="http://schemas.openxmlformats.org/officeDocument/2006/relationships/image"/><Relationship Id="rId7" Target="../media/image7.jpeg" Type="http://schemas.openxmlformats.org/officeDocument/2006/relationships/image"/><Relationship Id="rId8" Target="../media/image8.jpeg" Type="http://schemas.openxmlformats.org/officeDocument/2006/relationships/image"/><Relationship Id="rId9" Target="../media/image9.jpe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sv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mjhs.maryville-schools.org/about/registration" TargetMode="External" Type="http://schemas.openxmlformats.org/officeDocument/2006/relationships/hyperlink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https://www.canva.com/design/DAFR2J98ZgQ/CICx70QFRbWhWpEdtw-YfQ/view?utm_content=DAFR2J98ZgQ&amp;utm_campaign=designshare&amp;utm_medium=link2&amp;utm_source=sharebutton" TargetMode="External" Type="http://schemas.openxmlformats.org/officeDocument/2006/relationships/hyperlink"/><Relationship Id="rId3" Target="https://www.canva.com/design/DAFR2J98ZgQ/CICx70QFRbWhWpEdtw-YfQ/view?utm_content=DAFR2J98ZgQ&amp;utm_campaign=designshare&amp;utm_medium=link2&amp;utm_source=sharebutton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52195" y="-492801"/>
            <a:ext cx="10183610" cy="7274007"/>
          </a:xfrm>
          <a:custGeom>
            <a:avLst/>
            <a:gdLst/>
            <a:ahLst/>
            <a:cxnLst/>
            <a:rect r="r" b="b" t="t" l="l"/>
            <a:pathLst>
              <a:path h="7274007" w="10183610">
                <a:moveTo>
                  <a:pt x="0" y="0"/>
                </a:moveTo>
                <a:lnTo>
                  <a:pt x="10183610" y="0"/>
                </a:lnTo>
                <a:lnTo>
                  <a:pt x="10183610" y="7274008"/>
                </a:lnTo>
                <a:lnTo>
                  <a:pt x="0" y="7274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466785" y="6527930"/>
            <a:ext cx="133544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Maryville Junior High School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204270" y="2009008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Meet our team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788453" y="2191841"/>
            <a:ext cx="771999" cy="771999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7901847" y="2181410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204270" y="3291076"/>
            <a:ext cx="8055030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Learn about our course offerings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788453" y="3471682"/>
            <a:ext cx="771999" cy="771999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7901847" y="3461251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04270" y="5855213"/>
            <a:ext cx="73227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Explore Elective options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788453" y="6031363"/>
            <a:ext cx="771999" cy="771999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901847" y="6020932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4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7788453" y="4751522"/>
            <a:ext cx="771999" cy="771999"/>
            <a:chOff x="0" y="0"/>
            <a:chExt cx="6350000" cy="63500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7901847" y="4741091"/>
            <a:ext cx="545211" cy="6690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3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846389" y="2307387"/>
            <a:ext cx="6294364" cy="4495974"/>
          </a:xfrm>
          <a:custGeom>
            <a:avLst/>
            <a:gdLst/>
            <a:ahLst/>
            <a:cxnLst/>
            <a:rect r="r" b="b" t="t" l="l"/>
            <a:pathLst>
              <a:path h="4495974" w="6294364">
                <a:moveTo>
                  <a:pt x="0" y="0"/>
                </a:moveTo>
                <a:lnTo>
                  <a:pt x="6294364" y="0"/>
                </a:lnTo>
                <a:lnTo>
                  <a:pt x="6294364" y="4495975"/>
                </a:lnTo>
                <a:lnTo>
                  <a:pt x="0" y="44959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9322452" y="4586977"/>
            <a:ext cx="7936848" cy="8248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Preview the registration process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514104" y="352318"/>
            <a:ext cx="17259792" cy="1325173"/>
            <a:chOff x="0" y="0"/>
            <a:chExt cx="4545789" cy="34901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4545789" cy="349017"/>
            </a:xfrm>
            <a:custGeom>
              <a:avLst/>
              <a:gdLst/>
              <a:ahLst/>
              <a:cxnLst/>
              <a:rect r="r" b="b" t="t" l="l"/>
              <a:pathLst>
                <a:path h="349017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26141"/>
                  </a:lnTo>
                  <a:cubicBezTo>
                    <a:pt x="4545789" y="338775"/>
                    <a:pt x="4535547" y="349017"/>
                    <a:pt x="4522913" y="349017"/>
                  </a:cubicBezTo>
                  <a:lnTo>
                    <a:pt x="22876" y="349017"/>
                  </a:lnTo>
                  <a:cubicBezTo>
                    <a:pt x="16809" y="349017"/>
                    <a:pt x="10990" y="346607"/>
                    <a:pt x="6700" y="342317"/>
                  </a:cubicBezTo>
                  <a:cubicBezTo>
                    <a:pt x="2410" y="338026"/>
                    <a:pt x="0" y="332208"/>
                    <a:pt x="0" y="326141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2096887" y="458291"/>
            <a:ext cx="1409422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"/>
              </a:rPr>
              <a:t>Goals for tonight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100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4739886" cy="6549645"/>
            <a:chOff x="0" y="0"/>
            <a:chExt cx="6319849" cy="8732861"/>
          </a:xfrm>
        </p:grpSpPr>
        <p:pic>
          <p:nvPicPr>
            <p:cNvPr name="Picture 3" id="3"/>
            <p:cNvPicPr>
              <a:picLocks noChangeAspect="true"/>
            </p:cNvPicPr>
            <p:nvPr/>
          </p:nvPicPr>
          <p:blipFill>
            <a:blip r:embed="rId2"/>
            <a:srcRect l="25877" t="0" r="25877" b="0"/>
            <a:stretch>
              <a:fillRect/>
            </a:stretch>
          </p:blipFill>
          <p:spPr>
            <a:xfrm flipH="false" flipV="false">
              <a:off x="0" y="0"/>
              <a:ext cx="6319849" cy="8732861"/>
            </a:xfrm>
            <a:prstGeom prst="rect">
              <a:avLst/>
            </a:prstGeom>
          </p:spPr>
        </p:pic>
      </p:grpSp>
      <p:grpSp>
        <p:nvGrpSpPr>
          <p:cNvPr name="Group 4" id="4"/>
          <p:cNvGrpSpPr/>
          <p:nvPr/>
        </p:nvGrpSpPr>
        <p:grpSpPr>
          <a:xfrm rot="0">
            <a:off x="0" y="6749838"/>
            <a:ext cx="4739886" cy="3537162"/>
            <a:chOff x="0" y="0"/>
            <a:chExt cx="6319849" cy="4716216"/>
          </a:xfrm>
        </p:grpSpPr>
        <p:pic>
          <p:nvPicPr>
            <p:cNvPr name="Picture 5" id="5"/>
            <p:cNvPicPr>
              <a:picLocks noChangeAspect="true"/>
            </p:cNvPicPr>
            <p:nvPr/>
          </p:nvPicPr>
          <p:blipFill>
            <a:blip r:embed="rId3"/>
            <a:srcRect l="5332" t="0" r="5332" b="0"/>
            <a:stretch>
              <a:fillRect/>
            </a:stretch>
          </p:blipFill>
          <p:spPr>
            <a:xfrm flipH="false" flipV="false">
              <a:off x="0" y="0"/>
              <a:ext cx="6319849" cy="4716216"/>
            </a:xfrm>
            <a:prstGeom prst="rect">
              <a:avLst/>
            </a:prstGeom>
          </p:spPr>
        </p:pic>
      </p:grpSp>
      <p:grpSp>
        <p:nvGrpSpPr>
          <p:cNvPr name="Group 6" id="6"/>
          <p:cNvGrpSpPr/>
          <p:nvPr/>
        </p:nvGrpSpPr>
        <p:grpSpPr>
          <a:xfrm rot="0">
            <a:off x="4908226" y="6749838"/>
            <a:ext cx="4107611" cy="3537162"/>
            <a:chOff x="0" y="0"/>
            <a:chExt cx="5476815" cy="4716216"/>
          </a:xfrm>
        </p:grpSpPr>
        <p:pic>
          <p:nvPicPr>
            <p:cNvPr name="Picture 7" id="7"/>
            <p:cNvPicPr>
              <a:picLocks noChangeAspect="true"/>
            </p:cNvPicPr>
            <p:nvPr/>
          </p:nvPicPr>
          <p:blipFill>
            <a:blip r:embed="rId4"/>
            <a:srcRect l="11290" t="0" r="11290" b="0"/>
            <a:stretch>
              <a:fillRect/>
            </a:stretch>
          </p:blipFill>
          <p:spPr>
            <a:xfrm flipH="false" flipV="false"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name="Group 8" id="8"/>
          <p:cNvGrpSpPr/>
          <p:nvPr/>
        </p:nvGrpSpPr>
        <p:grpSpPr>
          <a:xfrm rot="0">
            <a:off x="9184176" y="6749838"/>
            <a:ext cx="4107611" cy="3537162"/>
            <a:chOff x="0" y="0"/>
            <a:chExt cx="5476815" cy="4716216"/>
          </a:xfrm>
        </p:grpSpPr>
        <p:pic>
          <p:nvPicPr>
            <p:cNvPr name="Picture 9" id="9"/>
            <p:cNvPicPr>
              <a:picLocks noChangeAspect="true"/>
            </p:cNvPicPr>
            <p:nvPr/>
          </p:nvPicPr>
          <p:blipFill>
            <a:blip r:embed="rId5"/>
            <a:srcRect l="0" t="21295" r="0" b="21295"/>
            <a:stretch>
              <a:fillRect/>
            </a:stretch>
          </p:blipFill>
          <p:spPr>
            <a:xfrm flipH="false" flipV="false"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name="Group 10" id="10"/>
          <p:cNvGrpSpPr/>
          <p:nvPr/>
        </p:nvGrpSpPr>
        <p:grpSpPr>
          <a:xfrm rot="0">
            <a:off x="13460126" y="3708418"/>
            <a:ext cx="4827874" cy="6578582"/>
            <a:chOff x="0" y="0"/>
            <a:chExt cx="6437165" cy="8771442"/>
          </a:xfrm>
        </p:grpSpPr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6"/>
            <a:srcRect l="25537" t="0" r="25537" b="0"/>
            <a:stretch>
              <a:fillRect/>
            </a:stretch>
          </p:blipFill>
          <p:spPr>
            <a:xfrm flipH="false" flipV="false">
              <a:off x="0" y="0"/>
              <a:ext cx="6437165" cy="8771442"/>
            </a:xfrm>
            <a:prstGeom prst="rect">
              <a:avLst/>
            </a:prstGeom>
          </p:spPr>
        </p:pic>
      </p:grpSp>
      <p:grpSp>
        <p:nvGrpSpPr>
          <p:cNvPr name="Group 12" id="12"/>
          <p:cNvGrpSpPr/>
          <p:nvPr/>
        </p:nvGrpSpPr>
        <p:grpSpPr>
          <a:xfrm rot="0">
            <a:off x="13460126" y="0"/>
            <a:ext cx="4827874" cy="3525551"/>
            <a:chOff x="0" y="0"/>
            <a:chExt cx="6437165" cy="4700735"/>
          </a:xfrm>
        </p:grpSpPr>
        <p:pic>
          <p:nvPicPr>
            <p:cNvPr name="Picture 13" id="13"/>
            <p:cNvPicPr>
              <a:picLocks noChangeAspect="true"/>
            </p:cNvPicPr>
            <p:nvPr/>
          </p:nvPicPr>
          <p:blipFill>
            <a:blip r:embed="rId7"/>
            <a:srcRect l="23317" t="0" r="23317" b="0"/>
            <a:stretch>
              <a:fillRect/>
            </a:stretch>
          </p:blipFill>
          <p:spPr>
            <a:xfrm flipH="false" flipV="false"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name="Group 14" id="14"/>
          <p:cNvGrpSpPr/>
          <p:nvPr/>
        </p:nvGrpSpPr>
        <p:grpSpPr>
          <a:xfrm rot="0">
            <a:off x="13460126" y="0"/>
            <a:ext cx="4827874" cy="3525551"/>
            <a:chOff x="0" y="0"/>
            <a:chExt cx="6437165" cy="4700735"/>
          </a:xfrm>
        </p:grpSpPr>
        <p:pic>
          <p:nvPicPr>
            <p:cNvPr name="Picture 15" id="15"/>
            <p:cNvPicPr>
              <a:picLocks noChangeAspect="true"/>
            </p:cNvPicPr>
            <p:nvPr/>
          </p:nvPicPr>
          <p:blipFill>
            <a:blip r:embed="rId8"/>
            <a:srcRect l="4353" t="0" r="4353" b="0"/>
            <a:stretch>
              <a:fillRect/>
            </a:stretch>
          </p:blipFill>
          <p:spPr>
            <a:xfrm flipH="false" flipV="false"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name="Group 16" id="16"/>
          <p:cNvGrpSpPr/>
          <p:nvPr/>
        </p:nvGrpSpPr>
        <p:grpSpPr>
          <a:xfrm rot="0">
            <a:off x="4908226" y="0"/>
            <a:ext cx="8383562" cy="3525551"/>
            <a:chOff x="0" y="0"/>
            <a:chExt cx="11178082" cy="4700735"/>
          </a:xfrm>
        </p:grpSpPr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9"/>
            <a:srcRect l="0" t="18460" r="0" b="18460"/>
            <a:stretch>
              <a:fillRect/>
            </a:stretch>
          </p:blipFill>
          <p:spPr>
            <a:xfrm flipH="false" flipV="false">
              <a:off x="0" y="0"/>
              <a:ext cx="11178082" cy="4700735"/>
            </a:xfrm>
            <a:prstGeom prst="rect">
              <a:avLst/>
            </a:prstGeom>
          </p:spPr>
        </p:pic>
      </p:grpSp>
      <p:sp>
        <p:nvSpPr>
          <p:cNvPr name="TextBox 18" id="18"/>
          <p:cNvSpPr txBox="true"/>
          <p:nvPr/>
        </p:nvSpPr>
        <p:spPr>
          <a:xfrm rot="0">
            <a:off x="5605009" y="4648200"/>
            <a:ext cx="7077983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BF1B19"/>
                </a:solidFill>
                <a:latin typeface="Apricots"/>
              </a:rPr>
              <a:t>Who are we?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104" y="7795260"/>
            <a:ext cx="17259792" cy="2162836"/>
            <a:chOff x="0" y="0"/>
            <a:chExt cx="4545789" cy="56963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789" cy="569636"/>
            </a:xfrm>
            <a:custGeom>
              <a:avLst/>
              <a:gdLst/>
              <a:ahLst/>
              <a:cxnLst/>
              <a:rect r="r" b="b" t="t" l="l"/>
              <a:pathLst>
                <a:path h="569636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546760"/>
                  </a:lnTo>
                  <a:cubicBezTo>
                    <a:pt x="4545789" y="559394"/>
                    <a:pt x="4535547" y="569636"/>
                    <a:pt x="4522913" y="569636"/>
                  </a:cubicBezTo>
                  <a:lnTo>
                    <a:pt x="22876" y="569636"/>
                  </a:lnTo>
                  <a:cubicBezTo>
                    <a:pt x="16809" y="569636"/>
                    <a:pt x="10990" y="567226"/>
                    <a:pt x="6700" y="562936"/>
                  </a:cubicBezTo>
                  <a:cubicBezTo>
                    <a:pt x="2410" y="558645"/>
                    <a:pt x="0" y="552827"/>
                    <a:pt x="0" y="546760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048471" y="1369511"/>
            <a:ext cx="7315200" cy="73152"/>
          </a:xfrm>
          <a:custGeom>
            <a:avLst/>
            <a:gdLst/>
            <a:ahLst/>
            <a:cxnLst/>
            <a:rect r="r" b="b" t="t" l="l"/>
            <a:pathLst>
              <a:path h="73152" w="7315200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490444" y="8316608"/>
            <a:ext cx="15307112" cy="1291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Overview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28700" y="1818404"/>
            <a:ext cx="7354741" cy="46977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06772" indent="-453386" lvl="1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8th grade is the beginning of the secondary journey!</a:t>
            </a:r>
          </a:p>
          <a:p>
            <a:pPr marL="906772" indent="-453386" lvl="1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A/B Schedule</a:t>
            </a:r>
          </a:p>
          <a:p>
            <a:pPr marL="906772" indent="-453386" lvl="1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7 year-long courses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9904559" y="1780304"/>
            <a:ext cx="7354741" cy="4735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906772" indent="-453386" lvl="1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English</a:t>
            </a:r>
          </a:p>
          <a:p>
            <a:pPr marL="906772" indent="-453386" lvl="1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Math-Alg 1 or 8th grade Math</a:t>
            </a:r>
          </a:p>
          <a:p>
            <a:pPr marL="906772" indent="-453386" lvl="1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Science</a:t>
            </a:r>
          </a:p>
          <a:p>
            <a:pPr marL="906772" indent="-453386" lvl="1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Social Studies</a:t>
            </a:r>
          </a:p>
          <a:p>
            <a:pPr algn="l" marL="906772" indent="-453386" lvl="1">
              <a:lnSpc>
                <a:spcPts val="629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Wellness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90444" y="208909"/>
            <a:ext cx="7354741" cy="6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Overview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904559" y="208909"/>
            <a:ext cx="7354741" cy="670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Required Courses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9482356" y="1369511"/>
            <a:ext cx="7315200" cy="73152"/>
          </a:xfrm>
          <a:custGeom>
            <a:avLst/>
            <a:gdLst/>
            <a:ahLst/>
            <a:cxnLst/>
            <a:rect r="r" b="b" t="t" l="l"/>
            <a:pathLst>
              <a:path h="73152" w="7315200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358975" y="445537"/>
            <a:ext cx="8640183" cy="9520918"/>
            <a:chOff x="0" y="0"/>
            <a:chExt cx="6689649" cy="7371557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6689649" cy="7371557"/>
            </a:xfrm>
            <a:custGeom>
              <a:avLst/>
              <a:gdLst/>
              <a:ahLst/>
              <a:cxnLst/>
              <a:rect r="r" b="b" t="t" l="l"/>
              <a:pathLst>
                <a:path h="7371557" w="6689649">
                  <a:moveTo>
                    <a:pt x="6565189" y="7371556"/>
                  </a:moveTo>
                  <a:lnTo>
                    <a:pt x="124460" y="7371556"/>
                  </a:lnTo>
                  <a:cubicBezTo>
                    <a:pt x="55880" y="7371556"/>
                    <a:pt x="0" y="7315677"/>
                    <a:pt x="0" y="72470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565189" y="0"/>
                  </a:lnTo>
                  <a:cubicBezTo>
                    <a:pt x="6633770" y="0"/>
                    <a:pt x="6689649" y="55880"/>
                    <a:pt x="6689649" y="124460"/>
                  </a:cubicBezTo>
                  <a:lnTo>
                    <a:pt x="6689649" y="7247096"/>
                  </a:lnTo>
                  <a:cubicBezTo>
                    <a:pt x="6689649" y="7315677"/>
                    <a:pt x="6633770" y="7371557"/>
                    <a:pt x="6565189" y="7371557"/>
                  </a:cubicBezTo>
                  <a:close/>
                </a:path>
              </a:pathLst>
            </a:custGeom>
            <a:solidFill>
              <a:srgbClr val="B0B0B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9086740" y="445537"/>
            <a:ext cx="8920472" cy="9520918"/>
            <a:chOff x="0" y="0"/>
            <a:chExt cx="6906662" cy="737155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906663" cy="7371557"/>
            </a:xfrm>
            <a:custGeom>
              <a:avLst/>
              <a:gdLst/>
              <a:ahLst/>
              <a:cxnLst/>
              <a:rect r="r" b="b" t="t" l="l"/>
              <a:pathLst>
                <a:path h="7371557" w="6906663">
                  <a:moveTo>
                    <a:pt x="6782202" y="7371556"/>
                  </a:moveTo>
                  <a:lnTo>
                    <a:pt x="124460" y="7371556"/>
                  </a:lnTo>
                  <a:cubicBezTo>
                    <a:pt x="55880" y="7371556"/>
                    <a:pt x="0" y="7315677"/>
                    <a:pt x="0" y="72470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82202" y="0"/>
                  </a:lnTo>
                  <a:cubicBezTo>
                    <a:pt x="6850783" y="0"/>
                    <a:pt x="6906663" y="55880"/>
                    <a:pt x="6906663" y="124460"/>
                  </a:cubicBezTo>
                  <a:lnTo>
                    <a:pt x="6906663" y="7247096"/>
                  </a:lnTo>
                  <a:cubicBezTo>
                    <a:pt x="6906663" y="7315677"/>
                    <a:pt x="6850783" y="7371557"/>
                    <a:pt x="6782202" y="7371557"/>
                  </a:cubicBezTo>
                  <a:close/>
                </a:path>
              </a:pathLst>
            </a:custGeom>
            <a:solidFill>
              <a:srgbClr val="B0B0B0"/>
            </a:solidFill>
          </p:spPr>
        </p:sp>
      </p:grpSp>
      <p:sp>
        <p:nvSpPr>
          <p:cNvPr name="TextBox 6" id="6"/>
          <p:cNvSpPr txBox="true"/>
          <p:nvPr/>
        </p:nvSpPr>
        <p:spPr>
          <a:xfrm rot="0">
            <a:off x="9277254" y="3491034"/>
            <a:ext cx="8358897" cy="433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Open Sans Bold"/>
              </a:rPr>
              <a:t>If you disagree with the recommendation, continue registration, then follow up with the School Counseling office to request a review of placement.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39763" y="3491034"/>
            <a:ext cx="8078608" cy="3609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Open Sans Bold"/>
              </a:rPr>
              <a:t>For each required subject, your student has been recommended for a specific level by his or her current teacher.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4059435" y="924079"/>
            <a:ext cx="1239263" cy="1239263"/>
            <a:chOff x="0" y="0"/>
            <a:chExt cx="6350000" cy="63500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4059435" y="800100"/>
            <a:ext cx="1239263" cy="1194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BF1B19"/>
                </a:solidFill>
                <a:latin typeface="Open Sans Bold"/>
              </a:rPr>
              <a:t>1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2927345" y="924079"/>
            <a:ext cx="1239263" cy="1239263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2927345" y="800100"/>
            <a:ext cx="1239263" cy="11946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BF1B19"/>
                </a:solidFill>
                <a:latin typeface="Open Sans Bold"/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7320" y="4323582"/>
            <a:ext cx="3388048" cy="4369954"/>
            <a:chOff x="0" y="0"/>
            <a:chExt cx="2623191" cy="338343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5532424" y="4323582"/>
            <a:ext cx="3388048" cy="4369954"/>
            <a:chOff x="0" y="0"/>
            <a:chExt cx="2623191" cy="3383431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9367528" y="4323582"/>
            <a:ext cx="3388048" cy="4369954"/>
            <a:chOff x="0" y="0"/>
            <a:chExt cx="2623191" cy="338343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202632" y="4323582"/>
            <a:ext cx="3388048" cy="4369954"/>
            <a:chOff x="0" y="0"/>
            <a:chExt cx="2623191" cy="338343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2623191" cy="3383431"/>
            </a:xfrm>
            <a:custGeom>
              <a:avLst/>
              <a:gdLst/>
              <a:ahLst/>
              <a:cxnLst/>
              <a:rect r="r" b="b" t="t" l="l"/>
              <a:pathLst>
                <a:path h="3383431" w="262319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1586538" y="3632702"/>
            <a:ext cx="15561980" cy="194525"/>
          </a:xfrm>
          <a:custGeom>
            <a:avLst/>
            <a:gdLst/>
            <a:ahLst/>
            <a:cxnLst/>
            <a:rect r="r" b="b" t="t" l="l"/>
            <a:pathLst>
              <a:path h="194525" w="15561980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1939144" y="5912294"/>
            <a:ext cx="2904400" cy="1163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Foreign Language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774248" y="5912294"/>
            <a:ext cx="2904400" cy="1163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Career and Technical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609352" y="6207569"/>
            <a:ext cx="2904400" cy="573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Fine Arts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444456" y="5912294"/>
            <a:ext cx="2904400" cy="1163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Application Based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101557" y="1028700"/>
            <a:ext cx="14084886" cy="2438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Open Sans Bold"/>
              </a:rPr>
              <a:t>8th Grade Elective Categories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643722" y="247824"/>
          <a:ext cx="17000556" cy="9791351"/>
        </p:xfrm>
        <a:graphic>
          <a:graphicData uri="http://schemas.openxmlformats.org/drawingml/2006/table">
            <a:tbl>
              <a:tblPr/>
              <a:tblGrid>
                <a:gridCol w="4250139"/>
                <a:gridCol w="4250139"/>
                <a:gridCol w="4250139"/>
                <a:gridCol w="4250139"/>
              </a:tblGrid>
              <a:tr h="225337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59"/>
                        </a:lnSpc>
                        <a:defRPr/>
                      </a:pPr>
                      <a:r>
                        <a:rPr lang="en-US" sz="4399">
                          <a:solidFill>
                            <a:srgbClr val="BF1B19"/>
                          </a:solidFill>
                          <a:latin typeface="Crimson Pro Bold"/>
                        </a:rPr>
                        <a:t>Foreign Language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BF1B19"/>
                          </a:solidFill>
                          <a:latin typeface="Crimson Pro Bold"/>
                        </a:rPr>
                        <a:t>Career and Technical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BF1B19"/>
                          </a:solidFill>
                          <a:latin typeface="Crimson Pro Bold"/>
                        </a:rPr>
                        <a:t>Fine Arts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BF1B19"/>
                          </a:solidFill>
                          <a:latin typeface="Crimson Pro Bold"/>
                        </a:rPr>
                        <a:t>Application Based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3031220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Spanish 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Career Advising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Teen Living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Instrumental Music Band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Instrumental Music Orchestra</a:t>
                      </a:r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Vocal Music</a:t>
                      </a:r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Leadworthy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37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French 1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Gateway to Technology (STEM)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Theater 8 (Drama)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Peer Tutoring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3377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Shop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Visual Art 8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Student Assistant-Library, Help Desk, Main Office, Classroom</a:t>
                      </a:r>
                      <a:endParaRPr lang="en-US" sz="1100"/>
                    </a:p>
                  </a:txBody>
                  <a:tcPr marL="190500" marR="190500" marT="190500" marB="190500" anchor="ctr">
                    <a:lnL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104" y="7192597"/>
            <a:ext cx="17259792" cy="2765499"/>
            <a:chOff x="0" y="0"/>
            <a:chExt cx="4545789" cy="72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789" cy="728362"/>
            </a:xfrm>
            <a:custGeom>
              <a:avLst/>
              <a:gdLst/>
              <a:ahLst/>
              <a:cxnLst/>
              <a:rect r="r" b="b" t="t" l="l"/>
              <a:pathLst>
                <a:path h="728362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705486"/>
                  </a:lnTo>
                  <a:cubicBezTo>
                    <a:pt x="4545789" y="711553"/>
                    <a:pt x="4543378" y="717371"/>
                    <a:pt x="4539088" y="721662"/>
                  </a:cubicBezTo>
                  <a:cubicBezTo>
                    <a:pt x="4534798" y="725952"/>
                    <a:pt x="4528980" y="728362"/>
                    <a:pt x="4522913" y="728362"/>
                  </a:cubicBezTo>
                  <a:lnTo>
                    <a:pt x="22876" y="728362"/>
                  </a:lnTo>
                  <a:cubicBezTo>
                    <a:pt x="10242" y="728362"/>
                    <a:pt x="0" y="718120"/>
                    <a:pt x="0" y="705486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0" y="942975"/>
            <a:ext cx="18288000" cy="62496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87"/>
              </a:lnSpc>
              <a:spcBef>
                <a:spcPct val="0"/>
              </a:spcBef>
            </a:pPr>
            <a:r>
              <a:rPr lang="en-US" sz="4276">
                <a:solidFill>
                  <a:srgbClr val="FFFFFF"/>
                </a:solidFill>
                <a:latin typeface="Crimson Pro"/>
              </a:rPr>
              <a:t>  </a:t>
            </a:r>
            <a:r>
              <a:rPr lang="en-US" sz="4276">
                <a:solidFill>
                  <a:srgbClr val="000000"/>
                </a:solidFill>
                <a:latin typeface="Crimson Pro"/>
              </a:rPr>
              <a:t> </a:t>
            </a:r>
            <a:r>
              <a:rPr lang="en-US" sz="4276">
                <a:solidFill>
                  <a:srgbClr val="000000"/>
                </a:solidFill>
                <a:latin typeface="Crimson Pro"/>
              </a:rPr>
              <a:t>What if my student wants to take an elective that requires an application?</a:t>
            </a:r>
          </a:p>
          <a:p>
            <a:pPr>
              <a:lnSpc>
                <a:spcPts val="5987"/>
              </a:lnSpc>
              <a:spcBef>
                <a:spcPct val="0"/>
              </a:spcBef>
            </a:pP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If your student wants to take an elective that requires an application, he/she may select the course during registration.</a:t>
            </a: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Your student must also complete and submit an application to MJHS no later than February 17.  The applications are located on the MJHS website – Quick Links - Registration.</a:t>
            </a:r>
          </a:p>
          <a:p>
            <a:pPr>
              <a:lnSpc>
                <a:spcPts val="3327"/>
              </a:lnSpc>
              <a:spcBef>
                <a:spcPct val="0"/>
              </a:spcBef>
            </a:pPr>
          </a:p>
          <a:p>
            <a:pPr>
              <a:lnSpc>
                <a:spcPts val="3327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466785" y="7447306"/>
            <a:ext cx="133544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Application-Based Electives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9144000" y="1858466"/>
            <a:ext cx="8838973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Have your student login to PowerSchool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7788453" y="2191841"/>
            <a:ext cx="771999" cy="771999"/>
            <a:chOff x="0" y="0"/>
            <a:chExt cx="6350000" cy="63500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5" id="5"/>
          <p:cNvSpPr txBox="true"/>
          <p:nvPr/>
        </p:nvSpPr>
        <p:spPr>
          <a:xfrm rot="0">
            <a:off x="7901847" y="2171885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BF1B19"/>
                </a:solidFill>
                <a:latin typeface="Crimson Pro"/>
              </a:rPr>
              <a:t>1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9204270" y="3233926"/>
            <a:ext cx="8559054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Click on Navigation --&gt; Registration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7788453" y="3471682"/>
            <a:ext cx="771999" cy="771999"/>
            <a:chOff x="0" y="0"/>
            <a:chExt cx="6350000" cy="63500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7901847" y="3451726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2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04270" y="5798063"/>
            <a:ext cx="9083730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For core classes, there will only be 1 option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7788453" y="6031363"/>
            <a:ext cx="771999" cy="771999"/>
            <a:chOff x="0" y="0"/>
            <a:chExt cx="6350000" cy="63500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901847" y="6011407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04270" y="4515994"/>
            <a:ext cx="8778702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Next to each subject, click the pencil icon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7788453" y="4751522"/>
            <a:ext cx="771999" cy="771999"/>
            <a:chOff x="0" y="0"/>
            <a:chExt cx="6350000" cy="635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17" id="17"/>
          <p:cNvSpPr txBox="true"/>
          <p:nvPr/>
        </p:nvSpPr>
        <p:spPr>
          <a:xfrm rot="0">
            <a:off x="7901847" y="4731566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204270" y="7080131"/>
            <a:ext cx="8778702" cy="973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1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Choose 2 electives </a:t>
            </a:r>
            <a:r>
              <a:rPr lang="en-US" sz="4200">
                <a:solidFill>
                  <a:srgbClr val="000000"/>
                </a:solidFill>
                <a:latin typeface="Crimson Pro Bold"/>
              </a:rPr>
              <a:t>AND </a:t>
            </a:r>
            <a:r>
              <a:rPr lang="en-US" sz="4200">
                <a:solidFill>
                  <a:srgbClr val="000000"/>
                </a:solidFill>
                <a:latin typeface="Crimson Pro"/>
              </a:rPr>
              <a:t>2 alternates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7788453" y="7311203"/>
            <a:ext cx="771999" cy="771999"/>
            <a:chOff x="0" y="0"/>
            <a:chExt cx="6350000" cy="6350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14167" y="0"/>
              <a:ext cx="6321665" cy="6350000"/>
            </a:xfrm>
            <a:custGeom>
              <a:avLst/>
              <a:gdLst/>
              <a:ahLst/>
              <a:cxnLst/>
              <a:rect r="r" b="b" t="t" l="l"/>
              <a:pathLst>
                <a:path h="6350000" w="6321665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</p:sp>
      </p:grpSp>
      <p:sp>
        <p:nvSpPr>
          <p:cNvPr name="TextBox 21" id="21"/>
          <p:cNvSpPr txBox="true"/>
          <p:nvPr/>
        </p:nvSpPr>
        <p:spPr>
          <a:xfrm rot="0">
            <a:off x="7901847" y="7291247"/>
            <a:ext cx="545211" cy="678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1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5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2073012"/>
            <a:ext cx="5334179" cy="61194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2027"/>
              </a:lnSpc>
              <a:spcBef>
                <a:spcPct val="0"/>
              </a:spcBef>
            </a:pPr>
            <a:r>
              <a:rPr lang="en-US" sz="10022">
                <a:solidFill>
                  <a:srgbClr val="000000"/>
                </a:solidFill>
                <a:latin typeface="Apricots"/>
              </a:rPr>
              <a:t>How Does My Student Register?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810814" y="8741665"/>
            <a:ext cx="15448486" cy="919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73"/>
              </a:lnSpc>
            </a:pPr>
            <a:r>
              <a:rPr lang="en-US" sz="5409" u="sng">
                <a:solidFill>
                  <a:srgbClr val="BF1B19"/>
                </a:solidFill>
                <a:latin typeface="Canva Sans"/>
                <a:hlinkClick r:id="rId2" tooltip="https://mjhs.maryville-schools.org/about/registration"/>
              </a:rPr>
              <a:t>Click Here for Step by Step Video Instructions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207309" y="63642"/>
            <a:ext cx="16429626" cy="98305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is the Master Schedule created? 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The schedule is created based on course recommendations and requests during registration. 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Why do we need to select alternate electives?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When unavoidable scheduling conflicts occur, students are placed in their selected alternate request.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can I express concern about my students academic course recommendation?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may complete a Review of Placement form, and the school counselors will reach out to you.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Can my student take a foreign language in the 8th grade?</a:t>
            </a:r>
          </a:p>
          <a:p>
            <a:pPr marL="1503156" indent="-501052" lvl="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Yes, if he or she is recommended for a foreign language by his or her 7th grade teacher.</a:t>
            </a:r>
          </a:p>
          <a:p>
            <a:pPr marL="751578" indent="-375789" lvl="1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Where can I find an application for elective courses?</a:t>
            </a:r>
          </a:p>
          <a:p>
            <a:pPr algn="l" marL="1503156" indent="-501052" lvl="2">
              <a:lnSpc>
                <a:spcPts val="5221"/>
              </a:lnSpc>
              <a:spcBef>
                <a:spcPct val="0"/>
              </a:spcBef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can find this by clicking Quick Links and then clicking Registration on the MJHS website.</a:t>
            </a:r>
          </a:p>
        </p:txBody>
      </p:sp>
      <p:grpSp>
        <p:nvGrpSpPr>
          <p:cNvPr name="Group 3" id="3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2585148" cy="407446"/>
            </a:xfrm>
            <a:custGeom>
              <a:avLst/>
              <a:gdLst/>
              <a:ahLst/>
              <a:cxnLst/>
              <a:rect r="r" b="b" t="t" l="l"/>
              <a:pathLst>
                <a:path h="407446" w="2585148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Frequently Asked Questions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697320" y="3842569"/>
            <a:ext cx="3388048" cy="4359851"/>
            <a:chOff x="0" y="0"/>
            <a:chExt cx="3133810" cy="403268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998507" y="4107783"/>
            <a:ext cx="2657633" cy="1522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Complete Online Registration: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2065166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2/3-2/17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532424" y="3842569"/>
            <a:ext cx="3388048" cy="4359851"/>
            <a:chOff x="0" y="0"/>
            <a:chExt cx="3133810" cy="403268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5897632" y="4107783"/>
            <a:ext cx="2657633" cy="1522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to make elective changes: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5719295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3/20-3/27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9367528" y="3842569"/>
            <a:ext cx="3388048" cy="4359851"/>
            <a:chOff x="0" y="0"/>
            <a:chExt cx="3133810" cy="403268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9732736" y="4107783"/>
            <a:ext cx="2657633" cy="20275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for academic placement review: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9460964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3/30-4/6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3202632" y="3842569"/>
            <a:ext cx="3388048" cy="4359851"/>
            <a:chOff x="0" y="0"/>
            <a:chExt cx="3133810" cy="403268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133810" cy="4032689"/>
            </a:xfrm>
            <a:custGeom>
              <a:avLst/>
              <a:gdLst/>
              <a:ahLst/>
              <a:cxnLst/>
              <a:rect r="r" b="b" t="t" l="l"/>
              <a:pathLst>
                <a:path h="4032689" w="3133810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16" id="16"/>
          <p:cNvSpPr txBox="true"/>
          <p:nvPr/>
        </p:nvSpPr>
        <p:spPr>
          <a:xfrm rot="0">
            <a:off x="13567840" y="4107783"/>
            <a:ext cx="2657633" cy="10179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No elective changes after: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533481" y="6552963"/>
            <a:ext cx="2657633" cy="6038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8/15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14104" y="882677"/>
            <a:ext cx="17259792" cy="1511245"/>
            <a:chOff x="0" y="0"/>
            <a:chExt cx="4545789" cy="398023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096887" y="1019175"/>
            <a:ext cx="14094227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Deadlines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3831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12117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14104" y="568855"/>
            <a:ext cx="17259792" cy="1511245"/>
            <a:chOff x="0" y="0"/>
            <a:chExt cx="4545789" cy="3980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769674" y="705352"/>
            <a:ext cx="1408488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"/>
              </a:rPr>
              <a:t>Parent Volunteer Opportunities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194892" y="2650416"/>
            <a:ext cx="6610835" cy="63281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Classroom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Career Fair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Appreciation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Library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Book Fair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Art 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Stem/Engineering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Open House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Day/ Field Trips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042252" y="2650416"/>
            <a:ext cx="6020562" cy="56232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Trips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Fundraising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East TN Band Tryouts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Music Booster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Technology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Theater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Cafeteria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Guest Speaker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003831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812117" y="2456404"/>
            <a:ext cx="6801896" cy="6801896"/>
          </a:xfrm>
          <a:custGeom>
            <a:avLst/>
            <a:gdLst/>
            <a:ahLst/>
            <a:cxnLst/>
            <a:rect r="r" b="b" t="t" l="l"/>
            <a:pathLst>
              <a:path h="6801896" w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14104" y="568855"/>
            <a:ext cx="17259792" cy="1511245"/>
            <a:chOff x="0" y="0"/>
            <a:chExt cx="4545789" cy="39802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2769674" y="705352"/>
            <a:ext cx="14084886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8th Grade Athletics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099361" y="3490765"/>
            <a:ext cx="6610835" cy="4213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Baseball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Basketball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Cheerleading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Cross Country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Football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Golf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02784" y="3490765"/>
            <a:ext cx="6020562" cy="42135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Softball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Swimming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Tennis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Track and Field</a:t>
            </a:r>
          </a:p>
          <a:p>
            <a:pPr marL="860432" indent="-430216" lvl="1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Volleyball</a:t>
            </a:r>
          </a:p>
          <a:p>
            <a:pPr marL="860432" indent="-430216" lvl="1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Wrestling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585148" cy="407446"/>
            </a:xfrm>
            <a:custGeom>
              <a:avLst/>
              <a:gdLst/>
              <a:ahLst/>
              <a:cxnLst/>
              <a:rect r="r" b="b" t="t" l="l"/>
              <a:pathLst>
                <a:path h="407446" w="2585148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Things to Know...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3125819" y="765175"/>
            <a:ext cx="14133481" cy="86484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opens at 7:30 am.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closes at 3:35 pm.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school phone number Is 983-2070. 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Daily Announcements are emailed each day. Please check these to stay up to date on MJHS happenings.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As your student transitions to MJHS, please set up a PowerSchool account AND a Canvas account. PowerSchool allows you to see your student's grades, and Canvas allows you to have specific class information (calendars, assignment due dates, etc.).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Please keep your contact information current with the school office to receive automated calls and emails.</a:t>
            </a:r>
          </a:p>
          <a:p>
            <a:pPr marL="811783" indent="-405892" lvl="1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MJHS website is a wealth of information! </a:t>
            </a:r>
          </a:p>
          <a:p>
            <a:pPr marL="811783" indent="-405892" lvl="1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Follow us on Facebook, Twitter, and Instagram!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14104" y="7192597"/>
            <a:ext cx="17259792" cy="2765499"/>
            <a:chOff x="0" y="0"/>
            <a:chExt cx="4545789" cy="72836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789" cy="728362"/>
            </a:xfrm>
            <a:custGeom>
              <a:avLst/>
              <a:gdLst/>
              <a:ahLst/>
              <a:cxnLst/>
              <a:rect r="r" b="b" t="t" l="l"/>
              <a:pathLst>
                <a:path h="728362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705486"/>
                  </a:lnTo>
                  <a:cubicBezTo>
                    <a:pt x="4545789" y="711553"/>
                    <a:pt x="4543378" y="717371"/>
                    <a:pt x="4539088" y="721662"/>
                  </a:cubicBezTo>
                  <a:cubicBezTo>
                    <a:pt x="4534798" y="725952"/>
                    <a:pt x="4528980" y="728362"/>
                    <a:pt x="4522913" y="728362"/>
                  </a:cubicBezTo>
                  <a:lnTo>
                    <a:pt x="22876" y="728362"/>
                  </a:lnTo>
                  <a:cubicBezTo>
                    <a:pt x="10242" y="728362"/>
                    <a:pt x="0" y="718120"/>
                    <a:pt x="0" y="705486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028700" y="593077"/>
            <a:ext cx="16284029" cy="54971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5987"/>
              </a:lnSpc>
              <a:spcBef>
                <a:spcPct val="0"/>
              </a:spcBef>
            </a:pPr>
            <a:r>
              <a:rPr lang="en-US" sz="4276">
                <a:solidFill>
                  <a:srgbClr val="FFFFFF"/>
                </a:solidFill>
                <a:latin typeface="Crimson Pro"/>
              </a:rPr>
              <a:t>  </a:t>
            </a:r>
            <a:r>
              <a:rPr lang="en-US" sz="4276">
                <a:solidFill>
                  <a:srgbClr val="000000"/>
                </a:solidFill>
                <a:latin typeface="Crimson Pro"/>
              </a:rPr>
              <a:t> </a:t>
            </a:r>
            <a:r>
              <a:rPr lang="en-US" sz="4276">
                <a:solidFill>
                  <a:srgbClr val="000000"/>
                </a:solidFill>
                <a:latin typeface="Crimson Pro Bold"/>
              </a:rPr>
              <a:t>Be:</a:t>
            </a: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Involved-join a club, sport, or school organization</a:t>
            </a: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Present-be at school</a:t>
            </a: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Academic-turn in work all the time</a:t>
            </a: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Connected-form a relationship with at least one adult in the building</a:t>
            </a:r>
          </a:p>
          <a:p>
            <a:pPr marL="949956" indent="-474978" lvl="1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Engaged-participate in classes and demonstrate a high work ethic</a:t>
            </a:r>
          </a:p>
          <a:p>
            <a:pPr>
              <a:lnSpc>
                <a:spcPts val="3327"/>
              </a:lnSpc>
              <a:spcBef>
                <a:spcPct val="0"/>
              </a:spcBef>
            </a:pPr>
          </a:p>
          <a:p>
            <a:pPr>
              <a:lnSpc>
                <a:spcPts val="3327"/>
              </a:lnSpc>
              <a:spcBef>
                <a:spcPct val="0"/>
              </a:spcBef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2466785" y="7447306"/>
            <a:ext cx="13354431" cy="25107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"/>
              </a:rPr>
              <a:t>How to be a successful 8th grade student...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13043" y="8502677"/>
            <a:ext cx="17259792" cy="1511245"/>
            <a:chOff x="0" y="0"/>
            <a:chExt cx="4545789" cy="39802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545789" cy="398023"/>
            </a:xfrm>
            <a:custGeom>
              <a:avLst/>
              <a:gdLst/>
              <a:ahLst/>
              <a:cxnLst/>
              <a:rect r="r" b="b" t="t" l="l"/>
              <a:pathLst>
                <a:path h="398023" w="4545789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just">
                <a:lnSpc>
                  <a:spcPts val="350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58826" y="699823"/>
            <a:ext cx="16368225" cy="9228418"/>
            <a:chOff x="0" y="0"/>
            <a:chExt cx="21824300" cy="12304558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552450"/>
              <a:ext cx="21824300" cy="970425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7442"/>
                </a:lnSpc>
              </a:pPr>
              <a:r>
                <a:rPr lang="en-US" sz="27719">
                  <a:solidFill>
                    <a:srgbClr val="000000"/>
                  </a:solidFill>
                  <a:latin typeface="Apricots"/>
                </a:rPr>
                <a:t>Class of 2028...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10997533"/>
              <a:ext cx="21824300" cy="13070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8131"/>
                </a:lnSpc>
              </a:pPr>
              <a:r>
                <a:rPr lang="en-US" sz="6159" spc="1121">
                  <a:solidFill>
                    <a:srgbClr val="000000"/>
                  </a:solidFill>
                  <a:latin typeface="League Spartan"/>
                </a:rPr>
                <a:t>WELCOME TO MJHS!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D9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5290617" y="3672652"/>
            <a:ext cx="7706767" cy="12623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en-US" sz="7299" u="sng">
                <a:solidFill>
                  <a:srgbClr val="000000"/>
                </a:solidFill>
                <a:latin typeface="Apricots"/>
                <a:hlinkClick r:id="rId2" tooltip="https://www.canva.com/design/DAFR2J98ZgQ/CICx70QFRbWhWpEdtw-YfQ/view?utm_content=DAFR2J98ZgQ&amp;utm_campaign=designshare&amp;utm_medium=link2&amp;utm_source=sharebutton"/>
              </a:rPr>
              <a:t>Resources to Review</a:t>
            </a:r>
            <a:r>
              <a:rPr lang="en-US" sz="7299" u="sng">
                <a:solidFill>
                  <a:srgbClr val="000000"/>
                </a:solidFill>
                <a:latin typeface="Apricots"/>
                <a:hlinkClick r:id="rId3" tooltip="https://www.canva.com/design/DAFR2J98ZgQ/CICx70QFRbWhWpEdtw-YfQ/view?utm_content=DAFR2J98ZgQ&amp;utm_campaign=designshare&amp;utm_medium=link2&amp;utm_source=sharebutton"/>
              </a:rPr>
              <a:t> </a:t>
            </a:r>
          </a:p>
        </p:txBody>
      </p:sp>
      <p:sp>
        <p:nvSpPr>
          <p:cNvPr name="AutoShape 3" id="3"/>
          <p:cNvSpPr/>
          <p:nvPr/>
        </p:nvSpPr>
        <p:spPr>
          <a:xfrm rot="0">
            <a:off x="806959" y="5693291"/>
            <a:ext cx="16674083" cy="0"/>
          </a:xfrm>
          <a:prstGeom prst="line">
            <a:avLst/>
          </a:prstGeom>
          <a:ln cap="flat" w="200025">
            <a:solidFill>
              <a:srgbClr val="D82B07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0">
            <a:off x="806959" y="2876296"/>
            <a:ext cx="16674083" cy="0"/>
          </a:xfrm>
          <a:prstGeom prst="line">
            <a:avLst/>
          </a:prstGeom>
          <a:ln cap="flat" w="180975">
            <a:solidFill>
              <a:srgbClr val="D82B07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DAFUMTagBc8</dc:identifier>
  <dcterms:modified xsi:type="dcterms:W3CDTF">2011-08-01T06:04:30Z</dcterms:modified>
  <cp:revision>1</cp:revision>
  <dc:title>Original 8th grade  MJHS Parent Night Presentation</dc:title>
</cp:coreProperties>
</file>