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5" r:id="rId2"/>
  </p:sldMasterIdLst>
  <p:notesMasterIdLst>
    <p:notesMasterId r:id="rId21"/>
  </p:notesMasterIdLst>
  <p:handoutMasterIdLst>
    <p:handoutMasterId r:id="rId22"/>
  </p:handoutMasterIdLst>
  <p:sldIdLst>
    <p:sldId id="257" r:id="rId3"/>
    <p:sldId id="258" r:id="rId4"/>
    <p:sldId id="259" r:id="rId5"/>
    <p:sldId id="260" r:id="rId6"/>
    <p:sldId id="275" r:id="rId7"/>
    <p:sldId id="276" r:id="rId8"/>
    <p:sldId id="277" r:id="rId9"/>
    <p:sldId id="278" r:id="rId10"/>
    <p:sldId id="279" r:id="rId11"/>
    <p:sldId id="280" r:id="rId12"/>
    <p:sldId id="261" r:id="rId13"/>
    <p:sldId id="262" r:id="rId14"/>
    <p:sldId id="263" r:id="rId15"/>
    <p:sldId id="272" r:id="rId16"/>
    <p:sldId id="281" r:id="rId17"/>
    <p:sldId id="273" r:id="rId18"/>
    <p:sldId id="283" r:id="rId19"/>
    <p:sldId id="28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 d="1"/>
        <a:sy n="1" d="1"/>
      </p:scale>
      <p:origin x="0" y="0"/>
    </p:cViewPr>
  </p:notesTextViewPr>
  <p:sorterViewPr>
    <p:cViewPr>
      <p:scale>
        <a:sx n="100" d="100"/>
        <a:sy n="100" d="100"/>
      </p:scale>
      <p:origin x="0" y="27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0E84A93-A0AE-44E9-B8C4-F3C18933C53F}" type="datetimeFigureOut">
              <a:rPr lang="en-US" smtClean="0"/>
              <a:t>1/24/2018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3F2A92F-DE5F-472E-993A-030A7FCA99F8}" type="slidenum">
              <a:rPr lang="en-US" smtClean="0"/>
              <a:t>‹#›</a:t>
            </a:fld>
            <a:endParaRPr lang="en-US"/>
          </a:p>
        </p:txBody>
      </p:sp>
    </p:spTree>
    <p:extLst>
      <p:ext uri="{BB962C8B-B14F-4D97-AF65-F5344CB8AC3E}">
        <p14:creationId xmlns:p14="http://schemas.microsoft.com/office/powerpoint/2010/main" val="1742701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652D65-F4FD-4E3A-A9CC-82A6AD51CAF6}" type="datetimeFigureOut">
              <a:rPr lang="en-US" smtClean="0"/>
              <a:t>1/24/2018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EF7E71-6FFC-4155-B2BF-2A916D13FC21}" type="slidenum">
              <a:rPr lang="en-US" smtClean="0"/>
              <a:t>‹#›</a:t>
            </a:fld>
            <a:endParaRPr lang="en-US"/>
          </a:p>
        </p:txBody>
      </p:sp>
    </p:spTree>
    <p:extLst>
      <p:ext uri="{BB962C8B-B14F-4D97-AF65-F5344CB8AC3E}">
        <p14:creationId xmlns:p14="http://schemas.microsoft.com/office/powerpoint/2010/main" val="2963900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2022839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98458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6352797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678277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7565606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85557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286121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2994092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0588114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716390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485618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505447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843414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4269019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891595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639519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655668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371114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4500" y="2113459"/>
            <a:ext cx="8229600" cy="769441"/>
          </a:xfrm>
          <a:prstGeom prst="rect">
            <a:avLst/>
          </a:prstGeom>
        </p:spPr>
        <p:txBody>
          <a:bodyPr anchor="b" anchorCtr="0">
            <a:spAutoFit/>
          </a:bodyPr>
          <a:lstStyle>
            <a:lvl1pPr algn="l">
              <a:defRPr baseline="0">
                <a:solidFill>
                  <a:srgbClr val="4C4330"/>
                </a:solidFill>
                <a:latin typeface="Open Sans Light"/>
              </a:defRPr>
            </a:lvl1pPr>
          </a:lstStyle>
          <a:p>
            <a:r>
              <a:rPr lang="en-US" dirty="0" smtClean="0"/>
              <a:t>Click to edit Master title style</a:t>
            </a:r>
            <a:endParaRPr lang="en-US" dirty="0"/>
          </a:p>
        </p:txBody>
      </p:sp>
      <p:sp>
        <p:nvSpPr>
          <p:cNvPr id="8" name="Text Placeholder 7"/>
          <p:cNvSpPr>
            <a:spLocks noGrp="1"/>
          </p:cNvSpPr>
          <p:nvPr>
            <p:ph type="body" sz="quarter" idx="13"/>
          </p:nvPr>
        </p:nvSpPr>
        <p:spPr>
          <a:xfrm>
            <a:off x="457200" y="2882900"/>
            <a:ext cx="7188200" cy="520700"/>
          </a:xfrm>
          <a:prstGeom prst="rect">
            <a:avLst/>
          </a:prstGeom>
        </p:spPr>
        <p:txBody>
          <a:bodyPr vert="horz"/>
          <a:lstStyle>
            <a:lvl1pPr marL="0" indent="0">
              <a:buFontTx/>
              <a:buNone/>
              <a:defRPr sz="2400" baseline="0">
                <a:solidFill>
                  <a:srgbClr val="921E2E"/>
                </a:solidFill>
                <a:latin typeface="Open Sans"/>
              </a:defRPr>
            </a:lvl1pPr>
          </a:lstStyle>
          <a:p>
            <a:pPr lvl="0"/>
            <a:r>
              <a:rPr lang="en-US" dirty="0" smtClean="0"/>
              <a:t>Click to edit Master text styles</a:t>
            </a:r>
            <a:endParaRPr lang="en-US" dirty="0"/>
          </a:p>
        </p:txBody>
      </p:sp>
      <p:sp>
        <p:nvSpPr>
          <p:cNvPr id="10" name="Text Placeholder 9"/>
          <p:cNvSpPr>
            <a:spLocks noGrp="1"/>
          </p:cNvSpPr>
          <p:nvPr>
            <p:ph type="body" sz="quarter" idx="14"/>
          </p:nvPr>
        </p:nvSpPr>
        <p:spPr>
          <a:xfrm>
            <a:off x="474134" y="3881963"/>
            <a:ext cx="7442200" cy="787400"/>
          </a:xfrm>
          <a:prstGeom prst="rect">
            <a:avLst/>
          </a:prstGeom>
        </p:spPr>
        <p:txBody>
          <a:bodyPr vert="horz"/>
          <a:lstStyle>
            <a:lvl1pPr marL="0" indent="0">
              <a:buFontTx/>
              <a:buNone/>
              <a:defRPr sz="2400" baseline="0">
                <a:solidFill>
                  <a:schemeClr val="bg1"/>
                </a:solidFill>
                <a:latin typeface="Open Sans Light"/>
              </a:defRPr>
            </a:lvl1pPr>
          </a:lstStyle>
          <a:p>
            <a:pPr lvl="0"/>
            <a:r>
              <a:rPr lang="en-US" dirty="0" smtClean="0"/>
              <a:t>Click to edit Master text styles</a:t>
            </a:r>
            <a:endParaRPr lang="en-US" dirty="0"/>
          </a:p>
        </p:txBody>
      </p:sp>
      <p:sp>
        <p:nvSpPr>
          <p:cNvPr id="12" name="Text Placeholder 11"/>
          <p:cNvSpPr>
            <a:spLocks noGrp="1"/>
          </p:cNvSpPr>
          <p:nvPr>
            <p:ph type="body" sz="quarter" idx="15" hasCustomPrompt="1"/>
          </p:nvPr>
        </p:nvSpPr>
        <p:spPr>
          <a:xfrm>
            <a:off x="474663" y="4775200"/>
            <a:ext cx="3707869" cy="1058333"/>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Tx/>
              <a:buNone/>
              <a:tabLst/>
              <a:defRPr sz="1000" baseline="0">
                <a:solidFill>
                  <a:schemeClr val="bg1"/>
                </a:solidFill>
                <a:latin typeface="Open Sans"/>
              </a:defRPr>
            </a:lvl1pPr>
          </a:lstStyle>
          <a:p>
            <a:pPr lvl="0"/>
            <a:r>
              <a:rPr lang="en-US" dirty="0" smtClean="0"/>
              <a:t>Date</a:t>
            </a:r>
          </a:p>
          <a:p>
            <a:pPr lvl="0"/>
            <a:r>
              <a:rPr lang="en-US" dirty="0" smtClean="0"/>
              <a:t>Attendees, </a:t>
            </a:r>
            <a:r>
              <a:rPr lang="en-US" dirty="0" err="1" smtClean="0"/>
              <a:t>xxx.xxx.xxxx</a:t>
            </a: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r>
              <a:rPr lang="en-US" dirty="0" smtClean="0"/>
              <a:t>Attendees, </a:t>
            </a:r>
            <a:r>
              <a:rPr lang="en-US" dirty="0" err="1" smtClean="0"/>
              <a:t>xxx.xxx.xxxx</a:t>
            </a:r>
            <a:endParaRPr lang="en-US" dirty="0" smtClean="0"/>
          </a:p>
          <a:p>
            <a:pPr marL="0" marR="0" lvl="0" indent="0" algn="l" defTabSz="457200" rtl="0" eaLnBrk="1" fontAlgn="auto" latinLnBrk="0" hangingPunct="1">
              <a:lnSpc>
                <a:spcPct val="100000"/>
              </a:lnSpc>
              <a:spcBef>
                <a:spcPct val="20000"/>
              </a:spcBef>
              <a:spcAft>
                <a:spcPts val="0"/>
              </a:spcAft>
              <a:buClrTx/>
              <a:buSzTx/>
              <a:buFontTx/>
              <a:buNone/>
              <a:tabLst/>
              <a:defRPr/>
            </a:pPr>
            <a:r>
              <a:rPr lang="en-US" dirty="0" smtClean="0"/>
              <a:t>Attendees, </a:t>
            </a:r>
            <a:r>
              <a:rPr lang="en-US" dirty="0" err="1" smtClean="0"/>
              <a:t>xxx.xxx.xxxx</a:t>
            </a:r>
            <a:endParaRPr lang="en-US" dirty="0" smtClean="0"/>
          </a:p>
          <a:p>
            <a:pPr lvl="0"/>
            <a:endParaRPr lang="en-US" dirty="0" smtClean="0"/>
          </a:p>
        </p:txBody>
      </p:sp>
      <p:sp>
        <p:nvSpPr>
          <p:cNvPr id="15" name="Text Placeholder 14"/>
          <p:cNvSpPr>
            <a:spLocks noGrp="1"/>
          </p:cNvSpPr>
          <p:nvPr>
            <p:ph type="body" sz="quarter" idx="16" hasCustomPrompt="1"/>
          </p:nvPr>
        </p:nvSpPr>
        <p:spPr>
          <a:xfrm>
            <a:off x="474663" y="5883803"/>
            <a:ext cx="2116137" cy="254000"/>
          </a:xfrm>
          <a:prstGeom prst="rect">
            <a:avLst/>
          </a:prstGeom>
        </p:spPr>
        <p:txBody>
          <a:bodyPr vert="horz"/>
          <a:lstStyle>
            <a:lvl1pPr marL="0" indent="0">
              <a:buFontTx/>
              <a:buNone/>
              <a:defRPr sz="900" baseline="0">
                <a:solidFill>
                  <a:schemeClr val="bg1"/>
                </a:solidFill>
                <a:latin typeface="Open Sans"/>
              </a:defRPr>
            </a:lvl1pPr>
          </a:lstStyle>
          <a:p>
            <a:pPr lvl="0"/>
            <a:r>
              <a:rPr lang="en-US" dirty="0" err="1" smtClean="0"/>
              <a:t>Clarkhill.com</a:t>
            </a:r>
            <a:endParaRPr lang="en-US" dirty="0"/>
          </a:p>
        </p:txBody>
      </p:sp>
    </p:spTree>
    <p:extLst>
      <p:ext uri="{BB962C8B-B14F-4D97-AF65-F5344CB8AC3E}">
        <p14:creationId xmlns:p14="http://schemas.microsoft.com/office/powerpoint/2010/main" val="2509872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Copyright Page Number">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62800" cy="792162"/>
          </a:xfrm>
          <a:prstGeom prst="rect">
            <a:avLst/>
          </a:prstGeom>
        </p:spPr>
        <p:txBody>
          <a:bodyPr anchor="ct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3657599"/>
          </a:xfrm>
          <a:prstGeom prst="rect">
            <a:avLst/>
          </a:prstGeom>
        </p:spPr>
        <p:txBody>
          <a:bodyPr anchor="t"/>
          <a:lstStyle>
            <a:lvl1pPr>
              <a:spcBef>
                <a:spcPts val="0"/>
              </a:spcBef>
              <a:spcAft>
                <a:spcPts val="600"/>
              </a:spcAft>
              <a:defRPr sz="3200">
                <a:solidFill>
                  <a:schemeClr val="bg1"/>
                </a:solidFill>
              </a:defRPr>
            </a:lvl1pPr>
            <a:lvl2pPr>
              <a:spcBef>
                <a:spcPts val="0"/>
              </a:spcBef>
              <a:spcAft>
                <a:spcPts val="600"/>
              </a:spcAft>
              <a:defRPr>
                <a:solidFill>
                  <a:schemeClr val="bg1"/>
                </a:solidFill>
                <a:latin typeface="Open Sans Light"/>
              </a:defRPr>
            </a:lvl2pPr>
            <a:lvl3pPr>
              <a:spcBef>
                <a:spcPts val="0"/>
              </a:spcBef>
              <a:spcAft>
                <a:spcPts val="600"/>
              </a:spcAft>
              <a:defRPr>
                <a:solidFill>
                  <a:schemeClr val="bg1"/>
                </a:solidFill>
                <a:latin typeface="Open Sans Light"/>
              </a:defRPr>
            </a:lvl3pPr>
            <a:lvl4pPr>
              <a:spcBef>
                <a:spcPts val="0"/>
              </a:spcBef>
              <a:spcAft>
                <a:spcPts val="600"/>
              </a:spcAft>
              <a:defRPr>
                <a:solidFill>
                  <a:schemeClr val="bg1"/>
                </a:solidFill>
                <a:latin typeface="Open Sans Light"/>
              </a:defRPr>
            </a:lvl4pPr>
            <a:lvl5pPr>
              <a:spcBef>
                <a:spcPts val="0"/>
              </a:spcBef>
              <a:spcAft>
                <a:spcPts val="600"/>
              </a:spcAft>
              <a:defRPr sz="1800">
                <a:solidFill>
                  <a:schemeClr val="bg1"/>
                </a:solidFill>
                <a:latin typeface="Open Sans 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457200" y="5791200"/>
            <a:ext cx="1676400" cy="365125"/>
          </a:xfrm>
          <a:prstGeom prst="rect">
            <a:avLst/>
          </a:prstGeom>
        </p:spPr>
        <p:txBody>
          <a:bodyPr anchor="ctr"/>
          <a:lstStyle>
            <a:lvl1pPr>
              <a:defRPr sz="1200" baseline="0">
                <a:solidFill>
                  <a:schemeClr val="bg1"/>
                </a:solidFill>
                <a:latin typeface="+mn-lt"/>
              </a:defRPr>
            </a:lvl1pPr>
          </a:lstStyle>
          <a:p>
            <a:endParaRPr lang="en-US" dirty="0">
              <a:solidFill>
                <a:prstClr val="white"/>
              </a:solidFill>
            </a:endParaRPr>
          </a:p>
        </p:txBody>
      </p:sp>
      <p:sp>
        <p:nvSpPr>
          <p:cNvPr id="6" name="Slide Number Placeholder 5"/>
          <p:cNvSpPr>
            <a:spLocks noGrp="1"/>
          </p:cNvSpPr>
          <p:nvPr>
            <p:ph type="sldNum" sz="quarter" idx="12"/>
          </p:nvPr>
        </p:nvSpPr>
        <p:spPr>
          <a:xfrm>
            <a:off x="8229600" y="228600"/>
            <a:ext cx="685800" cy="365125"/>
          </a:xfrm>
          <a:prstGeom prst="rect">
            <a:avLst/>
          </a:prstGeom>
        </p:spPr>
        <p:txBody>
          <a:bodyPr anchor="ctr"/>
          <a:lstStyle>
            <a:lvl1pPr algn="r">
              <a:defRPr sz="1200">
                <a:solidFill>
                  <a:schemeClr val="bg1"/>
                </a:solidFill>
                <a:latin typeface="+mn-lt"/>
              </a:defRPr>
            </a:lvl1pPr>
          </a:lstStyle>
          <a:p>
            <a:fld id="{531C5B28-2528-41D5-9DDD-548488A5703E}"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082531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9"/>
          <p:cNvSpPr>
            <a:spLocks noGrp="1"/>
          </p:cNvSpPr>
          <p:nvPr>
            <p:ph type="title"/>
          </p:nvPr>
        </p:nvSpPr>
        <p:spPr>
          <a:xfrm>
            <a:off x="491068" y="799576"/>
            <a:ext cx="8229600" cy="487362"/>
          </a:xfrm>
          <a:prstGeom prst="rect">
            <a:avLst/>
          </a:prstGeom>
        </p:spPr>
        <p:txBody>
          <a:bodyPr vert="horz"/>
          <a:lstStyle>
            <a:lvl1pPr>
              <a:defRPr cap="all" baseline="0">
                <a:solidFill>
                  <a:schemeClr val="tx1"/>
                </a:solidFill>
                <a:latin typeface="Open Sans Semibold"/>
              </a:defRPr>
            </a:lvl1pPr>
          </a:lstStyle>
          <a:p>
            <a:r>
              <a:rPr lang="en-US" dirty="0" smtClean="0"/>
              <a:t>Click to edit Master title style</a:t>
            </a:r>
            <a:endParaRPr lang="en-US" dirty="0"/>
          </a:p>
        </p:txBody>
      </p:sp>
      <p:sp>
        <p:nvSpPr>
          <p:cNvPr id="18" name="Content Placeholder 17"/>
          <p:cNvSpPr>
            <a:spLocks noGrp="1"/>
          </p:cNvSpPr>
          <p:nvPr>
            <p:ph sz="quarter" idx="10"/>
          </p:nvPr>
        </p:nvSpPr>
        <p:spPr>
          <a:xfrm>
            <a:off x="490538" y="1312863"/>
            <a:ext cx="8229600" cy="4681537"/>
          </a:xfrm>
          <a:prstGeom prst="rect">
            <a:avLst/>
          </a:prstGeom>
        </p:spPr>
        <p:txBody>
          <a:bodyPr vert="horz"/>
          <a:lstStyle>
            <a:lvl1pPr>
              <a:defRPr sz="1800" cap="none">
                <a:latin typeface="Open Sans Light"/>
              </a:defRPr>
            </a:lvl1pPr>
            <a:lvl2pPr>
              <a:defRPr sz="1800" cap="none">
                <a:latin typeface="Open Sans Light"/>
              </a:defRPr>
            </a:lvl2pPr>
            <a:lvl3pPr>
              <a:defRPr sz="1800" cap="none">
                <a:latin typeface="Open Sans Light"/>
              </a:defRPr>
            </a:lvl3pPr>
            <a:lvl4pPr>
              <a:defRPr sz="1800" cap="none">
                <a:latin typeface="Open Sans Light"/>
              </a:defRPr>
            </a:lvl4pPr>
            <a:lvl5pPr>
              <a:defRPr sz="1800" cap="none">
                <a:latin typeface="Open Sans 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120612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4"/>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1172933"/>
      </p:ext>
    </p:extLst>
  </p:cSld>
  <p:clrMap bg1="lt1" tx1="dk1" bg2="lt2" tx2="dk2" accent1="accent1" accent2="accent2" accent3="accent3" accent4="accent4" accent5="accent5" accent6="accent6" hlink="hlink" folHlink="folHlink"/>
  <p:sldLayoutIdLst>
    <p:sldLayoutId id="2147483673" r:id="rId1"/>
    <p:sldLayoutId id="2147483674"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227125" y="465066"/>
            <a:ext cx="8686800" cy="45720"/>
          </a:xfrm>
          <a:prstGeom prst="rect">
            <a:avLst/>
          </a:prstGeom>
          <a:solidFill>
            <a:srgbClr val="E7E2C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9" name="Rectangle 8"/>
          <p:cNvSpPr/>
          <p:nvPr userDrawn="1"/>
        </p:nvSpPr>
        <p:spPr>
          <a:xfrm>
            <a:off x="227125" y="6209276"/>
            <a:ext cx="8686800" cy="45720"/>
          </a:xfrm>
          <a:prstGeom prst="rect">
            <a:avLst/>
          </a:prstGeom>
          <a:solidFill>
            <a:srgbClr val="E7E2C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pic>
        <p:nvPicPr>
          <p:cNvPr id="13" name="Picture 12" descr="ClarkHill-Logo.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89797" y="6374762"/>
            <a:ext cx="1632591" cy="281482"/>
          </a:xfrm>
          <a:prstGeom prst="rect">
            <a:avLst/>
          </a:prstGeom>
        </p:spPr>
      </p:pic>
      <p:sp>
        <p:nvSpPr>
          <p:cNvPr id="10" name="TextBox 9"/>
          <p:cNvSpPr txBox="1"/>
          <p:nvPr userDrawn="1"/>
        </p:nvSpPr>
        <p:spPr>
          <a:xfrm>
            <a:off x="173892" y="6298278"/>
            <a:ext cx="3917819" cy="215444"/>
          </a:xfrm>
          <a:prstGeom prst="rect">
            <a:avLst/>
          </a:prstGeom>
          <a:noFill/>
        </p:spPr>
        <p:txBody>
          <a:bodyPr wrap="square" rtlCol="0">
            <a:spAutoFit/>
          </a:bodyPr>
          <a:lstStyle/>
          <a:p>
            <a:pPr defTabSz="457200"/>
            <a:r>
              <a:rPr lang="en-US" sz="800" smtClean="0">
                <a:solidFill>
                  <a:srgbClr val="4C4330"/>
                </a:solidFill>
                <a:latin typeface="Open Sans Light"/>
              </a:rPr>
              <a:t>800-949-3120 </a:t>
            </a:r>
            <a:r>
              <a:rPr lang="en-US" sz="800" dirty="0" smtClean="0">
                <a:solidFill>
                  <a:srgbClr val="4C4330"/>
                </a:solidFill>
                <a:latin typeface="Open Sans Light"/>
              </a:rPr>
              <a:t>|  clarkhill.com</a:t>
            </a:r>
            <a:endParaRPr lang="en-US" sz="800" dirty="0">
              <a:solidFill>
                <a:srgbClr val="4C4330"/>
              </a:solidFill>
              <a:latin typeface="Open Sans Light"/>
            </a:endParaRPr>
          </a:p>
        </p:txBody>
      </p:sp>
      <p:sp>
        <p:nvSpPr>
          <p:cNvPr id="14" name="TextBox 13"/>
          <p:cNvSpPr txBox="1"/>
          <p:nvPr userDrawn="1"/>
        </p:nvSpPr>
        <p:spPr>
          <a:xfrm>
            <a:off x="173892" y="6502804"/>
            <a:ext cx="604725" cy="184666"/>
          </a:xfrm>
          <a:prstGeom prst="rect">
            <a:avLst/>
          </a:prstGeom>
          <a:noFill/>
        </p:spPr>
        <p:txBody>
          <a:bodyPr wrap="square" rtlCol="0">
            <a:spAutoFit/>
          </a:bodyPr>
          <a:lstStyle/>
          <a:p>
            <a:pPr defTabSz="457200"/>
            <a:r>
              <a:rPr lang="en-US" sz="600" dirty="0" smtClean="0">
                <a:solidFill>
                  <a:srgbClr val="4C4330"/>
                </a:solidFill>
                <a:latin typeface="Open Sans Light"/>
              </a:rPr>
              <a:t>{01488885}</a:t>
            </a:r>
            <a:endParaRPr lang="en-US" sz="600" dirty="0">
              <a:solidFill>
                <a:srgbClr val="4C4330"/>
              </a:solidFill>
              <a:latin typeface="Open Sans Light"/>
            </a:endParaRPr>
          </a:p>
        </p:txBody>
      </p:sp>
    </p:spTree>
    <p:extLst>
      <p:ext uri="{BB962C8B-B14F-4D97-AF65-F5344CB8AC3E}">
        <p14:creationId xmlns:p14="http://schemas.microsoft.com/office/powerpoint/2010/main" val="61510779"/>
      </p:ext>
    </p:extLst>
  </p:cSld>
  <p:clrMap bg1="lt1" tx1="dk1" bg2="lt2" tx2="dk2" accent1="accent1" accent2="accent2" accent3="accent3" accent4="accent4" accent5="accent5" accent6="accent6" hlink="hlink" folHlink="folHlink"/>
  <p:sldLayoutIdLst>
    <p:sldLayoutId id="2147483676" r:id="rId1"/>
  </p:sldLayoutIdLst>
  <p:timing>
    <p:tnLst>
      <p:par>
        <p:cTn id="1" dur="indefinite" restart="never" nodeType="tmRoot"/>
      </p:par>
    </p:tnLst>
  </p:timing>
  <p:hf hdr="0" ftr="0" dt="0"/>
  <p:txStyles>
    <p:titleStyle>
      <a:lvl1pPr algn="l" defTabSz="457200" rtl="0" eaLnBrk="1" latinLnBrk="0" hangingPunct="1">
        <a:spcBef>
          <a:spcPct val="0"/>
        </a:spcBef>
        <a:buNone/>
        <a:defRPr sz="2400" kern="1200" spc="-50">
          <a:solidFill>
            <a:schemeClr val="tx1">
              <a:lumMod val="75000"/>
              <a:lumOff val="25000"/>
            </a:schemeClr>
          </a:solidFill>
          <a:latin typeface="Helvetica"/>
          <a:ea typeface="+mj-ea"/>
          <a:cs typeface="Helvetica"/>
        </a:defRPr>
      </a:lvl1pPr>
    </p:titleStyle>
    <p:bodyStyle>
      <a:lvl1pPr marL="0" indent="0" algn="l" defTabSz="457200" rtl="0" eaLnBrk="1" latinLnBrk="0" hangingPunct="1">
        <a:spcBef>
          <a:spcPct val="20000"/>
        </a:spcBef>
        <a:buFontTx/>
        <a:buNone/>
        <a:defRPr sz="2400" b="0" i="0" kern="1200" cap="all" spc="-50">
          <a:solidFill>
            <a:schemeClr val="tx1">
              <a:lumMod val="65000"/>
              <a:lumOff val="35000"/>
            </a:schemeClr>
          </a:solidFill>
          <a:latin typeface="Open Sans Semibold"/>
          <a:ea typeface="小塚ゴシック Pr6N R"/>
          <a:cs typeface="Helvetica"/>
        </a:defRPr>
      </a:lvl1pPr>
      <a:lvl2pPr marL="742950" indent="-285750" algn="l" defTabSz="457200" rtl="0" eaLnBrk="1" latinLnBrk="0" hangingPunct="1">
        <a:spcBef>
          <a:spcPct val="20000"/>
        </a:spcBef>
        <a:buFont typeface="Arial"/>
        <a:buChar char="•"/>
        <a:defRPr sz="1400" b="0" i="0" kern="1200" spc="-50">
          <a:solidFill>
            <a:schemeClr val="tx1">
              <a:lumMod val="65000"/>
              <a:lumOff val="35000"/>
            </a:schemeClr>
          </a:solidFill>
          <a:latin typeface="Open Sans Light"/>
          <a:ea typeface="小塚ゴシック Pr6N R"/>
          <a:cs typeface="Helvetica"/>
        </a:defRPr>
      </a:lvl2pPr>
      <a:lvl3pPr marL="1143000" indent="-228600" algn="l" defTabSz="457200" rtl="0" eaLnBrk="1" latinLnBrk="0" hangingPunct="1">
        <a:spcBef>
          <a:spcPct val="20000"/>
        </a:spcBef>
        <a:buFont typeface="Lucida Grande"/>
        <a:buChar char="­"/>
        <a:defRPr sz="1400" b="0" i="0" kern="1200" spc="-50">
          <a:solidFill>
            <a:schemeClr val="tx1">
              <a:lumMod val="65000"/>
              <a:lumOff val="35000"/>
            </a:schemeClr>
          </a:solidFill>
          <a:latin typeface="Open Sans Light"/>
          <a:ea typeface="小塚ゴシック Pr6N R"/>
          <a:cs typeface="Helvetica"/>
        </a:defRPr>
      </a:lvl3pPr>
      <a:lvl4pPr marL="1657350" indent="-285750" algn="l" defTabSz="457200" rtl="0" eaLnBrk="1" latinLnBrk="0" hangingPunct="1">
        <a:spcBef>
          <a:spcPct val="20000"/>
        </a:spcBef>
        <a:buFont typeface="Arial"/>
        <a:buChar char="•"/>
        <a:defRPr sz="1400" b="0" i="0" kern="1200" spc="-50">
          <a:solidFill>
            <a:schemeClr val="tx1">
              <a:lumMod val="65000"/>
              <a:lumOff val="35000"/>
            </a:schemeClr>
          </a:solidFill>
          <a:latin typeface="Open Sans Light"/>
          <a:ea typeface="小塚ゴシック Pr6N R"/>
          <a:cs typeface="Helvetica"/>
        </a:defRPr>
      </a:lvl4pPr>
      <a:lvl5pPr marL="2057400" indent="-228600" algn="l" defTabSz="457200" rtl="0" eaLnBrk="1" latinLnBrk="0" hangingPunct="1">
        <a:spcBef>
          <a:spcPct val="20000"/>
        </a:spcBef>
        <a:buFont typeface="Arial"/>
        <a:buChar char="»"/>
        <a:defRPr sz="1400" b="0" i="0" kern="1200" spc="-50">
          <a:solidFill>
            <a:schemeClr val="tx1">
              <a:lumMod val="65000"/>
              <a:lumOff val="35000"/>
            </a:schemeClr>
          </a:solidFill>
          <a:latin typeface="Open Sans Light"/>
          <a:ea typeface="小塚ゴシック Pr6N R"/>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10600" cy="1295400"/>
          </a:xfrm>
        </p:spPr>
        <p:txBody>
          <a:bodyPr/>
          <a:lstStyle/>
          <a:p>
            <a:pPr marL="0" indent="0" algn="ctr">
              <a:buNone/>
            </a:pPr>
            <a:r>
              <a:rPr lang="en-US" sz="4000" b="1" dirty="0" smtClean="0">
                <a:solidFill>
                  <a:srgbClr val="820000"/>
                </a:solidFill>
                <a:latin typeface="Open Sans"/>
              </a:rPr>
              <a:t>WHAT YOU NEED TO KNOW ABOUT TITLE IX</a:t>
            </a:r>
          </a:p>
        </p:txBody>
      </p:sp>
      <p:sp>
        <p:nvSpPr>
          <p:cNvPr id="6" name="Slide Number Placeholder 5"/>
          <p:cNvSpPr>
            <a:spLocks noGrp="1"/>
          </p:cNvSpPr>
          <p:nvPr>
            <p:ph type="sldNum" sz="quarter" idx="12"/>
          </p:nvPr>
        </p:nvSpPr>
        <p:spPr/>
        <p:txBody>
          <a:bodyPr/>
          <a:lstStyle/>
          <a:p>
            <a:fld id="{531C5B28-2528-41D5-9DDD-548488A5703E}" type="slidenum">
              <a:rPr lang="en-US" smtClean="0">
                <a:solidFill>
                  <a:prstClr val="white"/>
                </a:solidFill>
              </a:rPr>
              <a:pPr/>
              <a:t>1</a:t>
            </a:fld>
            <a:endParaRPr lang="en-US" dirty="0">
              <a:solidFill>
                <a:prstClr val="white"/>
              </a:solidFill>
            </a:endParaRPr>
          </a:p>
        </p:txBody>
      </p:sp>
      <p:sp>
        <p:nvSpPr>
          <p:cNvPr id="5" name="Footer Placeholder 3"/>
          <p:cNvSpPr txBox="1">
            <a:spLocks/>
          </p:cNvSpPr>
          <p:nvPr/>
        </p:nvSpPr>
        <p:spPr>
          <a:xfrm>
            <a:off x="304800" y="5959475"/>
            <a:ext cx="1676400" cy="2889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solidFill>
                  <a:prstClr val="white"/>
                </a:solidFill>
                <a:cs typeface="Times New Roman"/>
              </a:rPr>
              <a:t>©2017 Clark Hill PLC</a:t>
            </a:r>
            <a:endParaRPr lang="en-US" sz="1200" dirty="0">
              <a:solidFill>
                <a:prstClr val="white"/>
              </a:solidFill>
            </a:endParaRPr>
          </a:p>
        </p:txBody>
      </p:sp>
      <p:sp>
        <p:nvSpPr>
          <p:cNvPr id="2" name="TextBox 1"/>
          <p:cNvSpPr txBox="1"/>
          <p:nvPr/>
        </p:nvSpPr>
        <p:spPr>
          <a:xfrm>
            <a:off x="609600" y="4114800"/>
            <a:ext cx="4724400" cy="523220"/>
          </a:xfrm>
          <a:prstGeom prst="rect">
            <a:avLst/>
          </a:prstGeom>
          <a:noFill/>
        </p:spPr>
        <p:txBody>
          <a:bodyPr wrap="square" rtlCol="0">
            <a:spAutoFit/>
          </a:bodyPr>
          <a:lstStyle/>
          <a:p>
            <a:r>
              <a:rPr lang="en-US" sz="2800" dirty="0" smtClean="0">
                <a:solidFill>
                  <a:schemeClr val="bg1"/>
                </a:solidFill>
                <a:latin typeface="Open Sans"/>
              </a:rPr>
              <a:t>[School District]</a:t>
            </a:r>
            <a:endParaRPr lang="en-US" sz="2800" dirty="0">
              <a:solidFill>
                <a:schemeClr val="bg1"/>
              </a:solidFill>
              <a:latin typeface="Open Sans"/>
            </a:endParaRPr>
          </a:p>
        </p:txBody>
      </p:sp>
      <p:sp>
        <p:nvSpPr>
          <p:cNvPr id="4" name="Footer Placeholder 3"/>
          <p:cNvSpPr>
            <a:spLocks noGrp="1"/>
          </p:cNvSpPr>
          <p:nvPr>
            <p:ph type="ftr" sz="quarter" idx="11"/>
          </p:nvPr>
        </p:nvSpPr>
        <p:spPr/>
        <p:txBody>
          <a:bodyPr/>
          <a:lstStyle/>
          <a:p>
            <a:endParaRPr lang="en-US" dirty="0">
              <a:solidFill>
                <a:prstClr val="white"/>
              </a:solidFill>
            </a:endParaRPr>
          </a:p>
        </p:txBody>
      </p:sp>
    </p:spTree>
    <p:extLst>
      <p:ext uri="{BB962C8B-B14F-4D97-AF65-F5344CB8AC3E}">
        <p14:creationId xmlns:p14="http://schemas.microsoft.com/office/powerpoint/2010/main" val="3566086693"/>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228599" y="1312863"/>
            <a:ext cx="8563847" cy="4843462"/>
          </a:xfrm>
        </p:spPr>
        <p:txBody>
          <a:bodyPr>
            <a:normAutofit/>
          </a:bodyPr>
          <a:lstStyle/>
          <a:p>
            <a:pPr marL="457200" indent="-457200">
              <a:spcBef>
                <a:spcPts val="0"/>
              </a:spcBef>
              <a:buFont typeface="Arial" panose="020B0604020202020204" pitchFamily="34" charset="0"/>
              <a:buChar char="•"/>
            </a:pPr>
            <a:r>
              <a:rPr lang="en-US" sz="2400" b="1" dirty="0" smtClean="0">
                <a:solidFill>
                  <a:schemeClr val="tx1"/>
                </a:solidFill>
                <a:latin typeface="Open Sans"/>
              </a:rPr>
              <a:t>Can be a single incident or repetitive series of incidents.</a:t>
            </a:r>
          </a:p>
          <a:p>
            <a:pPr marL="457200" indent="-457200">
              <a:spcBef>
                <a:spcPts val="0"/>
              </a:spcBef>
              <a:buFont typeface="Arial" panose="020B0604020202020204" pitchFamily="34" charset="0"/>
              <a:buChar char="•"/>
            </a:pPr>
            <a:endParaRPr lang="en-US" sz="2400" b="1" dirty="0" smtClean="0">
              <a:solidFill>
                <a:schemeClr val="tx1"/>
              </a:solidFill>
              <a:latin typeface="Open Sans"/>
            </a:endParaRPr>
          </a:p>
          <a:p>
            <a:pPr marL="786384" lvl="1">
              <a:spcBef>
                <a:spcPts val="0"/>
              </a:spcBef>
              <a:buFont typeface="Courier New" panose="02070309020205020404" pitchFamily="49" charset="0"/>
              <a:buChar char="o"/>
            </a:pPr>
            <a:r>
              <a:rPr lang="en-US" sz="2400" dirty="0" smtClean="0">
                <a:solidFill>
                  <a:schemeClr val="tx1"/>
                </a:solidFill>
                <a:latin typeface="Open Sans"/>
              </a:rPr>
              <a:t>The more severe the conduct, the less need there is to show a repetitive series of incidents to prove a hostile environment, particularly if the harassment is physical. </a:t>
            </a:r>
          </a:p>
          <a:p>
            <a:pPr marL="500634" lvl="1" indent="0">
              <a:spcBef>
                <a:spcPts val="0"/>
              </a:spcBef>
              <a:buNone/>
            </a:pPr>
            <a:r>
              <a:rPr lang="en-US" sz="2400" dirty="0" smtClean="0">
                <a:solidFill>
                  <a:schemeClr val="tx1"/>
                </a:solidFill>
                <a:latin typeface="Open Sans"/>
              </a:rPr>
              <a:t> </a:t>
            </a:r>
          </a:p>
          <a:p>
            <a:pPr marL="786384" lvl="1">
              <a:spcBef>
                <a:spcPts val="0"/>
              </a:spcBef>
              <a:buFont typeface="Courier New" panose="02070309020205020404" pitchFamily="49" charset="0"/>
              <a:buChar char="o"/>
            </a:pPr>
            <a:r>
              <a:rPr lang="en-US" sz="2400" dirty="0" smtClean="0">
                <a:solidFill>
                  <a:schemeClr val="tx1"/>
                </a:solidFill>
                <a:latin typeface="Open Sans"/>
              </a:rPr>
              <a:t>A single or isolated incident of sexual harassment may create a hostile environment, if sufficiently severe or pervasive.</a:t>
            </a:r>
          </a:p>
        </p:txBody>
      </p:sp>
      <p:sp>
        <p:nvSpPr>
          <p:cNvPr id="7" name="Footer Placeholder 3"/>
          <p:cNvSpPr txBox="1">
            <a:spLocks/>
          </p:cNvSpPr>
          <p:nvPr/>
        </p:nvSpPr>
        <p:spPr>
          <a:xfrm>
            <a:off x="457200" y="5791200"/>
            <a:ext cx="1676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white"/>
                </a:solidFill>
                <a:cs typeface="Times New Roman"/>
              </a:rPr>
              <a:t>©2017 Clark Hill PLC</a:t>
            </a:r>
            <a:endParaRPr lang="en-US" sz="1200" dirty="0">
              <a:solidFill>
                <a:prstClr val="white"/>
              </a:solidFill>
            </a:endParaRPr>
          </a:p>
        </p:txBody>
      </p:sp>
      <p:sp>
        <p:nvSpPr>
          <p:cNvPr id="8" name="Footer Placeholder 3"/>
          <p:cNvSpPr txBox="1">
            <a:spLocks/>
          </p:cNvSpPr>
          <p:nvPr/>
        </p:nvSpPr>
        <p:spPr>
          <a:xfrm>
            <a:off x="170138" y="6357258"/>
            <a:ext cx="1676400" cy="365125"/>
          </a:xfrm>
          <a:prstGeom prst="rect">
            <a:avLst/>
          </a:prstGeom>
          <a:solidFill>
            <a:schemeClr val="bg1"/>
          </a:solid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dirty="0" smtClean="0">
                <a:solidFill>
                  <a:prstClr val="black"/>
                </a:solidFill>
                <a:latin typeface="Open Sans"/>
              </a:rPr>
              <a:t>©2017 Clark Hill PLC</a:t>
            </a:r>
            <a:endParaRPr lang="en-US" sz="1000" dirty="0">
              <a:solidFill>
                <a:prstClr val="black"/>
              </a:solidFill>
              <a:latin typeface="Open Sans"/>
            </a:endParaRPr>
          </a:p>
        </p:txBody>
      </p:sp>
      <p:sp>
        <p:nvSpPr>
          <p:cNvPr id="9" name="Slide Number Placeholder 5"/>
          <p:cNvSpPr txBox="1">
            <a:spLocks/>
          </p:cNvSpPr>
          <p:nvPr/>
        </p:nvSpPr>
        <p:spPr>
          <a:xfrm>
            <a:off x="8610112" y="92981"/>
            <a:ext cx="364671" cy="261257"/>
          </a:xfrm>
          <a:prstGeom prst="rect">
            <a:avLst/>
          </a:prstGeom>
        </p:spPr>
        <p:txBody>
          <a:bodyPr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31C5B28-2528-41D5-9DDD-548488A5703E}" type="slidenum">
              <a:rPr lang="en-US" sz="1000" smtClean="0">
                <a:solidFill>
                  <a:prstClr val="black"/>
                </a:solidFill>
                <a:latin typeface="Open Sans"/>
              </a:rPr>
              <a:pPr algn="r"/>
              <a:t>10</a:t>
            </a:fld>
            <a:endParaRPr lang="en-US" sz="1000" dirty="0">
              <a:solidFill>
                <a:prstClr val="black"/>
              </a:solidFill>
              <a:latin typeface="Open Sans"/>
            </a:endParaRPr>
          </a:p>
        </p:txBody>
      </p:sp>
      <p:sp>
        <p:nvSpPr>
          <p:cNvPr id="10" name="Title 1"/>
          <p:cNvSpPr txBox="1">
            <a:spLocks/>
          </p:cNvSpPr>
          <p:nvPr/>
        </p:nvSpPr>
        <p:spPr>
          <a:xfrm>
            <a:off x="145072" y="650263"/>
            <a:ext cx="8770328" cy="492738"/>
          </a:xfrm>
          <a:prstGeom prst="rect">
            <a:avLst/>
          </a:prstGeom>
        </p:spPr>
        <p:txBody>
          <a:bodyPr vert="horz"/>
          <a:lstStyle>
            <a:lvl1pPr algn="l" defTabSz="457200" rtl="0" eaLnBrk="1" latinLnBrk="0" hangingPunct="1">
              <a:spcBef>
                <a:spcPct val="0"/>
              </a:spcBef>
              <a:buNone/>
              <a:defRPr sz="2400" kern="1200" cap="all" spc="-50" baseline="0">
                <a:solidFill>
                  <a:schemeClr val="tx1"/>
                </a:solidFill>
                <a:latin typeface="Open Sans Semibold"/>
                <a:ea typeface="+mj-ea"/>
                <a:cs typeface="Helvetica"/>
              </a:defRPr>
            </a:lvl1pPr>
          </a:lstStyle>
          <a:p>
            <a:pPr>
              <a:lnSpc>
                <a:spcPct val="80000"/>
              </a:lnSpc>
            </a:pPr>
            <a:r>
              <a:rPr lang="en-US" sz="2800" b="1" dirty="0" smtClean="0">
                <a:solidFill>
                  <a:srgbClr val="921E2E"/>
                </a:solidFill>
              </a:rPr>
              <a:t>hostile sexual environment </a:t>
            </a:r>
            <a:r>
              <a:rPr lang="en-US" sz="1800" b="1" dirty="0" smtClean="0">
                <a:solidFill>
                  <a:srgbClr val="921E2E"/>
                </a:solidFill>
              </a:rPr>
              <a:t>(cont’d)</a:t>
            </a:r>
            <a:endParaRPr lang="en-US" sz="2800" b="1" dirty="0">
              <a:solidFill>
                <a:srgbClr val="921E2E"/>
              </a:solidFill>
            </a:endParaRPr>
          </a:p>
        </p:txBody>
      </p:sp>
    </p:spTree>
    <p:extLst>
      <p:ext uri="{BB962C8B-B14F-4D97-AF65-F5344CB8AC3E}">
        <p14:creationId xmlns:p14="http://schemas.microsoft.com/office/powerpoint/2010/main" val="1265934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323996" y="1524317"/>
            <a:ext cx="4191000" cy="4479925"/>
          </a:xfrm>
        </p:spPr>
        <p:txBody>
          <a:bodyPr/>
          <a:lstStyle/>
          <a:p>
            <a:pPr marL="457200" indent="-457200">
              <a:spcAft>
                <a:spcPts val="0"/>
              </a:spcAft>
              <a:buFont typeface="Arial" panose="020B0604020202020204" pitchFamily="34" charset="0"/>
              <a:buChar char="•"/>
            </a:pPr>
            <a:r>
              <a:rPr lang="en-US" sz="2400" dirty="0">
                <a:solidFill>
                  <a:schemeClr val="tx1"/>
                </a:solidFill>
              </a:rPr>
              <a:t>Academics</a:t>
            </a:r>
          </a:p>
          <a:p>
            <a:pPr marL="457200" indent="-457200">
              <a:spcAft>
                <a:spcPts val="0"/>
              </a:spcAft>
              <a:buFont typeface="Arial" panose="020B0604020202020204" pitchFamily="34" charset="0"/>
              <a:buChar char="•"/>
            </a:pPr>
            <a:endParaRPr lang="en-US" sz="2400" dirty="0">
              <a:solidFill>
                <a:schemeClr val="tx1"/>
              </a:solidFill>
            </a:endParaRPr>
          </a:p>
          <a:p>
            <a:pPr marL="457200" indent="-457200">
              <a:spcAft>
                <a:spcPts val="0"/>
              </a:spcAft>
              <a:buFont typeface="Arial" panose="020B0604020202020204" pitchFamily="34" charset="0"/>
              <a:buChar char="•"/>
            </a:pPr>
            <a:r>
              <a:rPr lang="en-US" sz="2400" dirty="0">
                <a:solidFill>
                  <a:schemeClr val="tx1"/>
                </a:solidFill>
              </a:rPr>
              <a:t>Extracurricular</a:t>
            </a:r>
          </a:p>
          <a:p>
            <a:pPr marL="457200" indent="-457200">
              <a:spcAft>
                <a:spcPts val="0"/>
              </a:spcAft>
              <a:buFont typeface="Arial" panose="020B0604020202020204" pitchFamily="34" charset="0"/>
              <a:buChar char="•"/>
            </a:pPr>
            <a:endParaRPr lang="en-US" sz="2400" dirty="0">
              <a:solidFill>
                <a:schemeClr val="tx1"/>
              </a:solidFill>
            </a:endParaRPr>
          </a:p>
          <a:p>
            <a:pPr marL="457200" indent="-457200">
              <a:spcAft>
                <a:spcPts val="0"/>
              </a:spcAft>
              <a:buFont typeface="Arial" panose="020B0604020202020204" pitchFamily="34" charset="0"/>
              <a:buChar char="•"/>
            </a:pPr>
            <a:r>
              <a:rPr lang="en-US" sz="2400" dirty="0" smtClean="0">
                <a:solidFill>
                  <a:schemeClr val="tx1"/>
                </a:solidFill>
              </a:rPr>
              <a:t>Athletics</a:t>
            </a:r>
          </a:p>
          <a:p>
            <a:pPr marL="457200" indent="-457200">
              <a:spcAft>
                <a:spcPts val="0"/>
              </a:spcAft>
              <a:buFont typeface="Arial" panose="020B0604020202020204" pitchFamily="34" charset="0"/>
              <a:buChar char="•"/>
            </a:pPr>
            <a:endParaRPr lang="en-US" sz="2400" dirty="0">
              <a:solidFill>
                <a:schemeClr val="tx1"/>
              </a:solidFill>
            </a:endParaRPr>
          </a:p>
          <a:p>
            <a:pPr marL="457200" indent="-457200">
              <a:spcAft>
                <a:spcPts val="0"/>
              </a:spcAft>
              <a:buFont typeface="Arial" panose="020B0604020202020204" pitchFamily="34" charset="0"/>
              <a:buChar char="•"/>
            </a:pPr>
            <a:r>
              <a:rPr lang="en-US" sz="2400" dirty="0" smtClean="0">
                <a:solidFill>
                  <a:schemeClr val="tx1"/>
                </a:solidFill>
              </a:rPr>
              <a:t>Transportation</a:t>
            </a:r>
            <a:endParaRPr lang="en-US" sz="2400" dirty="0">
              <a:solidFill>
                <a:schemeClr val="tx1"/>
              </a:solidFill>
            </a:endParaRPr>
          </a:p>
          <a:p>
            <a:pPr marL="457200" indent="-457200">
              <a:spcBef>
                <a:spcPts val="0"/>
              </a:spcBef>
              <a:buFont typeface="Arial" panose="020B0604020202020204" pitchFamily="34" charset="0"/>
              <a:buChar char="•"/>
            </a:pPr>
            <a:endParaRPr lang="en-US" sz="2400" dirty="0" smtClean="0">
              <a:solidFill>
                <a:schemeClr val="tx1"/>
              </a:solidFill>
              <a:latin typeface="Open Sans"/>
            </a:endParaRPr>
          </a:p>
        </p:txBody>
      </p:sp>
      <p:sp>
        <p:nvSpPr>
          <p:cNvPr id="7" name="Content Placeholder 2"/>
          <p:cNvSpPr txBox="1">
            <a:spLocks/>
          </p:cNvSpPr>
          <p:nvPr/>
        </p:nvSpPr>
        <p:spPr>
          <a:xfrm>
            <a:off x="4530236" y="1676400"/>
            <a:ext cx="4385163" cy="4479925"/>
          </a:xfrm>
          <a:prstGeom prst="rect">
            <a:avLst/>
          </a:prstGeom>
        </p:spPr>
        <p:txBody>
          <a:bodyPr anchor="t"/>
          <a:lstStyle>
            <a:lvl1pPr marL="0" indent="0" algn="l" defTabSz="457200" rtl="0" eaLnBrk="1" latinLnBrk="0" hangingPunct="1">
              <a:spcBef>
                <a:spcPts val="0"/>
              </a:spcBef>
              <a:spcAft>
                <a:spcPts val="600"/>
              </a:spcAft>
              <a:buFontTx/>
              <a:buNone/>
              <a:defRPr sz="3200" kern="1200">
                <a:solidFill>
                  <a:schemeClr val="bg1"/>
                </a:solidFill>
                <a:latin typeface="Open Sans"/>
                <a:ea typeface="+mn-ea"/>
                <a:cs typeface="+mn-cs"/>
              </a:defRPr>
            </a:lvl1pPr>
            <a:lvl2pPr marL="742950" indent="-285750" algn="l" defTabSz="457200" rtl="0" eaLnBrk="1" latinLnBrk="0" hangingPunct="1">
              <a:spcBef>
                <a:spcPts val="0"/>
              </a:spcBef>
              <a:spcAft>
                <a:spcPts val="600"/>
              </a:spcAft>
              <a:buFont typeface="Arial"/>
              <a:buChar char="–"/>
              <a:defRPr sz="2800" kern="1200">
                <a:solidFill>
                  <a:schemeClr val="bg1"/>
                </a:solidFill>
                <a:latin typeface="Open Sans Light"/>
                <a:ea typeface="+mn-ea"/>
                <a:cs typeface="+mn-cs"/>
              </a:defRPr>
            </a:lvl2pPr>
            <a:lvl3pPr marL="1143000" indent="-228600" algn="l" defTabSz="457200" rtl="0" eaLnBrk="1" latinLnBrk="0" hangingPunct="1">
              <a:spcBef>
                <a:spcPts val="0"/>
              </a:spcBef>
              <a:spcAft>
                <a:spcPts val="600"/>
              </a:spcAft>
              <a:buFont typeface="Arial"/>
              <a:buChar char="•"/>
              <a:defRPr sz="2400" kern="1200">
                <a:solidFill>
                  <a:schemeClr val="bg1"/>
                </a:solidFill>
                <a:latin typeface="Open Sans Light"/>
                <a:ea typeface="+mn-ea"/>
                <a:cs typeface="+mn-cs"/>
              </a:defRPr>
            </a:lvl3pPr>
            <a:lvl4pPr marL="1600200" indent="-228600" algn="l" defTabSz="457200" rtl="0" eaLnBrk="1" latinLnBrk="0" hangingPunct="1">
              <a:spcBef>
                <a:spcPts val="0"/>
              </a:spcBef>
              <a:spcAft>
                <a:spcPts val="600"/>
              </a:spcAft>
              <a:buFont typeface="Arial"/>
              <a:buChar char="–"/>
              <a:defRPr sz="2000" kern="1200">
                <a:solidFill>
                  <a:schemeClr val="bg1"/>
                </a:solidFill>
                <a:latin typeface="Open Sans Light"/>
                <a:ea typeface="+mn-ea"/>
                <a:cs typeface="+mn-cs"/>
              </a:defRPr>
            </a:lvl4pPr>
            <a:lvl5pPr marL="2057400" indent="-228600" algn="l" defTabSz="457200" rtl="0" eaLnBrk="1" latinLnBrk="0" hangingPunct="1">
              <a:spcBef>
                <a:spcPts val="0"/>
              </a:spcBef>
              <a:spcAft>
                <a:spcPts val="600"/>
              </a:spcAft>
              <a:buFont typeface="Arial"/>
              <a:buChar char="»"/>
              <a:defRPr sz="1800" kern="1200">
                <a:solidFill>
                  <a:schemeClr val="bg1"/>
                </a:solidFill>
                <a:latin typeface="Open Sans Ligh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spcAft>
                <a:spcPts val="0"/>
              </a:spcAft>
              <a:buFont typeface="Arial" panose="020B0604020202020204" pitchFamily="34" charset="0"/>
              <a:buChar char="•"/>
            </a:pPr>
            <a:endParaRPr lang="en-US" sz="2400" dirty="0" smtClean="0">
              <a:solidFill>
                <a:schemeClr val="tx1"/>
              </a:solidFill>
            </a:endParaRPr>
          </a:p>
        </p:txBody>
      </p:sp>
      <p:sp>
        <p:nvSpPr>
          <p:cNvPr id="8" name="Footer Placeholder 3"/>
          <p:cNvSpPr txBox="1">
            <a:spLocks/>
          </p:cNvSpPr>
          <p:nvPr/>
        </p:nvSpPr>
        <p:spPr>
          <a:xfrm>
            <a:off x="457200" y="5791200"/>
            <a:ext cx="1676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white"/>
                </a:solidFill>
                <a:cs typeface="Times New Roman"/>
              </a:rPr>
              <a:t>©2017 Clark Hill PLC</a:t>
            </a:r>
            <a:endParaRPr lang="en-US" sz="1200" dirty="0">
              <a:solidFill>
                <a:prstClr val="white"/>
              </a:solidFill>
            </a:endParaRPr>
          </a:p>
        </p:txBody>
      </p:sp>
      <p:sp>
        <p:nvSpPr>
          <p:cNvPr id="9" name="Footer Placeholder 3"/>
          <p:cNvSpPr txBox="1">
            <a:spLocks/>
          </p:cNvSpPr>
          <p:nvPr/>
        </p:nvSpPr>
        <p:spPr>
          <a:xfrm>
            <a:off x="170138" y="6357258"/>
            <a:ext cx="1676400" cy="365125"/>
          </a:xfrm>
          <a:prstGeom prst="rect">
            <a:avLst/>
          </a:prstGeom>
          <a:solidFill>
            <a:schemeClr val="bg1"/>
          </a:solid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dirty="0" smtClean="0">
                <a:solidFill>
                  <a:prstClr val="black"/>
                </a:solidFill>
                <a:latin typeface="Open Sans"/>
              </a:rPr>
              <a:t>©2017 Clark Hill PLC</a:t>
            </a:r>
            <a:endParaRPr lang="en-US" sz="1000" dirty="0">
              <a:solidFill>
                <a:prstClr val="black"/>
              </a:solidFill>
              <a:latin typeface="Open Sans"/>
            </a:endParaRPr>
          </a:p>
        </p:txBody>
      </p:sp>
      <p:sp>
        <p:nvSpPr>
          <p:cNvPr id="10" name="Slide Number Placeholder 5"/>
          <p:cNvSpPr txBox="1">
            <a:spLocks/>
          </p:cNvSpPr>
          <p:nvPr/>
        </p:nvSpPr>
        <p:spPr>
          <a:xfrm>
            <a:off x="8610112" y="92981"/>
            <a:ext cx="364671" cy="261257"/>
          </a:xfrm>
          <a:prstGeom prst="rect">
            <a:avLst/>
          </a:prstGeom>
        </p:spPr>
        <p:txBody>
          <a:bodyPr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31C5B28-2528-41D5-9DDD-548488A5703E}" type="slidenum">
              <a:rPr lang="en-US" sz="1000" smtClean="0">
                <a:solidFill>
                  <a:prstClr val="black"/>
                </a:solidFill>
                <a:latin typeface="Open Sans"/>
              </a:rPr>
              <a:pPr algn="r"/>
              <a:t>11</a:t>
            </a:fld>
            <a:endParaRPr lang="en-US" sz="1000" dirty="0">
              <a:solidFill>
                <a:prstClr val="black"/>
              </a:solidFill>
              <a:latin typeface="Open Sans"/>
            </a:endParaRPr>
          </a:p>
        </p:txBody>
      </p:sp>
      <p:sp>
        <p:nvSpPr>
          <p:cNvPr id="11" name="Title 1"/>
          <p:cNvSpPr txBox="1">
            <a:spLocks/>
          </p:cNvSpPr>
          <p:nvPr/>
        </p:nvSpPr>
        <p:spPr>
          <a:xfrm>
            <a:off x="145072" y="650262"/>
            <a:ext cx="8770328" cy="721337"/>
          </a:xfrm>
          <a:prstGeom prst="rect">
            <a:avLst/>
          </a:prstGeom>
        </p:spPr>
        <p:txBody>
          <a:bodyPr vert="horz"/>
          <a:lstStyle>
            <a:lvl1pPr algn="l" defTabSz="457200" rtl="0" eaLnBrk="1" latinLnBrk="0" hangingPunct="1">
              <a:spcBef>
                <a:spcPct val="0"/>
              </a:spcBef>
              <a:buNone/>
              <a:defRPr sz="2400" kern="1200" cap="all" spc="-50" baseline="0">
                <a:solidFill>
                  <a:schemeClr val="tx1"/>
                </a:solidFill>
                <a:latin typeface="Open Sans Semibold"/>
                <a:ea typeface="+mj-ea"/>
                <a:cs typeface="Helvetica"/>
              </a:defRPr>
            </a:lvl1pPr>
          </a:lstStyle>
          <a:p>
            <a:pPr>
              <a:lnSpc>
                <a:spcPct val="80000"/>
              </a:lnSpc>
            </a:pPr>
            <a:r>
              <a:rPr lang="en-US" sz="2800" b="1" dirty="0" smtClean="0">
                <a:solidFill>
                  <a:srgbClr val="921E2E"/>
                </a:solidFill>
              </a:rPr>
              <a:t>TITLE IX PROTECTS ALL STUDENTS IN ALL SCHOOL ACTIVITIES</a:t>
            </a:r>
            <a:endParaRPr lang="en-US" sz="2800" b="1" dirty="0">
              <a:solidFill>
                <a:srgbClr val="921E2E"/>
              </a:solidFill>
            </a:endParaRPr>
          </a:p>
        </p:txBody>
      </p:sp>
    </p:spTree>
    <p:extLst>
      <p:ext uri="{BB962C8B-B14F-4D97-AF65-F5344CB8AC3E}">
        <p14:creationId xmlns:p14="http://schemas.microsoft.com/office/powerpoint/2010/main" val="768372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228600" y="1469289"/>
            <a:ext cx="8648795" cy="4687036"/>
          </a:xfrm>
        </p:spPr>
        <p:txBody>
          <a:bodyPr/>
          <a:lstStyle/>
          <a:p>
            <a:pPr marL="457200" indent="-457200">
              <a:spcBef>
                <a:spcPts val="0"/>
              </a:spcBef>
              <a:buFont typeface="Arial" panose="020B0604020202020204" pitchFamily="34" charset="0"/>
              <a:buChar char="•"/>
            </a:pPr>
            <a:r>
              <a:rPr lang="en-US" sz="2400" dirty="0" smtClean="0">
                <a:solidFill>
                  <a:schemeClr val="tx1"/>
                </a:solidFill>
                <a:latin typeface="Open Sans"/>
              </a:rPr>
              <a:t>By Board Policy and grievance procedures.</a:t>
            </a:r>
          </a:p>
          <a:p>
            <a:pPr marL="457200" indent="-457200">
              <a:spcBef>
                <a:spcPts val="0"/>
              </a:spcBef>
              <a:buFont typeface="Arial" panose="020B0604020202020204" pitchFamily="34" charset="0"/>
              <a:buChar char="•"/>
            </a:pPr>
            <a:endParaRPr lang="en-US" sz="2400" dirty="0" smtClean="0">
              <a:solidFill>
                <a:schemeClr val="tx1"/>
              </a:solidFill>
              <a:latin typeface="Open Sans"/>
            </a:endParaRPr>
          </a:p>
          <a:p>
            <a:pPr marL="457200" indent="-457200">
              <a:spcBef>
                <a:spcPts val="0"/>
              </a:spcBef>
              <a:buFont typeface="Arial" panose="020B0604020202020204" pitchFamily="34" charset="0"/>
              <a:buChar char="•"/>
            </a:pPr>
            <a:r>
              <a:rPr lang="en-US" sz="2400" dirty="0" smtClean="0">
                <a:solidFill>
                  <a:schemeClr val="tx1"/>
                </a:solidFill>
                <a:latin typeface="Open Sans"/>
              </a:rPr>
              <a:t>By Office of Civil Rights, US Department of Education, Cincinnati, Ohio.</a:t>
            </a:r>
          </a:p>
          <a:p>
            <a:pPr marL="457200" indent="-457200">
              <a:spcBef>
                <a:spcPts val="0"/>
              </a:spcBef>
              <a:buFont typeface="Arial" panose="020B0604020202020204" pitchFamily="34" charset="0"/>
              <a:buChar char="•"/>
            </a:pPr>
            <a:endParaRPr lang="en-US" sz="2400" dirty="0" smtClean="0">
              <a:solidFill>
                <a:schemeClr val="tx1"/>
              </a:solidFill>
              <a:latin typeface="Open Sans"/>
            </a:endParaRPr>
          </a:p>
          <a:p>
            <a:pPr marL="457200" indent="-457200">
              <a:spcBef>
                <a:spcPts val="0"/>
              </a:spcBef>
              <a:buFont typeface="Arial" panose="020B0604020202020204" pitchFamily="34" charset="0"/>
              <a:buChar char="•"/>
            </a:pPr>
            <a:r>
              <a:rPr lang="en-US" sz="2400" dirty="0" smtClean="0">
                <a:solidFill>
                  <a:schemeClr val="tx1"/>
                </a:solidFill>
                <a:latin typeface="Open Sans"/>
              </a:rPr>
              <a:t>By federal courts.</a:t>
            </a:r>
          </a:p>
          <a:p>
            <a:pPr marL="457200" indent="-457200">
              <a:spcBef>
                <a:spcPts val="0"/>
              </a:spcBef>
              <a:buFont typeface="Arial" panose="020B0604020202020204" pitchFamily="34" charset="0"/>
              <a:buChar char="•"/>
            </a:pPr>
            <a:endParaRPr lang="en-US" sz="2400" dirty="0">
              <a:solidFill>
                <a:schemeClr val="tx1"/>
              </a:solidFill>
              <a:latin typeface="Open Sans"/>
            </a:endParaRPr>
          </a:p>
          <a:p>
            <a:pPr marL="457200" indent="-457200">
              <a:spcBef>
                <a:spcPts val="0"/>
              </a:spcBef>
              <a:buFont typeface="Arial" panose="020B0604020202020204" pitchFamily="34" charset="0"/>
              <a:buChar char="•"/>
            </a:pPr>
            <a:r>
              <a:rPr lang="en-US" sz="2400" dirty="0" smtClean="0">
                <a:solidFill>
                  <a:schemeClr val="tx1"/>
                </a:solidFill>
                <a:latin typeface="Open Sans"/>
              </a:rPr>
              <a:t>The Michigan Department of Civil Rights and state courts also provide similar protection under state law.</a:t>
            </a:r>
            <a:endParaRPr lang="en-US" sz="2400" dirty="0">
              <a:solidFill>
                <a:schemeClr val="tx1"/>
              </a:solidFill>
              <a:latin typeface="Open Sans"/>
            </a:endParaRPr>
          </a:p>
        </p:txBody>
      </p:sp>
      <p:sp>
        <p:nvSpPr>
          <p:cNvPr id="6" name="Footer Placeholder 3"/>
          <p:cNvSpPr txBox="1">
            <a:spLocks/>
          </p:cNvSpPr>
          <p:nvPr/>
        </p:nvSpPr>
        <p:spPr>
          <a:xfrm>
            <a:off x="457200" y="5791200"/>
            <a:ext cx="1676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white"/>
                </a:solidFill>
                <a:cs typeface="Times New Roman"/>
              </a:rPr>
              <a:t>©2017 Clark Hill PLC</a:t>
            </a:r>
            <a:endParaRPr lang="en-US" sz="1200" dirty="0">
              <a:solidFill>
                <a:prstClr val="white"/>
              </a:solidFill>
            </a:endParaRPr>
          </a:p>
        </p:txBody>
      </p:sp>
      <p:sp>
        <p:nvSpPr>
          <p:cNvPr id="7" name="Footer Placeholder 3"/>
          <p:cNvSpPr txBox="1">
            <a:spLocks/>
          </p:cNvSpPr>
          <p:nvPr/>
        </p:nvSpPr>
        <p:spPr>
          <a:xfrm>
            <a:off x="170138" y="6357258"/>
            <a:ext cx="1676400" cy="365125"/>
          </a:xfrm>
          <a:prstGeom prst="rect">
            <a:avLst/>
          </a:prstGeom>
          <a:solidFill>
            <a:schemeClr val="bg1"/>
          </a:solid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dirty="0" smtClean="0">
                <a:solidFill>
                  <a:prstClr val="black"/>
                </a:solidFill>
                <a:latin typeface="Open Sans"/>
              </a:rPr>
              <a:t>©2017 Clark Hill PLC</a:t>
            </a:r>
            <a:endParaRPr lang="en-US" sz="1000" dirty="0">
              <a:solidFill>
                <a:prstClr val="black"/>
              </a:solidFill>
              <a:latin typeface="Open Sans"/>
            </a:endParaRPr>
          </a:p>
        </p:txBody>
      </p:sp>
      <p:sp>
        <p:nvSpPr>
          <p:cNvPr id="8" name="Slide Number Placeholder 5"/>
          <p:cNvSpPr txBox="1">
            <a:spLocks/>
          </p:cNvSpPr>
          <p:nvPr/>
        </p:nvSpPr>
        <p:spPr>
          <a:xfrm>
            <a:off x="8610112" y="92981"/>
            <a:ext cx="364671" cy="261257"/>
          </a:xfrm>
          <a:prstGeom prst="rect">
            <a:avLst/>
          </a:prstGeom>
        </p:spPr>
        <p:txBody>
          <a:bodyPr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31C5B28-2528-41D5-9DDD-548488A5703E}" type="slidenum">
              <a:rPr lang="en-US" sz="1000" smtClean="0">
                <a:solidFill>
                  <a:prstClr val="black"/>
                </a:solidFill>
                <a:latin typeface="Open Sans"/>
              </a:rPr>
              <a:pPr algn="r"/>
              <a:t>12</a:t>
            </a:fld>
            <a:endParaRPr lang="en-US" sz="1000" dirty="0">
              <a:solidFill>
                <a:prstClr val="black"/>
              </a:solidFill>
              <a:latin typeface="Open Sans"/>
            </a:endParaRPr>
          </a:p>
        </p:txBody>
      </p:sp>
      <p:sp>
        <p:nvSpPr>
          <p:cNvPr id="9" name="Title 1"/>
          <p:cNvSpPr txBox="1">
            <a:spLocks/>
          </p:cNvSpPr>
          <p:nvPr/>
        </p:nvSpPr>
        <p:spPr>
          <a:xfrm>
            <a:off x="145072" y="650263"/>
            <a:ext cx="8770328" cy="492738"/>
          </a:xfrm>
          <a:prstGeom prst="rect">
            <a:avLst/>
          </a:prstGeom>
        </p:spPr>
        <p:txBody>
          <a:bodyPr vert="horz"/>
          <a:lstStyle>
            <a:lvl1pPr algn="l" defTabSz="457200" rtl="0" eaLnBrk="1" latinLnBrk="0" hangingPunct="1">
              <a:spcBef>
                <a:spcPct val="0"/>
              </a:spcBef>
              <a:buNone/>
              <a:defRPr sz="2400" kern="1200" cap="all" spc="-50" baseline="0">
                <a:solidFill>
                  <a:schemeClr val="tx1"/>
                </a:solidFill>
                <a:latin typeface="Open Sans Semibold"/>
                <a:ea typeface="+mj-ea"/>
                <a:cs typeface="Helvetica"/>
              </a:defRPr>
            </a:lvl1pPr>
          </a:lstStyle>
          <a:p>
            <a:pPr>
              <a:lnSpc>
                <a:spcPct val="80000"/>
              </a:lnSpc>
            </a:pPr>
            <a:r>
              <a:rPr lang="en-US" sz="2800" b="1" dirty="0" smtClean="0">
                <a:solidFill>
                  <a:srgbClr val="921E2E"/>
                </a:solidFill>
              </a:rPr>
              <a:t>how is title ix enforced?</a:t>
            </a:r>
            <a:endParaRPr lang="en-US" sz="2800" b="1" dirty="0">
              <a:solidFill>
                <a:srgbClr val="921E2E"/>
              </a:solidFill>
            </a:endParaRPr>
          </a:p>
        </p:txBody>
      </p:sp>
    </p:spTree>
    <p:extLst>
      <p:ext uri="{BB962C8B-B14F-4D97-AF65-F5344CB8AC3E}">
        <p14:creationId xmlns:p14="http://schemas.microsoft.com/office/powerpoint/2010/main" val="843857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228600" y="1312863"/>
            <a:ext cx="8686800" cy="4843462"/>
          </a:xfrm>
        </p:spPr>
        <p:txBody>
          <a:bodyPr>
            <a:normAutofit lnSpcReduction="10000"/>
          </a:bodyPr>
          <a:lstStyle/>
          <a:p>
            <a:pPr marL="457200" indent="-457200">
              <a:spcBef>
                <a:spcPts val="0"/>
              </a:spcBef>
              <a:buFont typeface="Arial" panose="020B0604020202020204" pitchFamily="34" charset="0"/>
              <a:buChar char="•"/>
            </a:pPr>
            <a:r>
              <a:rPr lang="en-US" sz="2400" dirty="0" smtClean="0">
                <a:solidFill>
                  <a:schemeClr val="tx1"/>
                </a:solidFill>
                <a:latin typeface="Open Sans"/>
              </a:rPr>
              <a:t>The Office for Civil Rights (OCR) enforces several Federal civil rights laws that prohibit discrimination in programs or activities that receive federal financial assistance from the Department of Education, including Title IX.</a:t>
            </a:r>
          </a:p>
          <a:p>
            <a:pPr marL="457200" indent="-457200">
              <a:spcBef>
                <a:spcPts val="0"/>
              </a:spcBef>
              <a:buFont typeface="Arial" panose="020B0604020202020204" pitchFamily="34" charset="0"/>
              <a:buChar char="•"/>
            </a:pPr>
            <a:endParaRPr lang="en-US" sz="2400" dirty="0" smtClean="0">
              <a:solidFill>
                <a:schemeClr val="tx1"/>
              </a:solidFill>
              <a:latin typeface="Open Sans"/>
            </a:endParaRPr>
          </a:p>
          <a:p>
            <a:pPr marL="457200" indent="-457200">
              <a:spcBef>
                <a:spcPts val="0"/>
              </a:spcBef>
              <a:buFont typeface="Arial" panose="020B0604020202020204" pitchFamily="34" charset="0"/>
              <a:buChar char="•"/>
            </a:pPr>
            <a:r>
              <a:rPr lang="en-US" sz="2400" dirty="0" smtClean="0">
                <a:solidFill>
                  <a:schemeClr val="tx1"/>
                </a:solidFill>
                <a:latin typeface="Open Sans"/>
              </a:rPr>
              <a:t>OCR has investigatory authority and investigates Title IX discrimination complaints.</a:t>
            </a:r>
          </a:p>
          <a:p>
            <a:pPr marL="457200" indent="-457200">
              <a:spcBef>
                <a:spcPts val="0"/>
              </a:spcBef>
              <a:buFont typeface="Arial" panose="020B0604020202020204" pitchFamily="34" charset="0"/>
              <a:buChar char="•"/>
            </a:pPr>
            <a:endParaRPr lang="en-US" sz="2400" dirty="0" smtClean="0">
              <a:solidFill>
                <a:schemeClr val="tx1"/>
              </a:solidFill>
              <a:latin typeface="Open Sans"/>
            </a:endParaRPr>
          </a:p>
          <a:p>
            <a:pPr marL="457200" indent="-457200">
              <a:spcBef>
                <a:spcPts val="0"/>
              </a:spcBef>
              <a:buFont typeface="Arial" panose="020B0604020202020204" pitchFamily="34" charset="0"/>
              <a:buChar char="•"/>
            </a:pPr>
            <a:r>
              <a:rPr lang="en-US" sz="2400" dirty="0" smtClean="0">
                <a:solidFill>
                  <a:schemeClr val="tx1"/>
                </a:solidFill>
                <a:latin typeface="Open Sans"/>
              </a:rPr>
              <a:t>No cost for a person to file a complaint with OCR or the </a:t>
            </a:r>
            <a:r>
              <a:rPr lang="en-US" sz="2400" dirty="0" err="1" smtClean="0">
                <a:solidFill>
                  <a:schemeClr val="tx1"/>
                </a:solidFill>
                <a:latin typeface="Open Sans"/>
              </a:rPr>
              <a:t>MDCR</a:t>
            </a:r>
            <a:r>
              <a:rPr lang="en-US" sz="2400" dirty="0" smtClean="0">
                <a:solidFill>
                  <a:schemeClr val="tx1"/>
                </a:solidFill>
                <a:latin typeface="Open Sans"/>
              </a:rPr>
              <a:t>.</a:t>
            </a:r>
          </a:p>
          <a:p>
            <a:pPr marL="457200" indent="-457200">
              <a:spcBef>
                <a:spcPts val="0"/>
              </a:spcBef>
              <a:buFont typeface="Arial" panose="020B0604020202020204" pitchFamily="34" charset="0"/>
              <a:buChar char="•"/>
            </a:pPr>
            <a:endParaRPr lang="en-US" sz="2400" dirty="0" smtClean="0">
              <a:solidFill>
                <a:schemeClr val="tx1"/>
              </a:solidFill>
              <a:latin typeface="Open Sans"/>
            </a:endParaRPr>
          </a:p>
          <a:p>
            <a:pPr marL="457200" indent="-457200">
              <a:spcBef>
                <a:spcPts val="0"/>
              </a:spcBef>
              <a:buFont typeface="Arial" panose="020B0604020202020204" pitchFamily="34" charset="0"/>
              <a:buChar char="•"/>
            </a:pPr>
            <a:r>
              <a:rPr lang="en-US" sz="2400" dirty="0" smtClean="0">
                <a:solidFill>
                  <a:schemeClr val="tx1"/>
                </a:solidFill>
                <a:latin typeface="Open Sans"/>
              </a:rPr>
              <a:t>A person can file a Title IX complaint with OCR </a:t>
            </a:r>
            <a:r>
              <a:rPr lang="en-US" sz="2400" u="sng" dirty="0" smtClean="0">
                <a:solidFill>
                  <a:schemeClr val="tx1"/>
                </a:solidFill>
                <a:latin typeface="Open Sans"/>
              </a:rPr>
              <a:t>and</a:t>
            </a:r>
            <a:r>
              <a:rPr lang="en-US" sz="2400" dirty="0" smtClean="0">
                <a:solidFill>
                  <a:schemeClr val="tx1"/>
                </a:solidFill>
                <a:latin typeface="Open Sans"/>
              </a:rPr>
              <a:t> file a private lawsuit against a District and file with law enforcement; these are not mutually exclusive remedies.</a:t>
            </a:r>
          </a:p>
        </p:txBody>
      </p:sp>
      <p:sp>
        <p:nvSpPr>
          <p:cNvPr id="7" name="Footer Placeholder 3"/>
          <p:cNvSpPr txBox="1">
            <a:spLocks/>
          </p:cNvSpPr>
          <p:nvPr/>
        </p:nvSpPr>
        <p:spPr>
          <a:xfrm>
            <a:off x="457200" y="5791200"/>
            <a:ext cx="1676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white"/>
                </a:solidFill>
                <a:cs typeface="Times New Roman"/>
              </a:rPr>
              <a:t>©2017 Clark Hill PLC</a:t>
            </a:r>
            <a:endParaRPr lang="en-US" sz="1200" dirty="0">
              <a:solidFill>
                <a:prstClr val="white"/>
              </a:solidFill>
            </a:endParaRPr>
          </a:p>
        </p:txBody>
      </p:sp>
      <p:sp>
        <p:nvSpPr>
          <p:cNvPr id="8" name="Footer Placeholder 3"/>
          <p:cNvSpPr txBox="1">
            <a:spLocks/>
          </p:cNvSpPr>
          <p:nvPr/>
        </p:nvSpPr>
        <p:spPr>
          <a:xfrm>
            <a:off x="170138" y="6357258"/>
            <a:ext cx="1676400" cy="365125"/>
          </a:xfrm>
          <a:prstGeom prst="rect">
            <a:avLst/>
          </a:prstGeom>
          <a:solidFill>
            <a:schemeClr val="bg1"/>
          </a:solid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dirty="0" smtClean="0">
                <a:solidFill>
                  <a:prstClr val="black"/>
                </a:solidFill>
                <a:latin typeface="Open Sans"/>
              </a:rPr>
              <a:t>©2017 Clark Hill PLC</a:t>
            </a:r>
            <a:endParaRPr lang="en-US" sz="1000" dirty="0">
              <a:solidFill>
                <a:prstClr val="black"/>
              </a:solidFill>
              <a:latin typeface="Open Sans"/>
            </a:endParaRPr>
          </a:p>
        </p:txBody>
      </p:sp>
      <p:sp>
        <p:nvSpPr>
          <p:cNvPr id="9" name="Slide Number Placeholder 5"/>
          <p:cNvSpPr txBox="1">
            <a:spLocks/>
          </p:cNvSpPr>
          <p:nvPr/>
        </p:nvSpPr>
        <p:spPr>
          <a:xfrm>
            <a:off x="8610112" y="92981"/>
            <a:ext cx="364671" cy="261257"/>
          </a:xfrm>
          <a:prstGeom prst="rect">
            <a:avLst/>
          </a:prstGeom>
        </p:spPr>
        <p:txBody>
          <a:bodyPr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31C5B28-2528-41D5-9DDD-548488A5703E}" type="slidenum">
              <a:rPr lang="en-US" sz="1000" smtClean="0">
                <a:solidFill>
                  <a:prstClr val="black"/>
                </a:solidFill>
                <a:latin typeface="Open Sans"/>
              </a:rPr>
              <a:pPr algn="r"/>
              <a:t>13</a:t>
            </a:fld>
            <a:endParaRPr lang="en-US" sz="1000" dirty="0">
              <a:solidFill>
                <a:prstClr val="black"/>
              </a:solidFill>
              <a:latin typeface="Open Sans"/>
            </a:endParaRPr>
          </a:p>
        </p:txBody>
      </p:sp>
      <p:sp>
        <p:nvSpPr>
          <p:cNvPr id="10" name="Title 1"/>
          <p:cNvSpPr txBox="1">
            <a:spLocks/>
          </p:cNvSpPr>
          <p:nvPr/>
        </p:nvSpPr>
        <p:spPr>
          <a:xfrm>
            <a:off x="145072" y="650263"/>
            <a:ext cx="8770328" cy="492738"/>
          </a:xfrm>
          <a:prstGeom prst="rect">
            <a:avLst/>
          </a:prstGeom>
        </p:spPr>
        <p:txBody>
          <a:bodyPr vert="horz"/>
          <a:lstStyle>
            <a:lvl1pPr algn="l" defTabSz="457200" rtl="0" eaLnBrk="1" latinLnBrk="0" hangingPunct="1">
              <a:spcBef>
                <a:spcPct val="0"/>
              </a:spcBef>
              <a:buNone/>
              <a:defRPr sz="2400" kern="1200" cap="all" spc="-50" baseline="0">
                <a:solidFill>
                  <a:schemeClr val="tx1"/>
                </a:solidFill>
                <a:latin typeface="Open Sans Semibold"/>
                <a:ea typeface="+mj-ea"/>
                <a:cs typeface="Helvetica"/>
              </a:defRPr>
            </a:lvl1pPr>
          </a:lstStyle>
          <a:p>
            <a:pPr>
              <a:lnSpc>
                <a:spcPct val="80000"/>
              </a:lnSpc>
            </a:pPr>
            <a:r>
              <a:rPr lang="en-US" sz="2800" b="1" dirty="0" err="1" smtClean="0">
                <a:solidFill>
                  <a:srgbClr val="921E2E"/>
                </a:solidFill>
              </a:rPr>
              <a:t>u.s.</a:t>
            </a:r>
            <a:r>
              <a:rPr lang="en-US" sz="2800" b="1" dirty="0" smtClean="0">
                <a:solidFill>
                  <a:srgbClr val="921E2E"/>
                </a:solidFill>
              </a:rPr>
              <a:t> doe – office of civil rights</a:t>
            </a:r>
            <a:endParaRPr lang="en-US" sz="2800" b="1" dirty="0">
              <a:solidFill>
                <a:srgbClr val="921E2E"/>
              </a:solidFill>
            </a:endParaRPr>
          </a:p>
        </p:txBody>
      </p:sp>
    </p:spTree>
    <p:extLst>
      <p:ext uri="{BB962C8B-B14F-4D97-AF65-F5344CB8AC3E}">
        <p14:creationId xmlns:p14="http://schemas.microsoft.com/office/powerpoint/2010/main" val="26207431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228599" y="1312863"/>
            <a:ext cx="8563847" cy="4843462"/>
          </a:xfrm>
        </p:spPr>
        <p:txBody>
          <a:bodyPr>
            <a:normAutofit/>
          </a:bodyPr>
          <a:lstStyle/>
          <a:p>
            <a:pPr marL="457200" indent="-457200">
              <a:spcAft>
                <a:spcPts val="1200"/>
              </a:spcAft>
              <a:buFont typeface="Arial" panose="020B0604020202020204" pitchFamily="34" charset="0"/>
              <a:buChar char="•"/>
            </a:pPr>
            <a:r>
              <a:rPr lang="en-US" sz="2400" dirty="0" smtClean="0">
                <a:solidFill>
                  <a:schemeClr val="tx1"/>
                </a:solidFill>
                <a:latin typeface="Open Sans"/>
              </a:rPr>
              <a:t>Board policy prohibits violations of Title IX by Board members, staff, students, third parties.</a:t>
            </a:r>
          </a:p>
          <a:p>
            <a:pPr marL="457200" indent="-457200">
              <a:spcAft>
                <a:spcPts val="1200"/>
              </a:spcAft>
              <a:buFont typeface="Arial" panose="020B0604020202020204" pitchFamily="34" charset="0"/>
              <a:buChar char="•"/>
            </a:pPr>
            <a:r>
              <a:rPr lang="en-US" sz="2400" dirty="0" smtClean="0">
                <a:solidFill>
                  <a:schemeClr val="tx1"/>
                </a:solidFill>
                <a:latin typeface="Open Sans"/>
              </a:rPr>
              <a:t>If you see any conduct that you believe may be a violation of Title IX in our schools, </a:t>
            </a:r>
            <a:r>
              <a:rPr lang="en-US" sz="2400" b="1" dirty="0" smtClean="0">
                <a:solidFill>
                  <a:schemeClr val="tx1"/>
                </a:solidFill>
                <a:latin typeface="Open Sans"/>
              </a:rPr>
              <a:t>you are encouraged to</a:t>
            </a:r>
            <a:r>
              <a:rPr lang="en-US" sz="2400" dirty="0" smtClean="0">
                <a:solidFill>
                  <a:schemeClr val="tx1"/>
                </a:solidFill>
                <a:latin typeface="Open Sans"/>
              </a:rPr>
              <a:t> report to your supervisor or the Title IX Coordinator(s).</a:t>
            </a:r>
          </a:p>
          <a:p>
            <a:pPr marL="457200" indent="-457200">
              <a:spcAft>
                <a:spcPts val="1200"/>
              </a:spcAft>
              <a:buFont typeface="Arial" panose="020B0604020202020204" pitchFamily="34" charset="0"/>
              <a:buChar char="•"/>
            </a:pPr>
            <a:r>
              <a:rPr lang="en-US" sz="2400" dirty="0" smtClean="0">
                <a:solidFill>
                  <a:schemeClr val="tx1"/>
                </a:solidFill>
                <a:latin typeface="Open Sans"/>
              </a:rPr>
              <a:t>Feel free to advise students and parents of our policies, grievance procedures and who are our Title IX Coordinators.</a:t>
            </a:r>
          </a:p>
          <a:p>
            <a:pPr marL="457200" indent="-457200">
              <a:buFont typeface="Arial" panose="020B0604020202020204" pitchFamily="34" charset="0"/>
              <a:buChar char="•"/>
            </a:pPr>
            <a:r>
              <a:rPr lang="en-US" sz="2400" dirty="0" smtClean="0">
                <a:solidFill>
                  <a:schemeClr val="tx1"/>
                </a:solidFill>
                <a:latin typeface="Open Sans"/>
              </a:rPr>
              <a:t>You are protected from retaliation for making a good faith report of a Title IX violation.</a:t>
            </a:r>
            <a:endParaRPr lang="en-US" sz="2400" dirty="0">
              <a:solidFill>
                <a:schemeClr val="tx1"/>
              </a:solidFill>
              <a:latin typeface="Open Sans"/>
            </a:endParaRPr>
          </a:p>
        </p:txBody>
      </p:sp>
      <p:sp>
        <p:nvSpPr>
          <p:cNvPr id="6" name="Footer Placeholder 3"/>
          <p:cNvSpPr txBox="1">
            <a:spLocks/>
          </p:cNvSpPr>
          <p:nvPr/>
        </p:nvSpPr>
        <p:spPr>
          <a:xfrm>
            <a:off x="457200" y="5791200"/>
            <a:ext cx="1676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white"/>
                </a:solidFill>
                <a:cs typeface="Times New Roman"/>
              </a:rPr>
              <a:t>©2017 Clark Hill PLC</a:t>
            </a:r>
            <a:endParaRPr lang="en-US" sz="1200" dirty="0">
              <a:solidFill>
                <a:prstClr val="white"/>
              </a:solidFill>
            </a:endParaRPr>
          </a:p>
        </p:txBody>
      </p:sp>
      <p:sp>
        <p:nvSpPr>
          <p:cNvPr id="7" name="Footer Placeholder 3"/>
          <p:cNvSpPr txBox="1">
            <a:spLocks/>
          </p:cNvSpPr>
          <p:nvPr/>
        </p:nvSpPr>
        <p:spPr>
          <a:xfrm>
            <a:off x="170138" y="6357258"/>
            <a:ext cx="1676400" cy="365125"/>
          </a:xfrm>
          <a:prstGeom prst="rect">
            <a:avLst/>
          </a:prstGeom>
          <a:solidFill>
            <a:schemeClr val="bg1"/>
          </a:solid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dirty="0" smtClean="0">
                <a:solidFill>
                  <a:prstClr val="black"/>
                </a:solidFill>
                <a:latin typeface="Open Sans"/>
              </a:rPr>
              <a:t>©2017 Clark Hill PLC</a:t>
            </a:r>
            <a:endParaRPr lang="en-US" sz="1000" dirty="0">
              <a:solidFill>
                <a:prstClr val="black"/>
              </a:solidFill>
              <a:latin typeface="Open Sans"/>
            </a:endParaRPr>
          </a:p>
        </p:txBody>
      </p:sp>
      <p:sp>
        <p:nvSpPr>
          <p:cNvPr id="8" name="Slide Number Placeholder 5"/>
          <p:cNvSpPr txBox="1">
            <a:spLocks/>
          </p:cNvSpPr>
          <p:nvPr/>
        </p:nvSpPr>
        <p:spPr>
          <a:xfrm>
            <a:off x="8610112" y="92981"/>
            <a:ext cx="364671" cy="261257"/>
          </a:xfrm>
          <a:prstGeom prst="rect">
            <a:avLst/>
          </a:prstGeom>
        </p:spPr>
        <p:txBody>
          <a:bodyPr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31C5B28-2528-41D5-9DDD-548488A5703E}" type="slidenum">
              <a:rPr lang="en-US" sz="1000" smtClean="0">
                <a:solidFill>
                  <a:prstClr val="black"/>
                </a:solidFill>
                <a:latin typeface="Open Sans"/>
              </a:rPr>
              <a:pPr algn="r"/>
              <a:t>14</a:t>
            </a:fld>
            <a:endParaRPr lang="en-US" sz="1000" dirty="0">
              <a:solidFill>
                <a:prstClr val="black"/>
              </a:solidFill>
              <a:latin typeface="Open Sans"/>
            </a:endParaRPr>
          </a:p>
        </p:txBody>
      </p:sp>
      <p:sp>
        <p:nvSpPr>
          <p:cNvPr id="9" name="Title 1"/>
          <p:cNvSpPr txBox="1">
            <a:spLocks/>
          </p:cNvSpPr>
          <p:nvPr/>
        </p:nvSpPr>
        <p:spPr>
          <a:xfrm>
            <a:off x="145072" y="650263"/>
            <a:ext cx="8770328" cy="492738"/>
          </a:xfrm>
          <a:prstGeom prst="rect">
            <a:avLst/>
          </a:prstGeom>
        </p:spPr>
        <p:txBody>
          <a:bodyPr vert="horz"/>
          <a:lstStyle>
            <a:lvl1pPr algn="l" defTabSz="457200" rtl="0" eaLnBrk="1" latinLnBrk="0" hangingPunct="1">
              <a:spcBef>
                <a:spcPct val="0"/>
              </a:spcBef>
              <a:buNone/>
              <a:defRPr sz="2400" kern="1200" cap="all" spc="-50" baseline="0">
                <a:solidFill>
                  <a:schemeClr val="tx1"/>
                </a:solidFill>
                <a:latin typeface="Open Sans Semibold"/>
                <a:ea typeface="+mj-ea"/>
                <a:cs typeface="Helvetica"/>
              </a:defRPr>
            </a:lvl1pPr>
          </a:lstStyle>
          <a:p>
            <a:pPr>
              <a:lnSpc>
                <a:spcPct val="80000"/>
              </a:lnSpc>
            </a:pPr>
            <a:r>
              <a:rPr lang="en-US" sz="2800" b="1" dirty="0" smtClean="0">
                <a:solidFill>
                  <a:srgbClr val="921E2E"/>
                </a:solidFill>
              </a:rPr>
              <a:t>you are our “eyes and ears”</a:t>
            </a:r>
            <a:endParaRPr lang="en-US" sz="2800" b="1" dirty="0">
              <a:solidFill>
                <a:srgbClr val="921E2E"/>
              </a:solidFill>
            </a:endParaRPr>
          </a:p>
        </p:txBody>
      </p:sp>
    </p:spTree>
    <p:extLst>
      <p:ext uri="{BB962C8B-B14F-4D97-AF65-F5344CB8AC3E}">
        <p14:creationId xmlns:p14="http://schemas.microsoft.com/office/powerpoint/2010/main" val="4138509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304799" y="1312863"/>
            <a:ext cx="8487647" cy="4843462"/>
          </a:xfrm>
        </p:spPr>
        <p:txBody>
          <a:bodyPr>
            <a:normAutofit/>
          </a:bodyPr>
          <a:lstStyle/>
          <a:p>
            <a:pPr marL="457200" indent="-457200">
              <a:spcAft>
                <a:spcPts val="1200"/>
              </a:spcAft>
              <a:buFont typeface="Arial" panose="020B0604020202020204" pitchFamily="34" charset="0"/>
              <a:buChar char="•"/>
            </a:pPr>
            <a:r>
              <a:rPr lang="en-US" sz="2400" dirty="0" smtClean="0">
                <a:solidFill>
                  <a:schemeClr val="tx1"/>
                </a:solidFill>
                <a:latin typeface="Open Sans"/>
              </a:rPr>
              <a:t>Promptly investigate.</a:t>
            </a:r>
          </a:p>
          <a:p>
            <a:pPr marL="457200" indent="-457200">
              <a:spcAft>
                <a:spcPts val="1200"/>
              </a:spcAft>
              <a:buFont typeface="Arial" panose="020B0604020202020204" pitchFamily="34" charset="0"/>
              <a:buChar char="•"/>
            </a:pPr>
            <a:r>
              <a:rPr lang="en-US" sz="2400" dirty="0" smtClean="0">
                <a:solidFill>
                  <a:schemeClr val="tx1"/>
                </a:solidFill>
                <a:latin typeface="Open Sans"/>
              </a:rPr>
              <a:t>Protect complainants from retaliation.</a:t>
            </a:r>
          </a:p>
          <a:p>
            <a:pPr marL="457200" indent="-457200">
              <a:spcAft>
                <a:spcPts val="1200"/>
              </a:spcAft>
              <a:buFont typeface="Arial" panose="020B0604020202020204" pitchFamily="34" charset="0"/>
              <a:buChar char="•"/>
            </a:pPr>
            <a:r>
              <a:rPr lang="en-US" sz="2400" dirty="0" smtClean="0">
                <a:solidFill>
                  <a:schemeClr val="tx1"/>
                </a:solidFill>
                <a:latin typeface="Open Sans"/>
              </a:rPr>
              <a:t>Take interim measures so complainant can fully participate in our educational programs and services.</a:t>
            </a:r>
          </a:p>
          <a:p>
            <a:pPr marL="457200" indent="-457200">
              <a:spcAft>
                <a:spcPts val="1200"/>
              </a:spcAft>
              <a:buFont typeface="Arial" panose="020B0604020202020204" pitchFamily="34" charset="0"/>
              <a:buChar char="•"/>
            </a:pPr>
            <a:r>
              <a:rPr lang="en-US" sz="2400" dirty="0" smtClean="0">
                <a:solidFill>
                  <a:schemeClr val="tx1"/>
                </a:solidFill>
                <a:latin typeface="Open Sans"/>
              </a:rPr>
              <a:t>Determine if there was a violation and whether remedial or corrective measures should be taken to cure effects of past unlawful discrimination, harassment or sexual violence.</a:t>
            </a:r>
          </a:p>
          <a:p>
            <a:pPr marL="457200" indent="-457200">
              <a:buFont typeface="Arial" panose="020B0604020202020204" pitchFamily="34" charset="0"/>
              <a:buChar char="•"/>
            </a:pPr>
            <a:r>
              <a:rPr lang="en-US" sz="2400" dirty="0" smtClean="0">
                <a:solidFill>
                  <a:schemeClr val="tx1"/>
                </a:solidFill>
                <a:latin typeface="Open Sans"/>
              </a:rPr>
              <a:t>Reiterate our commitment to Title IX in our schools and programs.</a:t>
            </a:r>
          </a:p>
          <a:p>
            <a:pPr marL="457200" indent="-457200">
              <a:buFont typeface="Arial" panose="020B0604020202020204" pitchFamily="34" charset="0"/>
              <a:buChar char="•"/>
            </a:pPr>
            <a:r>
              <a:rPr lang="en-US" sz="2400" dirty="0" smtClean="0">
                <a:solidFill>
                  <a:schemeClr val="tx1"/>
                </a:solidFill>
                <a:latin typeface="Open Sans"/>
              </a:rPr>
              <a:t>Consider referral to law enforcement when appropriate.</a:t>
            </a:r>
            <a:endParaRPr lang="en-US" sz="2400" dirty="0">
              <a:solidFill>
                <a:schemeClr val="tx1"/>
              </a:solidFill>
              <a:latin typeface="Open Sans"/>
            </a:endParaRPr>
          </a:p>
        </p:txBody>
      </p:sp>
      <p:sp>
        <p:nvSpPr>
          <p:cNvPr id="6" name="Footer Placeholder 3"/>
          <p:cNvSpPr txBox="1">
            <a:spLocks/>
          </p:cNvSpPr>
          <p:nvPr/>
        </p:nvSpPr>
        <p:spPr>
          <a:xfrm>
            <a:off x="457200" y="5791200"/>
            <a:ext cx="1676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white"/>
                </a:solidFill>
                <a:cs typeface="Times New Roman"/>
              </a:rPr>
              <a:t>©2017 Clark Hill PLC</a:t>
            </a:r>
            <a:endParaRPr lang="en-US" sz="1200" dirty="0">
              <a:solidFill>
                <a:prstClr val="white"/>
              </a:solidFill>
            </a:endParaRPr>
          </a:p>
        </p:txBody>
      </p:sp>
      <p:sp>
        <p:nvSpPr>
          <p:cNvPr id="7" name="Footer Placeholder 3"/>
          <p:cNvSpPr txBox="1">
            <a:spLocks/>
          </p:cNvSpPr>
          <p:nvPr/>
        </p:nvSpPr>
        <p:spPr>
          <a:xfrm>
            <a:off x="170138" y="6357258"/>
            <a:ext cx="1676400" cy="365125"/>
          </a:xfrm>
          <a:prstGeom prst="rect">
            <a:avLst/>
          </a:prstGeom>
          <a:solidFill>
            <a:schemeClr val="bg1"/>
          </a:solid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dirty="0" smtClean="0">
                <a:solidFill>
                  <a:prstClr val="black"/>
                </a:solidFill>
                <a:latin typeface="Open Sans"/>
              </a:rPr>
              <a:t>©2017 Clark Hill PLC</a:t>
            </a:r>
            <a:endParaRPr lang="en-US" sz="1000" dirty="0">
              <a:solidFill>
                <a:prstClr val="black"/>
              </a:solidFill>
              <a:latin typeface="Open Sans"/>
            </a:endParaRPr>
          </a:p>
        </p:txBody>
      </p:sp>
      <p:sp>
        <p:nvSpPr>
          <p:cNvPr id="8" name="Slide Number Placeholder 5"/>
          <p:cNvSpPr txBox="1">
            <a:spLocks/>
          </p:cNvSpPr>
          <p:nvPr/>
        </p:nvSpPr>
        <p:spPr>
          <a:xfrm>
            <a:off x="8610112" y="92981"/>
            <a:ext cx="364671" cy="261257"/>
          </a:xfrm>
          <a:prstGeom prst="rect">
            <a:avLst/>
          </a:prstGeom>
        </p:spPr>
        <p:txBody>
          <a:bodyPr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31C5B28-2528-41D5-9DDD-548488A5703E}" type="slidenum">
              <a:rPr lang="en-US" sz="1000" smtClean="0">
                <a:solidFill>
                  <a:prstClr val="black"/>
                </a:solidFill>
                <a:latin typeface="Open Sans"/>
              </a:rPr>
              <a:pPr algn="r"/>
              <a:t>15</a:t>
            </a:fld>
            <a:endParaRPr lang="en-US" sz="1000" dirty="0">
              <a:solidFill>
                <a:prstClr val="black"/>
              </a:solidFill>
              <a:latin typeface="Open Sans"/>
            </a:endParaRPr>
          </a:p>
        </p:txBody>
      </p:sp>
      <p:sp>
        <p:nvSpPr>
          <p:cNvPr id="9" name="Title 1"/>
          <p:cNvSpPr txBox="1">
            <a:spLocks/>
          </p:cNvSpPr>
          <p:nvPr/>
        </p:nvSpPr>
        <p:spPr>
          <a:xfrm>
            <a:off x="145072" y="650263"/>
            <a:ext cx="8770328" cy="492738"/>
          </a:xfrm>
          <a:prstGeom prst="rect">
            <a:avLst/>
          </a:prstGeom>
        </p:spPr>
        <p:txBody>
          <a:bodyPr vert="horz"/>
          <a:lstStyle>
            <a:lvl1pPr algn="l" defTabSz="457200" rtl="0" eaLnBrk="1" latinLnBrk="0" hangingPunct="1">
              <a:spcBef>
                <a:spcPct val="0"/>
              </a:spcBef>
              <a:buNone/>
              <a:defRPr sz="2400" kern="1200" cap="all" spc="-50" baseline="0">
                <a:solidFill>
                  <a:schemeClr val="tx1"/>
                </a:solidFill>
                <a:latin typeface="Open Sans Semibold"/>
                <a:ea typeface="+mj-ea"/>
                <a:cs typeface="Helvetica"/>
              </a:defRPr>
            </a:lvl1pPr>
          </a:lstStyle>
          <a:p>
            <a:pPr>
              <a:lnSpc>
                <a:spcPct val="80000"/>
              </a:lnSpc>
            </a:pPr>
            <a:r>
              <a:rPr lang="en-US" sz="2800" b="1" dirty="0" smtClean="0">
                <a:solidFill>
                  <a:srgbClr val="921E2E"/>
                </a:solidFill>
              </a:rPr>
              <a:t>what will district do?</a:t>
            </a:r>
            <a:endParaRPr lang="en-US" sz="2800" b="1" dirty="0">
              <a:solidFill>
                <a:srgbClr val="921E2E"/>
              </a:solidFill>
            </a:endParaRPr>
          </a:p>
        </p:txBody>
      </p:sp>
    </p:spTree>
    <p:extLst>
      <p:ext uri="{BB962C8B-B14F-4D97-AF65-F5344CB8AC3E}">
        <p14:creationId xmlns:p14="http://schemas.microsoft.com/office/powerpoint/2010/main" val="80942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228599" y="1312863"/>
            <a:ext cx="8563848" cy="4843462"/>
          </a:xfrm>
        </p:spPr>
        <p:txBody>
          <a:bodyPr>
            <a:normAutofit/>
          </a:bodyPr>
          <a:lstStyle/>
          <a:p>
            <a:pPr marL="457200" indent="-457200">
              <a:buFont typeface="Arial" panose="020B0604020202020204" pitchFamily="34" charset="0"/>
              <a:buChar char="•"/>
            </a:pPr>
            <a:r>
              <a:rPr lang="en-US" sz="2400" dirty="0" smtClean="0">
                <a:solidFill>
                  <a:schemeClr val="tx1"/>
                </a:solidFill>
                <a:latin typeface="Open Sans"/>
              </a:rPr>
              <a:t>A school administrator, counselor, or teacher who has reasonable cause to suspect child abuse or neglect must immediately submit a report to the Michigan Department of Health and Human Services.</a:t>
            </a:r>
          </a:p>
          <a:p>
            <a:pPr marL="457200" indent="-457200">
              <a:spcAft>
                <a:spcPts val="1200"/>
              </a:spcAft>
              <a:buFont typeface="Arial" panose="020B0604020202020204" pitchFamily="34" charset="0"/>
              <a:buChar char="•"/>
            </a:pPr>
            <a:r>
              <a:rPr lang="en-US" sz="2400" dirty="0" smtClean="0">
                <a:solidFill>
                  <a:schemeClr val="tx1"/>
                </a:solidFill>
                <a:latin typeface="Open Sans"/>
              </a:rPr>
              <a:t>Child abuse includes “sexual abuse, sexual exploitation by . . . any person responsible for the child’s health or welfare or by a teacher, a teacher’s aide . . .” </a:t>
            </a:r>
          </a:p>
          <a:p>
            <a:pPr marL="457200" indent="-457200">
              <a:spcAft>
                <a:spcPts val="1200"/>
              </a:spcAft>
              <a:buFont typeface="Arial" panose="020B0604020202020204" pitchFamily="34" charset="0"/>
              <a:buChar char="•"/>
            </a:pPr>
            <a:r>
              <a:rPr lang="en-US" sz="2400" i="1" dirty="0" smtClean="0">
                <a:solidFill>
                  <a:schemeClr val="tx1"/>
                </a:solidFill>
                <a:latin typeface="Open Sans"/>
              </a:rPr>
              <a:t>Any</a:t>
            </a:r>
            <a:r>
              <a:rPr lang="en-US" sz="2400" dirty="0" smtClean="0">
                <a:solidFill>
                  <a:schemeClr val="tx1"/>
                </a:solidFill>
                <a:latin typeface="Open Sans"/>
              </a:rPr>
              <a:t> employee </a:t>
            </a:r>
            <a:r>
              <a:rPr lang="en-US" sz="2400" i="1" dirty="0" smtClean="0">
                <a:solidFill>
                  <a:schemeClr val="tx1"/>
                </a:solidFill>
                <a:latin typeface="Open Sans"/>
              </a:rPr>
              <a:t>may</a:t>
            </a:r>
            <a:r>
              <a:rPr lang="en-US" sz="2400" dirty="0" smtClean="0">
                <a:solidFill>
                  <a:schemeClr val="tx1"/>
                </a:solidFill>
                <a:latin typeface="Open Sans"/>
              </a:rPr>
              <a:t> report.</a:t>
            </a:r>
          </a:p>
          <a:p>
            <a:pPr marL="457200" indent="-457200">
              <a:spcAft>
                <a:spcPts val="1200"/>
              </a:spcAft>
              <a:buFont typeface="Arial" panose="020B0604020202020204" pitchFamily="34" charset="0"/>
              <a:buChar char="•"/>
            </a:pPr>
            <a:endParaRPr lang="en-US" sz="2400" dirty="0" smtClean="0">
              <a:solidFill>
                <a:schemeClr val="tx1"/>
              </a:solidFill>
              <a:latin typeface="Open Sans"/>
            </a:endParaRPr>
          </a:p>
          <a:p>
            <a:pPr marL="0" indent="0" algn="r">
              <a:buNone/>
            </a:pPr>
            <a:r>
              <a:rPr lang="en-US" dirty="0" smtClean="0">
                <a:solidFill>
                  <a:schemeClr val="tx1"/>
                </a:solidFill>
                <a:latin typeface="Open Sans"/>
              </a:rPr>
              <a:t>(MCL 722.622, 722.623(1)(a))</a:t>
            </a:r>
            <a:endParaRPr lang="en-US" dirty="0">
              <a:solidFill>
                <a:schemeClr val="tx1"/>
              </a:solidFill>
              <a:latin typeface="Open Sans"/>
            </a:endParaRPr>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5386" y="4953000"/>
            <a:ext cx="944628" cy="9446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Footer Placeholder 3"/>
          <p:cNvSpPr txBox="1">
            <a:spLocks/>
          </p:cNvSpPr>
          <p:nvPr/>
        </p:nvSpPr>
        <p:spPr>
          <a:xfrm>
            <a:off x="457200" y="5791200"/>
            <a:ext cx="1676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white"/>
                </a:solidFill>
                <a:cs typeface="Times New Roman"/>
              </a:rPr>
              <a:t>©2017 Clark Hill PLC</a:t>
            </a:r>
            <a:endParaRPr lang="en-US" sz="1200" dirty="0">
              <a:solidFill>
                <a:prstClr val="white"/>
              </a:solidFill>
            </a:endParaRPr>
          </a:p>
        </p:txBody>
      </p:sp>
      <p:sp>
        <p:nvSpPr>
          <p:cNvPr id="7" name="Footer Placeholder 3"/>
          <p:cNvSpPr txBox="1">
            <a:spLocks/>
          </p:cNvSpPr>
          <p:nvPr/>
        </p:nvSpPr>
        <p:spPr>
          <a:xfrm>
            <a:off x="170138" y="6357258"/>
            <a:ext cx="1676400" cy="365125"/>
          </a:xfrm>
          <a:prstGeom prst="rect">
            <a:avLst/>
          </a:prstGeom>
          <a:solidFill>
            <a:schemeClr val="bg1"/>
          </a:solid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dirty="0" smtClean="0">
                <a:solidFill>
                  <a:prstClr val="black"/>
                </a:solidFill>
                <a:latin typeface="Open Sans"/>
              </a:rPr>
              <a:t>©2017 Clark Hill PLC</a:t>
            </a:r>
            <a:endParaRPr lang="en-US" sz="1000" dirty="0">
              <a:solidFill>
                <a:prstClr val="black"/>
              </a:solidFill>
              <a:latin typeface="Open Sans"/>
            </a:endParaRPr>
          </a:p>
        </p:txBody>
      </p:sp>
      <p:sp>
        <p:nvSpPr>
          <p:cNvPr id="9" name="Slide Number Placeholder 5"/>
          <p:cNvSpPr txBox="1">
            <a:spLocks/>
          </p:cNvSpPr>
          <p:nvPr/>
        </p:nvSpPr>
        <p:spPr>
          <a:xfrm>
            <a:off x="8610112" y="92981"/>
            <a:ext cx="364671" cy="261257"/>
          </a:xfrm>
          <a:prstGeom prst="rect">
            <a:avLst/>
          </a:prstGeom>
        </p:spPr>
        <p:txBody>
          <a:bodyPr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31C5B28-2528-41D5-9DDD-548488A5703E}" type="slidenum">
              <a:rPr lang="en-US" sz="1000" smtClean="0">
                <a:solidFill>
                  <a:prstClr val="black"/>
                </a:solidFill>
                <a:latin typeface="Open Sans"/>
              </a:rPr>
              <a:pPr algn="r"/>
              <a:t>16</a:t>
            </a:fld>
            <a:endParaRPr lang="en-US" sz="1000" dirty="0">
              <a:solidFill>
                <a:prstClr val="black"/>
              </a:solidFill>
              <a:latin typeface="Open Sans"/>
            </a:endParaRPr>
          </a:p>
        </p:txBody>
      </p:sp>
      <p:sp>
        <p:nvSpPr>
          <p:cNvPr id="10" name="Title 1"/>
          <p:cNvSpPr txBox="1">
            <a:spLocks/>
          </p:cNvSpPr>
          <p:nvPr/>
        </p:nvSpPr>
        <p:spPr>
          <a:xfrm>
            <a:off x="145072" y="650263"/>
            <a:ext cx="8770328" cy="492738"/>
          </a:xfrm>
          <a:prstGeom prst="rect">
            <a:avLst/>
          </a:prstGeom>
        </p:spPr>
        <p:txBody>
          <a:bodyPr vert="horz"/>
          <a:lstStyle>
            <a:lvl1pPr algn="l" defTabSz="457200" rtl="0" eaLnBrk="1" latinLnBrk="0" hangingPunct="1">
              <a:spcBef>
                <a:spcPct val="0"/>
              </a:spcBef>
              <a:buNone/>
              <a:defRPr sz="2400" kern="1200" cap="all" spc="-50" baseline="0">
                <a:solidFill>
                  <a:schemeClr val="tx1"/>
                </a:solidFill>
                <a:latin typeface="Open Sans Semibold"/>
                <a:ea typeface="+mj-ea"/>
                <a:cs typeface="Helvetica"/>
              </a:defRPr>
            </a:lvl1pPr>
          </a:lstStyle>
          <a:p>
            <a:pPr>
              <a:lnSpc>
                <a:spcPct val="80000"/>
              </a:lnSpc>
            </a:pPr>
            <a:r>
              <a:rPr lang="en-US" sz="2800" b="1" dirty="0" smtClean="0">
                <a:solidFill>
                  <a:srgbClr val="921E2E"/>
                </a:solidFill>
              </a:rPr>
              <a:t>obligation to report – state law</a:t>
            </a:r>
            <a:endParaRPr lang="en-US" sz="2800" b="1" dirty="0">
              <a:solidFill>
                <a:srgbClr val="921E2E"/>
              </a:solidFill>
            </a:endParaRPr>
          </a:p>
        </p:txBody>
      </p:sp>
    </p:spTree>
    <p:extLst>
      <p:ext uri="{BB962C8B-B14F-4D97-AF65-F5344CB8AC3E}">
        <p14:creationId xmlns:p14="http://schemas.microsoft.com/office/powerpoint/2010/main" val="4552956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OUR DISTRICT’S COMMITMENT</a:t>
            </a:r>
            <a:endParaRPr lang="en-US" b="1" dirty="0">
              <a:solidFill>
                <a:srgbClr val="C00000"/>
              </a:solidFill>
            </a:endParaRPr>
          </a:p>
        </p:txBody>
      </p:sp>
      <p:sp>
        <p:nvSpPr>
          <p:cNvPr id="3" name="Content Placeholder 2"/>
          <p:cNvSpPr>
            <a:spLocks noGrp="1"/>
          </p:cNvSpPr>
          <p:nvPr>
            <p:ph sz="quarter" idx="10"/>
          </p:nvPr>
        </p:nvSpPr>
        <p:spPr/>
        <p:txBody>
          <a:bodyPr/>
          <a:lstStyle/>
          <a:p>
            <a:pPr marL="342900" indent="-342900">
              <a:buFont typeface="Arial" panose="020B0604020202020204" pitchFamily="34" charset="0"/>
              <a:buChar char="•"/>
            </a:pPr>
            <a:r>
              <a:rPr lang="en-US" sz="2400" dirty="0" smtClean="0">
                <a:solidFill>
                  <a:schemeClr val="tx1"/>
                </a:solidFill>
              </a:rPr>
              <a:t>Our District strives to provide all students with a school and  learning environment free of unlawful discrimination, harassment, sexual or other violence, and bullying.</a:t>
            </a:r>
          </a:p>
          <a:p>
            <a:pPr marL="342900" indent="-342900">
              <a:buFont typeface="Arial" panose="020B0604020202020204" pitchFamily="34" charset="0"/>
              <a:buChar char="•"/>
            </a:pPr>
            <a:endParaRPr lang="en-US" sz="2400" dirty="0">
              <a:solidFill>
                <a:schemeClr val="tx1"/>
              </a:solidFill>
            </a:endParaRPr>
          </a:p>
          <a:p>
            <a:pPr marL="342900" indent="-342900">
              <a:buFont typeface="Arial" panose="020B0604020202020204" pitchFamily="34" charset="0"/>
              <a:buChar char="•"/>
            </a:pPr>
            <a:r>
              <a:rPr lang="en-US" sz="2400" dirty="0" smtClean="0">
                <a:solidFill>
                  <a:schemeClr val="tx1"/>
                </a:solidFill>
              </a:rPr>
              <a:t>Please help us provide and maintain a school culture consistent with our policies, goals and applicable law so that our students can learn!</a:t>
            </a:r>
          </a:p>
          <a:p>
            <a:pPr marL="342900" indent="-342900">
              <a:buFont typeface="Arial" panose="020B0604020202020204" pitchFamily="34" charset="0"/>
              <a:buChar char="•"/>
            </a:pPr>
            <a:endParaRPr lang="en-US" sz="2400" dirty="0">
              <a:solidFill>
                <a:schemeClr val="tx1"/>
              </a:solidFill>
            </a:endParaRPr>
          </a:p>
          <a:p>
            <a:pPr marL="342900" indent="-342900">
              <a:buFont typeface="Arial" panose="020B0604020202020204" pitchFamily="34" charset="0"/>
              <a:buChar char="•"/>
            </a:pPr>
            <a:r>
              <a:rPr lang="en-US" sz="2400" dirty="0" smtClean="0">
                <a:solidFill>
                  <a:schemeClr val="tx1"/>
                </a:solidFill>
              </a:rPr>
              <a:t>Thank you for all you do for our students and families!</a:t>
            </a:r>
            <a:endParaRPr lang="en-US" sz="2400" dirty="0">
              <a:solidFill>
                <a:schemeClr val="tx1"/>
              </a:solidFill>
            </a:endParaRPr>
          </a:p>
        </p:txBody>
      </p:sp>
    </p:spTree>
    <p:extLst>
      <p:ext uri="{BB962C8B-B14F-4D97-AF65-F5344CB8AC3E}">
        <p14:creationId xmlns:p14="http://schemas.microsoft.com/office/powerpoint/2010/main" val="1678064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quarter" idx="10"/>
          </p:nvPr>
        </p:nvSpPr>
        <p:spPr/>
        <p:txBody>
          <a:bodyPr/>
          <a:lstStyle/>
          <a:p>
            <a:endParaRPr lang="en-US" dirty="0"/>
          </a:p>
        </p:txBody>
      </p:sp>
    </p:spTree>
    <p:extLst>
      <p:ext uri="{BB962C8B-B14F-4D97-AF65-F5344CB8AC3E}">
        <p14:creationId xmlns:p14="http://schemas.microsoft.com/office/powerpoint/2010/main" val="695938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234885" y="1524000"/>
            <a:ext cx="8686800" cy="4632325"/>
          </a:xfrm>
        </p:spPr>
        <p:txBody>
          <a:bodyPr>
            <a:normAutofit lnSpcReduction="10000"/>
          </a:bodyPr>
          <a:lstStyle/>
          <a:p>
            <a:pPr marL="457200" indent="-457200">
              <a:spcBef>
                <a:spcPts val="0"/>
              </a:spcBef>
              <a:buFont typeface="Arial" panose="020B0604020202020204" pitchFamily="34" charset="0"/>
              <a:buChar char="•"/>
            </a:pPr>
            <a:r>
              <a:rPr lang="en-US" sz="2400" dirty="0" smtClean="0">
                <a:solidFill>
                  <a:schemeClr val="tx1"/>
                </a:solidFill>
                <a:latin typeface="Open Sans"/>
              </a:rPr>
              <a:t>Federal anti-discrimination law.</a:t>
            </a:r>
          </a:p>
          <a:p>
            <a:pPr marL="457200" indent="-457200">
              <a:spcBef>
                <a:spcPts val="0"/>
              </a:spcBef>
              <a:buFont typeface="Arial" panose="020B0604020202020204" pitchFamily="34" charset="0"/>
              <a:buChar char="•"/>
            </a:pPr>
            <a:endParaRPr lang="en-US" sz="2400" dirty="0">
              <a:solidFill>
                <a:schemeClr val="tx1"/>
              </a:solidFill>
              <a:latin typeface="Open Sans"/>
            </a:endParaRPr>
          </a:p>
          <a:p>
            <a:pPr marL="457200" indent="-457200">
              <a:spcBef>
                <a:spcPts val="0"/>
              </a:spcBef>
              <a:buFont typeface="Arial" panose="020B0604020202020204" pitchFamily="34" charset="0"/>
              <a:buChar char="•"/>
            </a:pPr>
            <a:r>
              <a:rPr lang="en-US" sz="2400" dirty="0" smtClean="0">
                <a:solidFill>
                  <a:schemeClr val="tx1"/>
                </a:solidFill>
                <a:latin typeface="Open Sans"/>
              </a:rPr>
              <a:t>“No </a:t>
            </a:r>
            <a:r>
              <a:rPr lang="en-US" sz="2400" dirty="0">
                <a:solidFill>
                  <a:schemeClr val="tx1"/>
                </a:solidFill>
                <a:latin typeface="Open Sans"/>
              </a:rPr>
              <a:t>person in the United States shall, </a:t>
            </a:r>
            <a:r>
              <a:rPr lang="en-US" sz="2400" u="sng" dirty="0">
                <a:solidFill>
                  <a:schemeClr val="tx1"/>
                </a:solidFill>
                <a:latin typeface="Open Sans"/>
              </a:rPr>
              <a:t>on the basis of sex</a:t>
            </a:r>
            <a:r>
              <a:rPr lang="en-US" sz="2400" dirty="0">
                <a:solidFill>
                  <a:schemeClr val="tx1"/>
                </a:solidFill>
                <a:latin typeface="Open Sans"/>
              </a:rPr>
              <a:t>, be excluded from participation, </a:t>
            </a:r>
            <a:r>
              <a:rPr lang="en-US" sz="2400" dirty="0" smtClean="0">
                <a:solidFill>
                  <a:schemeClr val="tx1"/>
                </a:solidFill>
                <a:latin typeface="Open Sans"/>
              </a:rPr>
              <a:t>or denied </a:t>
            </a:r>
            <a:r>
              <a:rPr lang="en-US" sz="2400" dirty="0">
                <a:solidFill>
                  <a:schemeClr val="tx1"/>
                </a:solidFill>
                <a:latin typeface="Open Sans"/>
              </a:rPr>
              <a:t>the benefits of, or be subjected to discrimination under any education program or activity receiving Federal financial </a:t>
            </a:r>
            <a:r>
              <a:rPr lang="en-US" sz="2400" dirty="0" smtClean="0">
                <a:solidFill>
                  <a:schemeClr val="tx1"/>
                </a:solidFill>
                <a:latin typeface="Open Sans"/>
              </a:rPr>
              <a:t>assistance. 20 </a:t>
            </a:r>
            <a:r>
              <a:rPr lang="en-US" sz="2400" dirty="0" err="1">
                <a:solidFill>
                  <a:schemeClr val="tx1"/>
                </a:solidFill>
                <a:latin typeface="Open Sans"/>
              </a:rPr>
              <a:t>U.S.C</a:t>
            </a:r>
            <a:r>
              <a:rPr lang="en-US" sz="2400" dirty="0">
                <a:solidFill>
                  <a:schemeClr val="tx1"/>
                </a:solidFill>
                <a:latin typeface="Open Sans"/>
              </a:rPr>
              <a:t>. </a:t>
            </a:r>
            <a:r>
              <a:rPr lang="en-US" sz="2400" dirty="0" smtClean="0">
                <a:solidFill>
                  <a:schemeClr val="tx1"/>
                </a:solidFill>
                <a:latin typeface="Open Sans"/>
              </a:rPr>
              <a:t>§ 1681</a:t>
            </a:r>
            <a:r>
              <a:rPr lang="en-US" sz="2400" dirty="0">
                <a:solidFill>
                  <a:schemeClr val="tx1"/>
                </a:solidFill>
                <a:latin typeface="Open Sans"/>
              </a:rPr>
              <a:t>, </a:t>
            </a:r>
            <a:r>
              <a:rPr lang="en-US" sz="2400" i="1" dirty="0">
                <a:solidFill>
                  <a:schemeClr val="tx1"/>
                </a:solidFill>
                <a:latin typeface="Open Sans"/>
              </a:rPr>
              <a:t>et </a:t>
            </a:r>
            <a:r>
              <a:rPr lang="en-US" sz="2400" i="1" dirty="0" smtClean="0">
                <a:solidFill>
                  <a:schemeClr val="tx1"/>
                </a:solidFill>
                <a:latin typeface="Open Sans"/>
              </a:rPr>
              <a:t>seq</a:t>
            </a:r>
            <a:r>
              <a:rPr lang="en-US" sz="2400" dirty="0" smtClean="0">
                <a:solidFill>
                  <a:schemeClr val="tx1"/>
                </a:solidFill>
                <a:latin typeface="Open Sans"/>
              </a:rPr>
              <a:t>.” (emphasis added)</a:t>
            </a:r>
          </a:p>
          <a:p>
            <a:pPr marL="457200" indent="-457200">
              <a:spcBef>
                <a:spcPts val="0"/>
              </a:spcBef>
              <a:buFont typeface="Arial" panose="020B0604020202020204" pitchFamily="34" charset="0"/>
              <a:buChar char="•"/>
            </a:pPr>
            <a:endParaRPr lang="en-US" sz="2400" dirty="0" smtClean="0">
              <a:solidFill>
                <a:schemeClr val="tx1"/>
              </a:solidFill>
              <a:latin typeface="Open Sans"/>
            </a:endParaRPr>
          </a:p>
          <a:p>
            <a:pPr marL="457200" indent="-457200">
              <a:spcBef>
                <a:spcPts val="0"/>
              </a:spcBef>
              <a:buFont typeface="Arial" panose="020B0604020202020204" pitchFamily="34" charset="0"/>
              <a:buChar char="•"/>
            </a:pPr>
            <a:r>
              <a:rPr lang="en-US" sz="2400" dirty="0" smtClean="0">
                <a:solidFill>
                  <a:schemeClr val="tx1"/>
                </a:solidFill>
                <a:latin typeface="Open Sans"/>
              </a:rPr>
              <a:t>Applies to any educational institution that receives federal financial assistance.</a:t>
            </a:r>
          </a:p>
          <a:p>
            <a:pPr marL="457200" indent="-457200">
              <a:spcBef>
                <a:spcPts val="0"/>
              </a:spcBef>
              <a:buFont typeface="Arial" panose="020B0604020202020204" pitchFamily="34" charset="0"/>
              <a:buChar char="•"/>
            </a:pPr>
            <a:endParaRPr lang="en-US" sz="2400" dirty="0">
              <a:solidFill>
                <a:schemeClr val="tx1"/>
              </a:solidFill>
              <a:latin typeface="Open Sans"/>
            </a:endParaRPr>
          </a:p>
          <a:p>
            <a:pPr marL="457200" indent="-457200">
              <a:spcBef>
                <a:spcPts val="0"/>
              </a:spcBef>
              <a:buFont typeface="Arial" panose="020B0604020202020204" pitchFamily="34" charset="0"/>
              <a:buChar char="•"/>
            </a:pPr>
            <a:r>
              <a:rPr lang="en-US" sz="2400" dirty="0" smtClean="0">
                <a:solidFill>
                  <a:schemeClr val="tx1"/>
                </a:solidFill>
                <a:latin typeface="Open Sans"/>
              </a:rPr>
              <a:t>Intended to </a:t>
            </a:r>
            <a:r>
              <a:rPr lang="en-US" sz="2400" dirty="0">
                <a:solidFill>
                  <a:schemeClr val="tx1"/>
                </a:solidFill>
                <a:latin typeface="Open Sans"/>
              </a:rPr>
              <a:t>prevent unlawful discrimination and to provide remedies for the effects of past discrimination.</a:t>
            </a:r>
          </a:p>
        </p:txBody>
      </p:sp>
      <p:sp>
        <p:nvSpPr>
          <p:cNvPr id="7" name="Footer Placeholder 3"/>
          <p:cNvSpPr txBox="1">
            <a:spLocks/>
          </p:cNvSpPr>
          <p:nvPr/>
        </p:nvSpPr>
        <p:spPr>
          <a:xfrm>
            <a:off x="457200" y="5791200"/>
            <a:ext cx="1676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solidFill>
                  <a:prstClr val="white"/>
                </a:solidFill>
                <a:cs typeface="Times New Roman"/>
              </a:rPr>
              <a:t>©2017 </a:t>
            </a:r>
            <a:r>
              <a:rPr lang="en-US" sz="1200" dirty="0">
                <a:solidFill>
                  <a:prstClr val="white"/>
                </a:solidFill>
                <a:cs typeface="Times New Roman"/>
              </a:rPr>
              <a:t>Clark </a:t>
            </a:r>
            <a:r>
              <a:rPr lang="en-US" sz="1200" dirty="0" smtClean="0">
                <a:solidFill>
                  <a:prstClr val="white"/>
                </a:solidFill>
                <a:cs typeface="Times New Roman"/>
              </a:rPr>
              <a:t>Hill PLC</a:t>
            </a:r>
            <a:endParaRPr lang="en-US" sz="1200" dirty="0">
              <a:solidFill>
                <a:prstClr val="white"/>
              </a:solidFill>
            </a:endParaRPr>
          </a:p>
        </p:txBody>
      </p:sp>
      <p:sp>
        <p:nvSpPr>
          <p:cNvPr id="8" name="Footer Placeholder 3"/>
          <p:cNvSpPr txBox="1">
            <a:spLocks/>
          </p:cNvSpPr>
          <p:nvPr/>
        </p:nvSpPr>
        <p:spPr>
          <a:xfrm>
            <a:off x="170138" y="6357258"/>
            <a:ext cx="1676400" cy="365125"/>
          </a:xfrm>
          <a:prstGeom prst="rect">
            <a:avLst/>
          </a:prstGeom>
          <a:solidFill>
            <a:schemeClr val="bg1"/>
          </a:solid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dirty="0" smtClean="0">
                <a:solidFill>
                  <a:prstClr val="black"/>
                </a:solidFill>
                <a:latin typeface="Open Sans"/>
              </a:rPr>
              <a:t>©2017 Clark Hill PLC</a:t>
            </a:r>
            <a:endParaRPr lang="en-US" sz="1000" dirty="0">
              <a:solidFill>
                <a:prstClr val="black"/>
              </a:solidFill>
              <a:latin typeface="Open Sans"/>
            </a:endParaRPr>
          </a:p>
        </p:txBody>
      </p:sp>
      <p:sp>
        <p:nvSpPr>
          <p:cNvPr id="9" name="Title 1"/>
          <p:cNvSpPr txBox="1">
            <a:spLocks/>
          </p:cNvSpPr>
          <p:nvPr/>
        </p:nvSpPr>
        <p:spPr>
          <a:xfrm>
            <a:off x="145072" y="650262"/>
            <a:ext cx="8770328" cy="721337"/>
          </a:xfrm>
          <a:prstGeom prst="rect">
            <a:avLst/>
          </a:prstGeom>
        </p:spPr>
        <p:txBody>
          <a:bodyPr vert="horz"/>
          <a:lstStyle>
            <a:lvl1pPr algn="l" defTabSz="457200" rtl="0" eaLnBrk="1" latinLnBrk="0" hangingPunct="1">
              <a:spcBef>
                <a:spcPct val="0"/>
              </a:spcBef>
              <a:buNone/>
              <a:defRPr sz="2400" kern="1200" cap="all" spc="-50" baseline="0">
                <a:solidFill>
                  <a:schemeClr val="tx1"/>
                </a:solidFill>
                <a:latin typeface="Open Sans Semibold"/>
                <a:ea typeface="+mj-ea"/>
                <a:cs typeface="Helvetica"/>
              </a:defRPr>
            </a:lvl1pPr>
          </a:lstStyle>
          <a:p>
            <a:pPr>
              <a:lnSpc>
                <a:spcPct val="80000"/>
              </a:lnSpc>
            </a:pPr>
            <a:r>
              <a:rPr lang="en-US" sz="2800" b="1" dirty="0" smtClean="0">
                <a:solidFill>
                  <a:srgbClr val="921E2E"/>
                </a:solidFill>
              </a:rPr>
              <a:t>what is title ix of the education amendments of 1972?</a:t>
            </a:r>
            <a:endParaRPr lang="en-US" sz="2800" b="1" dirty="0">
              <a:solidFill>
                <a:srgbClr val="921E2E"/>
              </a:solidFill>
            </a:endParaRPr>
          </a:p>
        </p:txBody>
      </p:sp>
      <p:sp>
        <p:nvSpPr>
          <p:cNvPr id="10" name="Slide Number Placeholder 5"/>
          <p:cNvSpPr txBox="1">
            <a:spLocks/>
          </p:cNvSpPr>
          <p:nvPr/>
        </p:nvSpPr>
        <p:spPr>
          <a:xfrm>
            <a:off x="8610112" y="92981"/>
            <a:ext cx="364671" cy="261257"/>
          </a:xfrm>
          <a:prstGeom prst="rect">
            <a:avLst/>
          </a:prstGeom>
        </p:spPr>
        <p:txBody>
          <a:bodyPr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31C5B28-2528-41D5-9DDD-548488A5703E}" type="slidenum">
              <a:rPr lang="en-US" sz="1000" smtClean="0">
                <a:solidFill>
                  <a:prstClr val="black"/>
                </a:solidFill>
                <a:latin typeface="Open Sans"/>
              </a:rPr>
              <a:pPr algn="r"/>
              <a:t>2</a:t>
            </a:fld>
            <a:endParaRPr lang="en-US" sz="1000" dirty="0">
              <a:solidFill>
                <a:prstClr val="black"/>
              </a:solidFill>
              <a:latin typeface="Open Sans"/>
            </a:endParaRPr>
          </a:p>
        </p:txBody>
      </p:sp>
    </p:spTree>
    <p:extLst>
      <p:ext uri="{BB962C8B-B14F-4D97-AF65-F5344CB8AC3E}">
        <p14:creationId xmlns:p14="http://schemas.microsoft.com/office/powerpoint/2010/main" val="3091230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228600" y="1312863"/>
            <a:ext cx="8686800" cy="4843462"/>
          </a:xfrm>
        </p:spPr>
        <p:txBody>
          <a:bodyPr>
            <a:normAutofit/>
          </a:bodyPr>
          <a:lstStyle/>
          <a:p>
            <a:pPr marL="457200" indent="-457200">
              <a:spcBef>
                <a:spcPts val="0"/>
              </a:spcBef>
              <a:buFont typeface="Arial" panose="020B0604020202020204" pitchFamily="34" charset="0"/>
              <a:buChar char="•"/>
            </a:pPr>
            <a:r>
              <a:rPr lang="en-US" sz="2400" dirty="0" smtClean="0">
                <a:solidFill>
                  <a:schemeClr val="tx1"/>
                </a:solidFill>
                <a:latin typeface="Open Sans"/>
              </a:rPr>
              <a:t>“Title IX protects students in connection with all the academic, educational, extracurricular, athletic, and other programs of the school, whether those programs take place in a school’s facilities, on a school bus, at a class or training program sponsored by the school at another location, or elsewhere.” (</a:t>
            </a:r>
            <a:r>
              <a:rPr lang="en-US" sz="2400" i="1" dirty="0" smtClean="0">
                <a:solidFill>
                  <a:schemeClr val="tx1"/>
                </a:solidFill>
                <a:latin typeface="Open Sans"/>
              </a:rPr>
              <a:t>i.e.</a:t>
            </a:r>
            <a:r>
              <a:rPr lang="en-US" sz="2400" dirty="0" smtClean="0">
                <a:solidFill>
                  <a:schemeClr val="tx1"/>
                </a:solidFill>
                <a:latin typeface="Open Sans"/>
              </a:rPr>
              <a:t>, field trip)</a:t>
            </a:r>
          </a:p>
          <a:p>
            <a:pPr marL="0" indent="0" algn="r">
              <a:spcBef>
                <a:spcPts val="0"/>
              </a:spcBef>
              <a:buNone/>
            </a:pPr>
            <a:endParaRPr lang="en-US" dirty="0" smtClean="0">
              <a:solidFill>
                <a:schemeClr val="tx1"/>
              </a:solidFill>
              <a:latin typeface="Open Sans"/>
            </a:endParaRPr>
          </a:p>
          <a:p>
            <a:pPr marL="0" indent="0" algn="r">
              <a:spcBef>
                <a:spcPts val="0"/>
              </a:spcBef>
              <a:buNone/>
            </a:pPr>
            <a:r>
              <a:rPr lang="en-US" dirty="0" smtClean="0">
                <a:solidFill>
                  <a:schemeClr val="tx1"/>
                </a:solidFill>
                <a:latin typeface="Open Sans"/>
              </a:rPr>
              <a:t>(OCR Dear Colleague Letter, April 4, 2011)</a:t>
            </a:r>
          </a:p>
          <a:p>
            <a:pPr marL="0" indent="0" algn="r">
              <a:spcBef>
                <a:spcPts val="0"/>
              </a:spcBef>
              <a:buNone/>
            </a:pPr>
            <a:endParaRPr lang="en-US" dirty="0">
              <a:solidFill>
                <a:schemeClr val="tx1"/>
              </a:solidFill>
              <a:latin typeface="Open Sans"/>
            </a:endParaRPr>
          </a:p>
          <a:p>
            <a:pPr marL="285750" indent="-285750">
              <a:spcBef>
                <a:spcPts val="0"/>
              </a:spcBef>
              <a:buFont typeface="Arial" panose="020B0604020202020204" pitchFamily="34" charset="0"/>
              <a:buChar char="•"/>
            </a:pPr>
            <a:r>
              <a:rPr lang="en-US" sz="2400" dirty="0" smtClean="0">
                <a:solidFill>
                  <a:schemeClr val="tx1"/>
                </a:solidFill>
                <a:latin typeface="Open Sans"/>
              </a:rPr>
              <a:t>Title IX is about more than athletic opportunities!</a:t>
            </a:r>
          </a:p>
        </p:txBody>
      </p:sp>
      <p:sp>
        <p:nvSpPr>
          <p:cNvPr id="7" name="Footer Placeholder 3"/>
          <p:cNvSpPr txBox="1">
            <a:spLocks/>
          </p:cNvSpPr>
          <p:nvPr/>
        </p:nvSpPr>
        <p:spPr>
          <a:xfrm>
            <a:off x="457200" y="5791200"/>
            <a:ext cx="1676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solidFill>
                  <a:prstClr val="white"/>
                </a:solidFill>
                <a:cs typeface="Times New Roman"/>
              </a:rPr>
              <a:t>©2017 </a:t>
            </a:r>
            <a:r>
              <a:rPr lang="en-US" sz="1200" dirty="0">
                <a:solidFill>
                  <a:prstClr val="white"/>
                </a:solidFill>
                <a:cs typeface="Times New Roman"/>
              </a:rPr>
              <a:t>Clark </a:t>
            </a:r>
            <a:r>
              <a:rPr lang="en-US" sz="1200" dirty="0" smtClean="0">
                <a:solidFill>
                  <a:prstClr val="white"/>
                </a:solidFill>
                <a:cs typeface="Times New Roman"/>
              </a:rPr>
              <a:t>Hill PLC</a:t>
            </a:r>
            <a:endParaRPr lang="en-US" sz="1200" dirty="0">
              <a:solidFill>
                <a:prstClr val="white"/>
              </a:solidFill>
            </a:endParaRPr>
          </a:p>
        </p:txBody>
      </p:sp>
      <p:sp>
        <p:nvSpPr>
          <p:cNvPr id="8" name="Footer Placeholder 3"/>
          <p:cNvSpPr txBox="1">
            <a:spLocks/>
          </p:cNvSpPr>
          <p:nvPr/>
        </p:nvSpPr>
        <p:spPr>
          <a:xfrm>
            <a:off x="170138" y="6357258"/>
            <a:ext cx="1676400" cy="365125"/>
          </a:xfrm>
          <a:prstGeom prst="rect">
            <a:avLst/>
          </a:prstGeom>
          <a:solidFill>
            <a:schemeClr val="bg1"/>
          </a:solid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dirty="0" smtClean="0">
                <a:solidFill>
                  <a:prstClr val="black"/>
                </a:solidFill>
                <a:latin typeface="Open Sans"/>
              </a:rPr>
              <a:t>©2017 Clark Hill PLC</a:t>
            </a:r>
            <a:endParaRPr lang="en-US" sz="1000" dirty="0">
              <a:solidFill>
                <a:prstClr val="black"/>
              </a:solidFill>
              <a:latin typeface="Open Sans"/>
            </a:endParaRPr>
          </a:p>
        </p:txBody>
      </p:sp>
      <p:sp>
        <p:nvSpPr>
          <p:cNvPr id="9" name="Slide Number Placeholder 5"/>
          <p:cNvSpPr txBox="1">
            <a:spLocks/>
          </p:cNvSpPr>
          <p:nvPr/>
        </p:nvSpPr>
        <p:spPr>
          <a:xfrm>
            <a:off x="8610112" y="92981"/>
            <a:ext cx="364671" cy="261257"/>
          </a:xfrm>
          <a:prstGeom prst="rect">
            <a:avLst/>
          </a:prstGeom>
        </p:spPr>
        <p:txBody>
          <a:bodyPr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31C5B28-2528-41D5-9DDD-548488A5703E}" type="slidenum">
              <a:rPr lang="en-US" sz="1000" smtClean="0">
                <a:solidFill>
                  <a:prstClr val="black"/>
                </a:solidFill>
                <a:latin typeface="Open Sans"/>
              </a:rPr>
              <a:pPr algn="r"/>
              <a:t>3</a:t>
            </a:fld>
            <a:endParaRPr lang="en-US" sz="1000" dirty="0">
              <a:solidFill>
                <a:prstClr val="black"/>
              </a:solidFill>
              <a:latin typeface="Open Sans"/>
            </a:endParaRPr>
          </a:p>
        </p:txBody>
      </p:sp>
      <p:sp>
        <p:nvSpPr>
          <p:cNvPr id="10" name="Title 1"/>
          <p:cNvSpPr txBox="1">
            <a:spLocks/>
          </p:cNvSpPr>
          <p:nvPr/>
        </p:nvSpPr>
        <p:spPr>
          <a:xfrm>
            <a:off x="145072" y="650263"/>
            <a:ext cx="8770328" cy="492738"/>
          </a:xfrm>
          <a:prstGeom prst="rect">
            <a:avLst/>
          </a:prstGeom>
        </p:spPr>
        <p:txBody>
          <a:bodyPr vert="horz"/>
          <a:lstStyle>
            <a:lvl1pPr algn="l" defTabSz="457200" rtl="0" eaLnBrk="1" latinLnBrk="0" hangingPunct="1">
              <a:spcBef>
                <a:spcPct val="0"/>
              </a:spcBef>
              <a:buNone/>
              <a:defRPr sz="2400" kern="1200" cap="all" spc="-50" baseline="0">
                <a:solidFill>
                  <a:schemeClr val="tx1"/>
                </a:solidFill>
                <a:latin typeface="Open Sans Semibold"/>
                <a:ea typeface="+mj-ea"/>
                <a:cs typeface="Helvetica"/>
              </a:defRPr>
            </a:lvl1pPr>
          </a:lstStyle>
          <a:p>
            <a:pPr>
              <a:lnSpc>
                <a:spcPct val="80000"/>
              </a:lnSpc>
            </a:pPr>
            <a:r>
              <a:rPr lang="en-US" sz="2800" b="1" dirty="0" smtClean="0">
                <a:solidFill>
                  <a:srgbClr val="921E2E"/>
                </a:solidFill>
              </a:rPr>
              <a:t>title </a:t>
            </a:r>
            <a:r>
              <a:rPr lang="en-US" sz="2800" b="1" dirty="0" err="1" smtClean="0">
                <a:solidFill>
                  <a:srgbClr val="921E2E"/>
                </a:solidFill>
              </a:rPr>
              <a:t>ix’s</a:t>
            </a:r>
            <a:r>
              <a:rPr lang="en-US" sz="2800" b="1" dirty="0" smtClean="0">
                <a:solidFill>
                  <a:srgbClr val="921E2E"/>
                </a:solidFill>
              </a:rPr>
              <a:t> broad protections</a:t>
            </a:r>
            <a:endParaRPr lang="en-US" sz="2800" b="1" dirty="0">
              <a:solidFill>
                <a:srgbClr val="921E2E"/>
              </a:solidFill>
            </a:endParaRPr>
          </a:p>
        </p:txBody>
      </p:sp>
    </p:spTree>
    <p:extLst>
      <p:ext uri="{BB962C8B-B14F-4D97-AF65-F5344CB8AC3E}">
        <p14:creationId xmlns:p14="http://schemas.microsoft.com/office/powerpoint/2010/main" val="15359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228600" y="1312863"/>
            <a:ext cx="8686800" cy="4843462"/>
          </a:xfrm>
        </p:spPr>
        <p:txBody>
          <a:bodyPr>
            <a:normAutofit lnSpcReduction="10000"/>
          </a:bodyPr>
          <a:lstStyle/>
          <a:p>
            <a:pPr marL="457200" indent="-457200">
              <a:spcBef>
                <a:spcPts val="0"/>
              </a:spcBef>
              <a:spcAft>
                <a:spcPts val="600"/>
              </a:spcAft>
              <a:buFont typeface="Arial" panose="020B0604020202020204" pitchFamily="34" charset="0"/>
              <a:buChar char="•"/>
            </a:pPr>
            <a:r>
              <a:rPr lang="en-US" sz="2400" b="1" dirty="0" smtClean="0">
                <a:solidFill>
                  <a:schemeClr val="tx1"/>
                </a:solidFill>
                <a:latin typeface="Open Sans"/>
              </a:rPr>
              <a:t>Protects students from sexual discrimination</a:t>
            </a:r>
          </a:p>
          <a:p>
            <a:pPr marL="786384" lvl="1">
              <a:spcBef>
                <a:spcPts val="0"/>
              </a:spcBef>
              <a:spcAft>
                <a:spcPts val="600"/>
              </a:spcAft>
              <a:buFont typeface="Courier New" panose="02070309020205020404" pitchFamily="49" charset="0"/>
              <a:buChar char="o"/>
            </a:pPr>
            <a:r>
              <a:rPr lang="en-US" sz="2400" dirty="0" smtClean="0">
                <a:solidFill>
                  <a:schemeClr val="tx1"/>
                </a:solidFill>
                <a:latin typeface="Open Sans"/>
              </a:rPr>
              <a:t>No age limit; elementary to high school students are protected.</a:t>
            </a:r>
          </a:p>
          <a:p>
            <a:pPr marL="786384" lvl="1">
              <a:spcBef>
                <a:spcPts val="0"/>
              </a:spcBef>
              <a:spcAft>
                <a:spcPts val="600"/>
              </a:spcAft>
              <a:buFont typeface="Courier New" panose="02070309020205020404" pitchFamily="49" charset="0"/>
              <a:buChar char="o"/>
            </a:pPr>
            <a:r>
              <a:rPr lang="en-US" sz="2400" dirty="0" smtClean="0">
                <a:solidFill>
                  <a:schemeClr val="tx1"/>
                </a:solidFill>
                <a:latin typeface="Open Sans"/>
              </a:rPr>
              <a:t>Includes male, female, straight, gay, lesbian, bisexual, and transgender students.</a:t>
            </a:r>
          </a:p>
          <a:p>
            <a:pPr marL="786384" lvl="1">
              <a:spcBef>
                <a:spcPts val="0"/>
              </a:spcBef>
              <a:spcAft>
                <a:spcPts val="600"/>
              </a:spcAft>
              <a:buFont typeface="Courier New" panose="02070309020205020404" pitchFamily="49" charset="0"/>
              <a:buChar char="o"/>
            </a:pPr>
            <a:r>
              <a:rPr lang="en-US" sz="2400" dirty="0" smtClean="0">
                <a:solidFill>
                  <a:schemeClr val="tx1"/>
                </a:solidFill>
                <a:latin typeface="Open Sans"/>
              </a:rPr>
              <a:t>Claims may be based upon gender identity or failure to conform to stereotypical notions of masculinity or femininity. </a:t>
            </a:r>
          </a:p>
          <a:p>
            <a:pPr marL="786384" lvl="1">
              <a:spcBef>
                <a:spcPts val="0"/>
              </a:spcBef>
              <a:spcAft>
                <a:spcPts val="600"/>
              </a:spcAft>
              <a:buFont typeface="Courier New" panose="02070309020205020404" pitchFamily="49" charset="0"/>
              <a:buChar char="o"/>
            </a:pPr>
            <a:r>
              <a:rPr lang="en-US" sz="2400" dirty="0" smtClean="0">
                <a:solidFill>
                  <a:schemeClr val="tx1"/>
                </a:solidFill>
                <a:latin typeface="Open Sans"/>
              </a:rPr>
              <a:t>“Same sex” discrimination claims are handled with same procedures as opposite sex complaints.</a:t>
            </a:r>
          </a:p>
          <a:p>
            <a:pPr marL="786384" lvl="1">
              <a:spcBef>
                <a:spcPts val="0"/>
              </a:spcBef>
              <a:spcAft>
                <a:spcPts val="600"/>
              </a:spcAft>
              <a:buFont typeface="Courier New" panose="02070309020205020404" pitchFamily="49" charset="0"/>
              <a:buChar char="o"/>
            </a:pPr>
            <a:r>
              <a:rPr lang="en-US" sz="2400" dirty="0" smtClean="0">
                <a:solidFill>
                  <a:schemeClr val="tx1"/>
                </a:solidFill>
                <a:latin typeface="Open Sans"/>
              </a:rPr>
              <a:t>Inform students and parents of their right to file a complaint with the District if they believe a Title IX violation has occurred.</a:t>
            </a:r>
          </a:p>
          <a:p>
            <a:pPr marL="786384" lvl="1">
              <a:spcBef>
                <a:spcPts val="0"/>
              </a:spcBef>
              <a:spcAft>
                <a:spcPts val="600"/>
              </a:spcAft>
              <a:buFont typeface="Courier New" panose="02070309020205020404" pitchFamily="49" charset="0"/>
              <a:buChar char="o"/>
            </a:pPr>
            <a:r>
              <a:rPr lang="en-US" sz="2400" dirty="0" smtClean="0">
                <a:solidFill>
                  <a:schemeClr val="tx1"/>
                </a:solidFill>
                <a:latin typeface="Open Sans"/>
              </a:rPr>
              <a:t>If you believe a violation has occurred, report to supervisor.</a:t>
            </a:r>
          </a:p>
        </p:txBody>
      </p:sp>
      <p:sp>
        <p:nvSpPr>
          <p:cNvPr id="7" name="Footer Placeholder 3"/>
          <p:cNvSpPr txBox="1">
            <a:spLocks/>
          </p:cNvSpPr>
          <p:nvPr/>
        </p:nvSpPr>
        <p:spPr>
          <a:xfrm>
            <a:off x="457200" y="5791200"/>
            <a:ext cx="1676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white"/>
                </a:solidFill>
                <a:cs typeface="Times New Roman"/>
              </a:rPr>
              <a:t>©2017 Clark Hill PLC</a:t>
            </a:r>
            <a:endParaRPr lang="en-US" sz="1200" dirty="0">
              <a:solidFill>
                <a:prstClr val="white"/>
              </a:solidFill>
            </a:endParaRPr>
          </a:p>
        </p:txBody>
      </p:sp>
      <p:sp>
        <p:nvSpPr>
          <p:cNvPr id="8" name="Footer Placeholder 3"/>
          <p:cNvSpPr txBox="1">
            <a:spLocks/>
          </p:cNvSpPr>
          <p:nvPr/>
        </p:nvSpPr>
        <p:spPr>
          <a:xfrm>
            <a:off x="170138" y="6357258"/>
            <a:ext cx="1676400" cy="365125"/>
          </a:xfrm>
          <a:prstGeom prst="rect">
            <a:avLst/>
          </a:prstGeom>
          <a:solidFill>
            <a:schemeClr val="bg1"/>
          </a:solid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dirty="0" smtClean="0">
                <a:solidFill>
                  <a:prstClr val="black"/>
                </a:solidFill>
                <a:latin typeface="Open Sans"/>
              </a:rPr>
              <a:t>©2017 Clark Hill PLC</a:t>
            </a:r>
            <a:endParaRPr lang="en-US" sz="1000" dirty="0">
              <a:solidFill>
                <a:prstClr val="black"/>
              </a:solidFill>
              <a:latin typeface="Open Sans"/>
            </a:endParaRPr>
          </a:p>
        </p:txBody>
      </p:sp>
      <p:sp>
        <p:nvSpPr>
          <p:cNvPr id="9" name="Slide Number Placeholder 5"/>
          <p:cNvSpPr txBox="1">
            <a:spLocks/>
          </p:cNvSpPr>
          <p:nvPr/>
        </p:nvSpPr>
        <p:spPr>
          <a:xfrm>
            <a:off x="8610112" y="92981"/>
            <a:ext cx="364671" cy="261257"/>
          </a:xfrm>
          <a:prstGeom prst="rect">
            <a:avLst/>
          </a:prstGeom>
        </p:spPr>
        <p:txBody>
          <a:bodyPr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31C5B28-2528-41D5-9DDD-548488A5703E}" type="slidenum">
              <a:rPr lang="en-US" sz="1000" smtClean="0">
                <a:solidFill>
                  <a:prstClr val="black"/>
                </a:solidFill>
                <a:latin typeface="Open Sans"/>
              </a:rPr>
              <a:pPr algn="r"/>
              <a:t>4</a:t>
            </a:fld>
            <a:endParaRPr lang="en-US" sz="1000" dirty="0">
              <a:solidFill>
                <a:prstClr val="black"/>
              </a:solidFill>
              <a:latin typeface="Open Sans"/>
            </a:endParaRPr>
          </a:p>
        </p:txBody>
      </p:sp>
      <p:sp>
        <p:nvSpPr>
          <p:cNvPr id="10" name="Title 1"/>
          <p:cNvSpPr txBox="1">
            <a:spLocks/>
          </p:cNvSpPr>
          <p:nvPr/>
        </p:nvSpPr>
        <p:spPr>
          <a:xfrm>
            <a:off x="145072" y="650263"/>
            <a:ext cx="8770328" cy="492738"/>
          </a:xfrm>
          <a:prstGeom prst="rect">
            <a:avLst/>
          </a:prstGeom>
        </p:spPr>
        <p:txBody>
          <a:bodyPr vert="horz"/>
          <a:lstStyle>
            <a:lvl1pPr algn="l" defTabSz="457200" rtl="0" eaLnBrk="1" latinLnBrk="0" hangingPunct="1">
              <a:spcBef>
                <a:spcPct val="0"/>
              </a:spcBef>
              <a:buNone/>
              <a:defRPr sz="2400" kern="1200" cap="all" spc="-50" baseline="0">
                <a:solidFill>
                  <a:schemeClr val="tx1"/>
                </a:solidFill>
                <a:latin typeface="Open Sans Semibold"/>
                <a:ea typeface="+mj-ea"/>
                <a:cs typeface="Helvetica"/>
              </a:defRPr>
            </a:lvl1pPr>
          </a:lstStyle>
          <a:p>
            <a:pPr>
              <a:lnSpc>
                <a:spcPct val="80000"/>
              </a:lnSpc>
            </a:pPr>
            <a:r>
              <a:rPr lang="en-US" sz="2800" b="1" dirty="0" smtClean="0">
                <a:solidFill>
                  <a:srgbClr val="921E2E"/>
                </a:solidFill>
              </a:rPr>
              <a:t>title </a:t>
            </a:r>
            <a:r>
              <a:rPr lang="en-US" sz="2800" b="1" dirty="0" err="1" smtClean="0">
                <a:solidFill>
                  <a:srgbClr val="921E2E"/>
                </a:solidFill>
              </a:rPr>
              <a:t>ix’s</a:t>
            </a:r>
            <a:r>
              <a:rPr lang="en-US" sz="2800" b="1" dirty="0" smtClean="0">
                <a:solidFill>
                  <a:srgbClr val="921E2E"/>
                </a:solidFill>
              </a:rPr>
              <a:t> broad protections</a:t>
            </a:r>
            <a:endParaRPr lang="en-US" sz="2800" b="1" dirty="0">
              <a:solidFill>
                <a:srgbClr val="921E2E"/>
              </a:solidFill>
            </a:endParaRPr>
          </a:p>
        </p:txBody>
      </p:sp>
    </p:spTree>
    <p:extLst>
      <p:ext uri="{BB962C8B-B14F-4D97-AF65-F5344CB8AC3E}">
        <p14:creationId xmlns:p14="http://schemas.microsoft.com/office/powerpoint/2010/main" val="1907004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228600" y="1295400"/>
            <a:ext cx="8686800" cy="4860925"/>
          </a:xfrm>
        </p:spPr>
        <p:txBody>
          <a:bodyPr/>
          <a:lstStyle/>
          <a:p>
            <a:pPr marL="457200" indent="-457200">
              <a:spcBef>
                <a:spcPts val="0"/>
              </a:spcBef>
              <a:buFont typeface="Arial" panose="020B0604020202020204" pitchFamily="34" charset="0"/>
              <a:buChar char="•"/>
            </a:pPr>
            <a:r>
              <a:rPr lang="en-US" sz="2400" b="1" dirty="0" smtClean="0">
                <a:solidFill>
                  <a:schemeClr val="tx1"/>
                </a:solidFill>
                <a:latin typeface="Open Sans"/>
              </a:rPr>
              <a:t>Title IX prohibits sexual discrimination against all students.</a:t>
            </a:r>
          </a:p>
          <a:p>
            <a:pPr marL="457200" indent="-457200">
              <a:spcBef>
                <a:spcPts val="0"/>
              </a:spcBef>
              <a:buFont typeface="Arial" panose="020B0604020202020204" pitchFamily="34" charset="0"/>
              <a:buChar char="•"/>
            </a:pPr>
            <a:endParaRPr lang="en-US" sz="2400" dirty="0" smtClean="0">
              <a:solidFill>
                <a:schemeClr val="tx1"/>
              </a:solidFill>
              <a:latin typeface="Open Sans"/>
            </a:endParaRPr>
          </a:p>
          <a:p>
            <a:pPr marL="457200" indent="-457200">
              <a:spcBef>
                <a:spcPts val="0"/>
              </a:spcBef>
              <a:buFont typeface="Arial" panose="020B0604020202020204" pitchFamily="34" charset="0"/>
              <a:buChar char="•"/>
            </a:pPr>
            <a:r>
              <a:rPr lang="en-US" sz="2400" b="1" dirty="0" smtClean="0">
                <a:solidFill>
                  <a:schemeClr val="tx1"/>
                </a:solidFill>
                <a:latin typeface="Open Sans"/>
              </a:rPr>
              <a:t>Sexual discrimination Includes:</a:t>
            </a:r>
          </a:p>
          <a:p>
            <a:pPr marL="786384" lvl="1">
              <a:spcBef>
                <a:spcPts val="0"/>
              </a:spcBef>
              <a:buFont typeface="Courier New" panose="02070309020205020404" pitchFamily="49" charset="0"/>
              <a:buChar char="o"/>
            </a:pPr>
            <a:r>
              <a:rPr lang="en-US" sz="2400" dirty="0" smtClean="0">
                <a:solidFill>
                  <a:schemeClr val="tx1"/>
                </a:solidFill>
                <a:latin typeface="Open Sans"/>
              </a:rPr>
              <a:t>Sexual violence.</a:t>
            </a:r>
            <a:endParaRPr lang="en-US" sz="2400" dirty="0">
              <a:solidFill>
                <a:schemeClr val="tx1"/>
              </a:solidFill>
              <a:latin typeface="Open Sans"/>
            </a:endParaRPr>
          </a:p>
          <a:p>
            <a:pPr marL="786384" lvl="1">
              <a:spcBef>
                <a:spcPts val="0"/>
              </a:spcBef>
              <a:buFont typeface="Courier New" panose="02070309020205020404" pitchFamily="49" charset="0"/>
              <a:buChar char="o"/>
            </a:pPr>
            <a:r>
              <a:rPr lang="en-US" sz="2400" dirty="0" smtClean="0">
                <a:solidFill>
                  <a:schemeClr val="tx1"/>
                </a:solidFill>
                <a:latin typeface="Open Sans"/>
              </a:rPr>
              <a:t>Sexual harassment.</a:t>
            </a:r>
          </a:p>
          <a:p>
            <a:pPr marL="786384" lvl="1">
              <a:spcBef>
                <a:spcPts val="0"/>
              </a:spcBef>
              <a:buFont typeface="Courier New" panose="02070309020205020404" pitchFamily="49" charset="0"/>
              <a:buChar char="o"/>
            </a:pPr>
            <a:r>
              <a:rPr lang="en-US" sz="2400" dirty="0" smtClean="0">
                <a:solidFill>
                  <a:schemeClr val="tx1"/>
                </a:solidFill>
                <a:latin typeface="Open Sans"/>
              </a:rPr>
              <a:t>Hostile sexual environment.</a:t>
            </a:r>
          </a:p>
        </p:txBody>
      </p:sp>
      <p:sp>
        <p:nvSpPr>
          <p:cNvPr id="7" name="Footer Placeholder 3"/>
          <p:cNvSpPr txBox="1">
            <a:spLocks/>
          </p:cNvSpPr>
          <p:nvPr/>
        </p:nvSpPr>
        <p:spPr>
          <a:xfrm>
            <a:off x="457200" y="5791200"/>
            <a:ext cx="1676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white"/>
                </a:solidFill>
                <a:cs typeface="Times New Roman"/>
              </a:rPr>
              <a:t>©2017 Clark Hill PLC</a:t>
            </a:r>
            <a:endParaRPr lang="en-US" sz="1200" dirty="0">
              <a:solidFill>
                <a:prstClr val="white"/>
              </a:solidFill>
            </a:endParaRPr>
          </a:p>
        </p:txBody>
      </p:sp>
      <p:sp>
        <p:nvSpPr>
          <p:cNvPr id="8" name="Footer Placeholder 3"/>
          <p:cNvSpPr txBox="1">
            <a:spLocks/>
          </p:cNvSpPr>
          <p:nvPr/>
        </p:nvSpPr>
        <p:spPr>
          <a:xfrm>
            <a:off x="170138" y="6357258"/>
            <a:ext cx="1676400" cy="365125"/>
          </a:xfrm>
          <a:prstGeom prst="rect">
            <a:avLst/>
          </a:prstGeom>
          <a:solidFill>
            <a:schemeClr val="bg1"/>
          </a:solid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dirty="0" smtClean="0">
                <a:solidFill>
                  <a:prstClr val="black"/>
                </a:solidFill>
                <a:latin typeface="Open Sans"/>
              </a:rPr>
              <a:t>©2017 Clark Hill PLC</a:t>
            </a:r>
            <a:endParaRPr lang="en-US" sz="1000" dirty="0">
              <a:solidFill>
                <a:prstClr val="black"/>
              </a:solidFill>
              <a:latin typeface="Open Sans"/>
            </a:endParaRPr>
          </a:p>
        </p:txBody>
      </p:sp>
      <p:sp>
        <p:nvSpPr>
          <p:cNvPr id="9" name="Slide Number Placeholder 5"/>
          <p:cNvSpPr txBox="1">
            <a:spLocks/>
          </p:cNvSpPr>
          <p:nvPr/>
        </p:nvSpPr>
        <p:spPr>
          <a:xfrm>
            <a:off x="8610112" y="92981"/>
            <a:ext cx="364671" cy="261257"/>
          </a:xfrm>
          <a:prstGeom prst="rect">
            <a:avLst/>
          </a:prstGeom>
        </p:spPr>
        <p:txBody>
          <a:bodyPr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31C5B28-2528-41D5-9DDD-548488A5703E}" type="slidenum">
              <a:rPr lang="en-US" sz="1000" smtClean="0">
                <a:solidFill>
                  <a:prstClr val="black"/>
                </a:solidFill>
                <a:latin typeface="Open Sans"/>
              </a:rPr>
              <a:pPr algn="r"/>
              <a:t>5</a:t>
            </a:fld>
            <a:endParaRPr lang="en-US" sz="1000" dirty="0">
              <a:solidFill>
                <a:prstClr val="black"/>
              </a:solidFill>
              <a:latin typeface="Open Sans"/>
            </a:endParaRPr>
          </a:p>
        </p:txBody>
      </p:sp>
      <p:sp>
        <p:nvSpPr>
          <p:cNvPr id="10" name="Title 1"/>
          <p:cNvSpPr txBox="1">
            <a:spLocks/>
          </p:cNvSpPr>
          <p:nvPr/>
        </p:nvSpPr>
        <p:spPr>
          <a:xfrm>
            <a:off x="145072" y="650263"/>
            <a:ext cx="8770328" cy="492738"/>
          </a:xfrm>
          <a:prstGeom prst="rect">
            <a:avLst/>
          </a:prstGeom>
        </p:spPr>
        <p:txBody>
          <a:bodyPr vert="horz"/>
          <a:lstStyle>
            <a:lvl1pPr algn="l" defTabSz="457200" rtl="0" eaLnBrk="1" latinLnBrk="0" hangingPunct="1">
              <a:spcBef>
                <a:spcPct val="0"/>
              </a:spcBef>
              <a:buNone/>
              <a:defRPr sz="2400" kern="1200" cap="all" spc="-50" baseline="0">
                <a:solidFill>
                  <a:schemeClr val="tx1"/>
                </a:solidFill>
                <a:latin typeface="Open Sans Semibold"/>
                <a:ea typeface="+mj-ea"/>
                <a:cs typeface="Helvetica"/>
              </a:defRPr>
            </a:lvl1pPr>
          </a:lstStyle>
          <a:p>
            <a:pPr>
              <a:lnSpc>
                <a:spcPct val="80000"/>
              </a:lnSpc>
            </a:pPr>
            <a:r>
              <a:rPr lang="en-US" sz="2800" b="1" dirty="0" smtClean="0">
                <a:solidFill>
                  <a:srgbClr val="921E2E"/>
                </a:solidFill>
              </a:rPr>
              <a:t>sexual discrimination</a:t>
            </a:r>
            <a:endParaRPr lang="en-US" sz="2800" b="1" dirty="0">
              <a:solidFill>
                <a:srgbClr val="921E2E"/>
              </a:solidFill>
            </a:endParaRPr>
          </a:p>
        </p:txBody>
      </p:sp>
    </p:spTree>
    <p:extLst>
      <p:ext uri="{BB962C8B-B14F-4D97-AF65-F5344CB8AC3E}">
        <p14:creationId xmlns:p14="http://schemas.microsoft.com/office/powerpoint/2010/main" val="3924313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228600" y="1312863"/>
            <a:ext cx="8686800" cy="4843462"/>
          </a:xfrm>
        </p:spPr>
        <p:txBody>
          <a:bodyPr>
            <a:normAutofit/>
          </a:bodyPr>
          <a:lstStyle/>
          <a:p>
            <a:pPr lvl="1">
              <a:spcBef>
                <a:spcPts val="0"/>
              </a:spcBef>
            </a:pPr>
            <a:endParaRPr lang="en-US" sz="2200" dirty="0" smtClean="0">
              <a:solidFill>
                <a:schemeClr val="tx1"/>
              </a:solidFill>
              <a:latin typeface="Open Sans"/>
            </a:endParaRPr>
          </a:p>
          <a:p>
            <a:pPr marL="457200" indent="-457200">
              <a:spcBef>
                <a:spcPts val="0"/>
              </a:spcBef>
              <a:buFont typeface="Arial" panose="020B0604020202020204" pitchFamily="34" charset="0"/>
              <a:buChar char="•"/>
            </a:pPr>
            <a:r>
              <a:rPr lang="en-US" sz="2200" b="1" dirty="0" smtClean="0">
                <a:solidFill>
                  <a:schemeClr val="tx1"/>
                </a:solidFill>
                <a:latin typeface="Open Sans"/>
              </a:rPr>
              <a:t>Sexual </a:t>
            </a:r>
            <a:r>
              <a:rPr lang="en-US" sz="2200" b="1" dirty="0">
                <a:solidFill>
                  <a:schemeClr val="tx1"/>
                </a:solidFill>
                <a:latin typeface="Open Sans"/>
              </a:rPr>
              <a:t>violence </a:t>
            </a:r>
            <a:r>
              <a:rPr lang="en-US" sz="2200" b="1" dirty="0" smtClean="0">
                <a:solidFill>
                  <a:schemeClr val="tx1"/>
                </a:solidFill>
                <a:latin typeface="Open Sans"/>
              </a:rPr>
              <a:t>includes  “physical </a:t>
            </a:r>
            <a:r>
              <a:rPr lang="en-US" sz="2200" b="1" dirty="0">
                <a:solidFill>
                  <a:schemeClr val="tx1"/>
                </a:solidFill>
                <a:latin typeface="Open Sans"/>
              </a:rPr>
              <a:t>sexual acts perpetrated against a person’s </a:t>
            </a:r>
            <a:r>
              <a:rPr lang="en-US" sz="2200" b="1" dirty="0" smtClean="0">
                <a:solidFill>
                  <a:schemeClr val="tx1"/>
                </a:solidFill>
                <a:latin typeface="Open Sans"/>
              </a:rPr>
              <a:t>will or </a:t>
            </a:r>
            <a:r>
              <a:rPr lang="en-US" sz="2200" b="1" dirty="0">
                <a:solidFill>
                  <a:schemeClr val="tx1"/>
                </a:solidFill>
                <a:latin typeface="Open Sans"/>
              </a:rPr>
              <a:t>where a </a:t>
            </a:r>
            <a:r>
              <a:rPr lang="en-US" sz="2200" b="1" dirty="0" smtClean="0">
                <a:solidFill>
                  <a:schemeClr val="tx1"/>
                </a:solidFill>
                <a:latin typeface="Open Sans"/>
              </a:rPr>
              <a:t>student is </a:t>
            </a:r>
            <a:r>
              <a:rPr lang="en-US" sz="2200" b="1" dirty="0">
                <a:solidFill>
                  <a:schemeClr val="tx1"/>
                </a:solidFill>
                <a:latin typeface="Open Sans"/>
              </a:rPr>
              <a:t>unable to give </a:t>
            </a:r>
            <a:r>
              <a:rPr lang="en-US" sz="2200" b="1" dirty="0" smtClean="0">
                <a:solidFill>
                  <a:schemeClr val="tx1"/>
                </a:solidFill>
                <a:latin typeface="Open Sans"/>
              </a:rPr>
              <a:t>consent” </a:t>
            </a:r>
            <a:r>
              <a:rPr lang="en-US" sz="2200" b="1" dirty="0">
                <a:solidFill>
                  <a:schemeClr val="tx1"/>
                </a:solidFill>
                <a:latin typeface="Open Sans"/>
              </a:rPr>
              <a:t>because of the </a:t>
            </a:r>
            <a:r>
              <a:rPr lang="en-US" sz="2200" b="1" dirty="0" smtClean="0">
                <a:solidFill>
                  <a:schemeClr val="tx1"/>
                </a:solidFill>
                <a:latin typeface="Open Sans"/>
              </a:rPr>
              <a:t>student’s </a:t>
            </a:r>
            <a:r>
              <a:rPr lang="en-US" sz="2200" b="1" dirty="0">
                <a:solidFill>
                  <a:schemeClr val="tx1"/>
                </a:solidFill>
                <a:latin typeface="Open Sans"/>
              </a:rPr>
              <a:t>age, intellectual disability, or due to the use of drugs or alcohol. </a:t>
            </a:r>
            <a:endParaRPr lang="en-US" sz="2200" b="1" dirty="0" smtClean="0">
              <a:solidFill>
                <a:schemeClr val="tx1"/>
              </a:solidFill>
              <a:latin typeface="Open Sans"/>
            </a:endParaRPr>
          </a:p>
          <a:p>
            <a:pPr marL="457200" indent="-457200">
              <a:spcBef>
                <a:spcPts val="0"/>
              </a:spcBef>
              <a:buFont typeface="Arial" panose="020B0604020202020204" pitchFamily="34" charset="0"/>
              <a:buChar char="•"/>
            </a:pPr>
            <a:endParaRPr lang="en-US" sz="2200" dirty="0">
              <a:solidFill>
                <a:schemeClr val="tx1"/>
              </a:solidFill>
              <a:latin typeface="Open Sans"/>
            </a:endParaRPr>
          </a:p>
          <a:p>
            <a:pPr marL="457200" indent="-457200">
              <a:spcBef>
                <a:spcPts val="0"/>
              </a:spcBef>
              <a:buFont typeface="Arial" panose="020B0604020202020204" pitchFamily="34" charset="0"/>
              <a:buChar char="•"/>
            </a:pPr>
            <a:r>
              <a:rPr lang="en-US" sz="2200" b="1" dirty="0" smtClean="0">
                <a:solidFill>
                  <a:schemeClr val="tx1"/>
                </a:solidFill>
                <a:latin typeface="Open Sans"/>
              </a:rPr>
              <a:t>Sexual </a:t>
            </a:r>
            <a:r>
              <a:rPr lang="en-US" sz="2200" b="1" dirty="0">
                <a:solidFill>
                  <a:schemeClr val="tx1"/>
                </a:solidFill>
                <a:latin typeface="Open Sans"/>
              </a:rPr>
              <a:t>violence can be carried out by school employees, other students, or third parties</a:t>
            </a:r>
            <a:r>
              <a:rPr lang="en-US" sz="2200" b="1" dirty="0" smtClean="0">
                <a:solidFill>
                  <a:schemeClr val="tx1"/>
                </a:solidFill>
                <a:latin typeface="Open Sans"/>
              </a:rPr>
              <a:t>.  </a:t>
            </a:r>
            <a:endParaRPr lang="en-US" sz="2200" b="1" dirty="0">
              <a:solidFill>
                <a:schemeClr val="tx1"/>
              </a:solidFill>
              <a:latin typeface="Open Sans"/>
            </a:endParaRPr>
          </a:p>
          <a:p>
            <a:pPr marL="457200" indent="-457200">
              <a:spcBef>
                <a:spcPts val="0"/>
              </a:spcBef>
              <a:buFont typeface="Arial" panose="020B0604020202020204" pitchFamily="34" charset="0"/>
              <a:buChar char="•"/>
            </a:pPr>
            <a:endParaRPr lang="en-US" sz="2200" b="1" dirty="0" smtClean="0">
              <a:solidFill>
                <a:schemeClr val="tx1"/>
              </a:solidFill>
              <a:latin typeface="Open Sans"/>
            </a:endParaRPr>
          </a:p>
          <a:p>
            <a:pPr marL="457200" indent="-457200">
              <a:spcBef>
                <a:spcPts val="0"/>
              </a:spcBef>
              <a:buFont typeface="Arial" panose="020B0604020202020204" pitchFamily="34" charset="0"/>
              <a:buChar char="•"/>
            </a:pPr>
            <a:r>
              <a:rPr lang="en-US" sz="2200" b="1" dirty="0" smtClean="0">
                <a:solidFill>
                  <a:schemeClr val="tx1"/>
                </a:solidFill>
                <a:latin typeface="Open Sans"/>
              </a:rPr>
              <a:t>If on school property or at a school sponsored event or activity, the district has jurisdiction of the complaint.  If an off school conduct interferes with a student’s ability to come to school or fully participate in school activities, please report to your supervisor.</a:t>
            </a:r>
            <a:endParaRPr lang="en-US" sz="2200" b="1" dirty="0">
              <a:solidFill>
                <a:schemeClr val="tx1"/>
              </a:solidFill>
              <a:latin typeface="Open Sans"/>
            </a:endParaRPr>
          </a:p>
        </p:txBody>
      </p:sp>
      <p:sp>
        <p:nvSpPr>
          <p:cNvPr id="7" name="Footer Placeholder 3"/>
          <p:cNvSpPr txBox="1">
            <a:spLocks/>
          </p:cNvSpPr>
          <p:nvPr/>
        </p:nvSpPr>
        <p:spPr>
          <a:xfrm>
            <a:off x="457200" y="5791200"/>
            <a:ext cx="1676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white"/>
                </a:solidFill>
                <a:cs typeface="Times New Roman"/>
              </a:rPr>
              <a:t>©2017 Clark Hill PLC</a:t>
            </a:r>
            <a:endParaRPr lang="en-US" sz="1200" dirty="0">
              <a:solidFill>
                <a:prstClr val="white"/>
              </a:solidFill>
            </a:endParaRPr>
          </a:p>
        </p:txBody>
      </p:sp>
      <p:sp>
        <p:nvSpPr>
          <p:cNvPr id="8" name="Footer Placeholder 3"/>
          <p:cNvSpPr txBox="1">
            <a:spLocks/>
          </p:cNvSpPr>
          <p:nvPr/>
        </p:nvSpPr>
        <p:spPr>
          <a:xfrm>
            <a:off x="170138" y="6357258"/>
            <a:ext cx="1676400" cy="365125"/>
          </a:xfrm>
          <a:prstGeom prst="rect">
            <a:avLst/>
          </a:prstGeom>
          <a:solidFill>
            <a:schemeClr val="bg1"/>
          </a:solid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dirty="0" smtClean="0">
                <a:solidFill>
                  <a:prstClr val="black"/>
                </a:solidFill>
                <a:latin typeface="Open Sans"/>
              </a:rPr>
              <a:t>©2017 Clark Hill PLC</a:t>
            </a:r>
            <a:endParaRPr lang="en-US" sz="1000" dirty="0">
              <a:solidFill>
                <a:prstClr val="black"/>
              </a:solidFill>
              <a:latin typeface="Open Sans"/>
            </a:endParaRPr>
          </a:p>
        </p:txBody>
      </p:sp>
      <p:sp>
        <p:nvSpPr>
          <p:cNvPr id="9" name="Slide Number Placeholder 5"/>
          <p:cNvSpPr txBox="1">
            <a:spLocks/>
          </p:cNvSpPr>
          <p:nvPr/>
        </p:nvSpPr>
        <p:spPr>
          <a:xfrm>
            <a:off x="8610112" y="92981"/>
            <a:ext cx="364671" cy="261257"/>
          </a:xfrm>
          <a:prstGeom prst="rect">
            <a:avLst/>
          </a:prstGeom>
        </p:spPr>
        <p:txBody>
          <a:bodyPr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31C5B28-2528-41D5-9DDD-548488A5703E}" type="slidenum">
              <a:rPr lang="en-US" sz="1000" smtClean="0">
                <a:solidFill>
                  <a:prstClr val="black"/>
                </a:solidFill>
                <a:latin typeface="Open Sans"/>
              </a:rPr>
              <a:pPr algn="r"/>
              <a:t>6</a:t>
            </a:fld>
            <a:endParaRPr lang="en-US" sz="1000" dirty="0">
              <a:solidFill>
                <a:prstClr val="black"/>
              </a:solidFill>
              <a:latin typeface="Open Sans"/>
            </a:endParaRPr>
          </a:p>
        </p:txBody>
      </p:sp>
      <p:sp>
        <p:nvSpPr>
          <p:cNvPr id="10" name="Title 1"/>
          <p:cNvSpPr txBox="1">
            <a:spLocks/>
          </p:cNvSpPr>
          <p:nvPr/>
        </p:nvSpPr>
        <p:spPr>
          <a:xfrm>
            <a:off x="145072" y="650263"/>
            <a:ext cx="8770328" cy="492738"/>
          </a:xfrm>
          <a:prstGeom prst="rect">
            <a:avLst/>
          </a:prstGeom>
        </p:spPr>
        <p:txBody>
          <a:bodyPr vert="horz"/>
          <a:lstStyle>
            <a:lvl1pPr algn="l" defTabSz="457200" rtl="0" eaLnBrk="1" latinLnBrk="0" hangingPunct="1">
              <a:spcBef>
                <a:spcPct val="0"/>
              </a:spcBef>
              <a:buNone/>
              <a:defRPr sz="2400" kern="1200" cap="all" spc="-50" baseline="0">
                <a:solidFill>
                  <a:schemeClr val="tx1"/>
                </a:solidFill>
                <a:latin typeface="Open Sans Semibold"/>
                <a:ea typeface="+mj-ea"/>
                <a:cs typeface="Helvetica"/>
              </a:defRPr>
            </a:lvl1pPr>
          </a:lstStyle>
          <a:p>
            <a:pPr>
              <a:lnSpc>
                <a:spcPct val="80000"/>
              </a:lnSpc>
            </a:pPr>
            <a:r>
              <a:rPr lang="en-US" sz="2800" b="1" dirty="0" smtClean="0">
                <a:solidFill>
                  <a:srgbClr val="921E2E"/>
                </a:solidFill>
              </a:rPr>
              <a:t>sexual violence</a:t>
            </a:r>
            <a:endParaRPr lang="en-US" sz="2800" b="1" dirty="0">
              <a:solidFill>
                <a:srgbClr val="921E2E"/>
              </a:solidFill>
            </a:endParaRPr>
          </a:p>
        </p:txBody>
      </p:sp>
    </p:spTree>
    <p:extLst>
      <p:ext uri="{BB962C8B-B14F-4D97-AF65-F5344CB8AC3E}">
        <p14:creationId xmlns:p14="http://schemas.microsoft.com/office/powerpoint/2010/main" val="2518977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228600" y="1312863"/>
            <a:ext cx="8686800" cy="4843462"/>
          </a:xfrm>
        </p:spPr>
        <p:txBody>
          <a:bodyPr>
            <a:normAutofit/>
          </a:bodyPr>
          <a:lstStyle/>
          <a:p>
            <a:pPr marL="457200" indent="-457200">
              <a:spcBef>
                <a:spcPts val="0"/>
              </a:spcBef>
              <a:buFont typeface="Arial" panose="020B0604020202020204" pitchFamily="34" charset="0"/>
              <a:buChar char="•"/>
            </a:pPr>
            <a:r>
              <a:rPr lang="en-US" sz="2400" b="1" dirty="0" smtClean="0">
                <a:solidFill>
                  <a:schemeClr val="tx1"/>
                </a:solidFill>
                <a:latin typeface="Open Sans"/>
              </a:rPr>
              <a:t>Unwelcome </a:t>
            </a:r>
            <a:r>
              <a:rPr lang="en-US" sz="2400" b="1" dirty="0">
                <a:solidFill>
                  <a:schemeClr val="tx1"/>
                </a:solidFill>
                <a:latin typeface="Open Sans"/>
              </a:rPr>
              <a:t>conduct of a sexual nature. </a:t>
            </a:r>
            <a:endParaRPr lang="en-US" sz="2400" b="1" dirty="0" smtClean="0">
              <a:solidFill>
                <a:schemeClr val="tx1"/>
              </a:solidFill>
              <a:latin typeface="Open Sans"/>
            </a:endParaRPr>
          </a:p>
          <a:p>
            <a:pPr marL="457200" indent="-457200">
              <a:spcBef>
                <a:spcPts val="0"/>
              </a:spcBef>
              <a:buFont typeface="Arial" panose="020B0604020202020204" pitchFamily="34" charset="0"/>
              <a:buChar char="•"/>
            </a:pPr>
            <a:endParaRPr lang="en-US" sz="2400" b="1" dirty="0" smtClean="0">
              <a:solidFill>
                <a:schemeClr val="tx1"/>
              </a:solidFill>
              <a:latin typeface="Open Sans"/>
            </a:endParaRPr>
          </a:p>
          <a:p>
            <a:pPr marL="457200" indent="-457200">
              <a:spcBef>
                <a:spcPts val="0"/>
              </a:spcBef>
              <a:buFont typeface="Arial" panose="020B0604020202020204" pitchFamily="34" charset="0"/>
              <a:buChar char="•"/>
            </a:pPr>
            <a:r>
              <a:rPr lang="en-US" sz="2400" b="1" dirty="0">
                <a:solidFill>
                  <a:schemeClr val="tx1"/>
                </a:solidFill>
                <a:latin typeface="Open Sans"/>
              </a:rPr>
              <a:t>Examples:</a:t>
            </a:r>
          </a:p>
          <a:p>
            <a:pPr marL="786384" lvl="1">
              <a:spcBef>
                <a:spcPts val="0"/>
              </a:spcBef>
              <a:buFont typeface="Courier New" panose="02070309020205020404" pitchFamily="49" charset="0"/>
              <a:buChar char="o"/>
            </a:pPr>
            <a:r>
              <a:rPr lang="en-US" sz="2400" dirty="0">
                <a:solidFill>
                  <a:schemeClr val="tx1"/>
                </a:solidFill>
                <a:latin typeface="Open Sans"/>
              </a:rPr>
              <a:t>unwelcome sexual advances </a:t>
            </a:r>
          </a:p>
          <a:p>
            <a:pPr marL="786384" lvl="1">
              <a:spcBef>
                <a:spcPts val="0"/>
              </a:spcBef>
              <a:buFont typeface="Courier New" panose="02070309020205020404" pitchFamily="49" charset="0"/>
              <a:buChar char="o"/>
            </a:pPr>
            <a:r>
              <a:rPr lang="en-US" sz="2400" dirty="0">
                <a:solidFill>
                  <a:schemeClr val="tx1"/>
                </a:solidFill>
                <a:latin typeface="Open Sans"/>
              </a:rPr>
              <a:t>requests for sexual favors</a:t>
            </a:r>
          </a:p>
          <a:p>
            <a:pPr marL="786384" lvl="1">
              <a:spcBef>
                <a:spcPts val="0"/>
              </a:spcBef>
              <a:buFont typeface="Courier New" panose="02070309020205020404" pitchFamily="49" charset="0"/>
              <a:buChar char="o"/>
            </a:pPr>
            <a:r>
              <a:rPr lang="en-US" sz="2400" dirty="0">
                <a:solidFill>
                  <a:schemeClr val="tx1"/>
                </a:solidFill>
                <a:latin typeface="Open Sans"/>
              </a:rPr>
              <a:t>other verbal, nonverbal, or physical conduct of a sexual nature, such as sexual assault or acts of sexual </a:t>
            </a:r>
            <a:r>
              <a:rPr lang="en-US" sz="2400" dirty="0" smtClean="0">
                <a:solidFill>
                  <a:schemeClr val="tx1"/>
                </a:solidFill>
                <a:latin typeface="Open Sans"/>
              </a:rPr>
              <a:t>violence.</a:t>
            </a:r>
          </a:p>
          <a:p>
            <a:pPr marL="457200" lvl="1" indent="0">
              <a:buNone/>
            </a:pPr>
            <a:endParaRPr lang="en-US" sz="2400" dirty="0" smtClean="0">
              <a:solidFill>
                <a:schemeClr val="tx1"/>
              </a:solidFill>
              <a:latin typeface="Open Sans"/>
            </a:endParaRPr>
          </a:p>
          <a:p>
            <a:pPr marL="457200" lvl="1" indent="0">
              <a:buNone/>
            </a:pPr>
            <a:endParaRPr lang="en-US" sz="2000" dirty="0">
              <a:solidFill>
                <a:schemeClr val="tx1"/>
              </a:solidFill>
              <a:latin typeface="Open Sans"/>
            </a:endParaRPr>
          </a:p>
          <a:p>
            <a:pPr marL="0" indent="0" algn="r">
              <a:buNone/>
            </a:pPr>
            <a:endParaRPr lang="en-US" dirty="0" smtClean="0">
              <a:solidFill>
                <a:schemeClr val="tx1"/>
              </a:solidFill>
              <a:latin typeface="Open Sans"/>
            </a:endParaRPr>
          </a:p>
        </p:txBody>
      </p:sp>
      <p:sp>
        <p:nvSpPr>
          <p:cNvPr id="7" name="Footer Placeholder 3"/>
          <p:cNvSpPr txBox="1">
            <a:spLocks/>
          </p:cNvSpPr>
          <p:nvPr/>
        </p:nvSpPr>
        <p:spPr>
          <a:xfrm>
            <a:off x="457200" y="5791200"/>
            <a:ext cx="1676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white"/>
                </a:solidFill>
                <a:cs typeface="Times New Roman"/>
              </a:rPr>
              <a:t>©2017 Clark Hill PLC</a:t>
            </a:r>
            <a:endParaRPr lang="en-US" sz="1200" dirty="0">
              <a:solidFill>
                <a:prstClr val="white"/>
              </a:solidFill>
            </a:endParaRPr>
          </a:p>
        </p:txBody>
      </p:sp>
      <p:sp>
        <p:nvSpPr>
          <p:cNvPr id="8" name="Footer Placeholder 3"/>
          <p:cNvSpPr txBox="1">
            <a:spLocks/>
          </p:cNvSpPr>
          <p:nvPr/>
        </p:nvSpPr>
        <p:spPr>
          <a:xfrm>
            <a:off x="170138" y="6357258"/>
            <a:ext cx="1676400" cy="365125"/>
          </a:xfrm>
          <a:prstGeom prst="rect">
            <a:avLst/>
          </a:prstGeom>
          <a:solidFill>
            <a:schemeClr val="bg1"/>
          </a:solid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dirty="0" smtClean="0">
                <a:solidFill>
                  <a:prstClr val="black"/>
                </a:solidFill>
                <a:latin typeface="Open Sans"/>
              </a:rPr>
              <a:t>©2017 Clark Hill PLC</a:t>
            </a:r>
            <a:endParaRPr lang="en-US" sz="1000" dirty="0">
              <a:solidFill>
                <a:prstClr val="black"/>
              </a:solidFill>
              <a:latin typeface="Open Sans"/>
            </a:endParaRPr>
          </a:p>
        </p:txBody>
      </p:sp>
      <p:sp>
        <p:nvSpPr>
          <p:cNvPr id="9" name="Slide Number Placeholder 5"/>
          <p:cNvSpPr txBox="1">
            <a:spLocks/>
          </p:cNvSpPr>
          <p:nvPr/>
        </p:nvSpPr>
        <p:spPr>
          <a:xfrm>
            <a:off x="8610112" y="92981"/>
            <a:ext cx="364671" cy="261257"/>
          </a:xfrm>
          <a:prstGeom prst="rect">
            <a:avLst/>
          </a:prstGeom>
        </p:spPr>
        <p:txBody>
          <a:bodyPr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31C5B28-2528-41D5-9DDD-548488A5703E}" type="slidenum">
              <a:rPr lang="en-US" sz="1000" smtClean="0">
                <a:solidFill>
                  <a:prstClr val="black"/>
                </a:solidFill>
                <a:latin typeface="Open Sans"/>
              </a:rPr>
              <a:pPr algn="r"/>
              <a:t>7</a:t>
            </a:fld>
            <a:endParaRPr lang="en-US" sz="1000" dirty="0">
              <a:solidFill>
                <a:prstClr val="black"/>
              </a:solidFill>
              <a:latin typeface="Open Sans"/>
            </a:endParaRPr>
          </a:p>
        </p:txBody>
      </p:sp>
      <p:sp>
        <p:nvSpPr>
          <p:cNvPr id="10" name="Title 1"/>
          <p:cNvSpPr txBox="1">
            <a:spLocks/>
          </p:cNvSpPr>
          <p:nvPr/>
        </p:nvSpPr>
        <p:spPr>
          <a:xfrm>
            <a:off x="145072" y="650263"/>
            <a:ext cx="8770328" cy="492738"/>
          </a:xfrm>
          <a:prstGeom prst="rect">
            <a:avLst/>
          </a:prstGeom>
        </p:spPr>
        <p:txBody>
          <a:bodyPr vert="horz"/>
          <a:lstStyle>
            <a:lvl1pPr algn="l" defTabSz="457200" rtl="0" eaLnBrk="1" latinLnBrk="0" hangingPunct="1">
              <a:spcBef>
                <a:spcPct val="0"/>
              </a:spcBef>
              <a:buNone/>
              <a:defRPr sz="2400" kern="1200" cap="all" spc="-50" baseline="0">
                <a:solidFill>
                  <a:schemeClr val="tx1"/>
                </a:solidFill>
                <a:latin typeface="Open Sans Semibold"/>
                <a:ea typeface="+mj-ea"/>
                <a:cs typeface="Helvetica"/>
              </a:defRPr>
            </a:lvl1pPr>
          </a:lstStyle>
          <a:p>
            <a:pPr>
              <a:lnSpc>
                <a:spcPct val="80000"/>
              </a:lnSpc>
            </a:pPr>
            <a:r>
              <a:rPr lang="en-US" sz="2800" b="1" dirty="0" smtClean="0">
                <a:solidFill>
                  <a:srgbClr val="921E2E"/>
                </a:solidFill>
              </a:rPr>
              <a:t>sexual harassment</a:t>
            </a:r>
            <a:endParaRPr lang="en-US" sz="2800" b="1" dirty="0">
              <a:solidFill>
                <a:srgbClr val="921E2E"/>
              </a:solidFill>
            </a:endParaRPr>
          </a:p>
        </p:txBody>
      </p:sp>
    </p:spTree>
    <p:extLst>
      <p:ext uri="{BB962C8B-B14F-4D97-AF65-F5344CB8AC3E}">
        <p14:creationId xmlns:p14="http://schemas.microsoft.com/office/powerpoint/2010/main" val="2004885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228599" y="1312863"/>
            <a:ext cx="8686801" cy="4843462"/>
          </a:xfrm>
        </p:spPr>
        <p:txBody>
          <a:bodyPr>
            <a:normAutofit/>
          </a:bodyPr>
          <a:lstStyle/>
          <a:p>
            <a:pPr marL="457200" indent="-457200">
              <a:spcBef>
                <a:spcPts val="0"/>
              </a:spcBef>
              <a:spcAft>
                <a:spcPts val="1200"/>
              </a:spcAft>
              <a:buFont typeface="Arial" panose="020B0604020202020204" pitchFamily="34" charset="0"/>
              <a:buChar char="•"/>
              <a:defRPr/>
            </a:pPr>
            <a:r>
              <a:rPr lang="en-US" sz="2800" dirty="0" smtClean="0">
                <a:solidFill>
                  <a:schemeClr val="tx1"/>
                </a:solidFill>
                <a:latin typeface="Open Sans"/>
              </a:rPr>
              <a:t>Harassment </a:t>
            </a:r>
            <a:r>
              <a:rPr lang="en-US" sz="2800" dirty="0">
                <a:solidFill>
                  <a:schemeClr val="tx1"/>
                </a:solidFill>
                <a:latin typeface="Open Sans"/>
              </a:rPr>
              <a:t>creates a hostile environment when the conduct is sufficiently severe, pervasive, or persistent so as to interfere with or limit a student’s ability to participate in or benefit from the services, activities, or opportunities offered by a school. </a:t>
            </a:r>
            <a:endParaRPr lang="en-US" sz="2800" dirty="0" smtClean="0">
              <a:solidFill>
                <a:schemeClr val="tx1"/>
              </a:solidFill>
              <a:latin typeface="Open Sans"/>
            </a:endParaRPr>
          </a:p>
          <a:p>
            <a:pPr marL="457200" indent="-457200">
              <a:spcBef>
                <a:spcPts val="0"/>
              </a:spcBef>
              <a:spcAft>
                <a:spcPts val="1200"/>
              </a:spcAft>
              <a:buFont typeface="Arial" panose="020B0604020202020204" pitchFamily="34" charset="0"/>
              <a:buChar char="•"/>
              <a:defRPr/>
            </a:pPr>
            <a:r>
              <a:rPr lang="en-US" sz="2800" dirty="0" smtClean="0">
                <a:solidFill>
                  <a:schemeClr val="tx1"/>
                </a:solidFill>
                <a:latin typeface="Open Sans"/>
              </a:rPr>
              <a:t>When </a:t>
            </a:r>
            <a:r>
              <a:rPr lang="en-US" sz="2800" dirty="0">
                <a:solidFill>
                  <a:schemeClr val="tx1"/>
                </a:solidFill>
                <a:latin typeface="Open Sans"/>
              </a:rPr>
              <a:t>such harassment is based on race, color, national origin, sex, or disability, it violates the civil rights </a:t>
            </a:r>
            <a:r>
              <a:rPr lang="en-US" sz="2800" dirty="0" smtClean="0">
                <a:solidFill>
                  <a:schemeClr val="tx1"/>
                </a:solidFill>
                <a:latin typeface="Open Sans"/>
              </a:rPr>
              <a:t>laws. </a:t>
            </a:r>
          </a:p>
          <a:p>
            <a:pPr marL="457200" indent="-457200">
              <a:spcBef>
                <a:spcPts val="0"/>
              </a:spcBef>
              <a:spcAft>
                <a:spcPts val="1200"/>
              </a:spcAft>
              <a:buFont typeface="Arial" panose="020B0604020202020204" pitchFamily="34" charset="0"/>
              <a:buChar char="•"/>
              <a:defRPr/>
            </a:pPr>
            <a:endParaRPr lang="en-US" sz="2200" dirty="0" smtClean="0">
              <a:solidFill>
                <a:schemeClr val="tx1"/>
              </a:solidFill>
              <a:latin typeface="Open Sans"/>
            </a:endParaRPr>
          </a:p>
        </p:txBody>
      </p:sp>
      <p:sp>
        <p:nvSpPr>
          <p:cNvPr id="7" name="Footer Placeholder 3"/>
          <p:cNvSpPr txBox="1">
            <a:spLocks/>
          </p:cNvSpPr>
          <p:nvPr/>
        </p:nvSpPr>
        <p:spPr>
          <a:xfrm>
            <a:off x="457200" y="5791200"/>
            <a:ext cx="1676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white"/>
                </a:solidFill>
                <a:cs typeface="Times New Roman"/>
              </a:rPr>
              <a:t>©2017 Clark Hill PLC</a:t>
            </a:r>
            <a:endParaRPr lang="en-US" sz="1200" dirty="0">
              <a:solidFill>
                <a:prstClr val="white"/>
              </a:solidFill>
            </a:endParaRPr>
          </a:p>
        </p:txBody>
      </p:sp>
      <p:sp>
        <p:nvSpPr>
          <p:cNvPr id="8" name="Footer Placeholder 3"/>
          <p:cNvSpPr txBox="1">
            <a:spLocks/>
          </p:cNvSpPr>
          <p:nvPr/>
        </p:nvSpPr>
        <p:spPr>
          <a:xfrm>
            <a:off x="170138" y="6357258"/>
            <a:ext cx="1676400" cy="365125"/>
          </a:xfrm>
          <a:prstGeom prst="rect">
            <a:avLst/>
          </a:prstGeom>
          <a:solidFill>
            <a:schemeClr val="bg1"/>
          </a:solid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dirty="0" smtClean="0">
                <a:solidFill>
                  <a:prstClr val="black"/>
                </a:solidFill>
                <a:latin typeface="Open Sans"/>
              </a:rPr>
              <a:t>©2017 Clark Hill PLC</a:t>
            </a:r>
            <a:endParaRPr lang="en-US" sz="1000" dirty="0">
              <a:solidFill>
                <a:prstClr val="black"/>
              </a:solidFill>
              <a:latin typeface="Open Sans"/>
            </a:endParaRPr>
          </a:p>
        </p:txBody>
      </p:sp>
      <p:sp>
        <p:nvSpPr>
          <p:cNvPr id="9" name="Slide Number Placeholder 5"/>
          <p:cNvSpPr txBox="1">
            <a:spLocks/>
          </p:cNvSpPr>
          <p:nvPr/>
        </p:nvSpPr>
        <p:spPr>
          <a:xfrm>
            <a:off x="8610112" y="92981"/>
            <a:ext cx="364671" cy="261257"/>
          </a:xfrm>
          <a:prstGeom prst="rect">
            <a:avLst/>
          </a:prstGeom>
        </p:spPr>
        <p:txBody>
          <a:bodyPr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31C5B28-2528-41D5-9DDD-548488A5703E}" type="slidenum">
              <a:rPr lang="en-US" sz="1000" smtClean="0">
                <a:solidFill>
                  <a:prstClr val="black"/>
                </a:solidFill>
                <a:latin typeface="Open Sans"/>
              </a:rPr>
              <a:pPr algn="r"/>
              <a:t>8</a:t>
            </a:fld>
            <a:endParaRPr lang="en-US" sz="1000" dirty="0">
              <a:solidFill>
                <a:prstClr val="black"/>
              </a:solidFill>
              <a:latin typeface="Open Sans"/>
            </a:endParaRPr>
          </a:p>
        </p:txBody>
      </p:sp>
      <p:sp>
        <p:nvSpPr>
          <p:cNvPr id="10" name="Title 1"/>
          <p:cNvSpPr txBox="1">
            <a:spLocks/>
          </p:cNvSpPr>
          <p:nvPr/>
        </p:nvSpPr>
        <p:spPr>
          <a:xfrm>
            <a:off x="145072" y="650263"/>
            <a:ext cx="8770328" cy="492738"/>
          </a:xfrm>
          <a:prstGeom prst="rect">
            <a:avLst/>
          </a:prstGeom>
        </p:spPr>
        <p:txBody>
          <a:bodyPr vert="horz"/>
          <a:lstStyle>
            <a:lvl1pPr algn="l" defTabSz="457200" rtl="0" eaLnBrk="1" latinLnBrk="0" hangingPunct="1">
              <a:spcBef>
                <a:spcPct val="0"/>
              </a:spcBef>
              <a:buNone/>
              <a:defRPr sz="2400" kern="1200" cap="all" spc="-50" baseline="0">
                <a:solidFill>
                  <a:schemeClr val="tx1"/>
                </a:solidFill>
                <a:latin typeface="Open Sans Semibold"/>
                <a:ea typeface="+mj-ea"/>
                <a:cs typeface="Helvetica"/>
              </a:defRPr>
            </a:lvl1pPr>
          </a:lstStyle>
          <a:p>
            <a:pPr>
              <a:lnSpc>
                <a:spcPct val="80000"/>
              </a:lnSpc>
            </a:pPr>
            <a:r>
              <a:rPr lang="en-US" sz="2800" b="1" dirty="0" smtClean="0">
                <a:solidFill>
                  <a:srgbClr val="921E2E"/>
                </a:solidFill>
              </a:rPr>
              <a:t>hostile sexual environment</a:t>
            </a:r>
            <a:endParaRPr lang="en-US" sz="2800" b="1" dirty="0">
              <a:solidFill>
                <a:srgbClr val="921E2E"/>
              </a:solidFill>
            </a:endParaRPr>
          </a:p>
        </p:txBody>
      </p:sp>
    </p:spTree>
    <p:extLst>
      <p:ext uri="{BB962C8B-B14F-4D97-AF65-F5344CB8AC3E}">
        <p14:creationId xmlns:p14="http://schemas.microsoft.com/office/powerpoint/2010/main" val="1406390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228600" y="1312863"/>
            <a:ext cx="8686800" cy="4843462"/>
          </a:xfrm>
        </p:spPr>
        <p:txBody>
          <a:bodyPr>
            <a:normAutofit/>
          </a:bodyPr>
          <a:lstStyle/>
          <a:p>
            <a:pPr marL="457200" indent="-457200">
              <a:spcBef>
                <a:spcPts val="0"/>
              </a:spcBef>
              <a:spcAft>
                <a:spcPts val="1200"/>
              </a:spcAft>
              <a:buFont typeface="Arial" panose="020B0604020202020204" pitchFamily="34" charset="0"/>
              <a:buChar char="•"/>
            </a:pPr>
            <a:r>
              <a:rPr lang="en-US" sz="2400" b="1" dirty="0" smtClean="0">
                <a:solidFill>
                  <a:schemeClr val="tx1"/>
                </a:solidFill>
                <a:latin typeface="Open Sans"/>
              </a:rPr>
              <a:t>All relevant  circumstances are examined to determine if a hostile environment exists:</a:t>
            </a:r>
          </a:p>
          <a:p>
            <a:pPr marL="786384" lvl="2">
              <a:spcBef>
                <a:spcPts val="0"/>
              </a:spcBef>
              <a:spcAft>
                <a:spcPts val="1200"/>
              </a:spcAft>
              <a:buFont typeface="Courier New" panose="02070309020205020404" pitchFamily="49" charset="0"/>
              <a:buChar char="o"/>
            </a:pPr>
            <a:r>
              <a:rPr lang="en-US" sz="2400" dirty="0" smtClean="0">
                <a:solidFill>
                  <a:schemeClr val="tx1"/>
                </a:solidFill>
                <a:latin typeface="Open Sans"/>
              </a:rPr>
              <a:t>type of harassment (</a:t>
            </a:r>
            <a:r>
              <a:rPr lang="en-US" sz="2400" i="1" dirty="0" smtClean="0">
                <a:solidFill>
                  <a:schemeClr val="tx1"/>
                </a:solidFill>
                <a:latin typeface="Open Sans"/>
              </a:rPr>
              <a:t>e.g.</a:t>
            </a:r>
            <a:r>
              <a:rPr lang="en-US" sz="2400" dirty="0" smtClean="0">
                <a:solidFill>
                  <a:schemeClr val="tx1"/>
                </a:solidFill>
                <a:latin typeface="Open Sans"/>
              </a:rPr>
              <a:t>, whether it was verbal or physical)</a:t>
            </a:r>
          </a:p>
          <a:p>
            <a:pPr marL="786384" lvl="2">
              <a:spcBef>
                <a:spcPts val="0"/>
              </a:spcBef>
              <a:spcAft>
                <a:spcPts val="1200"/>
              </a:spcAft>
              <a:buFont typeface="Courier New" panose="02070309020205020404" pitchFamily="49" charset="0"/>
              <a:buChar char="o"/>
            </a:pPr>
            <a:r>
              <a:rPr lang="en-US" sz="2400" dirty="0" smtClean="0">
                <a:solidFill>
                  <a:schemeClr val="tx1"/>
                </a:solidFill>
                <a:latin typeface="Open Sans"/>
              </a:rPr>
              <a:t>frequency and severity of conduct</a:t>
            </a:r>
          </a:p>
          <a:p>
            <a:pPr marL="786384" lvl="2">
              <a:spcBef>
                <a:spcPts val="0"/>
              </a:spcBef>
              <a:spcAft>
                <a:spcPts val="1200"/>
              </a:spcAft>
              <a:buFont typeface="Courier New" panose="02070309020205020404" pitchFamily="49" charset="0"/>
              <a:buChar char="o"/>
            </a:pPr>
            <a:r>
              <a:rPr lang="en-US" sz="2400" dirty="0" smtClean="0">
                <a:solidFill>
                  <a:schemeClr val="tx1"/>
                </a:solidFill>
                <a:latin typeface="Open Sans"/>
              </a:rPr>
              <a:t>the age, sex, and relationship of the individuals involved (</a:t>
            </a:r>
            <a:r>
              <a:rPr lang="en-US" sz="2400" i="1" dirty="0" smtClean="0">
                <a:solidFill>
                  <a:schemeClr val="tx1"/>
                </a:solidFill>
                <a:latin typeface="Open Sans"/>
              </a:rPr>
              <a:t>e.g.</a:t>
            </a:r>
            <a:r>
              <a:rPr lang="en-US" sz="2400" dirty="0" smtClean="0">
                <a:solidFill>
                  <a:schemeClr val="tx1"/>
                </a:solidFill>
                <a:latin typeface="Open Sans"/>
              </a:rPr>
              <a:t>, teacher-student or student-student)</a:t>
            </a:r>
          </a:p>
          <a:p>
            <a:pPr marL="786384" lvl="2">
              <a:spcBef>
                <a:spcPts val="0"/>
              </a:spcBef>
              <a:spcAft>
                <a:spcPts val="1200"/>
              </a:spcAft>
              <a:buFont typeface="Courier New" panose="02070309020205020404" pitchFamily="49" charset="0"/>
              <a:buChar char="o"/>
            </a:pPr>
            <a:r>
              <a:rPr lang="en-US" sz="2400" dirty="0" smtClean="0">
                <a:solidFill>
                  <a:schemeClr val="tx1"/>
                </a:solidFill>
                <a:latin typeface="Open Sans"/>
              </a:rPr>
              <a:t>the setting and context in which the harassment occurred; whether other incidents have occurred on or off school property; and other relevant factors.</a:t>
            </a:r>
            <a:endParaRPr lang="en-US" sz="2400" dirty="0">
              <a:solidFill>
                <a:schemeClr val="tx1"/>
              </a:solidFill>
              <a:latin typeface="Open Sans"/>
            </a:endParaRPr>
          </a:p>
        </p:txBody>
      </p:sp>
      <p:sp>
        <p:nvSpPr>
          <p:cNvPr id="7" name="Footer Placeholder 3"/>
          <p:cNvSpPr txBox="1">
            <a:spLocks/>
          </p:cNvSpPr>
          <p:nvPr/>
        </p:nvSpPr>
        <p:spPr>
          <a:xfrm>
            <a:off x="457200" y="5791200"/>
            <a:ext cx="1676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white"/>
                </a:solidFill>
                <a:cs typeface="Times New Roman"/>
              </a:rPr>
              <a:t>©2017 Clark Hill PLC</a:t>
            </a:r>
            <a:endParaRPr lang="en-US" sz="1200" dirty="0">
              <a:solidFill>
                <a:prstClr val="white"/>
              </a:solidFill>
            </a:endParaRPr>
          </a:p>
        </p:txBody>
      </p:sp>
      <p:sp>
        <p:nvSpPr>
          <p:cNvPr id="8" name="Footer Placeholder 3"/>
          <p:cNvSpPr txBox="1">
            <a:spLocks/>
          </p:cNvSpPr>
          <p:nvPr/>
        </p:nvSpPr>
        <p:spPr>
          <a:xfrm>
            <a:off x="170138" y="6357258"/>
            <a:ext cx="1676400" cy="365125"/>
          </a:xfrm>
          <a:prstGeom prst="rect">
            <a:avLst/>
          </a:prstGeom>
          <a:solidFill>
            <a:schemeClr val="bg1"/>
          </a:solid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dirty="0" smtClean="0">
                <a:solidFill>
                  <a:prstClr val="black"/>
                </a:solidFill>
                <a:latin typeface="Open Sans"/>
              </a:rPr>
              <a:t>©2017 Clark Hill PLC</a:t>
            </a:r>
            <a:endParaRPr lang="en-US" sz="1000" dirty="0">
              <a:solidFill>
                <a:prstClr val="black"/>
              </a:solidFill>
              <a:latin typeface="Open Sans"/>
            </a:endParaRPr>
          </a:p>
        </p:txBody>
      </p:sp>
      <p:sp>
        <p:nvSpPr>
          <p:cNvPr id="9" name="Slide Number Placeholder 5"/>
          <p:cNvSpPr txBox="1">
            <a:spLocks/>
          </p:cNvSpPr>
          <p:nvPr/>
        </p:nvSpPr>
        <p:spPr>
          <a:xfrm>
            <a:off x="8610112" y="92981"/>
            <a:ext cx="364671" cy="261257"/>
          </a:xfrm>
          <a:prstGeom prst="rect">
            <a:avLst/>
          </a:prstGeom>
        </p:spPr>
        <p:txBody>
          <a:bodyPr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31C5B28-2528-41D5-9DDD-548488A5703E}" type="slidenum">
              <a:rPr lang="en-US" sz="1000" smtClean="0">
                <a:solidFill>
                  <a:prstClr val="black"/>
                </a:solidFill>
                <a:latin typeface="Open Sans"/>
              </a:rPr>
              <a:pPr algn="r"/>
              <a:t>9</a:t>
            </a:fld>
            <a:endParaRPr lang="en-US" sz="1000" dirty="0">
              <a:solidFill>
                <a:prstClr val="black"/>
              </a:solidFill>
              <a:latin typeface="Open Sans"/>
            </a:endParaRPr>
          </a:p>
        </p:txBody>
      </p:sp>
      <p:sp>
        <p:nvSpPr>
          <p:cNvPr id="10" name="Title 1"/>
          <p:cNvSpPr txBox="1">
            <a:spLocks/>
          </p:cNvSpPr>
          <p:nvPr/>
        </p:nvSpPr>
        <p:spPr>
          <a:xfrm>
            <a:off x="145072" y="650263"/>
            <a:ext cx="8770328" cy="492738"/>
          </a:xfrm>
          <a:prstGeom prst="rect">
            <a:avLst/>
          </a:prstGeom>
        </p:spPr>
        <p:txBody>
          <a:bodyPr vert="horz"/>
          <a:lstStyle>
            <a:lvl1pPr algn="l" defTabSz="457200" rtl="0" eaLnBrk="1" latinLnBrk="0" hangingPunct="1">
              <a:spcBef>
                <a:spcPct val="0"/>
              </a:spcBef>
              <a:buNone/>
              <a:defRPr sz="2400" kern="1200" cap="all" spc="-50" baseline="0">
                <a:solidFill>
                  <a:schemeClr val="tx1"/>
                </a:solidFill>
                <a:latin typeface="Open Sans Semibold"/>
                <a:ea typeface="+mj-ea"/>
                <a:cs typeface="Helvetica"/>
              </a:defRPr>
            </a:lvl1pPr>
          </a:lstStyle>
          <a:p>
            <a:pPr>
              <a:lnSpc>
                <a:spcPct val="80000"/>
              </a:lnSpc>
            </a:pPr>
            <a:r>
              <a:rPr lang="en-US" sz="2800" b="1" dirty="0" smtClean="0">
                <a:solidFill>
                  <a:srgbClr val="921E2E"/>
                </a:solidFill>
              </a:rPr>
              <a:t>hostile sexual environment </a:t>
            </a:r>
            <a:r>
              <a:rPr lang="en-US" sz="1800" b="1" dirty="0" smtClean="0">
                <a:solidFill>
                  <a:srgbClr val="921E2E"/>
                </a:solidFill>
              </a:rPr>
              <a:t>(cont’d)</a:t>
            </a:r>
            <a:endParaRPr lang="en-US" sz="2800" b="1" dirty="0">
              <a:solidFill>
                <a:srgbClr val="921E2E"/>
              </a:solidFill>
            </a:endParaRPr>
          </a:p>
        </p:txBody>
      </p:sp>
    </p:spTree>
    <p:extLst>
      <p:ext uri="{BB962C8B-B14F-4D97-AF65-F5344CB8AC3E}">
        <p14:creationId xmlns:p14="http://schemas.microsoft.com/office/powerpoint/2010/main" val="324406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Cover P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ody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1363</Words>
  <Application>Microsoft Office PowerPoint</Application>
  <PresentationFormat>On-screen Show (4:3)</PresentationFormat>
  <Paragraphs>157</Paragraphs>
  <Slides>18</Slides>
  <Notes>18</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Cover Page</vt:lpstr>
      <vt:lpstr>Body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OUR DISTRICT’S COMMITMENT</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Rozin, Kara T.</cp:lastModifiedBy>
  <cp:revision>2</cp:revision>
  <dcterms:modified xsi:type="dcterms:W3CDTF">2018-01-24T16:37:05Z</dcterms:modified>
</cp:coreProperties>
</file>