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83.jp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2"/>
  </p:notesMasterIdLst>
  <p:sldIdLst>
    <p:sldId id="355" r:id="rId2"/>
    <p:sldId id="376" r:id="rId3"/>
    <p:sldId id="367" r:id="rId4"/>
    <p:sldId id="365" r:id="rId5"/>
    <p:sldId id="371" r:id="rId6"/>
    <p:sldId id="256" r:id="rId7"/>
    <p:sldId id="257" r:id="rId8"/>
    <p:sldId id="258" r:id="rId9"/>
    <p:sldId id="259" r:id="rId10"/>
    <p:sldId id="260" r:id="rId11"/>
    <p:sldId id="261" r:id="rId12"/>
    <p:sldId id="262" r:id="rId13"/>
    <p:sldId id="264" r:id="rId14"/>
    <p:sldId id="266" r:id="rId15"/>
    <p:sldId id="267" r:id="rId16"/>
    <p:sldId id="268" r:id="rId17"/>
    <p:sldId id="263" r:id="rId18"/>
    <p:sldId id="269" r:id="rId19"/>
    <p:sldId id="270" r:id="rId20"/>
    <p:sldId id="273" r:id="rId21"/>
    <p:sldId id="271" r:id="rId22"/>
    <p:sldId id="272" r:id="rId23"/>
    <p:sldId id="274" r:id="rId24"/>
    <p:sldId id="275" r:id="rId25"/>
    <p:sldId id="281" r:id="rId26"/>
    <p:sldId id="276" r:id="rId27"/>
    <p:sldId id="277" r:id="rId28"/>
    <p:sldId id="459" r:id="rId29"/>
    <p:sldId id="282" r:id="rId30"/>
    <p:sldId id="283" r:id="rId31"/>
    <p:sldId id="284" r:id="rId32"/>
    <p:sldId id="285" r:id="rId33"/>
    <p:sldId id="286" r:id="rId34"/>
    <p:sldId id="278" r:id="rId35"/>
    <p:sldId id="279" r:id="rId36"/>
    <p:sldId id="370" r:id="rId37"/>
    <p:sldId id="444" r:id="rId38"/>
    <p:sldId id="280" r:id="rId39"/>
    <p:sldId id="288" r:id="rId40"/>
    <p:sldId id="368" r:id="rId41"/>
    <p:sldId id="289" r:id="rId42"/>
    <p:sldId id="290" r:id="rId43"/>
    <p:sldId id="292" r:id="rId44"/>
    <p:sldId id="293" r:id="rId45"/>
    <p:sldId id="298" r:id="rId46"/>
    <p:sldId id="297" r:id="rId47"/>
    <p:sldId id="296" r:id="rId48"/>
    <p:sldId id="299" r:id="rId49"/>
    <p:sldId id="423" r:id="rId50"/>
    <p:sldId id="300" r:id="rId51"/>
    <p:sldId id="302" r:id="rId52"/>
    <p:sldId id="303" r:id="rId53"/>
    <p:sldId id="304" r:id="rId54"/>
    <p:sldId id="305" r:id="rId55"/>
    <p:sldId id="306" r:id="rId56"/>
    <p:sldId id="307" r:id="rId57"/>
    <p:sldId id="384" r:id="rId58"/>
    <p:sldId id="386" r:id="rId59"/>
    <p:sldId id="387" r:id="rId60"/>
    <p:sldId id="388" r:id="rId61"/>
    <p:sldId id="389" r:id="rId62"/>
    <p:sldId id="390" r:id="rId63"/>
    <p:sldId id="391" r:id="rId64"/>
    <p:sldId id="392" r:id="rId65"/>
    <p:sldId id="393" r:id="rId66"/>
    <p:sldId id="394" r:id="rId67"/>
    <p:sldId id="395" r:id="rId68"/>
    <p:sldId id="396" r:id="rId69"/>
    <p:sldId id="397" r:id="rId70"/>
    <p:sldId id="398" r:id="rId71"/>
    <p:sldId id="399" r:id="rId72"/>
    <p:sldId id="400" r:id="rId73"/>
    <p:sldId id="401" r:id="rId74"/>
    <p:sldId id="402" r:id="rId75"/>
    <p:sldId id="403" r:id="rId76"/>
    <p:sldId id="404" r:id="rId77"/>
    <p:sldId id="356" r:id="rId78"/>
    <p:sldId id="406" r:id="rId79"/>
    <p:sldId id="430" r:id="rId80"/>
    <p:sldId id="407" r:id="rId81"/>
    <p:sldId id="408" r:id="rId82"/>
    <p:sldId id="358" r:id="rId83"/>
    <p:sldId id="416" r:id="rId84"/>
    <p:sldId id="417" r:id="rId85"/>
    <p:sldId id="418" r:id="rId86"/>
    <p:sldId id="311" r:id="rId87"/>
    <p:sldId id="419" r:id="rId88"/>
    <p:sldId id="420" r:id="rId89"/>
    <p:sldId id="421" r:id="rId90"/>
    <p:sldId id="422" r:id="rId91"/>
    <p:sldId id="425" r:id="rId92"/>
    <p:sldId id="426" r:id="rId93"/>
    <p:sldId id="427" r:id="rId94"/>
    <p:sldId id="431" r:id="rId95"/>
    <p:sldId id="433" r:id="rId96"/>
    <p:sldId id="434" r:id="rId97"/>
    <p:sldId id="405" r:id="rId98"/>
    <p:sldId id="383" r:id="rId99"/>
    <p:sldId id="414" r:id="rId100"/>
    <p:sldId id="432" r:id="rId101"/>
    <p:sldId id="413" r:id="rId102"/>
    <p:sldId id="411" r:id="rId103"/>
    <p:sldId id="353" r:id="rId104"/>
    <p:sldId id="354" r:id="rId105"/>
    <p:sldId id="374" r:id="rId106"/>
    <p:sldId id="377" r:id="rId107"/>
    <p:sldId id="436" r:id="rId108"/>
    <p:sldId id="460" r:id="rId109"/>
    <p:sldId id="437" r:id="rId110"/>
    <p:sldId id="455" r:id="rId111"/>
    <p:sldId id="443" r:id="rId112"/>
    <p:sldId id="438" r:id="rId113"/>
    <p:sldId id="439" r:id="rId114"/>
    <p:sldId id="440" r:id="rId115"/>
    <p:sldId id="441" r:id="rId116"/>
    <p:sldId id="445" r:id="rId117"/>
    <p:sldId id="457" r:id="rId118"/>
    <p:sldId id="458" r:id="rId119"/>
    <p:sldId id="442" r:id="rId120"/>
    <p:sldId id="435" r:id="rId121"/>
    <p:sldId id="378" r:id="rId122"/>
    <p:sldId id="446" r:id="rId123"/>
    <p:sldId id="454" r:id="rId124"/>
    <p:sldId id="447" r:id="rId125"/>
    <p:sldId id="448" r:id="rId126"/>
    <p:sldId id="449" r:id="rId127"/>
    <p:sldId id="450" r:id="rId128"/>
    <p:sldId id="451" r:id="rId129"/>
    <p:sldId id="452" r:id="rId130"/>
    <p:sldId id="453" r:id="rId13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105" d="100"/>
          <a:sy n="105" d="100"/>
        </p:scale>
        <p:origin x="108" y="24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C0EFC7A3-8C3F-49E1-8AD2-79064404B6EA}" type="datetimeFigureOut">
              <a:rPr lang="en-US" smtClean="0"/>
              <a:t>2/10/2017</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2DCE765E-DA31-4576-B5BF-8335FE83B66C}" type="slidenum">
              <a:rPr lang="en-US" smtClean="0"/>
              <a:t>‹#›</a:t>
            </a:fld>
            <a:endParaRPr lang="en-US"/>
          </a:p>
        </p:txBody>
      </p:sp>
    </p:spTree>
    <p:extLst>
      <p:ext uri="{BB962C8B-B14F-4D97-AF65-F5344CB8AC3E}">
        <p14:creationId xmlns:p14="http://schemas.microsoft.com/office/powerpoint/2010/main" val="1011174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we agree upon this mission statement?</a:t>
            </a:r>
            <a:endParaRPr lang="en-US" dirty="0"/>
          </a:p>
        </p:txBody>
      </p:sp>
      <p:sp>
        <p:nvSpPr>
          <p:cNvPr id="4" name="Slide Number Placeholder 3"/>
          <p:cNvSpPr>
            <a:spLocks noGrp="1"/>
          </p:cNvSpPr>
          <p:nvPr>
            <p:ph type="sldNum" sz="quarter" idx="10"/>
          </p:nvPr>
        </p:nvSpPr>
        <p:spPr/>
        <p:txBody>
          <a:bodyPr/>
          <a:lstStyle/>
          <a:p>
            <a:fld id="{0C14DE6A-9D1C-4211-844B-D35E43BD6968}" type="slidenum">
              <a:rPr lang="en-US" smtClean="0"/>
              <a:t>124</a:t>
            </a:fld>
            <a:endParaRPr lang="en-US"/>
          </a:p>
        </p:txBody>
      </p:sp>
    </p:spTree>
    <p:extLst>
      <p:ext uri="{BB962C8B-B14F-4D97-AF65-F5344CB8AC3E}">
        <p14:creationId xmlns:p14="http://schemas.microsoft.com/office/powerpoint/2010/main" val="4071206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Do we agree on the chair person?</a:t>
            </a:r>
          </a:p>
          <a:p>
            <a:pPr marL="171450" indent="-171450">
              <a:buFontTx/>
              <a:buChar char="-"/>
            </a:pPr>
            <a:r>
              <a:rPr lang="en-US" baseline="0" dirty="0" smtClean="0"/>
              <a:t>Has anyone already been on here more than a year that would be beneficial for us to rotate out with a new perspective?</a:t>
            </a:r>
          </a:p>
          <a:p>
            <a:pPr marL="171450" indent="-171450">
              <a:buFontTx/>
              <a:buChar char="-"/>
            </a:pPr>
            <a:r>
              <a:rPr lang="en-US" baseline="0" dirty="0" smtClean="0"/>
              <a:t>Do we need to schedule hazard, and accident and incident investigation training? </a:t>
            </a:r>
            <a:endParaRPr lang="en-US" dirty="0"/>
          </a:p>
        </p:txBody>
      </p:sp>
      <p:sp>
        <p:nvSpPr>
          <p:cNvPr id="4" name="Slide Number Placeholder 3"/>
          <p:cNvSpPr>
            <a:spLocks noGrp="1"/>
          </p:cNvSpPr>
          <p:nvPr>
            <p:ph type="sldNum" sz="quarter" idx="10"/>
          </p:nvPr>
        </p:nvSpPr>
        <p:spPr/>
        <p:txBody>
          <a:bodyPr/>
          <a:lstStyle/>
          <a:p>
            <a:fld id="{0C14DE6A-9D1C-4211-844B-D35E43BD6968}" type="slidenum">
              <a:rPr lang="en-US" smtClean="0"/>
              <a:t>126</a:t>
            </a:fld>
            <a:endParaRPr lang="en-US"/>
          </a:p>
        </p:txBody>
      </p:sp>
    </p:spTree>
    <p:extLst>
      <p:ext uri="{BB962C8B-B14F-4D97-AF65-F5344CB8AC3E}">
        <p14:creationId xmlns:p14="http://schemas.microsoft.com/office/powerpoint/2010/main" val="1466160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We need to establish a standard for the safety minutes and a due date for them to be turned in.</a:t>
            </a:r>
          </a:p>
          <a:p>
            <a:pPr marL="171450" indent="-171450">
              <a:buFontTx/>
              <a:buChar char="-"/>
            </a:pPr>
            <a:r>
              <a:rPr lang="en-US" dirty="0" smtClean="0"/>
              <a:t>Any additional resources?</a:t>
            </a:r>
            <a:endParaRPr lang="en-US" dirty="0"/>
          </a:p>
        </p:txBody>
      </p:sp>
      <p:sp>
        <p:nvSpPr>
          <p:cNvPr id="4" name="Slide Number Placeholder 3"/>
          <p:cNvSpPr>
            <a:spLocks noGrp="1"/>
          </p:cNvSpPr>
          <p:nvPr>
            <p:ph type="sldNum" sz="quarter" idx="10"/>
          </p:nvPr>
        </p:nvSpPr>
        <p:spPr/>
        <p:txBody>
          <a:bodyPr/>
          <a:lstStyle/>
          <a:p>
            <a:fld id="{0C14DE6A-9D1C-4211-844B-D35E43BD6968}" type="slidenum">
              <a:rPr lang="en-US" smtClean="0"/>
              <a:t>127</a:t>
            </a:fld>
            <a:endParaRPr lang="en-US"/>
          </a:p>
        </p:txBody>
      </p:sp>
    </p:spTree>
    <p:extLst>
      <p:ext uri="{BB962C8B-B14F-4D97-AF65-F5344CB8AC3E}">
        <p14:creationId xmlns:p14="http://schemas.microsoft.com/office/powerpoint/2010/main" val="42282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B5D86D-B386-4828-9C91-FA541F646039}" type="datetimeFigureOut">
              <a:rPr lang="en-US" smtClean="0"/>
              <a:t>2/10/2017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35296A-B4E1-4CD8-AA7A-D552D43067C5}" type="slidenum">
              <a:rPr lang="en-US" smtClean="0"/>
              <a:t>‹#›</a:t>
            </a:fld>
            <a:endParaRPr lang="en-US" dirty="0"/>
          </a:p>
        </p:txBody>
      </p:sp>
    </p:spTree>
    <p:extLst>
      <p:ext uri="{BB962C8B-B14F-4D97-AF65-F5344CB8AC3E}">
        <p14:creationId xmlns:p14="http://schemas.microsoft.com/office/powerpoint/2010/main" val="2503697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B5D86D-B386-4828-9C91-FA541F646039}" type="datetimeFigureOut">
              <a:rPr lang="en-US" smtClean="0"/>
              <a:t>2/10/2017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35296A-B4E1-4CD8-AA7A-D552D43067C5}" type="slidenum">
              <a:rPr lang="en-US" smtClean="0"/>
              <a:t>‹#›</a:t>
            </a:fld>
            <a:endParaRPr lang="en-US" dirty="0"/>
          </a:p>
        </p:txBody>
      </p:sp>
    </p:spTree>
    <p:extLst>
      <p:ext uri="{BB962C8B-B14F-4D97-AF65-F5344CB8AC3E}">
        <p14:creationId xmlns:p14="http://schemas.microsoft.com/office/powerpoint/2010/main" val="1741858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B5D86D-B386-4828-9C91-FA541F646039}" type="datetimeFigureOut">
              <a:rPr lang="en-US" smtClean="0"/>
              <a:t>2/10/2017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35296A-B4E1-4CD8-AA7A-D552D43067C5}" type="slidenum">
              <a:rPr lang="en-US" smtClean="0"/>
              <a:t>‹#›</a:t>
            </a:fld>
            <a:endParaRPr lang="en-US" dirty="0"/>
          </a:p>
        </p:txBody>
      </p:sp>
    </p:spTree>
    <p:extLst>
      <p:ext uri="{BB962C8B-B14F-4D97-AF65-F5344CB8AC3E}">
        <p14:creationId xmlns:p14="http://schemas.microsoft.com/office/powerpoint/2010/main" val="1389909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B5D86D-B386-4828-9C91-FA541F646039}" type="datetimeFigureOut">
              <a:rPr lang="en-US" smtClean="0"/>
              <a:t>2/10/2017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35296A-B4E1-4CD8-AA7A-D552D43067C5}" type="slidenum">
              <a:rPr lang="en-US" smtClean="0"/>
              <a:t>‹#›</a:t>
            </a:fld>
            <a:endParaRPr lang="en-US" dirty="0"/>
          </a:p>
        </p:txBody>
      </p:sp>
    </p:spTree>
    <p:extLst>
      <p:ext uri="{BB962C8B-B14F-4D97-AF65-F5344CB8AC3E}">
        <p14:creationId xmlns:p14="http://schemas.microsoft.com/office/powerpoint/2010/main" val="3842773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B5D86D-B386-4828-9C91-FA541F646039}" type="datetimeFigureOut">
              <a:rPr lang="en-US" smtClean="0"/>
              <a:t>2/10/2017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F35296A-B4E1-4CD8-AA7A-D552D43067C5}" type="slidenum">
              <a:rPr lang="en-US" smtClean="0"/>
              <a:t>‹#›</a:t>
            </a:fld>
            <a:endParaRPr lang="en-US" dirty="0"/>
          </a:p>
        </p:txBody>
      </p:sp>
    </p:spTree>
    <p:extLst>
      <p:ext uri="{BB962C8B-B14F-4D97-AF65-F5344CB8AC3E}">
        <p14:creationId xmlns:p14="http://schemas.microsoft.com/office/powerpoint/2010/main" val="1309834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B5D86D-B386-4828-9C91-FA541F646039}" type="datetimeFigureOut">
              <a:rPr lang="en-US" smtClean="0"/>
              <a:t>2/10/2017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F35296A-B4E1-4CD8-AA7A-D552D43067C5}" type="slidenum">
              <a:rPr lang="en-US" smtClean="0"/>
              <a:t>‹#›</a:t>
            </a:fld>
            <a:endParaRPr lang="en-US" dirty="0"/>
          </a:p>
        </p:txBody>
      </p:sp>
    </p:spTree>
    <p:extLst>
      <p:ext uri="{BB962C8B-B14F-4D97-AF65-F5344CB8AC3E}">
        <p14:creationId xmlns:p14="http://schemas.microsoft.com/office/powerpoint/2010/main" val="1754940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B5D86D-B386-4828-9C91-FA541F646039}" type="datetimeFigureOut">
              <a:rPr lang="en-US" smtClean="0"/>
              <a:t>2/10/2017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F35296A-B4E1-4CD8-AA7A-D552D43067C5}" type="slidenum">
              <a:rPr lang="en-US" smtClean="0"/>
              <a:t>‹#›</a:t>
            </a:fld>
            <a:endParaRPr lang="en-US" dirty="0"/>
          </a:p>
        </p:txBody>
      </p:sp>
    </p:spTree>
    <p:extLst>
      <p:ext uri="{BB962C8B-B14F-4D97-AF65-F5344CB8AC3E}">
        <p14:creationId xmlns:p14="http://schemas.microsoft.com/office/powerpoint/2010/main" val="1950524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DB5D86D-B386-4828-9C91-FA541F646039}" type="datetimeFigureOut">
              <a:rPr lang="en-US" smtClean="0"/>
              <a:t>2/10/2017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35296A-B4E1-4CD8-AA7A-D552D43067C5}" type="slidenum">
              <a:rPr lang="en-US" smtClean="0"/>
              <a:t>‹#›</a:t>
            </a:fld>
            <a:endParaRPr lang="en-US" dirty="0"/>
          </a:p>
        </p:txBody>
      </p:sp>
    </p:spTree>
    <p:extLst>
      <p:ext uri="{BB962C8B-B14F-4D97-AF65-F5344CB8AC3E}">
        <p14:creationId xmlns:p14="http://schemas.microsoft.com/office/powerpoint/2010/main" val="3726004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DB5D86D-B386-4828-9C91-FA541F646039}" type="datetimeFigureOut">
              <a:rPr lang="en-US" smtClean="0"/>
              <a:t>2/10/2017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35296A-B4E1-4CD8-AA7A-D552D43067C5}" type="slidenum">
              <a:rPr lang="en-US" smtClean="0"/>
              <a:t>‹#›</a:t>
            </a:fld>
            <a:endParaRPr lang="en-US" dirty="0"/>
          </a:p>
        </p:txBody>
      </p:sp>
    </p:spTree>
    <p:extLst>
      <p:ext uri="{BB962C8B-B14F-4D97-AF65-F5344CB8AC3E}">
        <p14:creationId xmlns:p14="http://schemas.microsoft.com/office/powerpoint/2010/main" val="934085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B5D86D-B386-4828-9C91-FA541F646039}" type="datetimeFigureOut">
              <a:rPr lang="en-US" smtClean="0"/>
              <a:t>2/10/2017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35296A-B4E1-4CD8-AA7A-D552D43067C5}" type="slidenum">
              <a:rPr lang="en-US" smtClean="0"/>
              <a:t>‹#›</a:t>
            </a:fld>
            <a:endParaRPr lang="en-US" dirty="0"/>
          </a:p>
        </p:txBody>
      </p:sp>
    </p:spTree>
    <p:extLst>
      <p:ext uri="{BB962C8B-B14F-4D97-AF65-F5344CB8AC3E}">
        <p14:creationId xmlns:p14="http://schemas.microsoft.com/office/powerpoint/2010/main" val="3389065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B5D86D-B386-4828-9C91-FA541F646039}" type="datetimeFigureOut">
              <a:rPr lang="en-US" smtClean="0"/>
              <a:t>2/10/2017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35296A-B4E1-4CD8-AA7A-D552D43067C5}" type="slidenum">
              <a:rPr lang="en-US" smtClean="0"/>
              <a:t>‹#›</a:t>
            </a:fld>
            <a:endParaRPr lang="en-US" dirty="0"/>
          </a:p>
        </p:txBody>
      </p:sp>
    </p:spTree>
    <p:extLst>
      <p:ext uri="{BB962C8B-B14F-4D97-AF65-F5344CB8AC3E}">
        <p14:creationId xmlns:p14="http://schemas.microsoft.com/office/powerpoint/2010/main" val="51967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B5D86D-B386-4828-9C91-FA541F646039}" type="datetimeFigureOut">
              <a:rPr lang="en-US" smtClean="0"/>
              <a:t>2/10/2017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35296A-B4E1-4CD8-AA7A-D552D43067C5}" type="slidenum">
              <a:rPr lang="en-US" smtClean="0"/>
              <a:t>‹#›</a:t>
            </a:fld>
            <a:endParaRPr lang="en-US" dirty="0"/>
          </a:p>
        </p:txBody>
      </p:sp>
    </p:spTree>
    <p:extLst>
      <p:ext uri="{BB962C8B-B14F-4D97-AF65-F5344CB8AC3E}">
        <p14:creationId xmlns:p14="http://schemas.microsoft.com/office/powerpoint/2010/main" val="27596879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1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1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2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jpeg"/><Relationship Id="rId2" Type="http://schemas.openxmlformats.org/officeDocument/2006/relationships/image" Target="../media/image42.jpg"/><Relationship Id="rId1" Type="http://schemas.openxmlformats.org/officeDocument/2006/relationships/slideLayout" Target="../slideLayouts/slideLayout2.xml"/><Relationship Id="rId6" Type="http://schemas.openxmlformats.org/officeDocument/2006/relationships/image" Target="../media/image46.jpg"/><Relationship Id="rId5" Type="http://schemas.openxmlformats.org/officeDocument/2006/relationships/image" Target="../media/image45.jpg"/><Relationship Id="rId4" Type="http://schemas.openxmlformats.org/officeDocument/2006/relationships/image" Target="../media/image44.jpg"/></Relationships>
</file>

<file path=ppt/slides/_rels/slide25.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JPG"/><Relationship Id="rId1" Type="http://schemas.openxmlformats.org/officeDocument/2006/relationships/slideLayout" Target="../slideLayouts/slideLayout2.xml"/><Relationship Id="rId4" Type="http://schemas.openxmlformats.org/officeDocument/2006/relationships/image" Target="../media/image50.JPG"/></Relationships>
</file>

<file path=ppt/slides/_rels/slide26.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32.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G"/><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3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eg"/><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73.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72.jpg"/><Relationship Id="rId5" Type="http://schemas.openxmlformats.org/officeDocument/2006/relationships/image" Target="../media/image71.png"/><Relationship Id="rId4" Type="http://schemas.openxmlformats.org/officeDocument/2006/relationships/image" Target="../media/image70.emf"/></Relationships>
</file>

<file path=ppt/slides/_rels/slide38.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G"/><Relationship Id="rId1" Type="http://schemas.openxmlformats.org/officeDocument/2006/relationships/slideLayout" Target="../slideLayouts/slideLayout2.xml"/><Relationship Id="rId6" Type="http://schemas.openxmlformats.org/officeDocument/2006/relationships/image" Target="../media/image81.JPG"/><Relationship Id="rId5" Type="http://schemas.openxmlformats.org/officeDocument/2006/relationships/image" Target="../media/image80.JPG"/><Relationship Id="rId4" Type="http://schemas.openxmlformats.org/officeDocument/2006/relationships/image" Target="../media/image79.jpg"/></Relationships>
</file>

<file path=ppt/slides/_rels/slide41.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 Id="rId4" Type="http://schemas.openxmlformats.org/officeDocument/2006/relationships/image" Target="../media/image93.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image" Target="../media/image94.jpeg"/><Relationship Id="rId1" Type="http://schemas.openxmlformats.org/officeDocument/2006/relationships/slideLayout" Target="../slideLayouts/slideLayout2.xml"/><Relationship Id="rId6" Type="http://schemas.openxmlformats.org/officeDocument/2006/relationships/image" Target="../media/image98.jpg"/><Relationship Id="rId5" Type="http://schemas.openxmlformats.org/officeDocument/2006/relationships/image" Target="../media/image97.jpeg"/><Relationship Id="rId4" Type="http://schemas.openxmlformats.org/officeDocument/2006/relationships/image" Target="../media/image96.jpeg"/></Relationships>
</file>

<file path=ppt/slides/_rels/slide5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4" Type="http://schemas.openxmlformats.org/officeDocument/2006/relationships/image" Target="../media/image101.jpeg"/></Relationships>
</file>

<file path=ppt/slides/_rels/slide52.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09.jpeg"/><Relationship Id="rId7" Type="http://schemas.openxmlformats.org/officeDocument/2006/relationships/image" Target="../media/image113.jpeg"/><Relationship Id="rId2" Type="http://schemas.openxmlformats.org/officeDocument/2006/relationships/image" Target="../media/image108.JPG"/><Relationship Id="rId1" Type="http://schemas.openxmlformats.org/officeDocument/2006/relationships/slideLayout" Target="../slideLayouts/slideLayout2.xml"/><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image" Target="../media/image110.jpg"/></Relationships>
</file>

<file path=ppt/slides/_rels/slide58.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g"/><Relationship Id="rId1" Type="http://schemas.openxmlformats.org/officeDocument/2006/relationships/slideLayout" Target="../slideLayouts/slideLayout2.xml"/><Relationship Id="rId4" Type="http://schemas.openxmlformats.org/officeDocument/2006/relationships/image" Target="../media/image118.jpg"/></Relationships>
</file>

<file path=ppt/slides/_rels/slide62.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G"/><Relationship Id="rId1" Type="http://schemas.openxmlformats.org/officeDocument/2006/relationships/slideLayout" Target="../slideLayouts/slideLayout2.xml"/><Relationship Id="rId4" Type="http://schemas.openxmlformats.org/officeDocument/2006/relationships/image" Target="../media/image122.jpeg"/></Relationships>
</file>

<file path=ppt/slides/_rels/slide64.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27.emf"/><Relationship Id="rId2" Type="http://schemas.openxmlformats.org/officeDocument/2006/relationships/image" Target="../media/image126.JPG"/><Relationship Id="rId1" Type="http://schemas.openxmlformats.org/officeDocument/2006/relationships/slideLayout" Target="../slideLayouts/slideLayout2.xml"/><Relationship Id="rId4" Type="http://schemas.openxmlformats.org/officeDocument/2006/relationships/image" Target="../media/image128.emf"/></Relationships>
</file>

<file path=ppt/slides/_rels/slide68.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image" Target="../media/image129.jpg"/><Relationship Id="rId1" Type="http://schemas.openxmlformats.org/officeDocument/2006/relationships/slideLayout" Target="../slideLayouts/slideLayout2.xml"/><Relationship Id="rId4" Type="http://schemas.openxmlformats.org/officeDocument/2006/relationships/image" Target="../media/image131.png"/></Relationships>
</file>

<file path=ppt/slides/_rels/slide69.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g"/><Relationship Id="rId1" Type="http://schemas.openxmlformats.org/officeDocument/2006/relationships/slideLayout" Target="../slideLayouts/slideLayout2.xml"/><Relationship Id="rId4" Type="http://schemas.openxmlformats.org/officeDocument/2006/relationships/image" Target="../media/image141.jpeg"/></Relationships>
</file>

<file path=ppt/slides/_rels/slide76.xml.rels><?xml version="1.0" encoding="UTF-8" standalone="yes"?>
<Relationships xmlns="http://schemas.openxmlformats.org/package/2006/relationships"><Relationship Id="rId2" Type="http://schemas.openxmlformats.org/officeDocument/2006/relationships/image" Target="../media/image142.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image" Target="../media/image143.png"/><Relationship Id="rId1" Type="http://schemas.openxmlformats.org/officeDocument/2006/relationships/slideLayout" Target="../slideLayouts/slideLayout2.xml"/><Relationship Id="rId4" Type="http://schemas.openxmlformats.org/officeDocument/2006/relationships/image" Target="../media/image145.jpeg"/></Relationships>
</file>

<file path=ppt/slides/_rels/slide78.xml.rels><?xml version="1.0" encoding="UTF-8" standalone="yes"?>
<Relationships xmlns="http://schemas.openxmlformats.org/package/2006/relationships"><Relationship Id="rId3" Type="http://schemas.openxmlformats.org/officeDocument/2006/relationships/image" Target="../media/image147.jpeg"/><Relationship Id="rId7" Type="http://schemas.openxmlformats.org/officeDocument/2006/relationships/image" Target="../media/image151.jpeg"/><Relationship Id="rId2" Type="http://schemas.openxmlformats.org/officeDocument/2006/relationships/image" Target="../media/image146.jpeg"/><Relationship Id="rId1" Type="http://schemas.openxmlformats.org/officeDocument/2006/relationships/slideLayout" Target="../slideLayouts/slideLayout2.xml"/><Relationship Id="rId6" Type="http://schemas.openxmlformats.org/officeDocument/2006/relationships/image" Target="../media/image150.jpeg"/><Relationship Id="rId5" Type="http://schemas.openxmlformats.org/officeDocument/2006/relationships/image" Target="../media/image149.jpg"/><Relationship Id="rId4" Type="http://schemas.openxmlformats.org/officeDocument/2006/relationships/image" Target="../media/image148.jpg"/></Relationships>
</file>

<file path=ppt/slides/_rels/slide79.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08.JPG"/><Relationship Id="rId1" Type="http://schemas.openxmlformats.org/officeDocument/2006/relationships/slideLayout" Target="../slideLayouts/slideLayout2.xml"/><Relationship Id="rId6" Type="http://schemas.openxmlformats.org/officeDocument/2006/relationships/image" Target="../media/image155.png"/><Relationship Id="rId5" Type="http://schemas.openxmlformats.org/officeDocument/2006/relationships/image" Target="../media/image154.jpg"/><Relationship Id="rId4" Type="http://schemas.openxmlformats.org/officeDocument/2006/relationships/image" Target="../media/image153.jpeg"/></Relationships>
</file>

<file path=ppt/slides/_rels/slide80.xml.rels><?xml version="1.0" encoding="UTF-8" standalone="yes"?>
<Relationships xmlns="http://schemas.openxmlformats.org/package/2006/relationships"><Relationship Id="rId2" Type="http://schemas.openxmlformats.org/officeDocument/2006/relationships/image" Target="../media/image156.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image" Target="../media/image157.JPG"/><Relationship Id="rId1" Type="http://schemas.openxmlformats.org/officeDocument/2006/relationships/slideLayout" Target="../slideLayouts/slideLayout2.xml"/><Relationship Id="rId4" Type="http://schemas.openxmlformats.org/officeDocument/2006/relationships/image" Target="../media/image159.JPG"/></Relationships>
</file>

<file path=ppt/slides/_rels/slide82.xml.rels><?xml version="1.0" encoding="UTF-8" standalone="yes"?>
<Relationships xmlns="http://schemas.openxmlformats.org/package/2006/relationships"><Relationship Id="rId2" Type="http://schemas.openxmlformats.org/officeDocument/2006/relationships/image" Target="../media/image160.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61.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jpg"/><Relationship Id="rId1" Type="http://schemas.openxmlformats.org/officeDocument/2006/relationships/slideLayout" Target="../slideLayouts/slideLayout2.xml"/><Relationship Id="rId5" Type="http://schemas.openxmlformats.org/officeDocument/2006/relationships/image" Target="../media/image166.png"/><Relationship Id="rId4" Type="http://schemas.openxmlformats.org/officeDocument/2006/relationships/image" Target="../media/image165.png"/></Relationships>
</file>

<file path=ppt/slides/_rels/slide86.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image" Target="../media/image167.jpeg"/><Relationship Id="rId1" Type="http://schemas.openxmlformats.org/officeDocument/2006/relationships/slideLayout" Target="../slideLayouts/slideLayout2.xml"/><Relationship Id="rId5" Type="http://schemas.openxmlformats.org/officeDocument/2006/relationships/image" Target="../media/image170.jpg"/><Relationship Id="rId4" Type="http://schemas.openxmlformats.org/officeDocument/2006/relationships/image" Target="../media/image169.jpg"/></Relationships>
</file>

<file path=ppt/slides/_rels/slide87.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image" Target="../media/image171.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74.jpg"/><Relationship Id="rId2" Type="http://schemas.openxmlformats.org/officeDocument/2006/relationships/image" Target="../media/image173.jpg"/><Relationship Id="rId1" Type="http://schemas.openxmlformats.org/officeDocument/2006/relationships/slideLayout" Target="../slideLayouts/slideLayout2.xml"/><Relationship Id="rId4" Type="http://schemas.openxmlformats.org/officeDocument/2006/relationships/image" Target="../media/image175.png"/></Relationships>
</file>

<file path=ppt/slides/_rels/slide89.xml.rels><?xml version="1.0" encoding="UTF-8" standalone="yes"?>
<Relationships xmlns="http://schemas.openxmlformats.org/package/2006/relationships"><Relationship Id="rId3" Type="http://schemas.openxmlformats.org/officeDocument/2006/relationships/image" Target="../media/image177.jpg"/><Relationship Id="rId2" Type="http://schemas.openxmlformats.org/officeDocument/2006/relationships/image" Target="../media/image176.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78.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80.jpg"/><Relationship Id="rId2" Type="http://schemas.openxmlformats.org/officeDocument/2006/relationships/image" Target="../media/image179.png"/><Relationship Id="rId1" Type="http://schemas.openxmlformats.org/officeDocument/2006/relationships/slideLayout" Target="../slideLayouts/slideLayout2.xml"/><Relationship Id="rId5" Type="http://schemas.openxmlformats.org/officeDocument/2006/relationships/image" Target="../media/image182.jpg"/><Relationship Id="rId4" Type="http://schemas.openxmlformats.org/officeDocument/2006/relationships/image" Target="../media/image181.jpg"/></Relationships>
</file>

<file path=ppt/slides/_rels/slide92.xml.rels><?xml version="1.0" encoding="UTF-8" standalone="yes"?>
<Relationships xmlns="http://schemas.openxmlformats.org/package/2006/relationships"><Relationship Id="rId2" Type="http://schemas.openxmlformats.org/officeDocument/2006/relationships/image" Target="../media/image183.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image" Target="../media/image185.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88.jpg"/><Relationship Id="rId2" Type="http://schemas.openxmlformats.org/officeDocument/2006/relationships/image" Target="../media/image187.jpg"/><Relationship Id="rId1" Type="http://schemas.openxmlformats.org/officeDocument/2006/relationships/slideLayout" Target="../slideLayouts/slideLayout2.xml"/><Relationship Id="rId4" Type="http://schemas.openxmlformats.org/officeDocument/2006/relationships/image" Target="../media/image189.jpg"/></Relationships>
</file>

<file path=ppt/slides/_rels/slide96.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image" Target="../media/image190.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image" Target="../media/image192.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94.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97.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image" Target="../media/image198.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00.gif"/><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201.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203.jpg"/><Relationship Id="rId2" Type="http://schemas.openxmlformats.org/officeDocument/2006/relationships/image" Target="../media/image202.jpg"/><Relationship Id="rId1" Type="http://schemas.openxmlformats.org/officeDocument/2006/relationships/slideLayout" Target="../slideLayouts/slideLayout2.xml"/><Relationship Id="rId5" Type="http://schemas.openxmlformats.org/officeDocument/2006/relationships/image" Target="../media/image205.png"/><Relationship Id="rId4" Type="http://schemas.openxmlformats.org/officeDocument/2006/relationships/image" Target="../media/image204.jpeg"/></Relationships>
</file>

<file path=ppt/slides/_rels/slide107.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JPG"/><Relationship Id="rId1" Type="http://schemas.openxmlformats.org/officeDocument/2006/relationships/slideLayout" Target="../slideLayouts/slideLayout2.xml"/><Relationship Id="rId4" Type="http://schemas.openxmlformats.org/officeDocument/2006/relationships/image" Target="../media/image208.png"/></Relationships>
</file>

<file path=ppt/slides/_rels/slide108.xml.rels><?xml version="1.0" encoding="UTF-8" standalone="yes"?>
<Relationships xmlns="http://schemas.openxmlformats.org/package/2006/relationships"><Relationship Id="rId2" Type="http://schemas.openxmlformats.org/officeDocument/2006/relationships/image" Target="../media/image209.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11.jpeg"/><Relationship Id="rId2" Type="http://schemas.openxmlformats.org/officeDocument/2006/relationships/image" Target="../media/image210.jpg"/><Relationship Id="rId1" Type="http://schemas.openxmlformats.org/officeDocument/2006/relationships/slideLayout" Target="../slideLayouts/slideLayout2.xml"/><Relationship Id="rId5" Type="http://schemas.openxmlformats.org/officeDocument/2006/relationships/image" Target="../media/image213.png"/><Relationship Id="rId4" Type="http://schemas.openxmlformats.org/officeDocument/2006/relationships/image" Target="../media/image212.jpg"/></Relationships>
</file>

<file path=ppt/slides/_rels/slide110.xml.rels><?xml version="1.0" encoding="UTF-8" standalone="yes"?>
<Relationships xmlns="http://schemas.openxmlformats.org/package/2006/relationships"><Relationship Id="rId3" Type="http://schemas.openxmlformats.org/officeDocument/2006/relationships/image" Target="../media/image215.jpg"/><Relationship Id="rId2" Type="http://schemas.openxmlformats.org/officeDocument/2006/relationships/image" Target="../media/image214.jp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217.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218.JP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20.JPG"/><Relationship Id="rId2" Type="http://schemas.openxmlformats.org/officeDocument/2006/relationships/image" Target="../media/image219.JP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221.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22.jp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226.jpg"/><Relationship Id="rId2" Type="http://schemas.openxmlformats.org/officeDocument/2006/relationships/image" Target="../media/image225.jp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228.jpg"/><Relationship Id="rId2" Type="http://schemas.openxmlformats.org/officeDocument/2006/relationships/image" Target="../media/image227.png"/><Relationship Id="rId1" Type="http://schemas.openxmlformats.org/officeDocument/2006/relationships/slideLayout" Target="../slideLayouts/slideLayout2.xml"/><Relationship Id="rId5" Type="http://schemas.openxmlformats.org/officeDocument/2006/relationships/image" Target="../media/image230.jpg"/><Relationship Id="rId4" Type="http://schemas.openxmlformats.org/officeDocument/2006/relationships/image" Target="../media/image229.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231.jp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232.jp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233.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23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3716" y="3390640"/>
            <a:ext cx="10677144" cy="2199323"/>
          </a:xfrm>
        </p:spPr>
        <p:txBody>
          <a:bodyPr>
            <a:noAutofit/>
          </a:bodyPr>
          <a:lstStyle/>
          <a:p>
            <a:r>
              <a:rPr lang="en-US" sz="3600" dirty="0" smtClean="0">
                <a:solidFill>
                  <a:srgbClr val="FF0000"/>
                </a:solidFill>
              </a:rPr>
              <a:t>Fire </a:t>
            </a:r>
          </a:p>
          <a:p>
            <a:r>
              <a:rPr lang="en-US" sz="3600" dirty="0" smtClean="0">
                <a:solidFill>
                  <a:srgbClr val="FF0000"/>
                </a:solidFill>
              </a:rPr>
              <a:t>Safety</a:t>
            </a:r>
          </a:p>
          <a:p>
            <a:r>
              <a:rPr lang="en-US" sz="3600" dirty="0" smtClean="0">
                <a:solidFill>
                  <a:srgbClr val="FF0000"/>
                </a:solidFill>
              </a:rPr>
              <a:t>Security </a:t>
            </a:r>
          </a:p>
          <a:p>
            <a:r>
              <a:rPr lang="en-US" sz="3600" dirty="0" smtClean="0">
                <a:solidFill>
                  <a:srgbClr val="FF0000"/>
                </a:solidFill>
              </a:rPr>
              <a:t>Integrated Pest Management</a:t>
            </a:r>
          </a:p>
          <a:p>
            <a:r>
              <a:rPr lang="en-US" sz="3600" dirty="0" smtClean="0">
                <a:solidFill>
                  <a:srgbClr val="FF0000"/>
                </a:solidFill>
              </a:rPr>
              <a:t>Key Control</a:t>
            </a:r>
            <a:endParaRPr lang="en-US" sz="3600" dirty="0">
              <a:solidFill>
                <a:srgbClr val="FF0000"/>
              </a:solidFill>
            </a:endParaRPr>
          </a:p>
        </p:txBody>
      </p:sp>
      <p:pic>
        <p:nvPicPr>
          <p:cNvPr id="5" name="Picture 4" descr="emai sig again"/>
          <p:cNvPicPr/>
          <p:nvPr/>
        </p:nvPicPr>
        <p:blipFill>
          <a:blip r:embed="rId2">
            <a:extLst>
              <a:ext uri="{28A0092B-C50C-407E-A947-70E740481C1C}">
                <a14:useLocalDpi xmlns:a14="http://schemas.microsoft.com/office/drawing/2010/main" val="0"/>
              </a:ext>
            </a:extLst>
          </a:blip>
          <a:srcRect/>
          <a:stretch>
            <a:fillRect/>
          </a:stretch>
        </p:blipFill>
        <p:spPr bwMode="auto">
          <a:xfrm>
            <a:off x="8705025" y="4490302"/>
            <a:ext cx="2835211" cy="1650702"/>
          </a:xfrm>
          <a:prstGeom prst="rect">
            <a:avLst/>
          </a:prstGeom>
          <a:noFill/>
          <a:ln>
            <a:noFill/>
          </a:ln>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6040" y="108613"/>
            <a:ext cx="6725412" cy="2188001"/>
          </a:xfrm>
          <a:prstGeom prst="rect">
            <a:avLst/>
          </a:prstGeom>
        </p:spPr>
      </p:pic>
      <p:sp>
        <p:nvSpPr>
          <p:cNvPr id="10" name="TextBox 9"/>
          <p:cNvSpPr txBox="1"/>
          <p:nvPr/>
        </p:nvSpPr>
        <p:spPr>
          <a:xfrm>
            <a:off x="4443477" y="2839599"/>
            <a:ext cx="3479799" cy="1323439"/>
          </a:xfrm>
          <a:prstGeom prst="rect">
            <a:avLst/>
          </a:prstGeom>
          <a:noFill/>
        </p:spPr>
        <p:txBody>
          <a:bodyPr wrap="none" rtlCol="0">
            <a:spAutoFit/>
          </a:bodyPr>
          <a:lstStyle/>
          <a:p>
            <a:r>
              <a:rPr lang="en-US" sz="8000" dirty="0" smtClean="0"/>
              <a:t>Hazards</a:t>
            </a:r>
            <a:endParaRPr lang="en-US" sz="8000" dirty="0"/>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6600" y="2122203"/>
            <a:ext cx="1714500" cy="1714500"/>
          </a:xfrm>
          <a:prstGeom prst="rect">
            <a:avLst/>
          </a:prstGeom>
        </p:spPr>
      </p:pic>
      <p:sp>
        <p:nvSpPr>
          <p:cNvPr id="13" name="Rectangle 12"/>
          <p:cNvSpPr/>
          <p:nvPr/>
        </p:nvSpPr>
        <p:spPr>
          <a:xfrm>
            <a:off x="0" y="0"/>
            <a:ext cx="12192000" cy="6858000"/>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24127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6492" t="28956" r="23708" b="33775"/>
          <a:stretch/>
        </p:blipFill>
        <p:spPr>
          <a:xfrm>
            <a:off x="0" y="1"/>
            <a:ext cx="12192000" cy="6858000"/>
          </a:xfrm>
          <a:prstGeom prst="rect">
            <a:avLst/>
          </a:prstGeom>
        </p:spPr>
      </p:pic>
      <p:sp>
        <p:nvSpPr>
          <p:cNvPr id="5" name="Rectangle 4"/>
          <p:cNvSpPr/>
          <p:nvPr/>
        </p:nvSpPr>
        <p:spPr>
          <a:xfrm>
            <a:off x="0" y="0"/>
            <a:ext cx="12192000" cy="6858000"/>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24077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666" y="14417"/>
            <a:ext cx="10515600" cy="1325563"/>
          </a:xfrm>
        </p:spPr>
        <p:txBody>
          <a:bodyPr/>
          <a:lstStyle/>
          <a:p>
            <a:pPr algn="ctr"/>
            <a:r>
              <a:rPr lang="en-US" dirty="0" smtClean="0"/>
              <a:t>Risk Management</a:t>
            </a:r>
            <a:endParaRPr lang="en-US" dirty="0"/>
          </a:p>
        </p:txBody>
      </p:sp>
      <p:sp>
        <p:nvSpPr>
          <p:cNvPr id="3" name="Content Placeholder 2"/>
          <p:cNvSpPr>
            <a:spLocks noGrp="1"/>
          </p:cNvSpPr>
          <p:nvPr>
            <p:ph idx="1"/>
          </p:nvPr>
        </p:nvSpPr>
        <p:spPr>
          <a:xfrm>
            <a:off x="489614" y="1339980"/>
            <a:ext cx="11021704" cy="4351338"/>
          </a:xfrm>
        </p:spPr>
        <p:txBody>
          <a:bodyPr>
            <a:normAutofit/>
          </a:bodyPr>
          <a:lstStyle/>
          <a:p>
            <a:pPr marL="0" indent="0">
              <a:buNone/>
            </a:pPr>
            <a:r>
              <a:rPr lang="en-US" b="1" dirty="0" smtClean="0"/>
              <a:t>Step 1: </a:t>
            </a:r>
            <a:r>
              <a:rPr lang="en-US" dirty="0"/>
              <a:t>Identify hazards.</a:t>
            </a:r>
          </a:p>
          <a:p>
            <a:pPr marL="0" indent="0">
              <a:buNone/>
            </a:pPr>
            <a:r>
              <a:rPr lang="en-US" b="1" dirty="0"/>
              <a:t>Step </a:t>
            </a:r>
            <a:r>
              <a:rPr lang="en-US" b="1" dirty="0" smtClean="0"/>
              <a:t>2: </a:t>
            </a:r>
            <a:r>
              <a:rPr lang="en-US" dirty="0"/>
              <a:t>Assess hazards to determine risks.</a:t>
            </a:r>
          </a:p>
          <a:p>
            <a:pPr marL="0" indent="0">
              <a:buNone/>
            </a:pPr>
            <a:r>
              <a:rPr lang="en-US" b="1" dirty="0"/>
              <a:t>Step </a:t>
            </a:r>
            <a:r>
              <a:rPr lang="en-US" b="1" dirty="0" smtClean="0"/>
              <a:t>3: </a:t>
            </a:r>
            <a:r>
              <a:rPr lang="en-US" dirty="0"/>
              <a:t>Develop </a:t>
            </a:r>
            <a:r>
              <a:rPr lang="en-US" dirty="0" smtClean="0"/>
              <a:t>controls (Mitigation measures) </a:t>
            </a:r>
            <a:r>
              <a:rPr lang="en-US" dirty="0"/>
              <a:t>and make risk decisions.</a:t>
            </a:r>
          </a:p>
          <a:p>
            <a:pPr marL="0" indent="0">
              <a:buNone/>
            </a:pPr>
            <a:r>
              <a:rPr lang="en-US" b="1" dirty="0"/>
              <a:t>Step </a:t>
            </a:r>
            <a:r>
              <a:rPr lang="en-US" b="1" dirty="0" smtClean="0"/>
              <a:t>4: </a:t>
            </a:r>
            <a:r>
              <a:rPr lang="en-US" dirty="0"/>
              <a:t>Implement controls.</a:t>
            </a:r>
          </a:p>
          <a:p>
            <a:pPr marL="0" indent="0">
              <a:buNone/>
            </a:pPr>
            <a:r>
              <a:rPr lang="en-US" b="1" dirty="0"/>
              <a:t>Step </a:t>
            </a:r>
            <a:r>
              <a:rPr lang="en-US" b="1" dirty="0" smtClean="0"/>
              <a:t>5: </a:t>
            </a:r>
            <a:r>
              <a:rPr lang="en-US" dirty="0"/>
              <a:t>Supervise and evaluate.</a:t>
            </a:r>
          </a:p>
          <a:p>
            <a:endParaRPr lang="en-US" dirty="0"/>
          </a:p>
          <a:p>
            <a:endParaRPr lang="en-US" dirty="0"/>
          </a:p>
        </p:txBody>
      </p:sp>
      <p:pic>
        <p:nvPicPr>
          <p:cNvPr id="4" name="Picture 3"/>
          <p:cNvPicPr>
            <a:picLocks noChangeAspect="1"/>
          </p:cNvPicPr>
          <p:nvPr/>
        </p:nvPicPr>
        <p:blipFill rotWithShape="1">
          <a:blip r:embed="rId2"/>
          <a:srcRect l="28112" t="39133" r="45245" b="24487"/>
          <a:stretch/>
        </p:blipFill>
        <p:spPr>
          <a:xfrm>
            <a:off x="6373504" y="3135697"/>
            <a:ext cx="4611806" cy="3540558"/>
          </a:xfrm>
          <a:prstGeom prst="rect">
            <a:avLst/>
          </a:prstGeom>
        </p:spPr>
      </p:pic>
      <p:sp>
        <p:nvSpPr>
          <p:cNvPr id="5" name="TextBox 4"/>
          <p:cNvSpPr txBox="1"/>
          <p:nvPr/>
        </p:nvSpPr>
        <p:spPr>
          <a:xfrm>
            <a:off x="856321" y="4490477"/>
            <a:ext cx="4991175" cy="830997"/>
          </a:xfrm>
          <a:prstGeom prst="rect">
            <a:avLst/>
          </a:prstGeom>
          <a:noFill/>
        </p:spPr>
        <p:txBody>
          <a:bodyPr wrap="none" rtlCol="0">
            <a:spAutoFit/>
          </a:bodyPr>
          <a:lstStyle/>
          <a:p>
            <a:r>
              <a:rPr lang="en-US" sz="4800" dirty="0" smtClean="0">
                <a:solidFill>
                  <a:srgbClr val="FF0000"/>
                </a:solidFill>
              </a:rPr>
              <a:t>Is the risk worth it?</a:t>
            </a:r>
            <a:endParaRPr lang="en-US" sz="4800" dirty="0">
              <a:solidFill>
                <a:srgbClr val="FF0000"/>
              </a:solidFill>
            </a:endParaRPr>
          </a:p>
        </p:txBody>
      </p:sp>
      <p:sp>
        <p:nvSpPr>
          <p:cNvPr id="6" name="Rectangle 5"/>
          <p:cNvSpPr/>
          <p:nvPr/>
        </p:nvSpPr>
        <p:spPr>
          <a:xfrm>
            <a:off x="489614" y="1339980"/>
            <a:ext cx="3753202" cy="49246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0" y="0"/>
            <a:ext cx="12192000" cy="6858000"/>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576703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89633"/>
            <a:ext cx="10515600" cy="4351338"/>
          </a:xfrm>
        </p:spPr>
        <p:txBody>
          <a:bodyPr>
            <a:normAutofit lnSpcReduction="10000"/>
          </a:bodyPr>
          <a:lstStyle/>
          <a:p>
            <a:r>
              <a:rPr lang="en-US" dirty="0" smtClean="0"/>
              <a:t>Familiarization with common hazards in the school environment. </a:t>
            </a:r>
          </a:p>
          <a:p>
            <a:endParaRPr lang="en-US" dirty="0" smtClean="0"/>
          </a:p>
          <a:p>
            <a:r>
              <a:rPr lang="en-US" dirty="0" smtClean="0"/>
              <a:t>See First – Understand First – Act First.</a:t>
            </a:r>
          </a:p>
          <a:p>
            <a:endParaRPr lang="en-US" dirty="0"/>
          </a:p>
          <a:p>
            <a:r>
              <a:rPr lang="en-US" dirty="0" smtClean="0"/>
              <a:t>We must train ourselves to see what others overlook.</a:t>
            </a:r>
          </a:p>
          <a:p>
            <a:endParaRPr lang="en-US" dirty="0"/>
          </a:p>
          <a:p>
            <a:r>
              <a:rPr lang="en-US" dirty="0" smtClean="0"/>
              <a:t>Generate discussion and develop situational awareness.</a:t>
            </a:r>
          </a:p>
          <a:p>
            <a:endParaRPr lang="en-US" dirty="0"/>
          </a:p>
          <a:p>
            <a:r>
              <a:rPr lang="en-US" dirty="0" smtClean="0"/>
              <a:t>Learn about the common hazards in our work environment.</a:t>
            </a:r>
          </a:p>
          <a:p>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6451" t="32755" r="9375" b="43317"/>
          <a:stretch/>
        </p:blipFill>
        <p:spPr>
          <a:xfrm>
            <a:off x="3156204" y="404845"/>
            <a:ext cx="5879592" cy="1014984"/>
          </a:xfrm>
          <a:prstGeom prst="rect">
            <a:avLst/>
          </a:prstGeom>
          <a:ln w="25400">
            <a:solidFill>
              <a:schemeClr val="tx1"/>
            </a:solidFill>
          </a:ln>
        </p:spPr>
      </p:pic>
      <p:sp>
        <p:nvSpPr>
          <p:cNvPr id="6" name="Rectangle 5"/>
          <p:cNvSpPr/>
          <p:nvPr/>
        </p:nvSpPr>
        <p:spPr>
          <a:xfrm>
            <a:off x="0" y="0"/>
            <a:ext cx="12192000" cy="6858000"/>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802957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401701"/>
            <a:ext cx="10515600" cy="1325563"/>
          </a:xfrm>
        </p:spPr>
        <p:txBody>
          <a:bodyPr/>
          <a:lstStyle/>
          <a:p>
            <a:r>
              <a:rPr lang="en-US" dirty="0" smtClean="0"/>
              <a:t>“We” </a:t>
            </a:r>
            <a:r>
              <a:rPr lang="en-US" u="sng" dirty="0" smtClean="0"/>
              <a:t>All</a:t>
            </a:r>
            <a:r>
              <a:rPr lang="en-US" dirty="0" smtClean="0"/>
              <a:t> Have A Responsibility In This</a:t>
            </a:r>
            <a:endParaRPr lang="en-US" dirty="0"/>
          </a:p>
        </p:txBody>
      </p:sp>
      <p:sp>
        <p:nvSpPr>
          <p:cNvPr id="4" name="Content Placeholder 2"/>
          <p:cNvSpPr>
            <a:spLocks noGrp="1"/>
          </p:cNvSpPr>
          <p:nvPr>
            <p:ph idx="1"/>
          </p:nvPr>
        </p:nvSpPr>
        <p:spPr>
          <a:xfrm>
            <a:off x="847344" y="957847"/>
            <a:ext cx="10515600" cy="4351338"/>
          </a:xfrm>
        </p:spPr>
        <p:txBody>
          <a:bodyPr/>
          <a:lstStyle/>
          <a:p>
            <a:endParaRPr lang="en-US" dirty="0" smtClean="0">
              <a:solidFill>
                <a:srgbClr val="FF0000"/>
              </a:solidFill>
            </a:endParaRPr>
          </a:p>
          <a:p>
            <a:endParaRPr lang="en-US" dirty="0" smtClean="0">
              <a:solidFill>
                <a:srgbClr val="FF0000"/>
              </a:solidFill>
            </a:endParaRPr>
          </a:p>
          <a:p>
            <a:pPr marL="0" indent="0" algn="ctr">
              <a:buNone/>
            </a:pPr>
            <a:r>
              <a:rPr lang="en-US" dirty="0" smtClean="0">
                <a:solidFill>
                  <a:srgbClr val="FF0000"/>
                </a:solidFill>
              </a:rPr>
              <a:t>Poor organizations have no accountability.</a:t>
            </a:r>
          </a:p>
          <a:p>
            <a:pPr marL="0" indent="0" algn="ctr">
              <a:buNone/>
            </a:pPr>
            <a:r>
              <a:rPr lang="en-US" dirty="0" smtClean="0">
                <a:solidFill>
                  <a:srgbClr val="FFC000"/>
                </a:solidFill>
              </a:rPr>
              <a:t>Mediocre organizations have accountability driven by leaders only.</a:t>
            </a:r>
          </a:p>
          <a:p>
            <a:pPr marL="0" indent="0" algn="ctr">
              <a:buNone/>
            </a:pPr>
            <a:r>
              <a:rPr lang="en-US" dirty="0" smtClean="0"/>
              <a:t>High performing organizations have teams that hold themselves and each other accountable to the standards and expectations. </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1621" y="3880435"/>
            <a:ext cx="3810000" cy="2857500"/>
          </a:xfrm>
          <a:prstGeom prst="rect">
            <a:avLst/>
          </a:prstGeom>
        </p:spPr>
      </p:pic>
      <p:sp>
        <p:nvSpPr>
          <p:cNvPr id="6" name="Rectangle 5"/>
          <p:cNvSpPr/>
          <p:nvPr/>
        </p:nvSpPr>
        <p:spPr>
          <a:xfrm>
            <a:off x="0" y="0"/>
            <a:ext cx="12192000" cy="6858000"/>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213967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0249"/>
          <a:stretch/>
        </p:blipFill>
        <p:spPr>
          <a:xfrm rot="5400000">
            <a:off x="1311148" y="-1328420"/>
            <a:ext cx="3483864" cy="6085840"/>
          </a:xfrm>
          <a:prstGeom prst="rect">
            <a:avLst/>
          </a:prstGeom>
          <a:ln w="25400">
            <a:solidFill>
              <a:schemeClr val="tx1"/>
            </a:solidFill>
          </a:ln>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rot="5400000">
            <a:off x="1342136" y="2104136"/>
            <a:ext cx="3401568" cy="6106160"/>
          </a:xfrm>
          <a:prstGeom prst="rect">
            <a:avLst/>
          </a:prstGeom>
          <a:ln w="25400">
            <a:solidFill>
              <a:schemeClr val="tx1"/>
            </a:solidFill>
          </a:ln>
        </p:spPr>
      </p:pic>
      <p:sp>
        <p:nvSpPr>
          <p:cNvPr id="3" name="TextBox 2"/>
          <p:cNvSpPr txBox="1"/>
          <p:nvPr/>
        </p:nvSpPr>
        <p:spPr>
          <a:xfrm>
            <a:off x="0" y="-27432"/>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Blood spill kits and first aid kits not organized or fully stocked and/or unable to locate them.  Kits should be inspected monthly, check expiration dates, and restocked as necessary.</a:t>
            </a:r>
            <a:endParaRPr lang="en-US"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6306690" y="1176909"/>
            <a:ext cx="5779011" cy="4888231"/>
          </a:xfrm>
          <a:prstGeom prst="rect">
            <a:avLst/>
          </a:prstGeom>
          <a:ln w="25400">
            <a:solidFill>
              <a:schemeClr val="tx1"/>
            </a:solidFill>
          </a:ln>
        </p:spPr>
      </p:pic>
    </p:spTree>
    <p:extLst>
      <p:ext uri="{BB962C8B-B14F-4D97-AF65-F5344CB8AC3E}">
        <p14:creationId xmlns:p14="http://schemas.microsoft.com/office/powerpoint/2010/main" val="187512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5400000">
            <a:off x="-585217" y="585217"/>
            <a:ext cx="6858000" cy="5687567"/>
          </a:xfrm>
          <a:prstGeom prst="rect">
            <a:avLst/>
          </a:prstGeom>
          <a:ln w="25400">
            <a:solidFill>
              <a:schemeClr val="tx1"/>
            </a:solidFill>
          </a:ln>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rot="5400000">
            <a:off x="5510782" y="176784"/>
            <a:ext cx="6858002" cy="6504433"/>
          </a:xfrm>
          <a:prstGeom prst="rect">
            <a:avLst/>
          </a:prstGeom>
          <a:ln w="25400">
            <a:solidFill>
              <a:schemeClr val="tx1"/>
            </a:solidFill>
          </a:ln>
        </p:spPr>
      </p:pic>
      <p:sp>
        <p:nvSpPr>
          <p:cNvPr id="6" name="TextBox 5"/>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Disorganized clutter.  Storage spaces </a:t>
            </a:r>
            <a:r>
              <a:rPr lang="en-US" u="sng" dirty="0" smtClean="0"/>
              <a:t>should</a:t>
            </a:r>
            <a:r>
              <a:rPr lang="en-US" dirty="0" smtClean="0"/>
              <a:t> be organized, purged when possible and used efficiently.  They </a:t>
            </a:r>
            <a:r>
              <a:rPr lang="en-US" u="sng" dirty="0" smtClean="0"/>
              <a:t>should not </a:t>
            </a:r>
            <a:r>
              <a:rPr lang="en-US" dirty="0" smtClean="0"/>
              <a:t>have falling hazards or become pest habitats.  Clear paths of ingress and egress must be maintained.</a:t>
            </a:r>
            <a:endParaRPr lang="en-US" dirty="0"/>
          </a:p>
        </p:txBody>
      </p:sp>
    </p:spTree>
    <p:extLst>
      <p:ext uri="{BB962C8B-B14F-4D97-AF65-F5344CB8AC3E}">
        <p14:creationId xmlns:p14="http://schemas.microsoft.com/office/powerpoint/2010/main" val="160133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5400000">
            <a:off x="8914036" y="2224020"/>
            <a:ext cx="3068616" cy="3379869"/>
          </a:xfrm>
          <a:prstGeom prst="rect">
            <a:avLst/>
          </a:prstGeom>
          <a:ln w="25400">
            <a:solidFill>
              <a:schemeClr val="tx1"/>
            </a:solidFill>
          </a:ln>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82880" y="3511296"/>
            <a:ext cx="3529584" cy="3163824"/>
          </a:xfrm>
          <a:prstGeom prst="rect">
            <a:avLst/>
          </a:prstGeom>
          <a:ln w="25400">
            <a:solidFill>
              <a:schemeClr val="tx1"/>
            </a:solidFill>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555748" y="861822"/>
            <a:ext cx="6848856" cy="5143500"/>
          </a:xfrm>
          <a:prstGeom prst="rect">
            <a:avLst/>
          </a:prstGeom>
          <a:ln w="25400">
            <a:solidFill>
              <a:schemeClr val="tx1"/>
            </a:solidFill>
          </a:ln>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2542032" y="857250"/>
            <a:ext cx="6858000" cy="5143500"/>
          </a:xfrm>
          <a:prstGeom prst="rect">
            <a:avLst/>
          </a:prstGeom>
          <a:ln w="25400">
            <a:solidFill>
              <a:schemeClr val="tx1"/>
            </a:solidFill>
          </a:ln>
        </p:spPr>
      </p:pic>
      <p:sp>
        <p:nvSpPr>
          <p:cNvPr id="3" name="TextBox 2"/>
          <p:cNvSpPr txBox="1"/>
          <p:nvPr/>
        </p:nvSpPr>
        <p:spPr>
          <a:xfrm>
            <a:off x="0" y="-9144"/>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Electrical panels cannot be blocked in any way, shape or form.  Electrical rooms and mechanical rooms cannot be utilized for storage.  There must be a clear space in front of them for at least 36”.  </a:t>
            </a:r>
            <a:endParaRPr lang="en-US" dirty="0"/>
          </a:p>
        </p:txBody>
      </p:sp>
    </p:spTree>
    <p:extLst>
      <p:ext uri="{BB962C8B-B14F-4D97-AF65-F5344CB8AC3E}">
        <p14:creationId xmlns:p14="http://schemas.microsoft.com/office/powerpoint/2010/main" val="383337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3054476" y="0"/>
            <a:ext cx="5559172" cy="6858000"/>
          </a:xfrm>
          <a:prstGeom prst="rect">
            <a:avLst/>
          </a:prstGeom>
          <a:ln w="25400">
            <a:solidFill>
              <a:schemeClr val="tx1"/>
            </a:solidFill>
          </a:ln>
        </p:spPr>
      </p:pic>
      <p:sp>
        <p:nvSpPr>
          <p:cNvPr id="3" name="TextBox 2"/>
          <p:cNvSpPr txBox="1"/>
          <p:nvPr/>
        </p:nvSpPr>
        <p:spPr>
          <a:xfrm>
            <a:off x="0" y="0"/>
            <a:ext cx="12192000" cy="1200329"/>
          </a:xfrm>
          <a:prstGeom prst="rect">
            <a:avLst/>
          </a:prstGeom>
          <a:solidFill>
            <a:schemeClr val="bg1">
              <a:lumMod val="85000"/>
            </a:schemeClr>
          </a:solidFill>
          <a:ln w="25400">
            <a:solidFill>
              <a:srgbClr val="FF0000"/>
            </a:solidFill>
          </a:ln>
        </p:spPr>
        <p:txBody>
          <a:bodyPr wrap="square" rtlCol="0">
            <a:spAutoFit/>
          </a:bodyPr>
          <a:lstStyle/>
          <a:p>
            <a:pPr lvl="0"/>
            <a:r>
              <a:rPr lang="en-US" dirty="0" smtClean="0"/>
              <a:t>Nothing can be within 24 </a:t>
            </a:r>
            <a:r>
              <a:rPr lang="en-US" dirty="0"/>
              <a:t>inches </a:t>
            </a:r>
            <a:r>
              <a:rPr lang="en-US" dirty="0" smtClean="0"/>
              <a:t>of the ceiling.  This keeps combustibles away from the ceiling and prevents any obstruction to existing fire sprinklers.  Items </a:t>
            </a:r>
            <a:r>
              <a:rPr lang="en-US" u="sng" dirty="0" smtClean="0"/>
              <a:t>can</a:t>
            </a:r>
            <a:r>
              <a:rPr lang="en-US" dirty="0" smtClean="0"/>
              <a:t> be suspended from the ceiling, but they must hang at least 24” below.  Items </a:t>
            </a:r>
            <a:r>
              <a:rPr lang="en-US" u="sng" dirty="0" smtClean="0"/>
              <a:t>can</a:t>
            </a:r>
            <a:r>
              <a:rPr lang="en-US" dirty="0" smtClean="0"/>
              <a:t> be hung on the wall up to the ceiling, but they must be flat against the wall.  For example, you could hang an alphabet flat against the wall up to the ceiling.  It cannot be an item that protrudes out away from the wall such as the boxes stacked below.</a:t>
            </a:r>
            <a:endParaRPr lang="en-US" dirty="0"/>
          </a:p>
        </p:txBody>
      </p:sp>
    </p:spTree>
    <p:extLst>
      <p:ext uri="{BB962C8B-B14F-4D97-AF65-F5344CB8AC3E}">
        <p14:creationId xmlns:p14="http://schemas.microsoft.com/office/powerpoint/2010/main" val="415984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5400000">
            <a:off x="2263328" y="233364"/>
            <a:ext cx="6858001" cy="6391276"/>
          </a:xfrm>
          <a:prstGeom prst="rect">
            <a:avLst/>
          </a:prstGeom>
          <a:ln w="25400">
            <a:solidFill>
              <a:schemeClr val="tx1"/>
            </a:solidFill>
          </a:ln>
        </p:spPr>
      </p:pic>
      <p:sp>
        <p:nvSpPr>
          <p:cNvPr id="5" name="TextBox 4"/>
          <p:cNvSpPr txBox="1"/>
          <p:nvPr/>
        </p:nvSpPr>
        <p:spPr>
          <a:xfrm>
            <a:off x="0" y="0"/>
            <a:ext cx="12192000" cy="369332"/>
          </a:xfrm>
          <a:prstGeom prst="rect">
            <a:avLst/>
          </a:prstGeom>
          <a:solidFill>
            <a:schemeClr val="bg1">
              <a:lumMod val="85000"/>
            </a:schemeClr>
          </a:solidFill>
          <a:ln w="25400">
            <a:solidFill>
              <a:srgbClr val="FF0000"/>
            </a:solidFill>
          </a:ln>
        </p:spPr>
        <p:txBody>
          <a:bodyPr wrap="square" rtlCol="0">
            <a:spAutoFit/>
          </a:bodyPr>
          <a:lstStyle/>
          <a:p>
            <a:r>
              <a:rPr lang="en-US" dirty="0" smtClean="0"/>
              <a:t>Items should not be stored on heaters.  This is a </a:t>
            </a:r>
            <a:r>
              <a:rPr lang="en-US" u="sng" dirty="0" smtClean="0"/>
              <a:t>fire</a:t>
            </a:r>
            <a:r>
              <a:rPr lang="en-US" dirty="0" smtClean="0"/>
              <a:t> hazard.</a:t>
            </a:r>
            <a:endParaRPr lang="en-US" dirty="0"/>
          </a:p>
        </p:txBody>
      </p:sp>
      <p:cxnSp>
        <p:nvCxnSpPr>
          <p:cNvPr id="6" name="Straight Arrow Connector 5"/>
          <p:cNvCxnSpPr>
            <a:stCxn id="9" idx="1"/>
          </p:cNvCxnSpPr>
          <p:nvPr/>
        </p:nvCxnSpPr>
        <p:spPr>
          <a:xfrm flipH="1">
            <a:off x="5692328" y="1611130"/>
            <a:ext cx="3405952" cy="133323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9098280" y="1426464"/>
            <a:ext cx="822854" cy="369332"/>
          </a:xfrm>
          <a:prstGeom prst="rect">
            <a:avLst/>
          </a:prstGeom>
          <a:noFill/>
        </p:spPr>
        <p:txBody>
          <a:bodyPr wrap="none" rtlCol="0">
            <a:spAutoFit/>
          </a:bodyPr>
          <a:lstStyle/>
          <a:p>
            <a:r>
              <a:rPr lang="en-US" dirty="0" smtClean="0">
                <a:solidFill>
                  <a:srgbClr val="FF0000"/>
                </a:solidFill>
              </a:rPr>
              <a:t>Heater</a:t>
            </a:r>
            <a:endParaRPr lang="en-US" dirty="0">
              <a:solidFill>
                <a:srgbClr val="FF0000"/>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2460" y="402383"/>
            <a:ext cx="1840645" cy="2188547"/>
          </a:xfrm>
          <a:prstGeom prst="rect">
            <a:avLst/>
          </a:prstGeom>
          <a:solidFill>
            <a:schemeClr val="bg1"/>
          </a:solidFill>
        </p:spPr>
      </p:pic>
    </p:spTree>
    <p:extLst>
      <p:ext uri="{BB962C8B-B14F-4D97-AF65-F5344CB8AC3E}">
        <p14:creationId xmlns:p14="http://schemas.microsoft.com/office/powerpoint/2010/main" val="1805161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5400000">
            <a:off x="2043682" y="891539"/>
            <a:ext cx="6473954" cy="5458968"/>
          </a:xfrm>
          <a:prstGeom prst="rect">
            <a:avLst/>
          </a:prstGeom>
          <a:ln w="25400">
            <a:solidFill>
              <a:schemeClr val="tx1"/>
            </a:solidFill>
          </a:ln>
        </p:spPr>
      </p:pic>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9000"/>
          <a:stretch/>
        </p:blipFill>
        <p:spPr>
          <a:xfrm rot="5400000">
            <a:off x="-581153" y="2365326"/>
            <a:ext cx="4064000" cy="2773679"/>
          </a:xfrm>
          <a:prstGeom prst="rect">
            <a:avLst/>
          </a:prstGeom>
          <a:ln w="25400">
            <a:solidFill>
              <a:schemeClr val="tx1"/>
            </a:solidFill>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8206993" y="-2159"/>
            <a:ext cx="3788156" cy="3792474"/>
          </a:xfrm>
          <a:prstGeom prst="rect">
            <a:avLst/>
          </a:prstGeom>
          <a:ln w="25400">
            <a:solidFill>
              <a:schemeClr val="tx1"/>
            </a:solidFill>
          </a:ln>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9029317" y="4147185"/>
            <a:ext cx="2898648" cy="2522981"/>
          </a:xfrm>
          <a:prstGeom prst="rect">
            <a:avLst/>
          </a:prstGeom>
          <a:ln w="25400">
            <a:solidFill>
              <a:schemeClr val="tx1"/>
            </a:solidFill>
          </a:ln>
        </p:spPr>
      </p:pic>
      <p:sp>
        <p:nvSpPr>
          <p:cNvPr id="5" name="TextBox 4"/>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Disorganized clutter.  Storage spaces </a:t>
            </a:r>
            <a:r>
              <a:rPr lang="en-US" u="sng" dirty="0" smtClean="0"/>
              <a:t>should</a:t>
            </a:r>
            <a:r>
              <a:rPr lang="en-US" dirty="0" smtClean="0"/>
              <a:t> be organized, purged when possible and used efficiently.  They </a:t>
            </a:r>
            <a:r>
              <a:rPr lang="en-US" u="sng" dirty="0" smtClean="0"/>
              <a:t>should not </a:t>
            </a:r>
            <a:r>
              <a:rPr lang="en-US" dirty="0" smtClean="0"/>
              <a:t>have falling hazards or become pest habitats.  Clear paths of ingress and egress must be maintained.  Exits/doors </a:t>
            </a:r>
            <a:r>
              <a:rPr lang="en-US" u="sng" dirty="0" smtClean="0"/>
              <a:t>cannot</a:t>
            </a:r>
            <a:r>
              <a:rPr lang="en-US" dirty="0" smtClean="0"/>
              <a:t> be blocked.</a:t>
            </a:r>
            <a:endParaRPr lang="en-US" dirty="0"/>
          </a:p>
        </p:txBody>
      </p:sp>
    </p:spTree>
    <p:extLst>
      <p:ext uri="{BB962C8B-B14F-4D97-AF65-F5344CB8AC3E}">
        <p14:creationId xmlns:p14="http://schemas.microsoft.com/office/powerpoint/2010/main" val="3057661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5400000">
            <a:off x="3717227" y="-900492"/>
            <a:ext cx="6858002" cy="8658987"/>
          </a:xfrm>
          <a:prstGeom prst="rect">
            <a:avLst/>
          </a:prstGeom>
          <a:ln w="25400">
            <a:solidFill>
              <a:schemeClr val="tx1"/>
            </a:solidFill>
          </a:ln>
        </p:spPr>
      </p:pic>
      <p:sp>
        <p:nvSpPr>
          <p:cNvPr id="3" name="TextBox 2"/>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Storage racks should be anchored to the wall to avoid tipping over during earthquakes or if someone attempts to climb them.  </a:t>
            </a:r>
            <a:r>
              <a:rPr lang="en-US" i="1" dirty="0" smtClean="0"/>
              <a:t>OSHA 1926.250 (a)(1)</a:t>
            </a:r>
            <a:r>
              <a:rPr lang="en-US" dirty="0" smtClean="0"/>
              <a:t>.  Heavy items should </a:t>
            </a:r>
            <a:r>
              <a:rPr lang="en-US" u="sng" dirty="0" smtClean="0"/>
              <a:t>not</a:t>
            </a:r>
            <a:r>
              <a:rPr lang="en-US" dirty="0" smtClean="0"/>
              <a:t> be stacked above the shoulder level to prevent injury when moving the item.</a:t>
            </a:r>
            <a:endParaRPr lang="en-US" dirty="0"/>
          </a:p>
        </p:txBody>
      </p:sp>
    </p:spTree>
    <p:extLst>
      <p:ext uri="{BB962C8B-B14F-4D97-AF65-F5344CB8AC3E}">
        <p14:creationId xmlns:p14="http://schemas.microsoft.com/office/powerpoint/2010/main" val="14726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rot="5400000">
            <a:off x="4416741" y="-1227466"/>
            <a:ext cx="2999233" cy="5906643"/>
          </a:xfrm>
          <a:prstGeom prst="rect">
            <a:avLst/>
          </a:prstGeom>
          <a:ln w="25400">
            <a:solidFill>
              <a:schemeClr val="tx1"/>
            </a:solidFill>
          </a:ln>
        </p:spPr>
      </p:pic>
      <p:sp>
        <p:nvSpPr>
          <p:cNvPr id="3" name="TextBox 2"/>
          <p:cNvSpPr txBox="1"/>
          <p:nvPr/>
        </p:nvSpPr>
        <p:spPr>
          <a:xfrm>
            <a:off x="0" y="0"/>
            <a:ext cx="12192000" cy="1200329"/>
          </a:xfrm>
          <a:prstGeom prst="rect">
            <a:avLst/>
          </a:prstGeom>
          <a:solidFill>
            <a:schemeClr val="bg1">
              <a:lumMod val="85000"/>
            </a:schemeClr>
          </a:solidFill>
          <a:ln w="25400">
            <a:solidFill>
              <a:srgbClr val="FF0000"/>
            </a:solidFill>
          </a:ln>
        </p:spPr>
        <p:txBody>
          <a:bodyPr wrap="square" rtlCol="0">
            <a:spAutoFit/>
          </a:bodyPr>
          <a:lstStyle/>
          <a:p>
            <a:r>
              <a:rPr lang="en-US" dirty="0"/>
              <a:t>Damaged and </a:t>
            </a:r>
            <a:r>
              <a:rPr lang="en-US" dirty="0" smtClean="0"/>
              <a:t>ungrounded power </a:t>
            </a:r>
            <a:r>
              <a:rPr lang="en-US" dirty="0"/>
              <a:t>cords pose serious hazards to users of the appliance including </a:t>
            </a:r>
            <a:r>
              <a:rPr lang="en-US" dirty="0" smtClean="0"/>
              <a:t>lethal levels of electrical </a:t>
            </a:r>
            <a:r>
              <a:rPr lang="en-US" dirty="0"/>
              <a:t>shock and risk of fire</a:t>
            </a:r>
            <a:r>
              <a:rPr lang="en-US" dirty="0" smtClean="0"/>
              <a:t>.  Extension cords should not be frayed, cut or worn.  Grounding prongs should be present on the plugs.  Extension cords </a:t>
            </a:r>
            <a:r>
              <a:rPr lang="en-US" u="sng" dirty="0" smtClean="0"/>
              <a:t>should not </a:t>
            </a:r>
            <a:r>
              <a:rPr lang="en-US" dirty="0" smtClean="0"/>
              <a:t>be used as permanent power solutions.  They should be put away on a daily basis.  They should not cross paths as trip hazards where people can/may walk.  Power strips should not be daisy chained or plugged in series.</a:t>
            </a:r>
            <a:endParaRPr lang="en-US" dirty="0"/>
          </a:p>
        </p:txBody>
      </p:sp>
      <p:cxnSp>
        <p:nvCxnSpPr>
          <p:cNvPr id="4" name="Straight Arrow Connector 3"/>
          <p:cNvCxnSpPr/>
          <p:nvPr/>
        </p:nvCxnSpPr>
        <p:spPr>
          <a:xfrm flipH="1">
            <a:off x="5138928" y="1517904"/>
            <a:ext cx="4206240" cy="96792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9272215" y="1314950"/>
            <a:ext cx="2947217" cy="369332"/>
          </a:xfrm>
          <a:prstGeom prst="rect">
            <a:avLst/>
          </a:prstGeom>
          <a:noFill/>
        </p:spPr>
        <p:txBody>
          <a:bodyPr wrap="none" rtlCol="0">
            <a:spAutoFit/>
          </a:bodyPr>
          <a:lstStyle/>
          <a:p>
            <a:r>
              <a:rPr lang="en-US" dirty="0" smtClean="0">
                <a:solidFill>
                  <a:srgbClr val="FF0000"/>
                </a:solidFill>
              </a:rPr>
              <a:t>Missing The </a:t>
            </a:r>
            <a:r>
              <a:rPr lang="en-US" dirty="0">
                <a:solidFill>
                  <a:srgbClr val="FF0000"/>
                </a:solidFill>
              </a:rPr>
              <a:t>G</a:t>
            </a:r>
            <a:r>
              <a:rPr lang="en-US" dirty="0" smtClean="0">
                <a:solidFill>
                  <a:srgbClr val="FF0000"/>
                </a:solidFill>
              </a:rPr>
              <a:t>rounding Prong</a:t>
            </a:r>
            <a:endParaRPr lang="en-US" dirty="0">
              <a:solidFill>
                <a:srgbClr val="FF0000"/>
              </a:solidFill>
            </a:endParaRPr>
          </a:p>
        </p:txBody>
      </p:sp>
      <p:pic>
        <p:nvPicPr>
          <p:cNvPr id="9" name="Picture 8"/>
          <p:cNvPicPr>
            <a:picLocks noChangeAspect="1"/>
          </p:cNvPicPr>
          <p:nvPr/>
        </p:nvPicPr>
        <p:blipFill rotWithShape="1">
          <a:blip r:embed="rId3"/>
          <a:srcRect l="52952" t="20468" r="2705" b="41844"/>
          <a:stretch/>
        </p:blipFill>
        <p:spPr>
          <a:xfrm>
            <a:off x="0" y="3375924"/>
            <a:ext cx="12192000" cy="2820294"/>
          </a:xfrm>
          <a:prstGeom prst="rect">
            <a:avLst/>
          </a:prstGeom>
          <a:ln w="25400">
            <a:solidFill>
              <a:schemeClr val="tx1"/>
            </a:solidFill>
          </a:ln>
        </p:spPr>
      </p:pic>
      <p:pic>
        <p:nvPicPr>
          <p:cNvPr id="10" name="Picture 9"/>
          <p:cNvPicPr>
            <a:picLocks noChangeAspect="1"/>
          </p:cNvPicPr>
          <p:nvPr/>
        </p:nvPicPr>
        <p:blipFill rotWithShape="1">
          <a:blip r:embed="rId3"/>
          <a:srcRect l="53038" t="62948" r="2785" b="28513"/>
          <a:stretch/>
        </p:blipFill>
        <p:spPr>
          <a:xfrm>
            <a:off x="22860" y="6216712"/>
            <a:ext cx="12146280" cy="638978"/>
          </a:xfrm>
          <a:prstGeom prst="rect">
            <a:avLst/>
          </a:prstGeom>
          <a:ln w="25400">
            <a:solidFill>
              <a:srgbClr val="FF0000"/>
            </a:solidFill>
          </a:ln>
        </p:spPr>
      </p:pic>
    </p:spTree>
    <p:extLst>
      <p:ext uri="{BB962C8B-B14F-4D97-AF65-F5344CB8AC3E}">
        <p14:creationId xmlns:p14="http://schemas.microsoft.com/office/powerpoint/2010/main" val="3653035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rot="5400000">
            <a:off x="-1572769" y="1572767"/>
            <a:ext cx="6858002" cy="3712464"/>
          </a:xfrm>
          <a:prstGeom prst="rect">
            <a:avLst/>
          </a:prstGeom>
          <a:ln w="25400">
            <a:solidFill>
              <a:schemeClr val="tx1"/>
            </a:solidFill>
          </a:ln>
        </p:spPr>
      </p:pic>
      <p:pic>
        <p:nvPicPr>
          <p:cNvPr id="3" name="Picture 2"/>
          <p:cNvPicPr/>
          <p:nvPr/>
        </p:nvPicPr>
        <p:blipFill>
          <a:blip r:embed="rId3">
            <a:extLst>
              <a:ext uri="{28A0092B-C50C-407E-A947-70E740481C1C}">
                <a14:useLocalDpi xmlns:a14="http://schemas.microsoft.com/office/drawing/2010/main" val="0"/>
              </a:ext>
            </a:extLst>
          </a:blip>
          <a:stretch>
            <a:fillRect/>
          </a:stretch>
        </p:blipFill>
        <p:spPr>
          <a:xfrm rot="5400000">
            <a:off x="2482596" y="1229865"/>
            <a:ext cx="6858000" cy="4398264"/>
          </a:xfrm>
          <a:prstGeom prst="rect">
            <a:avLst/>
          </a:prstGeom>
          <a:ln w="25400">
            <a:solidFill>
              <a:schemeClr val="tx1"/>
            </a:solidFill>
          </a:ln>
        </p:spPr>
      </p:pic>
      <p:pic>
        <p:nvPicPr>
          <p:cNvPr id="4" name="Picture 3"/>
          <p:cNvPicPr/>
          <p:nvPr/>
        </p:nvPicPr>
        <p:blipFill>
          <a:blip r:embed="rId4">
            <a:extLst>
              <a:ext uri="{28A0092B-C50C-407E-A947-70E740481C1C}">
                <a14:useLocalDpi xmlns:a14="http://schemas.microsoft.com/office/drawing/2010/main" val="0"/>
              </a:ext>
            </a:extLst>
          </a:blip>
          <a:stretch>
            <a:fillRect/>
          </a:stretch>
        </p:blipFill>
        <p:spPr>
          <a:xfrm rot="5400000">
            <a:off x="6658355" y="1324357"/>
            <a:ext cx="6858002" cy="4209288"/>
          </a:xfrm>
          <a:prstGeom prst="rect">
            <a:avLst/>
          </a:prstGeom>
          <a:ln w="25400">
            <a:solidFill>
              <a:schemeClr val="tx1"/>
            </a:solidFill>
          </a:ln>
        </p:spPr>
      </p:pic>
      <p:sp>
        <p:nvSpPr>
          <p:cNvPr id="6" name="TextBox 5"/>
          <p:cNvSpPr txBox="1"/>
          <p:nvPr/>
        </p:nvSpPr>
        <p:spPr>
          <a:xfrm>
            <a:off x="755904" y="1615440"/>
            <a:ext cx="2609088" cy="369332"/>
          </a:xfrm>
          <a:prstGeom prst="rect">
            <a:avLst/>
          </a:prstGeom>
          <a:solidFill>
            <a:schemeClr val="bg1">
              <a:lumMod val="85000"/>
            </a:schemeClr>
          </a:solidFill>
          <a:ln w="25400">
            <a:solidFill>
              <a:srgbClr val="FF0000"/>
            </a:solidFill>
          </a:ln>
        </p:spPr>
        <p:txBody>
          <a:bodyPr wrap="square" rtlCol="0">
            <a:spAutoFit/>
          </a:bodyPr>
          <a:lstStyle/>
          <a:p>
            <a:r>
              <a:rPr lang="en-US" dirty="0" smtClean="0"/>
              <a:t>Exposed electrical Hazard</a:t>
            </a:r>
            <a:endParaRPr lang="en-US" dirty="0"/>
          </a:p>
        </p:txBody>
      </p:sp>
      <p:sp>
        <p:nvSpPr>
          <p:cNvPr id="7" name="TextBox 6"/>
          <p:cNvSpPr txBox="1"/>
          <p:nvPr/>
        </p:nvSpPr>
        <p:spPr>
          <a:xfrm>
            <a:off x="4371594" y="4474464"/>
            <a:ext cx="2763012" cy="369332"/>
          </a:xfrm>
          <a:prstGeom prst="rect">
            <a:avLst/>
          </a:prstGeom>
          <a:solidFill>
            <a:schemeClr val="bg1">
              <a:lumMod val="85000"/>
            </a:schemeClr>
          </a:solidFill>
          <a:ln w="25400">
            <a:solidFill>
              <a:srgbClr val="FF0000"/>
            </a:solidFill>
          </a:ln>
        </p:spPr>
        <p:txBody>
          <a:bodyPr wrap="square" rtlCol="0">
            <a:spAutoFit/>
          </a:bodyPr>
          <a:lstStyle/>
          <a:p>
            <a:r>
              <a:rPr lang="en-US" dirty="0" smtClean="0"/>
              <a:t>Extension Cord Trip Hazard</a:t>
            </a:r>
            <a:endParaRPr lang="en-US" dirty="0"/>
          </a:p>
        </p:txBody>
      </p:sp>
      <p:sp>
        <p:nvSpPr>
          <p:cNvPr id="8" name="TextBox 7"/>
          <p:cNvSpPr txBox="1"/>
          <p:nvPr/>
        </p:nvSpPr>
        <p:spPr>
          <a:xfrm>
            <a:off x="8458200" y="3125014"/>
            <a:ext cx="2404872" cy="369332"/>
          </a:xfrm>
          <a:prstGeom prst="rect">
            <a:avLst/>
          </a:prstGeom>
          <a:solidFill>
            <a:schemeClr val="bg1">
              <a:lumMod val="85000"/>
            </a:schemeClr>
          </a:solidFill>
          <a:ln w="25400">
            <a:solidFill>
              <a:srgbClr val="FF0000"/>
            </a:solidFill>
          </a:ln>
        </p:spPr>
        <p:txBody>
          <a:bodyPr wrap="square" rtlCol="0">
            <a:spAutoFit/>
          </a:bodyPr>
          <a:lstStyle/>
          <a:p>
            <a:r>
              <a:rPr lang="en-US" dirty="0" smtClean="0"/>
              <a:t>Blocked Electrical Panel</a:t>
            </a:r>
            <a:endParaRPr lang="en-US" dirty="0"/>
          </a:p>
        </p:txBody>
      </p:sp>
      <p:sp>
        <p:nvSpPr>
          <p:cNvPr id="9" name="TextBox 8"/>
          <p:cNvSpPr txBox="1"/>
          <p:nvPr/>
        </p:nvSpPr>
        <p:spPr>
          <a:xfrm>
            <a:off x="0" y="0"/>
            <a:ext cx="12192000" cy="923330"/>
          </a:xfrm>
          <a:prstGeom prst="rect">
            <a:avLst/>
          </a:prstGeom>
          <a:solidFill>
            <a:schemeClr val="bg1">
              <a:lumMod val="85000"/>
            </a:schemeClr>
          </a:solidFill>
          <a:ln w="25400">
            <a:solidFill>
              <a:srgbClr val="FF0000"/>
            </a:solidFill>
          </a:ln>
        </p:spPr>
        <p:txBody>
          <a:bodyPr wrap="square" rtlCol="0">
            <a:spAutoFit/>
          </a:bodyPr>
          <a:lstStyle/>
          <a:p>
            <a:r>
              <a:rPr lang="en-US" dirty="0"/>
              <a:t>Damaged and </a:t>
            </a:r>
            <a:r>
              <a:rPr lang="en-US" dirty="0" smtClean="0"/>
              <a:t>exposed power poses a serious hazard </a:t>
            </a:r>
            <a:r>
              <a:rPr lang="en-US" dirty="0"/>
              <a:t>to </a:t>
            </a:r>
            <a:r>
              <a:rPr lang="en-US" dirty="0" smtClean="0"/>
              <a:t>the user including lethal levels of electrical </a:t>
            </a:r>
            <a:r>
              <a:rPr lang="en-US" dirty="0"/>
              <a:t>shock and risk of fire</a:t>
            </a:r>
            <a:r>
              <a:rPr lang="en-US" dirty="0" smtClean="0"/>
              <a:t>.   Extension cords </a:t>
            </a:r>
            <a:r>
              <a:rPr lang="en-US" u="sng" dirty="0" smtClean="0"/>
              <a:t>should not </a:t>
            </a:r>
            <a:r>
              <a:rPr lang="en-US" dirty="0" smtClean="0"/>
              <a:t>be used as permanent power solutions.  Nor should they cross paths as trip hazards were people can/may walk.  Electrical panels should never be blocked.  They must remain accessible at all times.</a:t>
            </a:r>
            <a:endParaRPr lang="en-US" dirty="0"/>
          </a:p>
        </p:txBody>
      </p:sp>
    </p:spTree>
    <p:extLst>
      <p:ext uri="{BB962C8B-B14F-4D97-AF65-F5344CB8AC3E}">
        <p14:creationId xmlns:p14="http://schemas.microsoft.com/office/powerpoint/2010/main" val="3934092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4169664" y="0"/>
            <a:ext cx="7269480" cy="6858000"/>
          </a:xfrm>
          <a:prstGeom prst="rect">
            <a:avLst/>
          </a:prstGeom>
          <a:ln w="25400">
            <a:solidFill>
              <a:schemeClr val="tx1"/>
            </a:solidFill>
          </a:ln>
        </p:spPr>
      </p:pic>
      <p:sp>
        <p:nvSpPr>
          <p:cNvPr id="3" name="TextBox 2"/>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Clutter and </a:t>
            </a:r>
            <a:r>
              <a:rPr lang="en-US" u="sng" dirty="0" smtClean="0"/>
              <a:t>extremely</a:t>
            </a:r>
            <a:r>
              <a:rPr lang="en-US" dirty="0" smtClean="0"/>
              <a:t> poor housekeeping.  Paint disposal in the sink.  Improper paint storage.  Graffiti on the walls.  Unauthorized microwave. Unsecured shelving. </a:t>
            </a:r>
            <a:endParaRPr lang="en-US" dirty="0"/>
          </a:p>
        </p:txBody>
      </p:sp>
      <p:sp>
        <p:nvSpPr>
          <p:cNvPr id="4" name="Rectangle 3"/>
          <p:cNvSpPr/>
          <p:nvPr/>
        </p:nvSpPr>
        <p:spPr>
          <a:xfrm>
            <a:off x="39624" y="2449912"/>
            <a:ext cx="4011168" cy="1477328"/>
          </a:xfrm>
          <a:prstGeom prst="rect">
            <a:avLst/>
          </a:prstGeom>
          <a:ln w="25400">
            <a:solidFill>
              <a:srgbClr val="FF0000"/>
            </a:solidFill>
          </a:ln>
        </p:spPr>
        <p:txBody>
          <a:bodyPr wrap="square">
            <a:spAutoFit/>
          </a:bodyPr>
          <a:lstStyle/>
          <a:p>
            <a:r>
              <a:rPr lang="en-US" dirty="0">
                <a:latin typeface="Arial" panose="020B0604020202020204" pitchFamily="34" charset="0"/>
                <a:ea typeface="Times New Roman" panose="02020603050405020304" pitchFamily="18" charset="0"/>
              </a:rPr>
              <a:t>"Housekeeping." Storage areas shall be kept free from accumulation of materials that constitute hazards from tripping, fire, explosion, or pest harborage. </a:t>
            </a:r>
            <a:r>
              <a:rPr lang="en-US" i="1" dirty="0">
                <a:latin typeface="Arial" panose="020B0604020202020204" pitchFamily="34" charset="0"/>
                <a:ea typeface="Times New Roman" panose="02020603050405020304" pitchFamily="18" charset="0"/>
              </a:rPr>
              <a:t>OSHA 1926.250(c)</a:t>
            </a:r>
            <a:endParaRPr lang="en-US" dirty="0"/>
          </a:p>
        </p:txBody>
      </p:sp>
      <p:sp>
        <p:nvSpPr>
          <p:cNvPr id="5" name="TextBox 4"/>
          <p:cNvSpPr txBox="1"/>
          <p:nvPr/>
        </p:nvSpPr>
        <p:spPr>
          <a:xfrm>
            <a:off x="0" y="6211669"/>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Appliances must be preapproved </a:t>
            </a:r>
            <a:r>
              <a:rPr lang="en-US" u="sng" dirty="0" smtClean="0"/>
              <a:t>by the facilities manager</a:t>
            </a:r>
            <a:r>
              <a:rPr lang="en-US" dirty="0" smtClean="0"/>
              <a:t>.  We have thousands of appliances throughout the district.  The energy cost is significant over the course of a year.  Consolidated staff rooms are set up for this purpose.</a:t>
            </a:r>
            <a:endParaRPr lang="en-US" dirty="0"/>
          </a:p>
        </p:txBody>
      </p:sp>
    </p:spTree>
    <p:extLst>
      <p:ext uri="{BB962C8B-B14F-4D97-AF65-F5344CB8AC3E}">
        <p14:creationId xmlns:p14="http://schemas.microsoft.com/office/powerpoint/2010/main" val="1745515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rot="5400000">
            <a:off x="5158837" y="141923"/>
            <a:ext cx="6080760" cy="7351395"/>
          </a:xfrm>
          <a:prstGeom prst="rect">
            <a:avLst/>
          </a:prstGeom>
          <a:ln w="25400">
            <a:solidFill>
              <a:schemeClr val="tx1"/>
            </a:solidFill>
          </a:ln>
        </p:spPr>
      </p:pic>
      <p:sp>
        <p:nvSpPr>
          <p:cNvPr id="3" name="TextBox 2"/>
          <p:cNvSpPr txBox="1"/>
          <p:nvPr/>
        </p:nvSpPr>
        <p:spPr>
          <a:xfrm>
            <a:off x="0" y="0"/>
            <a:ext cx="12192000" cy="923330"/>
          </a:xfrm>
          <a:prstGeom prst="rect">
            <a:avLst/>
          </a:prstGeom>
          <a:solidFill>
            <a:schemeClr val="bg1">
              <a:lumMod val="85000"/>
            </a:schemeClr>
          </a:solidFill>
          <a:ln w="25400">
            <a:solidFill>
              <a:srgbClr val="FF0000"/>
            </a:solidFill>
          </a:ln>
        </p:spPr>
        <p:txBody>
          <a:bodyPr wrap="square" rtlCol="0">
            <a:spAutoFit/>
          </a:bodyPr>
          <a:lstStyle/>
          <a:p>
            <a:r>
              <a:rPr lang="en-US" dirty="0" smtClean="0"/>
              <a:t>These bleachers built without any coordination with facilities.  The pressure treated wood utilized for the seats is a known carcinogen that should not be utilized where skin contact is likely.  Coordination and communication with the facilities department can help avoid mistakes of this nature.  Pressure treated wood should not be used in this situation.   </a:t>
            </a:r>
            <a:endParaRPr lang="en-US" dirty="0"/>
          </a:p>
        </p:txBody>
      </p:sp>
      <p:sp>
        <p:nvSpPr>
          <p:cNvPr id="4" name="Title 1"/>
          <p:cNvSpPr>
            <a:spLocks noGrp="1"/>
          </p:cNvSpPr>
          <p:nvPr>
            <p:ph type="title"/>
          </p:nvPr>
        </p:nvSpPr>
        <p:spPr>
          <a:xfrm>
            <a:off x="-2996040" y="1312749"/>
            <a:ext cx="10515600" cy="1325563"/>
          </a:xfrm>
        </p:spPr>
        <p:txBody>
          <a:bodyPr>
            <a:normAutofit/>
          </a:bodyPr>
          <a:lstStyle/>
          <a:p>
            <a:pPr algn="ctr"/>
            <a:r>
              <a:rPr lang="en-US" sz="3600" dirty="0" smtClean="0"/>
              <a:t>Home Made Bleachers</a:t>
            </a:r>
            <a:endParaRPr lang="en-US" sz="36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527" y="3384015"/>
            <a:ext cx="3182357" cy="2021168"/>
          </a:xfrm>
          <a:prstGeom prst="rect">
            <a:avLst/>
          </a:prstGeom>
          <a:ln w="25400">
            <a:solidFill>
              <a:schemeClr val="tx1"/>
            </a:solidFill>
          </a:ln>
        </p:spPr>
      </p:pic>
      <p:sp>
        <p:nvSpPr>
          <p:cNvPr id="6" name="TextBox 5"/>
          <p:cNvSpPr txBox="1"/>
          <p:nvPr/>
        </p:nvSpPr>
        <p:spPr>
          <a:xfrm>
            <a:off x="627756" y="5571027"/>
            <a:ext cx="2079287" cy="369332"/>
          </a:xfrm>
          <a:prstGeom prst="rect">
            <a:avLst/>
          </a:prstGeom>
          <a:noFill/>
        </p:spPr>
        <p:txBody>
          <a:bodyPr wrap="none" rtlCol="0">
            <a:spAutoFit/>
          </a:bodyPr>
          <a:lstStyle/>
          <a:p>
            <a:r>
              <a:rPr lang="en-US" dirty="0" smtClean="0"/>
              <a:t>What Do You Think?</a:t>
            </a:r>
            <a:endParaRPr lang="en-US" dirty="0"/>
          </a:p>
        </p:txBody>
      </p:sp>
    </p:spTree>
    <p:extLst>
      <p:ext uri="{BB962C8B-B14F-4D97-AF65-F5344CB8AC3E}">
        <p14:creationId xmlns:p14="http://schemas.microsoft.com/office/powerpoint/2010/main" val="3660729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2697860" y="0"/>
            <a:ext cx="6080379" cy="6858000"/>
          </a:xfrm>
          <a:prstGeom prst="rect">
            <a:avLst/>
          </a:prstGeom>
          <a:ln w="25400">
            <a:solidFill>
              <a:schemeClr val="tx1"/>
            </a:solidFill>
          </a:ln>
        </p:spPr>
      </p:pic>
      <p:sp>
        <p:nvSpPr>
          <p:cNvPr id="3" name="TextBox 2"/>
          <p:cNvSpPr txBox="1"/>
          <p:nvPr/>
        </p:nvSpPr>
        <p:spPr>
          <a:xfrm>
            <a:off x="0" y="0"/>
            <a:ext cx="12192000" cy="923330"/>
          </a:xfrm>
          <a:prstGeom prst="rect">
            <a:avLst/>
          </a:prstGeom>
          <a:solidFill>
            <a:schemeClr val="bg1">
              <a:lumMod val="85000"/>
            </a:schemeClr>
          </a:solidFill>
          <a:ln w="25400">
            <a:solidFill>
              <a:srgbClr val="FF0000"/>
            </a:solidFill>
          </a:ln>
        </p:spPr>
        <p:txBody>
          <a:bodyPr wrap="square" rtlCol="0">
            <a:spAutoFit/>
          </a:bodyPr>
          <a:lstStyle/>
          <a:p>
            <a:r>
              <a:rPr lang="en-US" dirty="0" smtClean="0"/>
              <a:t>Christmas lights should not be hung up in July.  Temporary lighting cannot be used as permanent lighting solutions; otherwise, they become subject to code for permanent lighting solutions.  We have seen Christmas trees still set up at the end of January.  Holiday decorations should be down before departing for winter break.</a:t>
            </a:r>
            <a:endParaRPr lang="en-US" dirty="0"/>
          </a:p>
        </p:txBody>
      </p:sp>
    </p:spTree>
    <p:extLst>
      <p:ext uri="{BB962C8B-B14F-4D97-AF65-F5344CB8AC3E}">
        <p14:creationId xmlns:p14="http://schemas.microsoft.com/office/powerpoint/2010/main" val="2964286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rot="5400000">
            <a:off x="4706112" y="-454152"/>
            <a:ext cx="7031735" cy="7940041"/>
          </a:xfrm>
          <a:prstGeom prst="rect">
            <a:avLst/>
          </a:prstGeom>
          <a:ln w="25400">
            <a:solidFill>
              <a:schemeClr val="tx1"/>
            </a:solidFill>
          </a:ln>
        </p:spPr>
      </p:pic>
      <p:sp>
        <p:nvSpPr>
          <p:cNvPr id="3" name="TextBox 2"/>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Heat lamps are the source of </a:t>
            </a:r>
            <a:r>
              <a:rPr lang="en-US" u="sng" dirty="0" smtClean="0"/>
              <a:t>many</a:t>
            </a:r>
            <a:r>
              <a:rPr lang="en-US" dirty="0" smtClean="0"/>
              <a:t> fires.  From a fire and energy conservation perspective, they should be avoided.  We have made a few exceptions for heat lamps for education purposes; however, adequate precautions should be taken.</a:t>
            </a:r>
            <a:endParaRPr lang="en-US" dirty="0"/>
          </a:p>
        </p:txBody>
      </p:sp>
      <p:sp>
        <p:nvSpPr>
          <p:cNvPr id="4" name="Rectangle 3"/>
          <p:cNvSpPr/>
          <p:nvPr/>
        </p:nvSpPr>
        <p:spPr>
          <a:xfrm>
            <a:off x="0" y="2286000"/>
            <a:ext cx="4251960" cy="2985433"/>
          </a:xfrm>
          <a:prstGeom prst="rect">
            <a:avLst/>
          </a:prstGeom>
        </p:spPr>
        <p:txBody>
          <a:bodyPr wrap="square">
            <a:spAutoFit/>
          </a:bodyPr>
          <a:lstStyle/>
          <a:p>
            <a:r>
              <a:rPr lang="en-US" sz="20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T</a:t>
            </a:r>
            <a:r>
              <a:rPr lang="en-US" sz="2000" b="1" u="sng"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hings To Consider</a:t>
            </a:r>
            <a:r>
              <a:rPr lang="en-US" sz="20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p>
          <a:p>
            <a:r>
              <a:rPr lang="en-US" sz="1050" dirty="0">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mj-lt"/>
              <a:buAutoNum type="arabicPeriod"/>
              <a:tabLst>
                <a:tab pos="457200" algn="l"/>
              </a:tabLst>
            </a:pPr>
            <a:r>
              <a:rPr lang="en-US" sz="1050" dirty="0">
                <a:latin typeface="Times New Roman" panose="02020603050405020304" pitchFamily="18" charset="0"/>
                <a:ea typeface="Times New Roman" panose="02020603050405020304" pitchFamily="18" charset="0"/>
                <a:cs typeface="Times New Roman" panose="02020603050405020304" pitchFamily="18" charset="0"/>
              </a:rPr>
              <a:t>Use UL-listed heat lamps and follow manufacturer’s instructions.</a:t>
            </a:r>
            <a:endParaRPr lang="en-US" sz="105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tabLst>
                <a:tab pos="457200" algn="l"/>
              </a:tabLst>
            </a:pPr>
            <a:r>
              <a:rPr lang="en-US" sz="1050" dirty="0">
                <a:latin typeface="Times New Roman" panose="02020603050405020304" pitchFamily="18" charset="0"/>
                <a:ea typeface="Times New Roman" panose="02020603050405020304" pitchFamily="18" charset="0"/>
                <a:cs typeface="Times New Roman" panose="02020603050405020304" pitchFamily="18" charset="0"/>
              </a:rPr>
              <a:t>Heat lamps with guards may provide some protection if the lamp falls into combustible bedding.</a:t>
            </a:r>
            <a:endParaRPr lang="en-US" sz="105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tabLst>
                <a:tab pos="457200" algn="l"/>
              </a:tabLst>
            </a:pPr>
            <a:r>
              <a:rPr lang="en-US" sz="1050" dirty="0">
                <a:latin typeface="Times New Roman" panose="02020603050405020304" pitchFamily="18" charset="0"/>
                <a:ea typeface="Times New Roman" panose="02020603050405020304" pitchFamily="18" charset="0"/>
                <a:cs typeface="Times New Roman" panose="02020603050405020304" pitchFamily="18" charset="0"/>
              </a:rPr>
              <a:t>Ensure heat lamps are installed in locations where they are far enough from any combustibles to preclude ignition.  Remember that wooden construction elements will eventually dry out and ignite from a heat lamp too.</a:t>
            </a:r>
            <a:endParaRPr lang="en-US" sz="105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tabLst>
                <a:tab pos="457200" algn="l"/>
              </a:tabLst>
            </a:pPr>
            <a:r>
              <a:rPr lang="en-US" sz="1050" dirty="0">
                <a:latin typeface="Times New Roman" panose="02020603050405020304" pitchFamily="18" charset="0"/>
                <a:ea typeface="Times New Roman" panose="02020603050405020304" pitchFamily="18" charset="0"/>
                <a:cs typeface="Times New Roman" panose="02020603050405020304" pitchFamily="18" charset="0"/>
              </a:rPr>
              <a:t>Ensure the installation is secure and the light cannot be knocked down.</a:t>
            </a:r>
            <a:endParaRPr lang="en-US" sz="105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tabLst>
                <a:tab pos="457200" algn="l"/>
              </a:tabLst>
            </a:pPr>
            <a:r>
              <a:rPr lang="en-US" sz="1050" dirty="0">
                <a:latin typeface="Times New Roman" panose="02020603050405020304" pitchFamily="18" charset="0"/>
                <a:ea typeface="Times New Roman" panose="02020603050405020304" pitchFamily="18" charset="0"/>
                <a:cs typeface="Times New Roman" panose="02020603050405020304" pitchFamily="18" charset="0"/>
              </a:rPr>
              <a:t>Run cords in locations where animals/children cannot reach them.</a:t>
            </a:r>
            <a:endParaRPr lang="en-US" sz="105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tabLst>
                <a:tab pos="457200" algn="l"/>
              </a:tabLst>
            </a:pPr>
            <a:r>
              <a:rPr lang="en-US" sz="1050" dirty="0">
                <a:latin typeface="Times New Roman" panose="02020603050405020304" pitchFamily="18" charset="0"/>
                <a:ea typeface="Times New Roman" panose="02020603050405020304" pitchFamily="18" charset="0"/>
                <a:cs typeface="Times New Roman" panose="02020603050405020304" pitchFamily="18" charset="0"/>
              </a:rPr>
              <a:t>Make sure electrical circuits are not overloaded.  Heat lamps use more amperage than regular lights.</a:t>
            </a:r>
            <a:endParaRPr lang="en-US" sz="105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tabLst>
                <a:tab pos="457200" algn="l"/>
              </a:tabLst>
            </a:pPr>
            <a:r>
              <a:rPr lang="en-US" sz="1050" dirty="0">
                <a:latin typeface="Times New Roman" panose="02020603050405020304" pitchFamily="18" charset="0"/>
                <a:ea typeface="Times New Roman" panose="02020603050405020304" pitchFamily="18" charset="0"/>
                <a:cs typeface="Times New Roman" panose="02020603050405020304" pitchFamily="18" charset="0"/>
              </a:rPr>
              <a:t>Keep all combustibles away from heat lamps and ensure kids doing chores are aware of the hazards.</a:t>
            </a:r>
            <a:endParaRPr lang="en-US" sz="105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tabLst>
                <a:tab pos="457200" algn="l"/>
              </a:tabLst>
            </a:pPr>
            <a:r>
              <a:rPr lang="en-US" sz="1050" dirty="0">
                <a:latin typeface="Times New Roman" panose="02020603050405020304" pitchFamily="18" charset="0"/>
                <a:ea typeface="Times New Roman" panose="02020603050405020304" pitchFamily="18" charset="0"/>
                <a:cs typeface="Times New Roman" panose="02020603050405020304" pitchFamily="18" charset="0"/>
              </a:rPr>
              <a:t>Check the lamp and mounting periodically to ensure it is secure.</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16351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rot="5400000">
            <a:off x="2299905" y="644842"/>
            <a:ext cx="6857999" cy="5568315"/>
          </a:xfrm>
          <a:prstGeom prst="rect">
            <a:avLst/>
          </a:prstGeom>
          <a:ln w="25400">
            <a:solidFill>
              <a:schemeClr val="tx1"/>
            </a:solidFill>
          </a:ln>
        </p:spPr>
      </p:pic>
      <p:sp>
        <p:nvSpPr>
          <p:cNvPr id="3" name="TextBox 2"/>
          <p:cNvSpPr txBox="1"/>
          <p:nvPr/>
        </p:nvSpPr>
        <p:spPr>
          <a:xfrm>
            <a:off x="0" y="0"/>
            <a:ext cx="12192000" cy="369332"/>
          </a:xfrm>
          <a:prstGeom prst="rect">
            <a:avLst/>
          </a:prstGeom>
          <a:solidFill>
            <a:schemeClr val="bg1">
              <a:lumMod val="85000"/>
            </a:schemeClr>
          </a:solidFill>
          <a:ln w="25400">
            <a:solidFill>
              <a:srgbClr val="FF0000"/>
            </a:solidFill>
          </a:ln>
        </p:spPr>
        <p:txBody>
          <a:bodyPr wrap="square" rtlCol="0">
            <a:spAutoFit/>
          </a:bodyPr>
          <a:lstStyle/>
          <a:p>
            <a:r>
              <a:rPr lang="en-US" dirty="0" smtClean="0"/>
              <a:t>Gas cylinders unsecured create a dangerous hazard.</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592902044"/>
              </p:ext>
            </p:extLst>
          </p:nvPr>
        </p:nvGraphicFramePr>
        <p:xfrm>
          <a:off x="88392" y="1369189"/>
          <a:ext cx="2609088" cy="1226820"/>
        </p:xfrm>
        <a:graphic>
          <a:graphicData uri="http://schemas.openxmlformats.org/drawingml/2006/table">
            <a:tbl>
              <a:tblPr>
                <a:tableStyleId>{5C22544A-7EE6-4342-B048-85BDC9FD1C3A}</a:tableStyleId>
              </a:tblPr>
              <a:tblGrid>
                <a:gridCol w="2609088">
                  <a:extLst>
                    <a:ext uri="{9D8B030D-6E8A-4147-A177-3AD203B41FA5}">
                      <a16:colId xmlns:a16="http://schemas.microsoft.com/office/drawing/2014/main" val="1669953793"/>
                    </a:ext>
                  </a:extLst>
                </a:gridCol>
              </a:tblGrid>
              <a:tr h="955406">
                <a:tc>
                  <a:txBody>
                    <a:bodyPr/>
                    <a:lstStyle/>
                    <a:p>
                      <a:pPr marL="0" marR="0" algn="just">
                        <a:lnSpc>
                          <a:spcPct val="115000"/>
                        </a:lnSpc>
                        <a:spcBef>
                          <a:spcPts val="0"/>
                        </a:spcBef>
                        <a:spcAft>
                          <a:spcPts val="0"/>
                        </a:spcAft>
                      </a:pPr>
                      <a:r>
                        <a:rPr lang="en-US" sz="1400" dirty="0" smtClean="0">
                          <a:effectLst/>
                        </a:rPr>
                        <a:t>(MAJOR) </a:t>
                      </a:r>
                      <a:r>
                        <a:rPr lang="en-US" sz="1400" dirty="0">
                          <a:effectLst/>
                        </a:rPr>
                        <a:t>– Gas cylinders need to be safeguarded against falling and damage. Secure cylinders with chains or straps to a secure and stable structure.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solidFill>
                      <a:schemeClr val="accent1">
                        <a:tint val="20000"/>
                      </a:schemeClr>
                    </a:solidFill>
                  </a:tcPr>
                </a:tc>
                <a:extLst>
                  <a:ext uri="{0D108BD9-81ED-4DB2-BD59-A6C34878D82A}">
                    <a16:rowId xmlns:a16="http://schemas.microsoft.com/office/drawing/2014/main" val="267843706"/>
                  </a:ext>
                </a:extLst>
              </a:tr>
            </a:tbl>
          </a:graphicData>
        </a:graphic>
      </p:graphicFrame>
      <p:sp>
        <p:nvSpPr>
          <p:cNvPr id="5" name="Rectangle 1"/>
          <p:cNvSpPr>
            <a:spLocks noChangeArrowheads="1"/>
          </p:cNvSpPr>
          <p:nvPr/>
        </p:nvSpPr>
        <p:spPr bwMode="auto">
          <a:xfrm>
            <a:off x="88392" y="2607156"/>
            <a:ext cx="23041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OR-OSHA 437-002-0293</a:t>
            </a:r>
            <a:r>
              <a:rPr kumimoji="0" lang="en-US" altLang="en-US" sz="1400" b="0" i="0" u="none" strike="noStrike" cap="none" normalizeH="0" baseline="0" dirty="0" smtClean="0">
                <a:ln>
                  <a:noFill/>
                </a:ln>
                <a:solidFill>
                  <a:schemeClr val="tx1"/>
                </a:solidFill>
                <a:effectLst/>
              </a:rPr>
              <a:t> </a:t>
            </a:r>
            <a:endParaRPr kumimoji="0" lang="en-US" altLang="en-US" sz="1400" b="0" i="0" u="none" strike="noStrike" cap="none" normalizeH="0" baseline="0" dirty="0" smtClean="0">
              <a:ln>
                <a:noFill/>
              </a:ln>
              <a:solidFill>
                <a:schemeClr val="tx1"/>
              </a:solidFill>
              <a:effectLst/>
              <a:latin typeface="Arial" panose="020B0604020202020204" pitchFamily="34" charset="0"/>
            </a:endParaRPr>
          </a:p>
        </p:txBody>
      </p:sp>
      <p:sp>
        <p:nvSpPr>
          <p:cNvPr id="6" name="Rectangle 5"/>
          <p:cNvSpPr/>
          <p:nvPr/>
        </p:nvSpPr>
        <p:spPr>
          <a:xfrm>
            <a:off x="88392" y="1369189"/>
            <a:ext cx="2609088" cy="154574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4006" y="703694"/>
            <a:ext cx="1841754" cy="5819943"/>
          </a:xfrm>
          <a:prstGeom prst="rect">
            <a:avLst/>
          </a:prstGeom>
          <a:ln w="25400">
            <a:solidFill>
              <a:schemeClr val="tx1"/>
            </a:solidFill>
          </a:ln>
        </p:spPr>
      </p:pic>
      <p:pic>
        <p:nvPicPr>
          <p:cNvPr id="8" name="Picture 7"/>
          <p:cNvPicPr/>
          <p:nvPr/>
        </p:nvPicPr>
        <p:blipFill>
          <a:blip r:embed="rId4">
            <a:extLst>
              <a:ext uri="{28A0092B-C50C-407E-A947-70E740481C1C}">
                <a14:useLocalDpi xmlns:a14="http://schemas.microsoft.com/office/drawing/2010/main" val="0"/>
              </a:ext>
            </a:extLst>
          </a:blip>
          <a:stretch>
            <a:fillRect/>
          </a:stretch>
        </p:blipFill>
        <p:spPr>
          <a:xfrm rot="5400000">
            <a:off x="227262" y="3996109"/>
            <a:ext cx="2388870" cy="2388870"/>
          </a:xfrm>
          <a:prstGeom prst="rect">
            <a:avLst/>
          </a:prstGeom>
          <a:ln w="25400">
            <a:solidFill>
              <a:schemeClr val="tx1"/>
            </a:solidFill>
          </a:ln>
        </p:spPr>
      </p:pic>
      <p:sp>
        <p:nvSpPr>
          <p:cNvPr id="9" name="TextBox 8"/>
          <p:cNvSpPr txBox="1"/>
          <p:nvPr/>
        </p:nvSpPr>
        <p:spPr>
          <a:xfrm>
            <a:off x="8649079" y="2142061"/>
            <a:ext cx="1168910" cy="646331"/>
          </a:xfrm>
          <a:prstGeom prst="rect">
            <a:avLst/>
          </a:prstGeom>
          <a:noFill/>
        </p:spPr>
        <p:txBody>
          <a:bodyPr wrap="none" rtlCol="0">
            <a:spAutoFit/>
          </a:bodyPr>
          <a:lstStyle/>
          <a:p>
            <a:pPr algn="ctr"/>
            <a:r>
              <a:rPr lang="en-US" dirty="0" smtClean="0">
                <a:solidFill>
                  <a:srgbClr val="FF0000"/>
                </a:solidFill>
              </a:rPr>
              <a:t>Chain Not </a:t>
            </a:r>
          </a:p>
          <a:p>
            <a:pPr algn="ctr"/>
            <a:r>
              <a:rPr lang="en-US" dirty="0" smtClean="0">
                <a:solidFill>
                  <a:srgbClr val="FF0000"/>
                </a:solidFill>
              </a:rPr>
              <a:t>Utilized</a:t>
            </a:r>
            <a:endParaRPr lang="en-US" dirty="0">
              <a:solidFill>
                <a:srgbClr val="FF0000"/>
              </a:solidFill>
            </a:endParaRPr>
          </a:p>
        </p:txBody>
      </p:sp>
      <p:cxnSp>
        <p:nvCxnSpPr>
          <p:cNvPr id="11" name="Straight Arrow Connector 10"/>
          <p:cNvCxnSpPr>
            <a:stCxn id="9" idx="2"/>
          </p:cNvCxnSpPr>
          <p:nvPr/>
        </p:nvCxnSpPr>
        <p:spPr>
          <a:xfrm>
            <a:off x="9233534" y="2788392"/>
            <a:ext cx="971170" cy="82527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18376" y="3105833"/>
            <a:ext cx="1703030" cy="369332"/>
          </a:xfrm>
          <a:prstGeom prst="rect">
            <a:avLst/>
          </a:prstGeom>
          <a:noFill/>
        </p:spPr>
        <p:txBody>
          <a:bodyPr wrap="none" rtlCol="0">
            <a:spAutoFit/>
          </a:bodyPr>
          <a:lstStyle/>
          <a:p>
            <a:pPr algn="ctr"/>
            <a:r>
              <a:rPr lang="en-US" dirty="0" smtClean="0">
                <a:solidFill>
                  <a:srgbClr val="FF0000"/>
                </a:solidFill>
              </a:rPr>
              <a:t>Chain Too Loose</a:t>
            </a:r>
            <a:endParaRPr lang="en-US" dirty="0">
              <a:solidFill>
                <a:srgbClr val="FF0000"/>
              </a:solidFill>
            </a:endParaRPr>
          </a:p>
        </p:txBody>
      </p:sp>
      <p:cxnSp>
        <p:nvCxnSpPr>
          <p:cNvPr id="13" name="Straight Arrow Connector 12"/>
          <p:cNvCxnSpPr/>
          <p:nvPr/>
        </p:nvCxnSpPr>
        <p:spPr>
          <a:xfrm>
            <a:off x="1392937" y="3475165"/>
            <a:ext cx="762397" cy="202225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801873" y="540588"/>
            <a:ext cx="1039066" cy="369332"/>
          </a:xfrm>
          <a:prstGeom prst="rect">
            <a:avLst/>
          </a:prstGeom>
          <a:noFill/>
        </p:spPr>
        <p:txBody>
          <a:bodyPr wrap="none" rtlCol="0">
            <a:spAutoFit/>
          </a:bodyPr>
          <a:lstStyle/>
          <a:p>
            <a:pPr algn="ctr"/>
            <a:r>
              <a:rPr lang="en-US" dirty="0" smtClean="0">
                <a:solidFill>
                  <a:srgbClr val="FF0000"/>
                </a:solidFill>
              </a:rPr>
              <a:t>No Chain</a:t>
            </a:r>
            <a:endParaRPr lang="en-US" dirty="0">
              <a:solidFill>
                <a:srgbClr val="FF0000"/>
              </a:solidFill>
            </a:endParaRPr>
          </a:p>
        </p:txBody>
      </p:sp>
      <p:cxnSp>
        <p:nvCxnSpPr>
          <p:cNvPr id="18" name="Straight Arrow Connector 17"/>
          <p:cNvCxnSpPr/>
          <p:nvPr/>
        </p:nvCxnSpPr>
        <p:spPr>
          <a:xfrm>
            <a:off x="2808730" y="753588"/>
            <a:ext cx="2060725" cy="61560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820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animBg="1"/>
      <p:bldP spid="9" grpId="0"/>
      <p:bldP spid="12"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5400000">
            <a:off x="2482786" y="-50102"/>
            <a:ext cx="6858002" cy="6958206"/>
          </a:xfrm>
          <a:prstGeom prst="rect">
            <a:avLst/>
          </a:prstGeom>
          <a:ln w="25400">
            <a:solidFill>
              <a:schemeClr val="tx1"/>
            </a:solidFill>
          </a:ln>
        </p:spPr>
      </p:pic>
      <p:sp>
        <p:nvSpPr>
          <p:cNvPr id="3" name="TextBox 2"/>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Unlabeled liquid.  Containers should be labeled to identify the chemical and appropriate hazard warning.  The hazard label must be legible and displayed in English.  </a:t>
            </a:r>
            <a:r>
              <a:rPr lang="en-US" i="1" dirty="0" smtClean="0"/>
              <a:t>OSHA 1910.1200(f)(1)</a:t>
            </a:r>
            <a:endParaRPr lang="en-US" i="1" dirty="0"/>
          </a:p>
        </p:txBody>
      </p:sp>
    </p:spTree>
    <p:extLst>
      <p:ext uri="{BB962C8B-B14F-4D97-AF65-F5344CB8AC3E}">
        <p14:creationId xmlns:p14="http://schemas.microsoft.com/office/powerpoint/2010/main" val="1593368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2679572" y="0"/>
            <a:ext cx="7113651" cy="6858000"/>
          </a:xfrm>
          <a:prstGeom prst="rect">
            <a:avLst/>
          </a:prstGeom>
          <a:ln w="25400">
            <a:solidFill>
              <a:schemeClr val="tx1"/>
            </a:solidFill>
          </a:ln>
        </p:spPr>
      </p:pic>
      <p:sp>
        <p:nvSpPr>
          <p:cNvPr id="3" name="TextBox 2"/>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Electrical panels cannot be blocked.  They must have direct access available and at a minimum 36” of clear space in front of them </a:t>
            </a:r>
            <a:r>
              <a:rPr lang="en-US" i="1" dirty="0" smtClean="0"/>
              <a:t>OSHA 1910/303(g)(1)(</a:t>
            </a:r>
            <a:r>
              <a:rPr lang="en-US" i="1" dirty="0" err="1" smtClean="0"/>
              <a:t>i</a:t>
            </a:r>
            <a:r>
              <a:rPr lang="en-US" i="1" dirty="0" smtClean="0"/>
              <a:t>) and (ii).</a:t>
            </a:r>
            <a:endParaRPr lang="en-US" i="1" dirty="0"/>
          </a:p>
        </p:txBody>
      </p:sp>
    </p:spTree>
    <p:extLst>
      <p:ext uri="{BB962C8B-B14F-4D97-AF65-F5344CB8AC3E}">
        <p14:creationId xmlns:p14="http://schemas.microsoft.com/office/powerpoint/2010/main" val="274344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5400000">
            <a:off x="4782503" y="-283274"/>
            <a:ext cx="6858000" cy="7424547"/>
          </a:xfrm>
          <a:prstGeom prst="rect">
            <a:avLst/>
          </a:prstGeom>
          <a:ln w="25400">
            <a:solidFill>
              <a:schemeClr val="tx1"/>
            </a:solidFill>
          </a:ln>
        </p:spPr>
      </p:pic>
      <p:sp>
        <p:nvSpPr>
          <p:cNvPr id="3" name="TextBox 2"/>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Dark construction paper attached to the wall to fold down and bock exit sign lighting.  Exit signs </a:t>
            </a:r>
            <a:r>
              <a:rPr lang="en-US" u="sng" dirty="0" smtClean="0"/>
              <a:t>cannot </a:t>
            </a:r>
            <a:r>
              <a:rPr lang="en-US" dirty="0" smtClean="0"/>
              <a:t>be blocked to dim the light.</a:t>
            </a:r>
            <a:endParaRPr lang="en-US" dirty="0"/>
          </a:p>
        </p:txBody>
      </p:sp>
      <p:cxnSp>
        <p:nvCxnSpPr>
          <p:cNvPr id="5" name="Straight Arrow Connector 4"/>
          <p:cNvCxnSpPr/>
          <p:nvPr/>
        </p:nvCxnSpPr>
        <p:spPr>
          <a:xfrm>
            <a:off x="3429000" y="2298716"/>
            <a:ext cx="2852928" cy="58810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6656" y="1929384"/>
            <a:ext cx="4670830" cy="369332"/>
          </a:xfrm>
          <a:prstGeom prst="rect">
            <a:avLst/>
          </a:prstGeom>
          <a:noFill/>
        </p:spPr>
        <p:txBody>
          <a:bodyPr wrap="none" rtlCol="0">
            <a:spAutoFit/>
          </a:bodyPr>
          <a:lstStyle/>
          <a:p>
            <a:r>
              <a:rPr lang="en-US" dirty="0" smtClean="0">
                <a:solidFill>
                  <a:srgbClr val="FF0000"/>
                </a:solidFill>
              </a:rPr>
              <a:t>Construction paper thumb tacked to the ceiling</a:t>
            </a:r>
            <a:endParaRPr lang="en-US" dirty="0">
              <a:solidFill>
                <a:srgbClr val="FF0000"/>
              </a:solidFill>
            </a:endParaRPr>
          </a:p>
        </p:txBody>
      </p:sp>
    </p:spTree>
    <p:extLst>
      <p:ext uri="{BB962C8B-B14F-4D97-AF65-F5344CB8AC3E}">
        <p14:creationId xmlns:p14="http://schemas.microsoft.com/office/powerpoint/2010/main" val="1901957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969644" y="0"/>
            <a:ext cx="6409564" cy="6858000"/>
          </a:xfrm>
          <a:prstGeom prst="rect">
            <a:avLst/>
          </a:prstGeom>
          <a:ln w="25400">
            <a:solidFill>
              <a:schemeClr val="tx1"/>
            </a:solidFill>
          </a:ln>
        </p:spPr>
      </p:pic>
      <p:sp>
        <p:nvSpPr>
          <p:cNvPr id="3" name="TextBox 2"/>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Shelves should be secured to the wall and heavy items should be stored on middle shelving to prevent back strains (Not stored at heights).  Any shelf 42” or taller should be secured to the wall.</a:t>
            </a:r>
            <a:endParaRPr lang="en-US" dirty="0"/>
          </a:p>
        </p:txBody>
      </p:sp>
    </p:spTree>
    <p:extLst>
      <p:ext uri="{BB962C8B-B14F-4D97-AF65-F5344CB8AC3E}">
        <p14:creationId xmlns:p14="http://schemas.microsoft.com/office/powerpoint/2010/main" val="2035100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32" y="239294"/>
            <a:ext cx="4572000" cy="3429000"/>
          </a:xfrm>
          <a:prstGeom prst="rect">
            <a:avLst/>
          </a:prstGeom>
          <a:noFill/>
          <a:ln w="25400">
            <a:solidFill>
              <a:schemeClr val="tx1"/>
            </a:solidFill>
          </a:ln>
        </p:spPr>
      </p:pic>
      <p:pic>
        <p:nvPicPr>
          <p:cNvPr id="6" name="Picture 5"/>
          <p:cNvPicPr>
            <a:picLocks noChangeAspect="1"/>
          </p:cNvPicPr>
          <p:nvPr/>
        </p:nvPicPr>
        <p:blipFill rotWithShape="1">
          <a:blip r:embed="rId3"/>
          <a:srcRect l="66554" t="11860" r="14622" b="8902"/>
          <a:stretch/>
        </p:blipFill>
        <p:spPr>
          <a:xfrm>
            <a:off x="5196102" y="112357"/>
            <a:ext cx="3128247" cy="2693160"/>
          </a:xfrm>
          <a:prstGeom prst="rect">
            <a:avLst/>
          </a:prstGeom>
          <a:solidFill>
            <a:schemeClr val="bg1"/>
          </a:solidFill>
          <a:ln w="25400">
            <a:solidFill>
              <a:schemeClr val="tx1"/>
            </a:solidFill>
          </a:ln>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6749" y="112357"/>
            <a:ext cx="2697481" cy="3141831"/>
          </a:xfrm>
          <a:prstGeom prst="rect">
            <a:avLst/>
          </a:prstGeom>
          <a:ln w="25400">
            <a:solidFill>
              <a:schemeClr val="tx1"/>
            </a:solidFill>
          </a:ln>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36749" y="3493844"/>
            <a:ext cx="2697481" cy="3141831"/>
          </a:xfrm>
          <a:prstGeom prst="rect">
            <a:avLst/>
          </a:prstGeom>
          <a:ln w="25400">
            <a:solidFill>
              <a:schemeClr val="tx1"/>
            </a:solidFill>
          </a:ln>
        </p:spPr>
      </p:pic>
      <p:pic>
        <p:nvPicPr>
          <p:cNvPr id="10" name="Picture 9"/>
          <p:cNvPicPr>
            <a:picLocks noChangeAspect="1"/>
          </p:cNvPicPr>
          <p:nvPr/>
        </p:nvPicPr>
        <p:blipFill rotWithShape="1">
          <a:blip r:embed="rId6">
            <a:extLst>
              <a:ext uri="{28A0092B-C50C-407E-A947-70E740481C1C}">
                <a14:useLocalDpi xmlns:a14="http://schemas.microsoft.com/office/drawing/2010/main" val="0"/>
              </a:ext>
            </a:extLst>
          </a:blip>
          <a:srcRect b="21088"/>
          <a:stretch/>
        </p:blipFill>
        <p:spPr>
          <a:xfrm>
            <a:off x="36576" y="3995183"/>
            <a:ext cx="4572000" cy="2396401"/>
          </a:xfrm>
          <a:prstGeom prst="rect">
            <a:avLst/>
          </a:prstGeom>
          <a:ln w="25400">
            <a:solidFill>
              <a:schemeClr val="tx1"/>
            </a:solidFill>
          </a:ln>
        </p:spPr>
      </p:pic>
      <p:sp>
        <p:nvSpPr>
          <p:cNvPr id="11" name="Rectangle 10"/>
          <p:cNvSpPr/>
          <p:nvPr/>
        </p:nvSpPr>
        <p:spPr>
          <a:xfrm>
            <a:off x="36576" y="5305263"/>
            <a:ext cx="1967871" cy="57374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056711" y="2805517"/>
            <a:ext cx="3431902" cy="461665"/>
          </a:xfrm>
          <a:prstGeom prst="rect">
            <a:avLst/>
          </a:prstGeom>
          <a:noFill/>
        </p:spPr>
        <p:txBody>
          <a:bodyPr wrap="none" rtlCol="0">
            <a:spAutoFit/>
          </a:bodyPr>
          <a:lstStyle/>
          <a:p>
            <a:r>
              <a:rPr lang="en-US" sz="2400" dirty="0" smtClean="0">
                <a:solidFill>
                  <a:srgbClr val="FF0000"/>
                </a:solidFill>
              </a:rPr>
              <a:t>$16,000 To Fix One Locker</a:t>
            </a:r>
            <a:endParaRPr lang="en-US" sz="2400" dirty="0">
              <a:solidFill>
                <a:srgbClr val="FF0000"/>
              </a:solidFill>
            </a:endParaRPr>
          </a:p>
        </p:txBody>
      </p:sp>
      <p:sp>
        <p:nvSpPr>
          <p:cNvPr id="12" name="TextBox 11"/>
          <p:cNvSpPr txBox="1"/>
          <p:nvPr/>
        </p:nvSpPr>
        <p:spPr>
          <a:xfrm>
            <a:off x="-64008" y="6391584"/>
            <a:ext cx="5196102" cy="400110"/>
          </a:xfrm>
          <a:prstGeom prst="rect">
            <a:avLst/>
          </a:prstGeom>
          <a:noFill/>
        </p:spPr>
        <p:txBody>
          <a:bodyPr wrap="none" rtlCol="0">
            <a:spAutoFit/>
          </a:bodyPr>
          <a:lstStyle/>
          <a:p>
            <a:r>
              <a:rPr lang="en-US" sz="2000" dirty="0" smtClean="0">
                <a:solidFill>
                  <a:srgbClr val="FF0000"/>
                </a:solidFill>
              </a:rPr>
              <a:t>Exceeding the limits for secondary containment.</a:t>
            </a:r>
            <a:endParaRPr lang="en-US" sz="2000" dirty="0">
              <a:solidFill>
                <a:srgbClr val="FF0000"/>
              </a:solidFill>
            </a:endParaRPr>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56711" y="3416471"/>
            <a:ext cx="3517392" cy="3375223"/>
          </a:xfrm>
          <a:prstGeom prst="rect">
            <a:avLst/>
          </a:prstGeom>
          <a:ln w="25400">
            <a:solidFill>
              <a:schemeClr val="tx1"/>
            </a:solidFill>
          </a:ln>
        </p:spPr>
      </p:pic>
      <p:sp>
        <p:nvSpPr>
          <p:cNvPr id="3" name="TextBox 2"/>
          <p:cNvSpPr txBox="1"/>
          <p:nvPr/>
        </p:nvSpPr>
        <p:spPr>
          <a:xfrm>
            <a:off x="0" y="0"/>
            <a:ext cx="12192000" cy="2031325"/>
          </a:xfrm>
          <a:prstGeom prst="rect">
            <a:avLst/>
          </a:prstGeom>
          <a:solidFill>
            <a:schemeClr val="bg1">
              <a:lumMod val="85000"/>
            </a:schemeClr>
          </a:solidFill>
          <a:ln w="25400">
            <a:solidFill>
              <a:srgbClr val="FF0000"/>
            </a:solidFill>
          </a:ln>
        </p:spPr>
        <p:txBody>
          <a:bodyPr wrap="square" rtlCol="0">
            <a:spAutoFit/>
          </a:bodyPr>
          <a:lstStyle/>
          <a:p>
            <a:r>
              <a:rPr lang="en-US" dirty="0" smtClean="0"/>
              <a:t>Inadequate storage and hygiene of science chemicals.  We have had numerous science chemical incidents that have put students, staff and maintenance personnel at risk in addition to being very costly.  Inventories should be maintained, minimum quantities should be kept on hand, and serious hazards should be separated and isolated.  Chemicals should be cleaned up, re-sealed, grouped properly and in appropriate containers.  “Chemicals </a:t>
            </a:r>
            <a:r>
              <a:rPr lang="en-US" dirty="0"/>
              <a:t>in any form can be safely stored, handled, or used if the physical, chemical, and hazardous properties are fully understood and the necessary precautions including the use of proper safeguards and personal protective equipment, are </a:t>
            </a:r>
            <a:r>
              <a:rPr lang="en-US" dirty="0" smtClean="0"/>
              <a:t>observed”.  </a:t>
            </a:r>
            <a:r>
              <a:rPr lang="en-US" i="1" dirty="0" err="1" smtClean="0">
                <a:solidFill>
                  <a:srgbClr val="FF0000"/>
                </a:solidFill>
              </a:rPr>
              <a:t>Flinn</a:t>
            </a:r>
            <a:r>
              <a:rPr lang="en-US" i="1" dirty="0" smtClean="0">
                <a:solidFill>
                  <a:srgbClr val="FF0000"/>
                </a:solidFill>
              </a:rPr>
              <a:t> Scientific Catalog/Reference Manuel </a:t>
            </a:r>
            <a:r>
              <a:rPr lang="en-US" dirty="0" smtClean="0"/>
              <a:t>or the </a:t>
            </a:r>
            <a:r>
              <a:rPr lang="en-US" i="1" dirty="0" smtClean="0">
                <a:solidFill>
                  <a:srgbClr val="FF0000"/>
                </a:solidFill>
              </a:rPr>
              <a:t>NIOSH School Chemistry Laboratory Safety Guide </a:t>
            </a:r>
            <a:r>
              <a:rPr lang="en-US" dirty="0" smtClean="0"/>
              <a:t>are excellent resources.  All chemicals in the schools should have Safety Data Sheets (SDS) available. </a:t>
            </a:r>
            <a:endParaRPr lang="en-US" dirty="0"/>
          </a:p>
        </p:txBody>
      </p:sp>
    </p:spTree>
    <p:extLst>
      <p:ext uri="{BB962C8B-B14F-4D97-AF65-F5344CB8AC3E}">
        <p14:creationId xmlns:p14="http://schemas.microsoft.com/office/powerpoint/2010/main" val="40255274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2916936" y="155448"/>
            <a:ext cx="4983480" cy="6858000"/>
          </a:xfrm>
          <a:prstGeom prst="rect">
            <a:avLst/>
          </a:prstGeom>
          <a:ln w="25400">
            <a:solidFill>
              <a:schemeClr val="tx1"/>
            </a:solidFill>
          </a:ln>
        </p:spPr>
      </p:pic>
      <p:sp>
        <p:nvSpPr>
          <p:cNvPr id="5" name="TextBox 4"/>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pPr lvl="0"/>
            <a:r>
              <a:rPr lang="en-US" dirty="0"/>
              <a:t>Exits need to be maintained to provide unobstructed egress. </a:t>
            </a:r>
            <a:r>
              <a:rPr lang="en-US" dirty="0">
                <a:ea typeface="Times New Roman" panose="02020603050405020304" pitchFamily="18" charset="0"/>
              </a:rPr>
              <a:t>Keep paths clear in case of an emergency evacuation.  Always make sure aisles and exits remain clear of desks, chairs, boxes or any items obstructing a clear path</a:t>
            </a:r>
            <a:r>
              <a:rPr lang="en-US" dirty="0" smtClean="0">
                <a:ea typeface="Times New Roman" panose="02020603050405020304" pitchFamily="18" charset="0"/>
              </a:rPr>
              <a:t>. </a:t>
            </a:r>
            <a:r>
              <a:rPr lang="en-US" i="1" dirty="0" smtClean="0"/>
              <a:t>OSHA </a:t>
            </a:r>
            <a:r>
              <a:rPr lang="en-US" i="1" dirty="0"/>
              <a:t>1926.34(a</a:t>
            </a:r>
            <a:r>
              <a:rPr lang="en-US" i="1" dirty="0" smtClean="0"/>
              <a:t>).</a:t>
            </a:r>
            <a:endParaRPr lang="en-US" dirty="0"/>
          </a:p>
        </p:txBody>
      </p:sp>
      <p:pic>
        <p:nvPicPr>
          <p:cNvPr id="2" name="Picture 1"/>
          <p:cNvPicPr>
            <a:picLocks noChangeAspect="1"/>
          </p:cNvPicPr>
          <p:nvPr/>
        </p:nvPicPr>
        <p:blipFill>
          <a:blip r:embed="rId3"/>
          <a:stretch>
            <a:fillRect/>
          </a:stretch>
        </p:blipFill>
        <p:spPr>
          <a:xfrm>
            <a:off x="8110728" y="1378988"/>
            <a:ext cx="3619992" cy="4100023"/>
          </a:xfrm>
          <a:prstGeom prst="rect">
            <a:avLst/>
          </a:prstGeom>
          <a:ln w="25400">
            <a:solidFill>
              <a:schemeClr val="tx1"/>
            </a:solidFill>
          </a:ln>
        </p:spPr>
      </p:pic>
      <p:pic>
        <p:nvPicPr>
          <p:cNvPr id="6" name="Picture 5"/>
          <p:cNvPicPr/>
          <p:nvPr/>
        </p:nvPicPr>
        <p:blipFill>
          <a:blip r:embed="rId4">
            <a:extLst>
              <a:ext uri="{28A0092B-C50C-407E-A947-70E740481C1C}">
                <a14:useLocalDpi xmlns:a14="http://schemas.microsoft.com/office/drawing/2010/main" val="0"/>
              </a:ext>
            </a:extLst>
          </a:blip>
          <a:stretch>
            <a:fillRect/>
          </a:stretch>
        </p:blipFill>
        <p:spPr>
          <a:xfrm>
            <a:off x="110108" y="2112264"/>
            <a:ext cx="2596515" cy="2898647"/>
          </a:xfrm>
          <a:prstGeom prst="rect">
            <a:avLst/>
          </a:prstGeom>
          <a:ln w="25400">
            <a:solidFill>
              <a:schemeClr val="tx1"/>
            </a:solidFill>
          </a:ln>
        </p:spPr>
      </p:pic>
    </p:spTree>
    <p:extLst>
      <p:ext uri="{BB962C8B-B14F-4D97-AF65-F5344CB8AC3E}">
        <p14:creationId xmlns:p14="http://schemas.microsoft.com/office/powerpoint/2010/main" val="1707980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rot="5400000">
            <a:off x="2478214" y="9334"/>
            <a:ext cx="6858000" cy="6839331"/>
          </a:xfrm>
          <a:prstGeom prst="rect">
            <a:avLst/>
          </a:prstGeom>
          <a:noFill/>
          <a:ln w="25400">
            <a:solidFill>
              <a:schemeClr val="tx1"/>
            </a:solidFill>
          </a:ln>
        </p:spPr>
      </p:pic>
      <p:sp>
        <p:nvSpPr>
          <p:cNvPr id="4" name="TextBox 3"/>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Lunches should not be stored with science chemicals and or supplies.  Refrigerators should be monitored for cleanliness and temperature.  Food should be stored a 40 degrees or less.</a:t>
            </a:r>
            <a:endParaRPr lang="en-US" dirty="0"/>
          </a:p>
        </p:txBody>
      </p:sp>
    </p:spTree>
    <p:extLst>
      <p:ext uri="{BB962C8B-B14F-4D97-AF65-F5344CB8AC3E}">
        <p14:creationId xmlns:p14="http://schemas.microsoft.com/office/powerpoint/2010/main" val="4270746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3115246" y="0"/>
            <a:ext cx="5961507" cy="6858000"/>
          </a:xfrm>
          <a:prstGeom prst="rect">
            <a:avLst/>
          </a:prstGeom>
          <a:ln w="25400">
            <a:solidFill>
              <a:schemeClr val="tx1"/>
            </a:solidFill>
          </a:ln>
        </p:spPr>
      </p:pic>
      <p:sp>
        <p:nvSpPr>
          <p:cNvPr id="3" name="TextBox 2"/>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a:latin typeface="Arial" panose="020B0604020202020204" pitchFamily="34" charset="0"/>
                <a:ea typeface="Times New Roman" panose="02020603050405020304" pitchFamily="18" charset="0"/>
              </a:rPr>
              <a:t>Fluorescent Lights should be kept at ground level in a designated storage area away from other stored items . Used and new lights should be kept in a protective container/box  to prevent accidental </a:t>
            </a:r>
            <a:r>
              <a:rPr lang="en-US" dirty="0" smtClean="0">
                <a:latin typeface="Arial" panose="020B0604020202020204" pitchFamily="34" charset="0"/>
                <a:ea typeface="Times New Roman" panose="02020603050405020304" pitchFamily="18" charset="0"/>
              </a:rPr>
              <a:t>breakage.</a:t>
            </a:r>
            <a:endParaRPr lang="en-US" dirty="0"/>
          </a:p>
        </p:txBody>
      </p:sp>
    </p:spTree>
    <p:extLst>
      <p:ext uri="{BB962C8B-B14F-4D97-AF65-F5344CB8AC3E}">
        <p14:creationId xmlns:p14="http://schemas.microsoft.com/office/powerpoint/2010/main" val="1282944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5537" y="0"/>
            <a:ext cx="5336476" cy="6858000"/>
          </a:xfrm>
          <a:prstGeom prst="rect">
            <a:avLst/>
          </a:prstGeom>
          <a:ln w="25400">
            <a:solidFill>
              <a:schemeClr val="tx1"/>
            </a:solidFill>
          </a:ln>
        </p:spPr>
      </p:pic>
      <p:cxnSp>
        <p:nvCxnSpPr>
          <p:cNvPr id="6" name="Straight Arrow Connector 5"/>
          <p:cNvCxnSpPr/>
          <p:nvPr/>
        </p:nvCxnSpPr>
        <p:spPr>
          <a:xfrm>
            <a:off x="2203704" y="2432304"/>
            <a:ext cx="1124712"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560320" y="4645152"/>
            <a:ext cx="1892808" cy="4267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8272272" y="4361688"/>
            <a:ext cx="1383792" cy="28346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8272272" y="2432304"/>
            <a:ext cx="126492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960120" y="2211062"/>
            <a:ext cx="1305678" cy="369332"/>
          </a:xfrm>
          <a:prstGeom prst="rect">
            <a:avLst/>
          </a:prstGeom>
          <a:noFill/>
        </p:spPr>
        <p:txBody>
          <a:bodyPr wrap="none" rtlCol="0">
            <a:spAutoFit/>
          </a:bodyPr>
          <a:lstStyle/>
          <a:p>
            <a:r>
              <a:rPr lang="en-US" dirty="0" smtClean="0">
                <a:solidFill>
                  <a:srgbClr val="FF0000"/>
                </a:solidFill>
              </a:rPr>
              <a:t>Refrigerator</a:t>
            </a:r>
            <a:endParaRPr lang="en-US" dirty="0">
              <a:solidFill>
                <a:srgbClr val="FF0000"/>
              </a:solidFill>
            </a:endParaRPr>
          </a:p>
        </p:txBody>
      </p:sp>
      <p:sp>
        <p:nvSpPr>
          <p:cNvPr id="18" name="TextBox 17"/>
          <p:cNvSpPr txBox="1"/>
          <p:nvPr/>
        </p:nvSpPr>
        <p:spPr>
          <a:xfrm>
            <a:off x="1389289" y="4421124"/>
            <a:ext cx="1216551" cy="369332"/>
          </a:xfrm>
          <a:prstGeom prst="rect">
            <a:avLst/>
          </a:prstGeom>
          <a:noFill/>
        </p:spPr>
        <p:txBody>
          <a:bodyPr wrap="none" rtlCol="0">
            <a:spAutoFit/>
          </a:bodyPr>
          <a:lstStyle/>
          <a:p>
            <a:r>
              <a:rPr lang="en-US" dirty="0" smtClean="0">
                <a:solidFill>
                  <a:srgbClr val="FF0000"/>
                </a:solidFill>
              </a:rPr>
              <a:t>Microwave</a:t>
            </a:r>
            <a:endParaRPr lang="en-US" dirty="0">
              <a:solidFill>
                <a:srgbClr val="FF0000"/>
              </a:solidFill>
            </a:endParaRPr>
          </a:p>
        </p:txBody>
      </p:sp>
      <p:sp>
        <p:nvSpPr>
          <p:cNvPr id="19" name="TextBox 18"/>
          <p:cNvSpPr txBox="1"/>
          <p:nvPr/>
        </p:nvSpPr>
        <p:spPr>
          <a:xfrm>
            <a:off x="9537192" y="2211062"/>
            <a:ext cx="1121397" cy="369332"/>
          </a:xfrm>
          <a:prstGeom prst="rect">
            <a:avLst/>
          </a:prstGeom>
          <a:noFill/>
        </p:spPr>
        <p:txBody>
          <a:bodyPr wrap="none" rtlCol="0">
            <a:spAutoFit/>
          </a:bodyPr>
          <a:lstStyle/>
          <a:p>
            <a:r>
              <a:rPr lang="en-US" dirty="0" smtClean="0">
                <a:solidFill>
                  <a:srgbClr val="FF0000"/>
                </a:solidFill>
              </a:rPr>
              <a:t>Bathroom</a:t>
            </a:r>
            <a:endParaRPr lang="en-US" dirty="0">
              <a:solidFill>
                <a:srgbClr val="FF0000"/>
              </a:solidFill>
            </a:endParaRPr>
          </a:p>
        </p:txBody>
      </p:sp>
      <p:sp>
        <p:nvSpPr>
          <p:cNvPr id="20" name="TextBox 19"/>
          <p:cNvSpPr txBox="1"/>
          <p:nvPr/>
        </p:nvSpPr>
        <p:spPr>
          <a:xfrm>
            <a:off x="9656064" y="4177022"/>
            <a:ext cx="695127" cy="369332"/>
          </a:xfrm>
          <a:prstGeom prst="rect">
            <a:avLst/>
          </a:prstGeom>
          <a:noFill/>
        </p:spPr>
        <p:txBody>
          <a:bodyPr wrap="none" rtlCol="0">
            <a:spAutoFit/>
          </a:bodyPr>
          <a:lstStyle/>
          <a:p>
            <a:r>
              <a:rPr lang="en-US" dirty="0" smtClean="0">
                <a:solidFill>
                  <a:srgbClr val="FF0000"/>
                </a:solidFill>
              </a:rPr>
              <a:t>Toilet</a:t>
            </a:r>
            <a:endParaRPr lang="en-US" dirty="0">
              <a:solidFill>
                <a:srgbClr val="FF0000"/>
              </a:solidFill>
            </a:endParaRPr>
          </a:p>
        </p:txBody>
      </p:sp>
      <p:sp>
        <p:nvSpPr>
          <p:cNvPr id="21" name="TextBox 20"/>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latin typeface="Arial" panose="020B0604020202020204" pitchFamily="34" charset="0"/>
              </a:rPr>
              <a:t>Refrigerators, microwaves and appliances in general do not belong in the bathrooms.  This is not sanitary.  Appliances must be approved by the facilities manager and placed on your sites “approved” appliance list.</a:t>
            </a:r>
            <a:endParaRPr lang="en-US" dirty="0"/>
          </a:p>
        </p:txBody>
      </p:sp>
    </p:spTree>
    <p:extLst>
      <p:ext uri="{BB962C8B-B14F-4D97-AF65-F5344CB8AC3E}">
        <p14:creationId xmlns:p14="http://schemas.microsoft.com/office/powerpoint/2010/main" val="1067908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5400000">
            <a:off x="2673910" y="340752"/>
            <a:ext cx="6844179" cy="6162675"/>
          </a:xfrm>
          <a:prstGeom prst="rect">
            <a:avLst/>
          </a:prstGeom>
          <a:ln w="25400">
            <a:solidFill>
              <a:schemeClr val="tx1"/>
            </a:solidFill>
          </a:ln>
        </p:spPr>
      </p:pic>
      <p:sp>
        <p:nvSpPr>
          <p:cNvPr id="6" name="TextBox 5"/>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a:latin typeface="Arial" panose="020B0604020202020204" pitchFamily="34" charset="0"/>
                <a:ea typeface="Times New Roman" panose="02020603050405020304" pitchFamily="18" charset="0"/>
              </a:rPr>
              <a:t>Ladders should be locked and secured while in storage to prevent ladder from </a:t>
            </a:r>
            <a:r>
              <a:rPr lang="en-US" dirty="0" smtClean="0">
                <a:latin typeface="Arial" panose="020B0604020202020204" pitchFamily="34" charset="0"/>
                <a:ea typeface="Times New Roman" panose="02020603050405020304" pitchFamily="18" charset="0"/>
              </a:rPr>
              <a:t>falling and/or being used to access unsafe areas.  We recommend </a:t>
            </a:r>
            <a:r>
              <a:rPr lang="en-US" dirty="0">
                <a:latin typeface="Arial" panose="020B0604020202020204" pitchFamily="34" charset="0"/>
                <a:ea typeface="Times New Roman" panose="02020603050405020304" pitchFamily="18" charset="0"/>
              </a:rPr>
              <a:t>this ladder </a:t>
            </a:r>
            <a:r>
              <a:rPr lang="en-US" dirty="0" smtClean="0">
                <a:latin typeface="Arial" panose="020B0604020202020204" pitchFamily="34" charset="0"/>
                <a:ea typeface="Times New Roman" panose="02020603050405020304" pitchFamily="18" charset="0"/>
              </a:rPr>
              <a:t>be </a:t>
            </a:r>
            <a:r>
              <a:rPr lang="en-US" dirty="0">
                <a:latin typeface="Arial" panose="020B0604020202020204" pitchFamily="34" charset="0"/>
                <a:ea typeface="Times New Roman" panose="02020603050405020304" pitchFamily="18" charset="0"/>
              </a:rPr>
              <a:t>relocated to a safer location. </a:t>
            </a:r>
            <a:endParaRPr lang="en-US" dirty="0"/>
          </a:p>
        </p:txBody>
      </p:sp>
    </p:spTree>
    <p:extLst>
      <p:ext uri="{BB962C8B-B14F-4D97-AF65-F5344CB8AC3E}">
        <p14:creationId xmlns:p14="http://schemas.microsoft.com/office/powerpoint/2010/main" val="3585846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5400000">
            <a:off x="2688526" y="484822"/>
            <a:ext cx="6858000" cy="5888356"/>
          </a:xfrm>
          <a:prstGeom prst="rect">
            <a:avLst/>
          </a:prstGeom>
          <a:ln w="25400">
            <a:solidFill>
              <a:schemeClr val="tx1"/>
            </a:solidFill>
          </a:ln>
        </p:spPr>
      </p:pic>
      <p:sp>
        <p:nvSpPr>
          <p:cNvPr id="7" name="TextBox 6"/>
          <p:cNvSpPr txBox="1"/>
          <p:nvPr/>
        </p:nvSpPr>
        <p:spPr>
          <a:xfrm>
            <a:off x="0" y="0"/>
            <a:ext cx="12192000" cy="2308324"/>
          </a:xfrm>
          <a:prstGeom prst="rect">
            <a:avLst/>
          </a:prstGeom>
          <a:solidFill>
            <a:schemeClr val="bg1">
              <a:lumMod val="85000"/>
            </a:schemeClr>
          </a:solidFill>
          <a:ln w="25400">
            <a:solidFill>
              <a:srgbClr val="FF0000"/>
            </a:solidFill>
          </a:ln>
        </p:spPr>
        <p:txBody>
          <a:bodyPr wrap="square" rtlCol="0">
            <a:spAutoFit/>
          </a:bodyPr>
          <a:lstStyle/>
          <a:p>
            <a:r>
              <a:rPr lang="en-US" dirty="0" smtClean="0"/>
              <a:t>Fire Extinguishers must be serviced and tagged annually.  They must also be visually inspected monthly.  OSHA 437-007-0410(6).</a:t>
            </a:r>
          </a:p>
          <a:p>
            <a:endParaRPr lang="en-US" dirty="0" smtClean="0"/>
          </a:p>
          <a:p>
            <a:pPr lvl="0" eaLnBrk="0" fontAlgn="base" hangingPunct="0">
              <a:spcBef>
                <a:spcPct val="0"/>
              </a:spcBef>
              <a:spcAft>
                <a:spcPct val="0"/>
              </a:spcAft>
            </a:pPr>
            <a:r>
              <a:rPr lang="en-US" altLang="en-US" dirty="0">
                <a:latin typeface="Arial" panose="020B0604020202020204" pitchFamily="34" charset="0"/>
                <a:ea typeface="Times New Roman" panose="02020603050405020304" pitchFamily="18" charset="0"/>
              </a:rPr>
              <a:t>Operation-think </a:t>
            </a:r>
            <a:r>
              <a:rPr lang="en-US" altLang="en-US" b="1" dirty="0">
                <a:latin typeface="Arial" panose="020B0604020202020204" pitchFamily="34" charset="0"/>
                <a:ea typeface="Times New Roman" panose="02020603050405020304" pitchFamily="18" charset="0"/>
              </a:rPr>
              <a:t>“PASS”</a:t>
            </a:r>
            <a:r>
              <a:rPr lang="en-US" altLang="en-US" dirty="0">
                <a:latin typeface="Arial" panose="020B0604020202020204" pitchFamily="34" charset="0"/>
                <a:ea typeface="Times New Roman" panose="02020603050405020304" pitchFamily="18" charset="0"/>
              </a:rPr>
              <a:t> (</a:t>
            </a:r>
            <a:r>
              <a:rPr lang="en-US" altLang="en-US" b="1" u="sng" dirty="0">
                <a:latin typeface="Arial" panose="020B0604020202020204" pitchFamily="34" charset="0"/>
                <a:ea typeface="Times New Roman" panose="02020603050405020304" pitchFamily="18" charset="0"/>
              </a:rPr>
              <a:t>P</a:t>
            </a:r>
            <a:r>
              <a:rPr lang="en-US" altLang="en-US" dirty="0">
                <a:latin typeface="Arial" panose="020B0604020202020204" pitchFamily="34" charset="0"/>
                <a:ea typeface="Times New Roman" panose="02020603050405020304" pitchFamily="18" charset="0"/>
              </a:rPr>
              <a:t>ull pin, </a:t>
            </a:r>
            <a:r>
              <a:rPr lang="en-US" altLang="en-US" b="1" u="sng" dirty="0">
                <a:latin typeface="Arial" panose="020B0604020202020204" pitchFamily="34" charset="0"/>
                <a:ea typeface="Times New Roman" panose="02020603050405020304" pitchFamily="18" charset="0"/>
              </a:rPr>
              <a:t>A</a:t>
            </a:r>
            <a:r>
              <a:rPr lang="en-US" altLang="en-US" dirty="0">
                <a:latin typeface="Arial" panose="020B0604020202020204" pitchFamily="34" charset="0"/>
                <a:ea typeface="Times New Roman" panose="02020603050405020304" pitchFamily="18" charset="0"/>
              </a:rPr>
              <a:t>im Nozzle, </a:t>
            </a:r>
            <a:r>
              <a:rPr lang="en-US" altLang="en-US" b="1" u="sng" dirty="0">
                <a:latin typeface="Arial" panose="020B0604020202020204" pitchFamily="34" charset="0"/>
                <a:ea typeface="Times New Roman" panose="02020603050405020304" pitchFamily="18" charset="0"/>
              </a:rPr>
              <a:t>S</a:t>
            </a:r>
            <a:r>
              <a:rPr lang="en-US" altLang="en-US" dirty="0">
                <a:latin typeface="Arial" panose="020B0604020202020204" pitchFamily="34" charset="0"/>
                <a:ea typeface="Times New Roman" panose="02020603050405020304" pitchFamily="18" charset="0"/>
              </a:rPr>
              <a:t>queeze trigger, </a:t>
            </a:r>
            <a:r>
              <a:rPr lang="en-US" altLang="en-US" b="1" u="sng" dirty="0">
                <a:latin typeface="Arial" panose="020B0604020202020204" pitchFamily="34" charset="0"/>
                <a:ea typeface="Times New Roman" panose="02020603050405020304" pitchFamily="18" charset="0"/>
              </a:rPr>
              <a:t>S</a:t>
            </a:r>
            <a:r>
              <a:rPr lang="en-US" altLang="en-US" dirty="0">
                <a:latin typeface="Arial" panose="020B0604020202020204" pitchFamily="34" charset="0"/>
                <a:ea typeface="Times New Roman" panose="02020603050405020304" pitchFamily="18" charset="0"/>
              </a:rPr>
              <a:t>weep toward base of fire</a:t>
            </a:r>
            <a:r>
              <a:rPr lang="en-US" altLang="en-US" dirty="0" smtClean="0">
                <a:latin typeface="Arial" panose="020B0604020202020204" pitchFamily="34" charset="0"/>
                <a:ea typeface="Times New Roman" panose="02020603050405020304" pitchFamily="18" charset="0"/>
              </a:rPr>
              <a:t>).</a:t>
            </a:r>
          </a:p>
          <a:p>
            <a:pPr lvl="0" eaLnBrk="0" fontAlgn="base" hangingPunct="0">
              <a:spcBef>
                <a:spcPct val="0"/>
              </a:spcBef>
              <a:spcAft>
                <a:spcPct val="0"/>
              </a:spcAft>
            </a:pPr>
            <a:endParaRPr lang="en-US" altLang="en-US" dirty="0">
              <a:latin typeface="Arial" panose="020B0604020202020204" pitchFamily="34" charset="0"/>
              <a:ea typeface="Times New Roman" panose="02020603050405020304" pitchFamily="18" charset="0"/>
            </a:endParaRPr>
          </a:p>
          <a:p>
            <a:pPr lvl="0" eaLnBrk="0" fontAlgn="base" hangingPunct="0">
              <a:spcBef>
                <a:spcPct val="0"/>
              </a:spcBef>
              <a:spcAft>
                <a:spcPct val="0"/>
              </a:spcAft>
              <a:buFontTx/>
              <a:buChar char="•"/>
            </a:pPr>
            <a:r>
              <a:rPr lang="en-US" altLang="en-US" dirty="0">
                <a:latin typeface="Arial" panose="020B0604020202020204" pitchFamily="34" charset="0"/>
                <a:ea typeface="Times New Roman" panose="02020603050405020304" pitchFamily="18" charset="0"/>
              </a:rPr>
              <a:t>Check fire extinguishers in your area to ensure they are fully charged and ready for use.  </a:t>
            </a:r>
          </a:p>
          <a:p>
            <a:pPr lvl="0" eaLnBrk="0" fontAlgn="base" hangingPunct="0">
              <a:spcBef>
                <a:spcPct val="0"/>
              </a:spcBef>
              <a:spcAft>
                <a:spcPct val="0"/>
              </a:spcAft>
              <a:buFontTx/>
              <a:buChar char="•"/>
            </a:pPr>
            <a:r>
              <a:rPr lang="en-US" altLang="en-US" dirty="0">
                <a:latin typeface="Arial" panose="020B0604020202020204" pitchFamily="34" charset="0"/>
                <a:ea typeface="Times New Roman" panose="02020603050405020304" pitchFamily="18" charset="0"/>
              </a:rPr>
              <a:t>A contract service inspects every fire extinguisher on an annual basis, because pressure can be lost even if a </a:t>
            </a:r>
          </a:p>
          <a:p>
            <a:pPr lvl="0" eaLnBrk="0" fontAlgn="base" hangingPunct="0">
              <a:spcBef>
                <a:spcPct val="0"/>
              </a:spcBef>
              <a:spcAft>
                <a:spcPct val="0"/>
              </a:spcAft>
            </a:pPr>
            <a:r>
              <a:rPr lang="en-US" altLang="en-US" dirty="0">
                <a:latin typeface="Arial" panose="020B0604020202020204" pitchFamily="34" charset="0"/>
                <a:ea typeface="Times New Roman" panose="02020603050405020304" pitchFamily="18" charset="0"/>
              </a:rPr>
              <a:t>fire extinguisher has not been used.</a:t>
            </a:r>
            <a:endParaRPr lang="en-US" altLang="en-US" dirty="0">
              <a:latin typeface="Arial" panose="020B0604020202020204" pitchFamily="34" charset="0"/>
            </a:endParaRPr>
          </a:p>
          <a:p>
            <a:pPr lvl="0" eaLnBrk="0" fontAlgn="base" hangingPunct="0">
              <a:spcBef>
                <a:spcPct val="0"/>
              </a:spcBef>
              <a:spcAft>
                <a:spcPct val="0"/>
              </a:spcAft>
              <a:buFontTx/>
              <a:buChar char="•"/>
            </a:pPr>
            <a:r>
              <a:rPr lang="en-US" altLang="en-US" dirty="0">
                <a:latin typeface="Arial" panose="020B0604020202020204" pitchFamily="34" charset="0"/>
                <a:ea typeface="Times New Roman" panose="02020603050405020304" pitchFamily="18" charset="0"/>
              </a:rPr>
              <a:t>Immediately notify maintenance if fire extinguishers are not properly charged or are missing. </a:t>
            </a:r>
            <a:endParaRPr lang="en-US" dirty="0"/>
          </a:p>
        </p:txBody>
      </p:sp>
      <p:cxnSp>
        <p:nvCxnSpPr>
          <p:cNvPr id="11" name="Straight Arrow Connector 10"/>
          <p:cNvCxnSpPr/>
          <p:nvPr/>
        </p:nvCxnSpPr>
        <p:spPr>
          <a:xfrm flipV="1">
            <a:off x="2752344" y="4178808"/>
            <a:ext cx="2852928" cy="10332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80192" y="5027414"/>
            <a:ext cx="2525050" cy="923330"/>
          </a:xfrm>
          <a:prstGeom prst="rect">
            <a:avLst/>
          </a:prstGeom>
          <a:noFill/>
        </p:spPr>
        <p:txBody>
          <a:bodyPr wrap="none" rtlCol="0">
            <a:spAutoFit/>
          </a:bodyPr>
          <a:lstStyle/>
          <a:p>
            <a:r>
              <a:rPr lang="en-US" dirty="0" smtClean="0">
                <a:solidFill>
                  <a:srgbClr val="FF0000"/>
                </a:solidFill>
              </a:rPr>
              <a:t>This should not be blank </a:t>
            </a:r>
          </a:p>
          <a:p>
            <a:r>
              <a:rPr lang="en-US" dirty="0">
                <a:solidFill>
                  <a:srgbClr val="FF0000"/>
                </a:solidFill>
              </a:rPr>
              <a:t>a</a:t>
            </a:r>
            <a:r>
              <a:rPr lang="en-US" dirty="0" smtClean="0">
                <a:solidFill>
                  <a:srgbClr val="FF0000"/>
                </a:solidFill>
              </a:rPr>
              <a:t>nd inspections should </a:t>
            </a:r>
          </a:p>
          <a:p>
            <a:r>
              <a:rPr lang="en-US" dirty="0" smtClean="0">
                <a:solidFill>
                  <a:srgbClr val="FF0000"/>
                </a:solidFill>
              </a:rPr>
              <a:t>not be skipped.</a:t>
            </a:r>
            <a:endParaRPr lang="en-US" dirty="0">
              <a:solidFill>
                <a:srgbClr val="FF0000"/>
              </a:solidFill>
            </a:endParaRPr>
          </a:p>
        </p:txBody>
      </p:sp>
    </p:spTree>
    <p:extLst>
      <p:ext uri="{BB962C8B-B14F-4D97-AF65-F5344CB8AC3E}">
        <p14:creationId xmlns:p14="http://schemas.microsoft.com/office/powerpoint/2010/main" val="1724831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2">
            <a:extLst>
              <a:ext uri="{28A0092B-C50C-407E-A947-70E740481C1C}">
                <a14:useLocalDpi xmlns:a14="http://schemas.microsoft.com/office/drawing/2010/main" val="0"/>
              </a:ext>
            </a:extLst>
          </a:blip>
          <a:srcRect b="13878"/>
          <a:stretch/>
        </p:blipFill>
        <p:spPr>
          <a:xfrm rot="5400000">
            <a:off x="3451859" y="781813"/>
            <a:ext cx="6858000" cy="5294377"/>
          </a:xfrm>
          <a:prstGeom prst="rect">
            <a:avLst/>
          </a:prstGeom>
          <a:ln w="25400">
            <a:solidFill>
              <a:schemeClr val="tx1"/>
            </a:solidFill>
          </a:ln>
        </p:spPr>
      </p:pic>
      <p:sp>
        <p:nvSpPr>
          <p:cNvPr id="7" name="TextBox 6"/>
          <p:cNvSpPr txBox="1"/>
          <p:nvPr/>
        </p:nvSpPr>
        <p:spPr>
          <a:xfrm>
            <a:off x="0" y="0"/>
            <a:ext cx="12192000" cy="369332"/>
          </a:xfrm>
          <a:prstGeom prst="rect">
            <a:avLst/>
          </a:prstGeom>
          <a:solidFill>
            <a:schemeClr val="bg1">
              <a:lumMod val="85000"/>
            </a:schemeClr>
          </a:solidFill>
          <a:ln w="25400">
            <a:solidFill>
              <a:srgbClr val="FF0000"/>
            </a:solidFill>
          </a:ln>
        </p:spPr>
        <p:txBody>
          <a:bodyPr wrap="square" rtlCol="0">
            <a:spAutoFit/>
          </a:bodyPr>
          <a:lstStyle/>
          <a:p>
            <a:r>
              <a:rPr lang="en-US" dirty="0" smtClean="0"/>
              <a:t>Aisles and walkways need to be maintained at 22 inches or wider.  OR-OSHA 437-002-0022(3)</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34783">
            <a:off x="6365749" y="-228601"/>
            <a:ext cx="5446776" cy="4572000"/>
          </a:xfrm>
          <a:prstGeom prst="rect">
            <a:avLst/>
          </a:prstGeom>
        </p:spPr>
      </p:pic>
      <p:cxnSp>
        <p:nvCxnSpPr>
          <p:cNvPr id="10" name="Straight Connector 9"/>
          <p:cNvCxnSpPr/>
          <p:nvPr/>
        </p:nvCxnSpPr>
        <p:spPr>
          <a:xfrm flipH="1">
            <a:off x="9976104" y="1664208"/>
            <a:ext cx="9144" cy="63093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24976" t="20000" r="9283" b="27188"/>
          <a:stretch/>
        </p:blipFill>
        <p:spPr>
          <a:xfrm>
            <a:off x="-1" y="2469357"/>
            <a:ext cx="4066619" cy="2450115"/>
          </a:xfrm>
          <a:prstGeom prst="rect">
            <a:avLst/>
          </a:prstGeom>
          <a:ln w="25400">
            <a:solidFill>
              <a:schemeClr val="tx1"/>
            </a:solidFill>
          </a:ln>
        </p:spPr>
      </p:pic>
    </p:spTree>
    <p:extLst>
      <p:ext uri="{BB962C8B-B14F-4D97-AF65-F5344CB8AC3E}">
        <p14:creationId xmlns:p14="http://schemas.microsoft.com/office/powerpoint/2010/main" val="3696162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2">
            <a:extLst>
              <a:ext uri="{28A0092B-C50C-407E-A947-70E740481C1C}">
                <a14:useLocalDpi xmlns:a14="http://schemas.microsoft.com/office/drawing/2010/main" val="0"/>
              </a:ext>
            </a:extLst>
          </a:blip>
          <a:srcRect l="3812"/>
          <a:stretch/>
        </p:blipFill>
        <p:spPr>
          <a:xfrm>
            <a:off x="3291840" y="0"/>
            <a:ext cx="5839777" cy="6858000"/>
          </a:xfrm>
          <a:prstGeom prst="rect">
            <a:avLst/>
          </a:prstGeom>
          <a:ln w="25400">
            <a:solidFill>
              <a:schemeClr val="tx1"/>
            </a:solidFill>
          </a:ln>
        </p:spPr>
      </p:pic>
      <p:sp>
        <p:nvSpPr>
          <p:cNvPr id="7" name="TextBox 6"/>
          <p:cNvSpPr txBox="1"/>
          <p:nvPr/>
        </p:nvSpPr>
        <p:spPr>
          <a:xfrm>
            <a:off x="0" y="0"/>
            <a:ext cx="12192000" cy="369332"/>
          </a:xfrm>
          <a:prstGeom prst="rect">
            <a:avLst/>
          </a:prstGeom>
          <a:solidFill>
            <a:schemeClr val="bg1">
              <a:lumMod val="85000"/>
            </a:schemeClr>
          </a:solidFill>
          <a:ln w="25400">
            <a:solidFill>
              <a:srgbClr val="FF0000"/>
            </a:solidFill>
          </a:ln>
        </p:spPr>
        <p:txBody>
          <a:bodyPr wrap="square" rtlCol="0">
            <a:spAutoFit/>
          </a:bodyPr>
          <a:lstStyle/>
          <a:p>
            <a:r>
              <a:rPr lang="en-US">
                <a:solidFill>
                  <a:srgbClr val="404040"/>
                </a:solidFill>
                <a:latin typeface="Arial" panose="020B0604020202020204" pitchFamily="34" charset="0"/>
                <a:ea typeface="Calibri" panose="020F0502020204030204" pitchFamily="34" charset="0"/>
              </a:rPr>
              <a:t>American National Standard requires that a “qualified lift inspector” inspect every lift at least annually.</a:t>
            </a:r>
            <a:endParaRPr lang="en-US" dirty="0"/>
          </a:p>
        </p:txBody>
      </p:sp>
      <p:sp>
        <p:nvSpPr>
          <p:cNvPr id="8" name="TextBox 7"/>
          <p:cNvSpPr txBox="1"/>
          <p:nvPr/>
        </p:nvSpPr>
        <p:spPr>
          <a:xfrm>
            <a:off x="167449" y="3105834"/>
            <a:ext cx="2826543" cy="646331"/>
          </a:xfrm>
          <a:prstGeom prst="rect">
            <a:avLst/>
          </a:prstGeom>
          <a:noFill/>
        </p:spPr>
        <p:txBody>
          <a:bodyPr wrap="none" rtlCol="0">
            <a:spAutoFit/>
          </a:bodyPr>
          <a:lstStyle/>
          <a:p>
            <a:pPr algn="ctr"/>
            <a:r>
              <a:rPr lang="en-US" dirty="0" smtClean="0">
                <a:solidFill>
                  <a:srgbClr val="FF0000"/>
                </a:solidFill>
              </a:rPr>
              <a:t>There is no record of this lift</a:t>
            </a:r>
          </a:p>
          <a:p>
            <a:pPr algn="ctr"/>
            <a:r>
              <a:rPr lang="en-US" dirty="0" smtClean="0">
                <a:solidFill>
                  <a:srgbClr val="FF0000"/>
                </a:solidFill>
              </a:rPr>
              <a:t> having been inspected.</a:t>
            </a:r>
            <a:endParaRPr lang="en-US" dirty="0">
              <a:solidFill>
                <a:srgbClr val="FF0000"/>
              </a:solidFill>
            </a:endParaRPr>
          </a:p>
        </p:txBody>
      </p:sp>
    </p:spTree>
    <p:extLst>
      <p:ext uri="{BB962C8B-B14F-4D97-AF65-F5344CB8AC3E}">
        <p14:creationId xmlns:p14="http://schemas.microsoft.com/office/powerpoint/2010/main" val="4245700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2">
            <a:extLst>
              <a:ext uri="{28A0092B-C50C-407E-A947-70E740481C1C}">
                <a14:useLocalDpi xmlns:a14="http://schemas.microsoft.com/office/drawing/2010/main" val="0"/>
              </a:ext>
            </a:extLst>
          </a:blip>
          <a:srcRect l="8144"/>
          <a:stretch/>
        </p:blipFill>
        <p:spPr>
          <a:xfrm>
            <a:off x="5257800" y="0"/>
            <a:ext cx="5852159" cy="6858000"/>
          </a:xfrm>
          <a:prstGeom prst="rect">
            <a:avLst/>
          </a:prstGeom>
          <a:ln w="25400">
            <a:solidFill>
              <a:schemeClr val="tx1"/>
            </a:solidFill>
          </a:ln>
        </p:spPr>
      </p:pic>
      <p:sp>
        <p:nvSpPr>
          <p:cNvPr id="6" name="TextBox 5"/>
          <p:cNvSpPr txBox="1"/>
          <p:nvPr/>
        </p:nvSpPr>
        <p:spPr>
          <a:xfrm>
            <a:off x="0" y="0"/>
            <a:ext cx="12192000" cy="710707"/>
          </a:xfrm>
          <a:prstGeom prst="rect">
            <a:avLst/>
          </a:prstGeom>
          <a:solidFill>
            <a:schemeClr val="bg1">
              <a:lumMod val="85000"/>
            </a:schemeClr>
          </a:solidFill>
          <a:ln w="25400">
            <a:solidFill>
              <a:srgbClr val="FF0000"/>
            </a:solidFill>
          </a:ln>
        </p:spPr>
        <p:txBody>
          <a:bodyPr wrap="square" rtlCol="0">
            <a:spAutoFit/>
          </a:bodyPr>
          <a:lstStyle/>
          <a:p>
            <a:pPr algn="just">
              <a:lnSpc>
                <a:spcPct val="115000"/>
              </a:lnSpc>
            </a:pPr>
            <a:r>
              <a:rPr lang="en-US" dirty="0"/>
              <a:t>Housekeeping." Storage areas shall be kept free from accumulation of materials that constitute hazards from tripping, fire, explosion, or pest harborage. OSHA 1926.250(c)</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0866" y="1800606"/>
            <a:ext cx="5399532" cy="3599688"/>
          </a:xfrm>
          <a:prstGeom prst="rect">
            <a:avLst/>
          </a:prstGeom>
          <a:ln w="25400">
            <a:solidFill>
              <a:schemeClr val="tx1"/>
            </a:solidFill>
          </a:ln>
        </p:spPr>
      </p:pic>
    </p:spTree>
    <p:extLst>
      <p:ext uri="{BB962C8B-B14F-4D97-AF65-F5344CB8AC3E}">
        <p14:creationId xmlns:p14="http://schemas.microsoft.com/office/powerpoint/2010/main" val="2831486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1" y="0"/>
            <a:ext cx="6418707" cy="6858000"/>
          </a:xfrm>
          <a:prstGeom prst="rect">
            <a:avLst/>
          </a:prstGeom>
          <a:ln w="25400">
            <a:solidFill>
              <a:schemeClr val="tx1"/>
            </a:solidFill>
          </a:ln>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4249" y="1904424"/>
            <a:ext cx="5442208" cy="4081656"/>
          </a:xfrm>
          <a:prstGeom prst="rect">
            <a:avLst/>
          </a:prstGeom>
          <a:ln w="25400">
            <a:solidFill>
              <a:schemeClr val="tx1"/>
            </a:solidFill>
          </a:ln>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8433" y="621638"/>
            <a:ext cx="4053840" cy="3040380"/>
          </a:xfrm>
          <a:prstGeom prst="rect">
            <a:avLst/>
          </a:prstGeom>
          <a:ln w="25400">
            <a:solidFill>
              <a:schemeClr val="tx1"/>
            </a:solidFill>
          </a:ln>
        </p:spPr>
      </p:pic>
      <p:sp>
        <p:nvSpPr>
          <p:cNvPr id="3" name="TextBox 2"/>
          <p:cNvSpPr txBox="1"/>
          <p:nvPr/>
        </p:nvSpPr>
        <p:spPr>
          <a:xfrm>
            <a:off x="0" y="0"/>
            <a:ext cx="12192000" cy="1477328"/>
          </a:xfrm>
          <a:prstGeom prst="rect">
            <a:avLst/>
          </a:prstGeom>
          <a:solidFill>
            <a:schemeClr val="bg1">
              <a:lumMod val="85000"/>
            </a:schemeClr>
          </a:solidFill>
          <a:ln w="25400">
            <a:solidFill>
              <a:srgbClr val="FF0000"/>
            </a:solidFill>
          </a:ln>
        </p:spPr>
        <p:txBody>
          <a:bodyPr wrap="square" rtlCol="0">
            <a:spAutoFit/>
          </a:bodyPr>
          <a:lstStyle/>
          <a:p>
            <a:r>
              <a:rPr lang="en-US" u="sng" dirty="0" smtClean="0"/>
              <a:t>All</a:t>
            </a:r>
            <a:r>
              <a:rPr lang="en-US" dirty="0" smtClean="0"/>
              <a:t> windows should remain closed.  As good stewards of public resources, we cannot afford to heat and cool the entire earth.  Open windows and doors with HVAC systems running is not something most individuals would deem acceptable in their own homes when “we” are paying the bills.  The  Medford School District spends ~ $2,000,000 annually on utility costs.  It adds up quickly and even small steps make a big difference.  It also overwhelms and stresses equipment and makes it difficult for it to ever catch back up. Fresh air is brought into the HVAC systems constantly.</a:t>
            </a:r>
            <a:endParaRPr lang="en-US" dirty="0"/>
          </a:p>
        </p:txBody>
      </p:sp>
      <p:sp>
        <p:nvSpPr>
          <p:cNvPr id="4" name="TextBox 3"/>
          <p:cNvSpPr txBox="1"/>
          <p:nvPr/>
        </p:nvSpPr>
        <p:spPr>
          <a:xfrm>
            <a:off x="-73152" y="5657671"/>
            <a:ext cx="12265152" cy="1200329"/>
          </a:xfrm>
          <a:prstGeom prst="rect">
            <a:avLst/>
          </a:prstGeom>
          <a:solidFill>
            <a:schemeClr val="bg1">
              <a:lumMod val="85000"/>
            </a:schemeClr>
          </a:solidFill>
          <a:ln w="25400">
            <a:solidFill>
              <a:srgbClr val="FF0000"/>
            </a:solidFill>
          </a:ln>
        </p:spPr>
        <p:txBody>
          <a:bodyPr wrap="square" rtlCol="0">
            <a:spAutoFit/>
          </a:bodyPr>
          <a:lstStyle/>
          <a:p>
            <a:r>
              <a:rPr lang="en-US" dirty="0" smtClean="0"/>
              <a:t>If you believe your space is outside the acceptable limits as outlined in the District’s Energy Conservation Policy (Heated between 68 and 70 degrees and cooled between 74 and 76 degrees) then contact your custodian who will take the temperature and submit a work order if necessary.  If you have a medical condition, then work with Human Resources.  Please dress appropriately for the seasons.  Layers that allow you to dress up or down work best.</a:t>
            </a:r>
            <a:endParaRPr lang="en-US" dirty="0"/>
          </a:p>
        </p:txBody>
      </p:sp>
    </p:spTree>
    <p:extLst>
      <p:ext uri="{BB962C8B-B14F-4D97-AF65-F5344CB8AC3E}">
        <p14:creationId xmlns:p14="http://schemas.microsoft.com/office/powerpoint/2010/main" val="145084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5400000">
            <a:off x="5417820" y="461771"/>
            <a:ext cx="6857999" cy="5934458"/>
          </a:xfrm>
          <a:prstGeom prst="rect">
            <a:avLst/>
          </a:prstGeom>
          <a:ln w="25400">
            <a:solidFill>
              <a:schemeClr val="tx1"/>
            </a:solidFill>
          </a:ln>
        </p:spPr>
      </p:pic>
      <p:sp>
        <p:nvSpPr>
          <p:cNvPr id="3" name="TextBox 2"/>
          <p:cNvSpPr txBox="1"/>
          <p:nvPr/>
        </p:nvSpPr>
        <p:spPr>
          <a:xfrm>
            <a:off x="0" y="0"/>
            <a:ext cx="12192000" cy="1366528"/>
          </a:xfrm>
          <a:prstGeom prst="rect">
            <a:avLst/>
          </a:prstGeom>
          <a:solidFill>
            <a:schemeClr val="bg1">
              <a:lumMod val="85000"/>
            </a:schemeClr>
          </a:solidFill>
          <a:ln w="25400">
            <a:solidFill>
              <a:srgbClr val="FF0000"/>
            </a:solidFill>
          </a:ln>
        </p:spPr>
        <p:txBody>
          <a:bodyPr wrap="square" rtlCol="0">
            <a:spAutoFit/>
          </a:bodyPr>
          <a:lstStyle/>
          <a:p>
            <a:pPr algn="just">
              <a:lnSpc>
                <a:spcPct val="115000"/>
              </a:lnSpc>
            </a:pPr>
            <a:r>
              <a:rPr lang="en-US" dirty="0"/>
              <a:t>The distance between the wheel periphery and the adjustable tongue or the end of the peripheral member at the top shall never exceed one-fourth inch. OSHA 1910.215(b)(9</a:t>
            </a:r>
            <a:r>
              <a:rPr lang="en-US" dirty="0" smtClean="0"/>
              <a:t>).</a:t>
            </a:r>
          </a:p>
          <a:p>
            <a:pPr algn="just">
              <a:lnSpc>
                <a:spcPct val="115000"/>
              </a:lnSpc>
            </a:pPr>
            <a:r>
              <a:rPr lang="en-US" dirty="0"/>
              <a:t> </a:t>
            </a:r>
            <a:endParaRPr lang="en-US" sz="2400" dirty="0"/>
          </a:p>
          <a:p>
            <a:pPr algn="just">
              <a:lnSpc>
                <a:spcPct val="115000"/>
              </a:lnSpc>
            </a:pPr>
            <a:r>
              <a:rPr lang="en-US" dirty="0" smtClean="0"/>
              <a:t>Work </a:t>
            </a:r>
            <a:r>
              <a:rPr lang="en-US" dirty="0"/>
              <a:t>rests shall be kept adjusted closely to the wheel </a:t>
            </a:r>
            <a:r>
              <a:rPr lang="en-US" dirty="0" smtClean="0"/>
              <a:t>to </a:t>
            </a:r>
            <a:r>
              <a:rPr lang="en-US" dirty="0"/>
              <a:t>prevent the work from being jammed between the wheel and the rest.</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8734" t="20400" r="7567" b="13867"/>
          <a:stretch/>
        </p:blipFill>
        <p:spPr>
          <a:xfrm>
            <a:off x="132587" y="1872040"/>
            <a:ext cx="5614417" cy="3861248"/>
          </a:xfrm>
          <a:prstGeom prst="rect">
            <a:avLst/>
          </a:prstGeom>
          <a:noFill/>
          <a:ln w="25400">
            <a:solidFill>
              <a:schemeClr val="tx1"/>
            </a:solidFill>
          </a:ln>
        </p:spPr>
      </p:pic>
    </p:spTree>
    <p:extLst>
      <p:ext uri="{BB962C8B-B14F-4D97-AF65-F5344CB8AC3E}">
        <p14:creationId xmlns:p14="http://schemas.microsoft.com/office/powerpoint/2010/main" val="1304291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9811" y="0"/>
            <a:ext cx="5338274" cy="6857999"/>
          </a:xfrm>
          <a:prstGeom prst="rect">
            <a:avLst/>
          </a:prstGeom>
          <a:ln w="25400">
            <a:solidFill>
              <a:schemeClr val="tx1"/>
            </a:solidFill>
          </a:ln>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51" y="2741685"/>
            <a:ext cx="2488494" cy="2981325"/>
          </a:xfrm>
          <a:prstGeom prst="rect">
            <a:avLst/>
          </a:prstGeom>
          <a:solidFill>
            <a:schemeClr val="bg1"/>
          </a:solidFill>
        </p:spPr>
      </p:pic>
      <p:sp>
        <p:nvSpPr>
          <p:cNvPr id="7" name="TextBox 6"/>
          <p:cNvSpPr txBox="1"/>
          <p:nvPr/>
        </p:nvSpPr>
        <p:spPr>
          <a:xfrm>
            <a:off x="46225" y="1754326"/>
            <a:ext cx="2537361" cy="923330"/>
          </a:xfrm>
          <a:prstGeom prst="rect">
            <a:avLst/>
          </a:prstGeom>
          <a:noFill/>
        </p:spPr>
        <p:txBody>
          <a:bodyPr wrap="none" rtlCol="0">
            <a:spAutoFit/>
          </a:bodyPr>
          <a:lstStyle/>
          <a:p>
            <a:r>
              <a:rPr lang="en-US" dirty="0" smtClean="0"/>
              <a:t>6:30 a.m.</a:t>
            </a:r>
          </a:p>
          <a:p>
            <a:endParaRPr lang="en-US" dirty="0"/>
          </a:p>
          <a:p>
            <a:r>
              <a:rPr lang="en-US" dirty="0" smtClean="0"/>
              <a:t>- Unoccupied classroom. </a:t>
            </a:r>
            <a:endParaRPr lang="en-US"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8033088" y="1564100"/>
            <a:ext cx="4199975" cy="4117848"/>
          </a:xfrm>
          <a:prstGeom prst="rect">
            <a:avLst/>
          </a:prstGeom>
          <a:ln w="25400">
            <a:solidFill>
              <a:schemeClr val="tx1"/>
            </a:solidFill>
          </a:ln>
        </p:spPr>
      </p:pic>
      <p:sp>
        <p:nvSpPr>
          <p:cNvPr id="9" name="TextBox 8"/>
          <p:cNvSpPr txBox="1"/>
          <p:nvPr/>
        </p:nvSpPr>
        <p:spPr>
          <a:xfrm>
            <a:off x="0" y="0"/>
            <a:ext cx="12192000" cy="1754326"/>
          </a:xfrm>
          <a:prstGeom prst="rect">
            <a:avLst/>
          </a:prstGeom>
          <a:solidFill>
            <a:schemeClr val="bg1">
              <a:lumMod val="85000"/>
            </a:schemeClr>
          </a:solidFill>
          <a:ln w="25400">
            <a:solidFill>
              <a:srgbClr val="FF0000"/>
            </a:solidFill>
          </a:ln>
        </p:spPr>
        <p:txBody>
          <a:bodyPr wrap="square" rtlCol="0">
            <a:spAutoFit/>
          </a:bodyPr>
          <a:lstStyle/>
          <a:p>
            <a:r>
              <a:rPr lang="en-US" u="sng" dirty="0" smtClean="0"/>
              <a:t>All</a:t>
            </a:r>
            <a:r>
              <a:rPr lang="en-US" dirty="0" smtClean="0"/>
              <a:t> windows should remain closed. In addition, ground floor windows are a </a:t>
            </a:r>
            <a:r>
              <a:rPr lang="en-US" u="sng" dirty="0" smtClean="0"/>
              <a:t>significant security concern</a:t>
            </a:r>
            <a:r>
              <a:rPr lang="en-US" dirty="0" smtClean="0"/>
              <a:t>.  Open and/or unattended windows place staff and students at risk to injury from malicious individuals and make our buildings vulnerable to theft.  You can get in the building through open windows in seconds, and you do not need to even enter to cause harm through an open window.  We have also had situations where access was provided through 2</a:t>
            </a:r>
            <a:r>
              <a:rPr lang="en-US" baseline="30000" dirty="0" smtClean="0"/>
              <a:t>nd</a:t>
            </a:r>
            <a:r>
              <a:rPr lang="en-US" dirty="0" smtClean="0"/>
              <a:t> floor windows that were left open and accessible via roof access and covered walk ways.  These specific windows allowed access to an individual who was easily able to step in and wander the school unopposed.</a:t>
            </a:r>
            <a:endParaRPr lang="en-US" dirty="0"/>
          </a:p>
        </p:txBody>
      </p:sp>
    </p:spTree>
    <p:extLst>
      <p:ext uri="{BB962C8B-B14F-4D97-AF65-F5344CB8AC3E}">
        <p14:creationId xmlns:p14="http://schemas.microsoft.com/office/powerpoint/2010/main" val="3980472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p:cNvGraphicFramePr>
            <a:graphicFrameLocks noChangeAspect="1"/>
          </p:cNvGraphicFramePr>
          <p:nvPr>
            <p:extLst>
              <p:ext uri="{D42A27DB-BD31-4B8C-83A1-F6EECF244321}">
                <p14:modId xmlns:p14="http://schemas.microsoft.com/office/powerpoint/2010/main" val="2529971296"/>
              </p:ext>
            </p:extLst>
          </p:nvPr>
        </p:nvGraphicFramePr>
        <p:xfrm>
          <a:off x="231810" y="234913"/>
          <a:ext cx="5119837" cy="3431764"/>
        </p:xfrm>
        <a:graphic>
          <a:graphicData uri="http://schemas.openxmlformats.org/presentationml/2006/ole">
            <mc:AlternateContent xmlns:mc="http://schemas.openxmlformats.org/markup-compatibility/2006">
              <mc:Choice xmlns:v="urn:schemas-microsoft-com:vml" Requires="v">
                <p:oleObj spid="_x0000_s1065" name="Acrobat Document" r:id="rId3" imgW="3047823" imgH="2285759" progId="Acrobat.Document.DC">
                  <p:embed/>
                </p:oleObj>
              </mc:Choice>
              <mc:Fallback>
                <p:oleObj name="Acrobat Document" r:id="rId3" imgW="3047823" imgH="2285759" progId="Acrobat.Document.DC">
                  <p:embed/>
                  <p:pic>
                    <p:nvPicPr>
                      <p:cNvPr id="10" name="Object 9"/>
                      <p:cNvPicPr/>
                      <p:nvPr/>
                    </p:nvPicPr>
                    <p:blipFill>
                      <a:blip r:embed="rId4"/>
                      <a:stretch>
                        <a:fillRect/>
                      </a:stretch>
                    </p:blipFill>
                    <p:spPr>
                      <a:xfrm>
                        <a:off x="231810" y="234913"/>
                        <a:ext cx="5119837" cy="3431764"/>
                      </a:xfrm>
                      <a:prstGeom prst="rect">
                        <a:avLst/>
                      </a:prstGeom>
                      <a:noFill/>
                      <a:ln w="25400">
                        <a:solidFill>
                          <a:schemeClr val="tx1"/>
                        </a:solidFill>
                      </a:ln>
                    </p:spPr>
                  </p:pic>
                </p:oleObj>
              </mc:Fallback>
            </mc:AlternateContent>
          </a:graphicData>
        </a:graphic>
      </p:graphicFrame>
      <p:pic>
        <p:nvPicPr>
          <p:cNvPr id="4" name="Picture 3"/>
          <p:cNvPicPr>
            <a:picLocks noChangeAspect="1"/>
          </p:cNvPicPr>
          <p:nvPr/>
        </p:nvPicPr>
        <p:blipFill rotWithShape="1">
          <a:blip r:embed="rId5"/>
          <a:srcRect l="50809" t="14709" r="10182" b="48260"/>
          <a:stretch/>
        </p:blipFill>
        <p:spPr>
          <a:xfrm>
            <a:off x="130440" y="4123927"/>
            <a:ext cx="8979408" cy="2663786"/>
          </a:xfrm>
          <a:prstGeom prst="rect">
            <a:avLst/>
          </a:prstGeom>
          <a:ln w="25400">
            <a:solidFill>
              <a:schemeClr val="tx1"/>
            </a:solidFill>
          </a:ln>
        </p:spPr>
      </p:pic>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b="10080"/>
          <a:stretch/>
        </p:blipFill>
        <p:spPr>
          <a:xfrm>
            <a:off x="5675858" y="1229979"/>
            <a:ext cx="6333377" cy="2654266"/>
          </a:xfrm>
          <a:prstGeom prst="rect">
            <a:avLst/>
          </a:prstGeom>
          <a:ln w="25400">
            <a:solidFill>
              <a:schemeClr val="tx1"/>
            </a:solidFill>
          </a:ln>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08231" y="80787"/>
            <a:ext cx="1156169" cy="1068405"/>
          </a:xfrm>
          <a:prstGeom prst="rect">
            <a:avLst/>
          </a:prstGeom>
        </p:spPr>
      </p:pic>
      <p:sp>
        <p:nvSpPr>
          <p:cNvPr id="8" name="TextBox 7"/>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Orange cones were stored on top of a heater in a ball room.  Over the next several hours, the cones heated up, </a:t>
            </a:r>
            <a:r>
              <a:rPr lang="en-US" u="sng" dirty="0" smtClean="0"/>
              <a:t>melted</a:t>
            </a:r>
            <a:r>
              <a:rPr lang="en-US" dirty="0" smtClean="0"/>
              <a:t> and dripped down into the wall heater.  Fortunately, this was discovered before igniting and turning into a fire.</a:t>
            </a:r>
            <a:endParaRPr lang="en-US" dirty="0"/>
          </a:p>
        </p:txBody>
      </p:sp>
      <p:sp>
        <p:nvSpPr>
          <p:cNvPr id="10" name="Rectangle 9"/>
          <p:cNvSpPr/>
          <p:nvPr/>
        </p:nvSpPr>
        <p:spPr>
          <a:xfrm>
            <a:off x="2111671" y="5677914"/>
            <a:ext cx="1914860" cy="2615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9631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5400000">
            <a:off x="2766251" y="32194"/>
            <a:ext cx="6858000" cy="6793611"/>
          </a:xfrm>
          <a:prstGeom prst="rect">
            <a:avLst/>
          </a:prstGeom>
          <a:ln w="25400">
            <a:solidFill>
              <a:schemeClr val="tx1"/>
            </a:solidFill>
          </a:ln>
        </p:spPr>
      </p:pic>
      <p:sp>
        <p:nvSpPr>
          <p:cNvPr id="3" name="TextBox 2"/>
          <p:cNvSpPr txBox="1"/>
          <p:nvPr/>
        </p:nvSpPr>
        <p:spPr>
          <a:xfrm>
            <a:off x="0" y="0"/>
            <a:ext cx="12192000" cy="923330"/>
          </a:xfrm>
          <a:prstGeom prst="rect">
            <a:avLst/>
          </a:prstGeom>
          <a:solidFill>
            <a:schemeClr val="bg1">
              <a:lumMod val="85000"/>
            </a:schemeClr>
          </a:solidFill>
          <a:ln w="25400">
            <a:solidFill>
              <a:srgbClr val="FF0000"/>
            </a:solidFill>
          </a:ln>
        </p:spPr>
        <p:txBody>
          <a:bodyPr wrap="square" rtlCol="0">
            <a:spAutoFit/>
          </a:bodyPr>
          <a:lstStyle/>
          <a:p>
            <a:r>
              <a:rPr lang="en-US" dirty="0" smtClean="0"/>
              <a:t>Spills should be cleaned up immediately and thoroughly.  Improper footwear: There are many, many slip, trip, and fall hazards ranging from expansion joints in concrete to curbs and drain grates.  Wearing proper footwear and situational awareness are your first line of defense for hazards of this nature.  These injuries have been significant.</a:t>
            </a:r>
            <a:endParaRPr lang="en-US" dirty="0"/>
          </a:p>
        </p:txBody>
      </p:sp>
    </p:spTree>
    <p:extLst>
      <p:ext uri="{BB962C8B-B14F-4D97-AF65-F5344CB8AC3E}">
        <p14:creationId xmlns:p14="http://schemas.microsoft.com/office/powerpoint/2010/main" val="899723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480" y="692658"/>
            <a:ext cx="5526024" cy="4144518"/>
          </a:xfrm>
          <a:prstGeom prst="rect">
            <a:avLst/>
          </a:prstGeom>
          <a:ln w="25400">
            <a:solidFill>
              <a:schemeClr val="tx1"/>
            </a:solidFill>
          </a:ln>
        </p:spPr>
      </p:pic>
      <p:sp>
        <p:nvSpPr>
          <p:cNvPr id="5" name="TextBox 4"/>
          <p:cNvSpPr txBox="1"/>
          <p:nvPr/>
        </p:nvSpPr>
        <p:spPr>
          <a:xfrm>
            <a:off x="0" y="0"/>
            <a:ext cx="12192000" cy="369332"/>
          </a:xfrm>
          <a:prstGeom prst="rect">
            <a:avLst/>
          </a:prstGeom>
          <a:solidFill>
            <a:schemeClr val="bg1">
              <a:lumMod val="85000"/>
            </a:schemeClr>
          </a:solidFill>
          <a:ln w="25400">
            <a:solidFill>
              <a:srgbClr val="FF0000"/>
            </a:solidFill>
          </a:ln>
        </p:spPr>
        <p:txBody>
          <a:bodyPr wrap="square" rtlCol="0">
            <a:spAutoFit/>
          </a:bodyPr>
          <a:lstStyle/>
          <a:p>
            <a:r>
              <a:rPr lang="en-US" dirty="0" smtClean="0"/>
              <a:t>Make sure your event does not exceed the maximum capacity of the space.  We have had this situation more than once.</a:t>
            </a:r>
            <a:endParaRPr lang="en-US"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r="40229"/>
          <a:stretch/>
        </p:blipFill>
        <p:spPr>
          <a:xfrm>
            <a:off x="5138928" y="1661648"/>
            <a:ext cx="6199632" cy="4945172"/>
          </a:xfrm>
          <a:prstGeom prst="rect">
            <a:avLst/>
          </a:prstGeom>
          <a:ln w="25400">
            <a:solidFill>
              <a:schemeClr val="tx1"/>
            </a:solidFill>
          </a:ln>
        </p:spPr>
      </p:pic>
    </p:spTree>
    <p:extLst>
      <p:ext uri="{BB962C8B-B14F-4D97-AF65-F5344CB8AC3E}">
        <p14:creationId xmlns:p14="http://schemas.microsoft.com/office/powerpoint/2010/main" val="1373052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596" y="1079501"/>
            <a:ext cx="2873562" cy="2156758"/>
          </a:xfrm>
          <a:prstGeom prst="rect">
            <a:avLst/>
          </a:prstGeom>
          <a:ln w="25400">
            <a:solidFill>
              <a:schemeClr val="tx1"/>
            </a:solidFill>
          </a:ln>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72328" y="2621802"/>
            <a:ext cx="5426634" cy="4069976"/>
          </a:xfrm>
          <a:prstGeom prst="rect">
            <a:avLst/>
          </a:prstGeom>
          <a:ln w="25400">
            <a:solidFill>
              <a:schemeClr val="tx1"/>
            </a:solidFill>
          </a:ln>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9902" y="471909"/>
            <a:ext cx="2873561" cy="2155171"/>
          </a:xfrm>
          <a:prstGeom prst="rect">
            <a:avLst/>
          </a:prstGeom>
          <a:ln w="25400">
            <a:solidFill>
              <a:schemeClr val="tx1"/>
            </a:solidFill>
          </a:ln>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171" y="4491317"/>
            <a:ext cx="2907927" cy="2200461"/>
          </a:xfrm>
          <a:prstGeom prst="rect">
            <a:avLst/>
          </a:prstGeom>
          <a:ln w="25400">
            <a:solidFill>
              <a:schemeClr val="tx1"/>
            </a:solidFill>
          </a:ln>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09902" y="4383742"/>
            <a:ext cx="3095439" cy="2048060"/>
          </a:xfrm>
          <a:prstGeom prst="rect">
            <a:avLst/>
          </a:prstGeom>
          <a:ln w="25400">
            <a:solidFill>
              <a:schemeClr val="tx1"/>
            </a:solidFill>
          </a:ln>
        </p:spPr>
      </p:pic>
      <p:cxnSp>
        <p:nvCxnSpPr>
          <p:cNvPr id="10" name="Straight Connector 9"/>
          <p:cNvCxnSpPr/>
          <p:nvPr/>
        </p:nvCxnSpPr>
        <p:spPr>
          <a:xfrm>
            <a:off x="8196789" y="5075996"/>
            <a:ext cx="5379" cy="1266078"/>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075355" y="722883"/>
            <a:ext cx="3095143" cy="369332"/>
          </a:xfrm>
          <a:prstGeom prst="rect">
            <a:avLst/>
          </a:prstGeom>
          <a:noFill/>
        </p:spPr>
        <p:txBody>
          <a:bodyPr wrap="none" rtlCol="0">
            <a:spAutoFit/>
          </a:bodyPr>
          <a:lstStyle/>
          <a:p>
            <a:r>
              <a:rPr lang="en-US" u="sng" dirty="0" smtClean="0">
                <a:solidFill>
                  <a:srgbClr val="FF0000"/>
                </a:solidFill>
              </a:rPr>
              <a:t>Total Cost of Damage: </a:t>
            </a:r>
            <a:r>
              <a:rPr lang="en-US" dirty="0" smtClean="0">
                <a:solidFill>
                  <a:srgbClr val="FF0000"/>
                </a:solidFill>
              </a:rPr>
              <a:t>$16,000 </a:t>
            </a:r>
            <a:endParaRPr lang="en-US" dirty="0">
              <a:solidFill>
                <a:srgbClr val="FF0000"/>
              </a:solidFill>
            </a:endParaRPr>
          </a:p>
        </p:txBody>
      </p:sp>
      <p:sp>
        <p:nvSpPr>
          <p:cNvPr id="9" name="TextBox 8"/>
          <p:cNvSpPr txBox="1"/>
          <p:nvPr/>
        </p:nvSpPr>
        <p:spPr>
          <a:xfrm>
            <a:off x="3036844" y="1202219"/>
            <a:ext cx="5913478" cy="1200329"/>
          </a:xfrm>
          <a:prstGeom prst="rect">
            <a:avLst/>
          </a:prstGeom>
          <a:noFill/>
        </p:spPr>
        <p:txBody>
          <a:bodyPr wrap="none" rtlCol="0">
            <a:spAutoFit/>
          </a:bodyPr>
          <a:lstStyle/>
          <a:p>
            <a:pPr algn="ctr"/>
            <a:r>
              <a:rPr lang="en-US" dirty="0" smtClean="0"/>
              <a:t>Several students climbed the wall in the gym and </a:t>
            </a:r>
          </a:p>
          <a:p>
            <a:pPr algn="ctr"/>
            <a:r>
              <a:rPr lang="en-US" dirty="0" smtClean="0"/>
              <a:t>then threw balls and objects into the ceiling.  They broke the </a:t>
            </a:r>
          </a:p>
          <a:p>
            <a:pPr algn="ctr"/>
            <a:r>
              <a:rPr lang="en-US" dirty="0" smtClean="0"/>
              <a:t>majority of the light fixtures and embedded glass into the</a:t>
            </a:r>
          </a:p>
          <a:p>
            <a:pPr algn="ctr"/>
            <a:r>
              <a:rPr lang="en-US" dirty="0" smtClean="0"/>
              <a:t> mats below in a short amount of time.</a:t>
            </a:r>
            <a:endParaRPr lang="en-US" dirty="0"/>
          </a:p>
        </p:txBody>
      </p:sp>
      <p:sp>
        <p:nvSpPr>
          <p:cNvPr id="12" name="TextBox 11"/>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Inadequate supervision -  One individual was trying to watch multiple spaces and in doing so was gone for certain periods of time.  Long enough for students to put themselves and others at </a:t>
            </a:r>
            <a:r>
              <a:rPr lang="en-US" dirty="0"/>
              <a:t>r</a:t>
            </a:r>
            <a:r>
              <a:rPr lang="en-US" dirty="0" smtClean="0"/>
              <a:t>isk and to do significant damage. </a:t>
            </a:r>
            <a:endParaRPr lang="en-US" dirty="0"/>
          </a:p>
        </p:txBody>
      </p:sp>
    </p:spTree>
    <p:extLst>
      <p:ext uri="{BB962C8B-B14F-4D97-AF65-F5344CB8AC3E}">
        <p14:creationId xmlns:p14="http://schemas.microsoft.com/office/powerpoint/2010/main" val="1154622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a:ln w="25400">
            <a:solidFill>
              <a:schemeClr val="tx1"/>
            </a:solidFill>
          </a:ln>
        </p:spPr>
      </p:pic>
      <p:sp>
        <p:nvSpPr>
          <p:cNvPr id="5" name="TextBox 4"/>
          <p:cNvSpPr txBox="1"/>
          <p:nvPr/>
        </p:nvSpPr>
        <p:spPr>
          <a:xfrm>
            <a:off x="0" y="0"/>
            <a:ext cx="12192000" cy="923330"/>
          </a:xfrm>
          <a:prstGeom prst="rect">
            <a:avLst/>
          </a:prstGeom>
          <a:solidFill>
            <a:schemeClr val="bg1">
              <a:lumMod val="85000"/>
            </a:schemeClr>
          </a:solidFill>
          <a:ln w="25400">
            <a:solidFill>
              <a:srgbClr val="FF0000"/>
            </a:solidFill>
          </a:ln>
        </p:spPr>
        <p:txBody>
          <a:bodyPr wrap="square" rtlCol="0">
            <a:spAutoFit/>
          </a:bodyPr>
          <a:lstStyle/>
          <a:p>
            <a:pPr marR="0" lvl="0">
              <a:spcBef>
                <a:spcPts val="0"/>
              </a:spcBef>
              <a:spcAft>
                <a:spcPts val="0"/>
              </a:spcAft>
            </a:pPr>
            <a:r>
              <a:rPr lang="en-US" dirty="0">
                <a:latin typeface="Times New Roman" panose="02020603050405020304" pitchFamily="18" charset="0"/>
                <a:ea typeface="Times New Roman" panose="02020603050405020304" pitchFamily="18" charset="0"/>
              </a:rPr>
              <a:t>Classroom and hallway doors must be clear of all displays, decorations, or artwork</a:t>
            </a:r>
            <a:r>
              <a:rPr lang="en-US" dirty="0" smtClean="0">
                <a:latin typeface="Times New Roman" panose="02020603050405020304" pitchFamily="18" charset="0"/>
                <a:ea typeface="Times New Roman" panose="02020603050405020304" pitchFamily="18" charset="0"/>
              </a:rPr>
              <a:t>.  This is a fire hazard enforced by the fire marshal.  We do not want our emergency exits on fire in the event of an emergency.  Doors should not be propped open blocking hallways.  This also helps to prevent a fire from spreading. </a:t>
            </a:r>
            <a:endParaRPr lang="en-US"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0024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2448731"/>
            <a:ext cx="2144690" cy="646331"/>
          </a:xfrm>
          <a:prstGeom prst="rect">
            <a:avLst/>
          </a:prstGeom>
          <a:noFill/>
        </p:spPr>
        <p:txBody>
          <a:bodyPr wrap="none" rtlCol="0">
            <a:spAutoFit/>
          </a:bodyPr>
          <a:lstStyle/>
          <a:p>
            <a:r>
              <a:rPr lang="en-US" u="sng" dirty="0" smtClean="0"/>
              <a:t>Bleachers:</a:t>
            </a:r>
          </a:p>
          <a:p>
            <a:r>
              <a:rPr lang="en-US" dirty="0" smtClean="0"/>
              <a:t> </a:t>
            </a:r>
            <a:r>
              <a:rPr lang="en-US" dirty="0" smtClean="0">
                <a:solidFill>
                  <a:srgbClr val="FF0000"/>
                </a:solidFill>
              </a:rPr>
              <a:t>– Not fully extended</a:t>
            </a:r>
            <a:endParaRPr lang="en-US" dirty="0">
              <a:solidFill>
                <a:srgbClr val="FF0000"/>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5853" y="1042416"/>
            <a:ext cx="8249050" cy="3557016"/>
          </a:xfrm>
          <a:prstGeom prst="rect">
            <a:avLst/>
          </a:prstGeom>
          <a:ln w="25400">
            <a:solidFill>
              <a:schemeClr val="tx1"/>
            </a:solidFill>
          </a:ln>
        </p:spPr>
      </p:pic>
      <p:sp>
        <p:nvSpPr>
          <p:cNvPr id="9" name="TextBox 8"/>
          <p:cNvSpPr txBox="1"/>
          <p:nvPr/>
        </p:nvSpPr>
        <p:spPr>
          <a:xfrm>
            <a:off x="0" y="4724595"/>
            <a:ext cx="12192000" cy="2133405"/>
          </a:xfrm>
          <a:prstGeom prst="rect">
            <a:avLst/>
          </a:prstGeom>
          <a:solidFill>
            <a:schemeClr val="bg1">
              <a:lumMod val="85000"/>
            </a:schemeClr>
          </a:solidFill>
          <a:ln w="25400">
            <a:solidFill>
              <a:srgbClr val="FF0000"/>
            </a:solidFill>
          </a:ln>
        </p:spPr>
        <p:txBody>
          <a:bodyPr wrap="square" rtlCol="0">
            <a:spAutoFit/>
          </a:bodyPr>
          <a:lstStyle/>
          <a:p>
            <a:pPr>
              <a:lnSpc>
                <a:spcPct val="105000"/>
              </a:lnSpc>
              <a:spcAft>
                <a:spcPts val="800"/>
              </a:spcAft>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Hi,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Aft>
                <a:spcPts val="800"/>
              </a:spcAft>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Thanks for calling this morning and discussing your bleachers with me.</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Aft>
                <a:spcPts val="800"/>
              </a:spcAft>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I want to recap our discussion and verify with you that the bleachers </a:t>
            </a:r>
            <a:r>
              <a:rPr lang="en-US"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must to be fully opened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before anyone sits on them or walks on the aisles.  When the bleachers are closed, or in the partially opened position, there is no vertical support and when weight is put on the bleachers it will bend the cantilevers which will </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affect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 operation and safety of the entire stand.</a:t>
            </a:r>
          </a:p>
          <a:p>
            <a:pPr>
              <a:lnSpc>
                <a:spcPct val="105000"/>
              </a:lnSpc>
              <a:spcAft>
                <a:spcPts val="800"/>
              </a:spcAft>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Bleacher Manufacturer  </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p:cNvSpPr txBox="1"/>
          <p:nvPr/>
        </p:nvSpPr>
        <p:spPr>
          <a:xfrm>
            <a:off x="0" y="0"/>
            <a:ext cx="12192000" cy="923330"/>
          </a:xfrm>
          <a:prstGeom prst="rect">
            <a:avLst/>
          </a:prstGeom>
          <a:solidFill>
            <a:schemeClr val="bg1">
              <a:lumMod val="85000"/>
            </a:schemeClr>
          </a:solidFill>
          <a:ln w="25400">
            <a:solidFill>
              <a:srgbClr val="FF0000"/>
            </a:solidFill>
          </a:ln>
        </p:spPr>
        <p:txBody>
          <a:bodyPr wrap="square" rtlCol="0">
            <a:spAutoFit/>
          </a:bodyPr>
          <a:lstStyle/>
          <a:p>
            <a:r>
              <a:rPr lang="en-US" dirty="0" smtClean="0"/>
              <a:t>Bleachers cannot be utilized safely unless they are fully extended.  The bleacher’s are designed so that each bleacher row’s strength is dependent upon the others.  They are not fully structurally supported unless fully deployed.  Do not use bleachers or allow people to climb on them unless they are used in accordance with the manufacture’s guidance – fully extended. </a:t>
            </a:r>
            <a:endParaRPr lang="en-US" dirty="0"/>
          </a:p>
        </p:txBody>
      </p:sp>
    </p:spTree>
    <p:extLst>
      <p:ext uri="{BB962C8B-B14F-4D97-AF65-F5344CB8AC3E}">
        <p14:creationId xmlns:p14="http://schemas.microsoft.com/office/powerpoint/2010/main" val="354134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5561" y="1647923"/>
            <a:ext cx="2143125" cy="2143125"/>
          </a:xfrm>
          <a:prstGeom prst="rect">
            <a:avLst/>
          </a:prstGeom>
        </p:spPr>
      </p:pic>
      <p:sp>
        <p:nvSpPr>
          <p:cNvPr id="7" name="TextBox 6"/>
          <p:cNvSpPr txBox="1"/>
          <p:nvPr/>
        </p:nvSpPr>
        <p:spPr>
          <a:xfrm>
            <a:off x="9830562" y="3875771"/>
            <a:ext cx="1542361" cy="1446550"/>
          </a:xfrm>
          <a:prstGeom prst="rect">
            <a:avLst/>
          </a:prstGeom>
          <a:noFill/>
        </p:spPr>
        <p:txBody>
          <a:bodyPr wrap="square" rtlCol="0">
            <a:spAutoFit/>
          </a:bodyPr>
          <a:lstStyle/>
          <a:p>
            <a:r>
              <a:rPr lang="en-US" sz="8800" dirty="0" smtClean="0"/>
              <a:t>A+</a:t>
            </a:r>
            <a:endParaRPr lang="en-US" sz="88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481" y="0"/>
            <a:ext cx="8213862" cy="6858000"/>
          </a:xfrm>
          <a:prstGeom prst="rect">
            <a:avLst/>
          </a:prstGeom>
        </p:spPr>
      </p:pic>
      <p:sp>
        <p:nvSpPr>
          <p:cNvPr id="3" name="TextBox 2"/>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An “A” for effort, but windows need to remain closed unless there is a confirmed HVAC issue that maintenance cannot remedy in a timely manner.  Desks should not be used as ladders or step stools.</a:t>
            </a:r>
            <a:endParaRPr lang="en-US" dirty="0"/>
          </a:p>
        </p:txBody>
      </p:sp>
    </p:spTree>
    <p:extLst>
      <p:ext uri="{BB962C8B-B14F-4D97-AF65-F5344CB8AC3E}">
        <p14:creationId xmlns:p14="http://schemas.microsoft.com/office/powerpoint/2010/main" val="373445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24584" y="-9144"/>
            <a:ext cx="9144000" cy="6858000"/>
          </a:xfrm>
          <a:prstGeom prst="rect">
            <a:avLst/>
          </a:prstGeom>
          <a:ln w="25400">
            <a:solidFill>
              <a:schemeClr val="tx1"/>
            </a:solidFill>
          </a:ln>
        </p:spPr>
      </p:pic>
      <p:sp>
        <p:nvSpPr>
          <p:cNvPr id="3" name="TextBox 2"/>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Slip, Trip, and Fall hazard in a parking lot.  Proper footwear and situational awareness can help mitigate the risk associated with a hazard of this nature.  A work order should be submitted for repair.</a:t>
            </a:r>
            <a:endParaRPr lang="en-US" dirty="0"/>
          </a:p>
        </p:txBody>
      </p:sp>
    </p:spTree>
    <p:extLst>
      <p:ext uri="{BB962C8B-B14F-4D97-AF65-F5344CB8AC3E}">
        <p14:creationId xmlns:p14="http://schemas.microsoft.com/office/powerpoint/2010/main" val="2497170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a:ln w="25400">
            <a:solidFill>
              <a:schemeClr val="tx1"/>
            </a:solidFill>
          </a:ln>
        </p:spPr>
      </p:pic>
      <p:sp>
        <p:nvSpPr>
          <p:cNvPr id="3" name="TextBox 2"/>
          <p:cNvSpPr txBox="1"/>
          <p:nvPr/>
        </p:nvSpPr>
        <p:spPr>
          <a:xfrm>
            <a:off x="0" y="0"/>
            <a:ext cx="12192000" cy="1200329"/>
          </a:xfrm>
          <a:prstGeom prst="rect">
            <a:avLst/>
          </a:prstGeom>
          <a:solidFill>
            <a:schemeClr val="bg1">
              <a:lumMod val="85000"/>
            </a:schemeClr>
          </a:solidFill>
          <a:ln w="25400">
            <a:solidFill>
              <a:srgbClr val="FF0000"/>
            </a:solidFill>
          </a:ln>
        </p:spPr>
        <p:txBody>
          <a:bodyPr wrap="square" rtlCol="0">
            <a:spAutoFit/>
          </a:bodyPr>
          <a:lstStyle/>
          <a:p>
            <a:r>
              <a:rPr lang="en-US" dirty="0" smtClean="0"/>
              <a:t>This inspection was the result of a mice infestation report right before winter break.  Upon inspection we found several sources of candy left out, a sealed zip lock bag with candy in a desk that had ants swarming on it, clutter and years worth of “stuff” that provided the perfect pest habitat, and more than two dozen open plastic bottles that still had remnant amounts of soda in the containers.  Conditions like this are a pest magnet.   </a:t>
            </a:r>
            <a:endParaRPr lang="en-US" dirty="0"/>
          </a:p>
        </p:txBody>
      </p:sp>
    </p:spTree>
    <p:extLst>
      <p:ext uri="{BB962C8B-B14F-4D97-AF65-F5344CB8AC3E}">
        <p14:creationId xmlns:p14="http://schemas.microsoft.com/office/powerpoint/2010/main" val="63824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a:ln w="25400">
            <a:solidFill>
              <a:schemeClr val="tx1"/>
            </a:solidFill>
          </a:ln>
        </p:spPr>
      </p:pic>
      <p:sp>
        <p:nvSpPr>
          <p:cNvPr id="4" name="TextBox 3"/>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No office should ever look like this….especially after the summer closeout and shutdown inspections.  This is how this office was left for the summer.  Schools should have a thorough and adequate closeout procedure in place before summer release.</a:t>
            </a:r>
            <a:r>
              <a:rPr lang="en-US" dirty="0"/>
              <a:t> </a:t>
            </a:r>
          </a:p>
        </p:txBody>
      </p:sp>
      <p:sp>
        <p:nvSpPr>
          <p:cNvPr id="5" name="TextBox 4"/>
          <p:cNvSpPr txBox="1"/>
          <p:nvPr/>
        </p:nvSpPr>
        <p:spPr>
          <a:xfrm>
            <a:off x="0" y="6211669"/>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Housekeeping</a:t>
            </a:r>
            <a:r>
              <a:rPr lang="en-US" dirty="0"/>
              <a:t>." Storage areas shall be kept free from accumulation of materials that constitute hazards from tripping, fire, explosion, or pest harborage. OSHA 1926.250(c</a:t>
            </a:r>
            <a:r>
              <a:rPr lang="en-US" dirty="0" smtClean="0"/>
              <a:t>)</a:t>
            </a:r>
            <a:endParaRPr lang="en-US" dirty="0"/>
          </a:p>
        </p:txBody>
      </p:sp>
    </p:spTree>
    <p:extLst>
      <p:ext uri="{BB962C8B-B14F-4D97-AF65-F5344CB8AC3E}">
        <p14:creationId xmlns:p14="http://schemas.microsoft.com/office/powerpoint/2010/main" val="74739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4148328" y="857250"/>
            <a:ext cx="6858000" cy="5143500"/>
          </a:xfrm>
          <a:prstGeom prst="rect">
            <a:avLst/>
          </a:prstGeom>
          <a:ln w="25400">
            <a:solidFill>
              <a:schemeClr val="tx1"/>
            </a:solidFill>
          </a:ln>
        </p:spPr>
      </p:pic>
      <p:sp>
        <p:nvSpPr>
          <p:cNvPr id="4" name="TextBox 3"/>
          <p:cNvSpPr txBox="1"/>
          <p:nvPr/>
        </p:nvSpPr>
        <p:spPr>
          <a:xfrm>
            <a:off x="0" y="0"/>
            <a:ext cx="12192000" cy="369332"/>
          </a:xfrm>
          <a:prstGeom prst="rect">
            <a:avLst/>
          </a:prstGeom>
          <a:solidFill>
            <a:schemeClr val="bg1">
              <a:lumMod val="85000"/>
            </a:schemeClr>
          </a:solidFill>
          <a:ln w="25400">
            <a:solidFill>
              <a:srgbClr val="FF0000"/>
            </a:solidFill>
          </a:ln>
        </p:spPr>
        <p:txBody>
          <a:bodyPr wrap="square" rtlCol="0">
            <a:spAutoFit/>
          </a:bodyPr>
          <a:lstStyle/>
          <a:p>
            <a:r>
              <a:rPr lang="en-US" dirty="0" smtClean="0"/>
              <a:t>Servers need to remain free and clear of obstacles.  This is improper storage and access.</a:t>
            </a: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32207" y="1834515"/>
            <a:ext cx="4946904" cy="3710178"/>
          </a:xfrm>
          <a:prstGeom prst="rect">
            <a:avLst/>
          </a:prstGeom>
          <a:ln w="25400">
            <a:solidFill>
              <a:schemeClr val="tx1"/>
            </a:solidFill>
          </a:ln>
        </p:spPr>
      </p:pic>
    </p:spTree>
    <p:extLst>
      <p:ext uri="{BB962C8B-B14F-4D97-AF65-F5344CB8AC3E}">
        <p14:creationId xmlns:p14="http://schemas.microsoft.com/office/powerpoint/2010/main" val="416507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766054" y="857250"/>
            <a:ext cx="6858000" cy="5143500"/>
          </a:xfrm>
          <a:prstGeom prst="rect">
            <a:avLst/>
          </a:prstGeom>
          <a:ln w="25400">
            <a:solidFill>
              <a:schemeClr val="tx1"/>
            </a:solidFill>
          </a:ln>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1025" t="14586" r="11837" b="12859"/>
          <a:stretch/>
        </p:blipFill>
        <p:spPr>
          <a:xfrm rot="5400000">
            <a:off x="-201168" y="3392424"/>
            <a:ext cx="3474720" cy="2816352"/>
          </a:xfrm>
          <a:prstGeom prst="rect">
            <a:avLst/>
          </a:prstGeom>
          <a:ln w="25400">
            <a:solidFill>
              <a:schemeClr val="tx1"/>
            </a:solidFill>
          </a:ln>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19376" t="16620" r="17242" b="20325"/>
          <a:stretch/>
        </p:blipFill>
        <p:spPr>
          <a:xfrm rot="5400000">
            <a:off x="3116580" y="2652438"/>
            <a:ext cx="3529584" cy="2633472"/>
          </a:xfrm>
          <a:prstGeom prst="rect">
            <a:avLst/>
          </a:prstGeom>
          <a:ln w="25400">
            <a:solidFill>
              <a:schemeClr val="tx1"/>
            </a:solidFill>
          </a:ln>
        </p:spPr>
      </p:pic>
      <p:sp>
        <p:nvSpPr>
          <p:cNvPr id="7" name="TextBox 6"/>
          <p:cNvSpPr txBox="1"/>
          <p:nvPr/>
        </p:nvSpPr>
        <p:spPr>
          <a:xfrm>
            <a:off x="0" y="0"/>
            <a:ext cx="12192000" cy="2031325"/>
          </a:xfrm>
          <a:prstGeom prst="rect">
            <a:avLst/>
          </a:prstGeom>
          <a:solidFill>
            <a:schemeClr val="bg1">
              <a:lumMod val="85000"/>
            </a:schemeClr>
          </a:solidFill>
          <a:ln w="25400">
            <a:solidFill>
              <a:srgbClr val="FF0000"/>
            </a:solidFill>
          </a:ln>
        </p:spPr>
        <p:txBody>
          <a:bodyPr wrap="square" rtlCol="0">
            <a:spAutoFit/>
          </a:bodyPr>
          <a:lstStyle/>
          <a:p>
            <a:r>
              <a:rPr lang="en-US" dirty="0" smtClean="0"/>
              <a:t>Asbestos is a naturally occurring material with many advantageous properties that led to its wide scale use as an additive to many construction, industry, automotive and consumer products.   In an airborne state, the small fibers are hazardous to your health.  The Medford School District has done large scale abatement in all facilities; however, asbestos does still exist in several schools.  Remaining asbestos is either in a non-friable state, meaning that it cannot be crushed or pulverized by hand creating airborne fibers, or it has been contained or encapsulated.  For more information on asbestos in the schools, please contact the facilities department.  If you see signs, like below, steer clear of those areas.  No work should be done on any facility until the site Asbestos Management Plan (AMP) has been checked. </a:t>
            </a:r>
            <a:endParaRPr lang="en-US" dirty="0"/>
          </a:p>
        </p:txBody>
      </p:sp>
    </p:spTree>
    <p:extLst>
      <p:ext uri="{BB962C8B-B14F-4D97-AF65-F5344CB8AC3E}">
        <p14:creationId xmlns:p14="http://schemas.microsoft.com/office/powerpoint/2010/main" val="3626987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Response Actions To A Fiber Release</a:t>
            </a:r>
            <a:endParaRPr lang="en-US" dirty="0"/>
          </a:p>
        </p:txBody>
      </p:sp>
      <p:sp>
        <p:nvSpPr>
          <p:cNvPr id="3" name="Content Placeholder 2"/>
          <p:cNvSpPr>
            <a:spLocks noGrp="1"/>
          </p:cNvSpPr>
          <p:nvPr>
            <p:ph idx="1"/>
          </p:nvPr>
        </p:nvSpPr>
        <p:spPr>
          <a:xfrm>
            <a:off x="838200" y="2289265"/>
            <a:ext cx="10515600" cy="4351338"/>
          </a:xfrm>
        </p:spPr>
        <p:txBody>
          <a:bodyPr/>
          <a:lstStyle/>
          <a:p>
            <a:r>
              <a:rPr lang="en-US" dirty="0" smtClean="0"/>
              <a:t>Remove yourself and others from the area.</a:t>
            </a:r>
          </a:p>
          <a:p>
            <a:r>
              <a:rPr lang="en-US" dirty="0" smtClean="0"/>
              <a:t>Report it to the Facilities Department and the site leadership.</a:t>
            </a:r>
          </a:p>
          <a:p>
            <a:r>
              <a:rPr lang="en-US" dirty="0"/>
              <a:t>Isolate the area. Seal it off.  Tape off air gaps.</a:t>
            </a:r>
          </a:p>
          <a:p>
            <a:r>
              <a:rPr lang="en-US" dirty="0" smtClean="0"/>
              <a:t>Turn off HVAC servicing the area.</a:t>
            </a:r>
          </a:p>
          <a:p>
            <a:r>
              <a:rPr lang="en-US" dirty="0" smtClean="0"/>
              <a:t>Label the area with a sign / Post monitors.</a:t>
            </a:r>
          </a:p>
          <a:p>
            <a:r>
              <a:rPr lang="en-US" dirty="0" smtClean="0"/>
              <a:t>Facilities will call in licensed asbestos professionals to assess the situation, abate it, and conduct air clearance testing before opening the area back up.</a:t>
            </a:r>
          </a:p>
          <a:p>
            <a:pPr marL="0" indent="0">
              <a:buNone/>
            </a:pPr>
            <a:r>
              <a:rPr lang="en-US" dirty="0" smtClean="0">
                <a:solidFill>
                  <a:srgbClr val="FF0000"/>
                </a:solidFill>
              </a:rPr>
              <a:t>*Do not attempt to clean it up.</a:t>
            </a:r>
            <a:endParaRPr lang="en-US" dirty="0">
              <a:solidFill>
                <a:srgbClr val="FF0000"/>
              </a:solidFill>
            </a:endParaRPr>
          </a:p>
        </p:txBody>
      </p:sp>
      <p:sp>
        <p:nvSpPr>
          <p:cNvPr id="5" name="Rectangle 4"/>
          <p:cNvSpPr/>
          <p:nvPr/>
        </p:nvSpPr>
        <p:spPr>
          <a:xfrm>
            <a:off x="838200" y="1476221"/>
            <a:ext cx="10623997" cy="646331"/>
          </a:xfrm>
          <a:prstGeom prst="rect">
            <a:avLst/>
          </a:prstGeom>
        </p:spPr>
        <p:txBody>
          <a:bodyPr wrap="square">
            <a:spAutoFit/>
          </a:bodyPr>
          <a:lstStyle/>
          <a:p>
            <a:r>
              <a:rPr lang="en-US" dirty="0" smtClean="0"/>
              <a:t>“If </a:t>
            </a:r>
            <a:r>
              <a:rPr lang="en-US" dirty="0"/>
              <a:t>asbestos containing material is disturbed (broken, sanded, abraded, drilled through, punched through, etc.) then this is called an asbestos fiber release </a:t>
            </a:r>
            <a:r>
              <a:rPr lang="en-US" dirty="0" smtClean="0"/>
              <a:t>event”.</a:t>
            </a:r>
            <a:endParaRPr lang="en-US" dirty="0"/>
          </a:p>
        </p:txBody>
      </p:sp>
      <p:sp>
        <p:nvSpPr>
          <p:cNvPr id="6" name="Rectangle 5"/>
          <p:cNvSpPr/>
          <p:nvPr/>
        </p:nvSpPr>
        <p:spPr>
          <a:xfrm>
            <a:off x="0" y="0"/>
            <a:ext cx="12192000" cy="68580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281682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22565" y="179118"/>
            <a:ext cx="4897308" cy="6473952"/>
          </a:xfrm>
          <a:prstGeom prst="rect">
            <a:avLst/>
          </a:prstGeom>
          <a:ln w="25400">
            <a:solidFill>
              <a:schemeClr val="tx1"/>
            </a:solidFill>
          </a:ln>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5400000">
            <a:off x="300833" y="1558956"/>
            <a:ext cx="2620899" cy="2596515"/>
          </a:xfrm>
          <a:prstGeom prst="rect">
            <a:avLst/>
          </a:prstGeom>
          <a:ln w="25400">
            <a:solidFill>
              <a:schemeClr val="tx1"/>
            </a:solidFill>
          </a:ln>
        </p:spPr>
      </p:pic>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28005"/>
          <a:stretch/>
        </p:blipFill>
        <p:spPr>
          <a:xfrm>
            <a:off x="8432897" y="1556051"/>
            <a:ext cx="3360419" cy="2532888"/>
          </a:xfrm>
          <a:prstGeom prst="rect">
            <a:avLst/>
          </a:prstGeom>
          <a:ln w="25400">
            <a:solidFill>
              <a:schemeClr val="tx1"/>
            </a:solidFill>
          </a:ln>
        </p:spPr>
      </p:pic>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l="16734" t="18343" r="23767" b="25000"/>
          <a:stretch/>
        </p:blipFill>
        <p:spPr>
          <a:xfrm>
            <a:off x="104996" y="4392881"/>
            <a:ext cx="2948402" cy="2260189"/>
          </a:xfrm>
          <a:prstGeom prst="rect">
            <a:avLst/>
          </a:prstGeom>
          <a:ln w="25400">
            <a:solidFill>
              <a:schemeClr val="tx1"/>
            </a:solidFill>
          </a:ln>
        </p:spPr>
      </p:pic>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52812" t="57033" r="10396" b="7098"/>
          <a:stretch/>
        </p:blipFill>
        <p:spPr>
          <a:xfrm>
            <a:off x="8432898" y="4167663"/>
            <a:ext cx="3360419" cy="2485407"/>
          </a:xfrm>
          <a:prstGeom prst="rect">
            <a:avLst/>
          </a:prstGeom>
          <a:ln w="25400">
            <a:solidFill>
              <a:schemeClr val="tx1"/>
            </a:solidFill>
          </a:ln>
        </p:spPr>
      </p:pic>
      <p:sp>
        <p:nvSpPr>
          <p:cNvPr id="5" name="TextBox 4"/>
          <p:cNvSpPr txBox="1"/>
          <p:nvPr/>
        </p:nvSpPr>
        <p:spPr>
          <a:xfrm>
            <a:off x="0" y="0"/>
            <a:ext cx="12192000" cy="1754326"/>
          </a:xfrm>
          <a:prstGeom prst="rect">
            <a:avLst/>
          </a:prstGeom>
          <a:solidFill>
            <a:schemeClr val="bg1">
              <a:lumMod val="85000"/>
            </a:schemeClr>
          </a:solidFill>
          <a:ln w="25400">
            <a:solidFill>
              <a:srgbClr val="FF0000"/>
            </a:solidFill>
          </a:ln>
        </p:spPr>
        <p:txBody>
          <a:bodyPr wrap="square" rtlCol="0">
            <a:spAutoFit/>
          </a:bodyPr>
          <a:lstStyle/>
          <a:p>
            <a:r>
              <a:rPr lang="en-US" dirty="0" smtClean="0"/>
              <a:t>Hopefully, no one considers themselves above the law.  Regardless, parking in no parking areas, in designated emergency lanes, blocking access gates, parking in handicap parking spots repeatedly when not qualified to do so, and parking on and in the athletic facilities are all daily occurrences in the Medford School District.  This is a security issue, a safety issue, it blocks first responders when they arrive to incidents, and causes significant amounts of damage to areas that are not meant to be driven on or parked in.  Please use the parking lots and walk to your destination.  </a:t>
            </a:r>
            <a:r>
              <a:rPr lang="en-US" dirty="0" smtClean="0">
                <a:solidFill>
                  <a:srgbClr val="FF0000"/>
                </a:solidFill>
              </a:rPr>
              <a:t>“To compound the disaster, the ability of emergency responders to reach the scene is often severely compromised by individuals parking in fire access lanes in front of buildings.</a:t>
            </a:r>
            <a:endParaRPr lang="en-US" dirty="0">
              <a:solidFill>
                <a:srgbClr val="FF0000"/>
              </a:solidFill>
            </a:endParaRPr>
          </a:p>
        </p:txBody>
      </p:sp>
    </p:spTree>
    <p:extLst>
      <p:ext uri="{BB962C8B-B14F-4D97-AF65-F5344CB8AC3E}">
        <p14:creationId xmlns:p14="http://schemas.microsoft.com/office/powerpoint/2010/main" val="1323048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7392" y="0"/>
            <a:ext cx="5157216" cy="6858000"/>
          </a:xfrm>
          <a:prstGeom prst="rect">
            <a:avLst/>
          </a:prstGeom>
        </p:spPr>
      </p:pic>
      <p:sp>
        <p:nvSpPr>
          <p:cNvPr id="3" name="TextBox 2"/>
          <p:cNvSpPr txBox="1"/>
          <p:nvPr/>
        </p:nvSpPr>
        <p:spPr>
          <a:xfrm>
            <a:off x="0" y="0"/>
            <a:ext cx="12192000" cy="923330"/>
          </a:xfrm>
          <a:prstGeom prst="rect">
            <a:avLst/>
          </a:prstGeom>
          <a:solidFill>
            <a:schemeClr val="bg1">
              <a:lumMod val="85000"/>
            </a:schemeClr>
          </a:solidFill>
          <a:ln w="25400">
            <a:solidFill>
              <a:srgbClr val="FF0000"/>
            </a:solidFill>
          </a:ln>
        </p:spPr>
        <p:txBody>
          <a:bodyPr wrap="square" rtlCol="0">
            <a:spAutoFit/>
          </a:bodyPr>
          <a:lstStyle/>
          <a:p>
            <a:r>
              <a:rPr lang="en-US" dirty="0" smtClean="0"/>
              <a:t>This individual was found living in one of the school district’s athletic outbuildings on school grounds.  He had been living there for several weeks and was told that it was ok to do so by a former student.  If you have outbuildings on your campus, it may be wise to stick your head in once and awhile and see what’s going on.</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547" y="2185415"/>
            <a:ext cx="2329485" cy="2329485"/>
          </a:xfrm>
          <a:prstGeom prst="rect">
            <a:avLst/>
          </a:prstGeom>
        </p:spPr>
      </p:pic>
      <p:sp>
        <p:nvSpPr>
          <p:cNvPr id="8" name="TextBox 7"/>
          <p:cNvSpPr txBox="1"/>
          <p:nvPr/>
        </p:nvSpPr>
        <p:spPr>
          <a:xfrm>
            <a:off x="-1" y="5934670"/>
            <a:ext cx="12192000" cy="923330"/>
          </a:xfrm>
          <a:prstGeom prst="rect">
            <a:avLst/>
          </a:prstGeom>
          <a:solidFill>
            <a:schemeClr val="bg1">
              <a:lumMod val="85000"/>
            </a:schemeClr>
          </a:solidFill>
          <a:ln w="25400">
            <a:solidFill>
              <a:srgbClr val="FF0000"/>
            </a:solidFill>
          </a:ln>
        </p:spPr>
        <p:txBody>
          <a:bodyPr wrap="square" rtlCol="0">
            <a:spAutoFit/>
          </a:bodyPr>
          <a:lstStyle/>
          <a:p>
            <a:r>
              <a:rPr lang="en-US" dirty="0" smtClean="0"/>
              <a:t>During this incident, it was discovered that  non-district locks were being utilized on the site.  Facilities personnel must have access to all locks at all locations for emergency purposes.  No non-school district locks are authorized.  When you do open a gate lock, best practice is to lock that lock to the fence to prevent it from walking away.  Replacement locks  can run ~$100.</a:t>
            </a:r>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9068663" y="2173172"/>
            <a:ext cx="3138628" cy="2353971"/>
          </a:xfrm>
          <a:prstGeom prst="rect">
            <a:avLst/>
          </a:prstGeom>
          <a:ln w="25400">
            <a:solidFill>
              <a:schemeClr val="tx1"/>
            </a:solidFill>
          </a:ln>
        </p:spPr>
      </p:pic>
      <p:sp>
        <p:nvSpPr>
          <p:cNvPr id="10" name="TextBox 9"/>
          <p:cNvSpPr txBox="1"/>
          <p:nvPr/>
        </p:nvSpPr>
        <p:spPr>
          <a:xfrm>
            <a:off x="9339096" y="5059738"/>
            <a:ext cx="2597762" cy="646331"/>
          </a:xfrm>
          <a:prstGeom prst="rect">
            <a:avLst/>
          </a:prstGeom>
          <a:noFill/>
        </p:spPr>
        <p:txBody>
          <a:bodyPr wrap="none" rtlCol="0">
            <a:spAutoFit/>
          </a:bodyPr>
          <a:lstStyle/>
          <a:p>
            <a:pPr algn="ctr"/>
            <a:r>
              <a:rPr lang="en-US" dirty="0" smtClean="0"/>
              <a:t>The correct way to secure</a:t>
            </a:r>
          </a:p>
          <a:p>
            <a:pPr algn="ctr"/>
            <a:r>
              <a:rPr lang="en-US" dirty="0" smtClean="0"/>
              <a:t> a lock when not in use.</a:t>
            </a:r>
            <a:endParaRPr lang="en-US" dirty="0"/>
          </a:p>
        </p:txBody>
      </p:sp>
    </p:spTree>
    <p:extLst>
      <p:ext uri="{BB962C8B-B14F-4D97-AF65-F5344CB8AC3E}">
        <p14:creationId xmlns:p14="http://schemas.microsoft.com/office/powerpoint/2010/main" val="889571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1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a:ln w="25400">
            <a:solidFill>
              <a:schemeClr val="tx1"/>
            </a:solidFill>
          </a:ln>
        </p:spPr>
      </p:pic>
      <p:sp>
        <p:nvSpPr>
          <p:cNvPr id="3" name="TextBox 2"/>
          <p:cNvSpPr txBox="1"/>
          <p:nvPr/>
        </p:nvSpPr>
        <p:spPr>
          <a:xfrm>
            <a:off x="0" y="0"/>
            <a:ext cx="12192000" cy="1477328"/>
          </a:xfrm>
          <a:prstGeom prst="rect">
            <a:avLst/>
          </a:prstGeom>
          <a:solidFill>
            <a:schemeClr val="bg1">
              <a:lumMod val="85000"/>
            </a:schemeClr>
          </a:solidFill>
          <a:ln w="25400">
            <a:solidFill>
              <a:srgbClr val="FF0000"/>
            </a:solidFill>
          </a:ln>
        </p:spPr>
        <p:txBody>
          <a:bodyPr wrap="square" rtlCol="0">
            <a:spAutoFit/>
          </a:bodyPr>
          <a:lstStyle/>
          <a:p>
            <a:r>
              <a:rPr lang="en-US" dirty="0" smtClean="0"/>
              <a:t>When we treat sites with pesticides and/or herbicides, we post these warning signs.  It is in your best interest to heed their warning.  We have had numerous incidents where individuals have ripped down the signs, climbed fences, and removed gate panels that were wired shut to hold practice, sunbath, and walk their dog.  When these signs are posted, we are trying to keep you safe and maintain the high quality facilities of the school district.  Please take them seriously and support the groundskeepers who are trying their best to support you.</a:t>
            </a:r>
            <a:endParaRPr lang="en-US" dirty="0"/>
          </a:p>
        </p:txBody>
      </p:sp>
    </p:spTree>
    <p:extLst>
      <p:ext uri="{BB962C8B-B14F-4D97-AF65-F5344CB8AC3E}">
        <p14:creationId xmlns:p14="http://schemas.microsoft.com/office/powerpoint/2010/main" val="323125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a:ln w="25400">
            <a:solidFill>
              <a:schemeClr val="tx1"/>
            </a:solidFill>
          </a:ln>
        </p:spPr>
      </p:pic>
      <p:sp>
        <p:nvSpPr>
          <p:cNvPr id="3" name="TextBox 2"/>
          <p:cNvSpPr txBox="1"/>
          <p:nvPr/>
        </p:nvSpPr>
        <p:spPr>
          <a:xfrm>
            <a:off x="0" y="0"/>
            <a:ext cx="12192000" cy="1754326"/>
          </a:xfrm>
          <a:prstGeom prst="rect">
            <a:avLst/>
          </a:prstGeom>
          <a:solidFill>
            <a:schemeClr val="bg1">
              <a:lumMod val="85000"/>
            </a:schemeClr>
          </a:solidFill>
          <a:ln w="25400">
            <a:solidFill>
              <a:srgbClr val="FF0000"/>
            </a:solidFill>
          </a:ln>
        </p:spPr>
        <p:txBody>
          <a:bodyPr wrap="square" rtlCol="0">
            <a:spAutoFit/>
          </a:bodyPr>
          <a:lstStyle/>
          <a:p>
            <a:r>
              <a:rPr lang="en-US" dirty="0" smtClean="0"/>
              <a:t>This is a example of improper key storage.  Key control is </a:t>
            </a:r>
            <a:r>
              <a:rPr lang="en-US" u="sng" dirty="0" smtClean="0"/>
              <a:t>directly related to security</a:t>
            </a:r>
            <a:r>
              <a:rPr lang="en-US" dirty="0" smtClean="0"/>
              <a:t>.  We all have a responsibility to keep our keys accounted for and to limit access based on need.  We have invested millions of dollars into school security.  It is all for nothing, if we let keys to our sites fall into the hands of the wrong person looking to do us harm.  It only takes once.  Please take your keys seriously.  They should not be used for communal use.  They should not be given to other individuals.  They should not be stored in your car or on your bike.  They should not be attached to your Medford School District id badge.  They should not be stored on a wall in a shed that can easily be broken into, that has no alarm, and that has no camera system coverage.  </a:t>
            </a:r>
            <a:endParaRPr lang="en-US" dirty="0"/>
          </a:p>
        </p:txBody>
      </p:sp>
      <p:sp>
        <p:nvSpPr>
          <p:cNvPr id="4" name="TextBox 3"/>
          <p:cNvSpPr txBox="1"/>
          <p:nvPr/>
        </p:nvSpPr>
        <p:spPr>
          <a:xfrm>
            <a:off x="0" y="5657671"/>
            <a:ext cx="12192000" cy="1200329"/>
          </a:xfrm>
          <a:prstGeom prst="rect">
            <a:avLst/>
          </a:prstGeom>
          <a:solidFill>
            <a:schemeClr val="bg1">
              <a:lumMod val="85000"/>
            </a:schemeClr>
          </a:solidFill>
          <a:ln w="25400">
            <a:solidFill>
              <a:srgbClr val="FF0000"/>
            </a:solidFill>
          </a:ln>
        </p:spPr>
        <p:txBody>
          <a:bodyPr wrap="square" rtlCol="0">
            <a:spAutoFit/>
          </a:bodyPr>
          <a:lstStyle/>
          <a:p>
            <a:r>
              <a:rPr lang="en-US" dirty="0" smtClean="0"/>
              <a:t>We have had to re-key 26 schools in the last few years because of lost keys.  Some schools more than once.  Ten of those schools were from cars/bicycles that were stolen that had the individuals keys and identification badges in the car/on the bicycle, a few hanging on the rear view mirror.  Losing your keys puts others at risk and is very costly.  Please report your keys lost in a timely manner and make every effort possible to keep positive control of your keys.</a:t>
            </a:r>
            <a:endParaRPr lang="en-US" dirty="0"/>
          </a:p>
        </p:txBody>
      </p:sp>
    </p:spTree>
    <p:extLst>
      <p:ext uri="{BB962C8B-B14F-4D97-AF65-F5344CB8AC3E}">
        <p14:creationId xmlns:p14="http://schemas.microsoft.com/office/powerpoint/2010/main" val="1057931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230" y="420624"/>
            <a:ext cx="8195841" cy="6156960"/>
          </a:xfrm>
          <a:prstGeom prst="rect">
            <a:avLst/>
          </a:prstGeom>
        </p:spPr>
      </p:pic>
      <p:sp>
        <p:nvSpPr>
          <p:cNvPr id="3" name="TextBox 2"/>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This was a ladder being utilized by a contractor.  The picture probably speaks for itself.  If you see something of this nature, even if it is a non-district employee working on school grounds, please do not let it go.  Report it to the appropriate department. </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0" y="1640243"/>
            <a:ext cx="3538728" cy="3486073"/>
          </a:xfrm>
          <a:prstGeom prst="rect">
            <a:avLst/>
          </a:prstGeom>
          <a:ln w="25400">
            <a:solidFill>
              <a:schemeClr val="tx1"/>
            </a:solidFill>
          </a:ln>
        </p:spPr>
      </p:pic>
    </p:spTree>
    <p:extLst>
      <p:ext uri="{BB962C8B-B14F-4D97-AF65-F5344CB8AC3E}">
        <p14:creationId xmlns:p14="http://schemas.microsoft.com/office/powerpoint/2010/main" val="227064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666999" y="857250"/>
            <a:ext cx="6858000" cy="5143500"/>
          </a:xfrm>
          <a:prstGeom prst="rect">
            <a:avLst/>
          </a:prstGeom>
          <a:ln>
            <a:solidFill>
              <a:schemeClr val="tx1"/>
            </a:solidFill>
          </a:ln>
        </p:spPr>
      </p:pic>
      <p:sp>
        <p:nvSpPr>
          <p:cNvPr id="5" name="TextBox 4"/>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Submit a work order.  If it is urgent or unsafe, please follow it up with a phone call to the facilities office (541) 842-3646.  This was a light switch broken by an individual who was going to attempt to repair it his/herself.  Let facilities do this kind of work. </a:t>
            </a:r>
            <a:endParaRPr lang="en-US" dirty="0"/>
          </a:p>
        </p:txBody>
      </p:sp>
    </p:spTree>
    <p:extLst>
      <p:ext uri="{BB962C8B-B14F-4D97-AF65-F5344CB8AC3E}">
        <p14:creationId xmlns:p14="http://schemas.microsoft.com/office/powerpoint/2010/main" val="1499685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6536" y="0"/>
            <a:ext cx="5138928" cy="6858000"/>
          </a:xfrm>
          <a:prstGeom prst="rect">
            <a:avLst/>
          </a:prstGeom>
          <a:ln w="25400">
            <a:solidFill>
              <a:schemeClr val="tx1"/>
            </a:solidFill>
          </a:ln>
        </p:spPr>
      </p:pic>
      <p:sp>
        <p:nvSpPr>
          <p:cNvPr id="5" name="TextBox 4"/>
          <p:cNvSpPr txBox="1"/>
          <p:nvPr/>
        </p:nvSpPr>
        <p:spPr>
          <a:xfrm>
            <a:off x="0" y="0"/>
            <a:ext cx="12192000" cy="2123658"/>
          </a:xfrm>
          <a:prstGeom prst="rect">
            <a:avLst/>
          </a:prstGeom>
          <a:solidFill>
            <a:schemeClr val="bg1">
              <a:lumMod val="85000"/>
            </a:schemeClr>
          </a:solidFill>
          <a:ln w="25400">
            <a:solidFill>
              <a:srgbClr val="FF0000"/>
            </a:solidFill>
          </a:ln>
        </p:spPr>
        <p:txBody>
          <a:bodyPr wrap="square" rtlCol="0">
            <a:spAutoFit/>
          </a:bodyPr>
          <a:lstStyle/>
          <a:p>
            <a:r>
              <a:rPr lang="en-US" dirty="0" smtClean="0"/>
              <a:t>This is not what locker rooms and/or athletic storage facilities should look like.</a:t>
            </a:r>
          </a:p>
          <a:p>
            <a:endParaRPr lang="en-US" dirty="0"/>
          </a:p>
          <a:p>
            <a:r>
              <a:rPr lang="en-US" dirty="0"/>
              <a:t>Housekeeping." Storage areas shall be kept free from accumulation of materials that constitute hazards from tripping, fire, explosion, or pest harborage. OSHA 1926.250(c</a:t>
            </a:r>
            <a:r>
              <a:rPr lang="en-US" dirty="0" smtClean="0"/>
              <a:t>)</a:t>
            </a:r>
          </a:p>
          <a:p>
            <a:endParaRPr lang="en-US" sz="2400" dirty="0">
              <a:ea typeface="Calibri" panose="020F0502020204030204" pitchFamily="34" charset="0"/>
              <a:cs typeface="Times New Roman" panose="02020603050405020304" pitchFamily="18" charset="0"/>
            </a:endParaRPr>
          </a:p>
          <a:p>
            <a:pPr lvl="0"/>
            <a:r>
              <a:rPr lang="en-US" dirty="0"/>
              <a:t>Exits need to be maintained to provide unobstructed egress. </a:t>
            </a:r>
            <a:r>
              <a:rPr lang="en-US" dirty="0">
                <a:ea typeface="Times New Roman" panose="02020603050405020304" pitchFamily="18" charset="0"/>
              </a:rPr>
              <a:t>Keep paths clear in case of an emergency evacuation.  Always make sure aisles and exits remain clear of desks, chairs, boxes or any items obstructing a clear path. </a:t>
            </a:r>
            <a:r>
              <a:rPr lang="en-US" i="1" dirty="0"/>
              <a:t>OSHA 1926.34(a</a:t>
            </a:r>
            <a:r>
              <a:rPr lang="en-US" i="1" dirty="0" smtClean="0"/>
              <a:t>).</a:t>
            </a:r>
            <a:endParaRPr lang="en-US" dirty="0"/>
          </a:p>
        </p:txBody>
      </p:sp>
    </p:spTree>
    <p:extLst>
      <p:ext uri="{BB962C8B-B14F-4D97-AF65-F5344CB8AC3E}">
        <p14:creationId xmlns:p14="http://schemas.microsoft.com/office/powerpoint/2010/main" val="2948222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696712" cy="6858000"/>
          </a:xfrm>
          <a:prstGeom prst="rect">
            <a:avLst/>
          </a:prstGeom>
          <a:ln w="25400">
            <a:solidFill>
              <a:schemeClr val="tx1"/>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0330" y="2902064"/>
            <a:ext cx="1427950" cy="124422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0552" y="1340827"/>
            <a:ext cx="6074664" cy="3416999"/>
          </a:xfrm>
          <a:prstGeom prst="rect">
            <a:avLst/>
          </a:prstGeom>
          <a:ln w="25400">
            <a:solidFill>
              <a:schemeClr val="tx1"/>
            </a:solidFill>
          </a:ln>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40552" y="5177998"/>
            <a:ext cx="1904174" cy="1428131"/>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76560" y="5177998"/>
            <a:ext cx="1512188" cy="1512188"/>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l="20040" t="12662" r="9847"/>
          <a:stretch/>
        </p:blipFill>
        <p:spPr>
          <a:xfrm>
            <a:off x="7919117" y="4898324"/>
            <a:ext cx="2295144" cy="1809786"/>
          </a:xfrm>
          <a:prstGeom prst="rect">
            <a:avLst/>
          </a:prstGeom>
          <a:ln w="25400">
            <a:solidFill>
              <a:schemeClr val="tx1"/>
            </a:solidFill>
          </a:ln>
        </p:spPr>
      </p:pic>
      <p:sp>
        <p:nvSpPr>
          <p:cNvPr id="2" name="TextBox 1"/>
          <p:cNvSpPr txBox="1"/>
          <p:nvPr/>
        </p:nvSpPr>
        <p:spPr>
          <a:xfrm>
            <a:off x="0" y="0"/>
            <a:ext cx="12192000" cy="1477328"/>
          </a:xfrm>
          <a:prstGeom prst="rect">
            <a:avLst/>
          </a:prstGeom>
          <a:solidFill>
            <a:schemeClr val="bg1">
              <a:lumMod val="85000"/>
            </a:schemeClr>
          </a:solidFill>
          <a:ln w="25400">
            <a:solidFill>
              <a:srgbClr val="FF0000"/>
            </a:solidFill>
          </a:ln>
        </p:spPr>
        <p:txBody>
          <a:bodyPr wrap="square" rtlCol="0">
            <a:spAutoFit/>
          </a:bodyPr>
          <a:lstStyle/>
          <a:p>
            <a:r>
              <a:rPr lang="en-US" dirty="0" smtClean="0"/>
              <a:t>There are several hazards in this picture.  This photo on the left was part of a hazard identification lane that was set up for training purposes.  The significant one to highlight was the improper </a:t>
            </a:r>
            <a:r>
              <a:rPr lang="en-US" dirty="0"/>
              <a:t>footwear: There are many, many slip, trip, and fall hazards </a:t>
            </a:r>
            <a:r>
              <a:rPr lang="en-US" dirty="0" smtClean="0"/>
              <a:t>throughout the district.  Wearing </a:t>
            </a:r>
            <a:r>
              <a:rPr lang="en-US" dirty="0"/>
              <a:t>proper footwear and situational awareness are your first line of defense for hazards of this nature.  </a:t>
            </a:r>
            <a:r>
              <a:rPr lang="en-US" dirty="0" smtClean="0"/>
              <a:t>We have had several significant injuries where improper footwear was a contributing factor.  Excessively high heels, flip flops, and certain types of sandals are not stable.  We have even seen individuals who walk around barefoot in the classrooms.</a:t>
            </a:r>
            <a:endParaRPr lang="en-US" dirty="0"/>
          </a:p>
        </p:txBody>
      </p:sp>
    </p:spTree>
    <p:extLst>
      <p:ext uri="{BB962C8B-B14F-4D97-AF65-F5344CB8AC3E}">
        <p14:creationId xmlns:p14="http://schemas.microsoft.com/office/powerpoint/2010/main" val="55765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9780" y="0"/>
            <a:ext cx="9137274" cy="6858000"/>
          </a:xfrm>
          <a:prstGeom prst="rect">
            <a:avLst/>
          </a:prstGeom>
          <a:ln w="25400">
            <a:solidFill>
              <a:schemeClr val="tx1"/>
            </a:solidFill>
          </a:ln>
        </p:spPr>
      </p:pic>
      <p:sp>
        <p:nvSpPr>
          <p:cNvPr id="2" name="TextBox 1"/>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Light fixtures should have their covers on them. Some times they are missing, some times they are damaged or become loose and dangle at height.  If you see a light that should have a cover, please report it.</a:t>
            </a:r>
            <a:endParaRPr lang="en-US" dirty="0"/>
          </a:p>
        </p:txBody>
      </p:sp>
    </p:spTree>
    <p:extLst>
      <p:ext uri="{BB962C8B-B14F-4D97-AF65-F5344CB8AC3E}">
        <p14:creationId xmlns:p14="http://schemas.microsoft.com/office/powerpoint/2010/main" val="1380006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95928" y="2953512"/>
            <a:ext cx="3560847" cy="369332"/>
          </a:xfrm>
          <a:prstGeom prst="rect">
            <a:avLst/>
          </a:prstGeom>
          <a:noFill/>
        </p:spPr>
        <p:txBody>
          <a:bodyPr wrap="none" rtlCol="0">
            <a:spAutoFit/>
          </a:bodyPr>
          <a:lstStyle/>
          <a:p>
            <a:r>
              <a:rPr lang="en-US" dirty="0" smtClean="0"/>
              <a:t>Disguised Raid can spraying of fields</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8112" y="0"/>
            <a:ext cx="9144000" cy="6858000"/>
          </a:xfrm>
          <a:prstGeom prst="rect">
            <a:avLst/>
          </a:prstGeom>
          <a:ln w="25400">
            <a:solidFill>
              <a:schemeClr val="tx1"/>
            </a:solidFill>
          </a:ln>
        </p:spPr>
      </p:pic>
      <p:sp>
        <p:nvSpPr>
          <p:cNvPr id="2" name="TextBox 1"/>
          <p:cNvSpPr txBox="1"/>
          <p:nvPr/>
        </p:nvSpPr>
        <p:spPr>
          <a:xfrm>
            <a:off x="0" y="0"/>
            <a:ext cx="12192000" cy="2585323"/>
          </a:xfrm>
          <a:prstGeom prst="rect">
            <a:avLst/>
          </a:prstGeom>
          <a:solidFill>
            <a:schemeClr val="bg1">
              <a:lumMod val="85000"/>
            </a:schemeClr>
          </a:solidFill>
          <a:ln w="25400">
            <a:solidFill>
              <a:srgbClr val="FF0000"/>
            </a:solidFill>
          </a:ln>
        </p:spPr>
        <p:txBody>
          <a:bodyPr wrap="square" rtlCol="0">
            <a:spAutoFit/>
          </a:bodyPr>
          <a:lstStyle/>
          <a:p>
            <a:r>
              <a:rPr lang="en-US" dirty="0" smtClean="0"/>
              <a:t>On July </a:t>
            </a:r>
            <a:r>
              <a:rPr lang="en-US" dirty="0"/>
              <a:t>1, </a:t>
            </a:r>
            <a:r>
              <a:rPr lang="en-US" dirty="0" smtClean="0"/>
              <a:t>2012, </a:t>
            </a:r>
            <a:r>
              <a:rPr lang="en-US" dirty="0"/>
              <a:t>u</a:t>
            </a:r>
            <a:r>
              <a:rPr lang="en-US" dirty="0" smtClean="0"/>
              <a:t>nder ORS 634.700-634.750, schools became subject to Integrated Pest Management (IPM) laws.  This law was put into place as part of an effort to reduce the amount of hazardous substances that children are exposed to.  It also outlines a graduated response type approach where other steps are taken to eliminate and control pests before utilizing an application.  For instance, before spraying for ants, we would clean up thoroughly, block access points, remove food sources, and eliminate any potential harborage.  As part of this process, only certified applicators can apply pesticides (herbicides and fungicides fall under pesticides).  Below is an example of a raid can that an individual tried to hide by wrapping it in blue painters tape.  Unless you are a certified applicator working for the district, you cannot utilize any of these application for pest or on grass.  Report the concern and we will do our best to address it.  Please do not attempt to sneak it.  Improper and uncoordinated application is a significant issue and potential liability. </a:t>
            </a:r>
            <a:endParaRPr lang="en-US" dirty="0"/>
          </a:p>
        </p:txBody>
      </p:sp>
    </p:spTree>
    <p:extLst>
      <p:ext uri="{BB962C8B-B14F-4D97-AF65-F5344CB8AC3E}">
        <p14:creationId xmlns:p14="http://schemas.microsoft.com/office/powerpoint/2010/main" val="3387814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13412" b="13021"/>
          <a:stretch/>
        </p:blipFill>
        <p:spPr>
          <a:xfrm>
            <a:off x="3127247" y="-1"/>
            <a:ext cx="5751577" cy="6840561"/>
          </a:xfrm>
          <a:prstGeom prst="rect">
            <a:avLst/>
          </a:prstGeom>
          <a:ln w="25400">
            <a:solidFill>
              <a:schemeClr val="tx1"/>
            </a:solidFill>
          </a:ln>
        </p:spPr>
      </p:pic>
      <p:sp>
        <p:nvSpPr>
          <p:cNvPr id="2" name="TextBox 1"/>
          <p:cNvSpPr txBox="1"/>
          <p:nvPr/>
        </p:nvSpPr>
        <p:spPr>
          <a:xfrm>
            <a:off x="0" y="0"/>
            <a:ext cx="12192000" cy="923330"/>
          </a:xfrm>
          <a:prstGeom prst="rect">
            <a:avLst/>
          </a:prstGeom>
          <a:solidFill>
            <a:schemeClr val="bg1">
              <a:lumMod val="85000"/>
            </a:schemeClr>
          </a:solidFill>
          <a:ln w="25400">
            <a:solidFill>
              <a:srgbClr val="FF0000"/>
            </a:solidFill>
          </a:ln>
        </p:spPr>
        <p:txBody>
          <a:bodyPr wrap="square" rtlCol="0">
            <a:spAutoFit/>
          </a:bodyPr>
          <a:lstStyle/>
          <a:p>
            <a:r>
              <a:rPr lang="en-US" dirty="0" smtClean="0"/>
              <a:t>Bees in a box, on top of a ladder, balanced with a glove, stacked on top of four pallets – At a school.  ~5% of the population is allergic to a bee sting to some extent.  Some are minor reactions, yet some can be extreme and potentially life threatening (anaphylaxis).  </a:t>
            </a:r>
            <a:endParaRPr lang="en-US" dirty="0"/>
          </a:p>
        </p:txBody>
      </p:sp>
    </p:spTree>
    <p:extLst>
      <p:ext uri="{BB962C8B-B14F-4D97-AF65-F5344CB8AC3E}">
        <p14:creationId xmlns:p14="http://schemas.microsoft.com/office/powerpoint/2010/main" val="2032229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9176" y="1632632"/>
            <a:ext cx="2782824" cy="3769226"/>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35352"/>
          <a:stretch/>
        </p:blipFill>
        <p:spPr>
          <a:xfrm>
            <a:off x="301752" y="1632632"/>
            <a:ext cx="4966342" cy="4854283"/>
          </a:xfrm>
          <a:prstGeom prst="rect">
            <a:avLst/>
          </a:prstGeom>
          <a:ln w="25400">
            <a:solidFill>
              <a:schemeClr val="tx1"/>
            </a:solidFill>
          </a:ln>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2082546"/>
            <a:ext cx="3238500" cy="3771900"/>
          </a:xfrm>
          <a:prstGeom prst="rect">
            <a:avLst/>
          </a:prstGeom>
          <a:ln w="25400">
            <a:solidFill>
              <a:schemeClr val="tx1"/>
            </a:solidFill>
          </a:ln>
        </p:spPr>
      </p:pic>
      <p:sp>
        <p:nvSpPr>
          <p:cNvPr id="2" name="TextBox 1"/>
          <p:cNvSpPr txBox="1"/>
          <p:nvPr/>
        </p:nvSpPr>
        <p:spPr>
          <a:xfrm>
            <a:off x="0" y="0"/>
            <a:ext cx="12192000" cy="1754326"/>
          </a:xfrm>
          <a:prstGeom prst="rect">
            <a:avLst/>
          </a:prstGeom>
          <a:solidFill>
            <a:schemeClr val="bg1">
              <a:lumMod val="85000"/>
            </a:schemeClr>
          </a:solidFill>
          <a:ln w="25400">
            <a:solidFill>
              <a:srgbClr val="FF0000"/>
            </a:solidFill>
          </a:ln>
        </p:spPr>
        <p:txBody>
          <a:bodyPr wrap="square" rtlCol="0">
            <a:spAutoFit/>
          </a:bodyPr>
          <a:lstStyle/>
          <a:p>
            <a:r>
              <a:rPr lang="en-US" dirty="0" smtClean="0"/>
              <a:t>It happens all the time.  We get in a hurry, </a:t>
            </a:r>
            <a:r>
              <a:rPr lang="en-US" dirty="0"/>
              <a:t>w</a:t>
            </a:r>
            <a:r>
              <a:rPr lang="en-US" dirty="0" smtClean="0"/>
              <a:t>e take a short cut, and we </a:t>
            </a:r>
            <a:r>
              <a:rPr lang="en-US" u="sng" dirty="0" smtClean="0"/>
              <a:t>have had </a:t>
            </a:r>
            <a:r>
              <a:rPr lang="en-US" dirty="0" smtClean="0"/>
              <a:t>significant injuries from individuals utilizing chairs as ladders.  Sometimes we even use chairs with wheels and chairs stacked on top of tables to achieve height.  Chairs as ladders, chairs with broken wheels, chairs with only </a:t>
            </a:r>
            <a:r>
              <a:rPr lang="en-US" u="sng" dirty="0" smtClean="0"/>
              <a:t>four</a:t>
            </a:r>
            <a:r>
              <a:rPr lang="en-US" dirty="0" smtClean="0"/>
              <a:t> wheels, and chairs at heights are not a good idea.  We do not want to rush to failure.  If you need a ladder or a step stool, please take the time to get the proper tool and use it correctly.  If you do not feel comfortable doing so, please ask for help.  It may seem insignificant, but it is not worth the risk and it has caused more than one significant injury.</a:t>
            </a:r>
            <a:endParaRPr lang="en-US" dirty="0"/>
          </a:p>
        </p:txBody>
      </p:sp>
    </p:spTree>
    <p:extLst>
      <p:ext uri="{BB962C8B-B14F-4D97-AF65-F5344CB8AC3E}">
        <p14:creationId xmlns:p14="http://schemas.microsoft.com/office/powerpoint/2010/main" val="3966658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8998" y="1304574"/>
            <a:ext cx="10037266" cy="5064735"/>
          </a:xfrm>
          <a:prstGeom prst="rect">
            <a:avLst/>
          </a:prstGeom>
          <a:ln w="25400">
            <a:solidFill>
              <a:schemeClr val="tx1"/>
            </a:solidFill>
          </a:ln>
        </p:spPr>
      </p:pic>
      <p:sp>
        <p:nvSpPr>
          <p:cNvPr id="2" name="TextBox 1"/>
          <p:cNvSpPr txBox="1"/>
          <p:nvPr/>
        </p:nvSpPr>
        <p:spPr>
          <a:xfrm>
            <a:off x="0" y="0"/>
            <a:ext cx="12192000" cy="1200329"/>
          </a:xfrm>
          <a:prstGeom prst="rect">
            <a:avLst/>
          </a:prstGeom>
          <a:solidFill>
            <a:schemeClr val="bg1">
              <a:lumMod val="85000"/>
            </a:schemeClr>
          </a:solidFill>
          <a:ln w="25400">
            <a:solidFill>
              <a:srgbClr val="FF0000"/>
            </a:solidFill>
          </a:ln>
        </p:spPr>
        <p:txBody>
          <a:bodyPr wrap="square" rtlCol="0">
            <a:spAutoFit/>
          </a:bodyPr>
          <a:lstStyle/>
          <a:p>
            <a:r>
              <a:rPr lang="en-US" dirty="0" smtClean="0"/>
              <a:t>We see these injuries frequently.  They seem to spike at the beginning of the school year and at the end of the school year as we move in and out of buildings.  Some departments, have done extensive training on the proper lifting procedures; however, we tend to hurry and not utilize the techniques outlined below.  These simple movements can cause painful and lingering injuries.  Please take advantage of the proper techniques and save yourself the pain!  What safety training does your site conduct?</a:t>
            </a:r>
            <a:endParaRPr lang="en-US" dirty="0"/>
          </a:p>
        </p:txBody>
      </p:sp>
    </p:spTree>
    <p:extLst>
      <p:ext uri="{BB962C8B-B14F-4D97-AF65-F5344CB8AC3E}">
        <p14:creationId xmlns:p14="http://schemas.microsoft.com/office/powerpoint/2010/main" val="1344805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extLst>
              <a:ext uri="{28A0092B-C50C-407E-A947-70E740481C1C}">
                <a14:useLocalDpi xmlns:a14="http://schemas.microsoft.com/office/drawing/2010/main" val="0"/>
              </a:ext>
            </a:extLst>
          </a:blip>
          <a:stretch>
            <a:fillRect/>
          </a:stretch>
        </p:blipFill>
        <p:spPr>
          <a:xfrm rot="5400000">
            <a:off x="5089303" y="269082"/>
            <a:ext cx="6858000" cy="6319838"/>
          </a:xfrm>
          <a:prstGeom prst="rect">
            <a:avLst/>
          </a:prstGeom>
          <a:ln w="25400">
            <a:solidFill>
              <a:schemeClr val="tx1"/>
            </a:solidFill>
          </a:ln>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6888" y="184666"/>
            <a:ext cx="4745736" cy="3052310"/>
          </a:xfrm>
          <a:prstGeom prst="rect">
            <a:avLst/>
          </a:prstGeom>
          <a:ln w="25400">
            <a:solidFill>
              <a:schemeClr val="tx1"/>
            </a:solidFill>
          </a:ln>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6888" y="3745754"/>
            <a:ext cx="4745736" cy="2816496"/>
          </a:xfrm>
          <a:prstGeom prst="rect">
            <a:avLst/>
          </a:prstGeom>
          <a:ln w="25400">
            <a:solidFill>
              <a:schemeClr val="tx1"/>
            </a:solidFill>
          </a:ln>
        </p:spPr>
      </p:pic>
      <p:sp>
        <p:nvSpPr>
          <p:cNvPr id="2" name="TextBox 1"/>
          <p:cNvSpPr txBox="1"/>
          <p:nvPr/>
        </p:nvSpPr>
        <p:spPr>
          <a:xfrm>
            <a:off x="0" y="0"/>
            <a:ext cx="12192000" cy="369332"/>
          </a:xfrm>
          <a:prstGeom prst="rect">
            <a:avLst/>
          </a:prstGeom>
          <a:solidFill>
            <a:schemeClr val="bg1">
              <a:lumMod val="85000"/>
            </a:schemeClr>
          </a:solidFill>
          <a:ln w="25400">
            <a:solidFill>
              <a:srgbClr val="FF0000"/>
            </a:solidFill>
          </a:ln>
        </p:spPr>
        <p:txBody>
          <a:bodyPr wrap="square" rtlCol="0">
            <a:spAutoFit/>
          </a:bodyPr>
          <a:lstStyle/>
          <a:p>
            <a:r>
              <a:rPr lang="en-US" dirty="0"/>
              <a:t>P</a:t>
            </a:r>
            <a:r>
              <a:rPr lang="en-US" dirty="0" smtClean="0"/>
              <a:t>aper cutters should never be left in the open position and the guards should be used when the blade is not in use.</a:t>
            </a:r>
            <a:endParaRPr lang="en-US" dirty="0"/>
          </a:p>
        </p:txBody>
      </p:sp>
      <p:sp>
        <p:nvSpPr>
          <p:cNvPr id="8" name="TextBox 7"/>
          <p:cNvSpPr txBox="1"/>
          <p:nvPr/>
        </p:nvSpPr>
        <p:spPr>
          <a:xfrm>
            <a:off x="2500884" y="2390906"/>
            <a:ext cx="2152705" cy="369332"/>
          </a:xfrm>
          <a:prstGeom prst="rect">
            <a:avLst/>
          </a:prstGeom>
          <a:noFill/>
        </p:spPr>
        <p:txBody>
          <a:bodyPr wrap="none" rtlCol="0">
            <a:spAutoFit/>
          </a:bodyPr>
          <a:lstStyle/>
          <a:p>
            <a:r>
              <a:rPr lang="en-US" dirty="0" smtClean="0">
                <a:solidFill>
                  <a:srgbClr val="FF0000"/>
                </a:solidFill>
              </a:rPr>
              <a:t>Safety latch not used</a:t>
            </a:r>
            <a:endParaRPr lang="en-US" dirty="0">
              <a:solidFill>
                <a:srgbClr val="FF0000"/>
              </a:solidFill>
            </a:endParaRPr>
          </a:p>
        </p:txBody>
      </p:sp>
      <p:sp>
        <p:nvSpPr>
          <p:cNvPr id="9" name="TextBox 8"/>
          <p:cNvSpPr txBox="1"/>
          <p:nvPr/>
        </p:nvSpPr>
        <p:spPr>
          <a:xfrm>
            <a:off x="2001612" y="5630918"/>
            <a:ext cx="1575624" cy="369332"/>
          </a:xfrm>
          <a:prstGeom prst="rect">
            <a:avLst/>
          </a:prstGeom>
          <a:noFill/>
        </p:spPr>
        <p:txBody>
          <a:bodyPr wrap="none" rtlCol="0">
            <a:spAutoFit/>
          </a:bodyPr>
          <a:lstStyle/>
          <a:p>
            <a:r>
              <a:rPr lang="en-US" dirty="0" smtClean="0">
                <a:solidFill>
                  <a:srgbClr val="FF0000"/>
                </a:solidFill>
              </a:rPr>
              <a:t>No safety latch</a:t>
            </a:r>
            <a:endParaRPr lang="en-US" dirty="0">
              <a:solidFill>
                <a:srgbClr val="FF0000"/>
              </a:solidFill>
            </a:endParaRPr>
          </a:p>
        </p:txBody>
      </p:sp>
      <p:sp>
        <p:nvSpPr>
          <p:cNvPr id="10" name="TextBox 9"/>
          <p:cNvSpPr txBox="1"/>
          <p:nvPr/>
        </p:nvSpPr>
        <p:spPr>
          <a:xfrm>
            <a:off x="6096000" y="4041648"/>
            <a:ext cx="2912400" cy="369332"/>
          </a:xfrm>
          <a:prstGeom prst="rect">
            <a:avLst/>
          </a:prstGeom>
          <a:noFill/>
        </p:spPr>
        <p:txBody>
          <a:bodyPr wrap="none" rtlCol="0">
            <a:spAutoFit/>
          </a:bodyPr>
          <a:lstStyle/>
          <a:p>
            <a:r>
              <a:rPr lang="en-US" dirty="0" smtClean="0">
                <a:solidFill>
                  <a:srgbClr val="FF0000"/>
                </a:solidFill>
              </a:rPr>
              <a:t>Left open and latch not used</a:t>
            </a:r>
            <a:endParaRPr lang="en-US" dirty="0">
              <a:solidFill>
                <a:srgbClr val="FF0000"/>
              </a:solidFill>
            </a:endParaRPr>
          </a:p>
        </p:txBody>
      </p:sp>
    </p:spTree>
    <p:extLst>
      <p:ext uri="{BB962C8B-B14F-4D97-AF65-F5344CB8AC3E}">
        <p14:creationId xmlns:p14="http://schemas.microsoft.com/office/powerpoint/2010/main" val="2026949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9" grpId="0"/>
      <p:bldP spid="10"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extLst>
              <a:ext uri="{28A0092B-C50C-407E-A947-70E740481C1C}">
                <a14:useLocalDpi xmlns:a14="http://schemas.microsoft.com/office/drawing/2010/main" val="0"/>
              </a:ext>
            </a:extLst>
          </a:blip>
          <a:stretch>
            <a:fillRect/>
          </a:stretch>
        </p:blipFill>
        <p:spPr>
          <a:xfrm rot="5400000">
            <a:off x="2574227" y="215075"/>
            <a:ext cx="6858001" cy="6427852"/>
          </a:xfrm>
          <a:prstGeom prst="rect">
            <a:avLst/>
          </a:prstGeom>
          <a:ln w="25400">
            <a:solidFill>
              <a:schemeClr val="tx1"/>
            </a:solidFill>
          </a:ln>
        </p:spPr>
      </p:pic>
      <p:sp>
        <p:nvSpPr>
          <p:cNvPr id="2" name="TextBox 1"/>
          <p:cNvSpPr txBox="1"/>
          <p:nvPr/>
        </p:nvSpPr>
        <p:spPr>
          <a:xfrm>
            <a:off x="0" y="0"/>
            <a:ext cx="12192000" cy="923330"/>
          </a:xfrm>
          <a:prstGeom prst="rect">
            <a:avLst/>
          </a:prstGeom>
          <a:solidFill>
            <a:schemeClr val="bg1">
              <a:lumMod val="85000"/>
            </a:schemeClr>
          </a:solidFill>
          <a:ln w="25400">
            <a:solidFill>
              <a:srgbClr val="FF0000"/>
            </a:solidFill>
          </a:ln>
        </p:spPr>
        <p:txBody>
          <a:bodyPr wrap="square" rtlCol="0">
            <a:spAutoFit/>
          </a:bodyPr>
          <a:lstStyle/>
          <a:p>
            <a:r>
              <a:rPr lang="en-US" dirty="0" smtClean="0"/>
              <a:t>Electrical appliances should be unplugged when not in use even if they are equipped with a </a:t>
            </a:r>
            <a:r>
              <a:rPr lang="en-US" dirty="0"/>
              <a:t>ground fault circuit interrupter </a:t>
            </a:r>
            <a:r>
              <a:rPr lang="en-US" dirty="0" smtClean="0"/>
              <a:t>(GFCI).  This eliminates the risk of an electrical hazard and saves energy via elimination of any phantom loads.  A phantom load is a device that consumes electricity when turned off but still plugged into an outlet. </a:t>
            </a:r>
            <a:endParaRPr lang="en-US" dirty="0"/>
          </a:p>
        </p:txBody>
      </p:sp>
    </p:spTree>
    <p:extLst>
      <p:ext uri="{BB962C8B-B14F-4D97-AF65-F5344CB8AC3E}">
        <p14:creationId xmlns:p14="http://schemas.microsoft.com/office/powerpoint/2010/main" val="4176850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Overloading plugs and circuits is a serious fire hazard.  Just because there is space to plug in additional items does not mean that it is safe to do so.  Overloading can cause overheating which leads to a meltdown/sparks and a fire.</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8927" y="1126446"/>
            <a:ext cx="6775705" cy="5338362"/>
          </a:xfrm>
          <a:prstGeom prst="rect">
            <a:avLst/>
          </a:prstGeom>
          <a:ln w="25400">
            <a:solidFill>
              <a:schemeClr val="tx1"/>
            </a:solidFill>
          </a:ln>
        </p:spPr>
      </p:pic>
      <p:sp>
        <p:nvSpPr>
          <p:cNvPr id="4" name="Rectangle 3"/>
          <p:cNvSpPr/>
          <p:nvPr/>
        </p:nvSpPr>
        <p:spPr>
          <a:xfrm>
            <a:off x="301752" y="2444556"/>
            <a:ext cx="6096000" cy="2123658"/>
          </a:xfrm>
          <a:prstGeom prst="rect">
            <a:avLst/>
          </a:prstGeom>
        </p:spPr>
        <p:txBody>
          <a:bodyPr>
            <a:spAutoFit/>
          </a:bodyPr>
          <a:lstStyle/>
          <a:p>
            <a:r>
              <a:rPr lang="en-US" sz="1200" b="1" u="sng" dirty="0"/>
              <a:t>Check </a:t>
            </a:r>
            <a:r>
              <a:rPr lang="en-US" sz="1200" b="1" u="sng" dirty="0" smtClean="0"/>
              <a:t>Regularly For The Following </a:t>
            </a:r>
            <a:r>
              <a:rPr lang="en-US" sz="1200" b="1" u="sng" dirty="0"/>
              <a:t>D</a:t>
            </a:r>
            <a:r>
              <a:rPr lang="en-US" sz="1200" b="1" u="sng" dirty="0" smtClean="0"/>
              <a:t>anger </a:t>
            </a:r>
            <a:r>
              <a:rPr lang="en-US" sz="1200" b="1" u="sng" dirty="0"/>
              <a:t>S</a:t>
            </a:r>
            <a:r>
              <a:rPr lang="en-US" sz="1200" b="1" u="sng" dirty="0" smtClean="0"/>
              <a:t>igns</a:t>
            </a:r>
            <a:r>
              <a:rPr lang="en-US" sz="1200" b="1" u="sng" dirty="0"/>
              <a:t>:</a:t>
            </a:r>
            <a:r>
              <a:rPr lang="en-US" sz="1200" dirty="0"/>
              <a:t/>
            </a:r>
            <a:br>
              <a:rPr lang="en-US" sz="1200" dirty="0"/>
            </a:br>
            <a:r>
              <a:rPr lang="en-US" sz="1200" dirty="0"/>
              <a:t>- </a:t>
            </a:r>
            <a:r>
              <a:rPr lang="en-US" sz="1200" dirty="0" smtClean="0"/>
              <a:t>A </a:t>
            </a:r>
            <a:r>
              <a:rPr lang="en-US" sz="1200" dirty="0"/>
              <a:t>smell of hot plastic or burning near an appliance or </a:t>
            </a:r>
            <a:r>
              <a:rPr lang="en-US" sz="1200" dirty="0" smtClean="0"/>
              <a:t>socket.</a:t>
            </a:r>
            <a:r>
              <a:rPr lang="en-US" sz="1200" dirty="0"/>
              <a:t/>
            </a:r>
            <a:br>
              <a:rPr lang="en-US" sz="1200" dirty="0"/>
            </a:br>
            <a:r>
              <a:rPr lang="en-US" sz="1200" dirty="0"/>
              <a:t>- </a:t>
            </a:r>
            <a:r>
              <a:rPr lang="en-US" sz="1200" dirty="0" smtClean="0"/>
              <a:t>Sparks </a:t>
            </a:r>
            <a:r>
              <a:rPr lang="en-US" sz="1200" dirty="0"/>
              <a:t>or smoke coming from a plug or </a:t>
            </a:r>
            <a:r>
              <a:rPr lang="en-US" sz="1200" dirty="0" smtClean="0"/>
              <a:t>appliance.</a:t>
            </a:r>
            <a:r>
              <a:rPr lang="en-US" sz="1200" dirty="0"/>
              <a:t/>
            </a:r>
            <a:br>
              <a:rPr lang="en-US" sz="1200" dirty="0"/>
            </a:br>
            <a:r>
              <a:rPr lang="en-US" sz="1200" dirty="0"/>
              <a:t>- </a:t>
            </a:r>
            <a:r>
              <a:rPr lang="en-US" sz="1200" dirty="0" smtClean="0"/>
              <a:t>Blackness </a:t>
            </a:r>
            <a:r>
              <a:rPr lang="en-US" sz="1200" dirty="0"/>
              <a:t>or scorch marks around a socket or plug, or on an </a:t>
            </a:r>
            <a:r>
              <a:rPr lang="en-US" sz="1200" dirty="0" smtClean="0"/>
              <a:t>appliance.</a:t>
            </a:r>
            <a:r>
              <a:rPr lang="en-US" sz="1200" dirty="0"/>
              <a:t/>
            </a:r>
            <a:br>
              <a:rPr lang="en-US" sz="1200" dirty="0"/>
            </a:br>
            <a:r>
              <a:rPr lang="en-US" sz="1200" dirty="0"/>
              <a:t>- </a:t>
            </a:r>
            <a:r>
              <a:rPr lang="en-US" sz="1200" dirty="0" smtClean="0"/>
              <a:t>Damaged </a:t>
            </a:r>
            <a:r>
              <a:rPr lang="en-US" sz="1200" dirty="0"/>
              <a:t>or frayed </a:t>
            </a:r>
            <a:r>
              <a:rPr lang="en-US" sz="1200" dirty="0" smtClean="0"/>
              <a:t>leads.</a:t>
            </a:r>
            <a:r>
              <a:rPr lang="en-US" sz="1200" dirty="0"/>
              <a:t/>
            </a:r>
            <a:br>
              <a:rPr lang="en-US" sz="1200" dirty="0"/>
            </a:br>
            <a:r>
              <a:rPr lang="en-US" sz="1200" dirty="0"/>
              <a:t>- </a:t>
            </a:r>
            <a:r>
              <a:rPr lang="en-US" sz="1200" dirty="0" smtClean="0"/>
              <a:t>Colored </a:t>
            </a:r>
            <a:r>
              <a:rPr lang="en-US" sz="1200" dirty="0"/>
              <a:t>wire inside leads showing at the plug or anywhere </a:t>
            </a:r>
            <a:r>
              <a:rPr lang="en-US" sz="1200" dirty="0" smtClean="0"/>
              <a:t>else.</a:t>
            </a:r>
            <a:r>
              <a:rPr lang="en-US" sz="1200" dirty="0"/>
              <a:t/>
            </a:r>
            <a:br>
              <a:rPr lang="en-US" sz="1200" dirty="0"/>
            </a:br>
            <a:r>
              <a:rPr lang="en-US" sz="1200" dirty="0"/>
              <a:t>- M</a:t>
            </a:r>
            <a:r>
              <a:rPr lang="en-US" sz="1200" dirty="0" smtClean="0"/>
              <a:t>elted </a:t>
            </a:r>
            <a:r>
              <a:rPr lang="en-US" sz="1200" dirty="0"/>
              <a:t>plastic on appliance casings or </a:t>
            </a:r>
            <a:r>
              <a:rPr lang="en-US" sz="1200" dirty="0" smtClean="0"/>
              <a:t>leads.</a:t>
            </a:r>
            <a:r>
              <a:rPr lang="en-US" sz="1200" dirty="0"/>
              <a:t/>
            </a:r>
            <a:br>
              <a:rPr lang="en-US" sz="1200" dirty="0"/>
            </a:br>
            <a:r>
              <a:rPr lang="en-US" sz="1200" dirty="0"/>
              <a:t>- </a:t>
            </a:r>
            <a:r>
              <a:rPr lang="en-US" sz="1200" dirty="0" smtClean="0"/>
              <a:t>Fuses </a:t>
            </a:r>
            <a:r>
              <a:rPr lang="en-US" sz="1200" dirty="0"/>
              <a:t>that blow or circuit-breakers that operate for no obvious </a:t>
            </a:r>
            <a:r>
              <a:rPr lang="en-US" sz="1200" dirty="0" smtClean="0"/>
              <a:t>reason.</a:t>
            </a:r>
          </a:p>
          <a:p>
            <a:r>
              <a:rPr lang="en-US" sz="1200" dirty="0" smtClean="0"/>
              <a:t>- Cords </a:t>
            </a:r>
            <a:r>
              <a:rPr lang="en-US" sz="1200" dirty="0"/>
              <a:t>or wall plates are warm to the touch or </a:t>
            </a:r>
            <a:r>
              <a:rPr lang="en-US" sz="1200" dirty="0" smtClean="0"/>
              <a:t>discolored.</a:t>
            </a:r>
            <a:endParaRPr lang="en-US" sz="1200" dirty="0"/>
          </a:p>
          <a:p>
            <a:r>
              <a:rPr lang="en-US" sz="1200" dirty="0" smtClean="0"/>
              <a:t>- Crackling</a:t>
            </a:r>
            <a:r>
              <a:rPr lang="en-US" sz="1200" dirty="0"/>
              <a:t>, sizzling or buzzing is heard from </a:t>
            </a:r>
            <a:r>
              <a:rPr lang="en-US" sz="1200" dirty="0" smtClean="0"/>
              <a:t>outlets.</a:t>
            </a:r>
            <a:endParaRPr lang="en-US" sz="1200" dirty="0"/>
          </a:p>
          <a:p>
            <a:endParaRPr lang="en-US" sz="1200" dirty="0"/>
          </a:p>
        </p:txBody>
      </p:sp>
    </p:spTree>
    <p:extLst>
      <p:ext uri="{BB962C8B-B14F-4D97-AF65-F5344CB8AC3E}">
        <p14:creationId xmlns:p14="http://schemas.microsoft.com/office/powerpoint/2010/main" val="1271425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699" y="0"/>
            <a:ext cx="10183997" cy="6858000"/>
          </a:xfrm>
          <a:prstGeom prst="rect">
            <a:avLst/>
          </a:prstGeom>
          <a:ln w="25400">
            <a:solidFill>
              <a:schemeClr val="tx1"/>
            </a:solidFill>
          </a:ln>
        </p:spPr>
      </p:pic>
      <p:sp>
        <p:nvSpPr>
          <p:cNvPr id="2" name="TextBox 1"/>
          <p:cNvSpPr txBox="1"/>
          <p:nvPr/>
        </p:nvSpPr>
        <p:spPr>
          <a:xfrm>
            <a:off x="0" y="0"/>
            <a:ext cx="12192000" cy="2585323"/>
          </a:xfrm>
          <a:prstGeom prst="rect">
            <a:avLst/>
          </a:prstGeom>
          <a:solidFill>
            <a:schemeClr val="bg1">
              <a:lumMod val="85000"/>
            </a:schemeClr>
          </a:solidFill>
          <a:ln w="25400">
            <a:solidFill>
              <a:srgbClr val="FF0000"/>
            </a:solidFill>
          </a:ln>
        </p:spPr>
        <p:txBody>
          <a:bodyPr wrap="square" rtlCol="0">
            <a:spAutoFit/>
          </a:bodyPr>
          <a:lstStyle/>
          <a:p>
            <a:r>
              <a:rPr lang="en-US" dirty="0" smtClean="0"/>
              <a:t>There is congestion at drop off and pick up at </a:t>
            </a:r>
            <a:r>
              <a:rPr lang="en-US" u="sng" dirty="0" smtClean="0"/>
              <a:t>all</a:t>
            </a:r>
            <a:r>
              <a:rPr lang="en-US" dirty="0" smtClean="0"/>
              <a:t> schools.  We have had incidents when children are attempting to cross the street.  We have had doors knocked off of cars.  This is a dangerous time of day.  Please make sure your plan is sound for personnel coverage during these times.  The facilities department </a:t>
            </a:r>
            <a:r>
              <a:rPr lang="en-US" u="sng" dirty="0" smtClean="0"/>
              <a:t>cannot</a:t>
            </a:r>
            <a:r>
              <a:rPr lang="en-US" dirty="0" smtClean="0"/>
              <a:t> paint curbs/crosswalks or add </a:t>
            </a:r>
            <a:r>
              <a:rPr lang="en-US" dirty="0"/>
              <a:t>signage on streets .  </a:t>
            </a:r>
            <a:r>
              <a:rPr lang="en-US" dirty="0" smtClean="0"/>
              <a:t>This is the City’s domain.  The City </a:t>
            </a:r>
            <a:r>
              <a:rPr lang="en-US" b="1" dirty="0" smtClean="0"/>
              <a:t>no longer </a:t>
            </a:r>
            <a:r>
              <a:rPr lang="en-US" dirty="0" smtClean="0"/>
              <a:t>paints curbs and very rarely will approve a crosswalk that is not staffed or controlled by a signal.  Statistics show that more injuries occur “in crosswalks” not covered by signals due to a the false sense of security.  If you would like signs or would like to change existing signs on the streets then it needs to be requested through the City Traffic Coordination Committee (TCC).  Once they give you a date, it is beneficial to show up and advocate for your request.  It is difficult to change existing signage in front of your neighbor’s houses.  Lastly, the signs are </a:t>
            </a:r>
            <a:r>
              <a:rPr lang="en-US" b="1" dirty="0" smtClean="0"/>
              <a:t>only as good as the enforcement </a:t>
            </a:r>
            <a:r>
              <a:rPr lang="en-US" dirty="0" smtClean="0"/>
              <a:t>that follows.  This is usually best executed as a combined effort between the school staff and when necessary an SRO.</a:t>
            </a:r>
            <a:endParaRPr lang="en-US" dirty="0"/>
          </a:p>
        </p:txBody>
      </p:sp>
    </p:spTree>
    <p:extLst>
      <p:ext uri="{BB962C8B-B14F-4D97-AF65-F5344CB8AC3E}">
        <p14:creationId xmlns:p14="http://schemas.microsoft.com/office/powerpoint/2010/main" val="120688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Creosote soaked railroad ties can cause skin allergies and rashes. Facilities does not use these for any new construction and when the opportunity arises we remove them.</a:t>
            </a:r>
            <a:endParaRPr lang="en-US" dirty="0"/>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rot="5400000">
            <a:off x="3543951" y="1952897"/>
            <a:ext cx="4824174" cy="3651011"/>
          </a:xfrm>
          <a:prstGeom prst="rect">
            <a:avLst/>
          </a:prstGeom>
          <a:ln w="25400">
            <a:solidFill>
              <a:schemeClr val="tx1"/>
            </a:solidFill>
          </a:ln>
        </p:spPr>
      </p:pic>
      <p:pic>
        <p:nvPicPr>
          <p:cNvPr id="6" name="Picture 5"/>
          <p:cNvPicPr>
            <a:picLocks noChangeAspect="1"/>
          </p:cNvPicPr>
          <p:nvPr/>
        </p:nvPicPr>
        <p:blipFill>
          <a:blip r:embed="rId3"/>
          <a:stretch>
            <a:fillRect/>
          </a:stretch>
        </p:blipFill>
        <p:spPr>
          <a:xfrm>
            <a:off x="8108530" y="1366314"/>
            <a:ext cx="3586646" cy="4824173"/>
          </a:xfrm>
          <a:prstGeom prst="rect">
            <a:avLst/>
          </a:prstGeom>
          <a:ln w="25400">
            <a:solidFill>
              <a:schemeClr val="tx1"/>
            </a:solidFill>
          </a:ln>
        </p:spPr>
      </p:pic>
      <p:pic>
        <p:nvPicPr>
          <p:cNvPr id="7" name="Picture 6"/>
          <p:cNvPicPr>
            <a:picLocks noChangeAspect="1"/>
          </p:cNvPicPr>
          <p:nvPr/>
        </p:nvPicPr>
        <p:blipFill rotWithShape="1">
          <a:blip r:embed="rId4"/>
          <a:srcRect r="31622"/>
          <a:stretch/>
        </p:blipFill>
        <p:spPr>
          <a:xfrm>
            <a:off x="481964" y="1366315"/>
            <a:ext cx="3294508" cy="4824173"/>
          </a:xfrm>
          <a:prstGeom prst="rect">
            <a:avLst/>
          </a:prstGeom>
          <a:ln w="25400">
            <a:solidFill>
              <a:schemeClr val="tx1"/>
            </a:solidFill>
          </a:ln>
        </p:spPr>
      </p:pic>
    </p:spTree>
    <p:extLst>
      <p:ext uri="{BB962C8B-B14F-4D97-AF65-F5344CB8AC3E}">
        <p14:creationId xmlns:p14="http://schemas.microsoft.com/office/powerpoint/2010/main" val="1880891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396460"/>
            <a:ext cx="5580775" cy="346154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774" y="0"/>
            <a:ext cx="6611226" cy="6858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5580774" cy="3396460"/>
          </a:xfrm>
          <a:prstGeom prst="rect">
            <a:avLst/>
          </a:prstGeom>
        </p:spPr>
      </p:pic>
      <p:sp>
        <p:nvSpPr>
          <p:cNvPr id="2" name="TextBox 1"/>
          <p:cNvSpPr txBox="1"/>
          <p:nvPr/>
        </p:nvSpPr>
        <p:spPr>
          <a:xfrm>
            <a:off x="0" y="0"/>
            <a:ext cx="12192000" cy="1477328"/>
          </a:xfrm>
          <a:prstGeom prst="rect">
            <a:avLst/>
          </a:prstGeom>
          <a:solidFill>
            <a:schemeClr val="bg1">
              <a:lumMod val="85000"/>
            </a:schemeClr>
          </a:solidFill>
          <a:ln w="25400">
            <a:solidFill>
              <a:srgbClr val="FF0000"/>
            </a:solidFill>
          </a:ln>
        </p:spPr>
        <p:txBody>
          <a:bodyPr wrap="square" rtlCol="0">
            <a:spAutoFit/>
          </a:bodyPr>
          <a:lstStyle/>
          <a:p>
            <a:r>
              <a:rPr lang="en-US" dirty="0" smtClean="0"/>
              <a:t>Doors should not be propped open with wedges, kick downs, etc.  For interior doors, this is fire hazard.  In the event of a fire, open doors will allow fire to travel quickly throughout the building.  Doors can only be held open when a magnetic door hold is used.  This will allow the door to close automatically when the fire alarm is triggered and help to contain the fire.   Open exterior doors, are a security hazard.  In addition, we have seen many doors damaged when placing wedges near the hinges to keep doors open.  </a:t>
            </a:r>
            <a:endParaRPr lang="en-US" dirty="0"/>
          </a:p>
        </p:txBody>
      </p:sp>
      <p:sp>
        <p:nvSpPr>
          <p:cNvPr id="8" name="TextBox 7"/>
          <p:cNvSpPr txBox="1"/>
          <p:nvPr/>
        </p:nvSpPr>
        <p:spPr>
          <a:xfrm>
            <a:off x="-2" y="5657671"/>
            <a:ext cx="12192000" cy="1200329"/>
          </a:xfrm>
          <a:prstGeom prst="rect">
            <a:avLst/>
          </a:prstGeom>
          <a:solidFill>
            <a:schemeClr val="bg1">
              <a:lumMod val="85000"/>
            </a:schemeClr>
          </a:solidFill>
          <a:ln w="25400">
            <a:solidFill>
              <a:srgbClr val="FF0000"/>
            </a:solidFill>
          </a:ln>
        </p:spPr>
        <p:txBody>
          <a:bodyPr wrap="square" rtlCol="0">
            <a:spAutoFit/>
          </a:bodyPr>
          <a:lstStyle/>
          <a:p>
            <a:r>
              <a:rPr lang="en-US" dirty="0" smtClean="0"/>
              <a:t>Any open door is an energy conservation issue.  HVAC systems are designed to heat/cool a specific space.  Not all hallways are heated and cooled.  When a door is left open and the system attempts to heat/cool the additional hallway space it overwhelms the system, stresses the equipment, and makes it difficult for it to ever catch up.  It can also provide false temperature readings to the thermostat.  Doors need to remain closed in order for the system to work properly and efficiently. </a:t>
            </a:r>
            <a:endParaRPr lang="en-US" dirty="0"/>
          </a:p>
        </p:txBody>
      </p:sp>
    </p:spTree>
    <p:extLst>
      <p:ext uri="{BB962C8B-B14F-4D97-AF65-F5344CB8AC3E}">
        <p14:creationId xmlns:p14="http://schemas.microsoft.com/office/powerpoint/2010/main" val="4048120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1116" y="0"/>
            <a:ext cx="6449188" cy="6858000"/>
          </a:xfrm>
          <a:prstGeom prst="rect">
            <a:avLst/>
          </a:prstGeom>
          <a:ln w="25400">
            <a:solidFill>
              <a:schemeClr val="tx1"/>
            </a:solidFill>
          </a:ln>
        </p:spPr>
      </p:pic>
      <p:sp>
        <p:nvSpPr>
          <p:cNvPr id="2" name="TextBox 1"/>
          <p:cNvSpPr txBox="1"/>
          <p:nvPr/>
        </p:nvSpPr>
        <p:spPr>
          <a:xfrm>
            <a:off x="0" y="0"/>
            <a:ext cx="12192000" cy="923330"/>
          </a:xfrm>
          <a:prstGeom prst="rect">
            <a:avLst/>
          </a:prstGeom>
          <a:solidFill>
            <a:schemeClr val="bg1">
              <a:lumMod val="85000"/>
            </a:schemeClr>
          </a:solidFill>
          <a:ln w="25400">
            <a:solidFill>
              <a:srgbClr val="FF0000"/>
            </a:solidFill>
          </a:ln>
        </p:spPr>
        <p:txBody>
          <a:bodyPr wrap="square" rtlCol="0">
            <a:spAutoFit/>
          </a:bodyPr>
          <a:lstStyle/>
          <a:p>
            <a:r>
              <a:rPr lang="en-US" dirty="0" smtClean="0"/>
              <a:t>Walking backwards is not safe.  This occurs daily in the schools.  If you have to turn around and talk, please stop.  </a:t>
            </a:r>
            <a:r>
              <a:rPr lang="en-US" b="1" dirty="0" smtClean="0"/>
              <a:t>More than one individual</a:t>
            </a:r>
            <a:r>
              <a:rPr lang="en-US" dirty="0" smtClean="0"/>
              <a:t> has been injured while walking backwards and falling over something.  Some campuses at the college level have outlawed their tour guides from walking backwards due to the frequency of injuries.</a:t>
            </a:r>
            <a:endParaRPr lang="en-US" dirty="0"/>
          </a:p>
        </p:txBody>
      </p:sp>
    </p:spTree>
    <p:extLst>
      <p:ext uri="{BB962C8B-B14F-4D97-AF65-F5344CB8AC3E}">
        <p14:creationId xmlns:p14="http://schemas.microsoft.com/office/powerpoint/2010/main" val="3738756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5171" t="43658" r="55797" b="33745"/>
          <a:stretch/>
        </p:blipFill>
        <p:spPr>
          <a:xfrm rot="10800000">
            <a:off x="1780032" y="923539"/>
            <a:ext cx="8631936" cy="5038952"/>
          </a:xfrm>
          <a:prstGeom prst="rect">
            <a:avLst/>
          </a:prstGeom>
          <a:ln w="25400">
            <a:solidFill>
              <a:schemeClr val="tx1"/>
            </a:solidFill>
          </a:ln>
        </p:spPr>
      </p:pic>
      <p:sp>
        <p:nvSpPr>
          <p:cNvPr id="2" name="TextBox 1"/>
          <p:cNvSpPr txBox="1"/>
          <p:nvPr/>
        </p:nvSpPr>
        <p:spPr>
          <a:xfrm>
            <a:off x="0" y="0"/>
            <a:ext cx="12192000" cy="2585323"/>
          </a:xfrm>
          <a:prstGeom prst="rect">
            <a:avLst/>
          </a:prstGeom>
          <a:solidFill>
            <a:schemeClr val="bg1">
              <a:lumMod val="85000"/>
            </a:schemeClr>
          </a:solidFill>
          <a:ln w="25400">
            <a:solidFill>
              <a:srgbClr val="FF0000"/>
            </a:solidFill>
          </a:ln>
        </p:spPr>
        <p:txBody>
          <a:bodyPr wrap="square" rtlCol="0">
            <a:spAutoFit/>
          </a:bodyPr>
          <a:lstStyle/>
          <a:p>
            <a:r>
              <a:rPr lang="en-US" dirty="0" smtClean="0"/>
              <a:t>The computerized name tag system is not a security system.  Human interaction and screening are still required at the front offices.  As you can see below, you can write whatever you want on your name tag and enter into the school.  The individual below was a contractor who signed into the “Cocktail Lounge” and caused concern with parents when he then left his sticker at the desk upon leaving.  We have also had an individual who signed into the school, pretended to be enrolling a student, then exited </a:t>
            </a:r>
            <a:r>
              <a:rPr lang="en-US" b="1" u="sng" dirty="0" smtClean="0"/>
              <a:t>into</a:t>
            </a:r>
            <a:r>
              <a:rPr lang="en-US" b="1" dirty="0" smtClean="0"/>
              <a:t> </a:t>
            </a:r>
            <a:r>
              <a:rPr lang="en-US" dirty="0" smtClean="0"/>
              <a:t>the school.  He then proceeded to walk around the school and out to the playground where he then stole a student’s bike and walked out the playground gate via the panic bars.  We have had more than one individual who has entered schools to steal, to try and eat in the cafeteria, to hide in a girls bathroom, and to take a sink bath in a restroom.  Often, we see staff in the schools who do not even look up when individuals enter the schools and at times walk right past the front office.  Complacency kills.  </a:t>
            </a:r>
            <a:r>
              <a:rPr lang="en-US" b="1" dirty="0" smtClean="0"/>
              <a:t>Please do not let this system become a false sense of security.   </a:t>
            </a:r>
            <a:endParaRPr lang="en-US" b="1" dirty="0"/>
          </a:p>
        </p:txBody>
      </p:sp>
      <p:sp>
        <p:nvSpPr>
          <p:cNvPr id="4" name="Rectangle 3"/>
          <p:cNvSpPr/>
          <p:nvPr/>
        </p:nvSpPr>
        <p:spPr>
          <a:xfrm>
            <a:off x="4096512" y="3950208"/>
            <a:ext cx="4818888" cy="722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tx1"/>
                </a:solidFill>
              </a:rPr>
              <a:t>Contractor</a:t>
            </a:r>
            <a:endParaRPr lang="en-US" sz="3600" b="1" dirty="0">
              <a:solidFill>
                <a:schemeClr val="tx1"/>
              </a:solidFill>
            </a:endParaRPr>
          </a:p>
        </p:txBody>
      </p:sp>
    </p:spTree>
    <p:extLst>
      <p:ext uri="{BB962C8B-B14F-4D97-AF65-F5344CB8AC3E}">
        <p14:creationId xmlns:p14="http://schemas.microsoft.com/office/powerpoint/2010/main" val="232820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7128" y="0"/>
            <a:ext cx="8162544" cy="6858000"/>
          </a:xfrm>
          <a:prstGeom prst="rect">
            <a:avLst/>
          </a:prstGeom>
          <a:ln w="25400">
            <a:solidFill>
              <a:schemeClr val="tx1"/>
            </a:solidFill>
          </a:ln>
        </p:spPr>
      </p:pic>
      <p:sp>
        <p:nvSpPr>
          <p:cNvPr id="2" name="TextBox 1"/>
          <p:cNvSpPr txBox="1"/>
          <p:nvPr/>
        </p:nvSpPr>
        <p:spPr>
          <a:xfrm>
            <a:off x="0" y="0"/>
            <a:ext cx="12192000" cy="923330"/>
          </a:xfrm>
          <a:prstGeom prst="rect">
            <a:avLst/>
          </a:prstGeom>
          <a:solidFill>
            <a:schemeClr val="bg1">
              <a:lumMod val="85000"/>
            </a:schemeClr>
          </a:solidFill>
          <a:ln w="25400">
            <a:solidFill>
              <a:srgbClr val="FF0000"/>
            </a:solidFill>
          </a:ln>
        </p:spPr>
        <p:txBody>
          <a:bodyPr wrap="square" rtlCol="0">
            <a:spAutoFit/>
          </a:bodyPr>
          <a:lstStyle/>
          <a:p>
            <a:r>
              <a:rPr lang="en-US" dirty="0" smtClean="0"/>
              <a:t>Tripping Hazard – even as little as ¼” of difference between two surfaces can cause a slip, trip, or fall.  Proper footwear does help to mitigate this hazard, but carpets folded up like below are a common occurrence at our entrances/exits to be aware of and fixed.</a:t>
            </a:r>
            <a:endParaRPr lang="en-US" dirty="0"/>
          </a:p>
        </p:txBody>
      </p:sp>
    </p:spTree>
    <p:extLst>
      <p:ext uri="{BB962C8B-B14F-4D97-AF65-F5344CB8AC3E}">
        <p14:creationId xmlns:p14="http://schemas.microsoft.com/office/powerpoint/2010/main" val="4032951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2011680" y="0"/>
            <a:ext cx="8302752" cy="6858000"/>
          </a:xfrm>
          <a:prstGeom prst="rect">
            <a:avLst/>
          </a:prstGeom>
          <a:ln w="25400">
            <a:solidFill>
              <a:schemeClr val="tx1"/>
            </a:solidFill>
          </a:ln>
        </p:spPr>
      </p:pic>
      <p:sp>
        <p:nvSpPr>
          <p:cNvPr id="2" name="TextBox 1"/>
          <p:cNvSpPr txBox="1"/>
          <p:nvPr/>
        </p:nvSpPr>
        <p:spPr>
          <a:xfrm>
            <a:off x="0" y="0"/>
            <a:ext cx="12192000" cy="1200329"/>
          </a:xfrm>
          <a:prstGeom prst="rect">
            <a:avLst/>
          </a:prstGeom>
          <a:solidFill>
            <a:schemeClr val="bg1">
              <a:lumMod val="85000"/>
            </a:schemeClr>
          </a:solidFill>
          <a:ln w="25400">
            <a:solidFill>
              <a:srgbClr val="FF0000"/>
            </a:solidFill>
          </a:ln>
        </p:spPr>
        <p:txBody>
          <a:bodyPr wrap="square" rtlCol="0">
            <a:spAutoFit/>
          </a:bodyPr>
          <a:lstStyle/>
          <a:p>
            <a:r>
              <a:rPr lang="en-US" dirty="0" smtClean="0"/>
              <a:t>Some individuals believe that it is a good idea to load up their horses in a trailer, drive down to the schools, and ride them on the fields.  This is a safety issue when other people are present using the fields and in the damage that it causes to the fields.  The sports fields are not for riding horses.  If you see people riding horses on the fields, please let them know that it is not allowed and/or report it.  This is a horseshoe that we pulled out of a soccer field.</a:t>
            </a:r>
            <a:endParaRPr lang="en-US" dirty="0"/>
          </a:p>
        </p:txBody>
      </p:sp>
    </p:spTree>
    <p:extLst>
      <p:ext uri="{BB962C8B-B14F-4D97-AF65-F5344CB8AC3E}">
        <p14:creationId xmlns:p14="http://schemas.microsoft.com/office/powerpoint/2010/main" val="1139681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2383" t="18398" r="14037" b="10396"/>
          <a:stretch/>
        </p:blipFill>
        <p:spPr>
          <a:xfrm>
            <a:off x="6614791" y="1761933"/>
            <a:ext cx="4996731" cy="3626701"/>
          </a:xfrm>
          <a:prstGeom prst="rect">
            <a:avLst/>
          </a:prstGeom>
          <a:noFill/>
          <a:ln w="25400">
            <a:solidFill>
              <a:schemeClr val="tx1"/>
            </a:solidFill>
          </a:ln>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3109" t="14312" r="1" b="19296"/>
          <a:stretch/>
        </p:blipFill>
        <p:spPr>
          <a:xfrm rot="19789961">
            <a:off x="445978" y="1786342"/>
            <a:ext cx="5701413" cy="2930046"/>
          </a:xfrm>
          <a:prstGeom prst="rect">
            <a:avLst/>
          </a:prstGeom>
          <a:ln w="25400">
            <a:solidFill>
              <a:schemeClr val="tx1"/>
            </a:solidFill>
          </a:ln>
        </p:spPr>
      </p:pic>
      <p:sp>
        <p:nvSpPr>
          <p:cNvPr id="5" name="TextBox 4"/>
          <p:cNvSpPr txBox="1"/>
          <p:nvPr/>
        </p:nvSpPr>
        <p:spPr>
          <a:xfrm>
            <a:off x="95859" y="2203704"/>
            <a:ext cx="1136850" cy="369332"/>
          </a:xfrm>
          <a:prstGeom prst="rect">
            <a:avLst/>
          </a:prstGeom>
          <a:noFill/>
        </p:spPr>
        <p:txBody>
          <a:bodyPr wrap="none" rtlCol="0">
            <a:spAutoFit/>
          </a:bodyPr>
          <a:lstStyle/>
          <a:p>
            <a:r>
              <a:rPr lang="en-US" dirty="0" smtClean="0"/>
              <a:t>Hand Grip</a:t>
            </a:r>
            <a:endParaRPr lang="en-US" dirty="0"/>
          </a:p>
        </p:txBody>
      </p:sp>
      <p:sp>
        <p:nvSpPr>
          <p:cNvPr id="6" name="TextBox 5"/>
          <p:cNvSpPr txBox="1"/>
          <p:nvPr/>
        </p:nvSpPr>
        <p:spPr>
          <a:xfrm>
            <a:off x="3216772" y="552205"/>
            <a:ext cx="651140" cy="369332"/>
          </a:xfrm>
          <a:prstGeom prst="rect">
            <a:avLst/>
          </a:prstGeom>
          <a:noFill/>
        </p:spPr>
        <p:txBody>
          <a:bodyPr wrap="square" rtlCol="0">
            <a:spAutoFit/>
          </a:bodyPr>
          <a:lstStyle/>
          <a:p>
            <a:r>
              <a:rPr lang="en-US" dirty="0" smtClean="0"/>
              <a:t>Bolts</a:t>
            </a:r>
            <a:endParaRPr lang="en-US" dirty="0"/>
          </a:p>
        </p:txBody>
      </p:sp>
      <p:cxnSp>
        <p:nvCxnSpPr>
          <p:cNvPr id="8" name="Straight Arrow Connector 7"/>
          <p:cNvCxnSpPr/>
          <p:nvPr/>
        </p:nvCxnSpPr>
        <p:spPr>
          <a:xfrm>
            <a:off x="3867912" y="758952"/>
            <a:ext cx="1143000" cy="3429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563880" y="2573036"/>
            <a:ext cx="1072896" cy="189838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0" y="0"/>
            <a:ext cx="12192000" cy="1200329"/>
          </a:xfrm>
          <a:prstGeom prst="rect">
            <a:avLst/>
          </a:prstGeom>
          <a:solidFill>
            <a:schemeClr val="bg1">
              <a:lumMod val="85000"/>
            </a:schemeClr>
          </a:solidFill>
          <a:ln w="25400">
            <a:solidFill>
              <a:srgbClr val="FF0000"/>
            </a:solidFill>
          </a:ln>
        </p:spPr>
        <p:txBody>
          <a:bodyPr wrap="square" rtlCol="0">
            <a:spAutoFit/>
          </a:bodyPr>
          <a:lstStyle/>
          <a:p>
            <a:r>
              <a:rPr lang="en-US" dirty="0" smtClean="0"/>
              <a:t>Frequently, we find items like you see below on the school campuses too include items like syringes, condoms, blow torches, drug paraphilia, people sleeping on the playgrounds – in bushes – in sheds on the school grounds, excrement, campfires, etc.  Please make sure that you are checking the grounds on a daily basis to identify and remove items of this nature before school starts.  The weapons below were found on school playgrounds.</a:t>
            </a:r>
            <a:endParaRPr lang="en-US" dirty="0"/>
          </a:p>
        </p:txBody>
      </p:sp>
    </p:spTree>
    <p:extLst>
      <p:ext uri="{BB962C8B-B14F-4D97-AF65-F5344CB8AC3E}">
        <p14:creationId xmlns:p14="http://schemas.microsoft.com/office/powerpoint/2010/main" val="3395196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6128" y="585216"/>
            <a:ext cx="8189976" cy="5926598"/>
          </a:xfrm>
          <a:prstGeom prst="rect">
            <a:avLst/>
          </a:prstGeom>
          <a:ln w="25400">
            <a:solidFill>
              <a:schemeClr val="tx1"/>
            </a:solidFill>
          </a:ln>
        </p:spPr>
      </p:pic>
      <p:sp>
        <p:nvSpPr>
          <p:cNvPr id="2" name="TextBox 1"/>
          <p:cNvSpPr txBox="1"/>
          <p:nvPr/>
        </p:nvSpPr>
        <p:spPr>
          <a:xfrm>
            <a:off x="0" y="0"/>
            <a:ext cx="12192000" cy="1754326"/>
          </a:xfrm>
          <a:prstGeom prst="rect">
            <a:avLst/>
          </a:prstGeom>
          <a:solidFill>
            <a:schemeClr val="bg1">
              <a:lumMod val="85000"/>
            </a:schemeClr>
          </a:solidFill>
          <a:ln w="25400">
            <a:solidFill>
              <a:srgbClr val="FF0000"/>
            </a:solidFill>
          </a:ln>
        </p:spPr>
        <p:txBody>
          <a:bodyPr wrap="square" rtlCol="0">
            <a:spAutoFit/>
          </a:bodyPr>
          <a:lstStyle/>
          <a:p>
            <a:r>
              <a:rPr lang="en-US" dirty="0" smtClean="0"/>
              <a:t>School roofs are easy to access.  We have had individuals injured while messing around on roofs.  We have seen people fighting on roofs, drinking on roofs, jumping, riding bikes, growing marijuana “gardens”, etc.  A significant amount of damage is done to the roofs and the HVAC systems from these individuals and this type of activity.  We cannot completely remove the ability for people to get on the roofs; however, the most effective method has been to catch them and hold them accountable.  If you see people on the schools roofs who are not facilities personnel, please report it, call the police, stop them.  Even a date and time can help us to find them on the camera systems and help to identify them.</a:t>
            </a:r>
            <a:endParaRPr lang="en-US" dirty="0"/>
          </a:p>
        </p:txBody>
      </p:sp>
    </p:spTree>
    <p:extLst>
      <p:ext uri="{BB962C8B-B14F-4D97-AF65-F5344CB8AC3E}">
        <p14:creationId xmlns:p14="http://schemas.microsoft.com/office/powerpoint/2010/main" val="420526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We cannot stop every snake, tick, rodent, or animal from visiting the school grounds.  Awareness is key here.  Please stay away from them and do not handle them.  Report any concerns to facilities.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5885" y="1060704"/>
            <a:ext cx="5471030" cy="4302252"/>
          </a:xfrm>
          <a:prstGeom prst="rect">
            <a:avLst/>
          </a:prstGeom>
          <a:ln w="25400">
            <a:solidFill>
              <a:schemeClr val="tx1"/>
            </a:solidFill>
          </a:ln>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91541" y="1323975"/>
            <a:ext cx="5034280" cy="3775710"/>
          </a:xfrm>
          <a:prstGeom prst="rect">
            <a:avLst/>
          </a:prstGeom>
          <a:ln w="25400">
            <a:solidFill>
              <a:schemeClr val="tx1"/>
            </a:solidFill>
          </a:ln>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25368" y="1481328"/>
            <a:ext cx="3925824" cy="5234432"/>
          </a:xfrm>
          <a:prstGeom prst="rect">
            <a:avLst/>
          </a:prstGeom>
          <a:ln w="25400">
            <a:solidFill>
              <a:schemeClr val="tx1"/>
            </a:solidFill>
          </a:ln>
        </p:spPr>
      </p:pic>
    </p:spTree>
    <p:extLst>
      <p:ext uri="{BB962C8B-B14F-4D97-AF65-F5344CB8AC3E}">
        <p14:creationId xmlns:p14="http://schemas.microsoft.com/office/powerpoint/2010/main" val="798401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923330"/>
          </a:xfrm>
          <a:prstGeom prst="rect">
            <a:avLst/>
          </a:prstGeom>
          <a:solidFill>
            <a:schemeClr val="bg1">
              <a:lumMod val="85000"/>
            </a:schemeClr>
          </a:solidFill>
          <a:ln w="25400">
            <a:solidFill>
              <a:srgbClr val="FF0000"/>
            </a:solidFill>
          </a:ln>
        </p:spPr>
        <p:txBody>
          <a:bodyPr wrap="square" rtlCol="0">
            <a:spAutoFit/>
          </a:bodyPr>
          <a:lstStyle/>
          <a:p>
            <a:r>
              <a:rPr lang="en-US" dirty="0" smtClean="0"/>
              <a:t>Ergonomic issues are preventable.  Knowing the ergonomic considerations of a work space is the first step in remedying these type of issues.  If you are experiencing pain due to a potential ergonomic issue, we can help in getting the situation evaluated.  Please contact Human Resources if you are experiencing ergonomic type pain.</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4256" y="923544"/>
            <a:ext cx="7945619" cy="5193792"/>
          </a:xfrm>
          <a:prstGeom prst="rect">
            <a:avLst/>
          </a:prstGeom>
          <a:ln w="25400">
            <a:solidFill>
              <a:schemeClr val="tx1"/>
            </a:solidFill>
          </a:ln>
        </p:spPr>
      </p:pic>
    </p:spTree>
    <p:extLst>
      <p:ext uri="{BB962C8B-B14F-4D97-AF65-F5344CB8AC3E}">
        <p14:creationId xmlns:p14="http://schemas.microsoft.com/office/powerpoint/2010/main" val="27095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4872" y="829580"/>
            <a:ext cx="5482400" cy="3648288"/>
          </a:xfrm>
          <a:prstGeom prst="rect">
            <a:avLst/>
          </a:prstGeom>
          <a:ln w="25400">
            <a:solidFill>
              <a:schemeClr val="tx1"/>
            </a:solidFill>
          </a:ln>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24" y="829580"/>
            <a:ext cx="4309872" cy="3232404"/>
          </a:xfrm>
          <a:prstGeom prst="rect">
            <a:avLst/>
          </a:prstGeom>
          <a:ln w="25400">
            <a:solidFill>
              <a:schemeClr val="tx1"/>
            </a:solidFill>
          </a:ln>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3656" y="3628014"/>
            <a:ext cx="4506378" cy="3004252"/>
          </a:xfrm>
          <a:prstGeom prst="rect">
            <a:avLst/>
          </a:prstGeom>
          <a:ln w="25400">
            <a:solidFill>
              <a:schemeClr val="tx1"/>
            </a:solidFill>
          </a:ln>
        </p:spPr>
      </p:pic>
      <p:sp>
        <p:nvSpPr>
          <p:cNvPr id="3" name="TextBox 2"/>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“The Grapes of Wrath” – We have had significant injuries occur when staff have slipped on </a:t>
            </a:r>
            <a:r>
              <a:rPr lang="en-US" u="sng" dirty="0" smtClean="0"/>
              <a:t>grapes</a:t>
            </a:r>
            <a:r>
              <a:rPr lang="en-US" dirty="0" smtClean="0"/>
              <a:t> and other items that commonly end up on school floors.  Please beware of the risk associated with even things small and seemingly insignificant.  </a:t>
            </a:r>
            <a:endParaRPr lang="en-US" dirty="0"/>
          </a:p>
        </p:txBody>
      </p:sp>
      <p:sp>
        <p:nvSpPr>
          <p:cNvPr id="5" name="TextBox 4"/>
          <p:cNvSpPr txBox="1"/>
          <p:nvPr/>
        </p:nvSpPr>
        <p:spPr>
          <a:xfrm>
            <a:off x="8099749" y="5370401"/>
            <a:ext cx="3800143" cy="646331"/>
          </a:xfrm>
          <a:prstGeom prst="rect">
            <a:avLst/>
          </a:prstGeom>
          <a:noFill/>
        </p:spPr>
        <p:txBody>
          <a:bodyPr wrap="none" rtlCol="0">
            <a:spAutoFit/>
          </a:bodyPr>
          <a:lstStyle/>
          <a:p>
            <a:r>
              <a:rPr lang="en-US" dirty="0" smtClean="0"/>
              <a:t>“Slipped in peaches on cafeteria floor”</a:t>
            </a:r>
          </a:p>
          <a:p>
            <a:r>
              <a:rPr lang="en-US" dirty="0" smtClean="0"/>
              <a:t>                        </a:t>
            </a:r>
            <a:r>
              <a:rPr lang="en-US" sz="1200" dirty="0" smtClean="0"/>
              <a:t>- </a:t>
            </a:r>
            <a:r>
              <a:rPr lang="en-US" sz="1200" dirty="0"/>
              <a:t>Actual incident</a:t>
            </a:r>
          </a:p>
        </p:txBody>
      </p:sp>
      <p:sp>
        <p:nvSpPr>
          <p:cNvPr id="8" name="TextBox 7"/>
          <p:cNvSpPr txBox="1"/>
          <p:nvPr/>
        </p:nvSpPr>
        <p:spPr>
          <a:xfrm>
            <a:off x="235723" y="5001069"/>
            <a:ext cx="2814938" cy="553998"/>
          </a:xfrm>
          <a:prstGeom prst="rect">
            <a:avLst/>
          </a:prstGeom>
          <a:noFill/>
        </p:spPr>
        <p:txBody>
          <a:bodyPr wrap="none" rtlCol="0">
            <a:spAutoFit/>
          </a:bodyPr>
          <a:lstStyle/>
          <a:p>
            <a:r>
              <a:rPr lang="en-US" dirty="0" smtClean="0"/>
              <a:t>“Slipped on an orange peel”</a:t>
            </a:r>
          </a:p>
          <a:p>
            <a:r>
              <a:rPr lang="en-US" sz="1200" dirty="0" smtClean="0"/>
              <a:t>               - Actual incident</a:t>
            </a:r>
            <a:endParaRPr lang="en-US" sz="1200" dirty="0"/>
          </a:p>
        </p:txBody>
      </p:sp>
    </p:spTree>
    <p:extLst>
      <p:ext uri="{BB962C8B-B14F-4D97-AF65-F5344CB8AC3E}">
        <p14:creationId xmlns:p14="http://schemas.microsoft.com/office/powerpoint/2010/main" val="2454498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8"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b="32534"/>
          <a:stretch/>
        </p:blipFill>
        <p:spPr>
          <a:xfrm>
            <a:off x="4283964" y="0"/>
            <a:ext cx="5143500" cy="4626864"/>
          </a:xfrm>
          <a:prstGeom prst="rect">
            <a:avLst/>
          </a:prstGeom>
          <a:ln w="25400">
            <a:solidFill>
              <a:schemeClr val="tx1"/>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7102" y="369332"/>
            <a:ext cx="2609088" cy="277063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843" y="567296"/>
            <a:ext cx="3247106" cy="3322107"/>
          </a:xfrm>
          <a:prstGeom prst="rect">
            <a:avLst/>
          </a:prstGeom>
          <a:ln w="25400">
            <a:solidFill>
              <a:schemeClr val="tx1"/>
            </a:solidFill>
          </a:ln>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3454" y="4267200"/>
            <a:ext cx="3877056" cy="2182368"/>
          </a:xfrm>
          <a:prstGeom prst="rect">
            <a:avLst/>
          </a:prstGeom>
          <a:ln w="25400">
            <a:solidFill>
              <a:schemeClr val="tx1"/>
            </a:solidFill>
          </a:ln>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94376" y="4715840"/>
            <a:ext cx="3160180" cy="1918453"/>
          </a:xfrm>
          <a:prstGeom prst="rect">
            <a:avLst/>
          </a:prstGeom>
          <a:ln w="25400">
            <a:solidFill>
              <a:schemeClr val="tx1"/>
            </a:solidFill>
          </a:ln>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15844" y="3429000"/>
            <a:ext cx="2217087" cy="3325630"/>
          </a:xfrm>
          <a:prstGeom prst="rect">
            <a:avLst/>
          </a:prstGeom>
          <a:ln w="25400">
            <a:solidFill>
              <a:schemeClr val="tx1"/>
            </a:solidFill>
          </a:ln>
        </p:spPr>
      </p:pic>
      <p:sp>
        <p:nvSpPr>
          <p:cNvPr id="3" name="TextBox 2"/>
          <p:cNvSpPr txBox="1"/>
          <p:nvPr/>
        </p:nvSpPr>
        <p:spPr>
          <a:xfrm>
            <a:off x="0" y="0"/>
            <a:ext cx="12192000" cy="1200329"/>
          </a:xfrm>
          <a:prstGeom prst="rect">
            <a:avLst/>
          </a:prstGeom>
          <a:solidFill>
            <a:schemeClr val="bg1">
              <a:lumMod val="85000"/>
            </a:schemeClr>
          </a:solidFill>
          <a:ln w="25400">
            <a:solidFill>
              <a:srgbClr val="FF0000"/>
            </a:solidFill>
          </a:ln>
        </p:spPr>
        <p:txBody>
          <a:bodyPr wrap="square" rtlCol="0">
            <a:spAutoFit/>
          </a:bodyPr>
          <a:lstStyle/>
          <a:p>
            <a:r>
              <a:rPr lang="en-US" dirty="0" smtClean="0"/>
              <a:t>Think twice before you partake in any food that has been left sitting out.  This apple was eaten by a rat while sitting on a desk in a school.  We have killed rats/mice that were full of jelly beans and seen rat/mice foot tracks on cake frosting that was left out over night.  The bottom of the door and the corner of the shelf were chewed on by rats/mice.  The most important consideration in preventing an outbreak is to limit access, remove all food sources, and avoid harborage.  </a:t>
            </a:r>
            <a:endParaRPr lang="en-US" dirty="0"/>
          </a:p>
        </p:txBody>
      </p:sp>
      <p:cxnSp>
        <p:nvCxnSpPr>
          <p:cNvPr id="10" name="Straight Arrow Connector 9"/>
          <p:cNvCxnSpPr/>
          <p:nvPr/>
        </p:nvCxnSpPr>
        <p:spPr>
          <a:xfrm flipV="1">
            <a:off x="4910328" y="6013704"/>
            <a:ext cx="1709928" cy="3962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9427464" y="5687568"/>
            <a:ext cx="630936" cy="21945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372957" y="6225278"/>
            <a:ext cx="584904" cy="369332"/>
          </a:xfrm>
          <a:prstGeom prst="rect">
            <a:avLst/>
          </a:prstGeom>
          <a:noFill/>
        </p:spPr>
        <p:txBody>
          <a:bodyPr wrap="none" rtlCol="0">
            <a:spAutoFit/>
          </a:bodyPr>
          <a:lstStyle/>
          <a:p>
            <a:r>
              <a:rPr lang="en-US" dirty="0" smtClean="0">
                <a:solidFill>
                  <a:srgbClr val="FF0000"/>
                </a:solidFill>
              </a:rPr>
              <a:t>Rats</a:t>
            </a:r>
            <a:endParaRPr lang="en-US" dirty="0">
              <a:solidFill>
                <a:srgbClr val="FF0000"/>
              </a:solidFill>
            </a:endParaRPr>
          </a:p>
        </p:txBody>
      </p:sp>
      <p:sp>
        <p:nvSpPr>
          <p:cNvPr id="17" name="TextBox 16"/>
          <p:cNvSpPr txBox="1"/>
          <p:nvPr/>
        </p:nvSpPr>
        <p:spPr>
          <a:xfrm>
            <a:off x="8901331" y="5722358"/>
            <a:ext cx="584904" cy="369332"/>
          </a:xfrm>
          <a:prstGeom prst="rect">
            <a:avLst/>
          </a:prstGeom>
          <a:noFill/>
          <a:ln>
            <a:noFill/>
          </a:ln>
        </p:spPr>
        <p:txBody>
          <a:bodyPr wrap="none" rtlCol="0">
            <a:spAutoFit/>
          </a:bodyPr>
          <a:lstStyle/>
          <a:p>
            <a:r>
              <a:rPr lang="en-US" dirty="0" smtClean="0">
                <a:solidFill>
                  <a:srgbClr val="FF0000"/>
                </a:solidFill>
              </a:rPr>
              <a:t>Rats</a:t>
            </a:r>
            <a:endParaRPr lang="en-US" dirty="0">
              <a:solidFill>
                <a:srgbClr val="FF0000"/>
              </a:solidFill>
            </a:endParaRPr>
          </a:p>
        </p:txBody>
      </p:sp>
    </p:spTree>
    <p:extLst>
      <p:ext uri="{BB962C8B-B14F-4D97-AF65-F5344CB8AC3E}">
        <p14:creationId xmlns:p14="http://schemas.microsoft.com/office/powerpoint/2010/main" val="4020370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8459" t="66999" r="23828"/>
          <a:stretch/>
        </p:blipFill>
        <p:spPr>
          <a:xfrm>
            <a:off x="5891587" y="1512299"/>
            <a:ext cx="6279068" cy="5345701"/>
          </a:xfrm>
          <a:prstGeom prst="rect">
            <a:avLst/>
          </a:prstGeom>
          <a:ln w="25400">
            <a:solidFill>
              <a:schemeClr val="tx1"/>
            </a:solidFill>
          </a:ln>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3965" y="0"/>
            <a:ext cx="3934312" cy="2221992"/>
          </a:xfrm>
          <a:prstGeom prst="rect">
            <a:avLst/>
          </a:prstGeom>
          <a:ln w="25400">
            <a:solidFill>
              <a:schemeClr val="tx1"/>
            </a:solidFill>
          </a:ln>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438" y="495824"/>
            <a:ext cx="2869874" cy="2569464"/>
          </a:xfrm>
          <a:prstGeom prst="rect">
            <a:avLst/>
          </a:prstGeom>
          <a:ln w="25400">
            <a:solidFill>
              <a:schemeClr val="tx1"/>
            </a:solidFill>
          </a:ln>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438" y="3191780"/>
            <a:ext cx="5614544" cy="3593068"/>
          </a:xfrm>
          <a:prstGeom prst="rect">
            <a:avLst/>
          </a:prstGeom>
          <a:ln w="25400">
            <a:solidFill>
              <a:schemeClr val="tx1"/>
            </a:solidFill>
          </a:ln>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46917" y="429284"/>
            <a:ext cx="2592065" cy="2636004"/>
          </a:xfrm>
          <a:prstGeom prst="rect">
            <a:avLst/>
          </a:prstGeom>
          <a:ln w="25400">
            <a:solidFill>
              <a:schemeClr val="tx1"/>
            </a:solidFill>
          </a:ln>
        </p:spPr>
      </p:pic>
      <p:sp>
        <p:nvSpPr>
          <p:cNvPr id="3" name="TextBox 2"/>
          <p:cNvSpPr txBox="1"/>
          <p:nvPr/>
        </p:nvSpPr>
        <p:spPr>
          <a:xfrm>
            <a:off x="0" y="0"/>
            <a:ext cx="12192000" cy="1754326"/>
          </a:xfrm>
          <a:prstGeom prst="rect">
            <a:avLst/>
          </a:prstGeom>
          <a:solidFill>
            <a:schemeClr val="bg1">
              <a:lumMod val="85000"/>
            </a:schemeClr>
          </a:solidFill>
          <a:ln w="25400">
            <a:solidFill>
              <a:srgbClr val="FF0000"/>
            </a:solidFill>
          </a:ln>
        </p:spPr>
        <p:txBody>
          <a:bodyPr wrap="square" rtlCol="0">
            <a:spAutoFit/>
          </a:bodyPr>
          <a:lstStyle/>
          <a:p>
            <a:r>
              <a:rPr lang="en-US" dirty="0" smtClean="0"/>
              <a:t>Rats/mice </a:t>
            </a:r>
            <a:r>
              <a:rPr lang="en-US" dirty="0"/>
              <a:t>can and will chew through bags and </a:t>
            </a:r>
            <a:r>
              <a:rPr lang="en-US" dirty="0" smtClean="0"/>
              <a:t>containers and squeeze through access points of less than ¼”.  </a:t>
            </a:r>
            <a:r>
              <a:rPr lang="en-US" dirty="0"/>
              <a:t>The schools have a tremendous amount of candy, soda, lunches, and pest friendly habitat.  Not having it, is the best approach; however, if/when it is necessary it should be stored properly and consumed in </a:t>
            </a:r>
            <a:r>
              <a:rPr lang="en-US" dirty="0" smtClean="0"/>
              <a:t>isolated areas.  </a:t>
            </a:r>
            <a:r>
              <a:rPr lang="en-US" dirty="0"/>
              <a:t>This is one reason we encourage people to utilize staff rooms and lunch rooms to eat in.  We do not have the staffing to deep clean every room, every night.  Limiting the areas where food particles are left behind is </a:t>
            </a:r>
            <a:r>
              <a:rPr lang="en-US" dirty="0" smtClean="0"/>
              <a:t>important in avoiding an outbreak.  </a:t>
            </a:r>
            <a:r>
              <a:rPr lang="en-US" dirty="0"/>
              <a:t>The most effective storage containers are items that snap shut and seal air tight.  </a:t>
            </a:r>
          </a:p>
        </p:txBody>
      </p:sp>
      <p:cxnSp>
        <p:nvCxnSpPr>
          <p:cNvPr id="11" name="Straight Arrow Connector 10"/>
          <p:cNvCxnSpPr/>
          <p:nvPr/>
        </p:nvCxnSpPr>
        <p:spPr>
          <a:xfrm flipH="1" flipV="1">
            <a:off x="9082937" y="2691622"/>
            <a:ext cx="710287" cy="70080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9354312" y="3375708"/>
            <a:ext cx="2410725" cy="369332"/>
          </a:xfrm>
          <a:prstGeom prst="rect">
            <a:avLst/>
          </a:prstGeom>
          <a:noFill/>
        </p:spPr>
        <p:txBody>
          <a:bodyPr wrap="none" rtlCol="0">
            <a:spAutoFit/>
          </a:bodyPr>
          <a:lstStyle/>
          <a:p>
            <a:r>
              <a:rPr lang="en-US" dirty="0" smtClean="0"/>
              <a:t>A Rat Chewed This Hole</a:t>
            </a:r>
            <a:endParaRPr lang="en-US" dirty="0"/>
          </a:p>
        </p:txBody>
      </p:sp>
    </p:spTree>
    <p:extLst>
      <p:ext uri="{BB962C8B-B14F-4D97-AF65-F5344CB8AC3E}">
        <p14:creationId xmlns:p14="http://schemas.microsoft.com/office/powerpoint/2010/main" val="1384512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rot="5400000">
            <a:off x="2569654" y="-383858"/>
            <a:ext cx="6858002" cy="7625718"/>
          </a:xfrm>
          <a:prstGeom prst="rect">
            <a:avLst/>
          </a:prstGeom>
          <a:ln w="25400">
            <a:solidFill>
              <a:schemeClr val="tx1"/>
            </a:solidFill>
          </a:ln>
        </p:spPr>
      </p:pic>
      <p:sp>
        <p:nvSpPr>
          <p:cNvPr id="3" name="TextBox 2"/>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pPr marR="0" lvl="0">
              <a:spcBef>
                <a:spcPts val="0"/>
              </a:spcBef>
              <a:spcAft>
                <a:spcPts val="0"/>
              </a:spcAft>
            </a:pPr>
            <a:r>
              <a:rPr lang="en-US" dirty="0">
                <a:latin typeface="Times New Roman" panose="02020603050405020304" pitchFamily="18" charset="0"/>
                <a:ea typeface="Times New Roman" panose="02020603050405020304" pitchFamily="18" charset="0"/>
              </a:rPr>
              <a:t>Displays, decorations or artwork can only cover </a:t>
            </a:r>
            <a:r>
              <a:rPr lang="en-US" u="sng" dirty="0">
                <a:latin typeface="Times New Roman" panose="02020603050405020304" pitchFamily="18" charset="0"/>
                <a:ea typeface="Times New Roman" panose="02020603050405020304" pitchFamily="18" charset="0"/>
              </a:rPr>
              <a:t>up to 20% </a:t>
            </a:r>
            <a:r>
              <a:rPr lang="en-US" dirty="0">
                <a:latin typeface="Times New Roman" panose="02020603050405020304" pitchFamily="18" charset="0"/>
                <a:ea typeface="Times New Roman" panose="02020603050405020304" pitchFamily="18" charset="0"/>
              </a:rPr>
              <a:t>of a hallway wall area. Ceilings cannot be covered with flammable materials</a:t>
            </a:r>
            <a:r>
              <a:rPr lang="en-US" dirty="0" smtClean="0">
                <a:latin typeface="Times New Roman" panose="02020603050405020304" pitchFamily="18" charset="0"/>
                <a:ea typeface="Times New Roman" panose="02020603050405020304" pitchFamily="18" charset="0"/>
              </a:rPr>
              <a:t>.  This is the fire code enforced by the fire marshal.  Please do not make your whole hallway a bulletin board.</a:t>
            </a:r>
            <a:endParaRPr lang="en-US"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9086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8220836" y="1109852"/>
            <a:ext cx="3337179" cy="4943476"/>
          </a:xfrm>
          <a:prstGeom prst="rect">
            <a:avLst/>
          </a:prstGeom>
          <a:ln w="25400">
            <a:solidFill>
              <a:schemeClr val="tx1"/>
            </a:solidFill>
          </a:ln>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5400000">
            <a:off x="81057" y="1580673"/>
            <a:ext cx="4815459" cy="3873817"/>
          </a:xfrm>
          <a:prstGeom prst="rect">
            <a:avLst/>
          </a:prstGeom>
          <a:ln w="25400">
            <a:solidFill>
              <a:schemeClr val="tx1"/>
            </a:solidFill>
          </a:ln>
        </p:spPr>
      </p:pic>
      <p:pic>
        <p:nvPicPr>
          <p:cNvPr id="7" name="Picture 6"/>
          <p:cNvPicPr/>
          <p:nvPr/>
        </p:nvPicPr>
        <p:blipFill>
          <a:blip r:embed="rId4">
            <a:extLst>
              <a:ext uri="{28A0092B-C50C-407E-A947-70E740481C1C}">
                <a14:useLocalDpi xmlns:a14="http://schemas.microsoft.com/office/drawing/2010/main" val="0"/>
              </a:ext>
            </a:extLst>
          </a:blip>
          <a:stretch>
            <a:fillRect/>
          </a:stretch>
        </p:blipFill>
        <p:spPr>
          <a:xfrm>
            <a:off x="4916710" y="1480364"/>
            <a:ext cx="2782538" cy="3466540"/>
          </a:xfrm>
          <a:prstGeom prst="rect">
            <a:avLst/>
          </a:prstGeom>
          <a:ln w="25400">
            <a:solidFill>
              <a:schemeClr val="tx1"/>
            </a:solidFill>
          </a:ln>
        </p:spPr>
      </p:pic>
      <p:sp>
        <p:nvSpPr>
          <p:cNvPr id="3" name="TextBox 2"/>
          <p:cNvSpPr txBox="1"/>
          <p:nvPr/>
        </p:nvSpPr>
        <p:spPr>
          <a:xfrm>
            <a:off x="0" y="0"/>
            <a:ext cx="12192000" cy="1200329"/>
          </a:xfrm>
          <a:prstGeom prst="rect">
            <a:avLst/>
          </a:prstGeom>
          <a:solidFill>
            <a:schemeClr val="bg1">
              <a:lumMod val="85000"/>
            </a:schemeClr>
          </a:solidFill>
          <a:ln w="25400">
            <a:solidFill>
              <a:srgbClr val="FF0000"/>
            </a:solidFill>
          </a:ln>
        </p:spPr>
        <p:txBody>
          <a:bodyPr wrap="square" rtlCol="0">
            <a:spAutoFit/>
          </a:bodyPr>
          <a:lstStyle/>
          <a:p>
            <a:r>
              <a:rPr lang="en-US" dirty="0" smtClean="0"/>
              <a:t>Couches/bean bag chairs are not easily cleaned nor cleaned on a regular basis.  They can be incubators of filth.  They increase the possibility of indoor air quality problems, allergies, and overall hygiene concern.  Couches also provide harborage for pests and lice.  To date, many of these items remain in the schools.  If you intend to keep them on site, then it important to establish a cleaning plan for these types of items.  </a:t>
            </a:r>
            <a:endParaRPr lang="en-US" dirty="0"/>
          </a:p>
        </p:txBody>
      </p:sp>
    </p:spTree>
    <p:extLst>
      <p:ext uri="{BB962C8B-B14F-4D97-AF65-F5344CB8AC3E}">
        <p14:creationId xmlns:p14="http://schemas.microsoft.com/office/powerpoint/2010/main" val="2594464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9576" y="0"/>
            <a:ext cx="9646920" cy="6858000"/>
          </a:xfrm>
          <a:prstGeom prst="rect">
            <a:avLst/>
          </a:prstGeom>
          <a:ln w="25400">
            <a:solidFill>
              <a:schemeClr val="tx1"/>
            </a:solidFill>
          </a:ln>
        </p:spPr>
      </p:pic>
      <p:sp>
        <p:nvSpPr>
          <p:cNvPr id="4" name="TextBox 3"/>
          <p:cNvSpPr txBox="1"/>
          <p:nvPr/>
        </p:nvSpPr>
        <p:spPr>
          <a:xfrm>
            <a:off x="0" y="0"/>
            <a:ext cx="12192000" cy="923330"/>
          </a:xfrm>
          <a:prstGeom prst="rect">
            <a:avLst/>
          </a:prstGeom>
          <a:solidFill>
            <a:schemeClr val="bg1">
              <a:lumMod val="85000"/>
            </a:schemeClr>
          </a:solidFill>
          <a:ln w="25400">
            <a:solidFill>
              <a:srgbClr val="FF0000"/>
            </a:solidFill>
          </a:ln>
        </p:spPr>
        <p:txBody>
          <a:bodyPr wrap="square" rtlCol="0">
            <a:spAutoFit/>
          </a:bodyPr>
          <a:lstStyle/>
          <a:p>
            <a:r>
              <a:rPr lang="en-US" dirty="0" smtClean="0"/>
              <a:t>Situational awareness is key to identifying hazards.  With today’s ever present technology, it is extremely easy to be completely unaware of what is going on around you.  We have had people trip, fall, and run into cars while walking and looking at their mobile devices.  Please avoid the temptation and stay alert.  It may save your life.</a:t>
            </a:r>
            <a:endParaRPr lang="en-US" dirty="0"/>
          </a:p>
        </p:txBody>
      </p:sp>
    </p:spTree>
    <p:extLst>
      <p:ext uri="{BB962C8B-B14F-4D97-AF65-F5344CB8AC3E}">
        <p14:creationId xmlns:p14="http://schemas.microsoft.com/office/powerpoint/2010/main" val="3230730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Improper personal protective equipment (PPE) or lack of PPE.  Depending on the nature of the work/task proper PPE should be utilized whether it be in the classroom or on a job site.  The individual below is missing eye and ear protection.</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4912" y="796670"/>
            <a:ext cx="8062175" cy="5366385"/>
          </a:xfrm>
          <a:prstGeom prst="rect">
            <a:avLst/>
          </a:prstGeom>
          <a:ln w="25400">
            <a:solidFill>
              <a:schemeClr val="tx1"/>
            </a:solidFill>
          </a:ln>
        </p:spPr>
      </p:pic>
    </p:spTree>
    <p:extLst>
      <p:ext uri="{BB962C8B-B14F-4D97-AF65-F5344CB8AC3E}">
        <p14:creationId xmlns:p14="http://schemas.microsoft.com/office/powerpoint/2010/main" val="2390023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7904" y="493776"/>
            <a:ext cx="9025128" cy="6016752"/>
          </a:xfrm>
          <a:prstGeom prst="rect">
            <a:avLst/>
          </a:prstGeom>
          <a:ln w="25400">
            <a:solidFill>
              <a:schemeClr val="tx1"/>
            </a:solidFill>
          </a:ln>
        </p:spPr>
      </p:pic>
      <p:sp>
        <p:nvSpPr>
          <p:cNvPr id="2" name="TextBox 1"/>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a:t>Individuals injured while doing staff/student type </a:t>
            </a:r>
            <a:r>
              <a:rPr lang="en-US" dirty="0" smtClean="0"/>
              <a:t>sports </a:t>
            </a:r>
            <a:r>
              <a:rPr lang="en-US" dirty="0"/>
              <a:t>games or activities. </a:t>
            </a:r>
            <a:r>
              <a:rPr lang="en-US" dirty="0" smtClean="0"/>
              <a:t>Unless you are 20 years old, please be aware that you are no longer 20 years old</a:t>
            </a:r>
            <a:r>
              <a:rPr lang="en-US" dirty="0" smtClean="0">
                <a:sym typeface="Wingdings" panose="05000000000000000000" pitchFamily="2" charset="2"/>
              </a:rPr>
              <a:t>  Please know your ability level and what you can and cannot/should not partake in. </a:t>
            </a:r>
            <a:endParaRPr lang="en-US" dirty="0"/>
          </a:p>
        </p:txBody>
      </p:sp>
    </p:spTree>
    <p:extLst>
      <p:ext uri="{BB962C8B-B14F-4D97-AF65-F5344CB8AC3E}">
        <p14:creationId xmlns:p14="http://schemas.microsoft.com/office/powerpoint/2010/main" val="1327432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61688" y="6047970"/>
            <a:ext cx="2061975" cy="369332"/>
          </a:xfrm>
          <a:prstGeom prst="rect">
            <a:avLst/>
          </a:prstGeom>
          <a:noFill/>
        </p:spPr>
        <p:txBody>
          <a:bodyPr wrap="none" rtlCol="0">
            <a:spAutoFit/>
          </a:bodyPr>
          <a:lstStyle/>
          <a:p>
            <a:r>
              <a:rPr lang="en-US" dirty="0" smtClean="0"/>
              <a:t>Donated Appliances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0926" y="1212723"/>
            <a:ext cx="3413760" cy="4551680"/>
          </a:xfrm>
          <a:prstGeom prst="rect">
            <a:avLst/>
          </a:prstGeom>
          <a:ln w="25400">
            <a:solidFill>
              <a:schemeClr val="tx1"/>
            </a:solidFill>
          </a:ln>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133844" y="1483614"/>
            <a:ext cx="4992624" cy="3744468"/>
          </a:xfrm>
          <a:prstGeom prst="rect">
            <a:avLst/>
          </a:prstGeom>
          <a:ln w="25400">
            <a:solidFill>
              <a:schemeClr val="tx1"/>
            </a:solidFill>
          </a:ln>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565" y="1212723"/>
            <a:ext cx="2143125" cy="214312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252" y="4240530"/>
            <a:ext cx="2571750" cy="1428750"/>
          </a:xfrm>
          <a:prstGeom prst="rect">
            <a:avLst/>
          </a:prstGeom>
        </p:spPr>
      </p:pic>
      <p:sp>
        <p:nvSpPr>
          <p:cNvPr id="9" name="TextBox 8"/>
          <p:cNvSpPr txBox="1"/>
          <p:nvPr/>
        </p:nvSpPr>
        <p:spPr>
          <a:xfrm>
            <a:off x="8403336" y="5973032"/>
            <a:ext cx="2809552" cy="369332"/>
          </a:xfrm>
          <a:prstGeom prst="rect">
            <a:avLst/>
          </a:prstGeom>
          <a:noFill/>
        </p:spPr>
        <p:txBody>
          <a:bodyPr wrap="none" rtlCol="0">
            <a:spAutoFit/>
          </a:bodyPr>
          <a:lstStyle/>
          <a:p>
            <a:r>
              <a:rPr lang="en-US" dirty="0" smtClean="0"/>
              <a:t>Item brought In </a:t>
            </a:r>
            <a:r>
              <a:rPr lang="en-US" dirty="0"/>
              <a:t>F</a:t>
            </a:r>
            <a:r>
              <a:rPr lang="en-US" dirty="0" smtClean="0"/>
              <a:t>rom Home</a:t>
            </a:r>
            <a:endParaRPr lang="en-US" dirty="0"/>
          </a:p>
        </p:txBody>
      </p:sp>
      <p:sp>
        <p:nvSpPr>
          <p:cNvPr id="3" name="TextBox 2"/>
          <p:cNvSpPr txBox="1"/>
          <p:nvPr/>
        </p:nvSpPr>
        <p:spPr>
          <a:xfrm>
            <a:off x="0" y="0"/>
            <a:ext cx="12192000" cy="2585323"/>
          </a:xfrm>
          <a:prstGeom prst="rect">
            <a:avLst/>
          </a:prstGeom>
          <a:solidFill>
            <a:schemeClr val="bg1">
              <a:lumMod val="85000"/>
            </a:schemeClr>
          </a:solidFill>
          <a:ln w="25400">
            <a:solidFill>
              <a:srgbClr val="FF0000"/>
            </a:solidFill>
          </a:ln>
        </p:spPr>
        <p:txBody>
          <a:bodyPr wrap="square" rtlCol="0">
            <a:spAutoFit/>
          </a:bodyPr>
          <a:lstStyle/>
          <a:p>
            <a:r>
              <a:rPr lang="en-US" u="sng" dirty="0" smtClean="0"/>
              <a:t>Items from home and donated items:  </a:t>
            </a:r>
            <a:r>
              <a:rPr lang="en-US" dirty="0" smtClean="0"/>
              <a:t>Please leave your home items at home.  When items are brought in from home, we inherit the liability of that item being used.  Below is an example of some of the types of quality items that have been brought in from home and/or offered up for donation.  Most people are not giving away their best items.  We do not want to accept substandard items and then bear the liability of it and/or the disposal cost for it shortly after it fails.  When items are “donated” to the school, it is a deliberate and specific approval process.  Once it is donated, it needs to go on the books as school district property.  For example, we had an instance where an individual “donated” weight equipment to the school district while he/she was employed at the school district.  Once he/she was no longer employed with the school district, the individual believed that it was ok to rent a U-Haul truck and pay a teacher and a student to remove the equipment from the school weight room.  That is </a:t>
            </a:r>
            <a:r>
              <a:rPr lang="en-US" u="sng" dirty="0" smtClean="0"/>
              <a:t>not</a:t>
            </a:r>
            <a:r>
              <a:rPr lang="en-US" dirty="0" smtClean="0"/>
              <a:t> how it works.  Wen items are donated, they become school property.   </a:t>
            </a:r>
            <a:endParaRPr lang="en-US" dirty="0"/>
          </a:p>
        </p:txBody>
      </p:sp>
    </p:spTree>
    <p:extLst>
      <p:ext uri="{BB962C8B-B14F-4D97-AF65-F5344CB8AC3E}">
        <p14:creationId xmlns:p14="http://schemas.microsoft.com/office/powerpoint/2010/main" val="2162335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288577"/>
            <a:ext cx="4363463" cy="349077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310" y="2073145"/>
            <a:ext cx="3615690" cy="4338828"/>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6994" y="1741742"/>
            <a:ext cx="5063871" cy="2500817"/>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057" y="1205513"/>
            <a:ext cx="2863310" cy="2863310"/>
          </a:xfrm>
          <a:prstGeom prst="rect">
            <a:avLst/>
          </a:prstGeom>
        </p:spPr>
      </p:pic>
      <p:sp>
        <p:nvSpPr>
          <p:cNvPr id="3" name="TextBox 2"/>
          <p:cNvSpPr txBox="1"/>
          <p:nvPr/>
        </p:nvSpPr>
        <p:spPr>
          <a:xfrm>
            <a:off x="0" y="-75194"/>
            <a:ext cx="12192000" cy="2308324"/>
          </a:xfrm>
          <a:prstGeom prst="rect">
            <a:avLst/>
          </a:prstGeom>
          <a:solidFill>
            <a:schemeClr val="bg1">
              <a:lumMod val="85000"/>
            </a:schemeClr>
          </a:solidFill>
          <a:ln w="25400">
            <a:solidFill>
              <a:srgbClr val="FF0000"/>
            </a:solidFill>
          </a:ln>
        </p:spPr>
        <p:txBody>
          <a:bodyPr wrap="square" rtlCol="0">
            <a:spAutoFit/>
          </a:bodyPr>
          <a:lstStyle/>
          <a:p>
            <a:pPr marR="0" lvl="0">
              <a:spcBef>
                <a:spcPts val="0"/>
              </a:spcBef>
              <a:spcAft>
                <a:spcPts val="0"/>
              </a:spcAft>
            </a:pPr>
            <a:r>
              <a:rPr lang="en-US" dirty="0">
                <a:latin typeface="Times New Roman" panose="02020603050405020304" pitchFamily="18" charset="0"/>
                <a:ea typeface="Times New Roman" panose="02020603050405020304" pitchFamily="18" charset="0"/>
              </a:rPr>
              <a:t>Personal appliances need to be approved </a:t>
            </a:r>
            <a:r>
              <a:rPr lang="en-US" dirty="0" smtClean="0">
                <a:latin typeface="Times New Roman" panose="02020603050405020304" pitchFamily="18" charset="0"/>
                <a:ea typeface="Times New Roman" panose="02020603050405020304" pitchFamily="18" charset="0"/>
              </a:rPr>
              <a:t>by the facilities manager for the purpose of consistency and in accordance with the district’s Energy Conservation Policy.  </a:t>
            </a:r>
            <a:r>
              <a:rPr lang="en-US" dirty="0">
                <a:latin typeface="Times New Roman" panose="02020603050405020304" pitchFamily="18" charset="0"/>
                <a:ea typeface="Times New Roman" panose="02020603050405020304" pitchFamily="18" charset="0"/>
              </a:rPr>
              <a:t>Personal appliances can pose a </a:t>
            </a:r>
            <a:r>
              <a:rPr lang="en-US" dirty="0" smtClean="0">
                <a:latin typeface="Times New Roman" panose="02020603050405020304" pitchFamily="18" charset="0"/>
                <a:ea typeface="Times New Roman" panose="02020603050405020304" pitchFamily="18" charset="0"/>
              </a:rPr>
              <a:t>fire hazard, potentially a safety hazard, and consume energy.  We have </a:t>
            </a:r>
            <a:r>
              <a:rPr lang="en-US" u="sng" dirty="0" smtClean="0">
                <a:latin typeface="Times New Roman" panose="02020603050405020304" pitchFamily="18" charset="0"/>
                <a:ea typeface="Times New Roman" panose="02020603050405020304" pitchFamily="18" charset="0"/>
              </a:rPr>
              <a:t>staff rooms </a:t>
            </a:r>
            <a:r>
              <a:rPr lang="en-US" dirty="0" smtClean="0">
                <a:latin typeface="Times New Roman" panose="02020603050405020304" pitchFamily="18" charset="0"/>
                <a:ea typeface="Times New Roman" panose="02020603050405020304" pitchFamily="18" charset="0"/>
              </a:rPr>
              <a:t>designated for this purpose.  They should not be in every other classroom.  We cannot be myopic on this issue.  At times, we have had significant number of unauthorized appliances in the schools.  The energy and the cost add up quickly.  For instance, one space heater can add in upwards of $18 per month.  If your appliance is not on your school’s approved list then it should not be there and should go home.  If you believe that you have a genuine need for it in your space, then please submit your request to the facilities manager for approval.  If approved, we will add it to the “approved” list.  Your site supervisors can assist with this process.</a:t>
            </a:r>
            <a:endParaRPr lang="en-US"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13080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7600"/>
          <a:stretch/>
        </p:blipFill>
        <p:spPr>
          <a:xfrm>
            <a:off x="5184648" y="0"/>
            <a:ext cx="5678424" cy="6858000"/>
          </a:xfrm>
          <a:prstGeom prst="rect">
            <a:avLst/>
          </a:prstGeom>
          <a:ln w="25400">
            <a:solidFill>
              <a:schemeClr val="tx1"/>
            </a:solidFill>
          </a:ln>
        </p:spPr>
      </p:pic>
      <p:sp>
        <p:nvSpPr>
          <p:cNvPr id="3" name="TextBox 2"/>
          <p:cNvSpPr txBox="1"/>
          <p:nvPr/>
        </p:nvSpPr>
        <p:spPr>
          <a:xfrm>
            <a:off x="0" y="0"/>
            <a:ext cx="12192000" cy="369332"/>
          </a:xfrm>
          <a:prstGeom prst="rect">
            <a:avLst/>
          </a:prstGeom>
          <a:solidFill>
            <a:schemeClr val="bg1">
              <a:lumMod val="85000"/>
            </a:schemeClr>
          </a:solidFill>
          <a:ln w="25400">
            <a:solidFill>
              <a:srgbClr val="FF0000"/>
            </a:solidFill>
          </a:ln>
        </p:spPr>
        <p:txBody>
          <a:bodyPr wrap="square" rtlCol="0">
            <a:spAutoFit/>
          </a:bodyPr>
          <a:lstStyle/>
          <a:p>
            <a:pPr marR="0" lvl="0">
              <a:spcBef>
                <a:spcPts val="0"/>
              </a:spcBef>
              <a:spcAft>
                <a:spcPts val="0"/>
              </a:spcAft>
            </a:pPr>
            <a:r>
              <a:rPr lang="en-US">
                <a:latin typeface="Times New Roman" panose="02020603050405020304" pitchFamily="18" charset="0"/>
                <a:ea typeface="Times New Roman" panose="02020603050405020304" pitchFamily="18" charset="0"/>
              </a:rPr>
              <a:t>Materials suspended from the ceiling must hang at least 24 inches below the ceiling and cannot interfere with exiting.</a:t>
            </a:r>
            <a:endParaRPr lang="en-US" sz="2000" dirty="0">
              <a:latin typeface="Times New Roman" panose="02020603050405020304" pitchFamily="18" charset="0"/>
              <a:ea typeface="Times New Roman" panose="02020603050405020304"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768" y="1975104"/>
            <a:ext cx="4087368" cy="3419856"/>
          </a:xfrm>
          <a:prstGeom prst="rect">
            <a:avLst/>
          </a:prstGeom>
          <a:ln w="25400">
            <a:solidFill>
              <a:schemeClr val="tx1"/>
            </a:solidFill>
          </a:ln>
        </p:spPr>
      </p:pic>
    </p:spTree>
    <p:extLst>
      <p:ext uri="{BB962C8B-B14F-4D97-AF65-F5344CB8AC3E}">
        <p14:creationId xmlns:p14="http://schemas.microsoft.com/office/powerpoint/2010/main" val="2469430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360" y="497204"/>
            <a:ext cx="6096000" cy="400110"/>
          </a:xfrm>
          <a:prstGeom prst="rect">
            <a:avLst/>
          </a:prstGeom>
        </p:spPr>
        <p:txBody>
          <a:bodyPr>
            <a:spAutoFit/>
          </a:bodyPr>
          <a:lstStyle/>
          <a:p>
            <a:pPr marL="342900" marR="0" lvl="0" indent="-342900">
              <a:spcBef>
                <a:spcPts val="0"/>
              </a:spcBef>
              <a:spcAft>
                <a:spcPts val="0"/>
              </a:spcAft>
              <a:buFont typeface="Symbol" panose="05050102010706020507" pitchFamily="18" charset="2"/>
              <a:buChar char=""/>
            </a:pPr>
            <a:endParaRPr lang="en-US" sz="2000" dirty="0">
              <a:effectLst/>
              <a:latin typeface="Times New Roman" panose="02020603050405020304" pitchFamily="18" charset="0"/>
              <a:ea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3393" y="789241"/>
            <a:ext cx="4933950" cy="3286125"/>
          </a:xfrm>
          <a:prstGeom prst="rect">
            <a:avLst/>
          </a:prstGeom>
          <a:ln w="25400">
            <a:solidFill>
              <a:schemeClr val="tx1"/>
            </a:solidFill>
          </a:ln>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948" y="1572766"/>
            <a:ext cx="5846052" cy="4389121"/>
          </a:xfrm>
          <a:prstGeom prst="rect">
            <a:avLst/>
          </a:prstGeom>
          <a:ln w="25400">
            <a:solidFill>
              <a:schemeClr val="tx1"/>
            </a:solidFill>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0373" y="4211810"/>
            <a:ext cx="3220403" cy="2456027"/>
          </a:xfrm>
          <a:prstGeom prst="rect">
            <a:avLst/>
          </a:prstGeom>
          <a:ln w="25400">
            <a:solidFill>
              <a:schemeClr val="tx1"/>
            </a:solidFill>
          </a:ln>
        </p:spPr>
      </p:pic>
      <p:sp>
        <p:nvSpPr>
          <p:cNvPr id="3" name="TextBox 2"/>
          <p:cNvSpPr txBox="1"/>
          <p:nvPr/>
        </p:nvSpPr>
        <p:spPr>
          <a:xfrm>
            <a:off x="0" y="0"/>
            <a:ext cx="12192000" cy="923330"/>
          </a:xfrm>
          <a:prstGeom prst="rect">
            <a:avLst/>
          </a:prstGeom>
          <a:solidFill>
            <a:schemeClr val="bg1">
              <a:lumMod val="85000"/>
            </a:schemeClr>
          </a:solidFill>
          <a:ln w="25400">
            <a:solidFill>
              <a:srgbClr val="FF0000"/>
            </a:solidFill>
          </a:ln>
        </p:spPr>
        <p:txBody>
          <a:bodyPr wrap="square" rtlCol="0">
            <a:spAutoFit/>
          </a:bodyPr>
          <a:lstStyle/>
          <a:p>
            <a:pPr marR="0" lvl="0">
              <a:spcBef>
                <a:spcPts val="0"/>
              </a:spcBef>
              <a:spcAft>
                <a:spcPts val="0"/>
              </a:spcAft>
            </a:pPr>
            <a:r>
              <a:rPr lang="en-US" dirty="0" smtClean="0">
                <a:latin typeface="Times New Roman" panose="02020603050405020304" pitchFamily="18" charset="0"/>
                <a:ea typeface="Times New Roman" panose="02020603050405020304" pitchFamily="18" charset="0"/>
              </a:rPr>
              <a:t>Power strips are not always the answer and should be used properly and with discretion.  We should only use underwriter laboratory (UL ) approved </a:t>
            </a:r>
            <a:r>
              <a:rPr lang="en-US" dirty="0">
                <a:latin typeface="Times New Roman" panose="02020603050405020304" pitchFamily="18" charset="0"/>
                <a:ea typeface="Times New Roman" panose="02020603050405020304" pitchFamily="18" charset="0"/>
              </a:rPr>
              <a:t>power strips with circuit breakers.  </a:t>
            </a:r>
            <a:r>
              <a:rPr lang="en-US" dirty="0" smtClean="0">
                <a:latin typeface="Times New Roman" panose="02020603050405020304" pitchFamily="18" charset="0"/>
                <a:ea typeface="Times New Roman" panose="02020603050405020304" pitchFamily="18" charset="0"/>
              </a:rPr>
              <a:t>Power strips should be plugged directly </a:t>
            </a:r>
            <a:r>
              <a:rPr lang="en-US" dirty="0">
                <a:latin typeface="Times New Roman" panose="02020603050405020304" pitchFamily="18" charset="0"/>
                <a:ea typeface="Times New Roman" panose="02020603050405020304" pitchFamily="18" charset="0"/>
              </a:rPr>
              <a:t>into </a:t>
            </a:r>
            <a:r>
              <a:rPr lang="en-US" dirty="0" smtClean="0">
                <a:latin typeface="Times New Roman" panose="02020603050405020304" pitchFamily="18" charset="0"/>
                <a:ea typeface="Times New Roman" panose="02020603050405020304" pitchFamily="18" charset="0"/>
              </a:rPr>
              <a:t>a wall outlet </a:t>
            </a:r>
            <a:r>
              <a:rPr lang="en-US" dirty="0">
                <a:latin typeface="Times New Roman" panose="02020603050405020304" pitchFamily="18" charset="0"/>
                <a:ea typeface="Times New Roman" panose="02020603050405020304" pitchFamily="18" charset="0"/>
              </a:rPr>
              <a:t>and </a:t>
            </a:r>
            <a:r>
              <a:rPr lang="en-US" u="sng" dirty="0">
                <a:latin typeface="Times New Roman" panose="02020603050405020304" pitchFamily="18" charset="0"/>
                <a:ea typeface="Times New Roman" panose="02020603050405020304" pitchFamily="18" charset="0"/>
              </a:rPr>
              <a:t>never</a:t>
            </a:r>
            <a:r>
              <a:rPr lang="en-US" dirty="0">
                <a:latin typeface="Times New Roman" panose="02020603050405020304" pitchFamily="18" charset="0"/>
                <a:ea typeface="Times New Roman" panose="02020603050405020304" pitchFamily="18" charset="0"/>
              </a:rPr>
              <a:t> into another power strip</a:t>
            </a:r>
            <a:r>
              <a:rPr lang="en-US" dirty="0" smtClean="0">
                <a:latin typeface="Times New Roman" panose="02020603050405020304" pitchFamily="18" charset="0"/>
                <a:ea typeface="Times New Roman" panose="02020603050405020304" pitchFamily="18" charset="0"/>
              </a:rPr>
              <a:t>.  Improper cord management is not only unsightly, </a:t>
            </a:r>
            <a:r>
              <a:rPr lang="en-US" smtClean="0">
                <a:latin typeface="Times New Roman" panose="02020603050405020304" pitchFamily="18" charset="0"/>
                <a:ea typeface="Times New Roman" panose="02020603050405020304" pitchFamily="18" charset="0"/>
              </a:rPr>
              <a:t>it is also </a:t>
            </a:r>
            <a:r>
              <a:rPr lang="en-US" dirty="0" smtClean="0">
                <a:latin typeface="Times New Roman" panose="02020603050405020304" pitchFamily="18" charset="0"/>
                <a:ea typeface="Times New Roman" panose="02020603050405020304" pitchFamily="18" charset="0"/>
              </a:rPr>
              <a:t>a safety and fire hazard.</a:t>
            </a:r>
            <a:endParaRPr lang="en-US"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81442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724" y="1962719"/>
            <a:ext cx="4665940" cy="3517401"/>
          </a:xfrm>
          <a:prstGeom prst="rect">
            <a:avLst/>
          </a:prstGeom>
          <a:ln w="25400">
            <a:solidFill>
              <a:schemeClr val="tx1"/>
            </a:solidFill>
          </a:ln>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987427" y="735468"/>
            <a:ext cx="6857999" cy="5387066"/>
          </a:xfrm>
          <a:prstGeom prst="rect">
            <a:avLst/>
          </a:prstGeom>
          <a:ln w="25400">
            <a:solidFill>
              <a:schemeClr val="tx1"/>
            </a:solidFill>
          </a:ln>
        </p:spPr>
      </p:pic>
      <p:sp>
        <p:nvSpPr>
          <p:cNvPr id="2" name="TextBox 1"/>
          <p:cNvSpPr txBox="1"/>
          <p:nvPr/>
        </p:nvSpPr>
        <p:spPr>
          <a:xfrm>
            <a:off x="0" y="0"/>
            <a:ext cx="12192000" cy="1754326"/>
          </a:xfrm>
          <a:prstGeom prst="rect">
            <a:avLst/>
          </a:prstGeom>
          <a:solidFill>
            <a:schemeClr val="bg1">
              <a:lumMod val="85000"/>
            </a:schemeClr>
          </a:solidFill>
          <a:ln w="25400">
            <a:solidFill>
              <a:srgbClr val="FF0000"/>
            </a:solidFill>
          </a:ln>
        </p:spPr>
        <p:txBody>
          <a:bodyPr wrap="square" rtlCol="0">
            <a:spAutoFit/>
          </a:bodyPr>
          <a:lstStyle/>
          <a:p>
            <a:r>
              <a:rPr lang="en-US" dirty="0" smtClean="0"/>
              <a:t>To the left is an ice pack that was taped to a thermostat and to the right is a wet paper towel that was wrapped around a thermostat.  Do </a:t>
            </a:r>
            <a:r>
              <a:rPr lang="en-US" u="sng" dirty="0" smtClean="0"/>
              <a:t>not</a:t>
            </a:r>
            <a:r>
              <a:rPr lang="en-US" dirty="0" smtClean="0"/>
              <a:t> do this.  Do not override thermostats, break locks, or disassemble them.  First make sure you are aware of what the acceptable temperature range is in accordance with the Energy Conservation Policy.  Second, if you believe there is an issue, have your custodian verify the actual temperature and submit a work order.  Facilities will address it if it is outside the acceptable temperature range.  If necessary, we will place a data logger in the space to monitor actual temperatures over time to see what may be contributing to the issue.</a:t>
            </a:r>
            <a:endParaRPr lang="en-US" dirty="0"/>
          </a:p>
        </p:txBody>
      </p:sp>
    </p:spTree>
    <p:extLst>
      <p:ext uri="{BB962C8B-B14F-4D97-AF65-F5344CB8AC3E}">
        <p14:creationId xmlns:p14="http://schemas.microsoft.com/office/powerpoint/2010/main" val="4288816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23434"/>
          <a:stretch/>
        </p:blipFill>
        <p:spPr>
          <a:xfrm>
            <a:off x="917447" y="1024128"/>
            <a:ext cx="10457689" cy="5129784"/>
          </a:xfrm>
          <a:prstGeom prst="rect">
            <a:avLst/>
          </a:prstGeom>
          <a:ln w="25400">
            <a:solidFill>
              <a:schemeClr val="tx1"/>
            </a:solidFill>
          </a:ln>
        </p:spPr>
      </p:pic>
      <p:sp>
        <p:nvSpPr>
          <p:cNvPr id="2" name="TextBox 1"/>
          <p:cNvSpPr txBox="1"/>
          <p:nvPr/>
        </p:nvSpPr>
        <p:spPr>
          <a:xfrm>
            <a:off x="0" y="0"/>
            <a:ext cx="12192000" cy="1477328"/>
          </a:xfrm>
          <a:prstGeom prst="rect">
            <a:avLst/>
          </a:prstGeom>
          <a:solidFill>
            <a:schemeClr val="bg1">
              <a:lumMod val="85000"/>
            </a:schemeClr>
          </a:solidFill>
          <a:ln w="25400">
            <a:solidFill>
              <a:srgbClr val="FF0000"/>
            </a:solidFill>
          </a:ln>
        </p:spPr>
        <p:txBody>
          <a:bodyPr wrap="square" rtlCol="0">
            <a:spAutoFit/>
          </a:bodyPr>
          <a:lstStyle/>
          <a:p>
            <a:r>
              <a:rPr lang="en-US" dirty="0" smtClean="0"/>
              <a:t>When looking into a gym issue, we came across data that showed that the gym lights were frequently on from ~10:00 p.m. - 2:00 a.m.  Upon further investigation, we found that kids were letting themselves in with a key and turning off the alarm with a security code (Given To Them By A Coach) and playing basketball in the gym until the wee hours of the morning.  No one should be sharing security codes or keys or allowing kids to be in the facilities unsupervised.  This is a significant security, safety, and liability issue.  </a:t>
            </a:r>
            <a:endParaRPr lang="en-US" dirty="0"/>
          </a:p>
        </p:txBody>
      </p:sp>
    </p:spTree>
    <p:extLst>
      <p:ext uri="{BB962C8B-B14F-4D97-AF65-F5344CB8AC3E}">
        <p14:creationId xmlns:p14="http://schemas.microsoft.com/office/powerpoint/2010/main" val="56666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0799" y="4077246"/>
            <a:ext cx="3101570" cy="2662860"/>
          </a:xfrm>
          <a:prstGeom prst="rect">
            <a:avLst/>
          </a:prstGeom>
          <a:ln w="25400">
            <a:solidFill>
              <a:schemeClr val="tx1"/>
            </a:solidFill>
          </a:ln>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1168" y="0"/>
            <a:ext cx="5640832" cy="3172968"/>
          </a:xfrm>
          <a:prstGeom prst="rect">
            <a:avLst/>
          </a:prstGeom>
          <a:ln w="25400">
            <a:solidFill>
              <a:schemeClr val="tx1"/>
            </a:solidFill>
          </a:ln>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910336" y="910336"/>
            <a:ext cx="6858000" cy="5037328"/>
          </a:xfrm>
          <a:prstGeom prst="rect">
            <a:avLst/>
          </a:prstGeom>
          <a:ln w="25400">
            <a:solidFill>
              <a:schemeClr val="tx1"/>
            </a:solidFill>
          </a:ln>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2675" t="49250" r="2938" b="40782"/>
          <a:stretch/>
        </p:blipFill>
        <p:spPr>
          <a:xfrm>
            <a:off x="5349240" y="3374135"/>
            <a:ext cx="6675120" cy="585217"/>
          </a:xfrm>
          <a:prstGeom prst="rect">
            <a:avLst/>
          </a:prstGeom>
          <a:ln w="25400">
            <a:solidFill>
              <a:srgbClr val="FF0000"/>
            </a:solidFill>
          </a:ln>
        </p:spPr>
      </p:pic>
      <p:sp>
        <p:nvSpPr>
          <p:cNvPr id="2" name="TextBox 1"/>
          <p:cNvSpPr txBox="1"/>
          <p:nvPr/>
        </p:nvSpPr>
        <p:spPr>
          <a:xfrm>
            <a:off x="0" y="0"/>
            <a:ext cx="12192000" cy="2031325"/>
          </a:xfrm>
          <a:prstGeom prst="rect">
            <a:avLst/>
          </a:prstGeom>
          <a:solidFill>
            <a:schemeClr val="bg1">
              <a:lumMod val="85000"/>
            </a:schemeClr>
          </a:solidFill>
          <a:ln w="25400">
            <a:solidFill>
              <a:srgbClr val="FF0000"/>
            </a:solidFill>
          </a:ln>
        </p:spPr>
        <p:txBody>
          <a:bodyPr wrap="square" rtlCol="0">
            <a:spAutoFit/>
          </a:bodyPr>
          <a:lstStyle/>
          <a:p>
            <a:r>
              <a:rPr lang="en-US" dirty="0" smtClean="0"/>
              <a:t>Space heaters are the cause of </a:t>
            </a:r>
            <a:r>
              <a:rPr lang="en-US" u="sng" dirty="0" smtClean="0"/>
              <a:t>many, many </a:t>
            </a:r>
            <a:r>
              <a:rPr lang="en-US" dirty="0" smtClean="0"/>
              <a:t>fires.  They are dangerous, and they consume a lot of energy.  Space heaters are not allowed in the schools unless approved by the facilities manager for a specific purpose or through Human Resources because of a medical issue.  If the HVAC system is maintaining room temperature within the acceptable temperature ranges, we will not authorize an additional heat source.  We encourage individuals to dress up or down as necessary.  If there is a HVAC issue or a design flaw of some sort, a heat source may be temporarily authorized;  however, facilities will issue it so that it has the required safety features (turns it off if it tips over).  Combustible material cannot be near the space heater at all and it should never be on during unoccupied times.  If you have a space heater, it should be on the approved list for your site.  If not, it needs to go home.  </a:t>
            </a:r>
            <a:endParaRPr lang="en-US" dirty="0"/>
          </a:p>
        </p:txBody>
      </p:sp>
    </p:spTree>
    <p:extLst>
      <p:ext uri="{BB962C8B-B14F-4D97-AF65-F5344CB8AC3E}">
        <p14:creationId xmlns:p14="http://schemas.microsoft.com/office/powerpoint/2010/main" val="3076710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667000" y="112966"/>
            <a:ext cx="6858000" cy="6632067"/>
          </a:xfrm>
          <a:prstGeom prst="rect">
            <a:avLst/>
          </a:prstGeom>
          <a:ln w="25400">
            <a:solidFill>
              <a:schemeClr val="tx1"/>
            </a:solidFill>
          </a:ln>
        </p:spPr>
      </p:pic>
      <p:sp>
        <p:nvSpPr>
          <p:cNvPr id="2" name="TextBox 1"/>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Fire alarm pull stations cannot be covered, blocked or hidden.  They must remain visible and accessible at all times.  The same goes for all thermostats and electrical plugs.</a:t>
            </a:r>
            <a:endParaRPr lang="en-US" dirty="0"/>
          </a:p>
        </p:txBody>
      </p:sp>
    </p:spTree>
    <p:extLst>
      <p:ext uri="{BB962C8B-B14F-4D97-AF65-F5344CB8AC3E}">
        <p14:creationId xmlns:p14="http://schemas.microsoft.com/office/powerpoint/2010/main" val="114774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4164" y="523494"/>
            <a:ext cx="8043672" cy="6032754"/>
          </a:xfrm>
          <a:prstGeom prst="rect">
            <a:avLst/>
          </a:prstGeom>
          <a:ln w="25400">
            <a:solidFill>
              <a:schemeClr val="tx1"/>
            </a:solidFill>
          </a:ln>
        </p:spPr>
      </p:pic>
      <p:sp>
        <p:nvSpPr>
          <p:cNvPr id="4" name="TextBox 3"/>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As the seasons turn and the leaves start falling, the sidewalks can become very slippery.  Facilities teams will do their best to keep them cleared, but it is not possible 24/7.  Please be aware of the hazard and  wear appropriate footwear,</a:t>
            </a:r>
            <a:endParaRPr lang="en-US" dirty="0"/>
          </a:p>
        </p:txBody>
      </p:sp>
    </p:spTree>
    <p:extLst>
      <p:ext uri="{BB962C8B-B14F-4D97-AF65-F5344CB8AC3E}">
        <p14:creationId xmlns:p14="http://schemas.microsoft.com/office/powerpoint/2010/main" val="1298338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2585323"/>
          </a:xfrm>
          <a:prstGeom prst="rect">
            <a:avLst/>
          </a:prstGeom>
          <a:solidFill>
            <a:schemeClr val="bg1">
              <a:lumMod val="85000"/>
            </a:schemeClr>
          </a:solidFill>
          <a:ln w="25400">
            <a:solidFill>
              <a:srgbClr val="FF0000"/>
            </a:solidFill>
          </a:ln>
        </p:spPr>
        <p:txBody>
          <a:bodyPr wrap="square" rtlCol="0">
            <a:spAutoFit/>
          </a:bodyPr>
          <a:lstStyle/>
          <a:p>
            <a:r>
              <a:rPr lang="en-US" dirty="0" smtClean="0"/>
              <a:t>Dogs and other animals are not unconditionally allowed inside the schools.  The two exceptions are legitimate service dogs and, </a:t>
            </a:r>
            <a:r>
              <a:rPr lang="en-US" u="sng" dirty="0" smtClean="0"/>
              <a:t>when approved</a:t>
            </a:r>
            <a:r>
              <a:rPr lang="en-US" dirty="0" smtClean="0"/>
              <a:t>, for educational purposes.  They should not be brought in as class mascots, or to be hanging out in classrooms or gyms unless the previous guidelines have been met.  This applies 365 days a year 24/7.  </a:t>
            </a:r>
            <a:r>
              <a:rPr lang="en-US" b="1" dirty="0" smtClean="0"/>
              <a:t>They should not be brought in over breaks.</a:t>
            </a:r>
            <a:r>
              <a:rPr lang="en-US" dirty="0" smtClean="0"/>
              <a:t>  We have seen them stored in “time out rooms”, we have had them eat the rat poison, and we have had parent complaints about their kids being bitten, lunches being eaten, and back packs being urinated on.  Please leave your animals at home unless they are in for an approved purpose. If you or a member of the public has their dog out on the campus fields, first -  it should not be during school hours, second – they are required to be on a leash and picked up after.  The fenced in playground areas are not public dog parks.  We have had custodians who have had to spend more than an hour each day cleaning up dog feces in the mornings.  Please address these situations when you see them.    </a:t>
            </a:r>
            <a:endParaRPr lang="en-US" dirty="0"/>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5800" t="16133" r="14967" b="18267"/>
          <a:stretch/>
        </p:blipFill>
        <p:spPr>
          <a:xfrm>
            <a:off x="164592" y="2651126"/>
            <a:ext cx="5559552" cy="3950842"/>
          </a:xfrm>
          <a:prstGeom prst="rect">
            <a:avLst/>
          </a:prstGeom>
          <a:ln w="25400">
            <a:solidFill>
              <a:schemeClr val="tx1"/>
            </a:solidFill>
          </a:ln>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7064" y="2651126"/>
            <a:ext cx="5559552" cy="4080653"/>
          </a:xfrm>
          <a:prstGeom prst="rect">
            <a:avLst/>
          </a:prstGeom>
          <a:ln w="25400">
            <a:solidFill>
              <a:schemeClr val="tx1"/>
            </a:solidFill>
          </a:ln>
        </p:spPr>
      </p:pic>
      <p:cxnSp>
        <p:nvCxnSpPr>
          <p:cNvPr id="9" name="Straight Connector 8"/>
          <p:cNvCxnSpPr/>
          <p:nvPr/>
        </p:nvCxnSpPr>
        <p:spPr>
          <a:xfrm flipV="1">
            <a:off x="2944368" y="5431536"/>
            <a:ext cx="2304288" cy="182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1057656" y="5715000"/>
            <a:ext cx="3834384" cy="2438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2645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42616"/>
            <a:ext cx="2892552" cy="2614446"/>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9949"/>
          <a:stretch/>
        </p:blipFill>
        <p:spPr>
          <a:xfrm>
            <a:off x="2460117" y="2244483"/>
            <a:ext cx="6482715" cy="3410712"/>
          </a:xfrm>
          <a:prstGeom prst="rect">
            <a:avLst/>
          </a:prstGeom>
          <a:ln w="25400">
            <a:solidFill>
              <a:schemeClr val="tx1"/>
            </a:solidFill>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96756" y="1920264"/>
            <a:ext cx="2857500" cy="4553688"/>
          </a:xfrm>
          <a:prstGeom prst="rect">
            <a:avLst/>
          </a:prstGeom>
          <a:ln w="25400">
            <a:solidFill>
              <a:schemeClr val="tx1"/>
            </a:solidFill>
          </a:ln>
        </p:spPr>
      </p:pic>
      <p:sp>
        <p:nvSpPr>
          <p:cNvPr id="2" name="TextBox 1"/>
          <p:cNvSpPr txBox="1"/>
          <p:nvPr/>
        </p:nvSpPr>
        <p:spPr>
          <a:xfrm>
            <a:off x="0" y="0"/>
            <a:ext cx="12192000" cy="1477328"/>
          </a:xfrm>
          <a:prstGeom prst="rect">
            <a:avLst/>
          </a:prstGeom>
          <a:solidFill>
            <a:schemeClr val="bg1">
              <a:lumMod val="85000"/>
            </a:schemeClr>
          </a:solidFill>
          <a:ln w="25400">
            <a:solidFill>
              <a:srgbClr val="FF0000"/>
            </a:solidFill>
          </a:ln>
        </p:spPr>
        <p:txBody>
          <a:bodyPr wrap="square" rtlCol="0">
            <a:spAutoFit/>
          </a:bodyPr>
          <a:lstStyle/>
          <a:p>
            <a:r>
              <a:rPr lang="en-US" dirty="0" smtClean="0"/>
              <a:t>Diffusers are </a:t>
            </a:r>
            <a:r>
              <a:rPr lang="en-US" u="sng" dirty="0" smtClean="0"/>
              <a:t>not allowed </a:t>
            </a:r>
            <a:r>
              <a:rPr lang="en-US" dirty="0" smtClean="0"/>
              <a:t>in schools.  They introduce a foreign substance and scent into the air supply similar to an indoor air pollutant that some staff and students may be sensitive to at varying levels, potentially even as a trigger for an asthmatic type reaction.  The HVAC system return air for one room may also make a diffuser affect several rooms as it is redistributed throughout the building.  This is not something that every staff member, student, and parent approve of or want and it is a potential liability issue as well.  See OAR 581-021-0037 and OAR 855-043-002.</a:t>
            </a:r>
            <a:endParaRPr lang="en-US" dirty="0"/>
          </a:p>
        </p:txBody>
      </p:sp>
    </p:spTree>
    <p:extLst>
      <p:ext uri="{BB962C8B-B14F-4D97-AF65-F5344CB8AC3E}">
        <p14:creationId xmlns:p14="http://schemas.microsoft.com/office/powerpoint/2010/main" val="242387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42138" y="855726"/>
            <a:ext cx="6757416" cy="5247132"/>
          </a:xfrm>
          <a:prstGeom prst="rect">
            <a:avLst/>
          </a:prstGeom>
          <a:ln w="25400">
            <a:solidFill>
              <a:schemeClr val="tx1"/>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5352" y="27432"/>
            <a:ext cx="5498592" cy="6830568"/>
          </a:xfrm>
          <a:prstGeom prst="rect">
            <a:avLst/>
          </a:prstGeom>
          <a:ln w="25400">
            <a:solidFill>
              <a:schemeClr val="tx1"/>
            </a:solidFill>
          </a:ln>
        </p:spPr>
      </p:pic>
      <p:sp>
        <p:nvSpPr>
          <p:cNvPr id="2" name="TextBox 1"/>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We see this frequently</a:t>
            </a:r>
            <a:r>
              <a:rPr lang="en-US" dirty="0"/>
              <a:t> </a:t>
            </a:r>
            <a:r>
              <a:rPr lang="en-US" dirty="0" smtClean="0"/>
              <a:t>as people bypass the door locks/gates to let people in who do not have key access.</a:t>
            </a:r>
            <a:r>
              <a:rPr lang="en-US" dirty="0" smtClean="0">
                <a:solidFill>
                  <a:srgbClr val="FF0000"/>
                </a:solidFill>
              </a:rPr>
              <a:t> </a:t>
            </a:r>
            <a:r>
              <a:rPr lang="en-US" dirty="0">
                <a:solidFill>
                  <a:srgbClr val="FF0000"/>
                </a:solidFill>
              </a:rPr>
              <a:t>This is a security </a:t>
            </a:r>
            <a:r>
              <a:rPr lang="en-US" dirty="0" smtClean="0">
                <a:solidFill>
                  <a:srgbClr val="FF0000"/>
                </a:solidFill>
              </a:rPr>
              <a:t>issue.</a:t>
            </a:r>
            <a:r>
              <a:rPr lang="en-US" dirty="0" smtClean="0"/>
              <a:t>  Please do not do this, and when you see it please remove it and address/educate the person responsible for the security lapse.</a:t>
            </a:r>
            <a:endParaRPr lang="en-US" dirty="0"/>
          </a:p>
        </p:txBody>
      </p:sp>
    </p:spTree>
    <p:extLst>
      <p:ext uri="{BB962C8B-B14F-4D97-AF65-F5344CB8AC3E}">
        <p14:creationId xmlns:p14="http://schemas.microsoft.com/office/powerpoint/2010/main" val="316285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4623816" y="857250"/>
            <a:ext cx="6858000" cy="5143500"/>
          </a:xfrm>
          <a:prstGeom prst="rect">
            <a:avLst/>
          </a:prstGeom>
          <a:ln w="25400">
            <a:solidFill>
              <a:schemeClr val="tx1"/>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57199" y="1774317"/>
            <a:ext cx="4412488" cy="3309366"/>
          </a:xfrm>
          <a:prstGeom prst="rect">
            <a:avLst/>
          </a:prstGeom>
          <a:ln w="25400">
            <a:solidFill>
              <a:schemeClr val="tx1"/>
            </a:solidFill>
          </a:ln>
        </p:spPr>
      </p:pic>
      <p:sp>
        <p:nvSpPr>
          <p:cNvPr id="7" name="TextBox 6"/>
          <p:cNvSpPr txBox="1"/>
          <p:nvPr/>
        </p:nvSpPr>
        <p:spPr>
          <a:xfrm>
            <a:off x="0" y="0"/>
            <a:ext cx="12192000" cy="2031325"/>
          </a:xfrm>
          <a:prstGeom prst="rect">
            <a:avLst/>
          </a:prstGeom>
          <a:solidFill>
            <a:schemeClr val="bg1">
              <a:lumMod val="85000"/>
            </a:schemeClr>
          </a:solidFill>
          <a:ln w="25400">
            <a:solidFill>
              <a:srgbClr val="FF0000"/>
            </a:solidFill>
          </a:ln>
        </p:spPr>
        <p:txBody>
          <a:bodyPr wrap="square" rtlCol="0">
            <a:spAutoFit/>
          </a:bodyPr>
          <a:lstStyle/>
          <a:p>
            <a:r>
              <a:rPr lang="en-US" dirty="0" smtClean="0"/>
              <a:t>Do not store your keys in your car and/or attached to your security badge.  This is an invitation to theft and a road map straight to a school.  It only takes one key in the hands of a deranged individual wanting to do harm to have a life changing event.  We have had more than 10 cars stolen and one “bicycle” that had the keys stored in the car or on the bicycle and several with them hanging on the rear view mirror.  Even when the cars have been recovered, the keys have never been present.  We cannot count how many times, people in the community have asked for their own personal keys to be able to access the school facilities at will.  School district keys are a prized and sought after possession that we see abused on a regular basis.  It is negligent to store your keys in a car. They are broken into on a nightly basis. This is a security issue, please store them in a safe place.</a:t>
            </a:r>
            <a:endParaRPr lang="en-US" dirty="0"/>
          </a:p>
        </p:txBody>
      </p:sp>
    </p:spTree>
    <p:extLst>
      <p:ext uri="{BB962C8B-B14F-4D97-AF65-F5344CB8AC3E}">
        <p14:creationId xmlns:p14="http://schemas.microsoft.com/office/powerpoint/2010/main" val="81809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459355" y="475869"/>
            <a:ext cx="6858000" cy="5906262"/>
          </a:xfrm>
          <a:prstGeom prst="rect">
            <a:avLst/>
          </a:prstGeom>
          <a:ln w="25400">
            <a:solidFill>
              <a:schemeClr val="tx1"/>
            </a:solidFill>
          </a:ln>
        </p:spPr>
      </p:pic>
      <p:sp>
        <p:nvSpPr>
          <p:cNvPr id="2" name="TextBox 1"/>
          <p:cNvSpPr txBox="1"/>
          <p:nvPr/>
        </p:nvSpPr>
        <p:spPr>
          <a:xfrm>
            <a:off x="0" y="0"/>
            <a:ext cx="12192000" cy="923330"/>
          </a:xfrm>
          <a:prstGeom prst="rect">
            <a:avLst/>
          </a:prstGeom>
          <a:solidFill>
            <a:schemeClr val="bg1">
              <a:lumMod val="85000"/>
            </a:schemeClr>
          </a:solidFill>
          <a:ln w="25400">
            <a:solidFill>
              <a:srgbClr val="FF0000"/>
            </a:solidFill>
          </a:ln>
        </p:spPr>
        <p:txBody>
          <a:bodyPr wrap="square" rtlCol="0">
            <a:spAutoFit/>
          </a:bodyPr>
          <a:lstStyle/>
          <a:p>
            <a:r>
              <a:rPr lang="en-US" dirty="0" smtClean="0"/>
              <a:t>Smoking is not allowed on school grounds anywhere.  This is a state law.  It is not optional.  We have found staff, community members, students, and contractors smoking on the school grounds.  If you see this, please inform the individual of the requirement.  If they are noncompliant, please report it to school leadership, your SRO, or facilities.</a:t>
            </a:r>
            <a:endParaRPr lang="en-US" dirty="0"/>
          </a:p>
        </p:txBody>
      </p:sp>
    </p:spTree>
    <p:extLst>
      <p:ext uri="{BB962C8B-B14F-4D97-AF65-F5344CB8AC3E}">
        <p14:creationId xmlns:p14="http://schemas.microsoft.com/office/powerpoint/2010/main" val="1017607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a:ln w="25400">
            <a:solidFill>
              <a:schemeClr val="tx1"/>
            </a:solidFill>
          </a:ln>
        </p:spPr>
      </p:pic>
      <p:sp>
        <p:nvSpPr>
          <p:cNvPr id="2" name="TextBox 1"/>
          <p:cNvSpPr txBox="1"/>
          <p:nvPr/>
        </p:nvSpPr>
        <p:spPr>
          <a:xfrm>
            <a:off x="0" y="0"/>
            <a:ext cx="12192000" cy="1200329"/>
          </a:xfrm>
          <a:prstGeom prst="rect">
            <a:avLst/>
          </a:prstGeom>
          <a:solidFill>
            <a:schemeClr val="bg1">
              <a:lumMod val="85000"/>
            </a:schemeClr>
          </a:solidFill>
          <a:ln w="25400">
            <a:solidFill>
              <a:srgbClr val="FF0000"/>
            </a:solidFill>
          </a:ln>
        </p:spPr>
        <p:txBody>
          <a:bodyPr wrap="square" rtlCol="0">
            <a:spAutoFit/>
          </a:bodyPr>
          <a:lstStyle/>
          <a:p>
            <a:r>
              <a:rPr lang="en-US" dirty="0" smtClean="0"/>
              <a:t>Ants are very resourceful scavengers and predators.  The can bite and they can walk all over your food.  Most ants establish their colonies outside and have their search parties raid the plentiful food supplies left behind in schools.  Once the scouts locate a food source their friends will soon follow.  It does not take much.  An ant can feast on a countertop that to the naked eye may appear clean</a:t>
            </a:r>
            <a:r>
              <a:rPr lang="en-US" dirty="0"/>
              <a:t>. The key to ants or lack of ants is cleanliness and the elimination of a food source. </a:t>
            </a:r>
          </a:p>
        </p:txBody>
      </p:sp>
      <p:pic>
        <p:nvPicPr>
          <p:cNvPr id="5" name="Picture 4"/>
          <p:cNvPicPr>
            <a:picLocks noChangeAspect="1"/>
          </p:cNvPicPr>
          <p:nvPr/>
        </p:nvPicPr>
        <p:blipFill rotWithShape="1">
          <a:blip r:embed="rId3"/>
          <a:srcRect l="65181" t="45520" r="15590" b="23486"/>
          <a:stretch/>
        </p:blipFill>
        <p:spPr>
          <a:xfrm>
            <a:off x="0" y="1508760"/>
            <a:ext cx="8961120" cy="5349240"/>
          </a:xfrm>
          <a:prstGeom prst="rect">
            <a:avLst/>
          </a:prstGeom>
          <a:ln w="25400">
            <a:solidFill>
              <a:schemeClr val="tx1"/>
            </a:solidFill>
          </a:ln>
        </p:spPr>
      </p:pic>
    </p:spTree>
    <p:extLst>
      <p:ext uri="{BB962C8B-B14F-4D97-AF65-F5344CB8AC3E}">
        <p14:creationId xmlns:p14="http://schemas.microsoft.com/office/powerpoint/2010/main" val="80595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9680" y="0"/>
            <a:ext cx="9476232" cy="6858000"/>
          </a:xfrm>
          <a:prstGeom prst="rect">
            <a:avLst/>
          </a:prstGeom>
          <a:ln w="25400">
            <a:solidFill>
              <a:schemeClr val="tx1"/>
            </a:solidFill>
          </a:ln>
        </p:spPr>
      </p:pic>
      <p:sp>
        <p:nvSpPr>
          <p:cNvPr id="4" name="TextBox 3"/>
          <p:cNvSpPr txBox="1"/>
          <p:nvPr/>
        </p:nvSpPr>
        <p:spPr>
          <a:xfrm>
            <a:off x="0" y="0"/>
            <a:ext cx="12192000" cy="2308324"/>
          </a:xfrm>
          <a:prstGeom prst="rect">
            <a:avLst/>
          </a:prstGeom>
          <a:solidFill>
            <a:schemeClr val="bg1">
              <a:lumMod val="85000"/>
            </a:schemeClr>
          </a:solidFill>
          <a:ln w="25400">
            <a:solidFill>
              <a:srgbClr val="FF0000"/>
            </a:solidFill>
          </a:ln>
        </p:spPr>
        <p:txBody>
          <a:bodyPr wrap="square" rtlCol="0">
            <a:spAutoFit/>
          </a:bodyPr>
          <a:lstStyle/>
          <a:p>
            <a:r>
              <a:rPr lang="en-US" dirty="0" smtClean="0"/>
              <a:t>The main hazard here is the individuals not wearing sun screen while exposing themselves to the harmful effects of ultraviolet rays.</a:t>
            </a:r>
          </a:p>
          <a:p>
            <a:endParaRPr lang="en-US" dirty="0" smtClean="0"/>
          </a:p>
          <a:p>
            <a:r>
              <a:rPr lang="en-US" dirty="0" smtClean="0"/>
              <a:t>Just Kidding….</a:t>
            </a:r>
          </a:p>
          <a:p>
            <a:endParaRPr lang="en-US" dirty="0" smtClean="0"/>
          </a:p>
          <a:p>
            <a:r>
              <a:rPr lang="en-US" dirty="0" smtClean="0"/>
              <a:t>This is primarily for comic relief to reward the individuals who have made it this far in the brief.  As you can see, there are quite a few hazards in the photo to include the water and electricity mixed with alcohol.  This is the one photo that is not specific to the schools, but has several noteworthy hazards!</a:t>
            </a:r>
            <a:endParaRPr lang="en-US" dirty="0"/>
          </a:p>
        </p:txBody>
      </p:sp>
    </p:spTree>
    <p:extLst>
      <p:ext uri="{BB962C8B-B14F-4D97-AF65-F5344CB8AC3E}">
        <p14:creationId xmlns:p14="http://schemas.microsoft.com/office/powerpoint/2010/main" val="4225490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6470" r="29988" b="9250"/>
          <a:stretch/>
        </p:blipFill>
        <p:spPr>
          <a:xfrm rot="10800000">
            <a:off x="109725" y="941831"/>
            <a:ext cx="6080761" cy="3867910"/>
          </a:xfrm>
          <a:prstGeom prst="rect">
            <a:avLst/>
          </a:prstGeom>
          <a:ln w="25400">
            <a:solidFill>
              <a:schemeClr val="tx1"/>
            </a:solidFill>
          </a:ln>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11658" y="2271284"/>
            <a:ext cx="5585270" cy="4175236"/>
          </a:xfrm>
          <a:prstGeom prst="rect">
            <a:avLst/>
          </a:prstGeom>
          <a:ln w="25400">
            <a:solidFill>
              <a:schemeClr val="tx1"/>
            </a:solidFill>
          </a:ln>
        </p:spPr>
      </p:pic>
      <p:sp>
        <p:nvSpPr>
          <p:cNvPr id="2" name="TextBox 1"/>
          <p:cNvSpPr txBox="1"/>
          <p:nvPr/>
        </p:nvSpPr>
        <p:spPr>
          <a:xfrm>
            <a:off x="0" y="0"/>
            <a:ext cx="12192000" cy="1477328"/>
          </a:xfrm>
          <a:prstGeom prst="rect">
            <a:avLst/>
          </a:prstGeom>
          <a:solidFill>
            <a:schemeClr val="bg1">
              <a:lumMod val="85000"/>
            </a:schemeClr>
          </a:solidFill>
          <a:ln w="25400">
            <a:solidFill>
              <a:srgbClr val="FF0000"/>
            </a:solidFill>
          </a:ln>
        </p:spPr>
        <p:txBody>
          <a:bodyPr wrap="square" rtlCol="0">
            <a:spAutoFit/>
          </a:bodyPr>
          <a:lstStyle/>
          <a:p>
            <a:r>
              <a:rPr lang="en-US" dirty="0" smtClean="0"/>
              <a:t>During the summer months, the facilities crews re-finish the gym floors.  The fumes are not healthy to breathe.  During the application, the crews wear respirators.  Until the off-gassing is complete, it is not safe to be in the space.  We have had several instances where coaches have disregarded this hazard and continued to hold workouts inside, typically in the weight rooms.  This is not something that can be “toughed out” nor should it be ignored.  Please find an alternative location  for your workout or event during this process. </a:t>
            </a:r>
            <a:endParaRPr lang="en-US" dirty="0"/>
          </a:p>
        </p:txBody>
      </p:sp>
    </p:spTree>
    <p:extLst>
      <p:ext uri="{BB962C8B-B14F-4D97-AF65-F5344CB8AC3E}">
        <p14:creationId xmlns:p14="http://schemas.microsoft.com/office/powerpoint/2010/main" val="1254845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923330"/>
          </a:xfrm>
          <a:prstGeom prst="rect">
            <a:avLst/>
          </a:prstGeom>
          <a:solidFill>
            <a:schemeClr val="bg1">
              <a:lumMod val="85000"/>
            </a:schemeClr>
          </a:solidFill>
          <a:ln w="25400">
            <a:solidFill>
              <a:srgbClr val="FF0000"/>
            </a:solidFill>
          </a:ln>
        </p:spPr>
        <p:txBody>
          <a:bodyPr wrap="square" rtlCol="0">
            <a:spAutoFit/>
          </a:bodyPr>
          <a:lstStyle/>
          <a:p>
            <a:r>
              <a:rPr lang="en-US" dirty="0" smtClean="0"/>
              <a:t>It is important to be familiar with the hierarchy of controls.  Though it is best to eliminate or engineer out a hazard, it is not always feasible.  Some issues are behavioral issues that can be addressed through messaging, awareness, and proper training.  Please understand that a work order is not the answer to every problem.</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453059472"/>
              </p:ext>
            </p:extLst>
          </p:nvPr>
        </p:nvGraphicFramePr>
        <p:xfrm>
          <a:off x="730621" y="1953948"/>
          <a:ext cx="10587319" cy="4751293"/>
        </p:xfrm>
        <a:graphic>
          <a:graphicData uri="http://schemas.openxmlformats.org/drawingml/2006/table">
            <a:tbl>
              <a:tblPr firstRow="1" firstCol="1" bandRow="1"/>
              <a:tblGrid>
                <a:gridCol w="2308512">
                  <a:extLst>
                    <a:ext uri="{9D8B030D-6E8A-4147-A177-3AD203B41FA5}">
                      <a16:colId xmlns:a16="http://schemas.microsoft.com/office/drawing/2014/main" val="20000"/>
                    </a:ext>
                  </a:extLst>
                </a:gridCol>
                <a:gridCol w="2985147">
                  <a:extLst>
                    <a:ext uri="{9D8B030D-6E8A-4147-A177-3AD203B41FA5}">
                      <a16:colId xmlns:a16="http://schemas.microsoft.com/office/drawing/2014/main" val="20001"/>
                    </a:ext>
                  </a:extLst>
                </a:gridCol>
                <a:gridCol w="2646830">
                  <a:extLst>
                    <a:ext uri="{9D8B030D-6E8A-4147-A177-3AD203B41FA5}">
                      <a16:colId xmlns:a16="http://schemas.microsoft.com/office/drawing/2014/main" val="20002"/>
                    </a:ext>
                  </a:extLst>
                </a:gridCol>
                <a:gridCol w="2646830">
                  <a:extLst>
                    <a:ext uri="{9D8B030D-6E8A-4147-A177-3AD203B41FA5}">
                      <a16:colId xmlns:a16="http://schemas.microsoft.com/office/drawing/2014/main" val="20003"/>
                    </a:ext>
                  </a:extLst>
                </a:gridCol>
              </a:tblGrid>
              <a:tr h="327676">
                <a:tc>
                  <a:txBody>
                    <a:bodyPr/>
                    <a:lstStyle/>
                    <a:p>
                      <a:pPr marL="0" marR="0">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Control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Effectiveness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Description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Constraints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r h="1029837">
                <a:tc>
                  <a:txBody>
                    <a:bodyPr/>
                    <a:lstStyle/>
                    <a:p>
                      <a:pPr marL="0" marR="0">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Elimination / Substitution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100% Reduction of Risk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Total Hazard Elimination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Most Effective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Removes Hazard from Workplace, Process Redesign, Substitute with Less Hazardous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Process Dependence, Out of Service is not Elimination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19188">
                <a:tc>
                  <a:txBody>
                    <a:bodyPr/>
                    <a:lstStyle/>
                    <a:p>
                      <a:pPr marL="0" marR="0">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Engineering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75% Reduction of Risk</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Isolation or Control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Controlling the Hazard Through Guarding, Barrier, Ventilation etc.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Usually the Costliest and Hardest to Implement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287296">
                <a:tc>
                  <a:txBody>
                    <a:bodyPr/>
                    <a:lstStyle/>
                    <a:p>
                      <a:pPr marL="0" marR="0">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Administration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50% Reduction of Risk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Hazard Awareness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Lessen Impact of Hazard through Administrative Controls such as Job Rotation, Training, Signs or Safety Procedures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Requires Close Management and Dependent on People</a:t>
                      </a:r>
                    </a:p>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Ongoing Updates Necessary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287296">
                <a:tc>
                  <a:txBody>
                    <a:bodyPr/>
                    <a:lstStyle/>
                    <a:p>
                      <a:pPr marL="0" marR="0">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Personal Protective Equipment (PPE)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25% Reduction of Risk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Barrier Around Worker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Least Effective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Protects Workers from Hazard by Placing Barrier Around Them Through Personal Protective Equipment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Least Effective</a:t>
                      </a:r>
                    </a:p>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Hazard Remains</a:t>
                      </a:r>
                    </a:p>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PPE Fails</a:t>
                      </a:r>
                    </a:p>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Ongoing Enforcement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itle 1"/>
          <p:cNvSpPr>
            <a:spLocks noGrp="1"/>
          </p:cNvSpPr>
          <p:nvPr>
            <p:ph type="title"/>
          </p:nvPr>
        </p:nvSpPr>
        <p:spPr>
          <a:xfrm>
            <a:off x="730621" y="775858"/>
            <a:ext cx="10515600" cy="1325563"/>
          </a:xfrm>
        </p:spPr>
        <p:txBody>
          <a:bodyPr/>
          <a:lstStyle/>
          <a:p>
            <a:pPr algn="ctr"/>
            <a:r>
              <a:rPr lang="en-US" dirty="0" smtClean="0"/>
              <a:t>Hierarchy of Controls</a:t>
            </a:r>
            <a:endParaRPr lang="en-US" dirty="0"/>
          </a:p>
        </p:txBody>
      </p:sp>
    </p:spTree>
    <p:extLst>
      <p:ext uri="{BB962C8B-B14F-4D97-AF65-F5344CB8AC3E}">
        <p14:creationId xmlns:p14="http://schemas.microsoft.com/office/powerpoint/2010/main" val="164787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1200329"/>
          </a:xfrm>
          <a:prstGeom prst="rect">
            <a:avLst/>
          </a:prstGeom>
          <a:solidFill>
            <a:schemeClr val="bg1">
              <a:lumMod val="85000"/>
            </a:schemeClr>
          </a:solidFill>
          <a:ln w="25400">
            <a:solidFill>
              <a:srgbClr val="FF0000"/>
            </a:solidFill>
          </a:ln>
        </p:spPr>
        <p:txBody>
          <a:bodyPr wrap="square" rtlCol="0">
            <a:spAutoFit/>
          </a:bodyPr>
          <a:lstStyle/>
          <a:p>
            <a:r>
              <a:rPr lang="en-US" dirty="0" smtClean="0"/>
              <a:t>Whether it be on a construction site or in a classroom, we are not immune or insulated from this hazard.  It take a courageous person to report  alcohol or drug usage in the workplace.  If you suspect that there is an issue of this nature, please do not overlook it and let it go.  If you do, you most likely are passing the problem on to someone else where there may be a more catastrophic effect during the next incident.  Report concerns to leadership and human resources at any time of day.</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1558" y="1320307"/>
            <a:ext cx="3516249" cy="4109901"/>
          </a:xfrm>
          <a:prstGeom prst="rect">
            <a:avLst/>
          </a:prstGeom>
        </p:spPr>
      </p:pic>
    </p:spTree>
    <p:extLst>
      <p:ext uri="{BB962C8B-B14F-4D97-AF65-F5344CB8AC3E}">
        <p14:creationId xmlns:p14="http://schemas.microsoft.com/office/powerpoint/2010/main" val="1057793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369332"/>
          </a:xfrm>
          <a:prstGeom prst="rect">
            <a:avLst/>
          </a:prstGeom>
          <a:solidFill>
            <a:schemeClr val="bg1">
              <a:lumMod val="85000"/>
            </a:schemeClr>
          </a:solidFill>
          <a:ln w="25400">
            <a:solidFill>
              <a:srgbClr val="FF0000"/>
            </a:solidFill>
          </a:ln>
        </p:spPr>
        <p:txBody>
          <a:bodyPr wrap="square" rtlCol="0">
            <a:spAutoFit/>
          </a:bodyPr>
          <a:lstStyle/>
          <a:p>
            <a:r>
              <a:rPr lang="en-US" dirty="0" smtClean="0"/>
              <a:t>Many injuries come from student teacher interactions.  These are all </a:t>
            </a:r>
            <a:r>
              <a:rPr lang="en-US" u="sng" dirty="0" smtClean="0"/>
              <a:t>real examples </a:t>
            </a:r>
            <a:r>
              <a:rPr lang="en-US" dirty="0" smtClean="0"/>
              <a:t>that have occurred recently.</a:t>
            </a:r>
            <a:endParaRPr lang="en-US" dirty="0"/>
          </a:p>
        </p:txBody>
      </p:sp>
      <p:sp>
        <p:nvSpPr>
          <p:cNvPr id="4" name="TextBox 3"/>
          <p:cNvSpPr txBox="1"/>
          <p:nvPr/>
        </p:nvSpPr>
        <p:spPr>
          <a:xfrm>
            <a:off x="1145855" y="1647207"/>
            <a:ext cx="3356175" cy="369332"/>
          </a:xfrm>
          <a:prstGeom prst="rect">
            <a:avLst/>
          </a:prstGeom>
          <a:noFill/>
        </p:spPr>
        <p:txBody>
          <a:bodyPr wrap="none" rtlCol="0">
            <a:spAutoFit/>
          </a:bodyPr>
          <a:lstStyle/>
          <a:p>
            <a:r>
              <a:rPr lang="en-US" dirty="0" smtClean="0">
                <a:solidFill>
                  <a:srgbClr val="FF0000"/>
                </a:solidFill>
              </a:rPr>
              <a:t>Hit by a ball flying through the air.</a:t>
            </a:r>
            <a:endParaRPr lang="en-US" dirty="0">
              <a:solidFill>
                <a:srgbClr val="FF0000"/>
              </a:solidFill>
            </a:endParaRPr>
          </a:p>
        </p:txBody>
      </p:sp>
      <p:sp>
        <p:nvSpPr>
          <p:cNvPr id="5" name="TextBox 4"/>
          <p:cNvSpPr txBox="1"/>
          <p:nvPr/>
        </p:nvSpPr>
        <p:spPr>
          <a:xfrm>
            <a:off x="2956802" y="2775803"/>
            <a:ext cx="1638077" cy="369332"/>
          </a:xfrm>
          <a:prstGeom prst="rect">
            <a:avLst/>
          </a:prstGeom>
          <a:noFill/>
        </p:spPr>
        <p:txBody>
          <a:bodyPr wrap="none" rtlCol="0">
            <a:spAutoFit/>
          </a:bodyPr>
          <a:lstStyle/>
          <a:p>
            <a:r>
              <a:rPr lang="en-US" dirty="0" smtClean="0">
                <a:solidFill>
                  <a:srgbClr val="FF0000"/>
                </a:solidFill>
              </a:rPr>
              <a:t>Student bit me.</a:t>
            </a:r>
            <a:endParaRPr lang="en-US" dirty="0">
              <a:solidFill>
                <a:srgbClr val="FF0000"/>
              </a:solidFill>
            </a:endParaRPr>
          </a:p>
        </p:txBody>
      </p:sp>
      <p:sp>
        <p:nvSpPr>
          <p:cNvPr id="6" name="TextBox 5"/>
          <p:cNvSpPr txBox="1"/>
          <p:nvPr/>
        </p:nvSpPr>
        <p:spPr>
          <a:xfrm>
            <a:off x="1547295" y="4363637"/>
            <a:ext cx="5403210" cy="369332"/>
          </a:xfrm>
          <a:prstGeom prst="rect">
            <a:avLst/>
          </a:prstGeom>
          <a:noFill/>
        </p:spPr>
        <p:txBody>
          <a:bodyPr wrap="none" rtlCol="0">
            <a:spAutoFit/>
          </a:bodyPr>
          <a:lstStyle/>
          <a:p>
            <a:r>
              <a:rPr lang="en-US" dirty="0" smtClean="0"/>
              <a:t>Was hit by student in face when trying to do a high five.</a:t>
            </a:r>
            <a:endParaRPr lang="en-US" dirty="0"/>
          </a:p>
        </p:txBody>
      </p:sp>
      <p:sp>
        <p:nvSpPr>
          <p:cNvPr id="7" name="TextBox 6"/>
          <p:cNvSpPr txBox="1"/>
          <p:nvPr/>
        </p:nvSpPr>
        <p:spPr>
          <a:xfrm>
            <a:off x="2956802" y="5043194"/>
            <a:ext cx="4987263" cy="369332"/>
          </a:xfrm>
          <a:prstGeom prst="rect">
            <a:avLst/>
          </a:prstGeom>
          <a:noFill/>
        </p:spPr>
        <p:txBody>
          <a:bodyPr wrap="none" rtlCol="0">
            <a:spAutoFit/>
          </a:bodyPr>
          <a:lstStyle/>
          <a:p>
            <a:r>
              <a:rPr lang="en-US" dirty="0" smtClean="0">
                <a:solidFill>
                  <a:srgbClr val="0070C0"/>
                </a:solidFill>
              </a:rPr>
              <a:t>Snapped on the hand by a water soaked rubber toy.</a:t>
            </a:r>
            <a:endParaRPr lang="en-US" dirty="0">
              <a:solidFill>
                <a:srgbClr val="0070C0"/>
              </a:solidFill>
            </a:endParaRPr>
          </a:p>
        </p:txBody>
      </p:sp>
      <p:sp>
        <p:nvSpPr>
          <p:cNvPr id="9" name="TextBox 8"/>
          <p:cNvSpPr txBox="1"/>
          <p:nvPr/>
        </p:nvSpPr>
        <p:spPr>
          <a:xfrm>
            <a:off x="8386173" y="2397458"/>
            <a:ext cx="2596288" cy="369332"/>
          </a:xfrm>
          <a:prstGeom prst="rect">
            <a:avLst/>
          </a:prstGeom>
          <a:noFill/>
        </p:spPr>
        <p:txBody>
          <a:bodyPr wrap="none" rtlCol="0">
            <a:spAutoFit/>
          </a:bodyPr>
          <a:lstStyle/>
          <a:p>
            <a:r>
              <a:rPr lang="en-US" dirty="0" smtClean="0"/>
              <a:t>Stepped in a gopher hole.</a:t>
            </a:r>
            <a:endParaRPr lang="en-US" dirty="0"/>
          </a:p>
        </p:txBody>
      </p:sp>
      <p:sp>
        <p:nvSpPr>
          <p:cNvPr id="10" name="TextBox 9"/>
          <p:cNvSpPr txBox="1"/>
          <p:nvPr/>
        </p:nvSpPr>
        <p:spPr>
          <a:xfrm>
            <a:off x="7242048" y="1041795"/>
            <a:ext cx="4157228" cy="369332"/>
          </a:xfrm>
          <a:prstGeom prst="rect">
            <a:avLst/>
          </a:prstGeom>
          <a:noFill/>
        </p:spPr>
        <p:txBody>
          <a:bodyPr wrap="none" rtlCol="0">
            <a:spAutoFit/>
          </a:bodyPr>
          <a:lstStyle/>
          <a:p>
            <a:r>
              <a:rPr lang="en-US" dirty="0" smtClean="0"/>
              <a:t>Hit by a line drive during a baseball game.</a:t>
            </a:r>
            <a:endParaRPr lang="en-US" dirty="0"/>
          </a:p>
        </p:txBody>
      </p:sp>
      <p:sp>
        <p:nvSpPr>
          <p:cNvPr id="11" name="TextBox 10"/>
          <p:cNvSpPr txBox="1"/>
          <p:nvPr/>
        </p:nvSpPr>
        <p:spPr>
          <a:xfrm>
            <a:off x="541073" y="5817478"/>
            <a:ext cx="4530920" cy="369332"/>
          </a:xfrm>
          <a:prstGeom prst="rect">
            <a:avLst/>
          </a:prstGeom>
          <a:noFill/>
        </p:spPr>
        <p:txBody>
          <a:bodyPr wrap="none" rtlCol="0">
            <a:spAutoFit/>
          </a:bodyPr>
          <a:lstStyle/>
          <a:p>
            <a:r>
              <a:rPr lang="en-US" dirty="0" smtClean="0">
                <a:solidFill>
                  <a:srgbClr val="FF0000"/>
                </a:solidFill>
              </a:rPr>
              <a:t>Hit in face with a ball while playing dodgeball.</a:t>
            </a:r>
            <a:endParaRPr lang="en-US" dirty="0">
              <a:solidFill>
                <a:srgbClr val="FF0000"/>
              </a:solidFill>
            </a:endParaRPr>
          </a:p>
        </p:txBody>
      </p:sp>
      <p:sp>
        <p:nvSpPr>
          <p:cNvPr id="12" name="TextBox 11"/>
          <p:cNvSpPr txBox="1"/>
          <p:nvPr/>
        </p:nvSpPr>
        <p:spPr>
          <a:xfrm>
            <a:off x="5468112" y="3223367"/>
            <a:ext cx="6647910" cy="369332"/>
          </a:xfrm>
          <a:prstGeom prst="rect">
            <a:avLst/>
          </a:prstGeom>
          <a:noFill/>
        </p:spPr>
        <p:txBody>
          <a:bodyPr wrap="none" rtlCol="0">
            <a:spAutoFit/>
          </a:bodyPr>
          <a:lstStyle/>
          <a:p>
            <a:r>
              <a:rPr lang="en-US" dirty="0" smtClean="0">
                <a:solidFill>
                  <a:srgbClr val="FF0000"/>
                </a:solidFill>
              </a:rPr>
              <a:t>Student grabbed my arm and pulled me to the floor injuring my knee</a:t>
            </a:r>
            <a:endParaRPr lang="en-US" dirty="0">
              <a:solidFill>
                <a:srgbClr val="FF0000"/>
              </a:solidFill>
            </a:endParaRPr>
          </a:p>
        </p:txBody>
      </p:sp>
      <p:sp>
        <p:nvSpPr>
          <p:cNvPr id="13" name="TextBox 12"/>
          <p:cNvSpPr txBox="1"/>
          <p:nvPr/>
        </p:nvSpPr>
        <p:spPr>
          <a:xfrm>
            <a:off x="151304" y="3625596"/>
            <a:ext cx="4992264" cy="369332"/>
          </a:xfrm>
          <a:prstGeom prst="rect">
            <a:avLst/>
          </a:prstGeom>
          <a:noFill/>
        </p:spPr>
        <p:txBody>
          <a:bodyPr wrap="none" rtlCol="0">
            <a:spAutoFit/>
          </a:bodyPr>
          <a:lstStyle/>
          <a:p>
            <a:r>
              <a:rPr lang="en-US" dirty="0" smtClean="0">
                <a:solidFill>
                  <a:srgbClr val="0070C0"/>
                </a:solidFill>
              </a:rPr>
              <a:t>Ball hit hand during kick ball and jammed my finger.</a:t>
            </a:r>
            <a:endParaRPr lang="en-US" dirty="0">
              <a:solidFill>
                <a:srgbClr val="0070C0"/>
              </a:solidFill>
            </a:endParaRPr>
          </a:p>
        </p:txBody>
      </p:sp>
      <p:sp>
        <p:nvSpPr>
          <p:cNvPr id="14" name="TextBox 13"/>
          <p:cNvSpPr txBox="1"/>
          <p:nvPr/>
        </p:nvSpPr>
        <p:spPr>
          <a:xfrm>
            <a:off x="1063864" y="2358897"/>
            <a:ext cx="2813078" cy="369332"/>
          </a:xfrm>
          <a:prstGeom prst="rect">
            <a:avLst/>
          </a:prstGeom>
          <a:noFill/>
        </p:spPr>
        <p:txBody>
          <a:bodyPr wrap="none" rtlCol="0">
            <a:spAutoFit/>
          </a:bodyPr>
          <a:lstStyle/>
          <a:p>
            <a:r>
              <a:rPr lang="en-US" dirty="0" smtClean="0"/>
              <a:t>Hit with a ball from behind.</a:t>
            </a:r>
            <a:endParaRPr lang="en-US" dirty="0"/>
          </a:p>
        </p:txBody>
      </p:sp>
      <p:sp>
        <p:nvSpPr>
          <p:cNvPr id="15" name="TextBox 14"/>
          <p:cNvSpPr txBox="1"/>
          <p:nvPr/>
        </p:nvSpPr>
        <p:spPr>
          <a:xfrm>
            <a:off x="6387187" y="6077402"/>
            <a:ext cx="4068871" cy="369332"/>
          </a:xfrm>
          <a:prstGeom prst="rect">
            <a:avLst/>
          </a:prstGeom>
          <a:noFill/>
        </p:spPr>
        <p:txBody>
          <a:bodyPr wrap="none" rtlCol="0">
            <a:spAutoFit/>
          </a:bodyPr>
          <a:lstStyle/>
          <a:p>
            <a:r>
              <a:rPr lang="en-US" dirty="0" smtClean="0">
                <a:solidFill>
                  <a:srgbClr val="FF0000"/>
                </a:solidFill>
              </a:rPr>
              <a:t>Pulled muscle running to assist a student.</a:t>
            </a:r>
            <a:endParaRPr lang="en-US" dirty="0">
              <a:solidFill>
                <a:srgbClr val="FF0000"/>
              </a:solidFill>
            </a:endParaRPr>
          </a:p>
        </p:txBody>
      </p:sp>
      <p:sp>
        <p:nvSpPr>
          <p:cNvPr id="16" name="TextBox 15"/>
          <p:cNvSpPr txBox="1"/>
          <p:nvPr/>
        </p:nvSpPr>
        <p:spPr>
          <a:xfrm>
            <a:off x="50510" y="631372"/>
            <a:ext cx="4839786" cy="369332"/>
          </a:xfrm>
          <a:prstGeom prst="rect">
            <a:avLst/>
          </a:prstGeom>
          <a:noFill/>
        </p:spPr>
        <p:txBody>
          <a:bodyPr wrap="none" rtlCol="0">
            <a:spAutoFit/>
          </a:bodyPr>
          <a:lstStyle/>
          <a:p>
            <a:r>
              <a:rPr lang="en-US" dirty="0" smtClean="0">
                <a:solidFill>
                  <a:srgbClr val="0070C0"/>
                </a:solidFill>
              </a:rPr>
              <a:t>Fell trying to stop one boy from attacking another.</a:t>
            </a:r>
            <a:endParaRPr lang="en-US" dirty="0">
              <a:solidFill>
                <a:srgbClr val="0070C0"/>
              </a:solidFill>
            </a:endParaRPr>
          </a:p>
        </p:txBody>
      </p:sp>
      <p:sp>
        <p:nvSpPr>
          <p:cNvPr id="17" name="TextBox 16"/>
          <p:cNvSpPr txBox="1"/>
          <p:nvPr/>
        </p:nvSpPr>
        <p:spPr>
          <a:xfrm>
            <a:off x="9082140" y="5120759"/>
            <a:ext cx="2379177" cy="369332"/>
          </a:xfrm>
          <a:prstGeom prst="rect">
            <a:avLst/>
          </a:prstGeom>
          <a:noFill/>
        </p:spPr>
        <p:txBody>
          <a:bodyPr wrap="none" rtlCol="0">
            <a:spAutoFit/>
          </a:bodyPr>
          <a:lstStyle/>
          <a:p>
            <a:r>
              <a:rPr lang="en-US" dirty="0" smtClean="0">
                <a:solidFill>
                  <a:srgbClr val="FF0000"/>
                </a:solidFill>
              </a:rPr>
              <a:t>Student spat in my eye.</a:t>
            </a:r>
            <a:endParaRPr lang="en-US" dirty="0">
              <a:solidFill>
                <a:srgbClr val="FF0000"/>
              </a:solidFill>
            </a:endParaRPr>
          </a:p>
        </p:txBody>
      </p:sp>
      <p:sp>
        <p:nvSpPr>
          <p:cNvPr id="18" name="TextBox 17"/>
          <p:cNvSpPr txBox="1"/>
          <p:nvPr/>
        </p:nvSpPr>
        <p:spPr>
          <a:xfrm>
            <a:off x="4881115" y="2359268"/>
            <a:ext cx="2815707" cy="369332"/>
          </a:xfrm>
          <a:prstGeom prst="rect">
            <a:avLst/>
          </a:prstGeom>
          <a:noFill/>
        </p:spPr>
        <p:txBody>
          <a:bodyPr wrap="none" rtlCol="0">
            <a:spAutoFit/>
          </a:bodyPr>
          <a:lstStyle/>
          <a:p>
            <a:r>
              <a:rPr lang="en-US" dirty="0" smtClean="0">
                <a:solidFill>
                  <a:srgbClr val="FF0000"/>
                </a:solidFill>
              </a:rPr>
              <a:t>Bodily fluid got on my hand.</a:t>
            </a:r>
            <a:endParaRPr lang="en-US" dirty="0">
              <a:solidFill>
                <a:srgbClr val="FF0000"/>
              </a:solidFill>
            </a:endParaRPr>
          </a:p>
        </p:txBody>
      </p:sp>
      <p:sp>
        <p:nvSpPr>
          <p:cNvPr id="19" name="TextBox 18"/>
          <p:cNvSpPr txBox="1"/>
          <p:nvPr/>
        </p:nvSpPr>
        <p:spPr>
          <a:xfrm>
            <a:off x="7911255" y="411500"/>
            <a:ext cx="2511457" cy="369332"/>
          </a:xfrm>
          <a:prstGeom prst="rect">
            <a:avLst/>
          </a:prstGeom>
          <a:noFill/>
        </p:spPr>
        <p:txBody>
          <a:bodyPr wrap="none" rtlCol="0">
            <a:spAutoFit/>
          </a:bodyPr>
          <a:lstStyle/>
          <a:p>
            <a:r>
              <a:rPr lang="en-US" dirty="0" smtClean="0">
                <a:solidFill>
                  <a:srgbClr val="0070C0"/>
                </a:solidFill>
              </a:rPr>
              <a:t>Twisted knee at practice.</a:t>
            </a:r>
            <a:endParaRPr lang="en-US" dirty="0">
              <a:solidFill>
                <a:srgbClr val="0070C0"/>
              </a:solidFill>
            </a:endParaRPr>
          </a:p>
        </p:txBody>
      </p:sp>
      <p:sp>
        <p:nvSpPr>
          <p:cNvPr id="20" name="TextBox 19"/>
          <p:cNvSpPr txBox="1"/>
          <p:nvPr/>
        </p:nvSpPr>
        <p:spPr>
          <a:xfrm>
            <a:off x="7525512" y="3940183"/>
            <a:ext cx="3330848" cy="369332"/>
          </a:xfrm>
          <a:prstGeom prst="rect">
            <a:avLst/>
          </a:prstGeom>
          <a:noFill/>
        </p:spPr>
        <p:txBody>
          <a:bodyPr wrap="none" rtlCol="0">
            <a:spAutoFit/>
          </a:bodyPr>
          <a:lstStyle/>
          <a:p>
            <a:r>
              <a:rPr lang="en-US" dirty="0" smtClean="0"/>
              <a:t>Student ran into me from behind.</a:t>
            </a:r>
            <a:endParaRPr lang="en-US" dirty="0"/>
          </a:p>
        </p:txBody>
      </p:sp>
      <p:sp>
        <p:nvSpPr>
          <p:cNvPr id="21" name="TextBox 20"/>
          <p:cNvSpPr txBox="1"/>
          <p:nvPr/>
        </p:nvSpPr>
        <p:spPr>
          <a:xfrm>
            <a:off x="7696822" y="5756416"/>
            <a:ext cx="4316887" cy="369332"/>
          </a:xfrm>
          <a:prstGeom prst="rect">
            <a:avLst/>
          </a:prstGeom>
          <a:noFill/>
        </p:spPr>
        <p:txBody>
          <a:bodyPr wrap="none" rtlCol="0">
            <a:spAutoFit/>
          </a:bodyPr>
          <a:lstStyle/>
          <a:p>
            <a:r>
              <a:rPr lang="en-US" dirty="0" smtClean="0">
                <a:solidFill>
                  <a:srgbClr val="0070C0"/>
                </a:solidFill>
              </a:rPr>
              <a:t>Jammed finger playing catch with a football.</a:t>
            </a:r>
            <a:endParaRPr lang="en-US" dirty="0">
              <a:solidFill>
                <a:srgbClr val="0070C0"/>
              </a:solidFill>
            </a:endParaRPr>
          </a:p>
        </p:txBody>
      </p:sp>
      <p:sp>
        <p:nvSpPr>
          <p:cNvPr id="22" name="TextBox 21"/>
          <p:cNvSpPr txBox="1"/>
          <p:nvPr/>
        </p:nvSpPr>
        <p:spPr>
          <a:xfrm>
            <a:off x="6347306" y="1605046"/>
            <a:ext cx="4027641" cy="369332"/>
          </a:xfrm>
          <a:prstGeom prst="rect">
            <a:avLst/>
          </a:prstGeom>
          <a:noFill/>
        </p:spPr>
        <p:txBody>
          <a:bodyPr wrap="none" rtlCol="0">
            <a:spAutoFit/>
          </a:bodyPr>
          <a:lstStyle/>
          <a:p>
            <a:r>
              <a:rPr lang="en-US" dirty="0" smtClean="0"/>
              <a:t>Running student collided with employee.</a:t>
            </a:r>
            <a:endParaRPr lang="en-US" dirty="0"/>
          </a:p>
        </p:txBody>
      </p:sp>
      <p:sp>
        <p:nvSpPr>
          <p:cNvPr id="23" name="TextBox 22"/>
          <p:cNvSpPr txBox="1"/>
          <p:nvPr/>
        </p:nvSpPr>
        <p:spPr>
          <a:xfrm>
            <a:off x="216482" y="5296376"/>
            <a:ext cx="2661626" cy="369332"/>
          </a:xfrm>
          <a:prstGeom prst="rect">
            <a:avLst/>
          </a:prstGeom>
          <a:noFill/>
        </p:spPr>
        <p:txBody>
          <a:bodyPr wrap="none" rtlCol="0">
            <a:spAutoFit/>
          </a:bodyPr>
          <a:lstStyle/>
          <a:p>
            <a:r>
              <a:rPr lang="en-US" dirty="0" smtClean="0"/>
              <a:t>Tripped over a child’s foot.</a:t>
            </a:r>
            <a:endParaRPr lang="en-US" dirty="0"/>
          </a:p>
        </p:txBody>
      </p:sp>
      <p:sp>
        <p:nvSpPr>
          <p:cNvPr id="24" name="TextBox 23"/>
          <p:cNvSpPr txBox="1"/>
          <p:nvPr/>
        </p:nvSpPr>
        <p:spPr>
          <a:xfrm>
            <a:off x="-10828" y="6497717"/>
            <a:ext cx="4219104" cy="369332"/>
          </a:xfrm>
          <a:prstGeom prst="rect">
            <a:avLst/>
          </a:prstGeom>
          <a:noFill/>
        </p:spPr>
        <p:txBody>
          <a:bodyPr wrap="none" rtlCol="0">
            <a:spAutoFit/>
          </a:bodyPr>
          <a:lstStyle/>
          <a:p>
            <a:r>
              <a:rPr lang="en-US" dirty="0" smtClean="0">
                <a:solidFill>
                  <a:srgbClr val="FF0000"/>
                </a:solidFill>
              </a:rPr>
              <a:t>Hurt back playing tug of war with students.</a:t>
            </a:r>
            <a:endParaRPr lang="en-US" dirty="0">
              <a:solidFill>
                <a:srgbClr val="FF0000"/>
              </a:solidFill>
            </a:endParaRPr>
          </a:p>
        </p:txBody>
      </p:sp>
      <p:sp>
        <p:nvSpPr>
          <p:cNvPr id="25" name="TextBox 24"/>
          <p:cNvSpPr txBox="1"/>
          <p:nvPr/>
        </p:nvSpPr>
        <p:spPr>
          <a:xfrm>
            <a:off x="310821" y="1024405"/>
            <a:ext cx="5291962" cy="369332"/>
          </a:xfrm>
          <a:prstGeom prst="rect">
            <a:avLst/>
          </a:prstGeom>
          <a:noFill/>
        </p:spPr>
        <p:txBody>
          <a:bodyPr wrap="none" rtlCol="0">
            <a:spAutoFit/>
          </a:bodyPr>
          <a:lstStyle/>
          <a:p>
            <a:r>
              <a:rPr lang="en-US" dirty="0" smtClean="0"/>
              <a:t>Ran into a player playing basketball and hurt my nose. </a:t>
            </a:r>
            <a:endParaRPr lang="en-US" dirty="0"/>
          </a:p>
        </p:txBody>
      </p:sp>
      <p:sp>
        <p:nvSpPr>
          <p:cNvPr id="26" name="TextBox 25"/>
          <p:cNvSpPr txBox="1"/>
          <p:nvPr/>
        </p:nvSpPr>
        <p:spPr>
          <a:xfrm>
            <a:off x="959476" y="3223367"/>
            <a:ext cx="3930820" cy="369332"/>
          </a:xfrm>
          <a:prstGeom prst="rect">
            <a:avLst/>
          </a:prstGeom>
          <a:noFill/>
        </p:spPr>
        <p:txBody>
          <a:bodyPr wrap="none" rtlCol="0">
            <a:spAutoFit/>
          </a:bodyPr>
          <a:lstStyle/>
          <a:p>
            <a:r>
              <a:rPr lang="en-US" dirty="0" smtClean="0"/>
              <a:t>Student jumped and landed on my foot.</a:t>
            </a:r>
            <a:endParaRPr lang="en-US" dirty="0"/>
          </a:p>
        </p:txBody>
      </p:sp>
      <p:sp>
        <p:nvSpPr>
          <p:cNvPr id="27" name="TextBox 26"/>
          <p:cNvSpPr txBox="1"/>
          <p:nvPr/>
        </p:nvSpPr>
        <p:spPr>
          <a:xfrm>
            <a:off x="7801578" y="1988927"/>
            <a:ext cx="4246996" cy="369332"/>
          </a:xfrm>
          <a:prstGeom prst="rect">
            <a:avLst/>
          </a:prstGeom>
          <a:noFill/>
        </p:spPr>
        <p:txBody>
          <a:bodyPr wrap="none" rtlCol="0">
            <a:spAutoFit/>
          </a:bodyPr>
          <a:lstStyle/>
          <a:p>
            <a:r>
              <a:rPr lang="en-US" dirty="0" smtClean="0">
                <a:solidFill>
                  <a:srgbClr val="FF0000"/>
                </a:solidFill>
              </a:rPr>
              <a:t>Hit in the face by ball – kicked by a student.</a:t>
            </a:r>
            <a:endParaRPr lang="en-US" dirty="0">
              <a:solidFill>
                <a:srgbClr val="FF0000"/>
              </a:solidFill>
            </a:endParaRPr>
          </a:p>
        </p:txBody>
      </p:sp>
      <p:sp>
        <p:nvSpPr>
          <p:cNvPr id="28" name="TextBox 27"/>
          <p:cNvSpPr txBox="1"/>
          <p:nvPr/>
        </p:nvSpPr>
        <p:spPr>
          <a:xfrm>
            <a:off x="417631" y="1992437"/>
            <a:ext cx="7254807" cy="369332"/>
          </a:xfrm>
          <a:prstGeom prst="rect">
            <a:avLst/>
          </a:prstGeom>
          <a:noFill/>
        </p:spPr>
        <p:txBody>
          <a:bodyPr wrap="none" rtlCol="0">
            <a:spAutoFit/>
          </a:bodyPr>
          <a:lstStyle/>
          <a:p>
            <a:r>
              <a:rPr lang="en-US" dirty="0" smtClean="0"/>
              <a:t>Checking students mouth for injury when he coughed and spit blood on me.</a:t>
            </a:r>
            <a:endParaRPr lang="en-US" dirty="0"/>
          </a:p>
        </p:txBody>
      </p:sp>
      <p:sp>
        <p:nvSpPr>
          <p:cNvPr id="29" name="TextBox 28"/>
          <p:cNvSpPr txBox="1"/>
          <p:nvPr/>
        </p:nvSpPr>
        <p:spPr>
          <a:xfrm>
            <a:off x="7963669" y="4733990"/>
            <a:ext cx="3976025" cy="369332"/>
          </a:xfrm>
          <a:prstGeom prst="rect">
            <a:avLst/>
          </a:prstGeom>
          <a:noFill/>
        </p:spPr>
        <p:txBody>
          <a:bodyPr wrap="none" rtlCol="0">
            <a:spAutoFit/>
          </a:bodyPr>
          <a:lstStyle/>
          <a:p>
            <a:r>
              <a:rPr lang="en-US" dirty="0" smtClean="0"/>
              <a:t>Injured thumb on wrestling partners leg.</a:t>
            </a:r>
            <a:endParaRPr lang="en-US" dirty="0"/>
          </a:p>
        </p:txBody>
      </p:sp>
      <p:sp>
        <p:nvSpPr>
          <p:cNvPr id="30" name="TextBox 29"/>
          <p:cNvSpPr txBox="1"/>
          <p:nvPr/>
        </p:nvSpPr>
        <p:spPr>
          <a:xfrm>
            <a:off x="4557038" y="6437281"/>
            <a:ext cx="7729167" cy="369332"/>
          </a:xfrm>
          <a:prstGeom prst="rect">
            <a:avLst/>
          </a:prstGeom>
          <a:noFill/>
        </p:spPr>
        <p:txBody>
          <a:bodyPr wrap="none" rtlCol="0">
            <a:spAutoFit/>
          </a:bodyPr>
          <a:lstStyle/>
          <a:p>
            <a:r>
              <a:rPr lang="en-US" dirty="0" smtClean="0"/>
              <a:t>During CPI restrain a student spat in my face and kicked me in the ribs and knee.</a:t>
            </a:r>
            <a:endParaRPr lang="en-US" dirty="0"/>
          </a:p>
        </p:txBody>
      </p:sp>
      <p:sp>
        <p:nvSpPr>
          <p:cNvPr id="31" name="TextBox 30"/>
          <p:cNvSpPr txBox="1"/>
          <p:nvPr/>
        </p:nvSpPr>
        <p:spPr>
          <a:xfrm>
            <a:off x="3291345" y="5468340"/>
            <a:ext cx="5846793" cy="369332"/>
          </a:xfrm>
          <a:prstGeom prst="rect">
            <a:avLst/>
          </a:prstGeom>
          <a:noFill/>
        </p:spPr>
        <p:txBody>
          <a:bodyPr wrap="none" rtlCol="0">
            <a:spAutoFit/>
          </a:bodyPr>
          <a:lstStyle/>
          <a:p>
            <a:r>
              <a:rPr lang="en-US" dirty="0" smtClean="0"/>
              <a:t>During CPI restrain a student spat in my face and kicked me.</a:t>
            </a:r>
            <a:endParaRPr lang="en-US" dirty="0"/>
          </a:p>
        </p:txBody>
      </p:sp>
      <p:sp>
        <p:nvSpPr>
          <p:cNvPr id="32" name="TextBox 31"/>
          <p:cNvSpPr txBox="1"/>
          <p:nvPr/>
        </p:nvSpPr>
        <p:spPr>
          <a:xfrm>
            <a:off x="5358911" y="2815669"/>
            <a:ext cx="6833089" cy="369332"/>
          </a:xfrm>
          <a:prstGeom prst="rect">
            <a:avLst/>
          </a:prstGeom>
          <a:noFill/>
        </p:spPr>
        <p:txBody>
          <a:bodyPr wrap="none" rtlCol="0">
            <a:spAutoFit/>
          </a:bodyPr>
          <a:lstStyle/>
          <a:p>
            <a:r>
              <a:rPr lang="en-US" dirty="0" smtClean="0">
                <a:solidFill>
                  <a:srgbClr val="0070C0"/>
                </a:solidFill>
              </a:rPr>
              <a:t>Hit head on uneven bars when picking up clothing on the playground.</a:t>
            </a:r>
            <a:endParaRPr lang="en-US" dirty="0">
              <a:solidFill>
                <a:srgbClr val="0070C0"/>
              </a:solidFill>
            </a:endParaRPr>
          </a:p>
        </p:txBody>
      </p:sp>
      <p:sp>
        <p:nvSpPr>
          <p:cNvPr id="33" name="TextBox 32"/>
          <p:cNvSpPr txBox="1"/>
          <p:nvPr/>
        </p:nvSpPr>
        <p:spPr>
          <a:xfrm>
            <a:off x="5268492" y="707451"/>
            <a:ext cx="4973477" cy="369332"/>
          </a:xfrm>
          <a:prstGeom prst="rect">
            <a:avLst/>
          </a:prstGeom>
          <a:noFill/>
        </p:spPr>
        <p:txBody>
          <a:bodyPr wrap="none" rtlCol="0">
            <a:spAutoFit/>
          </a:bodyPr>
          <a:lstStyle/>
          <a:p>
            <a:r>
              <a:rPr lang="en-US" dirty="0" smtClean="0">
                <a:solidFill>
                  <a:srgbClr val="FF0000"/>
                </a:solidFill>
              </a:rPr>
              <a:t>MAPS student shoved me and kicked me in the leg.</a:t>
            </a:r>
            <a:endParaRPr lang="en-US" dirty="0">
              <a:solidFill>
                <a:srgbClr val="FF0000"/>
              </a:solidFill>
            </a:endParaRPr>
          </a:p>
        </p:txBody>
      </p:sp>
      <p:sp>
        <p:nvSpPr>
          <p:cNvPr id="34" name="TextBox 33"/>
          <p:cNvSpPr txBox="1"/>
          <p:nvPr/>
        </p:nvSpPr>
        <p:spPr>
          <a:xfrm>
            <a:off x="2470403" y="4013294"/>
            <a:ext cx="4612801" cy="369332"/>
          </a:xfrm>
          <a:prstGeom prst="rect">
            <a:avLst/>
          </a:prstGeom>
          <a:noFill/>
        </p:spPr>
        <p:txBody>
          <a:bodyPr wrap="none" rtlCol="0">
            <a:spAutoFit/>
          </a:bodyPr>
          <a:lstStyle/>
          <a:p>
            <a:r>
              <a:rPr lang="en-US" dirty="0" smtClean="0">
                <a:solidFill>
                  <a:srgbClr val="FF0000"/>
                </a:solidFill>
              </a:rPr>
              <a:t>Broke finger/jammed during wrestling practice.</a:t>
            </a:r>
            <a:endParaRPr lang="en-US" dirty="0">
              <a:solidFill>
                <a:srgbClr val="FF0000"/>
              </a:solidFill>
            </a:endParaRPr>
          </a:p>
        </p:txBody>
      </p:sp>
      <p:sp>
        <p:nvSpPr>
          <p:cNvPr id="35" name="TextBox 34"/>
          <p:cNvSpPr txBox="1"/>
          <p:nvPr/>
        </p:nvSpPr>
        <p:spPr>
          <a:xfrm>
            <a:off x="5661348" y="3583205"/>
            <a:ext cx="5195012" cy="369332"/>
          </a:xfrm>
          <a:prstGeom prst="rect">
            <a:avLst/>
          </a:prstGeom>
          <a:noFill/>
        </p:spPr>
        <p:txBody>
          <a:bodyPr wrap="none" rtlCol="0">
            <a:spAutoFit/>
          </a:bodyPr>
          <a:lstStyle/>
          <a:p>
            <a:r>
              <a:rPr lang="en-US" dirty="0" smtClean="0"/>
              <a:t>Jumped to untangle tetherball and tweaked my knee.</a:t>
            </a:r>
            <a:endParaRPr lang="en-US" dirty="0"/>
          </a:p>
        </p:txBody>
      </p:sp>
      <p:sp>
        <p:nvSpPr>
          <p:cNvPr id="36" name="TextBox 35"/>
          <p:cNvSpPr txBox="1"/>
          <p:nvPr/>
        </p:nvSpPr>
        <p:spPr>
          <a:xfrm>
            <a:off x="310821" y="2816241"/>
            <a:ext cx="2273828" cy="369332"/>
          </a:xfrm>
          <a:prstGeom prst="rect">
            <a:avLst/>
          </a:prstGeom>
          <a:noFill/>
        </p:spPr>
        <p:txBody>
          <a:bodyPr wrap="none" rtlCol="0">
            <a:spAutoFit/>
          </a:bodyPr>
          <a:lstStyle/>
          <a:p>
            <a:r>
              <a:rPr lang="en-US" dirty="0" smtClean="0"/>
              <a:t>Attacked by a student.</a:t>
            </a:r>
            <a:endParaRPr lang="en-US" dirty="0"/>
          </a:p>
        </p:txBody>
      </p:sp>
      <p:sp>
        <p:nvSpPr>
          <p:cNvPr id="37" name="TextBox 36"/>
          <p:cNvSpPr txBox="1"/>
          <p:nvPr/>
        </p:nvSpPr>
        <p:spPr>
          <a:xfrm>
            <a:off x="483897" y="4647546"/>
            <a:ext cx="6599307" cy="369332"/>
          </a:xfrm>
          <a:prstGeom prst="rect">
            <a:avLst/>
          </a:prstGeom>
          <a:noFill/>
        </p:spPr>
        <p:txBody>
          <a:bodyPr wrap="none" rtlCol="0">
            <a:spAutoFit/>
          </a:bodyPr>
          <a:lstStyle/>
          <a:p>
            <a:r>
              <a:rPr lang="en-US" dirty="0" smtClean="0">
                <a:solidFill>
                  <a:srgbClr val="FF0000"/>
                </a:solidFill>
              </a:rPr>
              <a:t>Student jumped off a play structure and landed on my neck and face.</a:t>
            </a:r>
            <a:endParaRPr lang="en-US" dirty="0">
              <a:solidFill>
                <a:srgbClr val="FF0000"/>
              </a:solidFill>
            </a:endParaRPr>
          </a:p>
        </p:txBody>
      </p:sp>
      <p:sp>
        <p:nvSpPr>
          <p:cNvPr id="38" name="TextBox 37"/>
          <p:cNvSpPr txBox="1"/>
          <p:nvPr/>
        </p:nvSpPr>
        <p:spPr>
          <a:xfrm>
            <a:off x="4222331" y="1324819"/>
            <a:ext cx="4383123" cy="369332"/>
          </a:xfrm>
          <a:prstGeom prst="rect">
            <a:avLst/>
          </a:prstGeom>
          <a:noFill/>
        </p:spPr>
        <p:txBody>
          <a:bodyPr wrap="none" rtlCol="0">
            <a:spAutoFit/>
          </a:bodyPr>
          <a:lstStyle/>
          <a:p>
            <a:r>
              <a:rPr lang="en-US" dirty="0" smtClean="0">
                <a:solidFill>
                  <a:srgbClr val="0070C0"/>
                </a:solidFill>
              </a:rPr>
              <a:t>Hit head on brick wall while playing wall ball.</a:t>
            </a:r>
            <a:endParaRPr lang="en-US" dirty="0">
              <a:solidFill>
                <a:srgbClr val="0070C0"/>
              </a:solidFill>
            </a:endParaRPr>
          </a:p>
        </p:txBody>
      </p:sp>
      <p:sp>
        <p:nvSpPr>
          <p:cNvPr id="39" name="TextBox 38"/>
          <p:cNvSpPr txBox="1"/>
          <p:nvPr/>
        </p:nvSpPr>
        <p:spPr>
          <a:xfrm>
            <a:off x="3231433" y="346016"/>
            <a:ext cx="2864567" cy="369332"/>
          </a:xfrm>
          <a:prstGeom prst="rect">
            <a:avLst/>
          </a:prstGeom>
          <a:noFill/>
        </p:spPr>
        <p:txBody>
          <a:bodyPr wrap="none" rtlCol="0">
            <a:spAutoFit/>
          </a:bodyPr>
          <a:lstStyle/>
          <a:p>
            <a:r>
              <a:rPr lang="en-US" dirty="0" smtClean="0"/>
              <a:t>Student stepped on my foot.</a:t>
            </a:r>
            <a:endParaRPr lang="en-US" dirty="0"/>
          </a:p>
        </p:txBody>
      </p:sp>
      <p:sp>
        <p:nvSpPr>
          <p:cNvPr id="40" name="TextBox 39"/>
          <p:cNvSpPr txBox="1"/>
          <p:nvPr/>
        </p:nvSpPr>
        <p:spPr>
          <a:xfrm>
            <a:off x="2098724" y="6129011"/>
            <a:ext cx="3158878" cy="369332"/>
          </a:xfrm>
          <a:prstGeom prst="rect">
            <a:avLst/>
          </a:prstGeom>
          <a:noFill/>
        </p:spPr>
        <p:txBody>
          <a:bodyPr wrap="none" rtlCol="0">
            <a:spAutoFit/>
          </a:bodyPr>
          <a:lstStyle/>
          <a:p>
            <a:r>
              <a:rPr lang="en-US" dirty="0" smtClean="0">
                <a:solidFill>
                  <a:srgbClr val="0070C0"/>
                </a:solidFill>
              </a:rPr>
              <a:t>Student knocked my glasses off.</a:t>
            </a:r>
            <a:endParaRPr lang="en-US" dirty="0">
              <a:solidFill>
                <a:srgbClr val="0070C0"/>
              </a:solidFill>
            </a:endParaRPr>
          </a:p>
        </p:txBody>
      </p:sp>
      <p:sp>
        <p:nvSpPr>
          <p:cNvPr id="41" name="TextBox 40"/>
          <p:cNvSpPr txBox="1"/>
          <p:nvPr/>
        </p:nvSpPr>
        <p:spPr>
          <a:xfrm>
            <a:off x="7427822" y="4360574"/>
            <a:ext cx="3615862" cy="369332"/>
          </a:xfrm>
          <a:prstGeom prst="rect">
            <a:avLst/>
          </a:prstGeom>
          <a:noFill/>
        </p:spPr>
        <p:txBody>
          <a:bodyPr wrap="none" rtlCol="0">
            <a:spAutoFit/>
          </a:bodyPr>
          <a:lstStyle/>
          <a:p>
            <a:r>
              <a:rPr lang="en-US" dirty="0" smtClean="0">
                <a:solidFill>
                  <a:srgbClr val="0070C0"/>
                </a:solidFill>
              </a:rPr>
              <a:t>Hit with a chair thrown by a student.</a:t>
            </a:r>
            <a:endParaRPr lang="en-US" dirty="0">
              <a:solidFill>
                <a:srgbClr val="0070C0"/>
              </a:solidFill>
            </a:endParaRPr>
          </a:p>
        </p:txBody>
      </p:sp>
    </p:spTree>
    <p:extLst>
      <p:ext uri="{BB962C8B-B14F-4D97-AF65-F5344CB8AC3E}">
        <p14:creationId xmlns:p14="http://schemas.microsoft.com/office/powerpoint/2010/main" val="3861359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112" r="5334" b="4525"/>
          <a:stretch/>
        </p:blipFill>
        <p:spPr>
          <a:xfrm rot="5400000">
            <a:off x="2493987" y="285790"/>
            <a:ext cx="6858000" cy="6286419"/>
          </a:xfrm>
          <a:prstGeom prst="rect">
            <a:avLst/>
          </a:prstGeom>
          <a:ln w="25400">
            <a:solidFill>
              <a:schemeClr val="tx1"/>
            </a:solidFill>
          </a:ln>
        </p:spPr>
      </p:pic>
      <p:sp>
        <p:nvSpPr>
          <p:cNvPr id="2" name="TextBox 1"/>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Safety Data Sheets (SDS) are required to be on-hand.  They are very useful documents that can tell you a variety of information.  Please take the time to read them and familiarize yourself with the hazardous products that you may be in contact with.</a:t>
            </a:r>
            <a:endParaRPr lang="en-US" dirty="0"/>
          </a:p>
        </p:txBody>
      </p:sp>
      <p:sp>
        <p:nvSpPr>
          <p:cNvPr id="5" name="TextBox 4"/>
          <p:cNvSpPr txBox="1"/>
          <p:nvPr/>
        </p:nvSpPr>
        <p:spPr>
          <a:xfrm>
            <a:off x="509231" y="3163824"/>
            <a:ext cx="1847109" cy="369332"/>
          </a:xfrm>
          <a:prstGeom prst="rect">
            <a:avLst/>
          </a:prstGeom>
          <a:noFill/>
        </p:spPr>
        <p:txBody>
          <a:bodyPr wrap="none" rtlCol="0">
            <a:spAutoFit/>
          </a:bodyPr>
          <a:lstStyle/>
          <a:p>
            <a:r>
              <a:rPr lang="en-US" dirty="0" smtClean="0"/>
              <a:t>Where are yours?</a:t>
            </a:r>
            <a:endParaRPr lang="en-US" dirty="0"/>
          </a:p>
        </p:txBody>
      </p:sp>
      <p:sp>
        <p:nvSpPr>
          <p:cNvPr id="6" name="Rectangle 5"/>
          <p:cNvSpPr/>
          <p:nvPr/>
        </p:nvSpPr>
        <p:spPr>
          <a:xfrm>
            <a:off x="3063240" y="4956048"/>
            <a:ext cx="5724144" cy="121615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495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463" y="730241"/>
            <a:ext cx="3681507" cy="225070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3008" y="3108960"/>
            <a:ext cx="3543026" cy="265727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7546" y="1167014"/>
            <a:ext cx="3456886" cy="1996252"/>
          </a:xfrm>
          <a:prstGeom prst="rect">
            <a:avLst/>
          </a:prstGeom>
          <a:ln w="25400">
            <a:solidFill>
              <a:schemeClr val="tx1"/>
            </a:solidFill>
          </a:ln>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56460" y="4838114"/>
            <a:ext cx="2847975" cy="1600200"/>
          </a:xfrm>
          <a:prstGeom prst="rect">
            <a:avLst/>
          </a:prstGeom>
        </p:spPr>
      </p:pic>
      <p:sp>
        <p:nvSpPr>
          <p:cNvPr id="9" name="TextBox 8"/>
          <p:cNvSpPr txBox="1"/>
          <p:nvPr/>
        </p:nvSpPr>
        <p:spPr>
          <a:xfrm>
            <a:off x="1192565" y="3309570"/>
            <a:ext cx="923651" cy="369332"/>
          </a:xfrm>
          <a:prstGeom prst="rect">
            <a:avLst/>
          </a:prstGeom>
          <a:noFill/>
        </p:spPr>
        <p:txBody>
          <a:bodyPr wrap="none" rtlCol="0">
            <a:spAutoFit/>
          </a:bodyPr>
          <a:lstStyle/>
          <a:p>
            <a:r>
              <a:rPr lang="en-US" dirty="0" smtClean="0"/>
              <a:t>The Bus</a:t>
            </a:r>
            <a:endParaRPr lang="en-US" dirty="0"/>
          </a:p>
        </p:txBody>
      </p:sp>
      <p:sp>
        <p:nvSpPr>
          <p:cNvPr id="10" name="TextBox 9"/>
          <p:cNvSpPr txBox="1"/>
          <p:nvPr/>
        </p:nvSpPr>
        <p:spPr>
          <a:xfrm>
            <a:off x="4014499" y="5832986"/>
            <a:ext cx="2500043" cy="369332"/>
          </a:xfrm>
          <a:prstGeom prst="rect">
            <a:avLst/>
          </a:prstGeom>
          <a:noFill/>
        </p:spPr>
        <p:txBody>
          <a:bodyPr wrap="none" rtlCol="0">
            <a:spAutoFit/>
          </a:bodyPr>
          <a:lstStyle/>
          <a:p>
            <a:r>
              <a:rPr lang="en-US" dirty="0" smtClean="0"/>
              <a:t>The District Activity Vans</a:t>
            </a:r>
            <a:endParaRPr lang="en-US" dirty="0"/>
          </a:p>
        </p:txBody>
      </p:sp>
      <p:sp>
        <p:nvSpPr>
          <p:cNvPr id="11" name="TextBox 10"/>
          <p:cNvSpPr txBox="1"/>
          <p:nvPr/>
        </p:nvSpPr>
        <p:spPr>
          <a:xfrm>
            <a:off x="8586461" y="6488668"/>
            <a:ext cx="2187971" cy="369332"/>
          </a:xfrm>
          <a:prstGeom prst="rect">
            <a:avLst/>
          </a:prstGeom>
          <a:noFill/>
        </p:spPr>
        <p:txBody>
          <a:bodyPr wrap="none" rtlCol="0">
            <a:spAutoFit/>
          </a:bodyPr>
          <a:lstStyle/>
          <a:p>
            <a:r>
              <a:rPr lang="en-US" dirty="0" smtClean="0"/>
              <a:t>Your Personal Vehicle</a:t>
            </a:r>
            <a:endParaRPr lang="en-US" dirty="0"/>
          </a:p>
        </p:txBody>
      </p:sp>
      <p:sp>
        <p:nvSpPr>
          <p:cNvPr id="12" name="TextBox 11"/>
          <p:cNvSpPr txBox="1"/>
          <p:nvPr/>
        </p:nvSpPr>
        <p:spPr>
          <a:xfrm>
            <a:off x="6382512" y="3227274"/>
            <a:ext cx="5094280" cy="369332"/>
          </a:xfrm>
          <a:prstGeom prst="rect">
            <a:avLst/>
          </a:prstGeom>
          <a:noFill/>
        </p:spPr>
        <p:txBody>
          <a:bodyPr wrap="none" rtlCol="0">
            <a:spAutoFit/>
          </a:bodyPr>
          <a:lstStyle/>
          <a:p>
            <a:r>
              <a:rPr lang="en-US" dirty="0" smtClean="0"/>
              <a:t>What needs to happen before they are transported?</a:t>
            </a:r>
            <a:endParaRPr lang="en-US" dirty="0"/>
          </a:p>
        </p:txBody>
      </p:sp>
      <p:sp>
        <p:nvSpPr>
          <p:cNvPr id="2" name="TextBox 1"/>
          <p:cNvSpPr txBox="1"/>
          <p:nvPr/>
        </p:nvSpPr>
        <p:spPr>
          <a:xfrm>
            <a:off x="0" y="0"/>
            <a:ext cx="12192000" cy="1754326"/>
          </a:xfrm>
          <a:prstGeom prst="rect">
            <a:avLst/>
          </a:prstGeom>
          <a:solidFill>
            <a:schemeClr val="bg1">
              <a:lumMod val="85000"/>
            </a:schemeClr>
          </a:solidFill>
          <a:ln w="25400">
            <a:solidFill>
              <a:srgbClr val="FF0000"/>
            </a:solidFill>
          </a:ln>
        </p:spPr>
        <p:txBody>
          <a:bodyPr wrap="square" rtlCol="0">
            <a:spAutoFit/>
          </a:bodyPr>
          <a:lstStyle/>
          <a:p>
            <a:r>
              <a:rPr lang="en-US" dirty="0" smtClean="0"/>
              <a:t>Before transporting students, please familiarize yourself with what is required pending your preferred mode of transportation.  If you are driving a district activity van you </a:t>
            </a:r>
            <a:r>
              <a:rPr lang="en-US" u="sng" dirty="0" smtClean="0"/>
              <a:t>must</a:t>
            </a:r>
            <a:r>
              <a:rPr lang="en-US" dirty="0" smtClean="0"/>
              <a:t> be approved through human resources before you are cleared to transport students.  This entails checking your driving history, taking a test, paperwork submitted to ODE, and a current first aid course.  Once cleared, the van must be inspected and it must have a fire extinguisher, a first aid kit, and an accident form on board.  Please check the district’s </a:t>
            </a:r>
            <a:r>
              <a:rPr lang="en-US" dirty="0"/>
              <a:t>A</a:t>
            </a:r>
            <a:r>
              <a:rPr lang="en-US" dirty="0" smtClean="0"/>
              <a:t>dministrative Regulations (AR) EEAE-AR for specific guidance regarding transporting student in personally owned vehicles.</a:t>
            </a:r>
            <a:endParaRPr lang="en-US" dirty="0"/>
          </a:p>
        </p:txBody>
      </p:sp>
    </p:spTree>
    <p:extLst>
      <p:ext uri="{BB962C8B-B14F-4D97-AF65-F5344CB8AC3E}">
        <p14:creationId xmlns:p14="http://schemas.microsoft.com/office/powerpoint/2010/main" val="898273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2">
            <a:extLst>
              <a:ext uri="{28A0092B-C50C-407E-A947-70E740481C1C}">
                <a14:useLocalDpi xmlns:a14="http://schemas.microsoft.com/office/drawing/2010/main" val="0"/>
              </a:ext>
            </a:extLst>
          </a:blip>
          <a:stretch>
            <a:fillRect/>
          </a:stretch>
        </p:blipFill>
        <p:spPr>
          <a:xfrm rot="5400000">
            <a:off x="3248024" y="312800"/>
            <a:ext cx="5418963" cy="6372987"/>
          </a:xfrm>
          <a:prstGeom prst="rect">
            <a:avLst/>
          </a:prstGeom>
          <a:ln w="25400">
            <a:solidFill>
              <a:schemeClr val="tx1"/>
            </a:solidFill>
          </a:ln>
        </p:spPr>
      </p:pic>
      <p:pic>
        <p:nvPicPr>
          <p:cNvPr id="4" name="Picture 3"/>
          <p:cNvPicPr>
            <a:picLocks noChangeAspect="1"/>
          </p:cNvPicPr>
          <p:nvPr/>
        </p:nvPicPr>
        <p:blipFill rotWithShape="1">
          <a:blip r:embed="rId3"/>
          <a:srcRect l="61038" t="14983" r="18448" b="4926"/>
          <a:stretch/>
        </p:blipFill>
        <p:spPr>
          <a:xfrm>
            <a:off x="0" y="0"/>
            <a:ext cx="6163056" cy="6858000"/>
          </a:xfrm>
          <a:prstGeom prst="rect">
            <a:avLst/>
          </a:prstGeom>
        </p:spPr>
      </p:pic>
      <p:pic>
        <p:nvPicPr>
          <p:cNvPr id="5" name="Picture 4"/>
          <p:cNvPicPr>
            <a:picLocks noChangeAspect="1"/>
          </p:cNvPicPr>
          <p:nvPr/>
        </p:nvPicPr>
        <p:blipFill rotWithShape="1">
          <a:blip r:embed="rId4"/>
          <a:srcRect l="61153" t="15348" r="18562" b="4560"/>
          <a:stretch/>
        </p:blipFill>
        <p:spPr>
          <a:xfrm>
            <a:off x="6163056" y="0"/>
            <a:ext cx="6028944" cy="6858000"/>
          </a:xfrm>
          <a:prstGeom prst="rect">
            <a:avLst/>
          </a:prstGeom>
        </p:spPr>
      </p:pic>
      <p:sp>
        <p:nvSpPr>
          <p:cNvPr id="6" name="TextBox 5"/>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This eyewash station is missing an inspection tag.  They should be inspected monthly and flushed weekly.  </a:t>
            </a:r>
          </a:p>
          <a:p>
            <a:r>
              <a:rPr lang="en-US" dirty="0" smtClean="0"/>
              <a:t>[OR-OSHA 437-004-1305]</a:t>
            </a:r>
            <a:endParaRPr lang="en-US" dirty="0"/>
          </a:p>
        </p:txBody>
      </p:sp>
    </p:spTree>
    <p:extLst>
      <p:ext uri="{BB962C8B-B14F-4D97-AF65-F5344CB8AC3E}">
        <p14:creationId xmlns:p14="http://schemas.microsoft.com/office/powerpoint/2010/main" val="4234853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0664" y="0"/>
            <a:ext cx="10287000" cy="6858000"/>
          </a:xfrm>
          <a:prstGeom prst="rect">
            <a:avLst/>
          </a:prstGeom>
          <a:ln w="25400">
            <a:solidFill>
              <a:schemeClr val="tx1"/>
            </a:solidFill>
          </a:ln>
        </p:spPr>
      </p:pic>
      <p:sp>
        <p:nvSpPr>
          <p:cNvPr id="5" name="TextBox 4"/>
          <p:cNvSpPr txBox="1"/>
          <p:nvPr/>
        </p:nvSpPr>
        <p:spPr>
          <a:xfrm>
            <a:off x="0" y="0"/>
            <a:ext cx="12192000" cy="923330"/>
          </a:xfrm>
          <a:prstGeom prst="rect">
            <a:avLst/>
          </a:prstGeom>
          <a:solidFill>
            <a:schemeClr val="bg1">
              <a:lumMod val="85000"/>
            </a:schemeClr>
          </a:solidFill>
          <a:ln w="25400">
            <a:solidFill>
              <a:srgbClr val="FF0000"/>
            </a:solidFill>
          </a:ln>
        </p:spPr>
        <p:txBody>
          <a:bodyPr wrap="square" rtlCol="0">
            <a:spAutoFit/>
          </a:bodyPr>
          <a:lstStyle/>
          <a:p>
            <a:r>
              <a:rPr lang="en-US" dirty="0" smtClean="0"/>
              <a:t>This eyewash station, located on the sink fixture, has been disassembled by the site.  If the sink is labeled as an eye was station then it needs have an eye wash fixture present. </a:t>
            </a:r>
            <a:r>
              <a:rPr lang="en-US" dirty="0"/>
              <a:t> </a:t>
            </a:r>
            <a:r>
              <a:rPr lang="en-US" dirty="0" smtClean="0"/>
              <a:t>Sites should not disassemble eye wash fixtures and/or should submit a work order if it becomes broken.  If this is no longer going to be an eye wash station, then the fixture and sign need to be removed.</a:t>
            </a:r>
            <a:endParaRPr lang="en-US" dirty="0"/>
          </a:p>
        </p:txBody>
      </p:sp>
      <p:cxnSp>
        <p:nvCxnSpPr>
          <p:cNvPr id="3" name="Straight Arrow Connector 2"/>
          <p:cNvCxnSpPr>
            <a:stCxn id="7" idx="3"/>
          </p:cNvCxnSpPr>
          <p:nvPr/>
        </p:nvCxnSpPr>
        <p:spPr>
          <a:xfrm flipV="1">
            <a:off x="657430" y="1572768"/>
            <a:ext cx="4152314" cy="53949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3234" y="1927598"/>
            <a:ext cx="574196" cy="369332"/>
          </a:xfrm>
          <a:prstGeom prst="rect">
            <a:avLst/>
          </a:prstGeom>
          <a:noFill/>
        </p:spPr>
        <p:txBody>
          <a:bodyPr wrap="none" rtlCol="0">
            <a:spAutoFit/>
          </a:bodyPr>
          <a:lstStyle/>
          <a:p>
            <a:r>
              <a:rPr lang="en-US" dirty="0" smtClean="0">
                <a:solidFill>
                  <a:srgbClr val="FF0000"/>
                </a:solidFill>
              </a:rPr>
              <a:t>Sign</a:t>
            </a:r>
            <a:endParaRPr lang="en-US" dirty="0">
              <a:solidFill>
                <a:srgbClr val="FF0000"/>
              </a:solidFill>
            </a:endParaRPr>
          </a:p>
        </p:txBody>
      </p:sp>
      <p:cxnSp>
        <p:nvCxnSpPr>
          <p:cNvPr id="8" name="Straight Arrow Connector 7"/>
          <p:cNvCxnSpPr>
            <a:stCxn id="11" idx="1"/>
          </p:cNvCxnSpPr>
          <p:nvPr/>
        </p:nvCxnSpPr>
        <p:spPr>
          <a:xfrm flipH="1">
            <a:off x="7668768" y="3613666"/>
            <a:ext cx="3506706" cy="106501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1175474" y="3429000"/>
            <a:ext cx="1080552" cy="369332"/>
          </a:xfrm>
          <a:prstGeom prst="rect">
            <a:avLst/>
          </a:prstGeom>
          <a:noFill/>
        </p:spPr>
        <p:txBody>
          <a:bodyPr wrap="none" rtlCol="0">
            <a:spAutoFit/>
          </a:bodyPr>
          <a:lstStyle/>
          <a:p>
            <a:r>
              <a:rPr lang="en-US" dirty="0" smtClean="0">
                <a:solidFill>
                  <a:srgbClr val="FF0000"/>
                </a:solidFill>
              </a:rPr>
              <a:t>Eye Wash</a:t>
            </a:r>
            <a:endParaRPr lang="en-US" dirty="0">
              <a:solidFill>
                <a:srgbClr val="FF0000"/>
              </a:solidFill>
            </a:endParaRPr>
          </a:p>
        </p:txBody>
      </p:sp>
    </p:spTree>
    <p:extLst>
      <p:ext uri="{BB962C8B-B14F-4D97-AF65-F5344CB8AC3E}">
        <p14:creationId xmlns:p14="http://schemas.microsoft.com/office/powerpoint/2010/main" val="140195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11"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45600" b="8667"/>
          <a:stretch/>
        </p:blipFill>
        <p:spPr>
          <a:xfrm>
            <a:off x="0" y="4818888"/>
            <a:ext cx="12192000" cy="2039112"/>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0216" y="4086"/>
            <a:ext cx="5178552" cy="2382498"/>
          </a:xfrm>
          <a:prstGeom prst="rect">
            <a:avLst/>
          </a:prstGeom>
          <a:ln w="25400">
            <a:solidFill>
              <a:schemeClr val="tx1"/>
            </a:solidFill>
          </a:ln>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216" y="2386584"/>
            <a:ext cx="5178552" cy="2706624"/>
          </a:xfrm>
          <a:prstGeom prst="rect">
            <a:avLst/>
          </a:prstGeom>
          <a:ln w="25400">
            <a:solidFill>
              <a:schemeClr val="tx1"/>
            </a:solidFill>
          </a:ln>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3763" y="114884"/>
            <a:ext cx="3992690" cy="4543400"/>
          </a:xfrm>
          <a:prstGeom prst="rect">
            <a:avLst/>
          </a:prstGeom>
          <a:ln w="25400">
            <a:solidFill>
              <a:schemeClr val="tx1"/>
            </a:solidFill>
          </a:ln>
        </p:spPr>
      </p:pic>
      <p:sp>
        <p:nvSpPr>
          <p:cNvPr id="10" name="TextBox 9"/>
          <p:cNvSpPr txBox="1"/>
          <p:nvPr/>
        </p:nvSpPr>
        <p:spPr>
          <a:xfrm>
            <a:off x="0" y="0"/>
            <a:ext cx="12192000" cy="5355312"/>
          </a:xfrm>
          <a:prstGeom prst="rect">
            <a:avLst/>
          </a:prstGeom>
          <a:solidFill>
            <a:schemeClr val="bg1">
              <a:lumMod val="85000"/>
            </a:schemeClr>
          </a:solidFill>
          <a:ln w="25400">
            <a:solidFill>
              <a:srgbClr val="FF0000"/>
            </a:solidFill>
          </a:ln>
        </p:spPr>
        <p:txBody>
          <a:bodyPr wrap="square" rtlCol="0">
            <a:spAutoFit/>
          </a:bodyPr>
          <a:lstStyle/>
          <a:p>
            <a:r>
              <a:rPr lang="en-US" b="1" u="sng" dirty="0" smtClean="0"/>
              <a:t>Holiday Decorations:</a:t>
            </a:r>
          </a:p>
          <a:p>
            <a:r>
              <a:rPr lang="en-US" b="1" dirty="0"/>
              <a:t>Doors -</a:t>
            </a:r>
            <a:r>
              <a:rPr lang="en-US" dirty="0"/>
              <a:t> </a:t>
            </a:r>
            <a:r>
              <a:rPr lang="en-US" dirty="0" smtClean="0"/>
              <a:t>The </a:t>
            </a:r>
            <a:r>
              <a:rPr lang="en-US" dirty="0"/>
              <a:t>doors </a:t>
            </a:r>
            <a:r>
              <a:rPr lang="en-US" u="sng" dirty="0"/>
              <a:t>cannot</a:t>
            </a:r>
            <a:r>
              <a:rPr lang="en-US" dirty="0"/>
              <a:t> be decorated or wrapped.  This is a fire marshal directive.  In the event of an emergency, we do not want our exits to be on fire. </a:t>
            </a:r>
          </a:p>
          <a:p>
            <a:r>
              <a:rPr lang="en-US" b="1" dirty="0" smtClean="0"/>
              <a:t>Lights </a:t>
            </a:r>
            <a:r>
              <a:rPr lang="en-US" b="1" dirty="0"/>
              <a:t>-</a:t>
            </a:r>
            <a:r>
              <a:rPr lang="en-US" dirty="0"/>
              <a:t> If we allow lights to be </a:t>
            </a:r>
            <a:r>
              <a:rPr lang="en-US" dirty="0" smtClean="0"/>
              <a:t>hung </a:t>
            </a:r>
            <a:r>
              <a:rPr lang="en-US" dirty="0"/>
              <a:t>up, they must have a fuse in them, and we encourage LED lights that reduce the energy load and have minimal heat output.  </a:t>
            </a:r>
            <a:r>
              <a:rPr lang="en-US" b="1" dirty="0"/>
              <a:t>Lights can only be on when someone is present.</a:t>
            </a:r>
            <a:r>
              <a:rPr lang="en-US" dirty="0"/>
              <a:t>  They must be taken down </a:t>
            </a:r>
            <a:r>
              <a:rPr lang="en-US" u="sng" dirty="0"/>
              <a:t>no later than winter break close out</a:t>
            </a:r>
            <a:r>
              <a:rPr lang="en-US" dirty="0"/>
              <a:t>.  We see them stay up year round at times.  Several were still up in July of this year.  They are considered temporary lighting.  Once temporary lighting is used permanently, then it becomes subject to permanent lighting code.</a:t>
            </a:r>
          </a:p>
          <a:p>
            <a:r>
              <a:rPr lang="en-US" dirty="0"/>
              <a:t> </a:t>
            </a:r>
          </a:p>
          <a:p>
            <a:r>
              <a:rPr lang="en-US" b="1" u="sng" dirty="0"/>
              <a:t>Some other considerations:</a:t>
            </a:r>
            <a:endParaRPr lang="en-US" dirty="0"/>
          </a:p>
          <a:p>
            <a:r>
              <a:rPr lang="en-US" dirty="0"/>
              <a:t> </a:t>
            </a:r>
          </a:p>
          <a:p>
            <a:r>
              <a:rPr lang="en-US" dirty="0"/>
              <a:t>- No candles.</a:t>
            </a:r>
          </a:p>
          <a:p>
            <a:r>
              <a:rPr lang="en-US" dirty="0"/>
              <a:t>- No fake snow sprayed on windows.</a:t>
            </a:r>
          </a:p>
          <a:p>
            <a:r>
              <a:rPr lang="en-US" dirty="0"/>
              <a:t>- Do not hang decorations from light fixtures, sprinkler heads, or HVAC vents.</a:t>
            </a:r>
          </a:p>
          <a:p>
            <a:r>
              <a:rPr lang="en-US" dirty="0"/>
              <a:t>- Do not block/cover exits, fire alarms, or emergency signs.</a:t>
            </a:r>
          </a:p>
          <a:p>
            <a:r>
              <a:rPr lang="en-US" dirty="0"/>
              <a:t>- Decorate safely.  Do not climb on desks or chairs to do so.  </a:t>
            </a:r>
          </a:p>
          <a:p>
            <a:r>
              <a:rPr lang="en-US" dirty="0"/>
              <a:t>- Minimize the amount of combustible material added to the space.</a:t>
            </a:r>
          </a:p>
          <a:p>
            <a:r>
              <a:rPr lang="en-US" dirty="0"/>
              <a:t>- C</a:t>
            </a:r>
            <a:r>
              <a:rPr lang="en-US" dirty="0" smtClean="0"/>
              <a:t>hristmas trees cannot not block exits, they must be watered, monitored for dryness, and removed when signs of dryness appear.</a:t>
            </a:r>
            <a:endParaRPr lang="en-US" dirty="0"/>
          </a:p>
          <a:p>
            <a:endParaRPr lang="en-US" dirty="0"/>
          </a:p>
        </p:txBody>
      </p:sp>
    </p:spTree>
    <p:extLst>
      <p:ext uri="{BB962C8B-B14F-4D97-AF65-F5344CB8AC3E}">
        <p14:creationId xmlns:p14="http://schemas.microsoft.com/office/powerpoint/2010/main" val="382190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965" y="813816"/>
            <a:ext cx="5417681" cy="2483104"/>
          </a:xfrm>
          <a:prstGeom prst="rect">
            <a:avLst/>
          </a:prstGeom>
          <a:ln w="25400">
            <a:solidFill>
              <a:schemeClr val="tx1"/>
            </a:solidFill>
          </a:ln>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964" y="3558227"/>
            <a:ext cx="5417681" cy="2816604"/>
          </a:xfrm>
          <a:prstGeom prst="rect">
            <a:avLst/>
          </a:prstGeom>
          <a:ln w="25400">
            <a:solidFill>
              <a:schemeClr val="tx1"/>
            </a:solidFill>
          </a:ln>
        </p:spPr>
      </p:pic>
      <p:sp>
        <p:nvSpPr>
          <p:cNvPr id="7" name="TextBox 6"/>
          <p:cNvSpPr txBox="1"/>
          <p:nvPr/>
        </p:nvSpPr>
        <p:spPr>
          <a:xfrm>
            <a:off x="7114032" y="2411984"/>
            <a:ext cx="4156669" cy="2554545"/>
          </a:xfrm>
          <a:prstGeom prst="rect">
            <a:avLst/>
          </a:prstGeom>
          <a:noFill/>
        </p:spPr>
        <p:txBody>
          <a:bodyPr wrap="square" rtlCol="0">
            <a:spAutoFit/>
          </a:bodyPr>
          <a:lstStyle/>
          <a:p>
            <a:pPr algn="ctr"/>
            <a:r>
              <a:rPr lang="en-US" sz="3200" dirty="0" smtClean="0"/>
              <a:t>Can </a:t>
            </a:r>
            <a:r>
              <a:rPr lang="en-US" sz="3200" b="1" dirty="0" smtClean="0"/>
              <a:t>boiler rooms, electrical rooms </a:t>
            </a:r>
            <a:r>
              <a:rPr lang="en-US" sz="3200" dirty="0" smtClean="0"/>
              <a:t>or </a:t>
            </a:r>
            <a:r>
              <a:rPr lang="en-US" sz="3200" b="1" dirty="0" smtClean="0"/>
              <a:t>mechanical spaces </a:t>
            </a:r>
            <a:r>
              <a:rPr lang="en-US" sz="3200" dirty="0" smtClean="0"/>
              <a:t>be used for storage or as office spaces?</a:t>
            </a:r>
            <a:endParaRPr lang="en-US" sz="3200" dirty="0"/>
          </a:p>
        </p:txBody>
      </p:sp>
      <p:sp>
        <p:nvSpPr>
          <p:cNvPr id="4" name="TextBox 3"/>
          <p:cNvSpPr txBox="1"/>
          <p:nvPr/>
        </p:nvSpPr>
        <p:spPr>
          <a:xfrm>
            <a:off x="0" y="0"/>
            <a:ext cx="12192000" cy="1477328"/>
          </a:xfrm>
          <a:prstGeom prst="rect">
            <a:avLst/>
          </a:prstGeom>
          <a:solidFill>
            <a:schemeClr val="bg1">
              <a:lumMod val="85000"/>
            </a:schemeClr>
          </a:solidFill>
          <a:ln w="25400">
            <a:solidFill>
              <a:srgbClr val="FF0000"/>
            </a:solidFill>
          </a:ln>
        </p:spPr>
        <p:txBody>
          <a:bodyPr wrap="square" rtlCol="0">
            <a:spAutoFit/>
          </a:bodyPr>
          <a:lstStyle/>
          <a:p>
            <a:r>
              <a:rPr lang="en-US" dirty="0" smtClean="0"/>
              <a:t>While tempting, </a:t>
            </a:r>
            <a:r>
              <a:rPr lang="en-US" u="sng" dirty="0" smtClean="0"/>
              <a:t>no</a:t>
            </a:r>
            <a:r>
              <a:rPr lang="en-US" dirty="0" smtClean="0"/>
              <a:t> they </a:t>
            </a:r>
            <a:r>
              <a:rPr lang="en-US" b="1" dirty="0" smtClean="0"/>
              <a:t>cannot</a:t>
            </a:r>
            <a:r>
              <a:rPr lang="en-US" dirty="0" smtClean="0"/>
              <a:t> be used for storage or occupied as a working space. Pretend these spaces do not exist. This is not something that can continue to be ignored or justified with space limitations.  Do not put people at risk unnecessarily.</a:t>
            </a:r>
          </a:p>
          <a:p>
            <a:endParaRPr lang="en-US" dirty="0"/>
          </a:p>
          <a:p>
            <a:r>
              <a:rPr lang="en-US" dirty="0" smtClean="0"/>
              <a:t>“</a:t>
            </a:r>
            <a:r>
              <a:rPr lang="en-US" dirty="0"/>
              <a:t>We cannot allow those spaces to be used for any other purpose.  It is a </a:t>
            </a:r>
            <a:r>
              <a:rPr lang="en-US" u="sng" dirty="0"/>
              <a:t>life safety risk </a:t>
            </a:r>
            <a:r>
              <a:rPr lang="en-US" dirty="0"/>
              <a:t>for people with offices in those spaces, and a </a:t>
            </a:r>
            <a:r>
              <a:rPr lang="en-US" u="sng" dirty="0"/>
              <a:t>fire hazard </a:t>
            </a:r>
            <a:r>
              <a:rPr lang="en-US" dirty="0"/>
              <a:t>to have additional fuel load near the typical ignition sources within mechanical/electrical spaces</a:t>
            </a:r>
            <a:r>
              <a:rPr lang="en-US" dirty="0" smtClean="0"/>
              <a:t>” – Fire Marshal</a:t>
            </a:r>
            <a:endParaRPr lang="en-US" dirty="0"/>
          </a:p>
        </p:txBody>
      </p:sp>
    </p:spTree>
    <p:extLst>
      <p:ext uri="{BB962C8B-B14F-4D97-AF65-F5344CB8AC3E}">
        <p14:creationId xmlns:p14="http://schemas.microsoft.com/office/powerpoint/2010/main" val="1299209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60039" t="26229" r="19933" b="25497"/>
          <a:stretch/>
        </p:blipFill>
        <p:spPr>
          <a:xfrm>
            <a:off x="2249424" y="1523234"/>
            <a:ext cx="6976872" cy="4761460"/>
          </a:xfrm>
          <a:prstGeom prst="rect">
            <a:avLst/>
          </a:prstGeom>
          <a:ln w="25400">
            <a:solidFill>
              <a:schemeClr val="tx1"/>
            </a:solidFill>
          </a:ln>
        </p:spPr>
      </p:pic>
      <p:sp>
        <p:nvSpPr>
          <p:cNvPr id="5" name="TextBox 4"/>
          <p:cNvSpPr txBox="1"/>
          <p:nvPr/>
        </p:nvSpPr>
        <p:spPr>
          <a:xfrm>
            <a:off x="0" y="0"/>
            <a:ext cx="12192000" cy="646331"/>
          </a:xfrm>
          <a:prstGeom prst="rect">
            <a:avLst/>
          </a:prstGeom>
          <a:solidFill>
            <a:schemeClr val="bg1">
              <a:lumMod val="85000"/>
            </a:schemeClr>
          </a:solidFill>
          <a:ln w="25400">
            <a:solidFill>
              <a:srgbClr val="FF0000"/>
            </a:solidFill>
          </a:ln>
        </p:spPr>
        <p:txBody>
          <a:bodyPr wrap="square" rtlCol="0">
            <a:spAutoFit/>
          </a:bodyPr>
          <a:lstStyle/>
          <a:p>
            <a:r>
              <a:rPr lang="en-US" dirty="0" smtClean="0"/>
              <a:t>Real Christmas trees are an extreme hazard when they become dried out.  We still had trees in some schools in late January.  They should be taken down before winter break.</a:t>
            </a:r>
            <a:endParaRPr lang="en-US" dirty="0"/>
          </a:p>
        </p:txBody>
      </p:sp>
      <p:sp>
        <p:nvSpPr>
          <p:cNvPr id="6" name="TextBox 5"/>
          <p:cNvSpPr txBox="1"/>
          <p:nvPr/>
        </p:nvSpPr>
        <p:spPr>
          <a:xfrm>
            <a:off x="3975486" y="1024128"/>
            <a:ext cx="3524747" cy="369332"/>
          </a:xfrm>
          <a:prstGeom prst="rect">
            <a:avLst/>
          </a:prstGeom>
          <a:noFill/>
        </p:spPr>
        <p:txBody>
          <a:bodyPr wrap="none" rtlCol="0">
            <a:spAutoFit/>
          </a:bodyPr>
          <a:lstStyle/>
          <a:p>
            <a:r>
              <a:rPr lang="en-US" dirty="0" smtClean="0">
                <a:solidFill>
                  <a:srgbClr val="FF0000"/>
                </a:solidFill>
              </a:rPr>
              <a:t>Do you know what started this fire?</a:t>
            </a:r>
            <a:endParaRPr lang="en-US" dirty="0">
              <a:solidFill>
                <a:srgbClr val="FF0000"/>
              </a:solidFill>
            </a:endParaRPr>
          </a:p>
        </p:txBody>
      </p:sp>
      <p:cxnSp>
        <p:nvCxnSpPr>
          <p:cNvPr id="8" name="Straight Arrow Connector 7"/>
          <p:cNvCxnSpPr/>
          <p:nvPr/>
        </p:nvCxnSpPr>
        <p:spPr>
          <a:xfrm flipH="1">
            <a:off x="6986016" y="2715768"/>
            <a:ext cx="2715768" cy="118819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9656064" y="2512814"/>
            <a:ext cx="1628331" cy="369332"/>
          </a:xfrm>
          <a:prstGeom prst="rect">
            <a:avLst/>
          </a:prstGeom>
          <a:noFill/>
        </p:spPr>
        <p:txBody>
          <a:bodyPr wrap="none" rtlCol="0">
            <a:spAutoFit/>
          </a:bodyPr>
          <a:lstStyle/>
          <a:p>
            <a:r>
              <a:rPr lang="en-US" dirty="0" smtClean="0">
                <a:solidFill>
                  <a:srgbClr val="FF0000"/>
                </a:solidFill>
              </a:rPr>
              <a:t>Christmas Tree.</a:t>
            </a:r>
            <a:endParaRPr lang="en-US" dirty="0">
              <a:solidFill>
                <a:srgbClr val="FF0000"/>
              </a:solidFill>
            </a:endParaRPr>
          </a:p>
        </p:txBody>
      </p:sp>
    </p:spTree>
    <p:extLst>
      <p:ext uri="{BB962C8B-B14F-4D97-AF65-F5344CB8AC3E}">
        <p14:creationId xmlns:p14="http://schemas.microsoft.com/office/powerpoint/2010/main" val="2792311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3520820" y="734948"/>
            <a:ext cx="5129403" cy="5473828"/>
          </a:xfrm>
          <a:prstGeom prst="rect">
            <a:avLst/>
          </a:prstGeom>
          <a:ln w="25400">
            <a:solidFill>
              <a:schemeClr val="tx1"/>
            </a:solidFill>
          </a:ln>
        </p:spPr>
      </p:pic>
      <p:sp>
        <p:nvSpPr>
          <p:cNvPr id="5" name="TextBox 4"/>
          <p:cNvSpPr txBox="1"/>
          <p:nvPr/>
        </p:nvSpPr>
        <p:spPr>
          <a:xfrm>
            <a:off x="0" y="0"/>
            <a:ext cx="12192000" cy="369332"/>
          </a:xfrm>
          <a:prstGeom prst="rect">
            <a:avLst/>
          </a:prstGeom>
          <a:solidFill>
            <a:schemeClr val="bg1">
              <a:lumMod val="85000"/>
            </a:schemeClr>
          </a:solidFill>
          <a:ln w="25400">
            <a:solidFill>
              <a:srgbClr val="FF0000"/>
            </a:solidFill>
          </a:ln>
        </p:spPr>
        <p:txBody>
          <a:bodyPr wrap="square" rtlCol="0">
            <a:spAutoFit/>
          </a:bodyPr>
          <a:lstStyle/>
          <a:p>
            <a:r>
              <a:rPr lang="en-US" u="sng" dirty="0" smtClean="0"/>
              <a:t>Weight Rooms:  </a:t>
            </a:r>
            <a:r>
              <a:rPr lang="en-US" dirty="0" smtClean="0"/>
              <a:t>Tears </a:t>
            </a:r>
            <a:r>
              <a:rPr lang="en-US" dirty="0"/>
              <a:t>in equipment upholstery should be patched/repaired  to avoid spread of MRSA, </a:t>
            </a:r>
            <a:r>
              <a:rPr lang="en-US" dirty="0" smtClean="0"/>
              <a:t>staph</a:t>
            </a:r>
            <a:r>
              <a:rPr lang="en-US" dirty="0"/>
              <a:t>, etc.</a:t>
            </a:r>
          </a:p>
        </p:txBody>
      </p:sp>
    </p:spTree>
    <p:extLst>
      <p:ext uri="{BB962C8B-B14F-4D97-AF65-F5344CB8AC3E}">
        <p14:creationId xmlns:p14="http://schemas.microsoft.com/office/powerpoint/2010/main" val="415692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5400000">
            <a:off x="3028567" y="221360"/>
            <a:ext cx="5674996" cy="6391276"/>
          </a:xfrm>
          <a:prstGeom prst="rect">
            <a:avLst/>
          </a:prstGeom>
          <a:ln w="25400">
            <a:solidFill>
              <a:schemeClr val="tx1"/>
            </a:solidFill>
          </a:ln>
        </p:spPr>
      </p:pic>
      <p:sp>
        <p:nvSpPr>
          <p:cNvPr id="5" name="TextBox 4"/>
          <p:cNvSpPr txBox="1"/>
          <p:nvPr/>
        </p:nvSpPr>
        <p:spPr>
          <a:xfrm>
            <a:off x="0" y="0"/>
            <a:ext cx="12192000" cy="369332"/>
          </a:xfrm>
          <a:prstGeom prst="rect">
            <a:avLst/>
          </a:prstGeom>
          <a:solidFill>
            <a:schemeClr val="bg1">
              <a:lumMod val="85000"/>
            </a:schemeClr>
          </a:solidFill>
          <a:ln w="25400">
            <a:solidFill>
              <a:srgbClr val="FF0000"/>
            </a:solidFill>
          </a:ln>
        </p:spPr>
        <p:txBody>
          <a:bodyPr wrap="square" rtlCol="0">
            <a:spAutoFit/>
          </a:bodyPr>
          <a:lstStyle/>
          <a:p>
            <a:r>
              <a:rPr lang="en-US" dirty="0" smtClean="0"/>
              <a:t>Nails need to be removed from lumber before stacking or storing. [OSHA 1926.250(b)(8)(</a:t>
            </a:r>
            <a:r>
              <a:rPr lang="en-US" dirty="0" err="1" smtClean="0"/>
              <a:t>i</a:t>
            </a:r>
            <a:r>
              <a:rPr lang="en-US" dirty="0" smtClean="0"/>
              <a:t>)]</a:t>
            </a:r>
            <a:endParaRPr lang="en-US" dirty="0"/>
          </a:p>
        </p:txBody>
      </p:sp>
    </p:spTree>
    <p:extLst>
      <p:ext uri="{BB962C8B-B14F-4D97-AF65-F5344CB8AC3E}">
        <p14:creationId xmlns:p14="http://schemas.microsoft.com/office/powerpoint/2010/main" val="3728780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p:nvPr/>
        </p:nvPicPr>
        <p:blipFill>
          <a:blip r:embed="rId2">
            <a:extLst>
              <a:ext uri="{28A0092B-C50C-407E-A947-70E740481C1C}">
                <a14:useLocalDpi xmlns:a14="http://schemas.microsoft.com/office/drawing/2010/main" val="0"/>
              </a:ext>
            </a:extLst>
          </a:blip>
          <a:stretch>
            <a:fillRect/>
          </a:stretch>
        </p:blipFill>
        <p:spPr>
          <a:xfrm rot="5400000">
            <a:off x="261911" y="1305962"/>
            <a:ext cx="6133389" cy="4516755"/>
          </a:xfrm>
          <a:prstGeom prst="rect">
            <a:avLst/>
          </a:prstGeom>
          <a:ln w="25400">
            <a:solidFill>
              <a:schemeClr val="tx1"/>
            </a:solidFill>
          </a:ln>
        </p:spPr>
      </p:pic>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rot="5400000">
            <a:off x="5340304" y="1253341"/>
            <a:ext cx="6059043" cy="4547652"/>
          </a:xfrm>
          <a:prstGeom prst="rect">
            <a:avLst/>
          </a:prstGeom>
          <a:ln w="25400">
            <a:solidFill>
              <a:schemeClr val="tx1"/>
            </a:solidFill>
          </a:ln>
        </p:spPr>
      </p:pic>
      <p:sp>
        <p:nvSpPr>
          <p:cNvPr id="5" name="TextBox 4"/>
          <p:cNvSpPr txBox="1"/>
          <p:nvPr/>
        </p:nvSpPr>
        <p:spPr>
          <a:xfrm>
            <a:off x="0" y="0"/>
            <a:ext cx="12192000" cy="923330"/>
          </a:xfrm>
          <a:prstGeom prst="rect">
            <a:avLst/>
          </a:prstGeom>
          <a:solidFill>
            <a:schemeClr val="bg1">
              <a:lumMod val="85000"/>
            </a:schemeClr>
          </a:solidFill>
          <a:ln w="25400">
            <a:solidFill>
              <a:srgbClr val="FF0000"/>
            </a:solidFill>
          </a:ln>
        </p:spPr>
        <p:txBody>
          <a:bodyPr wrap="square" rtlCol="0">
            <a:spAutoFit/>
          </a:bodyPr>
          <a:lstStyle/>
          <a:p>
            <a:r>
              <a:rPr lang="en-US" dirty="0" smtClean="0"/>
              <a:t>Windows should remain uncovered unless there is a security lock down.  All classrooms need to maintain visual access as a preventative measure to misconduct and boundary invasion issues.  The red and green covers are </a:t>
            </a:r>
            <a:r>
              <a:rPr lang="en-US" u="sng" dirty="0" smtClean="0"/>
              <a:t>no longer </a:t>
            </a:r>
            <a:r>
              <a:rPr lang="en-US" dirty="0" smtClean="0"/>
              <a:t>required during lockdowns.</a:t>
            </a:r>
            <a:endParaRPr lang="en-US" dirty="0"/>
          </a:p>
        </p:txBody>
      </p:sp>
    </p:spTree>
    <p:extLst>
      <p:ext uri="{BB962C8B-B14F-4D97-AF65-F5344CB8AC3E}">
        <p14:creationId xmlns:p14="http://schemas.microsoft.com/office/powerpoint/2010/main" val="1384507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5400000">
            <a:off x="3115436" y="372236"/>
            <a:ext cx="5354955" cy="6336411"/>
          </a:xfrm>
          <a:prstGeom prst="rect">
            <a:avLst/>
          </a:prstGeom>
          <a:ln w="25400">
            <a:solidFill>
              <a:schemeClr val="tx1"/>
            </a:solidFill>
          </a:ln>
        </p:spPr>
      </p:pic>
      <p:sp>
        <p:nvSpPr>
          <p:cNvPr id="5" name="TextBox 4"/>
          <p:cNvSpPr txBox="1"/>
          <p:nvPr/>
        </p:nvSpPr>
        <p:spPr>
          <a:xfrm>
            <a:off x="0" y="0"/>
            <a:ext cx="12192000" cy="369332"/>
          </a:xfrm>
          <a:prstGeom prst="rect">
            <a:avLst/>
          </a:prstGeom>
          <a:solidFill>
            <a:schemeClr val="bg1">
              <a:lumMod val="85000"/>
            </a:schemeClr>
          </a:solidFill>
          <a:ln w="25400">
            <a:solidFill>
              <a:srgbClr val="FF0000"/>
            </a:solidFill>
          </a:ln>
        </p:spPr>
        <p:txBody>
          <a:bodyPr wrap="square" rtlCol="0">
            <a:spAutoFit/>
          </a:bodyPr>
          <a:lstStyle/>
          <a:p>
            <a:r>
              <a:rPr lang="en-US" dirty="0" smtClean="0"/>
              <a:t>Combustibles cannot be stored on/or near stoves or heaters.</a:t>
            </a:r>
            <a:endParaRPr lang="en-US" dirty="0"/>
          </a:p>
        </p:txBody>
      </p:sp>
    </p:spTree>
    <p:extLst>
      <p:ext uri="{BB962C8B-B14F-4D97-AF65-F5344CB8AC3E}">
        <p14:creationId xmlns:p14="http://schemas.microsoft.com/office/powerpoint/2010/main" val="1669182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9296" y="1661350"/>
            <a:ext cx="4978531" cy="3312986"/>
          </a:xfrm>
          <a:prstGeom prst="rect">
            <a:avLst/>
          </a:prstGeom>
          <a:ln w="25400">
            <a:solidFill>
              <a:schemeClr val="tx1"/>
            </a:solidFill>
          </a:ln>
        </p:spPr>
      </p:pic>
      <p:sp>
        <p:nvSpPr>
          <p:cNvPr id="5" name="TextBox 4"/>
          <p:cNvSpPr txBox="1"/>
          <p:nvPr/>
        </p:nvSpPr>
        <p:spPr>
          <a:xfrm>
            <a:off x="662368" y="457200"/>
            <a:ext cx="11311943" cy="584775"/>
          </a:xfrm>
          <a:prstGeom prst="rect">
            <a:avLst/>
          </a:prstGeom>
          <a:noFill/>
        </p:spPr>
        <p:txBody>
          <a:bodyPr wrap="none" rtlCol="0">
            <a:spAutoFit/>
          </a:bodyPr>
          <a:lstStyle/>
          <a:p>
            <a:r>
              <a:rPr lang="en-US" sz="3200" dirty="0" smtClean="0"/>
              <a:t>What three training classes must your safety committee conduct?</a:t>
            </a:r>
            <a:endParaRPr lang="en-US" sz="3200" dirty="0"/>
          </a:p>
        </p:txBody>
      </p:sp>
      <p:sp>
        <p:nvSpPr>
          <p:cNvPr id="6" name="Rectangle 5"/>
          <p:cNvSpPr/>
          <p:nvPr/>
        </p:nvSpPr>
        <p:spPr>
          <a:xfrm>
            <a:off x="6595872" y="2442019"/>
            <a:ext cx="6096000" cy="1938992"/>
          </a:xfrm>
          <a:prstGeom prst="rect">
            <a:avLst/>
          </a:prstGeom>
        </p:spPr>
        <p:txBody>
          <a:bodyPr>
            <a:spAutoFit/>
          </a:bodyPr>
          <a:lstStyle/>
          <a:p>
            <a:pPr>
              <a:buFontTx/>
              <a:buChar char="-"/>
            </a:pPr>
            <a:r>
              <a:rPr lang="en-US" sz="2400" dirty="0" smtClean="0">
                <a:solidFill>
                  <a:srgbClr val="0070C0"/>
                </a:solidFill>
              </a:rPr>
              <a:t>Accident </a:t>
            </a:r>
            <a:r>
              <a:rPr lang="en-US" sz="2400" dirty="0">
                <a:solidFill>
                  <a:srgbClr val="0070C0"/>
                </a:solidFill>
              </a:rPr>
              <a:t>and </a:t>
            </a:r>
            <a:r>
              <a:rPr lang="en-US" sz="2400" dirty="0" smtClean="0">
                <a:solidFill>
                  <a:srgbClr val="0070C0"/>
                </a:solidFill>
              </a:rPr>
              <a:t>Incident </a:t>
            </a:r>
            <a:r>
              <a:rPr lang="en-US" sz="2400" dirty="0">
                <a:solidFill>
                  <a:srgbClr val="0070C0"/>
                </a:solidFill>
              </a:rPr>
              <a:t>Investigation </a:t>
            </a:r>
            <a:endParaRPr lang="en-US" sz="2400" dirty="0" smtClean="0">
              <a:solidFill>
                <a:srgbClr val="0070C0"/>
              </a:solidFill>
            </a:endParaRPr>
          </a:p>
          <a:p>
            <a:pPr>
              <a:buFontTx/>
              <a:buChar char="-"/>
            </a:pPr>
            <a:endParaRPr lang="en-US" sz="2400" dirty="0"/>
          </a:p>
          <a:p>
            <a:pPr>
              <a:buFontTx/>
              <a:buChar char="-"/>
            </a:pPr>
            <a:r>
              <a:rPr lang="en-US" sz="2400" dirty="0" smtClean="0">
                <a:solidFill>
                  <a:srgbClr val="0070C0"/>
                </a:solidFill>
              </a:rPr>
              <a:t>Hazard Identification</a:t>
            </a:r>
          </a:p>
          <a:p>
            <a:pPr>
              <a:buFontTx/>
              <a:buChar char="-"/>
            </a:pPr>
            <a:endParaRPr lang="en-US" sz="2400" dirty="0">
              <a:solidFill>
                <a:srgbClr val="0070C0"/>
              </a:solidFill>
            </a:endParaRPr>
          </a:p>
          <a:p>
            <a:pPr>
              <a:buFontTx/>
              <a:buChar char="-"/>
            </a:pPr>
            <a:r>
              <a:rPr lang="en-US" sz="2400" dirty="0" smtClean="0">
                <a:solidFill>
                  <a:srgbClr val="0070C0"/>
                </a:solidFill>
              </a:rPr>
              <a:t>Safety Committees/Safety </a:t>
            </a:r>
            <a:r>
              <a:rPr lang="en-US" sz="2400" dirty="0">
                <a:solidFill>
                  <a:srgbClr val="0070C0"/>
                </a:solidFill>
              </a:rPr>
              <a:t>Meeting Rules</a:t>
            </a:r>
          </a:p>
        </p:txBody>
      </p:sp>
    </p:spTree>
    <p:extLst>
      <p:ext uri="{BB962C8B-B14F-4D97-AF65-F5344CB8AC3E}">
        <p14:creationId xmlns:p14="http://schemas.microsoft.com/office/powerpoint/2010/main" val="81899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56696" t="16446" r="13219" b="11416"/>
          <a:stretch/>
        </p:blipFill>
        <p:spPr>
          <a:xfrm>
            <a:off x="0" y="0"/>
            <a:ext cx="12192000" cy="6702552"/>
          </a:xfrm>
          <a:prstGeom prst="rect">
            <a:avLst/>
          </a:prstGeom>
        </p:spPr>
      </p:pic>
      <p:sp>
        <p:nvSpPr>
          <p:cNvPr id="5" name="Rectangle 4"/>
          <p:cNvSpPr/>
          <p:nvPr/>
        </p:nvSpPr>
        <p:spPr>
          <a:xfrm>
            <a:off x="0" y="0"/>
            <a:ext cx="12192000" cy="6858000"/>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787384" y="292608"/>
            <a:ext cx="905256" cy="25603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8843021"/>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56552" t="16720" r="13362" b="11326"/>
          <a:stretch/>
        </p:blipFill>
        <p:spPr>
          <a:xfrm>
            <a:off x="0" y="1"/>
            <a:ext cx="12192000" cy="6858000"/>
          </a:xfrm>
          <a:prstGeom prst="rect">
            <a:avLst/>
          </a:prstGeom>
        </p:spPr>
      </p:pic>
      <p:sp>
        <p:nvSpPr>
          <p:cNvPr id="5" name="Rectangle 4"/>
          <p:cNvSpPr/>
          <p:nvPr/>
        </p:nvSpPr>
        <p:spPr>
          <a:xfrm>
            <a:off x="0" y="0"/>
            <a:ext cx="12192000" cy="6858000"/>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787384" y="301752"/>
            <a:ext cx="905256" cy="25603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4988661"/>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0952" y="1783080"/>
            <a:ext cx="5035296" cy="377647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6963" y="1783080"/>
            <a:ext cx="3705797" cy="3479622"/>
          </a:xfrm>
          <a:prstGeom prst="rect">
            <a:avLst/>
          </a:prstGeom>
          <a:ln w="25400">
            <a:solidFill>
              <a:schemeClr val="tx1"/>
            </a:solidFill>
          </a:ln>
        </p:spPr>
      </p:pic>
      <p:sp>
        <p:nvSpPr>
          <p:cNvPr id="7" name="TextBox 6"/>
          <p:cNvSpPr txBox="1"/>
          <p:nvPr/>
        </p:nvSpPr>
        <p:spPr>
          <a:xfrm>
            <a:off x="0" y="0"/>
            <a:ext cx="12192000" cy="1200329"/>
          </a:xfrm>
          <a:prstGeom prst="rect">
            <a:avLst/>
          </a:prstGeom>
          <a:solidFill>
            <a:schemeClr val="bg1">
              <a:lumMod val="85000"/>
            </a:schemeClr>
          </a:solidFill>
          <a:ln w="25400">
            <a:solidFill>
              <a:srgbClr val="FF0000"/>
            </a:solidFill>
          </a:ln>
        </p:spPr>
        <p:txBody>
          <a:bodyPr wrap="square" rtlCol="0">
            <a:spAutoFit/>
          </a:bodyPr>
          <a:lstStyle/>
          <a:p>
            <a:r>
              <a:rPr lang="en-US" u="sng" dirty="0" smtClean="0"/>
              <a:t>For Your </a:t>
            </a:r>
            <a:r>
              <a:rPr lang="en-US" u="sng" dirty="0"/>
              <a:t>C</a:t>
            </a:r>
            <a:r>
              <a:rPr lang="en-US" u="sng" dirty="0" smtClean="0"/>
              <a:t>ulinary </a:t>
            </a:r>
            <a:r>
              <a:rPr lang="en-US" u="sng" dirty="0"/>
              <a:t>A</a:t>
            </a:r>
            <a:r>
              <a:rPr lang="en-US" u="sng" dirty="0" smtClean="0"/>
              <a:t>rts </a:t>
            </a:r>
            <a:r>
              <a:rPr lang="en-US" u="sng" dirty="0"/>
              <a:t>C</a:t>
            </a:r>
            <a:r>
              <a:rPr lang="en-US" u="sng" dirty="0" smtClean="0"/>
              <a:t>lasses:</a:t>
            </a:r>
            <a:r>
              <a:rPr lang="en-US" dirty="0" smtClean="0"/>
              <a:t> We had an individual get electrocuted due to a situation like below.  When pulling the burners out to clean them it is important to make sure that the metal spacer clip is not loose.  In this incident, the clip was pulled forward over the insulation material and on to the metal containing electric current.  Beware of the possible hazards in your environment and train your staff and students to be able to identify them.  Report any concerns to facilities immediately.</a:t>
            </a:r>
            <a:endParaRPr lang="en-US" dirty="0"/>
          </a:p>
        </p:txBody>
      </p:sp>
      <p:cxnSp>
        <p:nvCxnSpPr>
          <p:cNvPr id="9" name="Straight Connector 8"/>
          <p:cNvCxnSpPr/>
          <p:nvPr/>
        </p:nvCxnSpPr>
        <p:spPr>
          <a:xfrm flipV="1">
            <a:off x="8538072" y="3038260"/>
            <a:ext cx="459625" cy="171001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7885515" y="3338111"/>
            <a:ext cx="994080" cy="804231"/>
          </a:xfrm>
          <a:prstGeom prst="line">
            <a:avLst/>
          </a:prstGeom>
          <a:ln w="254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269660" y="1243584"/>
            <a:ext cx="2475742" cy="369332"/>
          </a:xfrm>
          <a:prstGeom prst="rect">
            <a:avLst/>
          </a:prstGeom>
          <a:noFill/>
        </p:spPr>
        <p:txBody>
          <a:bodyPr wrap="none" rtlCol="0">
            <a:spAutoFit/>
          </a:bodyPr>
          <a:lstStyle/>
          <a:p>
            <a:r>
              <a:rPr lang="en-US" dirty="0" smtClean="0"/>
              <a:t>Resistance Wire “Inside”</a:t>
            </a:r>
            <a:endParaRPr lang="en-US" dirty="0"/>
          </a:p>
        </p:txBody>
      </p:sp>
      <p:sp>
        <p:nvSpPr>
          <p:cNvPr id="20" name="TextBox 19"/>
          <p:cNvSpPr txBox="1"/>
          <p:nvPr/>
        </p:nvSpPr>
        <p:spPr>
          <a:xfrm>
            <a:off x="7329424" y="1161288"/>
            <a:ext cx="1110689" cy="369332"/>
          </a:xfrm>
          <a:prstGeom prst="rect">
            <a:avLst/>
          </a:prstGeom>
          <a:noFill/>
        </p:spPr>
        <p:txBody>
          <a:bodyPr wrap="none" rtlCol="0">
            <a:spAutoFit/>
          </a:bodyPr>
          <a:lstStyle/>
          <a:p>
            <a:r>
              <a:rPr lang="en-US" dirty="0" smtClean="0"/>
              <a:t>Insulation</a:t>
            </a:r>
            <a:endParaRPr lang="en-US" dirty="0"/>
          </a:p>
        </p:txBody>
      </p:sp>
      <p:sp>
        <p:nvSpPr>
          <p:cNvPr id="21" name="TextBox 20"/>
          <p:cNvSpPr txBox="1"/>
          <p:nvPr/>
        </p:nvSpPr>
        <p:spPr>
          <a:xfrm>
            <a:off x="228600" y="1598414"/>
            <a:ext cx="3182538" cy="369332"/>
          </a:xfrm>
          <a:prstGeom prst="rect">
            <a:avLst/>
          </a:prstGeom>
          <a:noFill/>
        </p:spPr>
        <p:txBody>
          <a:bodyPr wrap="none" rtlCol="0">
            <a:spAutoFit/>
          </a:bodyPr>
          <a:lstStyle/>
          <a:p>
            <a:r>
              <a:rPr lang="en-US" dirty="0" smtClean="0"/>
              <a:t>Steel Alloy Sheath (Outer Layer)</a:t>
            </a:r>
            <a:endParaRPr lang="en-US" dirty="0"/>
          </a:p>
        </p:txBody>
      </p:sp>
      <p:cxnSp>
        <p:nvCxnSpPr>
          <p:cNvPr id="23" name="Straight Arrow Connector 22"/>
          <p:cNvCxnSpPr/>
          <p:nvPr/>
        </p:nvCxnSpPr>
        <p:spPr>
          <a:xfrm>
            <a:off x="1389888" y="1967746"/>
            <a:ext cx="905256" cy="65658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4721778" y="1540657"/>
            <a:ext cx="664464" cy="71880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7812876" y="1466612"/>
            <a:ext cx="877596" cy="187149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9129316" y="5802933"/>
            <a:ext cx="1822102" cy="369332"/>
          </a:xfrm>
          <a:prstGeom prst="rect">
            <a:avLst/>
          </a:prstGeom>
          <a:noFill/>
        </p:spPr>
        <p:txBody>
          <a:bodyPr wrap="none" rtlCol="0">
            <a:spAutoFit/>
          </a:bodyPr>
          <a:lstStyle/>
          <a:p>
            <a:r>
              <a:rPr lang="en-US" dirty="0" smtClean="0"/>
              <a:t>Metal Spacer Clip</a:t>
            </a:r>
            <a:endParaRPr lang="en-US" dirty="0"/>
          </a:p>
        </p:txBody>
      </p:sp>
      <p:cxnSp>
        <p:nvCxnSpPr>
          <p:cNvPr id="31" name="Straight Arrow Connector 30"/>
          <p:cNvCxnSpPr/>
          <p:nvPr/>
        </p:nvCxnSpPr>
        <p:spPr>
          <a:xfrm flipH="1" flipV="1">
            <a:off x="8563526" y="5056146"/>
            <a:ext cx="586571" cy="83259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4526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32" y="-293243"/>
            <a:ext cx="10515600" cy="1325563"/>
          </a:xfrm>
        </p:spPr>
        <p:txBody>
          <a:bodyPr/>
          <a:lstStyle/>
          <a:p>
            <a:pPr algn="ctr"/>
            <a:r>
              <a:rPr lang="en-US" dirty="0" smtClean="0"/>
              <a:t>Questions To Ask Ourselves</a:t>
            </a:r>
            <a:endParaRPr lang="en-US" dirty="0"/>
          </a:p>
        </p:txBody>
      </p:sp>
      <p:sp>
        <p:nvSpPr>
          <p:cNvPr id="3" name="Content Placeholder 2"/>
          <p:cNvSpPr>
            <a:spLocks noGrp="1"/>
          </p:cNvSpPr>
          <p:nvPr>
            <p:ph idx="1"/>
          </p:nvPr>
        </p:nvSpPr>
        <p:spPr>
          <a:xfrm>
            <a:off x="576072" y="658368"/>
            <a:ext cx="11018520" cy="6035040"/>
          </a:xfrm>
        </p:spPr>
        <p:txBody>
          <a:bodyPr>
            <a:normAutofit fontScale="77500" lnSpcReduction="20000"/>
          </a:bodyPr>
          <a:lstStyle/>
          <a:p>
            <a:r>
              <a:rPr lang="en-US" b="1" dirty="0" smtClean="0"/>
              <a:t>What hazards exist at your site?</a:t>
            </a:r>
          </a:p>
          <a:p>
            <a:r>
              <a:rPr lang="en-US" dirty="0" smtClean="0"/>
              <a:t>How can they be mitigated?</a:t>
            </a:r>
          </a:p>
          <a:p>
            <a:r>
              <a:rPr lang="en-US" dirty="0" smtClean="0"/>
              <a:t>How do you report a hazard at your site?  Does everyone know?</a:t>
            </a:r>
          </a:p>
          <a:p>
            <a:r>
              <a:rPr lang="en-US" dirty="0" smtClean="0"/>
              <a:t>Does your site have a fully functioning Safety Solutions Team?</a:t>
            </a:r>
          </a:p>
          <a:p>
            <a:r>
              <a:rPr lang="en-US" dirty="0" smtClean="0"/>
              <a:t>Do you have adequate representation?</a:t>
            </a:r>
          </a:p>
          <a:p>
            <a:r>
              <a:rPr lang="en-US" dirty="0" smtClean="0"/>
              <a:t>Is the team trained?  What is required? What is needed?</a:t>
            </a:r>
          </a:p>
          <a:p>
            <a:r>
              <a:rPr lang="en-US" dirty="0" smtClean="0"/>
              <a:t>When and who does your safety inspections?  Does your whole team participate?</a:t>
            </a:r>
          </a:p>
          <a:p>
            <a:r>
              <a:rPr lang="en-US" dirty="0" smtClean="0"/>
              <a:t>Are your minutes timely, accurate, and complete? Do you have the last </a:t>
            </a:r>
            <a:r>
              <a:rPr lang="en-US" u="sng" dirty="0" smtClean="0"/>
              <a:t>three</a:t>
            </a:r>
            <a:r>
              <a:rPr lang="en-US" dirty="0" smtClean="0"/>
              <a:t> years worth?</a:t>
            </a:r>
          </a:p>
          <a:p>
            <a:r>
              <a:rPr lang="en-US" dirty="0" smtClean="0"/>
              <a:t>Does incident analysis occur?</a:t>
            </a:r>
          </a:p>
          <a:p>
            <a:r>
              <a:rPr lang="en-US" dirty="0" smtClean="0"/>
              <a:t>Do you have a genuine safety culture? What are the indicators?</a:t>
            </a:r>
          </a:p>
          <a:p>
            <a:r>
              <a:rPr lang="en-US" dirty="0" smtClean="0"/>
              <a:t>How do you monitor safety trends at your site?</a:t>
            </a:r>
          </a:p>
          <a:p>
            <a:r>
              <a:rPr lang="en-US" dirty="0" smtClean="0"/>
              <a:t>Do you prepare for our safety meetings?</a:t>
            </a:r>
          </a:p>
          <a:p>
            <a:r>
              <a:rPr lang="en-US" dirty="0" smtClean="0"/>
              <a:t>What can we do better?</a:t>
            </a:r>
          </a:p>
          <a:p>
            <a:r>
              <a:rPr lang="en-US" dirty="0" smtClean="0"/>
              <a:t>How can we get more people involved?  How do we show people the value of our program?</a:t>
            </a:r>
          </a:p>
          <a:p>
            <a:r>
              <a:rPr lang="en-US" dirty="0" smtClean="0"/>
              <a:t>What other questions should we be asking ourselves?</a:t>
            </a:r>
          </a:p>
          <a:p>
            <a:r>
              <a:rPr lang="en-US" dirty="0" smtClean="0">
                <a:solidFill>
                  <a:srgbClr val="FF0000"/>
                </a:solidFill>
              </a:rPr>
              <a:t>What other hazards should we add to this training?</a:t>
            </a:r>
          </a:p>
          <a:p>
            <a:endParaRPr lang="en-US" dirty="0" smtClean="0"/>
          </a:p>
          <a:p>
            <a:endParaRPr lang="en-US" dirty="0"/>
          </a:p>
        </p:txBody>
      </p:sp>
    </p:spTree>
    <p:extLst>
      <p:ext uri="{BB962C8B-B14F-4D97-AF65-F5344CB8AC3E}">
        <p14:creationId xmlns:p14="http://schemas.microsoft.com/office/powerpoint/2010/main" val="2769126924"/>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5736" y="5012069"/>
            <a:ext cx="2364445" cy="1845931"/>
          </a:xfrm>
          <a:prstGeom prst="rect">
            <a:avLst/>
          </a:prstGeom>
        </p:spPr>
      </p:pic>
      <p:sp>
        <p:nvSpPr>
          <p:cNvPr id="5" name="TextBox 4"/>
          <p:cNvSpPr txBox="1"/>
          <p:nvPr/>
        </p:nvSpPr>
        <p:spPr>
          <a:xfrm>
            <a:off x="1169615" y="2703745"/>
            <a:ext cx="10076688" cy="2308324"/>
          </a:xfrm>
          <a:prstGeom prst="rect">
            <a:avLst/>
          </a:prstGeom>
          <a:noFill/>
        </p:spPr>
        <p:txBody>
          <a:bodyPr wrap="square" rtlCol="0">
            <a:spAutoFit/>
          </a:bodyPr>
          <a:lstStyle/>
          <a:p>
            <a:pPr algn="ctr"/>
            <a:r>
              <a:rPr lang="en-US" sz="2400" dirty="0" smtClean="0"/>
              <a:t>If you have other good examples, please</a:t>
            </a:r>
          </a:p>
          <a:p>
            <a:pPr algn="ctr"/>
            <a:r>
              <a:rPr lang="en-US" sz="2400" dirty="0" smtClean="0"/>
              <a:t> send them to the facilities department</a:t>
            </a:r>
          </a:p>
          <a:p>
            <a:pPr algn="ctr"/>
            <a:r>
              <a:rPr lang="en-US" sz="2400" dirty="0" smtClean="0"/>
              <a:t> or your safety solution team so that </a:t>
            </a:r>
          </a:p>
          <a:p>
            <a:pPr algn="ctr"/>
            <a:r>
              <a:rPr lang="en-US" sz="2400" dirty="0" smtClean="0"/>
              <a:t>we can share the lesson learned </a:t>
            </a:r>
          </a:p>
          <a:p>
            <a:pPr algn="ctr"/>
            <a:r>
              <a:rPr lang="en-US" sz="2400" dirty="0" smtClean="0"/>
              <a:t>and help to prevent the next mishap.</a:t>
            </a:r>
          </a:p>
          <a:p>
            <a:pPr algn="ctr"/>
            <a:r>
              <a:rPr lang="en-US" sz="2400" dirty="0" smtClean="0">
                <a:solidFill>
                  <a:srgbClr val="0070C0"/>
                </a:solidFill>
              </a:rPr>
              <a:t>We can make a difference.</a:t>
            </a:r>
            <a:endParaRPr lang="en-US" sz="2400" dirty="0">
              <a:solidFill>
                <a:srgbClr val="0070C0"/>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5439" y="769441"/>
            <a:ext cx="3439160" cy="1698790"/>
          </a:xfrm>
          <a:prstGeom prst="rect">
            <a:avLst/>
          </a:prstGeom>
          <a:ln w="25400">
            <a:solidFill>
              <a:schemeClr val="tx1"/>
            </a:solidFill>
          </a:ln>
        </p:spPr>
      </p:pic>
      <p:sp>
        <p:nvSpPr>
          <p:cNvPr id="7" name="TextBox 6"/>
          <p:cNvSpPr txBox="1"/>
          <p:nvPr/>
        </p:nvSpPr>
        <p:spPr>
          <a:xfrm>
            <a:off x="2926080" y="0"/>
            <a:ext cx="6384184" cy="769441"/>
          </a:xfrm>
          <a:prstGeom prst="rect">
            <a:avLst/>
          </a:prstGeom>
          <a:noFill/>
        </p:spPr>
        <p:txBody>
          <a:bodyPr wrap="none" rtlCol="0">
            <a:spAutoFit/>
          </a:bodyPr>
          <a:lstStyle/>
          <a:p>
            <a:r>
              <a:rPr lang="en-US" sz="4400" dirty="0" smtClean="0"/>
              <a:t>A “Genuine” Safety Culture</a:t>
            </a:r>
            <a:endParaRPr lang="en-US" sz="4400"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1491" y="2209918"/>
            <a:ext cx="3309882" cy="2926647"/>
          </a:xfrm>
          <a:prstGeom prst="rect">
            <a:avLst/>
          </a:prstGeom>
          <a:ln w="25400">
            <a:solidFill>
              <a:schemeClr val="tx1"/>
            </a:solidFill>
          </a:ln>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24544" y="1867394"/>
            <a:ext cx="2874264" cy="3433763"/>
          </a:xfrm>
          <a:prstGeom prst="rect">
            <a:avLst/>
          </a:prstGeom>
          <a:ln w="25400">
            <a:solidFill>
              <a:schemeClr val="tx1"/>
            </a:solidFill>
          </a:ln>
        </p:spPr>
      </p:pic>
      <p:sp>
        <p:nvSpPr>
          <p:cNvPr id="10" name="Rectangle 9"/>
          <p:cNvSpPr/>
          <p:nvPr/>
        </p:nvSpPr>
        <p:spPr>
          <a:xfrm>
            <a:off x="0" y="0"/>
            <a:ext cx="12192000" cy="6858000"/>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26351695"/>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9056" y="2404237"/>
            <a:ext cx="10515600" cy="1325563"/>
          </a:xfrm>
        </p:spPr>
        <p:txBody>
          <a:bodyPr/>
          <a:lstStyle/>
          <a:p>
            <a:pPr algn="ctr"/>
            <a:r>
              <a:rPr lang="en-US" dirty="0" smtClean="0"/>
              <a:t>Supporting Slides</a:t>
            </a:r>
            <a:endParaRPr lang="en-US" dirty="0"/>
          </a:p>
        </p:txBody>
      </p:sp>
    </p:spTree>
    <p:extLst>
      <p:ext uri="{BB962C8B-B14F-4D97-AF65-F5344CB8AC3E}">
        <p14:creationId xmlns:p14="http://schemas.microsoft.com/office/powerpoint/2010/main" val="1670986363"/>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lstStyle/>
          <a:p>
            <a:r>
              <a:rPr lang="en-US" dirty="0" smtClean="0"/>
              <a:t>Oregon OSHA’s </a:t>
            </a:r>
            <a:r>
              <a:rPr lang="en-US" dirty="0">
                <a:solidFill>
                  <a:srgbClr val="00B0F0"/>
                </a:solidFill>
              </a:rPr>
              <a:t>Q</a:t>
            </a:r>
            <a:r>
              <a:rPr lang="en-US" dirty="0" smtClean="0">
                <a:solidFill>
                  <a:srgbClr val="00B0F0"/>
                </a:solidFill>
              </a:rPr>
              <a:t>uick </a:t>
            </a:r>
            <a:r>
              <a:rPr lang="en-US" dirty="0">
                <a:solidFill>
                  <a:srgbClr val="00B0F0"/>
                </a:solidFill>
              </a:rPr>
              <a:t>G</a:t>
            </a:r>
            <a:r>
              <a:rPr lang="en-US" dirty="0" smtClean="0">
                <a:solidFill>
                  <a:srgbClr val="00B0F0"/>
                </a:solidFill>
              </a:rPr>
              <a:t>uide </a:t>
            </a:r>
            <a:r>
              <a:rPr lang="en-US" dirty="0" smtClean="0"/>
              <a:t>To </a:t>
            </a:r>
            <a:r>
              <a:rPr lang="en-US" dirty="0" smtClean="0">
                <a:solidFill>
                  <a:srgbClr val="FF0000"/>
                </a:solidFill>
              </a:rPr>
              <a:t>Safety Committees and Safety Meetings </a:t>
            </a:r>
            <a:r>
              <a:rPr lang="en-US" dirty="0" smtClean="0"/>
              <a:t>for General Industry and Construction Employers</a:t>
            </a:r>
          </a:p>
          <a:p>
            <a:pPr marL="0" indent="0">
              <a:buNone/>
            </a:pP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6625" y="4153021"/>
            <a:ext cx="2698750" cy="2541235"/>
          </a:xfrm>
          <a:prstGeom prst="rect">
            <a:avLst/>
          </a:prstGeom>
        </p:spPr>
      </p:pic>
    </p:spTree>
    <p:extLst>
      <p:ext uri="{BB962C8B-B14F-4D97-AF65-F5344CB8AC3E}">
        <p14:creationId xmlns:p14="http://schemas.microsoft.com/office/powerpoint/2010/main" val="1145103233"/>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0"/>
            <a:ext cx="10515600" cy="1325563"/>
          </a:xfrm>
        </p:spPr>
        <p:txBody>
          <a:bodyPr/>
          <a:lstStyle/>
          <a:p>
            <a:pPr algn="ctr"/>
            <a:r>
              <a:rPr lang="en-US" dirty="0" smtClean="0"/>
              <a:t>“Our” Charter</a:t>
            </a:r>
            <a:endParaRPr lang="en-US" dirty="0"/>
          </a:p>
        </p:txBody>
      </p:sp>
      <p:sp>
        <p:nvSpPr>
          <p:cNvPr id="3" name="Content Placeholder 2"/>
          <p:cNvSpPr>
            <a:spLocks noGrp="1"/>
          </p:cNvSpPr>
          <p:nvPr>
            <p:ph idx="1"/>
          </p:nvPr>
        </p:nvSpPr>
        <p:spPr>
          <a:xfrm>
            <a:off x="478971" y="1113286"/>
            <a:ext cx="11234057" cy="5976257"/>
          </a:xfrm>
        </p:spPr>
        <p:txBody>
          <a:bodyPr>
            <a:normAutofit fontScale="77500" lnSpcReduction="20000"/>
          </a:bodyPr>
          <a:lstStyle/>
          <a:p>
            <a:pPr marL="0" indent="0">
              <a:buNone/>
            </a:pPr>
            <a:r>
              <a:rPr lang="en-US" b="1" u="sng" dirty="0" smtClean="0"/>
              <a:t>Mission:</a:t>
            </a:r>
          </a:p>
          <a:p>
            <a:pPr marL="0" indent="0">
              <a:buNone/>
            </a:pPr>
            <a:r>
              <a:rPr lang="en-US" dirty="0" smtClean="0"/>
              <a:t>The Executive Safety Solutions Team will </a:t>
            </a:r>
            <a:r>
              <a:rPr lang="en-US" b="1" dirty="0" smtClean="0"/>
              <a:t>establish and foster </a:t>
            </a:r>
            <a:r>
              <a:rPr lang="en-US" dirty="0" smtClean="0">
                <a:effectLst/>
              </a:rPr>
              <a:t>an effective and consistent safety culture throughout the Medford School District </a:t>
            </a:r>
            <a:r>
              <a:rPr lang="en-US" dirty="0" smtClean="0"/>
              <a:t>in order </a:t>
            </a:r>
            <a:r>
              <a:rPr lang="en-US" b="1" dirty="0" smtClean="0"/>
              <a:t>to</a:t>
            </a:r>
            <a:r>
              <a:rPr lang="en-US" dirty="0" smtClean="0"/>
              <a:t> </a:t>
            </a:r>
            <a:r>
              <a:rPr lang="en-US" b="1" dirty="0" smtClean="0"/>
              <a:t>provide</a:t>
            </a:r>
            <a:r>
              <a:rPr lang="en-US" b="1" dirty="0" smtClean="0">
                <a:effectLst/>
              </a:rPr>
              <a:t> </a:t>
            </a:r>
            <a:r>
              <a:rPr lang="en-US" dirty="0" smtClean="0">
                <a:effectLst/>
              </a:rPr>
              <a:t>the District with a safe and healthy working environment for the education process to flourish. </a:t>
            </a:r>
          </a:p>
          <a:p>
            <a:endParaRPr lang="en-US" dirty="0" smtClean="0"/>
          </a:p>
          <a:p>
            <a:pPr marL="0" indent="0">
              <a:buNone/>
            </a:pPr>
            <a:r>
              <a:rPr lang="en-US" b="1" u="sng" dirty="0" smtClean="0"/>
              <a:t>Intent:</a:t>
            </a:r>
            <a:r>
              <a:rPr lang="en-US" b="1" dirty="0" smtClean="0"/>
              <a:t>  </a:t>
            </a:r>
            <a:r>
              <a:rPr lang="en-US" sz="2400" b="1" dirty="0" smtClean="0">
                <a:solidFill>
                  <a:srgbClr val="0070C0"/>
                </a:solidFill>
              </a:rPr>
              <a:t>(What we have to do to achieve success)</a:t>
            </a:r>
            <a:endParaRPr lang="en-US" sz="2400" b="1" u="sng" dirty="0">
              <a:solidFill>
                <a:srgbClr val="0070C0"/>
              </a:solidFill>
            </a:endParaRPr>
          </a:p>
          <a:p>
            <a:pPr marL="0" indent="0">
              <a:buNone/>
            </a:pPr>
            <a:r>
              <a:rPr lang="en-US" dirty="0" smtClean="0"/>
              <a:t>- Establish a written policy that codifies and clearly articulates the District’s safety priorities and procedures.</a:t>
            </a:r>
          </a:p>
          <a:p>
            <a:pPr marL="0" indent="0">
              <a:buNone/>
            </a:pPr>
            <a:r>
              <a:rPr lang="en-US" dirty="0" smtClean="0"/>
              <a:t>-  Communicate and disseminate the plan so that all 19 school sites can implement it successfully.</a:t>
            </a:r>
          </a:p>
          <a:p>
            <a:pPr marL="0" indent="0">
              <a:buNone/>
            </a:pPr>
            <a:r>
              <a:rPr lang="en-US" dirty="0" smtClean="0"/>
              <a:t>-  Streamline the process and empower every employee so that they feel comfortable and know how to address safety concerns.</a:t>
            </a:r>
          </a:p>
          <a:p>
            <a:pPr marL="0" indent="0">
              <a:buNone/>
            </a:pPr>
            <a:r>
              <a:rPr lang="en-US" dirty="0" smtClean="0"/>
              <a:t>- Inform leaders with knowledge that they can leverage in their organizations to establish a safety culture and continually improve safety performance.</a:t>
            </a:r>
          </a:p>
          <a:p>
            <a:pPr marL="0" indent="0">
              <a:buNone/>
            </a:pPr>
            <a:r>
              <a:rPr lang="en-US" dirty="0" smtClean="0"/>
              <a:t>- Track performance trends by site/organization with metrics that drive action to improve performance across the District.</a:t>
            </a:r>
          </a:p>
          <a:p>
            <a:pPr marL="0" indent="0">
              <a:buNone/>
            </a:pPr>
            <a:r>
              <a:rPr lang="en-US" dirty="0" smtClean="0"/>
              <a:t>-Cross-pollinate best practices and lessons learned throughout the Medford School District so that we are continually learning from mistakes, proactively addressing concerns, and anticipating needs.</a:t>
            </a:r>
          </a:p>
          <a:p>
            <a:endParaRPr lang="en-US" dirty="0"/>
          </a:p>
        </p:txBody>
      </p:sp>
    </p:spTree>
    <p:extLst>
      <p:ext uri="{BB962C8B-B14F-4D97-AF65-F5344CB8AC3E}">
        <p14:creationId xmlns:p14="http://schemas.microsoft.com/office/powerpoint/2010/main" val="3730560214"/>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dirty="0" smtClean="0"/>
              <a:t>Safety Solution Team</a:t>
            </a:r>
            <a:endParaRPr lang="en-US" dirty="0"/>
          </a:p>
        </p:txBody>
      </p:sp>
      <p:sp>
        <p:nvSpPr>
          <p:cNvPr id="3" name="Content Placeholder 2"/>
          <p:cNvSpPr>
            <a:spLocks noGrp="1"/>
          </p:cNvSpPr>
          <p:nvPr>
            <p:ph idx="1"/>
          </p:nvPr>
        </p:nvSpPr>
        <p:spPr>
          <a:xfrm>
            <a:off x="838200" y="1325563"/>
            <a:ext cx="8227422" cy="5151550"/>
          </a:xfrm>
        </p:spPr>
        <p:txBody>
          <a:bodyPr>
            <a:noAutofit/>
          </a:bodyPr>
          <a:lstStyle/>
          <a:p>
            <a:pPr marL="0" indent="0">
              <a:buNone/>
            </a:pPr>
            <a:r>
              <a:rPr lang="en-US" b="1" dirty="0" smtClean="0"/>
              <a:t>Who Can Be A Member of The Safety Solution Team?</a:t>
            </a:r>
          </a:p>
          <a:p>
            <a:pPr>
              <a:buFontTx/>
              <a:buChar char="-"/>
            </a:pPr>
            <a:r>
              <a:rPr lang="en-US" dirty="0" smtClean="0"/>
              <a:t>The safety solutions team </a:t>
            </a:r>
            <a:r>
              <a:rPr lang="en-US" u="sng" dirty="0" smtClean="0"/>
              <a:t>must</a:t>
            </a:r>
            <a:r>
              <a:rPr lang="en-US" dirty="0" smtClean="0"/>
              <a:t> have an equal number of employer selected members and employee elected (or volunteer) members.</a:t>
            </a:r>
          </a:p>
          <a:p>
            <a:pPr>
              <a:buFontTx/>
              <a:buChar char="-"/>
            </a:pPr>
            <a:r>
              <a:rPr lang="en-US" dirty="0" smtClean="0"/>
              <a:t>Employees </a:t>
            </a:r>
            <a:r>
              <a:rPr lang="en-US" u="sng" dirty="0" smtClean="0"/>
              <a:t>can</a:t>
            </a:r>
            <a:r>
              <a:rPr lang="en-US" dirty="0" smtClean="0"/>
              <a:t> elect another employee or supervisor to represent them.</a:t>
            </a:r>
          </a:p>
          <a:p>
            <a:pPr>
              <a:buFontTx/>
              <a:buChar char="-"/>
            </a:pPr>
            <a:r>
              <a:rPr lang="en-US" dirty="0" smtClean="0"/>
              <a:t>If everyone on the team agrees, there can be a majority of employee elected members or volunteers.</a:t>
            </a:r>
          </a:p>
          <a:p>
            <a:pPr>
              <a:buFontTx/>
              <a:buChar char="-"/>
            </a:pPr>
            <a:endParaRPr lang="en-US" dirty="0"/>
          </a:p>
          <a:p>
            <a:pPr marL="0" indent="0">
              <a:buNone/>
            </a:pPr>
            <a:r>
              <a:rPr lang="en-US" dirty="0" smtClean="0">
                <a:solidFill>
                  <a:srgbClr val="FF0000"/>
                </a:solidFill>
              </a:rPr>
              <a:t>*The Safety Solutions Team cannot have a majority of employer selected members.</a:t>
            </a:r>
          </a:p>
          <a:p>
            <a:pPr>
              <a:buFontTx/>
              <a:buChar char="-"/>
            </a:pPr>
            <a:endParaRPr lang="en-US" dirty="0" smtClean="0"/>
          </a:p>
          <a:p>
            <a:pPr marL="0" indent="0">
              <a:buNone/>
            </a:pPr>
            <a:endParaRPr lang="en-US" dirty="0" smtClean="0"/>
          </a:p>
          <a:p>
            <a:pPr marL="0" indent="0">
              <a:buNone/>
            </a:pPr>
            <a:endParaRPr lang="en-US" dirty="0" smtClean="0"/>
          </a:p>
          <a:p>
            <a:pPr marL="0" indent="0">
              <a:buNone/>
            </a:pPr>
            <a:r>
              <a:rPr lang="en-US" dirty="0" smtClean="0"/>
              <a:t> </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17577" y="1589205"/>
            <a:ext cx="3126377" cy="3048217"/>
          </a:xfrm>
          <a:prstGeom prst="rect">
            <a:avLst/>
          </a:prstGeom>
        </p:spPr>
      </p:pic>
    </p:spTree>
    <p:extLst>
      <p:ext uri="{BB962C8B-B14F-4D97-AF65-F5344CB8AC3E}">
        <p14:creationId xmlns:p14="http://schemas.microsoft.com/office/powerpoint/2010/main" val="19813811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5776" y="-259976"/>
            <a:ext cx="10515600" cy="1325563"/>
          </a:xfrm>
        </p:spPr>
        <p:txBody>
          <a:bodyPr/>
          <a:lstStyle/>
          <a:p>
            <a:pPr algn="ctr"/>
            <a:r>
              <a:rPr lang="en-US" dirty="0" smtClean="0"/>
              <a:t>Safety Solution Team</a:t>
            </a:r>
            <a:endParaRPr lang="en-US" dirty="0"/>
          </a:p>
        </p:txBody>
      </p:sp>
      <p:sp>
        <p:nvSpPr>
          <p:cNvPr id="3" name="Content Placeholder 2"/>
          <p:cNvSpPr>
            <a:spLocks noGrp="1"/>
          </p:cNvSpPr>
          <p:nvPr>
            <p:ph idx="1"/>
          </p:nvPr>
        </p:nvSpPr>
        <p:spPr>
          <a:xfrm>
            <a:off x="242207" y="832505"/>
            <a:ext cx="11707585" cy="5151550"/>
          </a:xfrm>
        </p:spPr>
        <p:txBody>
          <a:bodyPr>
            <a:noAutofit/>
          </a:bodyPr>
          <a:lstStyle/>
          <a:p>
            <a:pPr marL="0" indent="0">
              <a:buNone/>
            </a:pPr>
            <a:r>
              <a:rPr lang="en-US" b="1" dirty="0" smtClean="0"/>
              <a:t>Safety Solution Team Members </a:t>
            </a:r>
            <a:r>
              <a:rPr lang="en-US" b="1" u="sng" dirty="0" smtClean="0"/>
              <a:t>Must</a:t>
            </a:r>
            <a:r>
              <a:rPr lang="en-US" b="1" dirty="0" smtClean="0"/>
              <a:t>:</a:t>
            </a:r>
          </a:p>
          <a:p>
            <a:pPr>
              <a:buFontTx/>
              <a:buChar char="-"/>
            </a:pPr>
            <a:r>
              <a:rPr lang="en-US" sz="2400" dirty="0" smtClean="0"/>
              <a:t>Agree on a chair person.</a:t>
            </a:r>
          </a:p>
          <a:p>
            <a:pPr>
              <a:buFontTx/>
              <a:buChar char="-"/>
            </a:pPr>
            <a:r>
              <a:rPr lang="en-US" sz="2400" dirty="0" smtClean="0"/>
              <a:t>Members must serve a minimum of one year, when possible (Good to rotate). </a:t>
            </a:r>
          </a:p>
          <a:p>
            <a:pPr>
              <a:buFontTx/>
              <a:buChar char="-"/>
            </a:pPr>
            <a:r>
              <a:rPr lang="en-US" sz="2400" dirty="0" smtClean="0"/>
              <a:t>Be compensated at regular pay rates.</a:t>
            </a:r>
          </a:p>
          <a:p>
            <a:pPr>
              <a:buFontTx/>
              <a:buChar char="-"/>
            </a:pPr>
            <a:r>
              <a:rPr lang="en-US" sz="2400" dirty="0" smtClean="0"/>
              <a:t>Be </a:t>
            </a:r>
            <a:r>
              <a:rPr lang="en-US" sz="2400" u="sng" dirty="0" smtClean="0"/>
              <a:t>trained</a:t>
            </a:r>
            <a:r>
              <a:rPr lang="en-US" sz="2400" dirty="0" smtClean="0"/>
              <a:t> in </a:t>
            </a:r>
            <a:r>
              <a:rPr lang="en-US" sz="2400" dirty="0" smtClean="0">
                <a:solidFill>
                  <a:srgbClr val="0070C0"/>
                </a:solidFill>
              </a:rPr>
              <a:t>Accident and incident </a:t>
            </a:r>
            <a:r>
              <a:rPr lang="en-US" sz="2400" dirty="0">
                <a:solidFill>
                  <a:srgbClr val="0070C0"/>
                </a:solidFill>
              </a:rPr>
              <a:t>I</a:t>
            </a:r>
            <a:r>
              <a:rPr lang="en-US" sz="2400" dirty="0" smtClean="0">
                <a:solidFill>
                  <a:srgbClr val="0070C0"/>
                </a:solidFill>
              </a:rPr>
              <a:t>nvestigation </a:t>
            </a:r>
            <a:r>
              <a:rPr lang="en-US" sz="2400" dirty="0" smtClean="0"/>
              <a:t>principles and know how to apply them.</a:t>
            </a:r>
          </a:p>
          <a:p>
            <a:pPr>
              <a:buFontTx/>
              <a:buChar char="-"/>
            </a:pPr>
            <a:r>
              <a:rPr lang="en-US" sz="2400" dirty="0" smtClean="0"/>
              <a:t>Be </a:t>
            </a:r>
            <a:r>
              <a:rPr lang="en-US" sz="2400" u="sng" dirty="0" smtClean="0"/>
              <a:t>trained</a:t>
            </a:r>
            <a:r>
              <a:rPr lang="en-US" sz="2400" dirty="0" smtClean="0"/>
              <a:t> in </a:t>
            </a:r>
            <a:r>
              <a:rPr lang="en-US" sz="2400" dirty="0" smtClean="0">
                <a:solidFill>
                  <a:srgbClr val="0070C0"/>
                </a:solidFill>
              </a:rPr>
              <a:t>Hazard </a:t>
            </a:r>
            <a:r>
              <a:rPr lang="en-US" sz="2400" dirty="0">
                <a:solidFill>
                  <a:srgbClr val="0070C0"/>
                </a:solidFill>
              </a:rPr>
              <a:t>I</a:t>
            </a:r>
            <a:r>
              <a:rPr lang="en-US" sz="2400" dirty="0" smtClean="0">
                <a:solidFill>
                  <a:srgbClr val="0070C0"/>
                </a:solidFill>
              </a:rPr>
              <a:t>dentification</a:t>
            </a:r>
          </a:p>
          <a:p>
            <a:pPr>
              <a:buFontTx/>
              <a:buChar char="-"/>
            </a:pPr>
            <a:r>
              <a:rPr lang="en-US" sz="2400" dirty="0" smtClean="0"/>
              <a:t>Be </a:t>
            </a:r>
            <a:r>
              <a:rPr lang="en-US" sz="2400" u="sng" dirty="0" smtClean="0"/>
              <a:t>trained</a:t>
            </a:r>
            <a:r>
              <a:rPr lang="en-US" sz="2400" dirty="0" smtClean="0"/>
              <a:t> in </a:t>
            </a:r>
            <a:r>
              <a:rPr lang="en-US" sz="2400" dirty="0" smtClean="0">
                <a:solidFill>
                  <a:srgbClr val="0070C0"/>
                </a:solidFill>
              </a:rPr>
              <a:t>Safety Committees – Safety Meeting Rules</a:t>
            </a:r>
          </a:p>
          <a:p>
            <a:pPr>
              <a:buFontTx/>
              <a:buChar char="-"/>
            </a:pPr>
            <a:r>
              <a:rPr lang="en-US" sz="2400" dirty="0" smtClean="0"/>
              <a:t>Receive Safety Committee minutes.</a:t>
            </a:r>
          </a:p>
          <a:p>
            <a:pPr>
              <a:buFontTx/>
              <a:buChar char="-"/>
            </a:pPr>
            <a:r>
              <a:rPr lang="en-US" sz="2400" dirty="0" smtClean="0"/>
              <a:t>Represent the major activities of the company.</a:t>
            </a:r>
          </a:p>
          <a:p>
            <a:r>
              <a:rPr lang="en-US" sz="2400" dirty="0"/>
              <a:t>Must hold a </a:t>
            </a:r>
            <a:r>
              <a:rPr lang="en-US" sz="2400" b="1" u="sng" dirty="0"/>
              <a:t>monthly</a:t>
            </a:r>
            <a:r>
              <a:rPr lang="en-US" sz="2400" dirty="0"/>
              <a:t> meeting.</a:t>
            </a:r>
          </a:p>
          <a:p>
            <a:r>
              <a:rPr lang="en-US" sz="2400" dirty="0"/>
              <a:t>Must be at a time when all members of the organization can attend.</a:t>
            </a:r>
          </a:p>
          <a:p>
            <a:r>
              <a:rPr lang="en-US" sz="2400" b="1" dirty="0"/>
              <a:t>Must take and maintain minutes for 3 years.</a:t>
            </a:r>
          </a:p>
          <a:p>
            <a:r>
              <a:rPr lang="en-US" sz="2400" dirty="0"/>
              <a:t>Once per </a:t>
            </a:r>
            <a:r>
              <a:rPr lang="en-US" sz="2400" b="1" u="sng" dirty="0"/>
              <a:t>quarter</a:t>
            </a:r>
            <a:r>
              <a:rPr lang="en-US" sz="2400" dirty="0"/>
              <a:t> a safety inspection must occur.</a:t>
            </a:r>
          </a:p>
          <a:p>
            <a:endParaRPr lang="en-US" dirty="0"/>
          </a:p>
          <a:p>
            <a:pPr>
              <a:buFontTx/>
              <a:buChar char="-"/>
            </a:pPr>
            <a:endParaRPr lang="en-US" dirty="0" smtClean="0"/>
          </a:p>
          <a:p>
            <a:pPr marL="0" indent="0">
              <a:buNone/>
            </a:pPr>
            <a:endParaRPr lang="en-US" dirty="0" smtClean="0"/>
          </a:p>
          <a:p>
            <a:pPr marL="0" indent="0">
              <a:buNone/>
            </a:pPr>
            <a:endParaRPr lang="en-US" dirty="0" smtClean="0"/>
          </a:p>
          <a:p>
            <a:pPr marL="0" indent="0">
              <a:buNone/>
            </a:pPr>
            <a:r>
              <a:rPr lang="en-US" dirty="0" smtClean="0"/>
              <a:t> </a:t>
            </a:r>
            <a:endParaRPr lang="en-US" dirty="0"/>
          </a:p>
        </p:txBody>
      </p:sp>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5912" y="3621741"/>
            <a:ext cx="2551300" cy="2551300"/>
          </a:xfrm>
          <a:prstGeom prst="rect">
            <a:avLst/>
          </a:prstGeom>
        </p:spPr>
      </p:pic>
    </p:spTree>
    <p:extLst>
      <p:ext uri="{BB962C8B-B14F-4D97-AF65-F5344CB8AC3E}">
        <p14:creationId xmlns:p14="http://schemas.microsoft.com/office/powerpoint/2010/main" val="3151993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3" name="Straight Arrow Connector 112"/>
          <p:cNvCxnSpPr/>
          <p:nvPr/>
        </p:nvCxnSpPr>
        <p:spPr>
          <a:xfrm flipH="1">
            <a:off x="2832305" y="1503018"/>
            <a:ext cx="384156" cy="199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flipV="1">
            <a:off x="4116941" y="1516933"/>
            <a:ext cx="622605" cy="292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a:off x="2825543" y="1213605"/>
            <a:ext cx="1902450" cy="681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V="1">
            <a:off x="2172928" y="1612524"/>
            <a:ext cx="9579" cy="73404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27710" y="-245208"/>
            <a:ext cx="10515600" cy="1325563"/>
          </a:xfrm>
        </p:spPr>
        <p:txBody>
          <a:bodyPr/>
          <a:lstStyle/>
          <a:p>
            <a:pPr algn="ctr"/>
            <a:r>
              <a:rPr lang="en-US" dirty="0" smtClean="0"/>
              <a:t>Our Current “Safety Net”</a:t>
            </a:r>
            <a:endParaRPr lang="en-US" dirty="0"/>
          </a:p>
        </p:txBody>
      </p:sp>
      <p:sp>
        <p:nvSpPr>
          <p:cNvPr id="4" name="Rectangle 3"/>
          <p:cNvSpPr/>
          <p:nvPr/>
        </p:nvSpPr>
        <p:spPr>
          <a:xfrm>
            <a:off x="4737276" y="983356"/>
            <a:ext cx="2704563"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Executive Safety Solutions Team</a:t>
            </a:r>
          </a:p>
          <a:p>
            <a:pPr algn="ctr"/>
            <a:r>
              <a:rPr lang="en-US" dirty="0" smtClean="0">
                <a:solidFill>
                  <a:schemeClr val="tx1"/>
                </a:solidFill>
              </a:rPr>
              <a:t>(Quarterly Meeting)</a:t>
            </a:r>
            <a:endParaRPr lang="en-US" dirty="0">
              <a:solidFill>
                <a:schemeClr val="tx1"/>
              </a:solidFill>
            </a:endParaRPr>
          </a:p>
        </p:txBody>
      </p:sp>
      <p:sp>
        <p:nvSpPr>
          <p:cNvPr id="6" name="Rectangle 5"/>
          <p:cNvSpPr/>
          <p:nvPr/>
        </p:nvSpPr>
        <p:spPr>
          <a:xfrm>
            <a:off x="1494849" y="3926397"/>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Abraham Lincoln</a:t>
            </a:r>
          </a:p>
          <a:p>
            <a:pPr algn="ctr"/>
            <a:r>
              <a:rPr lang="en-US" sz="1100" dirty="0" smtClean="0">
                <a:solidFill>
                  <a:schemeClr val="tx1"/>
                </a:solidFill>
              </a:rPr>
              <a:t>(Monthly Meeting)</a:t>
            </a:r>
            <a:endParaRPr lang="en-US" sz="1100" dirty="0">
              <a:solidFill>
                <a:schemeClr val="tx1"/>
              </a:solidFill>
            </a:endParaRPr>
          </a:p>
        </p:txBody>
      </p:sp>
      <p:sp>
        <p:nvSpPr>
          <p:cNvPr id="28" name="Rectangle 27"/>
          <p:cNvSpPr/>
          <p:nvPr/>
        </p:nvSpPr>
        <p:spPr>
          <a:xfrm>
            <a:off x="3071436" y="3939275"/>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Griffin Creek</a:t>
            </a:r>
          </a:p>
          <a:p>
            <a:pPr algn="ctr"/>
            <a:r>
              <a:rPr lang="en-US" sz="1100" dirty="0" smtClean="0">
                <a:solidFill>
                  <a:schemeClr val="tx1"/>
                </a:solidFill>
              </a:rPr>
              <a:t>(Monthly Meeting)</a:t>
            </a:r>
            <a:endParaRPr lang="en-US" sz="1100" dirty="0">
              <a:solidFill>
                <a:schemeClr val="tx1"/>
              </a:solidFill>
            </a:endParaRPr>
          </a:p>
        </p:txBody>
      </p:sp>
      <p:sp>
        <p:nvSpPr>
          <p:cNvPr id="29" name="Rectangle 28"/>
          <p:cNvSpPr/>
          <p:nvPr/>
        </p:nvSpPr>
        <p:spPr>
          <a:xfrm>
            <a:off x="4637295" y="3934371"/>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Hoover</a:t>
            </a:r>
          </a:p>
          <a:p>
            <a:pPr algn="ctr"/>
            <a:r>
              <a:rPr lang="en-US" sz="1100" dirty="0" smtClean="0">
                <a:solidFill>
                  <a:schemeClr val="tx1"/>
                </a:solidFill>
              </a:rPr>
              <a:t>(Monthly Meeting)</a:t>
            </a:r>
            <a:endParaRPr lang="en-US" sz="1100" dirty="0">
              <a:solidFill>
                <a:schemeClr val="tx1"/>
              </a:solidFill>
            </a:endParaRPr>
          </a:p>
        </p:txBody>
      </p:sp>
      <p:sp>
        <p:nvSpPr>
          <p:cNvPr id="30" name="Rectangle 29"/>
          <p:cNvSpPr/>
          <p:nvPr/>
        </p:nvSpPr>
        <p:spPr>
          <a:xfrm>
            <a:off x="6212809" y="3934372"/>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Howard</a:t>
            </a:r>
          </a:p>
          <a:p>
            <a:pPr algn="ctr"/>
            <a:r>
              <a:rPr lang="en-US" sz="1100" dirty="0" smtClean="0">
                <a:solidFill>
                  <a:schemeClr val="tx1"/>
                </a:solidFill>
              </a:rPr>
              <a:t>(Monthly Meeting)</a:t>
            </a:r>
            <a:endParaRPr lang="en-US" sz="1100" dirty="0">
              <a:solidFill>
                <a:schemeClr val="tx1"/>
              </a:solidFill>
            </a:endParaRPr>
          </a:p>
        </p:txBody>
      </p:sp>
      <p:sp>
        <p:nvSpPr>
          <p:cNvPr id="31" name="Rectangle 30"/>
          <p:cNvSpPr/>
          <p:nvPr/>
        </p:nvSpPr>
        <p:spPr>
          <a:xfrm>
            <a:off x="7778668" y="3930745"/>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Jackson</a:t>
            </a:r>
          </a:p>
          <a:p>
            <a:pPr algn="ctr"/>
            <a:r>
              <a:rPr lang="en-US" sz="1100" dirty="0" smtClean="0">
                <a:solidFill>
                  <a:schemeClr val="tx1"/>
                </a:solidFill>
              </a:rPr>
              <a:t>(Monthly Meeting)</a:t>
            </a:r>
            <a:endParaRPr lang="en-US" sz="1100" dirty="0">
              <a:solidFill>
                <a:schemeClr val="tx1"/>
              </a:solidFill>
            </a:endParaRPr>
          </a:p>
        </p:txBody>
      </p:sp>
      <p:sp>
        <p:nvSpPr>
          <p:cNvPr id="32" name="Rectangle 31"/>
          <p:cNvSpPr/>
          <p:nvPr/>
        </p:nvSpPr>
        <p:spPr>
          <a:xfrm>
            <a:off x="659493" y="4803863"/>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Jacksonville</a:t>
            </a:r>
          </a:p>
          <a:p>
            <a:pPr algn="ctr"/>
            <a:r>
              <a:rPr lang="en-US" sz="1100" dirty="0" smtClean="0">
                <a:solidFill>
                  <a:schemeClr val="tx1"/>
                </a:solidFill>
              </a:rPr>
              <a:t>(Monthly Meeting)</a:t>
            </a:r>
            <a:endParaRPr lang="en-US" sz="1100" dirty="0">
              <a:solidFill>
                <a:schemeClr val="tx1"/>
              </a:solidFill>
            </a:endParaRPr>
          </a:p>
        </p:txBody>
      </p:sp>
      <p:sp>
        <p:nvSpPr>
          <p:cNvPr id="33" name="Rectangle 32"/>
          <p:cNvSpPr/>
          <p:nvPr/>
        </p:nvSpPr>
        <p:spPr>
          <a:xfrm>
            <a:off x="2236089" y="4805974"/>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Jefferson</a:t>
            </a:r>
          </a:p>
          <a:p>
            <a:pPr algn="ctr"/>
            <a:r>
              <a:rPr lang="en-US" sz="1100" dirty="0" smtClean="0">
                <a:solidFill>
                  <a:schemeClr val="tx1"/>
                </a:solidFill>
              </a:rPr>
              <a:t>(Monthly Meeting)</a:t>
            </a:r>
            <a:endParaRPr lang="en-US" sz="1100" dirty="0">
              <a:solidFill>
                <a:schemeClr val="tx1"/>
              </a:solidFill>
            </a:endParaRPr>
          </a:p>
        </p:txBody>
      </p:sp>
      <p:sp>
        <p:nvSpPr>
          <p:cNvPr id="34" name="Rectangle 33"/>
          <p:cNvSpPr/>
          <p:nvPr/>
        </p:nvSpPr>
        <p:spPr>
          <a:xfrm>
            <a:off x="3783169" y="4806316"/>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Kennedy</a:t>
            </a:r>
          </a:p>
          <a:p>
            <a:pPr algn="ctr"/>
            <a:r>
              <a:rPr lang="en-US" sz="1100" dirty="0" smtClean="0">
                <a:solidFill>
                  <a:schemeClr val="tx1"/>
                </a:solidFill>
              </a:rPr>
              <a:t>(Monthly Meeting)</a:t>
            </a:r>
            <a:endParaRPr lang="en-US" sz="1100" dirty="0">
              <a:solidFill>
                <a:schemeClr val="tx1"/>
              </a:solidFill>
            </a:endParaRPr>
          </a:p>
        </p:txBody>
      </p:sp>
      <p:sp>
        <p:nvSpPr>
          <p:cNvPr id="35" name="Rectangle 34"/>
          <p:cNvSpPr/>
          <p:nvPr/>
        </p:nvSpPr>
        <p:spPr>
          <a:xfrm>
            <a:off x="5359756" y="4819194"/>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Lone Pine</a:t>
            </a:r>
          </a:p>
          <a:p>
            <a:pPr algn="ctr"/>
            <a:r>
              <a:rPr lang="en-US" sz="1100" dirty="0" smtClean="0">
                <a:solidFill>
                  <a:schemeClr val="tx1"/>
                </a:solidFill>
              </a:rPr>
              <a:t>(Monthly Meeting)</a:t>
            </a:r>
            <a:endParaRPr lang="en-US" sz="1100" dirty="0">
              <a:solidFill>
                <a:schemeClr val="tx1"/>
              </a:solidFill>
            </a:endParaRPr>
          </a:p>
        </p:txBody>
      </p:sp>
      <p:sp>
        <p:nvSpPr>
          <p:cNvPr id="36" name="Rectangle 35"/>
          <p:cNvSpPr/>
          <p:nvPr/>
        </p:nvSpPr>
        <p:spPr>
          <a:xfrm>
            <a:off x="6925615" y="4814290"/>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Oak Grove</a:t>
            </a:r>
          </a:p>
          <a:p>
            <a:pPr algn="ctr"/>
            <a:r>
              <a:rPr lang="en-US" sz="1100" dirty="0" smtClean="0">
                <a:solidFill>
                  <a:schemeClr val="tx1"/>
                </a:solidFill>
              </a:rPr>
              <a:t>(Monthly Meeting)</a:t>
            </a:r>
            <a:endParaRPr lang="en-US" sz="1100" dirty="0">
              <a:solidFill>
                <a:schemeClr val="tx1"/>
              </a:solidFill>
            </a:endParaRPr>
          </a:p>
        </p:txBody>
      </p:sp>
      <p:sp>
        <p:nvSpPr>
          <p:cNvPr id="37" name="Rectangle 36"/>
          <p:cNvSpPr/>
          <p:nvPr/>
        </p:nvSpPr>
        <p:spPr>
          <a:xfrm>
            <a:off x="8501129" y="4814291"/>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Roosevelt</a:t>
            </a:r>
          </a:p>
          <a:p>
            <a:pPr algn="ctr"/>
            <a:r>
              <a:rPr lang="en-US" sz="1100" dirty="0" smtClean="0">
                <a:solidFill>
                  <a:schemeClr val="tx1"/>
                </a:solidFill>
              </a:rPr>
              <a:t>(Monthly Meeting)</a:t>
            </a:r>
            <a:endParaRPr lang="en-US" sz="1100" dirty="0">
              <a:solidFill>
                <a:schemeClr val="tx1"/>
              </a:solidFill>
            </a:endParaRPr>
          </a:p>
        </p:txBody>
      </p:sp>
      <p:sp>
        <p:nvSpPr>
          <p:cNvPr id="38" name="Rectangle 37"/>
          <p:cNvSpPr/>
          <p:nvPr/>
        </p:nvSpPr>
        <p:spPr>
          <a:xfrm>
            <a:off x="10027275" y="4814290"/>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smtClean="0">
                <a:solidFill>
                  <a:schemeClr val="tx1"/>
                </a:solidFill>
              </a:rPr>
              <a:t>Ruch</a:t>
            </a:r>
            <a:endParaRPr lang="en-US" sz="1100" dirty="0" smtClean="0">
              <a:solidFill>
                <a:schemeClr val="tx1"/>
              </a:solidFill>
            </a:endParaRPr>
          </a:p>
          <a:p>
            <a:pPr algn="ctr"/>
            <a:r>
              <a:rPr lang="en-US" sz="1100" dirty="0" smtClean="0">
                <a:solidFill>
                  <a:schemeClr val="tx1"/>
                </a:solidFill>
              </a:rPr>
              <a:t>(Monthly Meeting)</a:t>
            </a:r>
            <a:endParaRPr lang="en-US" sz="1100" dirty="0">
              <a:solidFill>
                <a:schemeClr val="tx1"/>
              </a:solidFill>
            </a:endParaRPr>
          </a:p>
        </p:txBody>
      </p:sp>
      <p:sp>
        <p:nvSpPr>
          <p:cNvPr id="39" name="Rectangle 38"/>
          <p:cNvSpPr/>
          <p:nvPr/>
        </p:nvSpPr>
        <p:spPr>
          <a:xfrm>
            <a:off x="629977" y="5688260"/>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Washington</a:t>
            </a:r>
          </a:p>
          <a:p>
            <a:pPr algn="ctr"/>
            <a:r>
              <a:rPr lang="en-US" sz="1100" dirty="0" smtClean="0">
                <a:solidFill>
                  <a:schemeClr val="tx1"/>
                </a:solidFill>
              </a:rPr>
              <a:t>(Monthly Meeting)</a:t>
            </a:r>
            <a:endParaRPr lang="en-US" sz="1100" dirty="0">
              <a:solidFill>
                <a:schemeClr val="tx1"/>
              </a:solidFill>
            </a:endParaRPr>
          </a:p>
        </p:txBody>
      </p:sp>
      <p:sp>
        <p:nvSpPr>
          <p:cNvPr id="40" name="Rectangle 39"/>
          <p:cNvSpPr/>
          <p:nvPr/>
        </p:nvSpPr>
        <p:spPr>
          <a:xfrm>
            <a:off x="2206573" y="5690371"/>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Wilson</a:t>
            </a:r>
          </a:p>
          <a:p>
            <a:pPr algn="ctr"/>
            <a:r>
              <a:rPr lang="en-US" sz="1100" dirty="0" smtClean="0">
                <a:solidFill>
                  <a:schemeClr val="tx1"/>
                </a:solidFill>
              </a:rPr>
              <a:t>(Monthly Meeting)</a:t>
            </a:r>
            <a:endParaRPr lang="en-US" sz="1100" dirty="0">
              <a:solidFill>
                <a:schemeClr val="tx1"/>
              </a:solidFill>
            </a:endParaRPr>
          </a:p>
        </p:txBody>
      </p:sp>
      <p:sp>
        <p:nvSpPr>
          <p:cNvPr id="41" name="Rectangle 40"/>
          <p:cNvSpPr/>
          <p:nvPr/>
        </p:nvSpPr>
        <p:spPr>
          <a:xfrm>
            <a:off x="3783169" y="5677919"/>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Hedrick</a:t>
            </a:r>
          </a:p>
          <a:p>
            <a:pPr algn="ctr"/>
            <a:r>
              <a:rPr lang="en-US" sz="1100" dirty="0" smtClean="0">
                <a:solidFill>
                  <a:schemeClr val="tx1"/>
                </a:solidFill>
              </a:rPr>
              <a:t>(Monthly Meeting)</a:t>
            </a:r>
            <a:endParaRPr lang="en-US" sz="1100" dirty="0">
              <a:solidFill>
                <a:schemeClr val="tx1"/>
              </a:solidFill>
            </a:endParaRPr>
          </a:p>
        </p:txBody>
      </p:sp>
      <p:sp>
        <p:nvSpPr>
          <p:cNvPr id="42" name="Rectangle 41"/>
          <p:cNvSpPr/>
          <p:nvPr/>
        </p:nvSpPr>
        <p:spPr>
          <a:xfrm>
            <a:off x="5359756" y="5690797"/>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smtClean="0">
                <a:solidFill>
                  <a:schemeClr val="tx1"/>
                </a:solidFill>
              </a:rPr>
              <a:t>McLoughlin</a:t>
            </a:r>
            <a:endParaRPr lang="en-US" sz="1100" dirty="0" smtClean="0">
              <a:solidFill>
                <a:schemeClr val="tx1"/>
              </a:solidFill>
            </a:endParaRPr>
          </a:p>
          <a:p>
            <a:pPr algn="ctr"/>
            <a:r>
              <a:rPr lang="en-US" sz="1100" dirty="0" smtClean="0">
                <a:solidFill>
                  <a:schemeClr val="tx1"/>
                </a:solidFill>
              </a:rPr>
              <a:t>(Monthly Meeting)</a:t>
            </a:r>
            <a:endParaRPr lang="en-US" sz="1100" dirty="0">
              <a:solidFill>
                <a:schemeClr val="tx1"/>
              </a:solidFill>
            </a:endParaRPr>
          </a:p>
        </p:txBody>
      </p:sp>
      <p:sp>
        <p:nvSpPr>
          <p:cNvPr id="43" name="Rectangle 42"/>
          <p:cNvSpPr/>
          <p:nvPr/>
        </p:nvSpPr>
        <p:spPr>
          <a:xfrm>
            <a:off x="6925615" y="5685893"/>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Central</a:t>
            </a:r>
          </a:p>
          <a:p>
            <a:pPr algn="ctr"/>
            <a:r>
              <a:rPr lang="en-US" sz="1100" dirty="0" smtClean="0">
                <a:solidFill>
                  <a:schemeClr val="tx1"/>
                </a:solidFill>
              </a:rPr>
              <a:t>(Monthly Meeting)</a:t>
            </a:r>
            <a:endParaRPr lang="en-US" sz="1100" dirty="0">
              <a:solidFill>
                <a:schemeClr val="tx1"/>
              </a:solidFill>
            </a:endParaRPr>
          </a:p>
        </p:txBody>
      </p:sp>
      <p:sp>
        <p:nvSpPr>
          <p:cNvPr id="44" name="Rectangle 43"/>
          <p:cNvSpPr/>
          <p:nvPr/>
        </p:nvSpPr>
        <p:spPr>
          <a:xfrm>
            <a:off x="8501129" y="5685894"/>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North</a:t>
            </a:r>
          </a:p>
          <a:p>
            <a:pPr algn="ctr"/>
            <a:r>
              <a:rPr lang="en-US" sz="1100" dirty="0" smtClean="0">
                <a:solidFill>
                  <a:schemeClr val="tx1"/>
                </a:solidFill>
              </a:rPr>
              <a:t>(Monthly Meeting)</a:t>
            </a:r>
            <a:endParaRPr lang="en-US" sz="1100" dirty="0">
              <a:solidFill>
                <a:schemeClr val="tx1"/>
              </a:solidFill>
            </a:endParaRPr>
          </a:p>
        </p:txBody>
      </p:sp>
      <p:sp>
        <p:nvSpPr>
          <p:cNvPr id="45" name="Rectangle 44"/>
          <p:cNvSpPr/>
          <p:nvPr/>
        </p:nvSpPr>
        <p:spPr>
          <a:xfrm>
            <a:off x="10048209" y="5696662"/>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South</a:t>
            </a:r>
          </a:p>
          <a:p>
            <a:pPr algn="ctr"/>
            <a:r>
              <a:rPr lang="en-US" sz="1100" dirty="0" smtClean="0">
                <a:solidFill>
                  <a:schemeClr val="tx1"/>
                </a:solidFill>
              </a:rPr>
              <a:t>(Monthly Meeting)</a:t>
            </a:r>
            <a:endParaRPr lang="en-US" sz="1100" dirty="0">
              <a:solidFill>
                <a:schemeClr val="tx1"/>
              </a:solidFill>
            </a:endParaRPr>
          </a:p>
        </p:txBody>
      </p:sp>
      <p:cxnSp>
        <p:nvCxnSpPr>
          <p:cNvPr id="47" name="Straight Connector 46"/>
          <p:cNvCxnSpPr/>
          <p:nvPr/>
        </p:nvCxnSpPr>
        <p:spPr>
          <a:xfrm flipV="1">
            <a:off x="797404" y="3675238"/>
            <a:ext cx="10355701"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flipV="1">
            <a:off x="797403" y="3657348"/>
            <a:ext cx="1" cy="17795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flipV="1">
            <a:off x="11153105" y="3673277"/>
            <a:ext cx="1" cy="17795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7441839" y="1471383"/>
            <a:ext cx="1637767"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Rectangle 66"/>
          <p:cNvSpPr/>
          <p:nvPr/>
        </p:nvSpPr>
        <p:spPr>
          <a:xfrm>
            <a:off x="8965869" y="1169310"/>
            <a:ext cx="2187235" cy="1294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u="sng" dirty="0" smtClean="0">
              <a:solidFill>
                <a:schemeClr val="tx1"/>
              </a:solidFill>
            </a:endParaRPr>
          </a:p>
          <a:p>
            <a:pPr algn="ctr"/>
            <a:endParaRPr lang="en-US" sz="1400" u="sng" dirty="0">
              <a:solidFill>
                <a:schemeClr val="tx1"/>
              </a:solidFill>
            </a:endParaRPr>
          </a:p>
          <a:p>
            <a:pPr algn="ctr"/>
            <a:r>
              <a:rPr lang="en-US" sz="1400" u="sng" dirty="0" smtClean="0">
                <a:solidFill>
                  <a:schemeClr val="tx1"/>
                </a:solidFill>
              </a:rPr>
              <a:t>Additional Resources</a:t>
            </a:r>
          </a:p>
          <a:p>
            <a:pPr algn="ctr"/>
            <a:r>
              <a:rPr lang="en-US" sz="1400" dirty="0" smtClean="0">
                <a:solidFill>
                  <a:schemeClr val="tx1"/>
                </a:solidFill>
              </a:rPr>
              <a:t>SAIF</a:t>
            </a:r>
          </a:p>
          <a:p>
            <a:pPr algn="ctr"/>
            <a:r>
              <a:rPr lang="en-US" sz="1400" dirty="0" smtClean="0">
                <a:solidFill>
                  <a:schemeClr val="tx1"/>
                </a:solidFill>
              </a:rPr>
              <a:t>PACE</a:t>
            </a:r>
          </a:p>
          <a:p>
            <a:pPr algn="ctr"/>
            <a:r>
              <a:rPr lang="en-US" sz="1400" dirty="0" smtClean="0">
                <a:solidFill>
                  <a:schemeClr val="tx1"/>
                </a:solidFill>
              </a:rPr>
              <a:t>SafeSchools</a:t>
            </a:r>
            <a:endParaRPr lang="en-US" sz="1400" dirty="0">
              <a:solidFill>
                <a:schemeClr val="tx1"/>
              </a:solidFill>
            </a:endParaRPr>
          </a:p>
          <a:p>
            <a:pPr algn="ctr"/>
            <a:endParaRPr lang="en-US" sz="1400" dirty="0" smtClean="0">
              <a:solidFill>
                <a:schemeClr val="tx1"/>
              </a:solidFill>
            </a:endParaRPr>
          </a:p>
          <a:p>
            <a:pPr algn="ctr"/>
            <a:endParaRPr lang="en-US" sz="1400" dirty="0">
              <a:solidFill>
                <a:schemeClr val="tx1"/>
              </a:solidFill>
            </a:endParaRPr>
          </a:p>
          <a:p>
            <a:pPr algn="ctr"/>
            <a:endParaRPr lang="en-US" sz="1400" dirty="0" smtClean="0">
              <a:solidFill>
                <a:schemeClr val="tx1"/>
              </a:solidFill>
            </a:endParaRPr>
          </a:p>
          <a:p>
            <a:pPr algn="ctr"/>
            <a:endParaRPr lang="en-US" sz="1400" dirty="0">
              <a:solidFill>
                <a:schemeClr val="tx1"/>
              </a:solidFill>
            </a:endParaRPr>
          </a:p>
        </p:txBody>
      </p:sp>
      <p:cxnSp>
        <p:nvCxnSpPr>
          <p:cNvPr id="69" name="Straight Arrow Connector 68"/>
          <p:cNvCxnSpPr/>
          <p:nvPr/>
        </p:nvCxnSpPr>
        <p:spPr>
          <a:xfrm>
            <a:off x="6089557" y="3186357"/>
            <a:ext cx="0" cy="49324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a:off x="1473261" y="1058733"/>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Facilities Manager</a:t>
            </a:r>
            <a:endParaRPr lang="en-US" sz="1100" dirty="0">
              <a:solidFill>
                <a:schemeClr val="tx1"/>
              </a:solidFill>
            </a:endParaRPr>
          </a:p>
        </p:txBody>
      </p:sp>
      <p:sp>
        <p:nvSpPr>
          <p:cNvPr id="74" name="Rectangle 73"/>
          <p:cNvSpPr/>
          <p:nvPr/>
        </p:nvSpPr>
        <p:spPr>
          <a:xfrm>
            <a:off x="1473261" y="1738412"/>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Facilities Assistant Office Manager</a:t>
            </a:r>
            <a:endParaRPr lang="en-US" sz="1100" dirty="0">
              <a:solidFill>
                <a:schemeClr val="tx1"/>
              </a:solidFill>
            </a:endParaRPr>
          </a:p>
        </p:txBody>
      </p:sp>
      <p:cxnSp>
        <p:nvCxnSpPr>
          <p:cNvPr id="75" name="Straight Arrow Connector 74"/>
          <p:cNvCxnSpPr/>
          <p:nvPr/>
        </p:nvCxnSpPr>
        <p:spPr>
          <a:xfrm flipH="1" flipV="1">
            <a:off x="2171860" y="2295126"/>
            <a:ext cx="1068" cy="52074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3074593" y="1296087"/>
            <a:ext cx="1352282"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Human Resources</a:t>
            </a:r>
            <a:endParaRPr lang="en-US" sz="1100" dirty="0">
              <a:solidFill>
                <a:schemeClr val="tx1"/>
              </a:solidFill>
            </a:endParaRPr>
          </a:p>
        </p:txBody>
      </p:sp>
      <p:cxnSp>
        <p:nvCxnSpPr>
          <p:cNvPr id="94" name="Straight Arrow Connector 93"/>
          <p:cNvCxnSpPr/>
          <p:nvPr/>
        </p:nvCxnSpPr>
        <p:spPr>
          <a:xfrm flipV="1">
            <a:off x="3769987" y="1880312"/>
            <a:ext cx="0" cy="80676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1567763" y="2782110"/>
            <a:ext cx="1257780" cy="461665"/>
          </a:xfrm>
          <a:prstGeom prst="rect">
            <a:avLst/>
          </a:prstGeom>
          <a:noFill/>
        </p:spPr>
        <p:txBody>
          <a:bodyPr wrap="none" rtlCol="0">
            <a:spAutoFit/>
          </a:bodyPr>
          <a:lstStyle/>
          <a:p>
            <a:pPr algn="ctr"/>
            <a:r>
              <a:rPr lang="en-US" sz="1200" dirty="0" smtClean="0">
                <a:solidFill>
                  <a:srgbClr val="FF0000"/>
                </a:solidFill>
              </a:rPr>
              <a:t>School Safety </a:t>
            </a:r>
          </a:p>
          <a:p>
            <a:pPr algn="ctr"/>
            <a:r>
              <a:rPr lang="en-US" sz="1200" dirty="0" smtClean="0">
                <a:solidFill>
                  <a:srgbClr val="FF0000"/>
                </a:solidFill>
              </a:rPr>
              <a:t>Meeting Minutes</a:t>
            </a:r>
            <a:endParaRPr lang="en-US" sz="1200" dirty="0">
              <a:solidFill>
                <a:srgbClr val="FF0000"/>
              </a:solidFill>
            </a:endParaRPr>
          </a:p>
        </p:txBody>
      </p:sp>
      <p:cxnSp>
        <p:nvCxnSpPr>
          <p:cNvPr id="102" name="Straight Connector 101"/>
          <p:cNvCxnSpPr/>
          <p:nvPr/>
        </p:nvCxnSpPr>
        <p:spPr>
          <a:xfrm flipH="1">
            <a:off x="2181679" y="3212150"/>
            <a:ext cx="828" cy="47981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5" name="TextBox 104"/>
          <p:cNvSpPr txBox="1"/>
          <p:nvPr/>
        </p:nvSpPr>
        <p:spPr>
          <a:xfrm>
            <a:off x="3170499" y="2780332"/>
            <a:ext cx="1211293" cy="276999"/>
          </a:xfrm>
          <a:prstGeom prst="rect">
            <a:avLst/>
          </a:prstGeom>
          <a:noFill/>
        </p:spPr>
        <p:txBody>
          <a:bodyPr wrap="none" rtlCol="0">
            <a:spAutoFit/>
          </a:bodyPr>
          <a:lstStyle/>
          <a:p>
            <a:pPr algn="ctr"/>
            <a:r>
              <a:rPr lang="en-US" sz="1200" dirty="0" smtClean="0">
                <a:solidFill>
                  <a:srgbClr val="FF0000"/>
                </a:solidFill>
              </a:rPr>
              <a:t>Incident Reports</a:t>
            </a:r>
            <a:endParaRPr lang="en-US" sz="1200" dirty="0">
              <a:solidFill>
                <a:srgbClr val="FF0000"/>
              </a:solidFill>
            </a:endParaRPr>
          </a:p>
        </p:txBody>
      </p:sp>
      <p:cxnSp>
        <p:nvCxnSpPr>
          <p:cNvPr id="106" name="Straight Connector 105"/>
          <p:cNvCxnSpPr/>
          <p:nvPr/>
        </p:nvCxnSpPr>
        <p:spPr>
          <a:xfrm flipH="1">
            <a:off x="3769987" y="3186357"/>
            <a:ext cx="828" cy="47981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17" name="TextBox 116"/>
          <p:cNvSpPr txBox="1"/>
          <p:nvPr/>
        </p:nvSpPr>
        <p:spPr>
          <a:xfrm>
            <a:off x="4999227" y="2467201"/>
            <a:ext cx="2223622" cy="646331"/>
          </a:xfrm>
          <a:prstGeom prst="rect">
            <a:avLst/>
          </a:prstGeom>
          <a:noFill/>
        </p:spPr>
        <p:txBody>
          <a:bodyPr wrap="none" rtlCol="0">
            <a:spAutoFit/>
          </a:bodyPr>
          <a:lstStyle/>
          <a:p>
            <a:pPr algn="ctr"/>
            <a:r>
              <a:rPr lang="en-US" sz="1200" dirty="0" smtClean="0">
                <a:solidFill>
                  <a:srgbClr val="FF0000"/>
                </a:solidFill>
              </a:rPr>
              <a:t>Guidance</a:t>
            </a:r>
          </a:p>
          <a:p>
            <a:pPr algn="ctr"/>
            <a:r>
              <a:rPr lang="en-US" sz="1200" dirty="0" smtClean="0">
                <a:solidFill>
                  <a:srgbClr val="FF0000"/>
                </a:solidFill>
              </a:rPr>
              <a:t>Trends</a:t>
            </a:r>
          </a:p>
          <a:p>
            <a:pPr algn="ctr"/>
            <a:r>
              <a:rPr lang="en-US" sz="1200" dirty="0" smtClean="0">
                <a:solidFill>
                  <a:srgbClr val="FF0000"/>
                </a:solidFill>
              </a:rPr>
              <a:t>Lessons Learned – Best Practices</a:t>
            </a:r>
            <a:endParaRPr lang="en-US" sz="1200" dirty="0">
              <a:solidFill>
                <a:srgbClr val="FF0000"/>
              </a:solidFill>
            </a:endParaRPr>
          </a:p>
        </p:txBody>
      </p:sp>
      <p:cxnSp>
        <p:nvCxnSpPr>
          <p:cNvPr id="118" name="Straight Connector 117"/>
          <p:cNvCxnSpPr/>
          <p:nvPr/>
        </p:nvCxnSpPr>
        <p:spPr>
          <a:xfrm flipH="1">
            <a:off x="6085510" y="1928914"/>
            <a:ext cx="828" cy="47981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2" name="Straight Arrow Connector 121"/>
          <p:cNvCxnSpPr/>
          <p:nvPr/>
        </p:nvCxnSpPr>
        <p:spPr>
          <a:xfrm flipH="1" flipV="1">
            <a:off x="1337926" y="4631389"/>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p:nvPr/>
        </p:nvCxnSpPr>
        <p:spPr>
          <a:xfrm flipH="1" flipV="1">
            <a:off x="2173050" y="3779539"/>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6" name="Straight Arrow Connector 125"/>
          <p:cNvCxnSpPr/>
          <p:nvPr/>
        </p:nvCxnSpPr>
        <p:spPr>
          <a:xfrm flipH="1" flipV="1">
            <a:off x="3744577" y="3779538"/>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7" name="Straight Arrow Connector 126"/>
          <p:cNvCxnSpPr/>
          <p:nvPr/>
        </p:nvCxnSpPr>
        <p:spPr>
          <a:xfrm flipH="1" flipV="1">
            <a:off x="5340270" y="3766660"/>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8" name="Straight Arrow Connector 127"/>
          <p:cNvCxnSpPr/>
          <p:nvPr/>
        </p:nvCxnSpPr>
        <p:spPr>
          <a:xfrm flipH="1" flipV="1">
            <a:off x="6887095" y="3768503"/>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9" name="Straight Arrow Connector 128"/>
          <p:cNvCxnSpPr/>
          <p:nvPr/>
        </p:nvCxnSpPr>
        <p:spPr>
          <a:xfrm flipH="1" flipV="1">
            <a:off x="8429122" y="3766659"/>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Straight Arrow Connector 129"/>
          <p:cNvCxnSpPr/>
          <p:nvPr/>
        </p:nvCxnSpPr>
        <p:spPr>
          <a:xfrm flipH="1" flipV="1">
            <a:off x="1336415" y="5528918"/>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p:nvPr/>
        </p:nvCxnSpPr>
        <p:spPr>
          <a:xfrm flipH="1" flipV="1">
            <a:off x="2930923" y="5528919"/>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p:nvPr/>
        </p:nvCxnSpPr>
        <p:spPr>
          <a:xfrm flipH="1" flipV="1">
            <a:off x="4502450" y="5528918"/>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p:nvPr/>
        </p:nvCxnSpPr>
        <p:spPr>
          <a:xfrm flipH="1" flipV="1">
            <a:off x="6047633" y="5528919"/>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4" name="Straight Arrow Connector 133"/>
          <p:cNvCxnSpPr/>
          <p:nvPr/>
        </p:nvCxnSpPr>
        <p:spPr>
          <a:xfrm flipH="1" flipV="1">
            <a:off x="7633095" y="5517883"/>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H="1" flipV="1">
            <a:off x="9175122" y="5516039"/>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H="1" flipV="1">
            <a:off x="2927923" y="4637965"/>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p:nvPr/>
        </p:nvCxnSpPr>
        <p:spPr>
          <a:xfrm flipH="1" flipV="1">
            <a:off x="4499450" y="4637964"/>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p:nvPr/>
        </p:nvCxnSpPr>
        <p:spPr>
          <a:xfrm flipH="1" flipV="1">
            <a:off x="6044633" y="4637965"/>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9" name="Straight Arrow Connector 138"/>
          <p:cNvCxnSpPr/>
          <p:nvPr/>
        </p:nvCxnSpPr>
        <p:spPr>
          <a:xfrm flipH="1" flipV="1">
            <a:off x="7630095" y="4626929"/>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p:cNvCxnSpPr/>
          <p:nvPr/>
        </p:nvCxnSpPr>
        <p:spPr>
          <a:xfrm flipH="1" flipV="1">
            <a:off x="9172122" y="4625085"/>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p:nvPr/>
        </p:nvCxnSpPr>
        <p:spPr>
          <a:xfrm flipH="1" flipV="1">
            <a:off x="10724494" y="4654999"/>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2" name="Straight Arrow Connector 141"/>
          <p:cNvCxnSpPr/>
          <p:nvPr/>
        </p:nvCxnSpPr>
        <p:spPr>
          <a:xfrm flipH="1" flipV="1">
            <a:off x="10722983" y="5552528"/>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3" name="TextBox 142"/>
          <p:cNvSpPr txBox="1"/>
          <p:nvPr/>
        </p:nvSpPr>
        <p:spPr>
          <a:xfrm>
            <a:off x="117410" y="6405614"/>
            <a:ext cx="12218088" cy="369332"/>
          </a:xfrm>
          <a:prstGeom prst="rect">
            <a:avLst/>
          </a:prstGeom>
          <a:noFill/>
        </p:spPr>
        <p:txBody>
          <a:bodyPr wrap="none" rtlCol="0">
            <a:spAutoFit/>
          </a:bodyPr>
          <a:lstStyle/>
          <a:p>
            <a:r>
              <a:rPr lang="en-US" dirty="0" smtClean="0">
                <a:solidFill>
                  <a:srgbClr val="FF0000"/>
                </a:solidFill>
              </a:rPr>
              <a:t>*Safety Meetings </a:t>
            </a:r>
            <a:r>
              <a:rPr lang="en-US" u="sng" dirty="0" smtClean="0">
                <a:solidFill>
                  <a:srgbClr val="FF0000"/>
                </a:solidFill>
              </a:rPr>
              <a:t>do not </a:t>
            </a:r>
            <a:r>
              <a:rPr lang="en-US" dirty="0" smtClean="0">
                <a:solidFill>
                  <a:srgbClr val="FF0000"/>
                </a:solidFill>
              </a:rPr>
              <a:t>need to occur during a month when </a:t>
            </a:r>
            <a:r>
              <a:rPr lang="en-US" u="sng" dirty="0" smtClean="0">
                <a:solidFill>
                  <a:srgbClr val="FF0000"/>
                </a:solidFill>
              </a:rPr>
              <a:t>quarterly work place inspections </a:t>
            </a:r>
            <a:r>
              <a:rPr lang="en-US" dirty="0" smtClean="0">
                <a:solidFill>
                  <a:srgbClr val="FF0000"/>
                </a:solidFill>
              </a:rPr>
              <a:t>occur (Mar – June – Sept – Dec).</a:t>
            </a:r>
            <a:endParaRPr lang="en-US" dirty="0">
              <a:solidFill>
                <a:srgbClr val="FF0000"/>
              </a:solidFill>
            </a:endParaRPr>
          </a:p>
        </p:txBody>
      </p:sp>
      <p:sp>
        <p:nvSpPr>
          <p:cNvPr id="64" name="Rectangle 63"/>
          <p:cNvSpPr/>
          <p:nvPr/>
        </p:nvSpPr>
        <p:spPr>
          <a:xfrm>
            <a:off x="9234479" y="3933249"/>
            <a:ext cx="1352282" cy="6230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solidFill>
                  <a:schemeClr val="tx1"/>
                </a:solidFill>
              </a:rPr>
              <a:t>Facilities/Warehouse/</a:t>
            </a:r>
          </a:p>
          <a:p>
            <a:pPr algn="ctr"/>
            <a:r>
              <a:rPr lang="en-US" sz="900" dirty="0" smtClean="0">
                <a:solidFill>
                  <a:schemeClr val="tx1"/>
                </a:solidFill>
              </a:rPr>
              <a:t>NTS/IMC/Publications</a:t>
            </a:r>
          </a:p>
          <a:p>
            <a:pPr algn="ctr"/>
            <a:r>
              <a:rPr lang="en-US" sz="1100" dirty="0" smtClean="0">
                <a:solidFill>
                  <a:schemeClr val="tx1"/>
                </a:solidFill>
              </a:rPr>
              <a:t>(Monthly Meeting)</a:t>
            </a:r>
            <a:endParaRPr lang="en-US" sz="1100" dirty="0">
              <a:solidFill>
                <a:schemeClr val="tx1"/>
              </a:solidFill>
            </a:endParaRPr>
          </a:p>
        </p:txBody>
      </p:sp>
      <p:cxnSp>
        <p:nvCxnSpPr>
          <p:cNvPr id="66" name="Straight Arrow Connector 65"/>
          <p:cNvCxnSpPr/>
          <p:nvPr/>
        </p:nvCxnSpPr>
        <p:spPr>
          <a:xfrm flipH="1" flipV="1">
            <a:off x="9964143" y="3760593"/>
            <a:ext cx="3000" cy="16304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5725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0"/>
            <a:ext cx="10515600" cy="1325563"/>
          </a:xfrm>
        </p:spPr>
        <p:txBody>
          <a:bodyPr/>
          <a:lstStyle/>
          <a:p>
            <a:pPr algn="ctr"/>
            <a:r>
              <a:rPr lang="en-US" dirty="0" smtClean="0"/>
              <a:t>Records</a:t>
            </a:r>
            <a:endParaRPr lang="en-US" dirty="0"/>
          </a:p>
        </p:txBody>
      </p:sp>
      <p:sp>
        <p:nvSpPr>
          <p:cNvPr id="3" name="Content Placeholder 2"/>
          <p:cNvSpPr>
            <a:spLocks noGrp="1"/>
          </p:cNvSpPr>
          <p:nvPr>
            <p:ph idx="1"/>
          </p:nvPr>
        </p:nvSpPr>
        <p:spPr>
          <a:xfrm>
            <a:off x="442174" y="1325563"/>
            <a:ext cx="11307651" cy="5036601"/>
          </a:xfrm>
        </p:spPr>
        <p:txBody>
          <a:bodyPr>
            <a:normAutofit lnSpcReduction="10000"/>
          </a:bodyPr>
          <a:lstStyle/>
          <a:p>
            <a:pPr marL="0" indent="0">
              <a:buNone/>
            </a:pPr>
            <a:r>
              <a:rPr lang="en-US" b="1" dirty="0" smtClean="0"/>
              <a:t>The Safety Solution Team Must Keep A Record Of Each Meeting For </a:t>
            </a:r>
            <a:r>
              <a:rPr lang="en-US" b="1" u="sng" dirty="0" smtClean="0"/>
              <a:t>3 Years.</a:t>
            </a:r>
            <a:r>
              <a:rPr lang="en-US" b="1" dirty="0" smtClean="0"/>
              <a:t>                It must include:</a:t>
            </a:r>
          </a:p>
          <a:p>
            <a:pPr marL="0" indent="0">
              <a:buNone/>
            </a:pPr>
            <a:endParaRPr lang="en-US" b="1" dirty="0" smtClean="0"/>
          </a:p>
          <a:p>
            <a:pPr>
              <a:buFontTx/>
              <a:buChar char="-"/>
            </a:pPr>
            <a:r>
              <a:rPr lang="en-US" dirty="0" smtClean="0"/>
              <a:t>Meeting Date</a:t>
            </a:r>
          </a:p>
          <a:p>
            <a:pPr>
              <a:buFontTx/>
              <a:buChar char="-"/>
            </a:pPr>
            <a:r>
              <a:rPr lang="en-US" dirty="0" smtClean="0"/>
              <a:t>Attendees’ names</a:t>
            </a:r>
          </a:p>
          <a:p>
            <a:pPr>
              <a:buFontTx/>
              <a:buChar char="-"/>
            </a:pPr>
            <a:r>
              <a:rPr lang="en-US" dirty="0" smtClean="0"/>
              <a:t>Safety and health issues discussed; include hazards involving tools, equipment, the work environment, and work practices.</a:t>
            </a:r>
          </a:p>
          <a:p>
            <a:pPr>
              <a:buFontTx/>
              <a:buChar char="-"/>
            </a:pPr>
            <a:r>
              <a:rPr lang="en-US" dirty="0" smtClean="0"/>
              <a:t>Recommendations for correcting hazards and reasonable deadlines for management to respond.</a:t>
            </a:r>
          </a:p>
          <a:p>
            <a:pPr>
              <a:buFontTx/>
              <a:buChar char="-"/>
            </a:pPr>
            <a:r>
              <a:rPr lang="en-US" dirty="0" smtClean="0"/>
              <a:t>Name of the person who will follow up on the recommendations.</a:t>
            </a:r>
          </a:p>
          <a:p>
            <a:pPr>
              <a:buFontTx/>
              <a:buChar char="-"/>
            </a:pPr>
            <a:r>
              <a:rPr lang="en-US" dirty="0" smtClean="0"/>
              <a:t>All other committee reports, evaluations, and recommendations.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49987" y="1805114"/>
            <a:ext cx="1692024" cy="1692024"/>
          </a:xfrm>
          <a:prstGeom prst="rect">
            <a:avLst/>
          </a:prstGeom>
        </p:spPr>
      </p:pic>
    </p:spTree>
    <p:extLst>
      <p:ext uri="{BB962C8B-B14F-4D97-AF65-F5344CB8AC3E}">
        <p14:creationId xmlns:p14="http://schemas.microsoft.com/office/powerpoint/2010/main" val="2181489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dirty="0" smtClean="0"/>
              <a:t>Keys To Success Safety Culture</a:t>
            </a:r>
            <a:endParaRPr lang="en-US" dirty="0"/>
          </a:p>
        </p:txBody>
      </p:sp>
      <p:sp>
        <p:nvSpPr>
          <p:cNvPr id="3" name="Content Placeholder 2"/>
          <p:cNvSpPr>
            <a:spLocks noGrp="1"/>
          </p:cNvSpPr>
          <p:nvPr>
            <p:ph idx="1"/>
          </p:nvPr>
        </p:nvSpPr>
        <p:spPr>
          <a:xfrm>
            <a:off x="838200" y="1098164"/>
            <a:ext cx="10515600" cy="4683014"/>
          </a:xfrm>
        </p:spPr>
        <p:txBody>
          <a:bodyPr>
            <a:noAutofit/>
          </a:bodyPr>
          <a:lstStyle/>
          <a:p>
            <a:pPr>
              <a:buFont typeface="Wingdings" panose="05000000000000000000" pitchFamily="2" charset="2"/>
              <a:buChar char="ü"/>
            </a:pPr>
            <a:r>
              <a:rPr lang="en-US" sz="1600" dirty="0" smtClean="0"/>
              <a:t>Taking corrective action and accountability when necessary</a:t>
            </a:r>
          </a:p>
          <a:p>
            <a:pPr>
              <a:buFont typeface="Wingdings" panose="05000000000000000000" pitchFamily="2" charset="2"/>
              <a:buChar char="ü"/>
            </a:pPr>
            <a:r>
              <a:rPr lang="en-US" sz="1600" dirty="0" smtClean="0"/>
              <a:t>Target problem area trends </a:t>
            </a:r>
          </a:p>
          <a:p>
            <a:pPr>
              <a:buFont typeface="Wingdings" panose="05000000000000000000" pitchFamily="2" charset="2"/>
              <a:buChar char="ü"/>
            </a:pPr>
            <a:r>
              <a:rPr lang="en-US" sz="1600" dirty="0" smtClean="0"/>
              <a:t>Integrated </a:t>
            </a:r>
            <a:r>
              <a:rPr lang="en-US" sz="1600" dirty="0"/>
              <a:t>i</a:t>
            </a:r>
            <a:r>
              <a:rPr lang="en-US" sz="1600" dirty="0" smtClean="0"/>
              <a:t>nto </a:t>
            </a:r>
            <a:r>
              <a:rPr lang="en-US" sz="1600" dirty="0"/>
              <a:t>o</a:t>
            </a:r>
            <a:r>
              <a:rPr lang="en-US" sz="1600" dirty="0" smtClean="0"/>
              <a:t>ur </a:t>
            </a:r>
            <a:r>
              <a:rPr lang="en-US" sz="1600" dirty="0"/>
              <a:t>d</a:t>
            </a:r>
            <a:r>
              <a:rPr lang="en-US" sz="1600" dirty="0" smtClean="0"/>
              <a:t>aily </a:t>
            </a:r>
            <a:r>
              <a:rPr lang="en-US" sz="1600" dirty="0"/>
              <a:t>o</a:t>
            </a:r>
            <a:r>
              <a:rPr lang="en-US" sz="1600" dirty="0" smtClean="0"/>
              <a:t>peration – “Tool box Talks”- Not an after thought</a:t>
            </a:r>
          </a:p>
          <a:p>
            <a:pPr>
              <a:buFont typeface="Wingdings" panose="05000000000000000000" pitchFamily="2" charset="2"/>
              <a:buChar char="ü"/>
            </a:pPr>
            <a:r>
              <a:rPr lang="en-US" sz="1600" dirty="0" smtClean="0"/>
              <a:t>Proactive approach versus reactive</a:t>
            </a:r>
          </a:p>
          <a:p>
            <a:pPr>
              <a:buFont typeface="Wingdings" panose="05000000000000000000" pitchFamily="2" charset="2"/>
              <a:buChar char="ü"/>
            </a:pPr>
            <a:r>
              <a:rPr lang="en-US" sz="1600" dirty="0" smtClean="0"/>
              <a:t>No one is exempt – Lead by </a:t>
            </a:r>
            <a:r>
              <a:rPr lang="en-US" sz="1600" dirty="0"/>
              <a:t>e</a:t>
            </a:r>
            <a:r>
              <a:rPr lang="en-US" sz="1600" dirty="0" smtClean="0"/>
              <a:t>xample</a:t>
            </a:r>
          </a:p>
          <a:p>
            <a:pPr>
              <a:buFont typeface="Wingdings" panose="05000000000000000000" pitchFamily="2" charset="2"/>
              <a:buChar char="ü"/>
            </a:pPr>
            <a:r>
              <a:rPr lang="en-US" sz="1600" dirty="0" smtClean="0"/>
              <a:t>Eliminate – “This is how I do it at my house”</a:t>
            </a:r>
          </a:p>
          <a:p>
            <a:pPr>
              <a:buFont typeface="Wingdings" panose="05000000000000000000" pitchFamily="2" charset="2"/>
              <a:buChar char="ü"/>
            </a:pPr>
            <a:r>
              <a:rPr lang="en-US" sz="1600" dirty="0" smtClean="0"/>
              <a:t>Eliminate – “This is how we have always done it”</a:t>
            </a:r>
          </a:p>
          <a:p>
            <a:pPr>
              <a:buFont typeface="Wingdings" panose="05000000000000000000" pitchFamily="2" charset="2"/>
              <a:buChar char="ü"/>
            </a:pPr>
            <a:r>
              <a:rPr lang="en-US" sz="1600" dirty="0" smtClean="0"/>
              <a:t>Eliminate – “We don’t have time for this”</a:t>
            </a:r>
          </a:p>
          <a:p>
            <a:pPr>
              <a:buFont typeface="Wingdings" panose="05000000000000000000" pitchFamily="2" charset="2"/>
              <a:buChar char="ü"/>
            </a:pPr>
            <a:r>
              <a:rPr lang="en-US" sz="1600" b="1" dirty="0" smtClean="0"/>
              <a:t>Don’t rush to failure</a:t>
            </a:r>
          </a:p>
          <a:p>
            <a:pPr>
              <a:buFont typeface="Wingdings" panose="05000000000000000000" pitchFamily="2" charset="2"/>
              <a:buChar char="ü"/>
            </a:pPr>
            <a:r>
              <a:rPr lang="en-US" sz="1600" dirty="0" smtClean="0"/>
              <a:t>Resist the short cut</a:t>
            </a:r>
          </a:p>
          <a:p>
            <a:pPr>
              <a:buFont typeface="Wingdings" panose="05000000000000000000" pitchFamily="2" charset="2"/>
              <a:buChar char="ü"/>
            </a:pPr>
            <a:r>
              <a:rPr lang="en-US" sz="1600" dirty="0" smtClean="0"/>
              <a:t>Identify the hazards (Employee participation)</a:t>
            </a:r>
          </a:p>
          <a:p>
            <a:pPr>
              <a:buFont typeface="Wingdings" panose="05000000000000000000" pitchFamily="2" charset="2"/>
              <a:buChar char="ü"/>
            </a:pPr>
            <a:r>
              <a:rPr lang="en-US" sz="1600" dirty="0" smtClean="0"/>
              <a:t>Mitigate the hazards</a:t>
            </a:r>
          </a:p>
          <a:p>
            <a:pPr>
              <a:buFont typeface="Wingdings" panose="05000000000000000000" pitchFamily="2" charset="2"/>
              <a:buChar char="ü"/>
            </a:pPr>
            <a:r>
              <a:rPr lang="en-US" sz="1600" dirty="0" smtClean="0"/>
              <a:t>Do not feel obligated to make something up.  If there are no safety concerns at the time of the meeting then that is fine.</a:t>
            </a:r>
          </a:p>
          <a:p>
            <a:pPr>
              <a:buFont typeface="Wingdings" panose="05000000000000000000" pitchFamily="2" charset="2"/>
              <a:buChar char="ü"/>
            </a:pPr>
            <a:r>
              <a:rPr lang="en-US" sz="1600" dirty="0" smtClean="0"/>
              <a:t>Incentive program</a:t>
            </a:r>
          </a:p>
          <a:p>
            <a:pPr>
              <a:buFont typeface="Wingdings" panose="05000000000000000000" pitchFamily="2" charset="2"/>
              <a:buChar char="ü"/>
            </a:pPr>
            <a:r>
              <a:rPr lang="en-US" sz="1600" dirty="0" smtClean="0"/>
              <a:t>Disciplinary policies</a:t>
            </a:r>
          </a:p>
          <a:p>
            <a:pPr>
              <a:buFont typeface="Wingdings" panose="05000000000000000000" pitchFamily="2" charset="2"/>
              <a:buChar char="ü"/>
            </a:pPr>
            <a:r>
              <a:rPr lang="en-US" sz="1600" dirty="0" smtClean="0"/>
              <a:t>Do not exaggerate safety concerns</a:t>
            </a:r>
          </a:p>
          <a:p>
            <a:pPr marL="0" indent="0">
              <a:buNone/>
            </a:pPr>
            <a:endParaRPr lang="en-US" sz="1200" dirty="0" smtClean="0"/>
          </a:p>
          <a:p>
            <a:pPr marL="0" indent="0">
              <a:buNone/>
            </a:pPr>
            <a:endParaRPr lang="en-US" sz="1200" dirty="0" smtClean="0"/>
          </a:p>
          <a:p>
            <a:pPr marL="0" indent="0">
              <a:buNone/>
            </a:pPr>
            <a:endParaRPr lang="en-US" sz="1200" dirty="0" smtClean="0"/>
          </a:p>
          <a:p>
            <a:pPr marL="0" indent="0">
              <a:buNone/>
            </a:pPr>
            <a:r>
              <a:rPr lang="en-US" sz="1200" dirty="0" smtClean="0"/>
              <a:t> </a:t>
            </a:r>
            <a:endParaRPr lang="en-US" sz="1200" dirty="0"/>
          </a:p>
        </p:txBody>
      </p:sp>
    </p:spTree>
    <p:extLst>
      <p:ext uri="{BB962C8B-B14F-4D97-AF65-F5344CB8AC3E}">
        <p14:creationId xmlns:p14="http://schemas.microsoft.com/office/powerpoint/2010/main" val="10126038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How To Report</a:t>
            </a:r>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980683">
            <a:off x="8476384" y="-315119"/>
            <a:ext cx="4048125" cy="2686050"/>
          </a:xfrm>
          <a:prstGeom prst="rect">
            <a:avLst/>
          </a:prstGeom>
        </p:spPr>
      </p:pic>
      <p:sp>
        <p:nvSpPr>
          <p:cNvPr id="3" name="Content Placeholder 2"/>
          <p:cNvSpPr>
            <a:spLocks noGrp="1"/>
          </p:cNvSpPr>
          <p:nvPr>
            <p:ph idx="1"/>
          </p:nvPr>
        </p:nvSpPr>
        <p:spPr/>
        <p:txBody>
          <a:bodyPr>
            <a:normAutofit lnSpcReduction="10000"/>
          </a:bodyPr>
          <a:lstStyle/>
          <a:p>
            <a:r>
              <a:rPr lang="en-US" dirty="0" smtClean="0"/>
              <a:t>Any employee can report a safety issue </a:t>
            </a:r>
            <a:r>
              <a:rPr lang="en-US" u="sng" dirty="0" smtClean="0"/>
              <a:t>at any time</a:t>
            </a:r>
            <a:r>
              <a:rPr lang="en-US" dirty="0" smtClean="0"/>
              <a:t>.</a:t>
            </a:r>
          </a:p>
          <a:p>
            <a:r>
              <a:rPr lang="en-US" dirty="0" smtClean="0"/>
              <a:t>No one has to wait until a Safety Meeting.</a:t>
            </a:r>
          </a:p>
          <a:p>
            <a:r>
              <a:rPr lang="en-US" dirty="0" smtClean="0"/>
              <a:t>Discuss at the Safety Meeting as a lesson learned.</a:t>
            </a:r>
          </a:p>
          <a:p>
            <a:r>
              <a:rPr lang="en-US" dirty="0" smtClean="0"/>
              <a:t>If it is a facility related issue submit a work order.</a:t>
            </a:r>
          </a:p>
          <a:p>
            <a:r>
              <a:rPr lang="en-US" dirty="0" smtClean="0"/>
              <a:t>If it is an imminent danger safety issue, call it in to the Facilities Office.</a:t>
            </a:r>
          </a:p>
          <a:p>
            <a:r>
              <a:rPr lang="en-US" dirty="0" smtClean="0"/>
              <a:t>If it is a behavior modification issue report it to the leadership and leadership will address verbally and/or in writing.</a:t>
            </a:r>
          </a:p>
          <a:p>
            <a:r>
              <a:rPr lang="en-US" dirty="0" smtClean="0"/>
              <a:t>Afford the local level leadership an opportunity to address the issue and establish accountability.  If nothing is done and there has been no follow through or communication then take it to the next level.</a:t>
            </a:r>
          </a:p>
          <a:p>
            <a:endParaRPr lang="en-US" dirty="0"/>
          </a:p>
          <a:p>
            <a:endParaRPr lang="en-US" dirty="0"/>
          </a:p>
        </p:txBody>
      </p:sp>
    </p:spTree>
    <p:extLst>
      <p:ext uri="{BB962C8B-B14F-4D97-AF65-F5344CB8AC3E}">
        <p14:creationId xmlns:p14="http://schemas.microsoft.com/office/powerpoint/2010/main" val="37210063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43690</TotalTime>
  <Words>10684</Words>
  <Application>Microsoft Office PowerPoint</Application>
  <PresentationFormat>Widescreen</PresentationFormat>
  <Paragraphs>523</Paragraphs>
  <Slides>130</Slides>
  <Notes>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130</vt:i4>
      </vt:variant>
    </vt:vector>
  </HeadingPairs>
  <TitlesOfParts>
    <vt:vector size="138" baseType="lpstr">
      <vt:lpstr>Arial</vt:lpstr>
      <vt:lpstr>Calibri</vt:lpstr>
      <vt:lpstr>Calibri Light</vt:lpstr>
      <vt:lpstr>Symbol</vt:lpstr>
      <vt:lpstr>Times New Roman</vt:lpstr>
      <vt:lpstr>Wingdings</vt:lpstr>
      <vt:lpstr>Office Theme</vt:lpstr>
      <vt:lpstr>Acrobat Document</vt:lpstr>
      <vt:lpstr>PowerPoint Presentation</vt:lpstr>
      <vt:lpstr>PowerPoint Presentation</vt:lpstr>
      <vt:lpstr>Risk Management</vt:lpstr>
      <vt:lpstr>PowerPoint Presentation</vt:lpstr>
      <vt:lpstr>“We” All Have A Responsibility In This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 Made Bleachers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Response Actions To A Fiber Release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Hierarchy of Controls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To Ask Ourselves</vt:lpstr>
      <vt:lpstr>PowerPoint Presentation</vt:lpstr>
      <vt:lpstr>Supporting Slides</vt:lpstr>
      <vt:lpstr>References</vt:lpstr>
      <vt:lpstr>“Our” Charter</vt:lpstr>
      <vt:lpstr>Safety Solution Team</vt:lpstr>
      <vt:lpstr>Safety Solution Team</vt:lpstr>
      <vt:lpstr>Our Current “Safety Net”</vt:lpstr>
      <vt:lpstr>Records</vt:lpstr>
      <vt:lpstr>Keys To Success Safety Culture</vt:lpstr>
      <vt:lpstr>How To Report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Pam Thoren</cp:lastModifiedBy>
  <cp:revision>265</cp:revision>
  <cp:lastPrinted>2017-01-12T19:38:11Z</cp:lastPrinted>
  <dcterms:created xsi:type="dcterms:W3CDTF">2016-10-11T16:42:31Z</dcterms:created>
  <dcterms:modified xsi:type="dcterms:W3CDTF">2017-02-10T19:35:28Z</dcterms:modified>
</cp:coreProperties>
</file>