
<file path=[Content_Types].xml><?xml version="1.0" encoding="utf-8"?>
<Types xmlns="http://schemas.openxmlformats.org/package/2006/content-types">
  <Default Extension="docx" ContentType="application/vnd.openxmlformats-officedocument.wordprocessingml.document"/>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1" r:id="rId2"/>
    <p:sldMasterId id="2147483653" r:id="rId3"/>
    <p:sldMasterId id="2147483655" r:id="rId4"/>
  </p:sldMasterIdLst>
  <p:notesMasterIdLst>
    <p:notesMasterId r:id="rId15"/>
  </p:notesMasterIdLst>
  <p:sldIdLst>
    <p:sldId id="256" r:id="rId5"/>
    <p:sldId id="296" r:id="rId6"/>
    <p:sldId id="291" r:id="rId7"/>
    <p:sldId id="288" r:id="rId8"/>
    <p:sldId id="265" r:id="rId9"/>
    <p:sldId id="278" r:id="rId10"/>
    <p:sldId id="279" r:id="rId11"/>
    <p:sldId id="280" r:id="rId12"/>
    <p:sldId id="276" r:id="rId13"/>
    <p:sldId id="281" r:id="rId14"/>
  </p:sldIdLst>
  <p:sldSz cx="9144000" cy="5143500" type="screen16x9"/>
  <p:notesSz cx="6858000" cy="93138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B3C7"/>
    <a:srgbClr val="D9E3E7"/>
    <a:srgbClr val="27272D"/>
    <a:srgbClr val="F55C21"/>
    <a:srgbClr val="2B608B"/>
    <a:srgbClr val="F37043"/>
    <a:srgbClr val="0473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83" autoAdjust="0"/>
  </p:normalViewPr>
  <p:slideViewPr>
    <p:cSldViewPr snapToGrid="0">
      <p:cViewPr varScale="1">
        <p:scale>
          <a:sx n="81" d="100"/>
          <a:sy n="81" d="100"/>
        </p:scale>
        <p:origin x="860"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2.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25438" y="698500"/>
            <a:ext cx="6207125" cy="3492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424085"/>
            <a:ext cx="5486400" cy="4191238"/>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1:notes"/>
          <p:cNvSpPr>
            <a:spLocks noGrp="1" noRot="1" noChangeAspect="1"/>
          </p:cNvSpPr>
          <p:nvPr>
            <p:ph type="sldImg" idx="2"/>
          </p:nvPr>
        </p:nvSpPr>
        <p:spPr>
          <a:xfrm>
            <a:off x="325438" y="698500"/>
            <a:ext cx="6207125" cy="3492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 name="Google Shape;28;p1:notes"/>
          <p:cNvSpPr txBox="1">
            <a:spLocks noGrp="1"/>
          </p:cNvSpPr>
          <p:nvPr>
            <p:ph type="body" idx="1"/>
          </p:nvPr>
        </p:nvSpPr>
        <p:spPr>
          <a:xfrm>
            <a:off x="685800" y="4424085"/>
            <a:ext cx="5486400" cy="419123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1052a791601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1" name="Google Shape;381;g1052a791601_0_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Tree>
    <p:extLst>
      <p:ext uri="{BB962C8B-B14F-4D97-AF65-F5344CB8AC3E}">
        <p14:creationId xmlns:p14="http://schemas.microsoft.com/office/powerpoint/2010/main" val="4022460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BA3B21"/>
        </a:solidFill>
        <a:effectLst/>
      </p:bgPr>
    </p:bg>
    <p:spTree>
      <p:nvGrpSpPr>
        <p:cNvPr id="1" name="Shape 9"/>
        <p:cNvGrpSpPr/>
        <p:nvPr/>
      </p:nvGrpSpPr>
      <p:grpSpPr>
        <a:xfrm>
          <a:off x="0" y="0"/>
          <a:ext cx="0" cy="0"/>
          <a:chOff x="0" y="0"/>
          <a:chExt cx="0" cy="0"/>
        </a:xfrm>
      </p:grpSpPr>
      <p:sp>
        <p:nvSpPr>
          <p:cNvPr id="10" name="Google Shape;10;p2"/>
          <p:cNvSpPr/>
          <p:nvPr/>
        </p:nvSpPr>
        <p:spPr>
          <a:xfrm>
            <a:off x="0" y="3493950"/>
            <a:ext cx="9144000" cy="1649400"/>
          </a:xfrm>
          <a:prstGeom prst="rect">
            <a:avLst/>
          </a:prstGeom>
          <a:solidFill>
            <a:srgbClr val="27272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 name="Google Shape;11;p2"/>
          <p:cNvSpPr txBox="1">
            <a:spLocks noGrp="1"/>
          </p:cNvSpPr>
          <p:nvPr>
            <p:ph type="ctrTitle"/>
          </p:nvPr>
        </p:nvSpPr>
        <p:spPr>
          <a:xfrm>
            <a:off x="984050" y="0"/>
            <a:ext cx="7175700" cy="3493800"/>
          </a:xfrm>
          <a:prstGeom prst="rect">
            <a:avLst/>
          </a:prstGeom>
          <a:noFill/>
          <a:ln>
            <a:noFill/>
          </a:ln>
        </p:spPr>
        <p:txBody>
          <a:bodyPr spcFirstLastPara="1" wrap="square" lIns="91425" tIns="91425" rIns="91425" bIns="91425" anchor="ctr" anchorCtr="0"/>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pic>
        <p:nvPicPr>
          <p:cNvPr id="12" name="Google Shape;12;p2"/>
          <p:cNvPicPr preferRelativeResize="0"/>
          <p:nvPr/>
        </p:nvPicPr>
        <p:blipFill rotWithShape="1">
          <a:blip r:embed="rId2">
            <a:alphaModFix/>
          </a:blip>
          <a:srcRect/>
          <a:stretch/>
        </p:blipFill>
        <p:spPr>
          <a:xfrm>
            <a:off x="2855851" y="3624648"/>
            <a:ext cx="3430665" cy="134794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3"/>
        <p:cNvGrpSpPr/>
        <p:nvPr/>
      </p:nvGrpSpPr>
      <p:grpSpPr>
        <a:xfrm>
          <a:off x="0" y="0"/>
          <a:ext cx="0" cy="0"/>
          <a:chOff x="0" y="0"/>
          <a:chExt cx="0" cy="0"/>
        </a:xfrm>
      </p:grpSpPr>
      <p:grpSp>
        <p:nvGrpSpPr>
          <p:cNvPr id="14" name="Google Shape;14;p3"/>
          <p:cNvGrpSpPr/>
          <p:nvPr/>
        </p:nvGrpSpPr>
        <p:grpSpPr>
          <a:xfrm>
            <a:off x="-11050" y="887200"/>
            <a:ext cx="9155050" cy="4256100"/>
            <a:chOff x="-11050" y="887200"/>
            <a:chExt cx="9155050" cy="4256100"/>
          </a:xfrm>
        </p:grpSpPr>
        <p:cxnSp>
          <p:nvCxnSpPr>
            <p:cNvPr id="15" name="Google Shape;15;p3"/>
            <p:cNvCxnSpPr/>
            <p:nvPr/>
          </p:nvCxnSpPr>
          <p:spPr>
            <a:xfrm>
              <a:off x="-11050" y="887200"/>
              <a:ext cx="8060400" cy="0"/>
            </a:xfrm>
            <a:prstGeom prst="straightConnector1">
              <a:avLst/>
            </a:prstGeom>
            <a:noFill/>
            <a:ln w="19050" cap="flat" cmpd="sng">
              <a:solidFill>
                <a:srgbClr val="BA3B21"/>
              </a:solidFill>
              <a:prstDash val="solid"/>
              <a:round/>
              <a:headEnd type="none" w="sm" len="sm"/>
              <a:tailEnd type="diamond" w="med" len="med"/>
            </a:ln>
          </p:spPr>
        </p:cxnSp>
        <p:sp>
          <p:nvSpPr>
            <p:cNvPr id="16" name="Google Shape;16;p3"/>
            <p:cNvSpPr/>
            <p:nvPr/>
          </p:nvSpPr>
          <p:spPr>
            <a:xfrm>
              <a:off x="0" y="4593700"/>
              <a:ext cx="9144000" cy="549600"/>
            </a:xfrm>
            <a:prstGeom prst="rect">
              <a:avLst/>
            </a:prstGeom>
            <a:solidFill>
              <a:srgbClr val="2B60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7" name="Google Shape;17;p3"/>
            <p:cNvSpPr/>
            <p:nvPr/>
          </p:nvSpPr>
          <p:spPr>
            <a:xfrm>
              <a:off x="0" y="4593700"/>
              <a:ext cx="549600" cy="549600"/>
            </a:xfrm>
            <a:prstGeom prst="rect">
              <a:avLst/>
            </a:prstGeom>
            <a:solidFill>
              <a:srgbClr val="F55C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 name="Google Shape;18;p3"/>
            <p:cNvCxnSpPr/>
            <p:nvPr/>
          </p:nvCxnSpPr>
          <p:spPr>
            <a:xfrm>
              <a:off x="-11050" y="887200"/>
              <a:ext cx="552900" cy="0"/>
            </a:xfrm>
            <a:prstGeom prst="straightConnector1">
              <a:avLst/>
            </a:prstGeom>
            <a:noFill/>
            <a:ln w="19050" cap="flat" cmpd="sng">
              <a:solidFill>
                <a:srgbClr val="F55C21"/>
              </a:solidFill>
              <a:prstDash val="solid"/>
              <a:round/>
              <a:headEnd type="none" w="sm" len="sm"/>
              <a:tailEnd type="none" w="sm" len="sm"/>
            </a:ln>
          </p:spPr>
        </p:cxnSp>
      </p:grpSp>
      <p:sp>
        <p:nvSpPr>
          <p:cNvPr id="19" name="Google Shape;19;p3"/>
          <p:cNvSpPr txBox="1">
            <a:spLocks noGrp="1"/>
          </p:cNvSpPr>
          <p:nvPr>
            <p:ph type="title"/>
          </p:nvPr>
        </p:nvSpPr>
        <p:spPr>
          <a:xfrm>
            <a:off x="549600" y="361375"/>
            <a:ext cx="7497000" cy="549600"/>
          </a:xfrm>
          <a:prstGeom prst="rect">
            <a:avLst/>
          </a:prstGeom>
          <a:noFill/>
          <a:ln>
            <a:noFill/>
          </a:ln>
        </p:spPr>
        <p:txBody>
          <a:bodyPr spcFirstLastPara="1" wrap="square" lIns="91425" tIns="91425" rIns="91425" bIns="91425" anchor="b" anchorCtr="0"/>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20" name="Google Shape;20;p3"/>
          <p:cNvSpPr txBox="1">
            <a:spLocks noGrp="1"/>
          </p:cNvSpPr>
          <p:nvPr>
            <p:ph type="body" idx="1"/>
          </p:nvPr>
        </p:nvSpPr>
        <p:spPr>
          <a:xfrm>
            <a:off x="549600" y="1200150"/>
            <a:ext cx="7497000" cy="2946300"/>
          </a:xfrm>
          <a:prstGeom prst="rect">
            <a:avLst/>
          </a:prstGeom>
          <a:noFill/>
          <a:ln>
            <a:noFill/>
          </a:ln>
        </p:spPr>
        <p:txBody>
          <a:bodyPr spcFirstLastPara="1" wrap="square" lIns="91425" tIns="91425" rIns="91425" bIns="91425" anchor="t" anchorCtr="0"/>
          <a:lstStyle>
            <a:lvl1pPr marL="457200" lvl="0" indent="-381000" algn="l">
              <a:lnSpc>
                <a:spcPct val="115000"/>
              </a:lnSpc>
              <a:spcBef>
                <a:spcPts val="600"/>
              </a:spcBef>
              <a:spcAft>
                <a:spcPts val="0"/>
              </a:spcAft>
              <a:buSzPts val="2400"/>
              <a:buChar char="▪"/>
              <a:defRPr/>
            </a:lvl1pPr>
            <a:lvl2pPr marL="914400" lvl="1" indent="-381000" algn="l">
              <a:lnSpc>
                <a:spcPct val="115000"/>
              </a:lnSpc>
              <a:spcBef>
                <a:spcPts val="0"/>
              </a:spcBef>
              <a:spcAft>
                <a:spcPts val="0"/>
              </a:spcAft>
              <a:buSzPts val="2400"/>
              <a:buChar char="▫"/>
              <a:defRPr/>
            </a:lvl2pPr>
            <a:lvl3pPr marL="1371600" lvl="2" indent="-381000" algn="l">
              <a:lnSpc>
                <a:spcPct val="115000"/>
              </a:lnSpc>
              <a:spcBef>
                <a:spcPts val="0"/>
              </a:spcBef>
              <a:spcAft>
                <a:spcPts val="0"/>
              </a:spcAft>
              <a:buSzPts val="2400"/>
              <a:buChar char="▫"/>
              <a:defRPr/>
            </a:lvl3pPr>
            <a:lvl4pPr marL="1828800" lvl="3" indent="-381000" algn="l">
              <a:lnSpc>
                <a:spcPct val="115000"/>
              </a:lnSpc>
              <a:spcBef>
                <a:spcPts val="0"/>
              </a:spcBef>
              <a:spcAft>
                <a:spcPts val="0"/>
              </a:spcAft>
              <a:buSzPts val="2400"/>
              <a:buChar char="▫"/>
              <a:defRPr/>
            </a:lvl4pPr>
            <a:lvl5pPr marL="2286000" lvl="4" indent="-381000" algn="l">
              <a:lnSpc>
                <a:spcPct val="115000"/>
              </a:lnSpc>
              <a:spcBef>
                <a:spcPts val="0"/>
              </a:spcBef>
              <a:spcAft>
                <a:spcPts val="0"/>
              </a:spcAft>
              <a:buSzPts val="2400"/>
              <a:buChar char="▫"/>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21" name="Google Shape;21;p3"/>
          <p:cNvSpPr txBox="1">
            <a:spLocks noGrp="1"/>
          </p:cNvSpPr>
          <p:nvPr>
            <p:ph type="sldNum" idx="12"/>
          </p:nvPr>
        </p:nvSpPr>
        <p:spPr>
          <a:xfrm>
            <a:off x="8046600" y="4593850"/>
            <a:ext cx="1097400" cy="549600"/>
          </a:xfrm>
          <a:prstGeom prst="rect">
            <a:avLst/>
          </a:prstGeom>
          <a:solidFill>
            <a:srgbClr val="D4D3D9"/>
          </a:solid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1pPr>
            <a:lvl2pPr marL="0" marR="0" lvl="1"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2pPr>
            <a:lvl3pPr marL="0" marR="0" lvl="2"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3pPr>
            <a:lvl4pPr marL="0" marR="0" lvl="3"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4pPr>
            <a:lvl5pPr marL="0" marR="0" lvl="4"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5pPr>
            <a:lvl6pPr marL="0" marR="0" lvl="5"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6pPr>
            <a:lvl7pPr marL="0" marR="0" lvl="6"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7pPr>
            <a:lvl8pPr marL="0" marR="0" lvl="7"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8pPr>
            <a:lvl9pPr marL="0" marR="0" lvl="8" indent="0" algn="ctr">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8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lor Options">
  <p:cSld name="Color Options">
    <p:spTree>
      <p:nvGrpSpPr>
        <p:cNvPr id="1" name="Shape 157"/>
        <p:cNvGrpSpPr/>
        <p:nvPr/>
      </p:nvGrpSpPr>
      <p:grpSpPr>
        <a:xfrm>
          <a:off x="0" y="0"/>
          <a:ext cx="0" cy="0"/>
          <a:chOff x="0" y="0"/>
          <a:chExt cx="0" cy="0"/>
        </a:xfrm>
      </p:grpSpPr>
      <p:sp>
        <p:nvSpPr>
          <p:cNvPr id="158" name="Google Shape;158;p36"/>
          <p:cNvSpPr txBox="1"/>
          <p:nvPr/>
        </p:nvSpPr>
        <p:spPr>
          <a:xfrm>
            <a:off x="0" y="582450"/>
            <a:ext cx="9144000" cy="51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Montserrat"/>
                <a:ea typeface="Montserrat"/>
                <a:cs typeface="Montserrat"/>
                <a:sym typeface="Montserrat"/>
              </a:rPr>
              <a:t>Google Slides will save any custom colors you’ve added to your template.</a:t>
            </a:r>
            <a:endParaRPr>
              <a:latin typeface="Montserrat"/>
              <a:ea typeface="Montserrat"/>
              <a:cs typeface="Montserrat"/>
              <a:sym typeface="Montserrat"/>
            </a:endParaRPr>
          </a:p>
          <a:p>
            <a:pPr marL="0" lvl="0" indent="0" algn="ctr" rtl="0">
              <a:spcBef>
                <a:spcPts val="0"/>
              </a:spcBef>
              <a:spcAft>
                <a:spcPts val="0"/>
              </a:spcAft>
              <a:buNone/>
            </a:pPr>
            <a:r>
              <a:rPr lang="en-US">
                <a:latin typeface="Montserrat"/>
                <a:ea typeface="Montserrat"/>
                <a:cs typeface="Montserrat"/>
                <a:sym typeface="Montserrat"/>
              </a:rPr>
              <a:t>So it’s all too easy to have slightly off shades of our brand colors.</a:t>
            </a:r>
            <a:endParaRPr>
              <a:latin typeface="Montserrat"/>
              <a:ea typeface="Montserrat"/>
              <a:cs typeface="Montserrat"/>
              <a:sym typeface="Montserrat"/>
            </a:endParaRPr>
          </a:p>
        </p:txBody>
      </p:sp>
      <p:sp>
        <p:nvSpPr>
          <p:cNvPr id="159" name="Google Shape;159;p36"/>
          <p:cNvSpPr txBox="1"/>
          <p:nvPr/>
        </p:nvSpPr>
        <p:spPr>
          <a:xfrm>
            <a:off x="0" y="100256"/>
            <a:ext cx="9144000" cy="51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a:latin typeface="Poppins"/>
                <a:ea typeface="Poppins"/>
                <a:cs typeface="Poppins"/>
                <a:sym typeface="Poppins"/>
              </a:rPr>
              <a:t>What colors do we use?</a:t>
            </a:r>
            <a:endParaRPr sz="3200" b="1">
              <a:latin typeface="Poppins"/>
              <a:ea typeface="Poppins"/>
              <a:cs typeface="Poppins"/>
              <a:sym typeface="Poppins"/>
            </a:endParaRPr>
          </a:p>
        </p:txBody>
      </p:sp>
      <p:pic>
        <p:nvPicPr>
          <p:cNvPr id="160" name="Google Shape;160;p36"/>
          <p:cNvPicPr preferRelativeResize="0"/>
          <p:nvPr/>
        </p:nvPicPr>
        <p:blipFill rotWithShape="1">
          <a:blip r:embed="rId2">
            <a:alphaModFix/>
          </a:blip>
          <a:srcRect t="26635" b="37682"/>
          <a:stretch/>
        </p:blipFill>
        <p:spPr>
          <a:xfrm>
            <a:off x="2981201" y="1826425"/>
            <a:ext cx="3281174" cy="1258025"/>
          </a:xfrm>
          <a:prstGeom prst="rect">
            <a:avLst/>
          </a:prstGeom>
          <a:noFill/>
          <a:ln>
            <a:noFill/>
          </a:ln>
        </p:spPr>
      </p:pic>
      <p:sp>
        <p:nvSpPr>
          <p:cNvPr id="161" name="Google Shape;161;p36"/>
          <p:cNvSpPr txBox="1"/>
          <p:nvPr/>
        </p:nvSpPr>
        <p:spPr>
          <a:xfrm>
            <a:off x="0" y="1361188"/>
            <a:ext cx="9144000" cy="51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latin typeface="Poppins"/>
                <a:ea typeface="Poppins"/>
                <a:cs typeface="Poppins"/>
                <a:sym typeface="Poppins"/>
              </a:rPr>
              <a:t>Our primary brand colors are:</a:t>
            </a:r>
            <a:endParaRPr sz="2400" b="1">
              <a:latin typeface="Poppins"/>
              <a:ea typeface="Poppins"/>
              <a:cs typeface="Poppins"/>
              <a:sym typeface="Poppins"/>
            </a:endParaRPr>
          </a:p>
        </p:txBody>
      </p:sp>
      <p:sp>
        <p:nvSpPr>
          <p:cNvPr id="162" name="Google Shape;162;p36"/>
          <p:cNvSpPr txBox="1"/>
          <p:nvPr/>
        </p:nvSpPr>
        <p:spPr>
          <a:xfrm>
            <a:off x="0" y="2997300"/>
            <a:ext cx="9144000" cy="51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latin typeface="Poppins"/>
                <a:ea typeface="Poppins"/>
                <a:cs typeface="Poppins"/>
                <a:sym typeface="Poppins"/>
              </a:rPr>
              <a:t>Our additional brand colors are:</a:t>
            </a:r>
            <a:endParaRPr sz="2400" b="1">
              <a:latin typeface="Poppins"/>
              <a:ea typeface="Poppins"/>
              <a:cs typeface="Poppins"/>
              <a:sym typeface="Poppins"/>
            </a:endParaRPr>
          </a:p>
        </p:txBody>
      </p:sp>
      <p:pic>
        <p:nvPicPr>
          <p:cNvPr id="163" name="Google Shape;163;p36"/>
          <p:cNvPicPr preferRelativeResize="0"/>
          <p:nvPr/>
        </p:nvPicPr>
        <p:blipFill rotWithShape="1">
          <a:blip r:embed="rId3">
            <a:alphaModFix/>
          </a:blip>
          <a:srcRect l="-8680" t="10216" r="8679" b="62321"/>
          <a:stretch/>
        </p:blipFill>
        <p:spPr>
          <a:xfrm>
            <a:off x="877875" y="3576713"/>
            <a:ext cx="3924337" cy="1382698"/>
          </a:xfrm>
          <a:prstGeom prst="rect">
            <a:avLst/>
          </a:prstGeom>
          <a:noFill/>
          <a:ln>
            <a:noFill/>
          </a:ln>
        </p:spPr>
      </p:pic>
      <p:pic>
        <p:nvPicPr>
          <p:cNvPr id="164" name="Google Shape;164;p36"/>
          <p:cNvPicPr preferRelativeResize="0"/>
          <p:nvPr/>
        </p:nvPicPr>
        <p:blipFill rotWithShape="1">
          <a:blip r:embed="rId3">
            <a:alphaModFix/>
          </a:blip>
          <a:srcRect t="40679" b="33172"/>
          <a:stretch/>
        </p:blipFill>
        <p:spPr>
          <a:xfrm>
            <a:off x="3092256" y="3530784"/>
            <a:ext cx="4007773" cy="1307845"/>
          </a:xfrm>
          <a:prstGeom prst="rect">
            <a:avLst/>
          </a:prstGeom>
          <a:noFill/>
          <a:ln>
            <a:noFill/>
          </a:ln>
        </p:spPr>
      </p:pic>
      <p:pic>
        <p:nvPicPr>
          <p:cNvPr id="165" name="Google Shape;165;p36"/>
          <p:cNvPicPr preferRelativeResize="0"/>
          <p:nvPr/>
        </p:nvPicPr>
        <p:blipFill rotWithShape="1">
          <a:blip r:embed="rId3">
            <a:alphaModFix/>
          </a:blip>
          <a:srcRect l="24448" t="65659" b="8307"/>
          <a:stretch/>
        </p:blipFill>
        <p:spPr>
          <a:xfrm>
            <a:off x="5939825" y="3576712"/>
            <a:ext cx="3041075" cy="1258013"/>
          </a:xfrm>
          <a:prstGeom prst="rect">
            <a:avLst/>
          </a:prstGeom>
          <a:noFill/>
          <a:ln>
            <a:noFill/>
          </a:ln>
        </p:spPr>
      </p:pic>
    </p:spTree>
    <p:extLst>
      <p:ext uri="{BB962C8B-B14F-4D97-AF65-F5344CB8AC3E}">
        <p14:creationId xmlns:p14="http://schemas.microsoft.com/office/powerpoint/2010/main" val="3494869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2">
  <p:cSld name="Custom Layout 2">
    <p:spTree>
      <p:nvGrpSpPr>
        <p:cNvPr id="1" name="Shape 166"/>
        <p:cNvGrpSpPr/>
        <p:nvPr/>
      </p:nvGrpSpPr>
      <p:grpSpPr>
        <a:xfrm>
          <a:off x="0" y="0"/>
          <a:ext cx="0" cy="0"/>
          <a:chOff x="0" y="0"/>
          <a:chExt cx="0" cy="0"/>
        </a:xfrm>
      </p:grpSpPr>
      <p:sp>
        <p:nvSpPr>
          <p:cNvPr id="167" name="Google Shape;167;p37"/>
          <p:cNvSpPr txBox="1"/>
          <p:nvPr/>
        </p:nvSpPr>
        <p:spPr>
          <a:xfrm>
            <a:off x="459000" y="118700"/>
            <a:ext cx="8217000" cy="589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Poppins"/>
                <a:ea typeface="Poppins"/>
                <a:cs typeface="Poppins"/>
                <a:sym typeface="Poppins"/>
              </a:rPr>
              <a:t>Thank you.</a:t>
            </a:r>
            <a:endParaRPr sz="3200" b="1">
              <a:latin typeface="Poppins"/>
              <a:ea typeface="Poppins"/>
              <a:cs typeface="Poppins"/>
              <a:sym typeface="Poppins"/>
            </a:endParaRPr>
          </a:p>
        </p:txBody>
      </p:sp>
      <p:grpSp>
        <p:nvGrpSpPr>
          <p:cNvPr id="168" name="Google Shape;168;p37"/>
          <p:cNvGrpSpPr/>
          <p:nvPr/>
        </p:nvGrpSpPr>
        <p:grpSpPr>
          <a:xfrm>
            <a:off x="917858" y="1509774"/>
            <a:ext cx="7308304" cy="3247383"/>
            <a:chOff x="136525" y="1698191"/>
            <a:chExt cx="8439150" cy="4501501"/>
          </a:xfrm>
        </p:grpSpPr>
        <p:pic>
          <p:nvPicPr>
            <p:cNvPr id="169" name="Google Shape;169;p37" descr="Kids"/>
            <p:cNvPicPr preferRelativeResize="0"/>
            <p:nvPr/>
          </p:nvPicPr>
          <p:blipFill rotWithShape="1">
            <a:blip r:embed="rId2">
              <a:alphaModFix/>
            </a:blip>
            <a:srcRect b="15597"/>
            <a:stretch/>
          </p:blipFill>
          <p:spPr>
            <a:xfrm>
              <a:off x="136525" y="2172238"/>
              <a:ext cx="8439150" cy="4027454"/>
            </a:xfrm>
            <a:prstGeom prst="rect">
              <a:avLst/>
            </a:prstGeom>
            <a:noFill/>
            <a:ln>
              <a:noFill/>
            </a:ln>
          </p:spPr>
        </p:pic>
        <p:sp>
          <p:nvSpPr>
            <p:cNvPr id="170" name="Google Shape;170;p37"/>
            <p:cNvSpPr txBox="1"/>
            <p:nvPr/>
          </p:nvSpPr>
          <p:spPr>
            <a:xfrm>
              <a:off x="1196181" y="1698191"/>
              <a:ext cx="13668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A8A8"/>
                  </a:solidFill>
                  <a:latin typeface="Poppins"/>
                  <a:ea typeface="Poppins"/>
                  <a:cs typeface="Poppins"/>
                  <a:sym typeface="Poppins"/>
                </a:rPr>
                <a:t>Software Company ED</a:t>
              </a:r>
              <a:endParaRPr>
                <a:latin typeface="Poppins"/>
                <a:ea typeface="Poppins"/>
                <a:cs typeface="Poppins"/>
                <a:sym typeface="Poppins"/>
              </a:endParaRPr>
            </a:p>
          </p:txBody>
        </p:sp>
        <p:cxnSp>
          <p:nvCxnSpPr>
            <p:cNvPr id="171" name="Google Shape;171;p37"/>
            <p:cNvCxnSpPr/>
            <p:nvPr/>
          </p:nvCxnSpPr>
          <p:spPr>
            <a:xfrm rot="10800000" flipH="1">
              <a:off x="1878981" y="2472275"/>
              <a:ext cx="600" cy="398700"/>
            </a:xfrm>
            <a:prstGeom prst="straightConnector1">
              <a:avLst/>
            </a:prstGeom>
            <a:noFill/>
            <a:ln w="31750" cap="rnd" cmpd="sng">
              <a:solidFill>
                <a:srgbClr val="00A8A8"/>
              </a:solidFill>
              <a:prstDash val="dot"/>
              <a:round/>
              <a:headEnd type="none" w="med" len="med"/>
              <a:tailEnd type="none" w="med" len="med"/>
            </a:ln>
          </p:spPr>
        </p:cxnSp>
        <p:sp>
          <p:nvSpPr>
            <p:cNvPr id="172" name="Google Shape;172;p37"/>
            <p:cNvSpPr txBox="1"/>
            <p:nvPr/>
          </p:nvSpPr>
          <p:spPr>
            <a:xfrm>
              <a:off x="2627313" y="2179322"/>
              <a:ext cx="13668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A8A8"/>
                  </a:solidFill>
                  <a:latin typeface="Poppins"/>
                  <a:ea typeface="Poppins"/>
                  <a:cs typeface="Poppins"/>
                  <a:sym typeface="Poppins"/>
                </a:rPr>
                <a:t>Nuclear Physicist</a:t>
              </a:r>
              <a:endParaRPr>
                <a:latin typeface="Poppins"/>
                <a:ea typeface="Poppins"/>
                <a:cs typeface="Poppins"/>
                <a:sym typeface="Poppins"/>
              </a:endParaRPr>
            </a:p>
          </p:txBody>
        </p:sp>
        <p:cxnSp>
          <p:nvCxnSpPr>
            <p:cNvPr id="173" name="Google Shape;173;p37"/>
            <p:cNvCxnSpPr/>
            <p:nvPr/>
          </p:nvCxnSpPr>
          <p:spPr>
            <a:xfrm rot="10800000">
              <a:off x="3310713" y="2742150"/>
              <a:ext cx="0" cy="209700"/>
            </a:xfrm>
            <a:prstGeom prst="straightConnector1">
              <a:avLst/>
            </a:prstGeom>
            <a:noFill/>
            <a:ln w="31750" cap="rnd" cmpd="sng">
              <a:solidFill>
                <a:srgbClr val="00A8A8"/>
              </a:solidFill>
              <a:prstDash val="dot"/>
              <a:round/>
              <a:headEnd type="none" w="med" len="med"/>
              <a:tailEnd type="none" w="med" len="med"/>
            </a:ln>
          </p:spPr>
        </p:cxnSp>
        <p:sp>
          <p:nvSpPr>
            <p:cNvPr id="174" name="Google Shape;174;p37"/>
            <p:cNvSpPr txBox="1"/>
            <p:nvPr/>
          </p:nvSpPr>
          <p:spPr>
            <a:xfrm>
              <a:off x="4011613" y="1745200"/>
              <a:ext cx="13668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A8A8"/>
                  </a:solidFill>
                  <a:latin typeface="Poppins"/>
                  <a:ea typeface="Poppins"/>
                  <a:cs typeface="Poppins"/>
                  <a:sym typeface="Poppins"/>
                </a:rPr>
                <a:t>U.S. President</a:t>
              </a:r>
              <a:endParaRPr>
                <a:latin typeface="Poppins"/>
                <a:ea typeface="Poppins"/>
                <a:cs typeface="Poppins"/>
                <a:sym typeface="Poppins"/>
              </a:endParaRPr>
            </a:p>
          </p:txBody>
        </p:sp>
        <p:cxnSp>
          <p:nvCxnSpPr>
            <p:cNvPr id="175" name="Google Shape;175;p37"/>
            <p:cNvCxnSpPr/>
            <p:nvPr/>
          </p:nvCxnSpPr>
          <p:spPr>
            <a:xfrm rot="10800000">
              <a:off x="4695013" y="2308028"/>
              <a:ext cx="900" cy="270000"/>
            </a:xfrm>
            <a:prstGeom prst="straightConnector1">
              <a:avLst/>
            </a:prstGeom>
            <a:noFill/>
            <a:ln w="31750" cap="rnd" cmpd="sng">
              <a:solidFill>
                <a:srgbClr val="00A8A8"/>
              </a:solidFill>
              <a:prstDash val="dot"/>
              <a:round/>
              <a:headEnd type="none" w="med" len="med"/>
              <a:tailEnd type="none" w="med" len="med"/>
            </a:ln>
          </p:spPr>
        </p:cxnSp>
        <p:sp>
          <p:nvSpPr>
            <p:cNvPr id="176" name="Google Shape;176;p37"/>
            <p:cNvSpPr txBox="1"/>
            <p:nvPr/>
          </p:nvSpPr>
          <p:spPr>
            <a:xfrm>
              <a:off x="5312305" y="2262725"/>
              <a:ext cx="13668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A8A8"/>
                  </a:solidFill>
                  <a:latin typeface="Poppins"/>
                  <a:ea typeface="Poppins"/>
                  <a:cs typeface="Poppins"/>
                  <a:sym typeface="Poppins"/>
                </a:rPr>
                <a:t>Venture Capitalist</a:t>
              </a:r>
              <a:endParaRPr>
                <a:latin typeface="Poppins"/>
                <a:ea typeface="Poppins"/>
                <a:cs typeface="Poppins"/>
                <a:sym typeface="Poppins"/>
              </a:endParaRPr>
            </a:p>
          </p:txBody>
        </p:sp>
        <p:cxnSp>
          <p:nvCxnSpPr>
            <p:cNvPr id="177" name="Google Shape;177;p37"/>
            <p:cNvCxnSpPr>
              <a:stCxn id="178" idx="0"/>
              <a:endCxn id="176" idx="2"/>
            </p:cNvCxnSpPr>
            <p:nvPr/>
          </p:nvCxnSpPr>
          <p:spPr>
            <a:xfrm rot="10800000">
              <a:off x="5995705" y="2719925"/>
              <a:ext cx="1800" cy="286800"/>
            </a:xfrm>
            <a:prstGeom prst="straightConnector1">
              <a:avLst/>
            </a:prstGeom>
            <a:noFill/>
            <a:ln w="31750" cap="rnd" cmpd="sng">
              <a:solidFill>
                <a:srgbClr val="00A8A8"/>
              </a:solidFill>
              <a:prstDash val="dot"/>
              <a:round/>
              <a:headEnd type="none" w="med" len="med"/>
              <a:tailEnd type="none" w="med" len="med"/>
            </a:ln>
          </p:spPr>
        </p:cxnSp>
        <p:sp>
          <p:nvSpPr>
            <p:cNvPr id="179" name="Google Shape;179;p37"/>
            <p:cNvSpPr txBox="1"/>
            <p:nvPr/>
          </p:nvSpPr>
          <p:spPr>
            <a:xfrm>
              <a:off x="6687614" y="1733784"/>
              <a:ext cx="10812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rgbClr val="00A8A8"/>
                  </a:solidFill>
                  <a:latin typeface="Poppins"/>
                  <a:ea typeface="Poppins"/>
                  <a:cs typeface="Poppins"/>
                  <a:sym typeface="Poppins"/>
                </a:rPr>
                <a:t>Poet Laureate</a:t>
              </a:r>
              <a:endParaRPr>
                <a:latin typeface="Poppins"/>
                <a:ea typeface="Poppins"/>
                <a:cs typeface="Poppins"/>
                <a:sym typeface="Poppins"/>
              </a:endParaRPr>
            </a:p>
          </p:txBody>
        </p:sp>
        <p:cxnSp>
          <p:nvCxnSpPr>
            <p:cNvPr id="180" name="Google Shape;180;p37"/>
            <p:cNvCxnSpPr/>
            <p:nvPr/>
          </p:nvCxnSpPr>
          <p:spPr>
            <a:xfrm rot="10800000">
              <a:off x="7228214" y="2296612"/>
              <a:ext cx="2700" cy="194700"/>
            </a:xfrm>
            <a:prstGeom prst="straightConnector1">
              <a:avLst/>
            </a:prstGeom>
            <a:noFill/>
            <a:ln w="31750" cap="rnd" cmpd="sng">
              <a:solidFill>
                <a:srgbClr val="00A8A8"/>
              </a:solidFill>
              <a:prstDash val="dot"/>
              <a:round/>
              <a:headEnd type="none" w="med" len="med"/>
              <a:tailEnd type="none" w="med" len="med"/>
            </a:ln>
          </p:spPr>
        </p:cxnSp>
      </p:grpSp>
      <p:sp>
        <p:nvSpPr>
          <p:cNvPr id="181" name="Google Shape;181;p37"/>
          <p:cNvSpPr txBox="1"/>
          <p:nvPr/>
        </p:nvSpPr>
        <p:spPr>
          <a:xfrm>
            <a:off x="1117600" y="707968"/>
            <a:ext cx="7423200" cy="5715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D63C46"/>
              </a:buClr>
              <a:buSzPts val="1500"/>
              <a:buFont typeface="Arial"/>
              <a:buNone/>
            </a:pPr>
            <a:r>
              <a:rPr lang="en-US" sz="2000">
                <a:solidFill>
                  <a:srgbClr val="000000"/>
                </a:solidFill>
                <a:latin typeface="Montserrat"/>
                <a:ea typeface="Montserrat"/>
                <a:cs typeface="Montserrat"/>
                <a:sym typeface="Montserrat"/>
              </a:rPr>
              <a:t>Our nation’s public school system is broken</a:t>
            </a:r>
            <a:r>
              <a:rPr lang="en-US" sz="2000">
                <a:latin typeface="Montserrat"/>
                <a:ea typeface="Montserrat"/>
                <a:cs typeface="Montserrat"/>
                <a:sym typeface="Montserrat"/>
              </a:rPr>
              <a:t>.</a:t>
            </a:r>
            <a:endParaRPr sz="2000">
              <a:latin typeface="Montserrat"/>
              <a:ea typeface="Montserrat"/>
              <a:cs typeface="Montserrat"/>
              <a:sym typeface="Montserrat"/>
            </a:endParaRPr>
          </a:p>
          <a:p>
            <a:pPr marL="0" marR="0" lvl="0" indent="0" algn="ctr" rtl="0">
              <a:spcBef>
                <a:spcPts val="0"/>
              </a:spcBef>
              <a:spcAft>
                <a:spcPts val="0"/>
              </a:spcAft>
              <a:buClr>
                <a:srgbClr val="D63C46"/>
              </a:buClr>
              <a:buSzPts val="1500"/>
              <a:buFont typeface="Arial"/>
              <a:buNone/>
            </a:pPr>
            <a:r>
              <a:rPr lang="en-US" sz="2000">
                <a:latin typeface="Montserrat"/>
                <a:ea typeface="Montserrat"/>
                <a:cs typeface="Montserrat"/>
                <a:sym typeface="Montserrat"/>
              </a:rPr>
              <a:t>Y</a:t>
            </a:r>
            <a:r>
              <a:rPr lang="en-US" sz="2000">
                <a:solidFill>
                  <a:srgbClr val="000000"/>
                </a:solidFill>
                <a:latin typeface="Montserrat"/>
                <a:ea typeface="Montserrat"/>
                <a:cs typeface="Montserrat"/>
                <a:sym typeface="Montserrat"/>
              </a:rPr>
              <a:t>ou</a:t>
            </a:r>
            <a:r>
              <a:rPr lang="en-US" sz="2000">
                <a:latin typeface="Montserrat"/>
                <a:ea typeface="Montserrat"/>
                <a:cs typeface="Montserrat"/>
                <a:sym typeface="Montserrat"/>
              </a:rPr>
              <a:t>’</a:t>
            </a:r>
            <a:r>
              <a:rPr lang="en-US" sz="2000">
                <a:solidFill>
                  <a:srgbClr val="000000"/>
                </a:solidFill>
                <a:latin typeface="Montserrat"/>
                <a:ea typeface="Montserrat"/>
                <a:cs typeface="Montserrat"/>
                <a:sym typeface="Montserrat"/>
              </a:rPr>
              <a:t>ve proactively chosen to be part of the solution.</a:t>
            </a:r>
            <a:endParaRPr sz="2000">
              <a:solidFill>
                <a:srgbClr val="000000"/>
              </a:solidFill>
              <a:latin typeface="Montserrat"/>
              <a:ea typeface="Montserrat"/>
              <a:cs typeface="Montserrat"/>
              <a:sym typeface="Montserrat"/>
            </a:endParaRPr>
          </a:p>
          <a:p>
            <a:pPr marL="0" marR="0" lvl="0" indent="0" algn="l" rtl="0">
              <a:spcBef>
                <a:spcPts val="0"/>
              </a:spcBef>
              <a:spcAft>
                <a:spcPts val="0"/>
              </a:spcAft>
              <a:buClr>
                <a:srgbClr val="D63C46"/>
              </a:buClr>
              <a:buSzPts val="1500"/>
              <a:buFont typeface="Arial"/>
              <a:buNone/>
            </a:pPr>
            <a:endParaRPr sz="2000">
              <a:latin typeface="Poppins"/>
              <a:ea typeface="Poppins"/>
              <a:cs typeface="Poppins"/>
              <a:sym typeface="Poppins"/>
            </a:endParaRPr>
          </a:p>
        </p:txBody>
      </p:sp>
    </p:spTree>
    <p:extLst>
      <p:ext uri="{BB962C8B-B14F-4D97-AF65-F5344CB8AC3E}">
        <p14:creationId xmlns:p14="http://schemas.microsoft.com/office/powerpoint/2010/main" val="1377824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3">
  <p:cSld name="Custom Layout 3">
    <p:spTree>
      <p:nvGrpSpPr>
        <p:cNvPr id="1" name="Shape 182"/>
        <p:cNvGrpSpPr/>
        <p:nvPr/>
      </p:nvGrpSpPr>
      <p:grpSpPr>
        <a:xfrm>
          <a:off x="0" y="0"/>
          <a:ext cx="0" cy="0"/>
          <a:chOff x="0" y="0"/>
          <a:chExt cx="0" cy="0"/>
        </a:xfrm>
      </p:grpSpPr>
      <p:sp>
        <p:nvSpPr>
          <p:cNvPr id="183" name="Google Shape;183;p38"/>
          <p:cNvSpPr/>
          <p:nvPr/>
        </p:nvSpPr>
        <p:spPr>
          <a:xfrm>
            <a:off x="548380" y="3542329"/>
            <a:ext cx="8175300" cy="1348800"/>
          </a:xfrm>
          <a:prstGeom prst="ellipse">
            <a:avLst/>
          </a:prstGeom>
          <a:solidFill>
            <a:srgbClr val="000000">
              <a:alpha val="15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84" name="Google Shape;184;p38"/>
          <p:cNvSpPr/>
          <p:nvPr/>
        </p:nvSpPr>
        <p:spPr>
          <a:xfrm>
            <a:off x="538220" y="3466129"/>
            <a:ext cx="8175300" cy="1348800"/>
          </a:xfrm>
          <a:prstGeom prst="ellipse">
            <a:avLst/>
          </a:prstGeom>
          <a:solidFill>
            <a:srgbClr val="FAAA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85" name="Google Shape;185;p38"/>
          <p:cNvSpPr/>
          <p:nvPr/>
        </p:nvSpPr>
        <p:spPr>
          <a:xfrm>
            <a:off x="790054" y="4243912"/>
            <a:ext cx="2232000" cy="302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rgbClr val="000000"/>
                </a:solidFill>
                <a:latin typeface="Arial"/>
                <a:ea typeface="Arial"/>
                <a:cs typeface="Arial"/>
                <a:sym typeface="Arial"/>
              </a:rPr>
              <a:t>Staff</a:t>
            </a:r>
            <a:endParaRPr sz="1400">
              <a:solidFill>
                <a:srgbClr val="000000"/>
              </a:solidFill>
              <a:latin typeface="Arial"/>
              <a:ea typeface="Arial"/>
              <a:cs typeface="Arial"/>
              <a:sym typeface="Arial"/>
            </a:endParaRPr>
          </a:p>
        </p:txBody>
      </p:sp>
      <p:sp>
        <p:nvSpPr>
          <p:cNvPr id="186" name="Google Shape;186;p38"/>
          <p:cNvSpPr/>
          <p:nvPr/>
        </p:nvSpPr>
        <p:spPr>
          <a:xfrm>
            <a:off x="4518158" y="4502992"/>
            <a:ext cx="2232000" cy="302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rgbClr val="000000"/>
                </a:solidFill>
                <a:latin typeface="Arial"/>
                <a:ea typeface="Arial"/>
                <a:cs typeface="Arial"/>
                <a:sym typeface="Arial"/>
              </a:rPr>
              <a:t>Money</a:t>
            </a:r>
            <a:endParaRPr sz="1400">
              <a:solidFill>
                <a:srgbClr val="000000"/>
              </a:solidFill>
              <a:latin typeface="Arial"/>
              <a:ea typeface="Arial"/>
              <a:cs typeface="Arial"/>
              <a:sym typeface="Arial"/>
            </a:endParaRPr>
          </a:p>
        </p:txBody>
      </p:sp>
      <p:sp>
        <p:nvSpPr>
          <p:cNvPr id="187" name="Google Shape;187;p38"/>
          <p:cNvSpPr/>
          <p:nvPr/>
        </p:nvSpPr>
        <p:spPr>
          <a:xfrm>
            <a:off x="2501706" y="4502992"/>
            <a:ext cx="2232000" cy="302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rgbClr val="000000"/>
                </a:solidFill>
                <a:latin typeface="Arial"/>
                <a:ea typeface="Arial"/>
                <a:cs typeface="Arial"/>
                <a:sym typeface="Arial"/>
              </a:rPr>
              <a:t>Curriculum</a:t>
            </a:r>
            <a:endParaRPr sz="1400">
              <a:solidFill>
                <a:srgbClr val="000000"/>
              </a:solidFill>
              <a:latin typeface="Arial"/>
              <a:ea typeface="Arial"/>
              <a:cs typeface="Arial"/>
              <a:sym typeface="Arial"/>
            </a:endParaRPr>
          </a:p>
        </p:txBody>
      </p:sp>
      <p:sp>
        <p:nvSpPr>
          <p:cNvPr id="188" name="Google Shape;188;p38"/>
          <p:cNvSpPr/>
          <p:nvPr/>
        </p:nvSpPr>
        <p:spPr>
          <a:xfrm>
            <a:off x="6229811" y="4243912"/>
            <a:ext cx="2232000" cy="3021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rgbClr val="000000"/>
                </a:solidFill>
                <a:latin typeface="Arial"/>
                <a:ea typeface="Arial"/>
                <a:cs typeface="Arial"/>
                <a:sym typeface="Arial"/>
              </a:rPr>
              <a:t>Stakeholders</a:t>
            </a:r>
            <a:endParaRPr sz="1400">
              <a:solidFill>
                <a:srgbClr val="000000"/>
              </a:solidFill>
              <a:latin typeface="Arial"/>
              <a:ea typeface="Arial"/>
              <a:cs typeface="Arial"/>
              <a:sym typeface="Arial"/>
            </a:endParaRPr>
          </a:p>
        </p:txBody>
      </p:sp>
      <p:pic>
        <p:nvPicPr>
          <p:cNvPr id="189" name="Google Shape;189;p38"/>
          <p:cNvPicPr preferRelativeResize="0"/>
          <p:nvPr/>
        </p:nvPicPr>
        <p:blipFill rotWithShape="1">
          <a:blip r:embed="rId2">
            <a:alphaModFix/>
          </a:blip>
          <a:srcRect/>
          <a:stretch/>
        </p:blipFill>
        <p:spPr>
          <a:xfrm>
            <a:off x="1508248" y="3804403"/>
            <a:ext cx="405000" cy="405000"/>
          </a:xfrm>
          <a:prstGeom prst="rect">
            <a:avLst/>
          </a:prstGeom>
          <a:noFill/>
          <a:ln>
            <a:noFill/>
          </a:ln>
        </p:spPr>
      </p:pic>
      <p:pic>
        <p:nvPicPr>
          <p:cNvPr id="190" name="Google Shape;190;p38"/>
          <p:cNvPicPr preferRelativeResize="0"/>
          <p:nvPr/>
        </p:nvPicPr>
        <p:blipFill rotWithShape="1">
          <a:blip r:embed="rId3">
            <a:alphaModFix/>
          </a:blip>
          <a:srcRect/>
          <a:stretch/>
        </p:blipFill>
        <p:spPr>
          <a:xfrm>
            <a:off x="3257995" y="4022389"/>
            <a:ext cx="405000" cy="405000"/>
          </a:xfrm>
          <a:prstGeom prst="rect">
            <a:avLst/>
          </a:prstGeom>
          <a:noFill/>
          <a:ln>
            <a:noFill/>
          </a:ln>
        </p:spPr>
      </p:pic>
      <p:pic>
        <p:nvPicPr>
          <p:cNvPr id="191" name="Google Shape;191;p38"/>
          <p:cNvPicPr preferRelativeResize="0"/>
          <p:nvPr/>
        </p:nvPicPr>
        <p:blipFill rotWithShape="1">
          <a:blip r:embed="rId4">
            <a:alphaModFix/>
          </a:blip>
          <a:srcRect/>
          <a:stretch/>
        </p:blipFill>
        <p:spPr>
          <a:xfrm>
            <a:off x="5252416" y="4037629"/>
            <a:ext cx="405000" cy="405000"/>
          </a:xfrm>
          <a:prstGeom prst="rect">
            <a:avLst/>
          </a:prstGeom>
          <a:noFill/>
          <a:ln>
            <a:noFill/>
          </a:ln>
        </p:spPr>
      </p:pic>
      <p:pic>
        <p:nvPicPr>
          <p:cNvPr id="192" name="Google Shape;192;p38"/>
          <p:cNvPicPr preferRelativeResize="0"/>
          <p:nvPr/>
        </p:nvPicPr>
        <p:blipFill rotWithShape="1">
          <a:blip r:embed="rId5">
            <a:alphaModFix/>
          </a:blip>
          <a:srcRect/>
          <a:stretch/>
        </p:blipFill>
        <p:spPr>
          <a:xfrm>
            <a:off x="6962358" y="3773924"/>
            <a:ext cx="405000" cy="405000"/>
          </a:xfrm>
          <a:prstGeom prst="rect">
            <a:avLst/>
          </a:prstGeom>
          <a:noFill/>
          <a:ln>
            <a:noFill/>
          </a:ln>
        </p:spPr>
      </p:pic>
      <p:sp>
        <p:nvSpPr>
          <p:cNvPr id="193" name="Google Shape;193;p38"/>
          <p:cNvSpPr/>
          <p:nvPr/>
        </p:nvSpPr>
        <p:spPr>
          <a:xfrm>
            <a:off x="1504858" y="2921999"/>
            <a:ext cx="6262500" cy="1123200"/>
          </a:xfrm>
          <a:prstGeom prst="ellipse">
            <a:avLst/>
          </a:prstGeom>
          <a:solidFill>
            <a:srgbClr val="000000">
              <a:alpha val="15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94" name="Google Shape;194;p38"/>
          <p:cNvSpPr/>
          <p:nvPr/>
        </p:nvSpPr>
        <p:spPr>
          <a:xfrm>
            <a:off x="1109975" y="2845799"/>
            <a:ext cx="6647100" cy="1123200"/>
          </a:xfrm>
          <a:prstGeom prst="ellipse">
            <a:avLst/>
          </a:prstGeom>
          <a:solidFill>
            <a:srgbClr val="31A8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95" name="Google Shape;195;p38"/>
          <p:cNvSpPr txBox="1"/>
          <p:nvPr/>
        </p:nvSpPr>
        <p:spPr>
          <a:xfrm>
            <a:off x="1576620" y="3074195"/>
            <a:ext cx="2890800" cy="606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rgbClr val="000000"/>
                </a:solidFill>
                <a:latin typeface="Poppins"/>
                <a:ea typeface="Poppins"/>
                <a:cs typeface="Poppins"/>
                <a:sym typeface="Poppins"/>
              </a:rPr>
              <a:t>Self-Sustaining Board</a:t>
            </a:r>
            <a:endParaRPr sz="1600" b="1">
              <a:solidFill>
                <a:srgbClr val="000000"/>
              </a:solidFill>
              <a:latin typeface="Poppins"/>
              <a:ea typeface="Poppins"/>
              <a:cs typeface="Poppins"/>
              <a:sym typeface="Poppins"/>
            </a:endParaRPr>
          </a:p>
          <a:p>
            <a:pPr marL="0" marR="0" lvl="0" indent="0" algn="ctr" rtl="0">
              <a:spcBef>
                <a:spcPts val="300"/>
              </a:spcBef>
              <a:spcAft>
                <a:spcPts val="0"/>
              </a:spcAft>
              <a:buNone/>
            </a:pPr>
            <a:r>
              <a:rPr lang="en-US" sz="1400">
                <a:solidFill>
                  <a:srgbClr val="000000"/>
                </a:solidFill>
                <a:latin typeface="Poppins"/>
                <a:ea typeface="Poppins"/>
                <a:cs typeface="Poppins"/>
                <a:sym typeface="Poppins"/>
              </a:rPr>
              <a:t>Equipped to govern a multimillio</a:t>
            </a:r>
            <a:r>
              <a:rPr lang="en-US">
                <a:latin typeface="Poppins"/>
                <a:ea typeface="Poppins"/>
                <a:cs typeface="Poppins"/>
                <a:sym typeface="Poppins"/>
              </a:rPr>
              <a:t>n-dollar</a:t>
            </a:r>
            <a:r>
              <a:rPr lang="en-US" sz="1400">
                <a:solidFill>
                  <a:srgbClr val="000000"/>
                </a:solidFill>
                <a:latin typeface="Poppins"/>
                <a:ea typeface="Poppins"/>
                <a:cs typeface="Poppins"/>
                <a:sym typeface="Poppins"/>
              </a:rPr>
              <a:t> public enterprise</a:t>
            </a:r>
            <a:endParaRPr>
              <a:latin typeface="Poppins"/>
              <a:ea typeface="Poppins"/>
              <a:cs typeface="Poppins"/>
              <a:sym typeface="Poppins"/>
            </a:endParaRPr>
          </a:p>
        </p:txBody>
      </p:sp>
      <p:sp>
        <p:nvSpPr>
          <p:cNvPr id="196" name="Google Shape;196;p38"/>
          <p:cNvSpPr txBox="1"/>
          <p:nvPr/>
        </p:nvSpPr>
        <p:spPr>
          <a:xfrm>
            <a:off x="5084875" y="3113133"/>
            <a:ext cx="2258400" cy="438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rgbClr val="000000"/>
                </a:solidFill>
                <a:latin typeface="Arial"/>
                <a:ea typeface="Arial"/>
                <a:cs typeface="Arial"/>
                <a:sym typeface="Arial"/>
              </a:rPr>
              <a:t>Strong </a:t>
            </a:r>
            <a:r>
              <a:rPr lang="en-US" sz="1600" b="1"/>
              <a:t>Board-ED</a:t>
            </a:r>
            <a:r>
              <a:rPr lang="en-US" sz="1600" b="1">
                <a:solidFill>
                  <a:srgbClr val="000000"/>
                </a:solidFill>
                <a:latin typeface="Arial"/>
                <a:ea typeface="Arial"/>
                <a:cs typeface="Arial"/>
                <a:sym typeface="Arial"/>
              </a:rPr>
              <a:t> Partnership</a:t>
            </a:r>
            <a:endParaRPr/>
          </a:p>
        </p:txBody>
      </p:sp>
      <p:sp>
        <p:nvSpPr>
          <p:cNvPr id="197" name="Google Shape;197;p38"/>
          <p:cNvSpPr/>
          <p:nvPr/>
        </p:nvSpPr>
        <p:spPr>
          <a:xfrm>
            <a:off x="2684990" y="2413225"/>
            <a:ext cx="3902100" cy="699900"/>
          </a:xfrm>
          <a:prstGeom prst="ellipse">
            <a:avLst/>
          </a:prstGeom>
          <a:solidFill>
            <a:srgbClr val="000000">
              <a:alpha val="1569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98" name="Google Shape;198;p38"/>
          <p:cNvSpPr/>
          <p:nvPr/>
        </p:nvSpPr>
        <p:spPr>
          <a:xfrm>
            <a:off x="2674830" y="2337025"/>
            <a:ext cx="3902100" cy="699900"/>
          </a:xfrm>
          <a:prstGeom prst="ellipse">
            <a:avLst/>
          </a:prstGeom>
          <a:solidFill>
            <a:srgbClr val="80BC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199" name="Google Shape;199;p38"/>
          <p:cNvSpPr txBox="1"/>
          <p:nvPr/>
        </p:nvSpPr>
        <p:spPr>
          <a:xfrm>
            <a:off x="0" y="38869"/>
            <a:ext cx="9144000" cy="589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3200" b="1">
                <a:latin typeface="Poppins"/>
                <a:ea typeface="Poppins"/>
                <a:cs typeface="Poppins"/>
                <a:sym typeface="Poppins"/>
              </a:rPr>
              <a:t>Governance Matters</a:t>
            </a:r>
            <a:endParaRPr sz="3200" b="1">
              <a:latin typeface="Poppins"/>
              <a:ea typeface="Poppins"/>
              <a:cs typeface="Poppins"/>
              <a:sym typeface="Poppins"/>
            </a:endParaRPr>
          </a:p>
        </p:txBody>
      </p:sp>
      <p:sp>
        <p:nvSpPr>
          <p:cNvPr id="200" name="Google Shape;200;p38"/>
          <p:cNvSpPr/>
          <p:nvPr/>
        </p:nvSpPr>
        <p:spPr>
          <a:xfrm>
            <a:off x="3288096" y="1207460"/>
            <a:ext cx="2664000" cy="2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Poppins"/>
                <a:ea typeface="Poppins"/>
                <a:cs typeface="Poppins"/>
                <a:sym typeface="Poppins"/>
              </a:rPr>
              <a:t>Academic Excellence</a:t>
            </a:r>
            <a:endParaRPr sz="1800" b="1">
              <a:solidFill>
                <a:srgbClr val="000000"/>
              </a:solidFill>
              <a:latin typeface="Poppins"/>
              <a:ea typeface="Poppins"/>
              <a:cs typeface="Poppins"/>
              <a:sym typeface="Poppins"/>
            </a:endParaRPr>
          </a:p>
        </p:txBody>
      </p:sp>
      <p:sp>
        <p:nvSpPr>
          <p:cNvPr id="201" name="Google Shape;201;p38"/>
          <p:cNvSpPr/>
          <p:nvPr/>
        </p:nvSpPr>
        <p:spPr>
          <a:xfrm>
            <a:off x="1968672" y="1669643"/>
            <a:ext cx="2232000" cy="486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Poppins"/>
                <a:ea typeface="Poppins"/>
                <a:cs typeface="Poppins"/>
                <a:sym typeface="Poppins"/>
              </a:rPr>
              <a:t>Organizational Sustainability</a:t>
            </a:r>
            <a:endParaRPr sz="1800" b="1">
              <a:solidFill>
                <a:srgbClr val="000000"/>
              </a:solidFill>
              <a:latin typeface="Poppins"/>
              <a:ea typeface="Poppins"/>
              <a:cs typeface="Poppins"/>
              <a:sym typeface="Poppins"/>
            </a:endParaRPr>
          </a:p>
        </p:txBody>
      </p:sp>
      <p:sp>
        <p:nvSpPr>
          <p:cNvPr id="202" name="Google Shape;202;p38"/>
          <p:cNvSpPr/>
          <p:nvPr/>
        </p:nvSpPr>
        <p:spPr>
          <a:xfrm>
            <a:off x="5084875" y="1669643"/>
            <a:ext cx="2232000" cy="486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Poppins"/>
                <a:ea typeface="Poppins"/>
                <a:cs typeface="Poppins"/>
                <a:sym typeface="Poppins"/>
              </a:rPr>
              <a:t>Growth and Replication</a:t>
            </a:r>
            <a:endParaRPr sz="1800" b="1">
              <a:solidFill>
                <a:srgbClr val="000000"/>
              </a:solidFill>
              <a:latin typeface="Poppins"/>
              <a:ea typeface="Poppins"/>
              <a:cs typeface="Poppins"/>
              <a:sym typeface="Poppins"/>
            </a:endParaRPr>
          </a:p>
        </p:txBody>
      </p:sp>
      <p:sp>
        <p:nvSpPr>
          <p:cNvPr id="203" name="Google Shape;203;p38"/>
          <p:cNvSpPr/>
          <p:nvPr/>
        </p:nvSpPr>
        <p:spPr>
          <a:xfrm>
            <a:off x="4161712" y="2859409"/>
            <a:ext cx="1070400" cy="1780200"/>
          </a:xfrm>
          <a:prstGeom prst="upArrow">
            <a:avLst>
              <a:gd name="adj1" fmla="val 50000"/>
              <a:gd name="adj2" fmla="val 50000"/>
            </a:avLst>
          </a:prstGeom>
          <a:gradFill>
            <a:gsLst>
              <a:gs pos="0">
                <a:srgbClr val="FFFFFF"/>
              </a:gs>
              <a:gs pos="100000">
                <a:srgbClr val="FFFFFF">
                  <a:alpha val="0"/>
                </a:srgbClr>
              </a:gs>
            </a:gsLst>
            <a:lin ang="5400012"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204" name="Google Shape;204;p38"/>
          <p:cNvPicPr preferRelativeResize="0"/>
          <p:nvPr/>
        </p:nvPicPr>
        <p:blipFill rotWithShape="1">
          <a:blip r:embed="rId6">
            <a:alphaModFix/>
          </a:blip>
          <a:srcRect/>
          <a:stretch/>
        </p:blipFill>
        <p:spPr>
          <a:xfrm>
            <a:off x="3784935" y="2413225"/>
            <a:ext cx="202498" cy="277618"/>
          </a:xfrm>
          <a:prstGeom prst="rect">
            <a:avLst/>
          </a:prstGeom>
          <a:noFill/>
          <a:ln>
            <a:noFill/>
          </a:ln>
        </p:spPr>
      </p:pic>
      <p:pic>
        <p:nvPicPr>
          <p:cNvPr id="205" name="Google Shape;205;p38"/>
          <p:cNvPicPr preferRelativeResize="0"/>
          <p:nvPr/>
        </p:nvPicPr>
        <p:blipFill rotWithShape="1">
          <a:blip r:embed="rId7">
            <a:alphaModFix/>
          </a:blip>
          <a:srcRect/>
          <a:stretch/>
        </p:blipFill>
        <p:spPr>
          <a:xfrm>
            <a:off x="4161712" y="2491424"/>
            <a:ext cx="202500" cy="265780"/>
          </a:xfrm>
          <a:prstGeom prst="rect">
            <a:avLst/>
          </a:prstGeom>
          <a:noFill/>
          <a:ln>
            <a:noFill/>
          </a:ln>
        </p:spPr>
      </p:pic>
      <p:pic>
        <p:nvPicPr>
          <p:cNvPr id="206" name="Google Shape;206;p38"/>
          <p:cNvPicPr preferRelativeResize="0"/>
          <p:nvPr/>
        </p:nvPicPr>
        <p:blipFill rotWithShape="1">
          <a:blip r:embed="rId8">
            <a:alphaModFix/>
          </a:blip>
          <a:srcRect/>
          <a:stretch/>
        </p:blipFill>
        <p:spPr>
          <a:xfrm>
            <a:off x="5303175" y="2452669"/>
            <a:ext cx="202500" cy="265780"/>
          </a:xfrm>
          <a:prstGeom prst="rect">
            <a:avLst/>
          </a:prstGeom>
          <a:noFill/>
          <a:ln>
            <a:noFill/>
          </a:ln>
        </p:spPr>
      </p:pic>
      <p:pic>
        <p:nvPicPr>
          <p:cNvPr id="207" name="Google Shape;207;p38"/>
          <p:cNvPicPr preferRelativeResize="0"/>
          <p:nvPr/>
        </p:nvPicPr>
        <p:blipFill rotWithShape="1">
          <a:blip r:embed="rId9">
            <a:alphaModFix/>
          </a:blip>
          <a:srcRect/>
          <a:stretch/>
        </p:blipFill>
        <p:spPr>
          <a:xfrm>
            <a:off x="4892416" y="2493578"/>
            <a:ext cx="202498" cy="277618"/>
          </a:xfrm>
          <a:prstGeom prst="rect">
            <a:avLst/>
          </a:prstGeom>
          <a:noFill/>
          <a:ln>
            <a:noFill/>
          </a:ln>
        </p:spPr>
      </p:pic>
      <p:pic>
        <p:nvPicPr>
          <p:cNvPr id="208" name="Google Shape;208;p38"/>
          <p:cNvPicPr preferRelativeResize="0"/>
          <p:nvPr/>
        </p:nvPicPr>
        <p:blipFill rotWithShape="1">
          <a:blip r:embed="rId10">
            <a:alphaModFix/>
          </a:blip>
          <a:srcRect/>
          <a:stretch/>
        </p:blipFill>
        <p:spPr>
          <a:xfrm>
            <a:off x="5123175" y="2567624"/>
            <a:ext cx="202500" cy="265780"/>
          </a:xfrm>
          <a:prstGeom prst="rect">
            <a:avLst/>
          </a:prstGeom>
          <a:noFill/>
          <a:ln>
            <a:noFill/>
          </a:ln>
        </p:spPr>
      </p:pic>
      <p:pic>
        <p:nvPicPr>
          <p:cNvPr id="209" name="Google Shape;209;p38"/>
          <p:cNvPicPr preferRelativeResize="0"/>
          <p:nvPr/>
        </p:nvPicPr>
        <p:blipFill rotWithShape="1">
          <a:blip r:embed="rId11">
            <a:alphaModFix/>
          </a:blip>
          <a:srcRect/>
          <a:stretch/>
        </p:blipFill>
        <p:spPr>
          <a:xfrm>
            <a:off x="3493090" y="2493578"/>
            <a:ext cx="202500" cy="265780"/>
          </a:xfrm>
          <a:prstGeom prst="rect">
            <a:avLst/>
          </a:prstGeom>
          <a:noFill/>
          <a:ln>
            <a:noFill/>
          </a:ln>
        </p:spPr>
      </p:pic>
      <p:sp>
        <p:nvSpPr>
          <p:cNvPr id="210" name="Google Shape;210;p38"/>
          <p:cNvSpPr/>
          <p:nvPr/>
        </p:nvSpPr>
        <p:spPr>
          <a:xfrm>
            <a:off x="0" y="417300"/>
            <a:ext cx="9144000" cy="486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latin typeface="Montserrat"/>
                <a:ea typeface="Montserrat"/>
                <a:cs typeface="Montserrat"/>
                <a:sym typeface="Montserrat"/>
              </a:rPr>
              <a:t>It’s key to delivering on charter promises.</a:t>
            </a:r>
            <a:endParaRPr sz="1800">
              <a:solidFill>
                <a:srgbClr val="000000"/>
              </a:solidFill>
              <a:latin typeface="Montserrat"/>
              <a:ea typeface="Montserrat"/>
              <a:cs typeface="Montserrat"/>
              <a:sym typeface="Montserrat"/>
            </a:endParaRPr>
          </a:p>
        </p:txBody>
      </p:sp>
      <p:pic>
        <p:nvPicPr>
          <p:cNvPr id="211" name="Google Shape;211;p38"/>
          <p:cNvPicPr preferRelativeResize="0"/>
          <p:nvPr/>
        </p:nvPicPr>
        <p:blipFill>
          <a:blip r:embed="rId12">
            <a:alphaModFix/>
          </a:blip>
          <a:stretch>
            <a:fillRect/>
          </a:stretch>
        </p:blipFill>
        <p:spPr>
          <a:xfrm>
            <a:off x="4161703" y="1607640"/>
            <a:ext cx="602100" cy="602109"/>
          </a:xfrm>
          <a:prstGeom prst="rect">
            <a:avLst/>
          </a:prstGeom>
          <a:noFill/>
          <a:ln>
            <a:noFill/>
          </a:ln>
        </p:spPr>
      </p:pic>
    </p:spTree>
    <p:extLst>
      <p:ext uri="{BB962C8B-B14F-4D97-AF65-F5344CB8AC3E}">
        <p14:creationId xmlns:p14="http://schemas.microsoft.com/office/powerpoint/2010/main" val="375557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212"/>
        <p:cNvGrpSpPr/>
        <p:nvPr/>
      </p:nvGrpSpPr>
      <p:grpSpPr>
        <a:xfrm>
          <a:off x="0" y="0"/>
          <a:ext cx="0" cy="0"/>
          <a:chOff x="0" y="0"/>
          <a:chExt cx="0" cy="0"/>
        </a:xfrm>
      </p:grpSpPr>
      <p:sp>
        <p:nvSpPr>
          <p:cNvPr id="213" name="Google Shape;213;p39"/>
          <p:cNvSpPr txBox="1">
            <a:spLocks noGrp="1"/>
          </p:cNvSpPr>
          <p:nvPr>
            <p:ph type="title"/>
          </p:nvPr>
        </p:nvSpPr>
        <p:spPr>
          <a:xfrm>
            <a:off x="458000" y="159431"/>
            <a:ext cx="8229600" cy="589200"/>
          </a:xfrm>
          <a:prstGeom prst="rect">
            <a:avLst/>
          </a:prstGeom>
        </p:spPr>
        <p:txBody>
          <a:bodyPr spcFirstLastPara="1" wrap="square" lIns="91425" tIns="45700" rIns="91425" bIns="45700" anchor="t" anchorCtr="0">
            <a:noAutofit/>
          </a:bodyPr>
          <a:lstStyle>
            <a:lvl1pPr lvl="0" algn="ctr"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2491699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1">
  <p:cSld name="Content 1">
    <p:spTree>
      <p:nvGrpSpPr>
        <p:cNvPr id="1" name="Shape 214"/>
        <p:cNvGrpSpPr/>
        <p:nvPr/>
      </p:nvGrpSpPr>
      <p:grpSpPr>
        <a:xfrm>
          <a:off x="0" y="0"/>
          <a:ext cx="0" cy="0"/>
          <a:chOff x="0" y="0"/>
          <a:chExt cx="0" cy="0"/>
        </a:xfrm>
      </p:grpSpPr>
      <p:sp>
        <p:nvSpPr>
          <p:cNvPr id="215" name="Google Shape;215;p40"/>
          <p:cNvSpPr txBox="1"/>
          <p:nvPr/>
        </p:nvSpPr>
        <p:spPr>
          <a:xfrm>
            <a:off x="0" y="1789650"/>
            <a:ext cx="9144000" cy="2250000"/>
          </a:xfrm>
          <a:prstGeom prst="rect">
            <a:avLst/>
          </a:prstGeom>
          <a:noFill/>
          <a:ln>
            <a:noFill/>
          </a:ln>
        </p:spPr>
        <p:txBody>
          <a:bodyPr spcFirstLastPara="1" wrap="square" lIns="91425" tIns="91425" rIns="91425" bIns="91425" anchor="ctr" anchorCtr="0">
            <a:noAutofit/>
          </a:bodyPr>
          <a:lstStyle/>
          <a:p>
            <a:pPr marL="0" marR="0" lvl="0" indent="0" algn="ctr" rtl="0">
              <a:spcBef>
                <a:spcPts val="0"/>
              </a:spcBef>
              <a:spcAft>
                <a:spcPts val="0"/>
              </a:spcAft>
              <a:buClr>
                <a:srgbClr val="000000"/>
              </a:buClr>
              <a:buSzPts val="4800"/>
              <a:buFont typeface="Catamaran"/>
              <a:buNone/>
            </a:pPr>
            <a:r>
              <a:rPr lang="en-US" sz="3600" b="1">
                <a:solidFill>
                  <a:srgbClr val="000000"/>
                </a:solidFill>
                <a:latin typeface="Poppins"/>
                <a:ea typeface="Poppins"/>
                <a:cs typeface="Poppins"/>
                <a:sym typeface="Poppins"/>
              </a:rPr>
              <a:t>We help charter school boards </a:t>
            </a:r>
            <a:endParaRPr sz="3600" b="1">
              <a:solidFill>
                <a:srgbClr val="000000"/>
              </a:solidFill>
              <a:latin typeface="Poppins"/>
              <a:ea typeface="Poppins"/>
              <a:cs typeface="Poppins"/>
              <a:sym typeface="Poppins"/>
            </a:endParaRPr>
          </a:p>
          <a:p>
            <a:pPr marL="0" marR="0" lvl="0" indent="0" algn="ctr" rtl="0">
              <a:spcBef>
                <a:spcPts val="0"/>
              </a:spcBef>
              <a:spcAft>
                <a:spcPts val="0"/>
              </a:spcAft>
              <a:buClr>
                <a:srgbClr val="000000"/>
              </a:buClr>
              <a:buSzPts val="4800"/>
              <a:buFont typeface="Catamaran"/>
              <a:buNone/>
            </a:pPr>
            <a:r>
              <a:rPr lang="en-US" sz="3600" b="1">
                <a:solidFill>
                  <a:srgbClr val="000000"/>
                </a:solidFill>
                <a:latin typeface="Poppins"/>
                <a:ea typeface="Poppins"/>
                <a:cs typeface="Poppins"/>
                <a:sym typeface="Poppins"/>
              </a:rPr>
              <a:t>deliver exceptional results.</a:t>
            </a:r>
            <a:endParaRPr sz="3600">
              <a:solidFill>
                <a:srgbClr val="000000"/>
              </a:solidFill>
              <a:latin typeface="Poppins"/>
              <a:ea typeface="Poppins"/>
              <a:cs typeface="Poppins"/>
              <a:sym typeface="Poppins"/>
            </a:endParaRPr>
          </a:p>
          <a:p>
            <a:pPr marL="0" marR="0" lvl="0" indent="0" algn="l" rtl="0">
              <a:spcBef>
                <a:spcPts val="0"/>
              </a:spcBef>
              <a:spcAft>
                <a:spcPts val="0"/>
              </a:spcAft>
              <a:buClr>
                <a:srgbClr val="000000"/>
              </a:buClr>
              <a:buSzPts val="2400"/>
              <a:buFont typeface="Arial"/>
              <a:buNone/>
            </a:pPr>
            <a:endParaRPr sz="3600">
              <a:solidFill>
                <a:srgbClr val="000000"/>
              </a:solidFill>
              <a:latin typeface="Poppins"/>
              <a:ea typeface="Poppins"/>
              <a:cs typeface="Poppins"/>
              <a:sym typeface="Poppins"/>
            </a:endParaRPr>
          </a:p>
        </p:txBody>
      </p:sp>
      <p:pic>
        <p:nvPicPr>
          <p:cNvPr id="216" name="Google Shape;216;p40"/>
          <p:cNvPicPr preferRelativeResize="0"/>
          <p:nvPr/>
        </p:nvPicPr>
        <p:blipFill rotWithShape="1">
          <a:blip r:embed="rId2">
            <a:alphaModFix/>
          </a:blip>
          <a:srcRect/>
          <a:stretch/>
        </p:blipFill>
        <p:spPr>
          <a:xfrm>
            <a:off x="1937563" y="840094"/>
            <a:ext cx="3951661" cy="818184"/>
          </a:xfrm>
          <a:prstGeom prst="rect">
            <a:avLst/>
          </a:prstGeom>
          <a:noFill/>
          <a:ln>
            <a:noFill/>
          </a:ln>
        </p:spPr>
      </p:pic>
    </p:spTree>
    <p:extLst>
      <p:ext uri="{BB962C8B-B14F-4D97-AF65-F5344CB8AC3E}">
        <p14:creationId xmlns:p14="http://schemas.microsoft.com/office/powerpoint/2010/main" val="2187630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217"/>
        <p:cNvGrpSpPr/>
        <p:nvPr/>
      </p:nvGrpSpPr>
      <p:grpSpPr>
        <a:xfrm>
          <a:off x="0" y="0"/>
          <a:ext cx="0" cy="0"/>
          <a:chOff x="0" y="0"/>
          <a:chExt cx="0" cy="0"/>
        </a:xfrm>
      </p:grpSpPr>
      <p:sp>
        <p:nvSpPr>
          <p:cNvPr id="218" name="Google Shape;218;p41"/>
          <p:cNvSpPr txBox="1">
            <a:spLocks noGrp="1"/>
          </p:cNvSpPr>
          <p:nvPr>
            <p:ph type="title"/>
          </p:nvPr>
        </p:nvSpPr>
        <p:spPr>
          <a:xfrm>
            <a:off x="458000" y="159431"/>
            <a:ext cx="8229600" cy="589200"/>
          </a:xfrm>
          <a:prstGeom prst="rect">
            <a:avLst/>
          </a:prstGeom>
        </p:spPr>
        <p:txBody>
          <a:bodyPr spcFirstLastPara="1" wrap="square" lIns="91425" tIns="45700" rIns="91425" bIns="45700" anchor="t"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2849062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219"/>
        <p:cNvGrpSpPr/>
        <p:nvPr/>
      </p:nvGrpSpPr>
      <p:grpSpPr>
        <a:xfrm>
          <a:off x="0" y="0"/>
          <a:ext cx="0" cy="0"/>
          <a:chOff x="0" y="0"/>
          <a:chExt cx="0" cy="0"/>
        </a:xfrm>
      </p:grpSpPr>
      <p:sp>
        <p:nvSpPr>
          <p:cNvPr id="220" name="Google Shape;220;p42"/>
          <p:cNvSpPr txBox="1">
            <a:spLocks noGrp="1"/>
          </p:cNvSpPr>
          <p:nvPr>
            <p:ph type="title"/>
          </p:nvPr>
        </p:nvSpPr>
        <p:spPr>
          <a:xfrm>
            <a:off x="443775" y="165600"/>
            <a:ext cx="8237700" cy="589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rgbClr val="000000"/>
              </a:buClr>
              <a:buSzPts val="3200"/>
              <a:buNone/>
              <a:defRPr sz="3200">
                <a:solidFill>
                  <a:srgbClr val="00000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1" name="Google Shape;221;p42"/>
          <p:cNvSpPr txBox="1">
            <a:spLocks noGrp="1"/>
          </p:cNvSpPr>
          <p:nvPr>
            <p:ph type="body" idx="1"/>
          </p:nvPr>
        </p:nvSpPr>
        <p:spPr>
          <a:xfrm>
            <a:off x="443775" y="1064419"/>
            <a:ext cx="8237700" cy="3613500"/>
          </a:xfrm>
          <a:prstGeom prst="rect">
            <a:avLst/>
          </a:prstGeom>
          <a:noFill/>
          <a:ln>
            <a:noFill/>
          </a:ln>
        </p:spPr>
        <p:txBody>
          <a:bodyPr spcFirstLastPara="1" wrap="square" lIns="91425" tIns="45700" rIns="91425" bIns="45700" anchor="t" anchorCtr="0">
            <a:noAutofit/>
          </a:bodyPr>
          <a:lstStyle>
            <a:lvl1pPr marL="457200" lvl="0" indent="-314325" algn="l" rtl="0">
              <a:lnSpc>
                <a:spcPct val="115000"/>
              </a:lnSpc>
              <a:spcBef>
                <a:spcPts val="1000"/>
              </a:spcBef>
              <a:spcAft>
                <a:spcPts val="0"/>
              </a:spcAft>
              <a:buClr>
                <a:srgbClr val="D63C46"/>
              </a:buClr>
              <a:buSzPts val="1350"/>
              <a:buFont typeface="Montserrat"/>
              <a:buChar char="➔"/>
              <a:defRPr>
                <a:latin typeface="Montserrat"/>
                <a:ea typeface="Montserrat"/>
                <a:cs typeface="Montserrat"/>
                <a:sym typeface="Montserrat"/>
              </a:defRPr>
            </a:lvl1pPr>
            <a:lvl2pPr marL="914400" lvl="1" indent="-342900" algn="l" rtl="0">
              <a:lnSpc>
                <a:spcPct val="115000"/>
              </a:lnSpc>
              <a:spcBef>
                <a:spcPts val="1000"/>
              </a:spcBef>
              <a:spcAft>
                <a:spcPts val="0"/>
              </a:spcAft>
              <a:buClr>
                <a:srgbClr val="D63C46"/>
              </a:buClr>
              <a:buSzPts val="1800"/>
              <a:buFont typeface="Montserrat"/>
              <a:buChar char="◆"/>
              <a:defRPr>
                <a:latin typeface="Montserrat"/>
                <a:ea typeface="Montserrat"/>
                <a:cs typeface="Montserrat"/>
                <a:sym typeface="Montserrat"/>
              </a:defRPr>
            </a:lvl2pPr>
            <a:lvl3pPr marL="1371600" lvl="2" indent="-342900" algn="l" rtl="0">
              <a:lnSpc>
                <a:spcPct val="115000"/>
              </a:lnSpc>
              <a:spcBef>
                <a:spcPts val="1000"/>
              </a:spcBef>
              <a:spcAft>
                <a:spcPts val="0"/>
              </a:spcAft>
              <a:buClr>
                <a:srgbClr val="D63C46"/>
              </a:buClr>
              <a:buSzPts val="1800"/>
              <a:buFont typeface="Montserrat"/>
              <a:buChar char="●"/>
              <a:defRPr>
                <a:latin typeface="Montserrat"/>
                <a:ea typeface="Montserrat"/>
                <a:cs typeface="Montserrat"/>
                <a:sym typeface="Montserrat"/>
              </a:defRPr>
            </a:lvl3pPr>
            <a:lvl4pPr marL="1828800" lvl="3" indent="-342900" algn="l" rtl="0">
              <a:lnSpc>
                <a:spcPct val="115000"/>
              </a:lnSpc>
              <a:spcBef>
                <a:spcPts val="1000"/>
              </a:spcBef>
              <a:spcAft>
                <a:spcPts val="0"/>
              </a:spcAft>
              <a:buClr>
                <a:srgbClr val="D63C46"/>
              </a:buClr>
              <a:buSzPts val="1800"/>
              <a:buFont typeface="Montserrat"/>
              <a:buChar char="○"/>
              <a:defRPr>
                <a:latin typeface="Montserrat"/>
                <a:ea typeface="Montserrat"/>
                <a:cs typeface="Montserrat"/>
                <a:sym typeface="Montserrat"/>
              </a:defRPr>
            </a:lvl4pPr>
            <a:lvl5pPr marL="2286000" lvl="4" indent="-342900" algn="l" rtl="0">
              <a:lnSpc>
                <a:spcPct val="115000"/>
              </a:lnSpc>
              <a:spcBef>
                <a:spcPts val="1000"/>
              </a:spcBef>
              <a:spcAft>
                <a:spcPts val="0"/>
              </a:spcAft>
              <a:buClr>
                <a:srgbClr val="D63C46"/>
              </a:buClr>
              <a:buSzPts val="1800"/>
              <a:buFont typeface="Montserrat"/>
              <a:buChar char="◆"/>
              <a:defRPr>
                <a:latin typeface="Montserrat"/>
                <a:ea typeface="Montserrat"/>
                <a:cs typeface="Montserrat"/>
                <a:sym typeface="Montserrat"/>
              </a:defRPr>
            </a:lvl5pPr>
            <a:lvl6pPr marL="2743200" lvl="5" indent="-342900" algn="l" rtl="0">
              <a:lnSpc>
                <a:spcPct val="115000"/>
              </a:lnSpc>
              <a:spcBef>
                <a:spcPts val="1000"/>
              </a:spcBef>
              <a:spcAft>
                <a:spcPts val="0"/>
              </a:spcAft>
              <a:buClr>
                <a:srgbClr val="D63C46"/>
              </a:buClr>
              <a:buSzPts val="1800"/>
              <a:buFont typeface="Montserrat"/>
              <a:buChar char="●"/>
              <a:defRPr>
                <a:latin typeface="Montserrat"/>
                <a:ea typeface="Montserrat"/>
                <a:cs typeface="Montserrat"/>
                <a:sym typeface="Montserrat"/>
              </a:defRPr>
            </a:lvl6pPr>
            <a:lvl7pPr marL="3200400" lvl="6" indent="-342900" algn="l" rtl="0">
              <a:lnSpc>
                <a:spcPct val="115000"/>
              </a:lnSpc>
              <a:spcBef>
                <a:spcPts val="1000"/>
              </a:spcBef>
              <a:spcAft>
                <a:spcPts val="0"/>
              </a:spcAft>
              <a:buClr>
                <a:srgbClr val="15A9A7"/>
              </a:buClr>
              <a:buSzPts val="1800"/>
              <a:buFont typeface="Montserrat"/>
              <a:buChar char="○"/>
              <a:defRPr>
                <a:latin typeface="Montserrat"/>
                <a:ea typeface="Montserrat"/>
                <a:cs typeface="Montserrat"/>
                <a:sym typeface="Montserrat"/>
              </a:defRPr>
            </a:lvl7pPr>
            <a:lvl8pPr marL="3657600" lvl="7" indent="-342900" algn="l" rtl="0">
              <a:lnSpc>
                <a:spcPct val="115000"/>
              </a:lnSpc>
              <a:spcBef>
                <a:spcPts val="1000"/>
              </a:spcBef>
              <a:spcAft>
                <a:spcPts val="0"/>
              </a:spcAft>
              <a:buClr>
                <a:srgbClr val="15A9A7"/>
              </a:buClr>
              <a:buSzPts val="1800"/>
              <a:buFont typeface="Montserrat"/>
              <a:buChar char="◆"/>
              <a:defRPr>
                <a:latin typeface="Montserrat"/>
                <a:ea typeface="Montserrat"/>
                <a:cs typeface="Montserrat"/>
                <a:sym typeface="Montserrat"/>
              </a:defRPr>
            </a:lvl8pPr>
            <a:lvl9pPr marL="4114800" lvl="8" indent="-342900" algn="l" rtl="0">
              <a:lnSpc>
                <a:spcPct val="115000"/>
              </a:lnSpc>
              <a:spcBef>
                <a:spcPts val="1000"/>
              </a:spcBef>
              <a:spcAft>
                <a:spcPts val="0"/>
              </a:spcAft>
              <a:buClr>
                <a:srgbClr val="15A9A7"/>
              </a:buClr>
              <a:buSzPts val="1800"/>
              <a:buFont typeface="Montserrat"/>
              <a:buChar char="●"/>
              <a:defRPr>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1709409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ntences &amp; Paragraphs" type="blank">
  <p:cSld name="Sentences &amp; Paragraphs">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a:off x="443775" y="165600"/>
            <a:ext cx="8254200" cy="589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200"/>
              <a:buNone/>
              <a:defRPr sz="32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4" name="Google Shape;224;p43"/>
          <p:cNvSpPr txBox="1"/>
          <p:nvPr/>
        </p:nvSpPr>
        <p:spPr>
          <a:xfrm>
            <a:off x="443775" y="1008300"/>
            <a:ext cx="8254200" cy="312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Text placeholder for a full sentence. Or a series of sentences.</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Just not lengthy paragraphics. Because these are slides.</a:t>
            </a:r>
            <a:endParaRPr sz="2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200">
                <a:solidFill>
                  <a:schemeClr val="dk1"/>
                </a:solidFill>
                <a:latin typeface="Montserrat"/>
                <a:ea typeface="Montserrat"/>
                <a:cs typeface="Montserrat"/>
                <a:sym typeface="Montserrat"/>
              </a:rPr>
              <a:t>They should be skimmable and screen-friendly.</a:t>
            </a:r>
            <a:endParaRPr sz="2200">
              <a:solidFill>
                <a:schemeClr val="dk1"/>
              </a:solidFill>
              <a:latin typeface="Montserrat"/>
              <a:ea typeface="Montserrat"/>
              <a:cs typeface="Montserrat"/>
              <a:sym typeface="Montserrat"/>
            </a:endParaRPr>
          </a:p>
        </p:txBody>
      </p:sp>
    </p:spTree>
    <p:extLst>
      <p:ext uri="{BB962C8B-B14F-4D97-AF65-F5344CB8AC3E}">
        <p14:creationId xmlns:p14="http://schemas.microsoft.com/office/powerpoint/2010/main" val="1676295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25"/>
        <p:cNvGrpSpPr/>
        <p:nvPr/>
      </p:nvGrpSpPr>
      <p:grpSpPr>
        <a:xfrm>
          <a:off x="0" y="0"/>
          <a:ext cx="0" cy="0"/>
          <a:chOff x="0" y="0"/>
          <a:chExt cx="0" cy="0"/>
        </a:xfrm>
      </p:grpSpPr>
    </p:spTree>
    <p:extLst>
      <p:ext uri="{BB962C8B-B14F-4D97-AF65-F5344CB8AC3E}">
        <p14:creationId xmlns:p14="http://schemas.microsoft.com/office/powerpoint/2010/main" val="2792169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Divider">
  <p:cSld name="Section Divider">
    <p:bg>
      <p:bgPr>
        <a:solidFill>
          <a:srgbClr val="13D0CA"/>
        </a:solidFill>
        <a:effectLst/>
      </p:bgPr>
    </p:bg>
    <p:spTree>
      <p:nvGrpSpPr>
        <p:cNvPr id="1" name="Shape 226"/>
        <p:cNvGrpSpPr/>
        <p:nvPr/>
      </p:nvGrpSpPr>
      <p:grpSpPr>
        <a:xfrm>
          <a:off x="0" y="0"/>
          <a:ext cx="0" cy="0"/>
          <a:chOff x="0" y="0"/>
          <a:chExt cx="0" cy="0"/>
        </a:xfrm>
      </p:grpSpPr>
      <p:sp>
        <p:nvSpPr>
          <p:cNvPr id="227" name="Google Shape;227;p45"/>
          <p:cNvSpPr/>
          <p:nvPr/>
        </p:nvSpPr>
        <p:spPr>
          <a:xfrm>
            <a:off x="-130850" y="-30469"/>
            <a:ext cx="9411600" cy="5212500"/>
          </a:xfrm>
          <a:prstGeom prst="rect">
            <a:avLst/>
          </a:prstGeom>
          <a:solidFill>
            <a:srgbClr val="00A8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5"/>
          <p:cNvSpPr/>
          <p:nvPr/>
        </p:nvSpPr>
        <p:spPr>
          <a:xfrm>
            <a:off x="903700" y="0"/>
            <a:ext cx="7342500" cy="4782000"/>
          </a:xfrm>
          <a:prstGeom prst="rect">
            <a:avLst/>
          </a:prstGeom>
          <a:noFill/>
          <a:ln>
            <a:noFill/>
          </a:ln>
        </p:spPr>
        <p:txBody>
          <a:bodyPr spcFirstLastPara="1" wrap="square" lIns="0" tIns="45700" rIns="0" bIns="45700" anchor="ctr" anchorCtr="0">
            <a:noAutofit/>
          </a:bodyPr>
          <a:lstStyle/>
          <a:p>
            <a:pPr marL="0" marR="0" lvl="0" indent="0" algn="ctr" rtl="0">
              <a:spcBef>
                <a:spcPts val="0"/>
              </a:spcBef>
              <a:spcAft>
                <a:spcPts val="0"/>
              </a:spcAft>
              <a:buNone/>
            </a:pPr>
            <a:endParaRPr sz="6000">
              <a:solidFill>
                <a:srgbClr val="FFFFFF"/>
              </a:solidFill>
              <a:latin typeface="Poppins"/>
              <a:ea typeface="Poppins"/>
              <a:cs typeface="Poppins"/>
              <a:sym typeface="Poppins"/>
            </a:endParaRPr>
          </a:p>
        </p:txBody>
      </p:sp>
    </p:spTree>
    <p:extLst>
      <p:ext uri="{BB962C8B-B14F-4D97-AF65-F5344CB8AC3E}">
        <p14:creationId xmlns:p14="http://schemas.microsoft.com/office/powerpoint/2010/main" val="1083306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29"/>
        <p:cNvGrpSpPr/>
        <p:nvPr/>
      </p:nvGrpSpPr>
      <p:grpSpPr>
        <a:xfrm>
          <a:off x="0" y="0"/>
          <a:ext cx="0" cy="0"/>
          <a:chOff x="0" y="0"/>
          <a:chExt cx="0" cy="0"/>
        </a:xfrm>
      </p:grpSpPr>
      <p:sp>
        <p:nvSpPr>
          <p:cNvPr id="230" name="Google Shape;230;p46"/>
          <p:cNvSpPr txBox="1">
            <a:spLocks noGrp="1"/>
          </p:cNvSpPr>
          <p:nvPr>
            <p:ph type="title"/>
          </p:nvPr>
        </p:nvSpPr>
        <p:spPr>
          <a:xfrm>
            <a:off x="443775" y="159450"/>
            <a:ext cx="8237700" cy="594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200"/>
              <a:buNone/>
              <a:defRPr sz="32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31" name="Google Shape;231;p46"/>
          <p:cNvSpPr txBox="1">
            <a:spLocks noGrp="1"/>
          </p:cNvSpPr>
          <p:nvPr>
            <p:ph type="body" idx="1"/>
          </p:nvPr>
        </p:nvSpPr>
        <p:spPr>
          <a:xfrm>
            <a:off x="685000" y="1103643"/>
            <a:ext cx="3852000" cy="2708700"/>
          </a:xfrm>
          <a:prstGeom prst="rect">
            <a:avLst/>
          </a:prstGeom>
          <a:noFill/>
          <a:ln>
            <a:noFill/>
          </a:ln>
        </p:spPr>
        <p:txBody>
          <a:bodyPr spcFirstLastPara="1" wrap="square" lIns="91425" tIns="45700" rIns="91425" bIns="45700" anchor="t" anchorCtr="0">
            <a:noAutofit/>
          </a:bodyPr>
          <a:lstStyle>
            <a:lvl1pPr marL="457200" lvl="0" indent="-314325" algn="l" rtl="0">
              <a:spcBef>
                <a:spcPts val="1000"/>
              </a:spcBef>
              <a:spcAft>
                <a:spcPts val="0"/>
              </a:spcAft>
              <a:buClr>
                <a:srgbClr val="00A8A8"/>
              </a:buClr>
              <a:buSzPts val="1350"/>
              <a:buChar char="➔"/>
              <a:defRPr sz="1800" b="1"/>
            </a:lvl1pPr>
            <a:lvl2pPr marL="914400" lvl="1" indent="-342900" algn="l" rtl="0">
              <a:spcBef>
                <a:spcPts val="1000"/>
              </a:spcBef>
              <a:spcAft>
                <a:spcPts val="0"/>
              </a:spcAft>
              <a:buClr>
                <a:srgbClr val="00A8A8"/>
              </a:buClr>
              <a:buSzPts val="1800"/>
              <a:buChar char="◆"/>
              <a:defRPr sz="1800"/>
            </a:lvl2pPr>
            <a:lvl3pPr marL="1371600" lvl="2" indent="-330200" algn="l" rtl="0">
              <a:spcBef>
                <a:spcPts val="1000"/>
              </a:spcBef>
              <a:spcAft>
                <a:spcPts val="0"/>
              </a:spcAft>
              <a:buClr>
                <a:srgbClr val="00A8A8"/>
              </a:buClr>
              <a:buSzPts val="1600"/>
              <a:buChar char="●"/>
              <a:defRPr sz="1600"/>
            </a:lvl3pPr>
            <a:lvl4pPr marL="1828800" lvl="3" indent="-317500" algn="l" rtl="0">
              <a:spcBef>
                <a:spcPts val="1000"/>
              </a:spcBef>
              <a:spcAft>
                <a:spcPts val="0"/>
              </a:spcAft>
              <a:buClr>
                <a:srgbClr val="00A8A8"/>
              </a:buClr>
              <a:buSzPts val="1400"/>
              <a:buChar char="○"/>
              <a:defRPr sz="1400"/>
            </a:lvl4pPr>
            <a:lvl5pPr marL="2286000" lvl="4" indent="-317500" algn="l" rtl="0">
              <a:spcBef>
                <a:spcPts val="1000"/>
              </a:spcBef>
              <a:spcAft>
                <a:spcPts val="0"/>
              </a:spcAft>
              <a:buClr>
                <a:srgbClr val="00A8A8"/>
              </a:buClr>
              <a:buSzPts val="1400"/>
              <a:buChar char="◆"/>
              <a:defRPr sz="1400"/>
            </a:lvl5pPr>
            <a:lvl6pPr marL="2743200" lvl="5" indent="-330200" algn="l" rtl="0">
              <a:spcBef>
                <a:spcPts val="1000"/>
              </a:spcBef>
              <a:spcAft>
                <a:spcPts val="0"/>
              </a:spcAft>
              <a:buClr>
                <a:srgbClr val="00A8A8"/>
              </a:buClr>
              <a:buSzPts val="1600"/>
              <a:buChar char="●"/>
              <a:defRPr sz="1600"/>
            </a:lvl6pPr>
            <a:lvl7pPr marL="3200400" lvl="6" indent="-330200" algn="l" rtl="0">
              <a:spcBef>
                <a:spcPts val="1000"/>
              </a:spcBef>
              <a:spcAft>
                <a:spcPts val="0"/>
              </a:spcAft>
              <a:buClr>
                <a:srgbClr val="00A8A8"/>
              </a:buClr>
              <a:buSzPts val="1600"/>
              <a:buChar char="○"/>
              <a:defRPr sz="1600"/>
            </a:lvl7pPr>
            <a:lvl8pPr marL="3657600" lvl="7" indent="-330200" algn="l" rtl="0">
              <a:spcBef>
                <a:spcPts val="1000"/>
              </a:spcBef>
              <a:spcAft>
                <a:spcPts val="0"/>
              </a:spcAft>
              <a:buClr>
                <a:srgbClr val="00A8A8"/>
              </a:buClr>
              <a:buSzPts val="1600"/>
              <a:buChar char="◆"/>
              <a:defRPr sz="1600"/>
            </a:lvl8pPr>
            <a:lvl9pPr marL="4114800" lvl="8" indent="-330200" algn="l" rtl="0">
              <a:spcBef>
                <a:spcPts val="1000"/>
              </a:spcBef>
              <a:spcAft>
                <a:spcPts val="0"/>
              </a:spcAft>
              <a:buClr>
                <a:srgbClr val="00A8A8"/>
              </a:buClr>
              <a:buSzPts val="1600"/>
              <a:buChar char="●"/>
              <a:defRPr sz="1600"/>
            </a:lvl9pPr>
          </a:lstStyle>
          <a:p>
            <a:endParaRPr/>
          </a:p>
        </p:txBody>
      </p:sp>
      <p:sp>
        <p:nvSpPr>
          <p:cNvPr id="232" name="Google Shape;232;p46"/>
          <p:cNvSpPr txBox="1">
            <a:spLocks noGrp="1"/>
          </p:cNvSpPr>
          <p:nvPr>
            <p:ph type="body" idx="2"/>
          </p:nvPr>
        </p:nvSpPr>
        <p:spPr>
          <a:xfrm>
            <a:off x="4606991" y="1103643"/>
            <a:ext cx="3852000" cy="2708700"/>
          </a:xfrm>
          <a:prstGeom prst="rect">
            <a:avLst/>
          </a:prstGeom>
          <a:noFill/>
          <a:ln>
            <a:noFill/>
          </a:ln>
        </p:spPr>
        <p:txBody>
          <a:bodyPr spcFirstLastPara="1" wrap="square" lIns="91425" tIns="45700" rIns="91425" bIns="45700" anchor="t" anchorCtr="0">
            <a:noAutofit/>
          </a:bodyPr>
          <a:lstStyle>
            <a:lvl1pPr marL="457200" lvl="0" indent="-314325" algn="l" rtl="0">
              <a:spcBef>
                <a:spcPts val="1000"/>
              </a:spcBef>
              <a:spcAft>
                <a:spcPts val="0"/>
              </a:spcAft>
              <a:buClr>
                <a:srgbClr val="00A8A8"/>
              </a:buClr>
              <a:buSzPts val="1350"/>
              <a:buChar char="➔"/>
              <a:defRPr sz="1800" b="1"/>
            </a:lvl1pPr>
            <a:lvl2pPr marL="914400" lvl="1" indent="-342900" algn="l" rtl="0">
              <a:spcBef>
                <a:spcPts val="1000"/>
              </a:spcBef>
              <a:spcAft>
                <a:spcPts val="0"/>
              </a:spcAft>
              <a:buClr>
                <a:srgbClr val="00A8A8"/>
              </a:buClr>
              <a:buSzPts val="1800"/>
              <a:buChar char="◆"/>
              <a:defRPr sz="1800"/>
            </a:lvl2pPr>
            <a:lvl3pPr marL="1371600" lvl="2" indent="-330200" algn="l" rtl="0">
              <a:spcBef>
                <a:spcPts val="1000"/>
              </a:spcBef>
              <a:spcAft>
                <a:spcPts val="0"/>
              </a:spcAft>
              <a:buClr>
                <a:srgbClr val="00A8A8"/>
              </a:buClr>
              <a:buSzPts val="1600"/>
              <a:buChar char="●"/>
              <a:defRPr sz="1600"/>
            </a:lvl3pPr>
            <a:lvl4pPr marL="1828800" lvl="3" indent="-317500" algn="l" rtl="0">
              <a:spcBef>
                <a:spcPts val="1000"/>
              </a:spcBef>
              <a:spcAft>
                <a:spcPts val="0"/>
              </a:spcAft>
              <a:buClr>
                <a:srgbClr val="00A8A8"/>
              </a:buClr>
              <a:buSzPts val="1400"/>
              <a:buFont typeface="Arial"/>
              <a:buChar char="○"/>
              <a:defRPr sz="1400"/>
            </a:lvl4pPr>
            <a:lvl5pPr marL="2286000" lvl="4" indent="-317500" algn="l" rtl="0">
              <a:spcBef>
                <a:spcPts val="1000"/>
              </a:spcBef>
              <a:spcAft>
                <a:spcPts val="0"/>
              </a:spcAft>
              <a:buClr>
                <a:srgbClr val="00A8A8"/>
              </a:buClr>
              <a:buSzPts val="1400"/>
              <a:buFont typeface="Arial"/>
              <a:buChar char="◆"/>
              <a:defRPr sz="1400"/>
            </a:lvl5pPr>
            <a:lvl6pPr marL="2743200" lvl="5" indent="-330200" algn="l" rtl="0">
              <a:spcBef>
                <a:spcPts val="1000"/>
              </a:spcBef>
              <a:spcAft>
                <a:spcPts val="0"/>
              </a:spcAft>
              <a:buClr>
                <a:srgbClr val="00A8A8"/>
              </a:buClr>
              <a:buSzPts val="1600"/>
              <a:buFont typeface="Arial"/>
              <a:buChar char="●"/>
              <a:defRPr sz="1600"/>
            </a:lvl6pPr>
            <a:lvl7pPr marL="3200400" lvl="6" indent="-330200" algn="l" rtl="0">
              <a:spcBef>
                <a:spcPts val="1000"/>
              </a:spcBef>
              <a:spcAft>
                <a:spcPts val="0"/>
              </a:spcAft>
              <a:buClr>
                <a:srgbClr val="00A8A8"/>
              </a:buClr>
              <a:buSzPts val="1600"/>
              <a:buFont typeface="Arial"/>
              <a:buChar char="○"/>
              <a:defRPr sz="1600"/>
            </a:lvl7pPr>
            <a:lvl8pPr marL="3657600" lvl="7" indent="-330200" algn="l" rtl="0">
              <a:spcBef>
                <a:spcPts val="1000"/>
              </a:spcBef>
              <a:spcAft>
                <a:spcPts val="0"/>
              </a:spcAft>
              <a:buClr>
                <a:srgbClr val="00A8A8"/>
              </a:buClr>
              <a:buSzPts val="1600"/>
              <a:buFont typeface="Arial"/>
              <a:buChar char="◆"/>
              <a:defRPr sz="1600"/>
            </a:lvl8pPr>
            <a:lvl9pPr marL="4114800" lvl="8" indent="-330200" algn="l" rtl="0">
              <a:spcBef>
                <a:spcPts val="1000"/>
              </a:spcBef>
              <a:spcAft>
                <a:spcPts val="0"/>
              </a:spcAft>
              <a:buClr>
                <a:srgbClr val="00A8A8"/>
              </a:buClr>
              <a:buSzPts val="1600"/>
              <a:buFont typeface="Arial"/>
              <a:buChar char="●"/>
              <a:defRPr sz="1600"/>
            </a:lvl9pPr>
          </a:lstStyle>
          <a:p>
            <a:endParaRPr/>
          </a:p>
        </p:txBody>
      </p:sp>
    </p:spTree>
    <p:extLst>
      <p:ext uri="{BB962C8B-B14F-4D97-AF65-F5344CB8AC3E}">
        <p14:creationId xmlns:p14="http://schemas.microsoft.com/office/powerpoint/2010/main" val="1523823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losing CTA">
  <p:cSld name="Closing CTA">
    <p:bg>
      <p:bgPr>
        <a:solidFill>
          <a:srgbClr val="15A9A7"/>
        </a:solidFill>
        <a:effectLst/>
      </p:bgPr>
    </p:bg>
    <p:spTree>
      <p:nvGrpSpPr>
        <p:cNvPr id="1" name="Shape 233"/>
        <p:cNvGrpSpPr/>
        <p:nvPr/>
      </p:nvGrpSpPr>
      <p:grpSpPr>
        <a:xfrm>
          <a:off x="0" y="0"/>
          <a:ext cx="0" cy="0"/>
          <a:chOff x="0" y="0"/>
          <a:chExt cx="0" cy="0"/>
        </a:xfrm>
      </p:grpSpPr>
      <p:sp>
        <p:nvSpPr>
          <p:cNvPr id="234" name="Google Shape;234;p47"/>
          <p:cNvSpPr/>
          <p:nvPr/>
        </p:nvSpPr>
        <p:spPr>
          <a:xfrm>
            <a:off x="-130850" y="-30469"/>
            <a:ext cx="9411600" cy="5212500"/>
          </a:xfrm>
          <a:prstGeom prst="rect">
            <a:avLst/>
          </a:prstGeom>
          <a:solidFill>
            <a:srgbClr val="2D70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0988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Blank 2 1">
  <p:cSld name="1_Blank 2 1">
    <p:spTree>
      <p:nvGrpSpPr>
        <p:cNvPr id="1" name="Shape 239"/>
        <p:cNvGrpSpPr/>
        <p:nvPr/>
      </p:nvGrpSpPr>
      <p:grpSpPr>
        <a:xfrm>
          <a:off x="0" y="0"/>
          <a:ext cx="0" cy="0"/>
          <a:chOff x="0" y="0"/>
          <a:chExt cx="0" cy="0"/>
        </a:xfrm>
      </p:grpSpPr>
    </p:spTree>
    <p:extLst>
      <p:ext uri="{BB962C8B-B14F-4D97-AF65-F5344CB8AC3E}">
        <p14:creationId xmlns:p14="http://schemas.microsoft.com/office/powerpoint/2010/main" val="1339200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6"/>
        <p:cNvGrpSpPr/>
        <p:nvPr/>
      </p:nvGrpSpPr>
      <p:grpSpPr>
        <a:xfrm>
          <a:off x="0" y="0"/>
          <a:ext cx="0" cy="0"/>
          <a:chOff x="0" y="0"/>
          <a:chExt cx="0" cy="0"/>
        </a:xfrm>
      </p:grpSpPr>
      <p:sp>
        <p:nvSpPr>
          <p:cNvPr id="247" name="Google Shape;247;p53"/>
          <p:cNvSpPr txBox="1">
            <a:spLocks noGrp="1"/>
          </p:cNvSpPr>
          <p:nvPr>
            <p:ph type="title"/>
          </p:nvPr>
        </p:nvSpPr>
        <p:spPr>
          <a:xfrm>
            <a:off x="1117600" y="233363"/>
            <a:ext cx="7423200" cy="589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32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8" name="Google Shape;248;p53"/>
          <p:cNvSpPr txBox="1">
            <a:spLocks noGrp="1"/>
          </p:cNvSpPr>
          <p:nvPr>
            <p:ph type="body" idx="1"/>
          </p:nvPr>
        </p:nvSpPr>
        <p:spPr>
          <a:xfrm>
            <a:off x="1117600" y="1064419"/>
            <a:ext cx="7423200" cy="3613500"/>
          </a:xfrm>
          <a:prstGeom prst="rect">
            <a:avLst/>
          </a:prstGeom>
          <a:noFill/>
          <a:ln>
            <a:noFill/>
          </a:ln>
        </p:spPr>
        <p:txBody>
          <a:bodyPr spcFirstLastPara="1" wrap="square" lIns="91425" tIns="45700" rIns="91425" bIns="45700" anchor="t" anchorCtr="0">
            <a:noAutofit/>
          </a:bodyPr>
          <a:lstStyle>
            <a:lvl1pPr marL="457200" lvl="0" indent="-314325" algn="l" rtl="0">
              <a:spcBef>
                <a:spcPts val="0"/>
              </a:spcBef>
              <a:spcAft>
                <a:spcPts val="0"/>
              </a:spcAft>
              <a:buSzPts val="1350"/>
              <a:buChar char="➔"/>
              <a:defRPr/>
            </a:lvl1pPr>
            <a:lvl2pPr marL="914400" lvl="1" indent="-342900" algn="l" rtl="0">
              <a:spcBef>
                <a:spcPts val="720"/>
              </a:spcBef>
              <a:spcAft>
                <a:spcPts val="0"/>
              </a:spcAft>
              <a:buSzPts val="1800"/>
              <a:buChar char="◆"/>
              <a:defRPr/>
            </a:lvl2pPr>
            <a:lvl3pPr marL="1371600" lvl="2" indent="-342900" algn="l" rtl="0">
              <a:spcBef>
                <a:spcPts val="900"/>
              </a:spcBef>
              <a:spcAft>
                <a:spcPts val="0"/>
              </a:spcAft>
              <a:buClr>
                <a:schemeClr val="dk1"/>
              </a:buClr>
              <a:buSzPts val="1800"/>
              <a:buChar char="●"/>
              <a:defRPr/>
            </a:lvl3pPr>
            <a:lvl4pPr marL="1828800" lvl="3" indent="-342900" algn="l" rtl="0">
              <a:spcBef>
                <a:spcPts val="0"/>
              </a:spcBef>
              <a:spcAft>
                <a:spcPts val="0"/>
              </a:spcAft>
              <a:buClr>
                <a:schemeClr val="dk1"/>
              </a:buClr>
              <a:buSzPts val="1800"/>
              <a:buChar char="○"/>
              <a:defRPr/>
            </a:lvl4pPr>
            <a:lvl5pPr marL="2286000" lvl="4" indent="-342900" algn="l" rtl="0">
              <a:spcBef>
                <a:spcPts val="0"/>
              </a:spcBef>
              <a:spcAft>
                <a:spcPts val="0"/>
              </a:spcAft>
              <a:buClr>
                <a:schemeClr val="dk1"/>
              </a:buClr>
              <a:buSzPts val="1800"/>
              <a:buChar char="◆"/>
              <a:defRPr/>
            </a:lvl5pPr>
            <a:lvl6pPr marL="2743200" lvl="5" indent="-342900" algn="l" rtl="0">
              <a:spcBef>
                <a:spcPts val="0"/>
              </a:spcBef>
              <a:spcAft>
                <a:spcPts val="0"/>
              </a:spcAft>
              <a:buClr>
                <a:schemeClr val="dk1"/>
              </a:buClr>
              <a:buSzPts val="1800"/>
              <a:buChar char="●"/>
              <a:defRPr/>
            </a:lvl6pPr>
            <a:lvl7pPr marL="3200400" lvl="6" indent="-342900" algn="l" rtl="0">
              <a:spcBef>
                <a:spcPts val="0"/>
              </a:spcBef>
              <a:spcAft>
                <a:spcPts val="0"/>
              </a:spcAft>
              <a:buClr>
                <a:schemeClr val="dk1"/>
              </a:buClr>
              <a:buSzPts val="1800"/>
              <a:buChar char="○"/>
              <a:defRPr/>
            </a:lvl7pPr>
            <a:lvl8pPr marL="3657600" lvl="7" indent="-342900" algn="l" rtl="0">
              <a:spcBef>
                <a:spcPts val="0"/>
              </a:spcBef>
              <a:spcAft>
                <a:spcPts val="0"/>
              </a:spcAft>
              <a:buClr>
                <a:schemeClr val="dk1"/>
              </a:buClr>
              <a:buSzPts val="1800"/>
              <a:buChar char="◆"/>
              <a:defRPr/>
            </a:lvl8pPr>
            <a:lvl9pPr marL="4114800" lvl="8" indent="-342900" algn="l" rtl="0">
              <a:spcBef>
                <a:spcPts val="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66420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1" type="obj">
  <p:cSld name="Title and Content 1">
    <p:spTree>
      <p:nvGrpSpPr>
        <p:cNvPr id="1" name="Shape 249"/>
        <p:cNvGrpSpPr/>
        <p:nvPr/>
      </p:nvGrpSpPr>
      <p:grpSpPr>
        <a:xfrm>
          <a:off x="0" y="0"/>
          <a:ext cx="0" cy="0"/>
          <a:chOff x="0" y="0"/>
          <a:chExt cx="0" cy="0"/>
        </a:xfrm>
      </p:grpSpPr>
      <p:sp>
        <p:nvSpPr>
          <p:cNvPr id="250" name="Google Shape;250;p54"/>
          <p:cNvSpPr txBox="1">
            <a:spLocks noGrp="1"/>
          </p:cNvSpPr>
          <p:nvPr>
            <p:ph type="title"/>
          </p:nvPr>
        </p:nvSpPr>
        <p:spPr>
          <a:xfrm>
            <a:off x="766763" y="205978"/>
            <a:ext cx="7773900" cy="7584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SzPts val="1400"/>
              <a:buNone/>
              <a:defRPr sz="2500" b="1" i="0" u="none" strike="noStrike" cap="none">
                <a:solidFill>
                  <a:schemeClr val="dk2"/>
                </a:solidFill>
                <a:latin typeface="Arial"/>
                <a:ea typeface="Arial"/>
                <a:cs typeface="Arial"/>
                <a:sym typeface="Arial"/>
              </a:defRPr>
            </a:lvl9pPr>
          </a:lstStyle>
          <a:p>
            <a:endParaRPr/>
          </a:p>
        </p:txBody>
      </p:sp>
      <p:sp>
        <p:nvSpPr>
          <p:cNvPr id="251" name="Google Shape;251;p54"/>
          <p:cNvSpPr txBox="1">
            <a:spLocks noGrp="1"/>
          </p:cNvSpPr>
          <p:nvPr>
            <p:ph type="body" idx="1"/>
          </p:nvPr>
        </p:nvSpPr>
        <p:spPr>
          <a:xfrm>
            <a:off x="766763" y="1200150"/>
            <a:ext cx="7773900" cy="3394500"/>
          </a:xfrm>
          <a:prstGeom prst="rect">
            <a:avLst/>
          </a:prstGeom>
          <a:noFill/>
          <a:ln>
            <a:noFill/>
          </a:ln>
        </p:spPr>
        <p:txBody>
          <a:bodyPr spcFirstLastPara="1" wrap="square" lIns="91425" tIns="91425" rIns="91425" bIns="91425" anchor="t" anchorCtr="0">
            <a:noAutofit/>
          </a:bodyPr>
          <a:lstStyle>
            <a:lvl1pPr marL="457200" marR="0" lvl="0" indent="-333375" algn="l" rtl="0">
              <a:lnSpc>
                <a:spcPct val="100000"/>
              </a:lnSpc>
              <a:spcBef>
                <a:spcPts val="0"/>
              </a:spcBef>
              <a:spcAft>
                <a:spcPts val="0"/>
              </a:spcAft>
              <a:buClr>
                <a:srgbClr val="D63C46"/>
              </a:buClr>
              <a:buSzPts val="1650"/>
              <a:buFont typeface="Arial"/>
              <a:buChar char="►"/>
              <a:defRPr sz="2200" b="0" i="0" u="none" strike="noStrike" cap="none">
                <a:solidFill>
                  <a:schemeClr val="dk1"/>
                </a:solidFill>
                <a:latin typeface="Arial"/>
                <a:ea typeface="Arial"/>
                <a:cs typeface="Arial"/>
                <a:sym typeface="Arial"/>
              </a:defRPr>
            </a:lvl1pPr>
            <a:lvl2pPr marL="914400" marR="0" lvl="1" indent="-342900" algn="l" rtl="0">
              <a:lnSpc>
                <a:spcPct val="100000"/>
              </a:lnSpc>
              <a:spcBef>
                <a:spcPts val="880"/>
              </a:spcBef>
              <a:spcAft>
                <a:spcPts val="0"/>
              </a:spcAft>
              <a:buClr>
                <a:srgbClr val="D63C46"/>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100000"/>
              </a:lnSpc>
              <a:spcBef>
                <a:spcPts val="9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100000"/>
              </a:lnSpc>
              <a:spcBef>
                <a:spcPts val="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084170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27272D"/>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9600" y="361375"/>
            <a:ext cx="7497000" cy="5496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1pPr>
            <a:lvl2pPr marR="0" lvl="1"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2pPr>
            <a:lvl3pPr marR="0" lvl="2"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3pPr>
            <a:lvl4pPr marR="0" lvl="3"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4pPr>
            <a:lvl5pPr marR="0" lvl="4"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5pPr>
            <a:lvl6pPr marR="0" lvl="5"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6pPr>
            <a:lvl7pPr marR="0" lvl="6"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7pPr>
            <a:lvl8pPr marR="0" lvl="7"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8pPr>
            <a:lvl9pPr marR="0" lvl="8" algn="l" rtl="0">
              <a:lnSpc>
                <a:spcPct val="100000"/>
              </a:lnSpc>
              <a:spcBef>
                <a:spcPts val="0"/>
              </a:spcBef>
              <a:spcAft>
                <a:spcPts val="0"/>
              </a:spcAft>
              <a:buClr>
                <a:srgbClr val="FFFFFF"/>
              </a:buClr>
              <a:buSzPts val="1800"/>
              <a:buFont typeface="Encode Sans"/>
              <a:buNone/>
              <a:defRPr sz="1800" b="1" i="0" u="none" strike="noStrike" cap="none">
                <a:solidFill>
                  <a:srgbClr val="FFFFFF"/>
                </a:solidFill>
                <a:latin typeface="Encode Sans"/>
                <a:ea typeface="Encode Sans"/>
                <a:cs typeface="Encode Sans"/>
                <a:sym typeface="Encode Sans"/>
              </a:defRPr>
            </a:lvl9pPr>
          </a:lstStyle>
          <a:p>
            <a:endParaRPr/>
          </a:p>
        </p:txBody>
      </p:sp>
      <p:sp>
        <p:nvSpPr>
          <p:cNvPr id="7" name="Google Shape;7;p1"/>
          <p:cNvSpPr txBox="1">
            <a:spLocks noGrp="1"/>
          </p:cNvSpPr>
          <p:nvPr>
            <p:ph type="body" idx="1"/>
          </p:nvPr>
        </p:nvSpPr>
        <p:spPr>
          <a:xfrm>
            <a:off x="549600" y="1200150"/>
            <a:ext cx="7497000" cy="2946300"/>
          </a:xfrm>
          <a:prstGeom prst="rect">
            <a:avLst/>
          </a:prstGeom>
          <a:noFill/>
          <a:ln>
            <a:noFill/>
          </a:ln>
        </p:spPr>
        <p:txBody>
          <a:bodyPr spcFirstLastPara="1" wrap="square" lIns="91425" tIns="91425" rIns="91425" bIns="91425" anchor="t" anchorCtr="0"/>
          <a:lstStyle>
            <a:lvl1pPr marL="457200" marR="0" lvl="0" indent="-381000" algn="l" rtl="0">
              <a:lnSpc>
                <a:spcPct val="115000"/>
              </a:lnSpc>
              <a:spcBef>
                <a:spcPts val="600"/>
              </a:spcBef>
              <a:spcAft>
                <a:spcPts val="0"/>
              </a:spcAft>
              <a:buClr>
                <a:srgbClr val="F55C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1pPr>
            <a:lvl2pPr marL="914400" marR="0" lvl="1"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2pPr>
            <a:lvl3pPr marL="1371600" marR="0" lvl="2"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3pPr>
            <a:lvl4pPr marL="1828800" marR="0" lvl="3"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4pPr>
            <a:lvl5pPr marL="2286000" marR="0" lvl="4"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5pPr>
            <a:lvl6pPr marL="2743200" marR="0" lvl="5"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6pPr>
            <a:lvl7pPr marL="3200400" marR="0" lvl="6"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7pPr>
            <a:lvl8pPr marL="3657600" marR="0" lvl="7"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8pPr>
            <a:lvl9pPr marL="4114800" marR="0" lvl="8"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9pPr>
          </a:lstStyle>
          <a:p>
            <a:endParaRPr/>
          </a:p>
        </p:txBody>
      </p:sp>
      <p:sp>
        <p:nvSpPr>
          <p:cNvPr id="8" name="Google Shape;8;p1"/>
          <p:cNvSpPr txBox="1">
            <a:spLocks noGrp="1"/>
          </p:cNvSpPr>
          <p:nvPr>
            <p:ph type="sldNum" idx="12"/>
          </p:nvPr>
        </p:nvSpPr>
        <p:spPr>
          <a:xfrm>
            <a:off x="8046650" y="4593850"/>
            <a:ext cx="1097400" cy="549600"/>
          </a:xfrm>
          <a:prstGeom prst="rect">
            <a:avLst/>
          </a:prstGeom>
          <a:solidFill>
            <a:srgbClr val="D4D3D9"/>
          </a:solid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1pPr>
            <a:lvl2pPr marL="0" marR="0" lvl="1"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2pPr>
            <a:lvl3pPr marL="0" marR="0" lvl="2"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3pPr>
            <a:lvl4pPr marL="0" marR="0" lvl="3"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4pPr>
            <a:lvl5pPr marL="0" marR="0" lvl="4"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5pPr>
            <a:lvl6pPr marL="0" marR="0" lvl="5"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6pPr>
            <a:lvl7pPr marL="0" marR="0" lvl="6"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7pPr>
            <a:lvl8pPr marL="0" marR="0" lvl="7"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8pPr>
            <a:lvl9pPr marL="0" marR="0" lvl="8" indent="0" algn="ctr" rtl="0">
              <a:lnSpc>
                <a:spcPct val="100000"/>
              </a:lnSpc>
              <a:spcBef>
                <a:spcPts val="0"/>
              </a:spcBef>
              <a:spcAft>
                <a:spcPts val="0"/>
              </a:spcAft>
              <a:buClr>
                <a:srgbClr val="000000"/>
              </a:buClr>
              <a:buSzPts val="1300"/>
              <a:buFont typeface="Arial"/>
              <a:buNone/>
              <a:defRPr sz="1300" b="1" i="0" u="none" strike="noStrike" cap="none">
                <a:solidFill>
                  <a:srgbClr val="27272D"/>
                </a:solidFill>
                <a:latin typeface="Encode Sans"/>
                <a:ea typeface="Encode Sans"/>
                <a:cs typeface="Encode Sans"/>
                <a:sym typeface="Encode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299924"/>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35"/>
          <p:cNvSpPr txBox="1">
            <a:spLocks noGrp="1"/>
          </p:cNvSpPr>
          <p:nvPr>
            <p:ph type="title"/>
          </p:nvPr>
        </p:nvSpPr>
        <p:spPr>
          <a:xfrm>
            <a:off x="458000" y="159431"/>
            <a:ext cx="8229600" cy="589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3200"/>
              <a:buFont typeface="Poppins"/>
              <a:buNone/>
              <a:defRPr sz="3200" b="1" i="0" u="none" strike="noStrike" cap="none">
                <a:latin typeface="Poppins"/>
                <a:ea typeface="Poppins"/>
                <a:cs typeface="Poppins"/>
                <a:sym typeface="Poppins"/>
              </a:defRPr>
            </a:lvl1pPr>
            <a:lvl2pPr marR="0" lvl="1" algn="l" rtl="0">
              <a:spcBef>
                <a:spcPts val="0"/>
              </a:spcBef>
              <a:spcAft>
                <a:spcPts val="0"/>
              </a:spcAft>
              <a:buSzPts val="1400"/>
              <a:buFont typeface="Poppins"/>
              <a:buNone/>
              <a:defRPr sz="2500" b="1" i="0" u="none" strike="noStrike" cap="none">
                <a:solidFill>
                  <a:srgbClr val="1A1A1A"/>
                </a:solidFill>
                <a:latin typeface="Poppins"/>
                <a:ea typeface="Poppins"/>
                <a:cs typeface="Poppins"/>
                <a:sym typeface="Poppins"/>
              </a:defRPr>
            </a:lvl2pPr>
            <a:lvl3pPr marR="0" lvl="2" algn="l" rtl="0">
              <a:spcBef>
                <a:spcPts val="0"/>
              </a:spcBef>
              <a:spcAft>
                <a:spcPts val="0"/>
              </a:spcAft>
              <a:buSzPts val="1400"/>
              <a:buFont typeface="Poppins"/>
              <a:buNone/>
              <a:defRPr sz="2500" b="1" i="0" u="none" strike="noStrike" cap="none">
                <a:solidFill>
                  <a:srgbClr val="1A1A1A"/>
                </a:solidFill>
                <a:latin typeface="Poppins"/>
                <a:ea typeface="Poppins"/>
                <a:cs typeface="Poppins"/>
                <a:sym typeface="Poppins"/>
              </a:defRPr>
            </a:lvl3pPr>
            <a:lvl4pPr marR="0" lvl="3" algn="l" rtl="0">
              <a:spcBef>
                <a:spcPts val="0"/>
              </a:spcBef>
              <a:spcAft>
                <a:spcPts val="0"/>
              </a:spcAft>
              <a:buSzPts val="1400"/>
              <a:buFont typeface="Poppins"/>
              <a:buNone/>
              <a:defRPr sz="2500" b="1" i="0" u="none" strike="noStrike" cap="none">
                <a:solidFill>
                  <a:srgbClr val="1A1A1A"/>
                </a:solidFill>
                <a:latin typeface="Poppins"/>
                <a:ea typeface="Poppins"/>
                <a:cs typeface="Poppins"/>
                <a:sym typeface="Poppins"/>
              </a:defRPr>
            </a:lvl4pPr>
            <a:lvl5pPr marR="0" lvl="4" algn="l" rtl="0">
              <a:spcBef>
                <a:spcPts val="0"/>
              </a:spcBef>
              <a:spcAft>
                <a:spcPts val="0"/>
              </a:spcAft>
              <a:buSzPts val="1400"/>
              <a:buFont typeface="Poppins"/>
              <a:buNone/>
              <a:defRPr sz="2500" b="1" i="0" u="none" strike="noStrike" cap="none">
                <a:solidFill>
                  <a:srgbClr val="1A1A1A"/>
                </a:solidFill>
                <a:latin typeface="Poppins"/>
                <a:ea typeface="Poppins"/>
                <a:cs typeface="Poppins"/>
                <a:sym typeface="Poppins"/>
              </a:defRPr>
            </a:lvl5pPr>
            <a:lvl6pPr marR="0" lvl="5" algn="l" rtl="0">
              <a:spcBef>
                <a:spcPts val="0"/>
              </a:spcBef>
              <a:spcAft>
                <a:spcPts val="0"/>
              </a:spcAft>
              <a:buSzPts val="1400"/>
              <a:buFont typeface="Poppins"/>
              <a:buNone/>
              <a:defRPr sz="2500" b="1" i="0" u="none" strike="noStrike" cap="none">
                <a:solidFill>
                  <a:schemeClr val="dk2"/>
                </a:solidFill>
                <a:latin typeface="Poppins"/>
                <a:ea typeface="Poppins"/>
                <a:cs typeface="Poppins"/>
                <a:sym typeface="Poppins"/>
              </a:defRPr>
            </a:lvl6pPr>
            <a:lvl7pPr marR="0" lvl="6" algn="l" rtl="0">
              <a:spcBef>
                <a:spcPts val="0"/>
              </a:spcBef>
              <a:spcAft>
                <a:spcPts val="0"/>
              </a:spcAft>
              <a:buSzPts val="1400"/>
              <a:buFont typeface="Poppins"/>
              <a:buNone/>
              <a:defRPr sz="2500" b="1" i="0" u="none" strike="noStrike" cap="none">
                <a:solidFill>
                  <a:schemeClr val="dk2"/>
                </a:solidFill>
                <a:latin typeface="Poppins"/>
                <a:ea typeface="Poppins"/>
                <a:cs typeface="Poppins"/>
                <a:sym typeface="Poppins"/>
              </a:defRPr>
            </a:lvl7pPr>
            <a:lvl8pPr marR="0" lvl="7" algn="l" rtl="0">
              <a:spcBef>
                <a:spcPts val="0"/>
              </a:spcBef>
              <a:spcAft>
                <a:spcPts val="0"/>
              </a:spcAft>
              <a:buSzPts val="1400"/>
              <a:buFont typeface="Poppins"/>
              <a:buNone/>
              <a:defRPr sz="2500" b="1" i="0" u="none" strike="noStrike" cap="none">
                <a:solidFill>
                  <a:schemeClr val="dk2"/>
                </a:solidFill>
                <a:latin typeface="Poppins"/>
                <a:ea typeface="Poppins"/>
                <a:cs typeface="Poppins"/>
                <a:sym typeface="Poppins"/>
              </a:defRPr>
            </a:lvl8pPr>
            <a:lvl9pPr marR="0" lvl="8" algn="l" rtl="0">
              <a:spcBef>
                <a:spcPts val="0"/>
              </a:spcBef>
              <a:spcAft>
                <a:spcPts val="0"/>
              </a:spcAft>
              <a:buSzPts val="1400"/>
              <a:buFont typeface="Poppins"/>
              <a:buNone/>
              <a:defRPr sz="2500" b="1" i="0" u="none" strike="noStrike" cap="none">
                <a:solidFill>
                  <a:schemeClr val="dk2"/>
                </a:solidFill>
                <a:latin typeface="Poppins"/>
                <a:ea typeface="Poppins"/>
                <a:cs typeface="Poppins"/>
                <a:sym typeface="Poppins"/>
              </a:defRPr>
            </a:lvl9pPr>
          </a:lstStyle>
          <a:p>
            <a:endParaRPr/>
          </a:p>
        </p:txBody>
      </p:sp>
      <p:sp>
        <p:nvSpPr>
          <p:cNvPr id="153" name="Google Shape;153;p35"/>
          <p:cNvSpPr txBox="1">
            <a:spLocks noGrp="1"/>
          </p:cNvSpPr>
          <p:nvPr>
            <p:ph type="body" idx="1"/>
          </p:nvPr>
        </p:nvSpPr>
        <p:spPr>
          <a:xfrm>
            <a:off x="458000" y="1064419"/>
            <a:ext cx="8229600" cy="3613500"/>
          </a:xfrm>
          <a:prstGeom prst="rect">
            <a:avLst/>
          </a:prstGeom>
          <a:noFill/>
          <a:ln>
            <a:noFill/>
          </a:ln>
        </p:spPr>
        <p:txBody>
          <a:bodyPr spcFirstLastPara="1" wrap="square" lIns="91425" tIns="45700" rIns="91425" bIns="45700" anchor="t" anchorCtr="0">
            <a:noAutofit/>
          </a:bodyPr>
          <a:lstStyle>
            <a:lvl1pPr marL="457200" marR="0" lvl="0" indent="-333375" algn="l" rtl="0">
              <a:lnSpc>
                <a:spcPct val="115000"/>
              </a:lnSpc>
              <a:spcBef>
                <a:spcPts val="1000"/>
              </a:spcBef>
              <a:spcAft>
                <a:spcPts val="0"/>
              </a:spcAft>
              <a:buClr>
                <a:srgbClr val="D63C46"/>
              </a:buClr>
              <a:buSzPts val="1650"/>
              <a:buFont typeface="Montserrat"/>
              <a:buChar char="➔"/>
              <a:defRPr sz="220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1000"/>
              </a:spcBef>
              <a:spcAft>
                <a:spcPts val="0"/>
              </a:spcAft>
              <a:buClr>
                <a:srgbClr val="D63C46"/>
              </a:buClr>
              <a:buSzPts val="1800"/>
              <a:buFont typeface="Montserrat"/>
              <a:buChar char="◆"/>
              <a:defRPr sz="1800" i="0" u="none" strike="noStrike" cap="none">
                <a:solidFill>
                  <a:schemeClr val="dk1"/>
                </a:solidFill>
                <a:latin typeface="Montserrat"/>
                <a:ea typeface="Montserrat"/>
                <a:cs typeface="Montserrat"/>
                <a:sym typeface="Montserrat"/>
              </a:defRPr>
            </a:lvl2pPr>
            <a:lvl3pPr marL="1371600" marR="0" lvl="2" indent="-330200" algn="l" rtl="0">
              <a:lnSpc>
                <a:spcPct val="115000"/>
              </a:lnSpc>
              <a:spcBef>
                <a:spcPts val="1000"/>
              </a:spcBef>
              <a:spcAft>
                <a:spcPts val="0"/>
              </a:spcAft>
              <a:buClr>
                <a:srgbClr val="D63C46"/>
              </a:buClr>
              <a:buSzPts val="1600"/>
              <a:buFont typeface="Montserrat"/>
              <a:buChar char="●"/>
              <a:defRPr sz="160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5pPr>
            <a:lvl6pPr marL="2743200" marR="0" lvl="5"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6pPr>
            <a:lvl7pPr marL="3200400" marR="0" lvl="6"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7pPr>
            <a:lvl8pPr marL="3657600" marR="0" lvl="7"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8pPr>
            <a:lvl9pPr marL="4114800" marR="0" lvl="8" indent="-317500" algn="l" rtl="0">
              <a:lnSpc>
                <a:spcPct val="115000"/>
              </a:lnSpc>
              <a:spcBef>
                <a:spcPts val="1000"/>
              </a:spcBef>
              <a:spcAft>
                <a:spcPts val="0"/>
              </a:spcAft>
              <a:buClr>
                <a:srgbClr val="D63C46"/>
              </a:buClr>
              <a:buSzPts val="1400"/>
              <a:buFont typeface="Montserrat"/>
              <a:buChar char="●"/>
              <a:defRPr sz="1400" i="0" u="none" strike="noStrike" cap="none">
                <a:solidFill>
                  <a:schemeClr val="dk1"/>
                </a:solidFill>
                <a:latin typeface="Montserrat"/>
                <a:ea typeface="Montserrat"/>
                <a:cs typeface="Montserrat"/>
                <a:sym typeface="Montserrat"/>
              </a:defRPr>
            </a:lvl9pPr>
          </a:lstStyle>
          <a:p>
            <a:endParaRPr/>
          </a:p>
        </p:txBody>
      </p:sp>
      <p:sp>
        <p:nvSpPr>
          <p:cNvPr id="154" name="Google Shape;154;p35"/>
          <p:cNvSpPr/>
          <p:nvPr/>
        </p:nvSpPr>
        <p:spPr>
          <a:xfrm>
            <a:off x="766763" y="66675"/>
            <a:ext cx="7773900" cy="325200"/>
          </a:xfrm>
          <a:prstGeom prst="rect">
            <a:avLst/>
          </a:prstGeom>
          <a:noFill/>
          <a:ln>
            <a:noFill/>
          </a:ln>
        </p:spPr>
        <p:txBody>
          <a:bodyPr spcFirstLastPara="1" wrap="square" lIns="91425" tIns="45700" rIns="91425" bIns="45700" anchor="t" anchorCtr="0">
            <a:noAutofit/>
          </a:bodyPr>
          <a:lstStyle/>
          <a:p>
            <a:pPr marL="342900" marR="0" lvl="0" indent="-238125" algn="l" rtl="0">
              <a:spcBef>
                <a:spcPts val="0"/>
              </a:spcBef>
              <a:spcAft>
                <a:spcPts val="0"/>
              </a:spcAft>
              <a:buClr>
                <a:srgbClr val="D63C46"/>
              </a:buClr>
              <a:buSzPts val="1650"/>
              <a:buFont typeface="Arial"/>
              <a:buNone/>
            </a:pPr>
            <a:endParaRPr sz="2200">
              <a:solidFill>
                <a:schemeClr val="dk1"/>
              </a:solidFill>
              <a:latin typeface="Arial"/>
              <a:ea typeface="Arial"/>
              <a:cs typeface="Arial"/>
              <a:sym typeface="Arial"/>
            </a:endParaRPr>
          </a:p>
        </p:txBody>
      </p:sp>
      <p:sp>
        <p:nvSpPr>
          <p:cNvPr id="155" name="Google Shape;155;p35"/>
          <p:cNvSpPr txBox="1"/>
          <p:nvPr/>
        </p:nvSpPr>
        <p:spPr>
          <a:xfrm>
            <a:off x="2953288" y="4993631"/>
            <a:ext cx="5926200" cy="157500"/>
          </a:xfrm>
          <a:prstGeom prst="rect">
            <a:avLst/>
          </a:prstGeom>
          <a:noFill/>
          <a:ln>
            <a:noFill/>
          </a:ln>
        </p:spPr>
        <p:txBody>
          <a:bodyPr spcFirstLastPara="1" wrap="square" lIns="45700" tIns="45700" rIns="45700" bIns="45700" anchor="ctr" anchorCtr="0">
            <a:noAutofit/>
          </a:bodyPr>
          <a:lstStyle/>
          <a:p>
            <a:pPr marL="0" marR="0" lvl="0" indent="0" algn="r" rtl="0">
              <a:spcBef>
                <a:spcPts val="0"/>
              </a:spcBef>
              <a:spcAft>
                <a:spcPts val="1000"/>
              </a:spcAft>
              <a:buNone/>
            </a:pPr>
            <a:r>
              <a:rPr lang="en-US" sz="900" b="1" u="none">
                <a:latin typeface="Poppins"/>
                <a:ea typeface="Poppins"/>
                <a:cs typeface="Poppins"/>
                <a:sym typeface="Poppins"/>
              </a:rPr>
              <a:t>Board</a:t>
            </a:r>
            <a:r>
              <a:rPr lang="en-US" sz="900" u="none">
                <a:latin typeface="Poppins"/>
                <a:ea typeface="Poppins"/>
                <a:cs typeface="Poppins"/>
                <a:sym typeface="Poppins"/>
              </a:rPr>
              <a:t>OnTrack</a:t>
            </a:r>
            <a:r>
              <a:rPr lang="en-US" sz="900" b="1" u="none">
                <a:latin typeface="Poppins"/>
                <a:ea typeface="Poppins"/>
                <a:cs typeface="Poppins"/>
                <a:sym typeface="Poppins"/>
              </a:rPr>
              <a:t>.</a:t>
            </a:r>
            <a:r>
              <a:rPr lang="en-US" sz="900" u="none">
                <a:latin typeface="Poppins"/>
                <a:ea typeface="Poppins"/>
                <a:cs typeface="Poppins"/>
                <a:sym typeface="Poppins"/>
              </a:rPr>
              <a:t>com</a:t>
            </a:r>
            <a:endParaRPr sz="900">
              <a:latin typeface="Poppins"/>
              <a:ea typeface="Poppins"/>
              <a:cs typeface="Poppins"/>
              <a:sym typeface="Poppins"/>
            </a:endParaRPr>
          </a:p>
        </p:txBody>
      </p:sp>
      <p:pic>
        <p:nvPicPr>
          <p:cNvPr id="156" name="Google Shape;156;p35"/>
          <p:cNvPicPr preferRelativeResize="0"/>
          <p:nvPr/>
        </p:nvPicPr>
        <p:blipFill>
          <a:blip r:embed="rId17">
            <a:alphaModFix/>
          </a:blip>
          <a:stretch>
            <a:fillRect/>
          </a:stretch>
        </p:blipFill>
        <p:spPr>
          <a:xfrm>
            <a:off x="8879500" y="4918153"/>
            <a:ext cx="148781" cy="136870"/>
          </a:xfrm>
          <a:prstGeom prst="rect">
            <a:avLst/>
          </a:prstGeom>
          <a:noFill/>
          <a:ln>
            <a:noFill/>
          </a:ln>
        </p:spPr>
      </p:pic>
    </p:spTree>
    <p:extLst>
      <p:ext uri="{BB962C8B-B14F-4D97-AF65-F5344CB8AC3E}">
        <p14:creationId xmlns:p14="http://schemas.microsoft.com/office/powerpoint/2010/main" val="3884503259"/>
      </p:ext>
    </p:extLst>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608B"/>
        </a:solidFill>
        <a:effectLst/>
      </p:bgPr>
    </p:bg>
    <p:spTree>
      <p:nvGrpSpPr>
        <p:cNvPr id="1" name="Shape 29"/>
        <p:cNvGrpSpPr/>
        <p:nvPr/>
      </p:nvGrpSpPr>
      <p:grpSpPr>
        <a:xfrm>
          <a:off x="0" y="0"/>
          <a:ext cx="0" cy="0"/>
          <a:chOff x="0" y="0"/>
          <a:chExt cx="0" cy="0"/>
        </a:xfrm>
      </p:grpSpPr>
      <p:sp>
        <p:nvSpPr>
          <p:cNvPr id="30" name="Google Shape;30;p5"/>
          <p:cNvSpPr txBox="1">
            <a:spLocks noGrp="1"/>
          </p:cNvSpPr>
          <p:nvPr>
            <p:ph type="ctrTitle"/>
          </p:nvPr>
        </p:nvSpPr>
        <p:spPr>
          <a:xfrm>
            <a:off x="200278" y="174171"/>
            <a:ext cx="8734800" cy="3143700"/>
          </a:xfrm>
          <a:prstGeom prst="rect">
            <a:avLst/>
          </a:prstGeom>
          <a:noFill/>
          <a:ln>
            <a:noFill/>
          </a:ln>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US" sz="3600" dirty="0" err="1"/>
              <a:t>BoT</a:t>
            </a:r>
            <a:r>
              <a:rPr lang="en-US" sz="3600" dirty="0"/>
              <a:t> Strategic Planning Update</a:t>
            </a:r>
            <a:endParaRPr sz="3600" dirty="0"/>
          </a:p>
          <a:p>
            <a:pPr marL="0" lvl="0" indent="0" algn="ctr" rtl="0">
              <a:lnSpc>
                <a:spcPct val="150000"/>
              </a:lnSpc>
              <a:spcBef>
                <a:spcPts val="0"/>
              </a:spcBef>
              <a:spcAft>
                <a:spcPts val="0"/>
              </a:spcAft>
              <a:buNone/>
            </a:pPr>
            <a:r>
              <a:rPr lang="en-US" sz="3600" dirty="0"/>
              <a:t>May 4</a:t>
            </a:r>
            <a:r>
              <a:rPr lang="en-US" sz="3600" baseline="30000" dirty="0"/>
              <a:t>th</a:t>
            </a:r>
            <a:r>
              <a:rPr lang="en-US" sz="3600" dirty="0"/>
              <a:t>, 2023</a:t>
            </a:r>
            <a:endParaRP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5;p53">
            <a:extLst>
              <a:ext uri="{FF2B5EF4-FFF2-40B4-BE49-F238E27FC236}">
                <a16:creationId xmlns:a16="http://schemas.microsoft.com/office/drawing/2014/main" id="{2B0952B2-B0F3-3FF1-B243-EE3A46AD8F1D}"/>
              </a:ext>
            </a:extLst>
          </p:cNvPr>
          <p:cNvSpPr txBox="1">
            <a:spLocks/>
          </p:cNvSpPr>
          <p:nvPr/>
        </p:nvSpPr>
        <p:spPr>
          <a:xfrm>
            <a:off x="842981" y="200052"/>
            <a:ext cx="7734600" cy="5892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rPr>
              <a:t>Boards Govern ~  CEOs Manage</a:t>
            </a:r>
            <a:endParaRPr kumimoji="0" lang="en-US" sz="2400" b="1" i="0" u="none" strike="noStrike" kern="0" cap="none" spc="0" normalizeH="0" baseline="0" noProof="0" dirty="0">
              <a:ln>
                <a:noFill/>
              </a:ln>
              <a:solidFill>
                <a:srgbClr val="000000"/>
              </a:solidFill>
              <a:effectLst/>
              <a:uLnTx/>
              <a:uFillTx/>
              <a:latin typeface="Poppins" pitchFamily="2" charset="77"/>
              <a:cs typeface="Poppins" pitchFamily="2" charset="77"/>
              <a:sym typeface="Arial"/>
            </a:endParaRPr>
          </a:p>
        </p:txBody>
      </p:sp>
      <p:cxnSp>
        <p:nvCxnSpPr>
          <p:cNvPr id="3" name="Google Shape;327;p53">
            <a:extLst>
              <a:ext uri="{FF2B5EF4-FFF2-40B4-BE49-F238E27FC236}">
                <a16:creationId xmlns:a16="http://schemas.microsoft.com/office/drawing/2014/main" id="{73BB8D90-46DF-7BF5-40B5-4713DB987F1E}"/>
              </a:ext>
            </a:extLst>
          </p:cNvPr>
          <p:cNvCxnSpPr/>
          <p:nvPr/>
        </p:nvCxnSpPr>
        <p:spPr>
          <a:xfrm rot="10800000" flipH="1">
            <a:off x="917600" y="909413"/>
            <a:ext cx="7734600" cy="23100"/>
          </a:xfrm>
          <a:prstGeom prst="straightConnector1">
            <a:avLst/>
          </a:prstGeom>
          <a:noFill/>
          <a:ln w="9525" cap="flat" cmpd="sng">
            <a:solidFill>
              <a:srgbClr val="D63C46"/>
            </a:solidFill>
            <a:prstDash val="solid"/>
            <a:round/>
            <a:headEnd type="none" w="med" len="med"/>
            <a:tailEnd type="none" w="med" len="med"/>
          </a:ln>
        </p:spPr>
      </p:cxnSp>
      <p:pic>
        <p:nvPicPr>
          <p:cNvPr id="10" name="Picture 9" descr="Map&#10;&#10;Description automatically generated">
            <a:extLst>
              <a:ext uri="{FF2B5EF4-FFF2-40B4-BE49-F238E27FC236}">
                <a16:creationId xmlns:a16="http://schemas.microsoft.com/office/drawing/2014/main" id="{BD9F4C05-96CE-BE77-59CB-C1131AC3CD8D}"/>
              </a:ext>
            </a:extLst>
          </p:cNvPr>
          <p:cNvPicPr>
            <a:picLocks noChangeAspect="1"/>
          </p:cNvPicPr>
          <p:nvPr/>
        </p:nvPicPr>
        <p:blipFill>
          <a:blip r:embed="rId2">
            <a:alphaModFix amt="52000"/>
          </a:blip>
          <a:stretch>
            <a:fillRect/>
          </a:stretch>
        </p:blipFill>
        <p:spPr>
          <a:xfrm>
            <a:off x="516907" y="1019351"/>
            <a:ext cx="7734599" cy="3785640"/>
          </a:xfrm>
          <a:prstGeom prst="rect">
            <a:avLst/>
          </a:prstGeom>
          <a:noFill/>
        </p:spPr>
      </p:pic>
      <p:sp>
        <p:nvSpPr>
          <p:cNvPr id="4" name="Google Shape;326;p53">
            <a:extLst>
              <a:ext uri="{FF2B5EF4-FFF2-40B4-BE49-F238E27FC236}">
                <a16:creationId xmlns:a16="http://schemas.microsoft.com/office/drawing/2014/main" id="{A8D6C614-AE28-0583-3808-E33B3AE0835D}"/>
              </a:ext>
            </a:extLst>
          </p:cNvPr>
          <p:cNvSpPr txBox="1">
            <a:spLocks/>
          </p:cNvSpPr>
          <p:nvPr/>
        </p:nvSpPr>
        <p:spPr>
          <a:xfrm>
            <a:off x="746224" y="909412"/>
            <a:ext cx="7333907" cy="373943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Pr>
              <a:t>Governance</a:t>
            </a:r>
            <a:r>
              <a:rPr kumimoji="0" lang="en-US" sz="2400" b="0" i="0" u="none" strike="noStrike" kern="0" cap="none" spc="0" normalizeH="0" baseline="0" noProof="0" dirty="0">
                <a:ln>
                  <a:noFill/>
                </a:ln>
                <a:solidFill>
                  <a:srgbClr val="0070C0"/>
                </a:solidFill>
                <a:effectLst/>
                <a:uLnTx/>
                <a:uFillTx/>
                <a:latin typeface="Arial"/>
                <a:cs typeface="Arial"/>
                <a:sym typeface="Arial"/>
              </a:rPr>
              <a:t> </a:t>
            </a:r>
            <a:r>
              <a:rPr kumimoji="0" lang="en-US" sz="2400" b="0" i="1" u="none" strike="noStrike" kern="0" cap="none" spc="0" normalizeH="0" baseline="0" noProof="0" dirty="0">
                <a:ln>
                  <a:noFill/>
                </a:ln>
                <a:solidFill>
                  <a:srgbClr val="000000"/>
                </a:solidFill>
                <a:effectLst/>
                <a:uLnTx/>
                <a:uFillTx/>
                <a:latin typeface="Arial"/>
                <a:cs typeface="Arial"/>
                <a:sym typeface="Arial"/>
              </a:rPr>
              <a:t>is the responsibility to fulfill your charter promises. The Board sets direction, purpose, goals, and deadlines. </a:t>
            </a: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endParaRPr kumimoji="0" lang="en-US" sz="2000" b="0" i="1"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endParaRPr kumimoji="0" lang="en-US" sz="2000" b="0" i="1"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Pr>
              <a:t>Management</a:t>
            </a:r>
            <a:r>
              <a:rPr kumimoji="0" lang="en-US" sz="2400" b="0" i="0" u="none" strike="noStrike" kern="0" cap="none" spc="0" normalizeH="0" baseline="0" noProof="0" dirty="0">
                <a:ln>
                  <a:noFill/>
                </a:ln>
                <a:solidFill>
                  <a:srgbClr val="DC291E"/>
                </a:solidFill>
                <a:effectLst/>
                <a:uLnTx/>
                <a:uFillTx/>
                <a:latin typeface="Arial"/>
                <a:cs typeface="Arial"/>
                <a:sym typeface="Arial"/>
              </a:rPr>
              <a:t> </a:t>
            </a:r>
            <a:r>
              <a:rPr kumimoji="0" lang="en-US" sz="2400" b="0" i="1" u="none" strike="noStrike" kern="0" cap="none" spc="0" normalizeH="0" baseline="0" noProof="0" dirty="0">
                <a:ln>
                  <a:noFill/>
                </a:ln>
                <a:solidFill>
                  <a:srgbClr val="000000"/>
                </a:solidFill>
                <a:effectLst/>
                <a:uLnTx/>
                <a:uFillTx/>
                <a:latin typeface="Arial"/>
                <a:cs typeface="Arial"/>
                <a:sym typeface="Arial"/>
              </a:rPr>
              <a:t>is responsible for “getting us there”, determines “how” we are going to get it done, and what resources we need to get to our destination</a:t>
            </a: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000"/>
              </a:spcBef>
              <a:spcAft>
                <a:spcPts val="1000"/>
              </a:spcAft>
              <a:buClr>
                <a:srgbClr val="000000"/>
              </a:buClr>
              <a:buSzTx/>
              <a:buFont typeface="Arial"/>
              <a:buNone/>
              <a:tabLst/>
              <a:defRPr/>
            </a:pP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7451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33;p54">
            <a:extLst>
              <a:ext uri="{FF2B5EF4-FFF2-40B4-BE49-F238E27FC236}">
                <a16:creationId xmlns:a16="http://schemas.microsoft.com/office/drawing/2014/main" id="{AE9542FE-29B5-620C-AD3C-818C978DF943}"/>
              </a:ext>
            </a:extLst>
          </p:cNvPr>
          <p:cNvSpPr/>
          <p:nvPr/>
        </p:nvSpPr>
        <p:spPr>
          <a:xfrm>
            <a:off x="648168" y="740355"/>
            <a:ext cx="5286639" cy="4200300"/>
          </a:xfrm>
          <a:prstGeom prst="ellipse">
            <a:avLst/>
          </a:prstGeom>
          <a:solidFill>
            <a:srgbClr val="DCF8F7"/>
          </a:solidFill>
          <a:ln>
            <a:solidFill>
              <a:schemeClr val="accent1">
                <a:lumMod val="50000"/>
              </a:schemeClr>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highlight>
                <a:srgbClr val="BBE0E3"/>
              </a:highlight>
              <a:uLnTx/>
              <a:uFillTx/>
              <a:latin typeface="Arial"/>
              <a:cs typeface="Arial"/>
              <a:sym typeface="Arial"/>
            </a:endParaRPr>
          </a:p>
        </p:txBody>
      </p:sp>
      <p:sp>
        <p:nvSpPr>
          <p:cNvPr id="3" name="Google Shape;337;p54">
            <a:extLst>
              <a:ext uri="{FF2B5EF4-FFF2-40B4-BE49-F238E27FC236}">
                <a16:creationId xmlns:a16="http://schemas.microsoft.com/office/drawing/2014/main" id="{E4AA2820-AC60-FCFC-4535-E375DB46389C}"/>
              </a:ext>
            </a:extLst>
          </p:cNvPr>
          <p:cNvSpPr txBox="1"/>
          <p:nvPr/>
        </p:nvSpPr>
        <p:spPr>
          <a:xfrm>
            <a:off x="1073418" y="1519222"/>
            <a:ext cx="2674200" cy="2739181"/>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Oversight</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Accountability</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Contract Approval</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Resource Allocation</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Policies</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CEO Support &amp; Evaluation</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p:txBody>
      </p:sp>
      <p:sp>
        <p:nvSpPr>
          <p:cNvPr id="4" name="Google Shape;335;p54">
            <a:extLst>
              <a:ext uri="{FF2B5EF4-FFF2-40B4-BE49-F238E27FC236}">
                <a16:creationId xmlns:a16="http://schemas.microsoft.com/office/drawing/2014/main" id="{D523F17E-FA37-3285-D0F5-0692F24B0690}"/>
              </a:ext>
            </a:extLst>
          </p:cNvPr>
          <p:cNvSpPr txBox="1"/>
          <p:nvPr/>
        </p:nvSpPr>
        <p:spPr>
          <a:xfrm>
            <a:off x="3780462" y="1519222"/>
            <a:ext cx="1763395" cy="310851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Mission &amp; Vision</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Goal-setting</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Stakeholders</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Advocacy</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Fundraising</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Montserrat"/>
                <a:cs typeface="Montserrat"/>
                <a:sym typeface="Montserrat"/>
              </a:rPr>
              <a:t> Strategy</a:t>
            </a:r>
            <a:endParaRPr kumimoji="0" sz="1400" b="1"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5" name="Google Shape;338;p54">
            <a:extLst>
              <a:ext uri="{FF2B5EF4-FFF2-40B4-BE49-F238E27FC236}">
                <a16:creationId xmlns:a16="http://schemas.microsoft.com/office/drawing/2014/main" id="{97C58242-38C2-FC27-2D8A-A684C8BBC92C}"/>
              </a:ext>
            </a:extLst>
          </p:cNvPr>
          <p:cNvSpPr txBox="1"/>
          <p:nvPr/>
        </p:nvSpPr>
        <p:spPr>
          <a:xfrm>
            <a:off x="6032832" y="1701881"/>
            <a:ext cx="2403000" cy="329317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Operations &amp; Systems</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Curriculum &amp; Instruction</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Personnel</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Resource Deployment</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Programming</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ontserrat"/>
                <a:cs typeface="Montserrat"/>
                <a:sym typeface="Montserrat"/>
              </a:rPr>
              <a:t>Implement Policies</a:t>
            </a:r>
            <a:endParaRPr kumimoji="0" sz="1400" b="0" i="0" u="none" strike="noStrike" kern="0" cap="none" spc="0" normalizeH="0" baseline="0" noProof="0" dirty="0">
              <a:ln>
                <a:noFill/>
              </a:ln>
              <a:solidFill>
                <a:srgbClr val="000000"/>
              </a:solidFill>
              <a:effectLst/>
              <a:uLnTx/>
              <a:uFillTx/>
              <a:latin typeface="Arial"/>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sp>
        <p:nvSpPr>
          <p:cNvPr id="6" name="Google Shape;340;p54">
            <a:extLst>
              <a:ext uri="{FF2B5EF4-FFF2-40B4-BE49-F238E27FC236}">
                <a16:creationId xmlns:a16="http://schemas.microsoft.com/office/drawing/2014/main" id="{6D2F8898-5BF0-5977-2C7E-E7F95EDA0B81}"/>
              </a:ext>
            </a:extLst>
          </p:cNvPr>
          <p:cNvSpPr txBox="1"/>
          <p:nvPr/>
        </p:nvSpPr>
        <p:spPr>
          <a:xfrm>
            <a:off x="4572000" y="139675"/>
            <a:ext cx="3337800" cy="5694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dirty="0">
                <a:ln>
                  <a:noFill/>
                </a:ln>
                <a:solidFill>
                  <a:srgbClr val="000000"/>
                </a:solidFill>
                <a:effectLst/>
                <a:uLnTx/>
                <a:uFillTx/>
                <a:latin typeface="Poppins"/>
                <a:ea typeface="Poppins"/>
                <a:cs typeface="Poppins"/>
                <a:sym typeface="Poppins"/>
              </a:rPr>
              <a:t>Management</a:t>
            </a:r>
            <a:endParaRPr kumimoji="0" sz="2500" b="1" i="0" u="none" strike="noStrike" kern="0" cap="none" spc="0" normalizeH="0" baseline="0" noProof="0" dirty="0">
              <a:ln>
                <a:noFill/>
              </a:ln>
              <a:solidFill>
                <a:srgbClr val="000000"/>
              </a:solidFill>
              <a:effectLst/>
              <a:uLnTx/>
              <a:uFillTx/>
              <a:latin typeface="Poppins"/>
              <a:ea typeface="Poppins"/>
              <a:cs typeface="Poppins"/>
              <a:sym typeface="Poppins"/>
            </a:endParaRPr>
          </a:p>
        </p:txBody>
      </p:sp>
      <p:sp>
        <p:nvSpPr>
          <p:cNvPr id="7" name="Google Shape;339;p54">
            <a:extLst>
              <a:ext uri="{FF2B5EF4-FFF2-40B4-BE49-F238E27FC236}">
                <a16:creationId xmlns:a16="http://schemas.microsoft.com/office/drawing/2014/main" id="{1D98ECB6-BA7E-4865-A651-E3FEE32AAA4E}"/>
              </a:ext>
            </a:extLst>
          </p:cNvPr>
          <p:cNvSpPr txBox="1"/>
          <p:nvPr/>
        </p:nvSpPr>
        <p:spPr>
          <a:xfrm>
            <a:off x="924830" y="139675"/>
            <a:ext cx="3337800" cy="5694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1" i="0" u="none" strike="noStrike" kern="0" cap="none" spc="0" normalizeH="0" baseline="0" noProof="0" dirty="0">
                <a:ln>
                  <a:noFill/>
                </a:ln>
                <a:solidFill>
                  <a:srgbClr val="000000"/>
                </a:solidFill>
                <a:effectLst/>
                <a:uLnTx/>
                <a:uFillTx/>
                <a:latin typeface="Poppins"/>
                <a:ea typeface="Poppins"/>
                <a:cs typeface="Poppins"/>
                <a:sym typeface="Poppins"/>
              </a:rPr>
              <a:t>Governance</a:t>
            </a:r>
            <a:endParaRPr kumimoji="0" sz="2500" b="1" i="0" u="none" strike="noStrike" kern="0" cap="none" spc="0" normalizeH="0" baseline="0" noProof="0" dirty="0">
              <a:ln>
                <a:noFill/>
              </a:ln>
              <a:solidFill>
                <a:srgbClr val="000000"/>
              </a:solidFill>
              <a:effectLst/>
              <a:uLnTx/>
              <a:uFillTx/>
              <a:latin typeface="Poppins"/>
              <a:ea typeface="Poppins"/>
              <a:cs typeface="Poppins"/>
              <a:sym typeface="Poppins"/>
            </a:endParaRPr>
          </a:p>
        </p:txBody>
      </p:sp>
      <p:sp>
        <p:nvSpPr>
          <p:cNvPr id="8" name="Oval 7">
            <a:extLst>
              <a:ext uri="{FF2B5EF4-FFF2-40B4-BE49-F238E27FC236}">
                <a16:creationId xmlns:a16="http://schemas.microsoft.com/office/drawing/2014/main" id="{5BA695DB-C502-B2AE-0BB2-42602716D968}"/>
              </a:ext>
            </a:extLst>
          </p:cNvPr>
          <p:cNvSpPr/>
          <p:nvPr/>
        </p:nvSpPr>
        <p:spPr>
          <a:xfrm>
            <a:off x="3291487" y="784836"/>
            <a:ext cx="5077200" cy="4155819"/>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41460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74"/>
          <p:cNvSpPr txBox="1">
            <a:spLocks noGrp="1"/>
          </p:cNvSpPr>
          <p:nvPr>
            <p:ph type="title" idx="4294967295"/>
          </p:nvPr>
        </p:nvSpPr>
        <p:spPr>
          <a:xfrm>
            <a:off x="700050" y="127846"/>
            <a:ext cx="8207700" cy="676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Font typeface="Arial"/>
              <a:buNone/>
            </a:pPr>
            <a:r>
              <a:rPr lang="en-US" sz="2600" dirty="0"/>
              <a:t>Examples of Goals &amp; Targets</a:t>
            </a:r>
            <a:endParaRPr sz="2600" dirty="0">
              <a:latin typeface="Poppins"/>
              <a:ea typeface="Poppins"/>
              <a:cs typeface="Poppins"/>
              <a:sym typeface="Poppins"/>
            </a:endParaRPr>
          </a:p>
        </p:txBody>
      </p:sp>
      <p:sp>
        <p:nvSpPr>
          <p:cNvPr id="384" name="Google Shape;384;p74"/>
          <p:cNvSpPr txBox="1">
            <a:spLocks noGrp="1"/>
          </p:cNvSpPr>
          <p:nvPr>
            <p:ph type="body" idx="4294967295"/>
          </p:nvPr>
        </p:nvSpPr>
        <p:spPr>
          <a:xfrm>
            <a:off x="700050" y="804046"/>
            <a:ext cx="7740900" cy="3723703"/>
          </a:xfrm>
          <a:prstGeom prst="rect">
            <a:avLst/>
          </a:prstGeom>
          <a:noFill/>
          <a:ln>
            <a:noFill/>
          </a:ln>
        </p:spPr>
        <p:txBody>
          <a:bodyPr spcFirstLastPara="1" wrap="square" lIns="91425" tIns="45700" rIns="91425" bIns="45700" anchor="t" anchorCtr="0">
            <a:noAutofit/>
          </a:bodyPr>
          <a:lstStyle/>
          <a:p>
            <a:pPr marL="0" lvl="0" indent="0">
              <a:lnSpc>
                <a:spcPct val="100000"/>
              </a:lnSpc>
              <a:spcBef>
                <a:spcPts val="0"/>
              </a:spcBef>
              <a:buSzPts val="1800"/>
              <a:buNone/>
            </a:pPr>
            <a:r>
              <a:rPr lang="en-US" sz="1600" b="1" dirty="0"/>
              <a:t>The Mission</a:t>
            </a:r>
          </a:p>
          <a:p>
            <a:pPr marL="342900" indent="-342900">
              <a:lnSpc>
                <a:spcPct val="100000"/>
              </a:lnSpc>
              <a:spcBef>
                <a:spcPts val="0"/>
              </a:spcBef>
              <a:buSzPts val="1800"/>
            </a:pPr>
            <a:r>
              <a:rPr lang="en-US" sz="1600" dirty="0">
                <a:solidFill>
                  <a:srgbClr val="FF0000"/>
                </a:solidFill>
              </a:rPr>
              <a:t>why you exist, and what you hope to achieve</a:t>
            </a:r>
          </a:p>
          <a:p>
            <a:pPr marL="0" indent="0">
              <a:lnSpc>
                <a:spcPct val="100000"/>
              </a:lnSpc>
              <a:spcBef>
                <a:spcPts val="0"/>
              </a:spcBef>
              <a:buSzPts val="1800"/>
              <a:buNone/>
            </a:pPr>
            <a:r>
              <a:rPr lang="en-US" sz="1800" i="1" dirty="0"/>
              <a:t>We exist to innovate K-12 education in order to prepare every student to lead change, solve problems and succeed in an exponentially changing world.</a:t>
            </a:r>
          </a:p>
          <a:p>
            <a:pPr marL="342900" indent="-342900">
              <a:lnSpc>
                <a:spcPct val="100000"/>
              </a:lnSpc>
              <a:spcBef>
                <a:spcPts val="0"/>
              </a:spcBef>
              <a:buSzPts val="1800"/>
            </a:pPr>
            <a:endParaRPr lang="en-US" sz="1600" i="1" dirty="0"/>
          </a:p>
          <a:p>
            <a:pPr marL="0" indent="0">
              <a:lnSpc>
                <a:spcPct val="100000"/>
              </a:lnSpc>
              <a:spcBef>
                <a:spcPts val="0"/>
              </a:spcBef>
              <a:buSzPts val="1800"/>
              <a:buNone/>
            </a:pPr>
            <a:r>
              <a:rPr lang="en-US" sz="1600" b="1" dirty="0"/>
              <a:t>Goal Example</a:t>
            </a:r>
          </a:p>
          <a:p>
            <a:pPr marL="342900" indent="-352425">
              <a:lnSpc>
                <a:spcPct val="100000"/>
              </a:lnSpc>
              <a:spcBef>
                <a:spcPts val="0"/>
              </a:spcBef>
              <a:buSzPts val="1800"/>
            </a:pPr>
            <a:r>
              <a:rPr lang="en-US" sz="1600" dirty="0">
                <a:solidFill>
                  <a:srgbClr val="FF0000"/>
                </a:solidFill>
              </a:rPr>
              <a:t>goal statements are expressed in broad aspirational terms </a:t>
            </a:r>
          </a:p>
          <a:p>
            <a:pPr marL="0" indent="0">
              <a:lnSpc>
                <a:spcPct val="100000"/>
              </a:lnSpc>
              <a:spcBef>
                <a:spcPts val="0"/>
              </a:spcBef>
              <a:buSzPts val="1800"/>
              <a:buNone/>
            </a:pPr>
            <a:r>
              <a:rPr lang="en-US" sz="1800" i="1" dirty="0"/>
              <a:t>Develop leadership opportunities for students </a:t>
            </a:r>
          </a:p>
          <a:p>
            <a:pPr marL="0" indent="0">
              <a:lnSpc>
                <a:spcPct val="100000"/>
              </a:lnSpc>
              <a:spcBef>
                <a:spcPts val="0"/>
              </a:spcBef>
              <a:buSzPts val="1800"/>
              <a:buNone/>
            </a:pPr>
            <a:endParaRPr lang="en-US" sz="1600" dirty="0"/>
          </a:p>
          <a:p>
            <a:pPr marL="0" indent="0">
              <a:lnSpc>
                <a:spcPct val="100000"/>
              </a:lnSpc>
              <a:spcBef>
                <a:spcPts val="0"/>
              </a:spcBef>
              <a:buSzPts val="1800"/>
              <a:buNone/>
            </a:pPr>
            <a:r>
              <a:rPr lang="en-US" sz="1600" b="1" dirty="0"/>
              <a:t>Target Example (written as a SMART Goal)</a:t>
            </a:r>
          </a:p>
          <a:p>
            <a:pPr marL="342900" indent="-352425">
              <a:lnSpc>
                <a:spcPct val="100000"/>
              </a:lnSpc>
              <a:spcBef>
                <a:spcPts val="0"/>
              </a:spcBef>
              <a:buSzPts val="1800"/>
            </a:pPr>
            <a:r>
              <a:rPr lang="en-US" sz="1600" dirty="0">
                <a:solidFill>
                  <a:srgbClr val="FF0000"/>
                </a:solidFill>
              </a:rPr>
              <a:t>benchmark and metric within a timeframe</a:t>
            </a:r>
          </a:p>
          <a:p>
            <a:pPr marL="0" indent="0">
              <a:lnSpc>
                <a:spcPct val="100000"/>
              </a:lnSpc>
              <a:spcBef>
                <a:spcPts val="0"/>
              </a:spcBef>
              <a:buSzPts val="1800"/>
              <a:buNone/>
            </a:pPr>
            <a:r>
              <a:rPr lang="en-US" sz="1800" i="1" dirty="0">
                <a:solidFill>
                  <a:schemeClr val="tx1"/>
                </a:solidFill>
              </a:rPr>
              <a:t>By August 15, 2023, have an internship program in place for all </a:t>
            </a:r>
          </a:p>
          <a:p>
            <a:pPr marL="0" indent="0">
              <a:lnSpc>
                <a:spcPct val="100000"/>
              </a:lnSpc>
              <a:spcBef>
                <a:spcPts val="0"/>
              </a:spcBef>
              <a:buSzPts val="1800"/>
              <a:buNone/>
            </a:pPr>
            <a:r>
              <a:rPr lang="en-US" sz="1800" i="1" dirty="0">
                <a:solidFill>
                  <a:schemeClr val="tx1"/>
                </a:solidFill>
              </a:rPr>
              <a:t>10</a:t>
            </a:r>
            <a:r>
              <a:rPr lang="en-US" sz="1800" i="1" baseline="30000" dirty="0">
                <a:solidFill>
                  <a:schemeClr val="tx1"/>
                </a:solidFill>
              </a:rPr>
              <a:t>th</a:t>
            </a:r>
            <a:r>
              <a:rPr lang="en-US" sz="1800" i="1" dirty="0">
                <a:solidFill>
                  <a:schemeClr val="tx1"/>
                </a:solidFill>
              </a:rPr>
              <a:t>-grade students</a:t>
            </a:r>
          </a:p>
        </p:txBody>
      </p:sp>
      <p:cxnSp>
        <p:nvCxnSpPr>
          <p:cNvPr id="385" name="Google Shape;385;p74"/>
          <p:cNvCxnSpPr/>
          <p:nvPr/>
        </p:nvCxnSpPr>
        <p:spPr>
          <a:xfrm rot="10800000" flipH="1">
            <a:off x="700050" y="804047"/>
            <a:ext cx="7740900" cy="6300"/>
          </a:xfrm>
          <a:prstGeom prst="straightConnector1">
            <a:avLst/>
          </a:prstGeom>
          <a:noFill/>
          <a:ln w="9525" cap="flat" cmpd="sng">
            <a:solidFill>
              <a:srgbClr val="D63C46"/>
            </a:solidFill>
            <a:prstDash val="solid"/>
            <a:round/>
            <a:headEnd type="none" w="med" len="med"/>
            <a:tailEnd type="none" w="med" len="med"/>
          </a:ln>
        </p:spPr>
      </p:cxnSp>
    </p:spTree>
    <p:extLst>
      <p:ext uri="{BB962C8B-B14F-4D97-AF65-F5344CB8AC3E}">
        <p14:creationId xmlns:p14="http://schemas.microsoft.com/office/powerpoint/2010/main" val="370419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4">
                                            <p:txEl>
                                              <p:pRg st="0" end="0"/>
                                            </p:txEl>
                                          </p:spTgt>
                                        </p:tgtEl>
                                        <p:attrNameLst>
                                          <p:attrName>style.visibility</p:attrName>
                                        </p:attrNameLst>
                                      </p:cBhvr>
                                      <p:to>
                                        <p:strVal val="visible"/>
                                      </p:to>
                                    </p:set>
                                    <p:anim calcmode="lin" valueType="num">
                                      <p:cBhvr additive="base">
                                        <p:cTn id="7" dur="500"/>
                                        <p:tgtEl>
                                          <p:spTgt spid="38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84">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84">
                                            <p:txEl>
                                              <p:pRg st="1" end="1"/>
                                            </p:txEl>
                                          </p:spTgt>
                                        </p:tgtEl>
                                        <p:attrNameLst>
                                          <p:attrName>style.visibility</p:attrName>
                                        </p:attrNameLst>
                                      </p:cBhvr>
                                      <p:to>
                                        <p:strVal val="visible"/>
                                      </p:to>
                                    </p:set>
                                    <p:anim calcmode="lin" valueType="num">
                                      <p:cBhvr additive="base">
                                        <p:cTn id="11" dur="500"/>
                                        <p:tgtEl>
                                          <p:spTgt spid="384">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8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4">
                                            <p:txEl>
                                              <p:pRg st="2" end="2"/>
                                            </p:txEl>
                                          </p:spTgt>
                                        </p:tgtEl>
                                        <p:attrNameLst>
                                          <p:attrName>style.visibility</p:attrName>
                                        </p:attrNameLst>
                                      </p:cBhvr>
                                      <p:to>
                                        <p:strVal val="visible"/>
                                      </p:to>
                                    </p:set>
                                    <p:anim calcmode="lin" valueType="num">
                                      <p:cBhvr additive="base">
                                        <p:cTn id="17" dur="500"/>
                                        <p:tgtEl>
                                          <p:spTgt spid="384">
                                            <p:txEl>
                                              <p:pRg st="2" end="2"/>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8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384">
                                            <p:txEl>
                                              <p:pRg st="4" end="4"/>
                                            </p:txEl>
                                          </p:spTgt>
                                        </p:tgtEl>
                                        <p:attrNameLst>
                                          <p:attrName>style.visibility</p:attrName>
                                        </p:attrNameLst>
                                      </p:cBhvr>
                                      <p:to>
                                        <p:strVal val="visible"/>
                                      </p:to>
                                    </p:set>
                                    <p:anim calcmode="lin" valueType="num">
                                      <p:cBhvr additive="base">
                                        <p:cTn id="23" dur="500"/>
                                        <p:tgtEl>
                                          <p:spTgt spid="384">
                                            <p:txEl>
                                              <p:pRg st="4" end="4"/>
                                            </p:txEl>
                                          </p:spTgt>
                                        </p:tgtEl>
                                        <p:attrNameLst>
                                          <p:attrName>ppt_y</p:attrName>
                                        </p:attrNameLst>
                                      </p:cBhvr>
                                      <p:tavLst>
                                        <p:tav tm="0">
                                          <p:val>
                                            <p:strVal val="#ppt_y+#ppt_h*1.125000"/>
                                          </p:val>
                                        </p:tav>
                                        <p:tav tm="100000">
                                          <p:val>
                                            <p:strVal val="#ppt_y"/>
                                          </p:val>
                                        </p:tav>
                                      </p:tavLst>
                                    </p:anim>
                                    <p:animEffect transition="in" filter="wipe(up)">
                                      <p:cBhvr>
                                        <p:cTn id="24" dur="500"/>
                                        <p:tgtEl>
                                          <p:spTgt spid="384">
                                            <p:txEl>
                                              <p:pRg st="4" end="4"/>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384">
                                            <p:txEl>
                                              <p:pRg st="5" end="5"/>
                                            </p:txEl>
                                          </p:spTgt>
                                        </p:tgtEl>
                                        <p:attrNameLst>
                                          <p:attrName>style.visibility</p:attrName>
                                        </p:attrNameLst>
                                      </p:cBhvr>
                                      <p:to>
                                        <p:strVal val="visible"/>
                                      </p:to>
                                    </p:set>
                                    <p:anim calcmode="lin" valueType="num">
                                      <p:cBhvr additive="base">
                                        <p:cTn id="27" dur="500"/>
                                        <p:tgtEl>
                                          <p:spTgt spid="384">
                                            <p:txEl>
                                              <p:pRg st="5" end="5"/>
                                            </p:txEl>
                                          </p:spTgt>
                                        </p:tgtEl>
                                        <p:attrNameLst>
                                          <p:attrName>ppt_y</p:attrName>
                                        </p:attrNameLst>
                                      </p:cBhvr>
                                      <p:tavLst>
                                        <p:tav tm="0">
                                          <p:val>
                                            <p:strVal val="#ppt_y+#ppt_h*1.125000"/>
                                          </p:val>
                                        </p:tav>
                                        <p:tav tm="100000">
                                          <p:val>
                                            <p:strVal val="#ppt_y"/>
                                          </p:val>
                                        </p:tav>
                                      </p:tavLst>
                                    </p:anim>
                                    <p:animEffect transition="in" filter="wipe(up)">
                                      <p:cBhvr>
                                        <p:cTn id="28" dur="500"/>
                                        <p:tgtEl>
                                          <p:spTgt spid="38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nodeType="clickEffect">
                                  <p:stCondLst>
                                    <p:cond delay="0"/>
                                  </p:stCondLst>
                                  <p:childTnLst>
                                    <p:set>
                                      <p:cBhvr>
                                        <p:cTn id="32" dur="1" fill="hold">
                                          <p:stCondLst>
                                            <p:cond delay="0"/>
                                          </p:stCondLst>
                                        </p:cTn>
                                        <p:tgtEl>
                                          <p:spTgt spid="384">
                                            <p:txEl>
                                              <p:pRg st="6" end="6"/>
                                            </p:txEl>
                                          </p:spTgt>
                                        </p:tgtEl>
                                        <p:attrNameLst>
                                          <p:attrName>style.visibility</p:attrName>
                                        </p:attrNameLst>
                                      </p:cBhvr>
                                      <p:to>
                                        <p:strVal val="visible"/>
                                      </p:to>
                                    </p:set>
                                    <p:anim calcmode="lin" valueType="num">
                                      <p:cBhvr additive="base">
                                        <p:cTn id="33" dur="500"/>
                                        <p:tgtEl>
                                          <p:spTgt spid="384">
                                            <p:txEl>
                                              <p:pRg st="6" end="6"/>
                                            </p:txEl>
                                          </p:spTgt>
                                        </p:tgtEl>
                                        <p:attrNameLst>
                                          <p:attrName>ppt_y</p:attrName>
                                        </p:attrNameLst>
                                      </p:cBhvr>
                                      <p:tavLst>
                                        <p:tav tm="0">
                                          <p:val>
                                            <p:strVal val="#ppt_y+#ppt_h*1.125000"/>
                                          </p:val>
                                        </p:tav>
                                        <p:tav tm="100000">
                                          <p:val>
                                            <p:strVal val="#ppt_y"/>
                                          </p:val>
                                        </p:tav>
                                      </p:tavLst>
                                    </p:anim>
                                    <p:animEffect transition="in" filter="wipe(up)">
                                      <p:cBhvr>
                                        <p:cTn id="34" dur="500"/>
                                        <p:tgtEl>
                                          <p:spTgt spid="384">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384">
                                            <p:txEl>
                                              <p:pRg st="8" end="8"/>
                                            </p:txEl>
                                          </p:spTgt>
                                        </p:tgtEl>
                                        <p:attrNameLst>
                                          <p:attrName>style.visibility</p:attrName>
                                        </p:attrNameLst>
                                      </p:cBhvr>
                                      <p:to>
                                        <p:strVal val="visible"/>
                                      </p:to>
                                    </p:set>
                                    <p:anim calcmode="lin" valueType="num">
                                      <p:cBhvr additive="base">
                                        <p:cTn id="39" dur="500"/>
                                        <p:tgtEl>
                                          <p:spTgt spid="384">
                                            <p:txEl>
                                              <p:pRg st="8" end="8"/>
                                            </p:txEl>
                                          </p:spTgt>
                                        </p:tgtEl>
                                        <p:attrNameLst>
                                          <p:attrName>ppt_y</p:attrName>
                                        </p:attrNameLst>
                                      </p:cBhvr>
                                      <p:tavLst>
                                        <p:tav tm="0">
                                          <p:val>
                                            <p:strVal val="#ppt_y+#ppt_h*1.125000"/>
                                          </p:val>
                                        </p:tav>
                                        <p:tav tm="100000">
                                          <p:val>
                                            <p:strVal val="#ppt_y"/>
                                          </p:val>
                                        </p:tav>
                                      </p:tavLst>
                                    </p:anim>
                                    <p:animEffect transition="in" filter="wipe(up)">
                                      <p:cBhvr>
                                        <p:cTn id="40" dur="500"/>
                                        <p:tgtEl>
                                          <p:spTgt spid="384">
                                            <p:txEl>
                                              <p:pRg st="8" end="8"/>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384">
                                            <p:txEl>
                                              <p:pRg st="9" end="9"/>
                                            </p:txEl>
                                          </p:spTgt>
                                        </p:tgtEl>
                                        <p:attrNameLst>
                                          <p:attrName>style.visibility</p:attrName>
                                        </p:attrNameLst>
                                      </p:cBhvr>
                                      <p:to>
                                        <p:strVal val="visible"/>
                                      </p:to>
                                    </p:set>
                                    <p:anim calcmode="lin" valueType="num">
                                      <p:cBhvr additive="base">
                                        <p:cTn id="43" dur="500"/>
                                        <p:tgtEl>
                                          <p:spTgt spid="384">
                                            <p:txEl>
                                              <p:pRg st="9" end="9"/>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84">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384">
                                            <p:txEl>
                                              <p:pRg st="10" end="10"/>
                                            </p:txEl>
                                          </p:spTgt>
                                        </p:tgtEl>
                                        <p:attrNameLst>
                                          <p:attrName>style.visibility</p:attrName>
                                        </p:attrNameLst>
                                      </p:cBhvr>
                                      <p:to>
                                        <p:strVal val="visible"/>
                                      </p:to>
                                    </p:set>
                                    <p:anim calcmode="lin" valueType="num">
                                      <p:cBhvr additive="base">
                                        <p:cTn id="49" dur="500"/>
                                        <p:tgtEl>
                                          <p:spTgt spid="384">
                                            <p:txEl>
                                              <p:pRg st="10" end="10"/>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84">
                                            <p:txEl>
                                              <p:pRg st="10" end="10"/>
                                            </p:txEl>
                                          </p:spTgt>
                                        </p:tgtEl>
                                      </p:cBhvr>
                                    </p:animEffect>
                                  </p:childTnLst>
                                </p:cTn>
                              </p:par>
                              <p:par>
                                <p:cTn id="51" presetID="12" presetClass="entr" presetSubtype="4" fill="hold" nodeType="withEffect">
                                  <p:stCondLst>
                                    <p:cond delay="0"/>
                                  </p:stCondLst>
                                  <p:childTnLst>
                                    <p:set>
                                      <p:cBhvr>
                                        <p:cTn id="52" dur="1" fill="hold">
                                          <p:stCondLst>
                                            <p:cond delay="0"/>
                                          </p:stCondLst>
                                        </p:cTn>
                                        <p:tgtEl>
                                          <p:spTgt spid="384">
                                            <p:txEl>
                                              <p:pRg st="11" end="11"/>
                                            </p:txEl>
                                          </p:spTgt>
                                        </p:tgtEl>
                                        <p:attrNameLst>
                                          <p:attrName>style.visibility</p:attrName>
                                        </p:attrNameLst>
                                      </p:cBhvr>
                                      <p:to>
                                        <p:strVal val="visible"/>
                                      </p:to>
                                    </p:set>
                                    <p:anim calcmode="lin" valueType="num">
                                      <p:cBhvr additive="base">
                                        <p:cTn id="53" dur="500"/>
                                        <p:tgtEl>
                                          <p:spTgt spid="384">
                                            <p:txEl>
                                              <p:pRg st="11" end="11"/>
                                            </p:txEl>
                                          </p:spTgt>
                                        </p:tgtEl>
                                        <p:attrNameLst>
                                          <p:attrName>ppt_y</p:attrName>
                                        </p:attrNameLst>
                                      </p:cBhvr>
                                      <p:tavLst>
                                        <p:tav tm="0">
                                          <p:val>
                                            <p:strVal val="#ppt_y+#ppt_h*1.125000"/>
                                          </p:val>
                                        </p:tav>
                                        <p:tav tm="100000">
                                          <p:val>
                                            <p:strVal val="#ppt_y"/>
                                          </p:val>
                                        </p:tav>
                                      </p:tavLst>
                                    </p:anim>
                                    <p:animEffect transition="in" filter="wipe(up)">
                                      <p:cBhvr>
                                        <p:cTn id="54" dur="500"/>
                                        <p:tgtEl>
                                          <p:spTgt spid="38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71ABF-0CEA-4AA6-A4C9-BA2F24EFACFA}"/>
              </a:ext>
            </a:extLst>
          </p:cNvPr>
          <p:cNvSpPr>
            <a:spLocks noGrp="1"/>
          </p:cNvSpPr>
          <p:nvPr>
            <p:ph type="title"/>
          </p:nvPr>
        </p:nvSpPr>
        <p:spPr/>
        <p:txBody>
          <a:bodyPr/>
          <a:lstStyle/>
          <a:p>
            <a:r>
              <a:rPr lang="en-US" dirty="0"/>
              <a:t>Gallery Walk</a:t>
            </a:r>
          </a:p>
        </p:txBody>
      </p:sp>
      <p:sp>
        <p:nvSpPr>
          <p:cNvPr id="3" name="Text Placeholder 2">
            <a:extLst>
              <a:ext uri="{FF2B5EF4-FFF2-40B4-BE49-F238E27FC236}">
                <a16:creationId xmlns:a16="http://schemas.microsoft.com/office/drawing/2014/main" id="{271D665B-08BD-42D6-BAA6-9731B37D2702}"/>
              </a:ext>
            </a:extLst>
          </p:cNvPr>
          <p:cNvSpPr>
            <a:spLocks noGrp="1"/>
          </p:cNvSpPr>
          <p:nvPr>
            <p:ph type="body" idx="1"/>
          </p:nvPr>
        </p:nvSpPr>
        <p:spPr>
          <a:xfrm>
            <a:off x="549600" y="1200150"/>
            <a:ext cx="2307900" cy="2946300"/>
          </a:xfrm>
          <a:solidFill>
            <a:schemeClr val="accent1">
              <a:lumMod val="75000"/>
            </a:schemeClr>
          </a:solidFill>
        </p:spPr>
        <p:txBody>
          <a:bodyPr/>
          <a:lstStyle/>
          <a:p>
            <a:pPr marL="0" indent="0" algn="ctr">
              <a:buNone/>
            </a:pPr>
            <a:r>
              <a:rPr lang="en-US" b="1" dirty="0"/>
              <a:t>Resources</a:t>
            </a:r>
            <a:endParaRPr lang="en-US" sz="1800" b="1" dirty="0"/>
          </a:p>
        </p:txBody>
      </p:sp>
      <p:sp>
        <p:nvSpPr>
          <p:cNvPr id="4" name="Slide Number Placeholder 3">
            <a:extLst>
              <a:ext uri="{FF2B5EF4-FFF2-40B4-BE49-F238E27FC236}">
                <a16:creationId xmlns:a16="http://schemas.microsoft.com/office/drawing/2014/main" id="{7ADED733-9090-44E6-BC0D-0D4CFDFE63D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5</a:t>
            </a:fld>
            <a:endParaRPr lang="en-US"/>
          </a:p>
        </p:txBody>
      </p:sp>
      <p:sp>
        <p:nvSpPr>
          <p:cNvPr id="5" name="Text Placeholder 2">
            <a:extLst>
              <a:ext uri="{FF2B5EF4-FFF2-40B4-BE49-F238E27FC236}">
                <a16:creationId xmlns:a16="http://schemas.microsoft.com/office/drawing/2014/main" id="{649BC60D-E61D-4F37-8B9F-4CE78223BA3B}"/>
              </a:ext>
            </a:extLst>
          </p:cNvPr>
          <p:cNvSpPr txBox="1">
            <a:spLocks/>
          </p:cNvSpPr>
          <p:nvPr/>
        </p:nvSpPr>
        <p:spPr>
          <a:xfrm>
            <a:off x="3418050" y="1200150"/>
            <a:ext cx="2307900" cy="2946300"/>
          </a:xfrm>
          <a:prstGeom prst="rect">
            <a:avLst/>
          </a:prstGeom>
          <a:solidFill>
            <a:schemeClr val="accent2">
              <a:lumMod val="75000"/>
            </a:schemeClr>
          </a:solid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81000" algn="l" rtl="0">
              <a:lnSpc>
                <a:spcPct val="115000"/>
              </a:lnSpc>
              <a:spcBef>
                <a:spcPts val="600"/>
              </a:spcBef>
              <a:spcAft>
                <a:spcPts val="0"/>
              </a:spcAft>
              <a:buClr>
                <a:srgbClr val="F55C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1pPr>
            <a:lvl2pPr marL="914400" marR="0" lvl="1"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2pPr>
            <a:lvl3pPr marL="1371600" marR="0" lvl="2"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3pPr>
            <a:lvl4pPr marL="1828800" marR="0" lvl="3"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4pPr>
            <a:lvl5pPr marL="2286000" marR="0" lvl="4"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5pPr>
            <a:lvl6pPr marL="2743200" marR="0" lvl="5"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6pPr>
            <a:lvl7pPr marL="3200400" marR="0" lvl="6"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7pPr>
            <a:lvl8pPr marL="3657600" marR="0" lvl="7"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8pPr>
            <a:lvl9pPr marL="4114800" marR="0" lvl="8"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9pPr>
          </a:lstStyle>
          <a:p>
            <a:pPr marL="76200" indent="0" algn="ctr">
              <a:buFont typeface="Encode Sans ExtraLight"/>
              <a:buNone/>
            </a:pPr>
            <a:r>
              <a:rPr lang="en-US" b="1" dirty="0"/>
              <a:t>Celebration of Knowledge</a:t>
            </a:r>
            <a:endParaRPr lang="en-US" sz="1800" b="1" dirty="0"/>
          </a:p>
        </p:txBody>
      </p:sp>
      <p:sp>
        <p:nvSpPr>
          <p:cNvPr id="6" name="Text Placeholder 2">
            <a:extLst>
              <a:ext uri="{FF2B5EF4-FFF2-40B4-BE49-F238E27FC236}">
                <a16:creationId xmlns:a16="http://schemas.microsoft.com/office/drawing/2014/main" id="{D4BC9272-BE7F-4FD7-98DF-31D40B660D5E}"/>
              </a:ext>
            </a:extLst>
          </p:cNvPr>
          <p:cNvSpPr txBox="1">
            <a:spLocks/>
          </p:cNvSpPr>
          <p:nvPr/>
        </p:nvSpPr>
        <p:spPr>
          <a:xfrm>
            <a:off x="6151725" y="1200150"/>
            <a:ext cx="2307900" cy="2946300"/>
          </a:xfrm>
          <a:prstGeom prst="rect">
            <a:avLst/>
          </a:prstGeom>
          <a:solidFill>
            <a:schemeClr val="accent6">
              <a:lumMod val="75000"/>
            </a:schemeClr>
          </a:solid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81000" algn="l" rtl="0">
              <a:lnSpc>
                <a:spcPct val="115000"/>
              </a:lnSpc>
              <a:spcBef>
                <a:spcPts val="600"/>
              </a:spcBef>
              <a:spcAft>
                <a:spcPts val="0"/>
              </a:spcAft>
              <a:buClr>
                <a:srgbClr val="F55C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1pPr>
            <a:lvl2pPr marL="914400" marR="0" lvl="1"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2pPr>
            <a:lvl3pPr marL="1371600" marR="0" lvl="2"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3pPr>
            <a:lvl4pPr marL="1828800" marR="0" lvl="3"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4pPr>
            <a:lvl5pPr marL="2286000" marR="0" lvl="4"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5pPr>
            <a:lvl6pPr marL="2743200" marR="0" lvl="5"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6pPr>
            <a:lvl7pPr marL="3200400" marR="0" lvl="6"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7pPr>
            <a:lvl8pPr marL="3657600" marR="0" lvl="7"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8pPr>
            <a:lvl9pPr marL="4114800" marR="0" lvl="8" indent="-381000" algn="l" rtl="0">
              <a:lnSpc>
                <a:spcPct val="115000"/>
              </a:lnSpc>
              <a:spcBef>
                <a:spcPts val="0"/>
              </a:spcBef>
              <a:spcAft>
                <a:spcPts val="0"/>
              </a:spcAft>
              <a:buClr>
                <a:srgbClr val="BA3B21"/>
              </a:buClr>
              <a:buSzPts val="2400"/>
              <a:buFont typeface="Encode Sans ExtraLight"/>
              <a:buChar char="▫"/>
              <a:defRPr sz="2400" b="0" i="0" u="none" strike="noStrike" cap="none">
                <a:solidFill>
                  <a:srgbClr val="FFFFFF"/>
                </a:solidFill>
                <a:latin typeface="Encode Sans ExtraLight"/>
                <a:ea typeface="Encode Sans ExtraLight"/>
                <a:cs typeface="Encode Sans ExtraLight"/>
                <a:sym typeface="Encode Sans ExtraLight"/>
              </a:defRPr>
            </a:lvl9pPr>
          </a:lstStyle>
          <a:p>
            <a:pPr marL="76200" indent="0" algn="ctr">
              <a:buFont typeface="Encode Sans ExtraLight"/>
              <a:buNone/>
            </a:pPr>
            <a:r>
              <a:rPr lang="en-US" b="1" dirty="0"/>
              <a:t>Board Leadership</a:t>
            </a:r>
            <a:endParaRPr lang="en-US" sz="1800" b="1" dirty="0"/>
          </a:p>
        </p:txBody>
      </p:sp>
    </p:spTree>
    <p:extLst>
      <p:ext uri="{BB962C8B-B14F-4D97-AF65-F5344CB8AC3E}">
        <p14:creationId xmlns:p14="http://schemas.microsoft.com/office/powerpoint/2010/main" val="645614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D458-E37D-B557-DC20-36119AC4CD4B}"/>
              </a:ext>
            </a:extLst>
          </p:cNvPr>
          <p:cNvSpPr>
            <a:spLocks noGrp="1"/>
          </p:cNvSpPr>
          <p:nvPr>
            <p:ph type="title"/>
          </p:nvPr>
        </p:nvSpPr>
        <p:spPr/>
        <p:txBody>
          <a:bodyPr/>
          <a:lstStyle/>
          <a:p>
            <a:r>
              <a:rPr lang="en-US" dirty="0"/>
              <a:t>Resources</a:t>
            </a:r>
          </a:p>
        </p:txBody>
      </p:sp>
      <p:sp>
        <p:nvSpPr>
          <p:cNvPr id="4" name="Slide Number Placeholder 3">
            <a:extLst>
              <a:ext uri="{FF2B5EF4-FFF2-40B4-BE49-F238E27FC236}">
                <a16:creationId xmlns:a16="http://schemas.microsoft.com/office/drawing/2014/main" id="{2E49CBA7-8C28-0FA0-FE8D-CC66876981A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6</a:t>
            </a:fld>
            <a:endParaRPr lang="en-US"/>
          </a:p>
        </p:txBody>
      </p:sp>
      <p:graphicFrame>
        <p:nvGraphicFramePr>
          <p:cNvPr id="6" name="Table 6">
            <a:extLst>
              <a:ext uri="{FF2B5EF4-FFF2-40B4-BE49-F238E27FC236}">
                <a16:creationId xmlns:a16="http://schemas.microsoft.com/office/drawing/2014/main" id="{C9A4764F-F756-A5AA-9719-DBB137C062F1}"/>
              </a:ext>
            </a:extLst>
          </p:cNvPr>
          <p:cNvGraphicFramePr>
            <a:graphicFrameLocks noGrp="1"/>
          </p:cNvGraphicFramePr>
          <p:nvPr>
            <p:extLst>
              <p:ext uri="{D42A27DB-BD31-4B8C-83A1-F6EECF244321}">
                <p14:modId xmlns:p14="http://schemas.microsoft.com/office/powerpoint/2010/main" val="12091026"/>
              </p:ext>
            </p:extLst>
          </p:nvPr>
        </p:nvGraphicFramePr>
        <p:xfrm>
          <a:off x="695324" y="1200150"/>
          <a:ext cx="7191376" cy="1833880"/>
        </p:xfrm>
        <a:graphic>
          <a:graphicData uri="http://schemas.openxmlformats.org/drawingml/2006/table">
            <a:tbl>
              <a:tblPr firstRow="1" bandRow="1">
                <a:tableStyleId>{5C22544A-7EE6-4342-B048-85BDC9FD1C3A}</a:tableStyleId>
              </a:tblPr>
              <a:tblGrid>
                <a:gridCol w="1000051">
                  <a:extLst>
                    <a:ext uri="{9D8B030D-6E8A-4147-A177-3AD203B41FA5}">
                      <a16:colId xmlns:a16="http://schemas.microsoft.com/office/drawing/2014/main" val="412116746"/>
                    </a:ext>
                  </a:extLst>
                </a:gridCol>
                <a:gridCol w="3794200">
                  <a:extLst>
                    <a:ext uri="{9D8B030D-6E8A-4147-A177-3AD203B41FA5}">
                      <a16:colId xmlns:a16="http://schemas.microsoft.com/office/drawing/2014/main" val="3574722891"/>
                    </a:ext>
                  </a:extLst>
                </a:gridCol>
                <a:gridCol w="2397125">
                  <a:extLst>
                    <a:ext uri="{9D8B030D-6E8A-4147-A177-3AD203B41FA5}">
                      <a16:colId xmlns:a16="http://schemas.microsoft.com/office/drawing/2014/main" val="4143770507"/>
                    </a:ext>
                  </a:extLst>
                </a:gridCol>
              </a:tblGrid>
              <a:tr h="370840">
                <a:tc>
                  <a:txBody>
                    <a:bodyPr/>
                    <a:lstStyle/>
                    <a:p>
                      <a:r>
                        <a:rPr lang="en-US" dirty="0"/>
                        <a:t>ST/LT</a:t>
                      </a:r>
                    </a:p>
                  </a:txBody>
                  <a:tcPr/>
                </a:tc>
                <a:tc>
                  <a:txBody>
                    <a:bodyPr/>
                    <a:lstStyle/>
                    <a:p>
                      <a:r>
                        <a:rPr lang="en-US" dirty="0"/>
                        <a:t>Goal</a:t>
                      </a:r>
                    </a:p>
                  </a:txBody>
                  <a:tcPr/>
                </a:tc>
                <a:tc>
                  <a:txBody>
                    <a:bodyPr/>
                    <a:lstStyle/>
                    <a:p>
                      <a:r>
                        <a:rPr lang="en-US" dirty="0"/>
                        <a:t>Committee Ownership</a:t>
                      </a:r>
                    </a:p>
                  </a:txBody>
                  <a:tcPr/>
                </a:tc>
                <a:extLst>
                  <a:ext uri="{0D108BD9-81ED-4DB2-BD59-A6C34878D82A}">
                    <a16:rowId xmlns:a16="http://schemas.microsoft.com/office/drawing/2014/main" val="1321221188"/>
                  </a:ext>
                </a:extLst>
              </a:tr>
              <a:tr h="370840">
                <a:tc>
                  <a:txBody>
                    <a:bodyPr/>
                    <a:lstStyle/>
                    <a:p>
                      <a:r>
                        <a:rPr lang="en-US" dirty="0"/>
                        <a:t>ST</a:t>
                      </a:r>
                    </a:p>
                  </a:txBody>
                  <a:tcPr/>
                </a:tc>
                <a:tc>
                  <a:txBody>
                    <a:bodyPr/>
                    <a:lstStyle/>
                    <a:p>
                      <a:r>
                        <a:rPr lang="en-US" dirty="0"/>
                        <a:t>Establish long term financial goals w/multi-year plan (1, 3, 5 years)</a:t>
                      </a:r>
                    </a:p>
                  </a:txBody>
                  <a:tcPr/>
                </a:tc>
                <a:tc>
                  <a:txBody>
                    <a:bodyPr/>
                    <a:lstStyle/>
                    <a:p>
                      <a:r>
                        <a:rPr lang="en-US" dirty="0"/>
                        <a:t>Finance</a:t>
                      </a:r>
                    </a:p>
                  </a:txBody>
                  <a:tcPr/>
                </a:tc>
                <a:extLst>
                  <a:ext uri="{0D108BD9-81ED-4DB2-BD59-A6C34878D82A}">
                    <a16:rowId xmlns:a16="http://schemas.microsoft.com/office/drawing/2014/main" val="2243776287"/>
                  </a:ext>
                </a:extLst>
              </a:tr>
              <a:tr h="370840">
                <a:tc>
                  <a:txBody>
                    <a:bodyPr/>
                    <a:lstStyle/>
                    <a:p>
                      <a:r>
                        <a:rPr lang="en-US" dirty="0"/>
                        <a:t>ST (1-3yr)</a:t>
                      </a:r>
                    </a:p>
                  </a:txBody>
                  <a:tcPr/>
                </a:tc>
                <a:tc>
                  <a:txBody>
                    <a:bodyPr/>
                    <a:lstStyle/>
                    <a:p>
                      <a:r>
                        <a:rPr lang="en-US" dirty="0"/>
                        <a:t>Fundraising plan</a:t>
                      </a:r>
                    </a:p>
                    <a:p>
                      <a:pPr marL="285750" indent="-285750">
                        <a:buFont typeface="Arial" panose="020B0604020202020204" pitchFamily="34" charset="0"/>
                        <a:buChar char="•"/>
                      </a:pPr>
                      <a:r>
                        <a:rPr lang="en-US" dirty="0"/>
                        <a:t>Marketing strategy</a:t>
                      </a:r>
                    </a:p>
                    <a:p>
                      <a:pPr marL="285750" indent="-285750">
                        <a:buFont typeface="Arial" panose="020B0604020202020204" pitchFamily="34" charset="0"/>
                        <a:buChar char="•"/>
                      </a:pPr>
                      <a:r>
                        <a:rPr lang="en-US" dirty="0"/>
                        <a:t>Fundraising/Campaign budget</a:t>
                      </a:r>
                    </a:p>
                    <a:p>
                      <a:pPr marL="285750" indent="-285750">
                        <a:buFont typeface="Arial" panose="020B0604020202020204" pitchFamily="34" charset="0"/>
                        <a:buChar char="•"/>
                      </a:pPr>
                      <a:r>
                        <a:rPr lang="en-US" dirty="0"/>
                        <a:t>Fundraising goal for year 1</a:t>
                      </a:r>
                    </a:p>
                  </a:txBody>
                  <a:tcPr/>
                </a:tc>
                <a:tc>
                  <a:txBody>
                    <a:bodyPr/>
                    <a:lstStyle/>
                    <a:p>
                      <a:r>
                        <a:rPr lang="en-US" dirty="0"/>
                        <a:t>Development</a:t>
                      </a:r>
                    </a:p>
                  </a:txBody>
                  <a:tcPr/>
                </a:tc>
                <a:extLst>
                  <a:ext uri="{0D108BD9-81ED-4DB2-BD59-A6C34878D82A}">
                    <a16:rowId xmlns:a16="http://schemas.microsoft.com/office/drawing/2014/main" val="3013708401"/>
                  </a:ext>
                </a:extLst>
              </a:tr>
            </a:tbl>
          </a:graphicData>
        </a:graphic>
      </p:graphicFrame>
      <p:pic>
        <p:nvPicPr>
          <p:cNvPr id="8" name="Picture 7">
            <a:extLst>
              <a:ext uri="{FF2B5EF4-FFF2-40B4-BE49-F238E27FC236}">
                <a16:creationId xmlns:a16="http://schemas.microsoft.com/office/drawing/2014/main" id="{A9061585-0ABE-1FB5-84B8-2943E3790554}"/>
              </a:ext>
            </a:extLst>
          </p:cNvPr>
          <p:cNvPicPr>
            <a:picLocks noChangeAspect="1"/>
          </p:cNvPicPr>
          <p:nvPr/>
        </p:nvPicPr>
        <p:blipFill>
          <a:blip r:embed="rId2"/>
          <a:stretch>
            <a:fillRect/>
          </a:stretch>
        </p:blipFill>
        <p:spPr>
          <a:xfrm rot="5400000">
            <a:off x="8864602" y="642887"/>
            <a:ext cx="5143500" cy="3857625"/>
          </a:xfrm>
          <a:prstGeom prst="rect">
            <a:avLst/>
          </a:prstGeom>
        </p:spPr>
      </p:pic>
    </p:spTree>
    <p:extLst>
      <p:ext uri="{BB962C8B-B14F-4D97-AF65-F5344CB8AC3E}">
        <p14:creationId xmlns:p14="http://schemas.microsoft.com/office/powerpoint/2010/main" val="3253411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D458-E37D-B557-DC20-36119AC4CD4B}"/>
              </a:ext>
            </a:extLst>
          </p:cNvPr>
          <p:cNvSpPr>
            <a:spLocks noGrp="1"/>
          </p:cNvSpPr>
          <p:nvPr>
            <p:ph type="title"/>
          </p:nvPr>
        </p:nvSpPr>
        <p:spPr/>
        <p:txBody>
          <a:bodyPr/>
          <a:lstStyle/>
          <a:p>
            <a:r>
              <a:rPr lang="en-US" dirty="0"/>
              <a:t>Celebration of Knowledge</a:t>
            </a:r>
          </a:p>
        </p:txBody>
      </p:sp>
      <p:sp>
        <p:nvSpPr>
          <p:cNvPr id="4" name="Slide Number Placeholder 3">
            <a:extLst>
              <a:ext uri="{FF2B5EF4-FFF2-40B4-BE49-F238E27FC236}">
                <a16:creationId xmlns:a16="http://schemas.microsoft.com/office/drawing/2014/main" id="{2E49CBA7-8C28-0FA0-FE8D-CC66876981A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7</a:t>
            </a:fld>
            <a:endParaRPr lang="en-US"/>
          </a:p>
        </p:txBody>
      </p:sp>
      <p:graphicFrame>
        <p:nvGraphicFramePr>
          <p:cNvPr id="6" name="Table 6">
            <a:extLst>
              <a:ext uri="{FF2B5EF4-FFF2-40B4-BE49-F238E27FC236}">
                <a16:creationId xmlns:a16="http://schemas.microsoft.com/office/drawing/2014/main" id="{C9A4764F-F756-A5AA-9719-DBB137C062F1}"/>
              </a:ext>
            </a:extLst>
          </p:cNvPr>
          <p:cNvGraphicFramePr>
            <a:graphicFrameLocks noGrp="1"/>
          </p:cNvGraphicFramePr>
          <p:nvPr>
            <p:extLst>
              <p:ext uri="{D42A27DB-BD31-4B8C-83A1-F6EECF244321}">
                <p14:modId xmlns:p14="http://schemas.microsoft.com/office/powerpoint/2010/main" val="1124772452"/>
              </p:ext>
            </p:extLst>
          </p:nvPr>
        </p:nvGraphicFramePr>
        <p:xfrm>
          <a:off x="695324" y="1200150"/>
          <a:ext cx="7418332" cy="2575560"/>
        </p:xfrm>
        <a:graphic>
          <a:graphicData uri="http://schemas.openxmlformats.org/drawingml/2006/table">
            <a:tbl>
              <a:tblPr firstRow="1" bandRow="1">
                <a:tableStyleId>{5C22544A-7EE6-4342-B048-85BDC9FD1C3A}</a:tableStyleId>
              </a:tblPr>
              <a:tblGrid>
                <a:gridCol w="1089343">
                  <a:extLst>
                    <a:ext uri="{9D8B030D-6E8A-4147-A177-3AD203B41FA5}">
                      <a16:colId xmlns:a16="http://schemas.microsoft.com/office/drawing/2014/main" val="412116746"/>
                    </a:ext>
                  </a:extLst>
                </a:gridCol>
                <a:gridCol w="3768789">
                  <a:extLst>
                    <a:ext uri="{9D8B030D-6E8A-4147-A177-3AD203B41FA5}">
                      <a16:colId xmlns:a16="http://schemas.microsoft.com/office/drawing/2014/main" val="3574722891"/>
                    </a:ext>
                  </a:extLst>
                </a:gridCol>
                <a:gridCol w="2560200">
                  <a:extLst>
                    <a:ext uri="{9D8B030D-6E8A-4147-A177-3AD203B41FA5}">
                      <a16:colId xmlns:a16="http://schemas.microsoft.com/office/drawing/2014/main" val="4143770507"/>
                    </a:ext>
                  </a:extLst>
                </a:gridCol>
              </a:tblGrid>
              <a:tr h="370840">
                <a:tc>
                  <a:txBody>
                    <a:bodyPr/>
                    <a:lstStyle/>
                    <a:p>
                      <a:r>
                        <a:rPr lang="en-US" dirty="0"/>
                        <a:t>ST/LT</a:t>
                      </a:r>
                    </a:p>
                  </a:txBody>
                  <a:tcPr/>
                </a:tc>
                <a:tc>
                  <a:txBody>
                    <a:bodyPr/>
                    <a:lstStyle/>
                    <a:p>
                      <a:r>
                        <a:rPr lang="en-US" dirty="0"/>
                        <a:t>Goal</a:t>
                      </a:r>
                    </a:p>
                  </a:txBody>
                  <a:tcPr/>
                </a:tc>
                <a:tc>
                  <a:txBody>
                    <a:bodyPr/>
                    <a:lstStyle/>
                    <a:p>
                      <a:r>
                        <a:rPr lang="en-US" dirty="0"/>
                        <a:t>Committee Ownership</a:t>
                      </a:r>
                    </a:p>
                  </a:txBody>
                  <a:tcPr/>
                </a:tc>
                <a:extLst>
                  <a:ext uri="{0D108BD9-81ED-4DB2-BD59-A6C34878D82A}">
                    <a16:rowId xmlns:a16="http://schemas.microsoft.com/office/drawing/2014/main" val="1321221188"/>
                  </a:ext>
                </a:extLst>
              </a:tr>
              <a:tr h="370840">
                <a:tc>
                  <a:txBody>
                    <a:bodyPr/>
                    <a:lstStyle/>
                    <a:p>
                      <a:r>
                        <a:rPr lang="en-US" dirty="0"/>
                        <a:t>Ongoing</a:t>
                      </a:r>
                    </a:p>
                  </a:txBody>
                  <a:tcPr/>
                </a:tc>
                <a:tc>
                  <a:txBody>
                    <a:bodyPr/>
                    <a:lstStyle/>
                    <a:p>
                      <a:r>
                        <a:rPr lang="en-US" dirty="0"/>
                        <a:t>Teacher/staff long term retention</a:t>
                      </a:r>
                    </a:p>
                  </a:txBody>
                  <a:tcPr/>
                </a:tc>
                <a:tc>
                  <a:txBody>
                    <a:bodyPr/>
                    <a:lstStyle/>
                    <a:p>
                      <a:endParaRPr lang="en-US" dirty="0"/>
                    </a:p>
                  </a:txBody>
                  <a:tcPr/>
                </a:tc>
                <a:extLst>
                  <a:ext uri="{0D108BD9-81ED-4DB2-BD59-A6C34878D82A}">
                    <a16:rowId xmlns:a16="http://schemas.microsoft.com/office/drawing/2014/main" val="2243776287"/>
                  </a:ext>
                </a:extLst>
              </a:tr>
              <a:tr h="370840">
                <a:tc>
                  <a:txBody>
                    <a:bodyPr/>
                    <a:lstStyle/>
                    <a:p>
                      <a:r>
                        <a:rPr lang="en-US" dirty="0"/>
                        <a:t>MT</a:t>
                      </a:r>
                      <a:br>
                        <a:rPr lang="en-US" dirty="0"/>
                      </a:br>
                      <a:r>
                        <a:rPr lang="en-US" dirty="0"/>
                        <a:t>(2-3yrs)</a:t>
                      </a:r>
                    </a:p>
                  </a:txBody>
                  <a:tcPr/>
                </a:tc>
                <a:tc>
                  <a:txBody>
                    <a:bodyPr/>
                    <a:lstStyle/>
                    <a:p>
                      <a:r>
                        <a:rPr lang="en-US" dirty="0"/>
                        <a:t>Develop plan for long term retention and attraction of content-centered teachers</a:t>
                      </a:r>
                    </a:p>
                  </a:txBody>
                  <a:tcPr/>
                </a:tc>
                <a:tc>
                  <a:txBody>
                    <a:bodyPr/>
                    <a:lstStyle/>
                    <a:p>
                      <a:r>
                        <a:rPr lang="en-US" dirty="0"/>
                        <a:t>Education?</a:t>
                      </a:r>
                    </a:p>
                  </a:txBody>
                  <a:tcPr/>
                </a:tc>
                <a:extLst>
                  <a:ext uri="{0D108BD9-81ED-4DB2-BD59-A6C34878D82A}">
                    <a16:rowId xmlns:a16="http://schemas.microsoft.com/office/drawing/2014/main" val="3013708401"/>
                  </a:ext>
                </a:extLst>
              </a:tr>
              <a:tr h="370840">
                <a:tc>
                  <a:txBody>
                    <a:bodyPr/>
                    <a:lstStyle/>
                    <a:p>
                      <a:r>
                        <a:rPr lang="en-US" dirty="0"/>
                        <a:t>ST</a:t>
                      </a:r>
                    </a:p>
                  </a:txBody>
                  <a:tcPr/>
                </a:tc>
                <a:tc>
                  <a:txBody>
                    <a:bodyPr/>
                    <a:lstStyle/>
                    <a:p>
                      <a:r>
                        <a:rPr lang="en-US" dirty="0"/>
                        <a:t>Support &amp; approve union contract</a:t>
                      </a:r>
                    </a:p>
                  </a:txBody>
                  <a:tcPr/>
                </a:tc>
                <a:tc>
                  <a:txBody>
                    <a:bodyPr/>
                    <a:lstStyle/>
                    <a:p>
                      <a:r>
                        <a:rPr lang="en-US" dirty="0"/>
                        <a:t>Union Negotiation Task Force</a:t>
                      </a:r>
                    </a:p>
                  </a:txBody>
                  <a:tcPr/>
                </a:tc>
                <a:extLst>
                  <a:ext uri="{0D108BD9-81ED-4DB2-BD59-A6C34878D82A}">
                    <a16:rowId xmlns:a16="http://schemas.microsoft.com/office/drawing/2014/main" val="3521435264"/>
                  </a:ext>
                </a:extLst>
              </a:tr>
              <a:tr h="370840">
                <a:tc>
                  <a:txBody>
                    <a:bodyPr/>
                    <a:lstStyle/>
                    <a:p>
                      <a:r>
                        <a:rPr lang="en-US" dirty="0"/>
                        <a:t>ST, annual</a:t>
                      </a:r>
                    </a:p>
                  </a:txBody>
                  <a:tcPr/>
                </a:tc>
                <a:tc>
                  <a:txBody>
                    <a:bodyPr/>
                    <a:lstStyle/>
                    <a:p>
                      <a:r>
                        <a:rPr lang="en-US" dirty="0"/>
                        <a:t>Research and develop plan for funding salary parity</a:t>
                      </a:r>
                    </a:p>
                    <a:p>
                      <a:pPr marL="285750" indent="-285750">
                        <a:buFont typeface="Arial" panose="020B0604020202020204" pitchFamily="34" charset="0"/>
                        <a:buChar char="•"/>
                      </a:pPr>
                      <a:r>
                        <a:rPr lang="en-US" dirty="0"/>
                        <a:t>Metric, market analysis</a:t>
                      </a:r>
                    </a:p>
                    <a:p>
                      <a:pPr marL="285750" indent="-285750">
                        <a:buFont typeface="Arial" panose="020B0604020202020204" pitchFamily="34" charset="0"/>
                        <a:buChar char="•"/>
                      </a:pPr>
                      <a:r>
                        <a:rPr lang="en-US" dirty="0"/>
                        <a:t>Understanding opportunity cost</a:t>
                      </a:r>
                    </a:p>
                  </a:txBody>
                  <a:tcPr/>
                </a:tc>
                <a:tc>
                  <a:txBody>
                    <a:bodyPr/>
                    <a:lstStyle/>
                    <a:p>
                      <a:r>
                        <a:rPr lang="en-US" dirty="0"/>
                        <a:t>TBD</a:t>
                      </a:r>
                    </a:p>
                  </a:txBody>
                  <a:tcPr/>
                </a:tc>
                <a:extLst>
                  <a:ext uri="{0D108BD9-81ED-4DB2-BD59-A6C34878D82A}">
                    <a16:rowId xmlns:a16="http://schemas.microsoft.com/office/drawing/2014/main" val="2485683086"/>
                  </a:ext>
                </a:extLst>
              </a:tr>
            </a:tbl>
          </a:graphicData>
        </a:graphic>
      </p:graphicFrame>
      <p:pic>
        <p:nvPicPr>
          <p:cNvPr id="5" name="Picture 4">
            <a:extLst>
              <a:ext uri="{FF2B5EF4-FFF2-40B4-BE49-F238E27FC236}">
                <a16:creationId xmlns:a16="http://schemas.microsoft.com/office/drawing/2014/main" id="{3955576F-160B-9796-2BEF-7C1243F2C8CF}"/>
              </a:ext>
            </a:extLst>
          </p:cNvPr>
          <p:cNvPicPr>
            <a:picLocks noChangeAspect="1"/>
          </p:cNvPicPr>
          <p:nvPr/>
        </p:nvPicPr>
        <p:blipFill>
          <a:blip r:embed="rId2"/>
          <a:stretch>
            <a:fillRect/>
          </a:stretch>
        </p:blipFill>
        <p:spPr>
          <a:xfrm rot="5400000">
            <a:off x="8959851" y="642938"/>
            <a:ext cx="5143500" cy="3857625"/>
          </a:xfrm>
          <a:prstGeom prst="rect">
            <a:avLst/>
          </a:prstGeom>
        </p:spPr>
      </p:pic>
    </p:spTree>
    <p:extLst>
      <p:ext uri="{BB962C8B-B14F-4D97-AF65-F5344CB8AC3E}">
        <p14:creationId xmlns:p14="http://schemas.microsoft.com/office/powerpoint/2010/main" val="911952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D458-E37D-B557-DC20-36119AC4CD4B}"/>
              </a:ext>
            </a:extLst>
          </p:cNvPr>
          <p:cNvSpPr>
            <a:spLocks noGrp="1"/>
          </p:cNvSpPr>
          <p:nvPr>
            <p:ph type="title"/>
          </p:nvPr>
        </p:nvSpPr>
        <p:spPr/>
        <p:txBody>
          <a:bodyPr/>
          <a:lstStyle/>
          <a:p>
            <a:r>
              <a:rPr lang="en-US" dirty="0"/>
              <a:t>Board Leadership</a:t>
            </a:r>
          </a:p>
        </p:txBody>
      </p:sp>
      <p:sp>
        <p:nvSpPr>
          <p:cNvPr id="4" name="Slide Number Placeholder 3">
            <a:extLst>
              <a:ext uri="{FF2B5EF4-FFF2-40B4-BE49-F238E27FC236}">
                <a16:creationId xmlns:a16="http://schemas.microsoft.com/office/drawing/2014/main" id="{2E49CBA7-8C28-0FA0-FE8D-CC66876981A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8</a:t>
            </a:fld>
            <a:endParaRPr lang="en-US"/>
          </a:p>
        </p:txBody>
      </p:sp>
      <p:graphicFrame>
        <p:nvGraphicFramePr>
          <p:cNvPr id="6" name="Table 6">
            <a:extLst>
              <a:ext uri="{FF2B5EF4-FFF2-40B4-BE49-F238E27FC236}">
                <a16:creationId xmlns:a16="http://schemas.microsoft.com/office/drawing/2014/main" id="{C9A4764F-F756-A5AA-9719-DBB137C062F1}"/>
              </a:ext>
            </a:extLst>
          </p:cNvPr>
          <p:cNvGraphicFramePr>
            <a:graphicFrameLocks noGrp="1"/>
          </p:cNvGraphicFramePr>
          <p:nvPr>
            <p:extLst>
              <p:ext uri="{D42A27DB-BD31-4B8C-83A1-F6EECF244321}">
                <p14:modId xmlns:p14="http://schemas.microsoft.com/office/powerpoint/2010/main" val="913880255"/>
              </p:ext>
            </p:extLst>
          </p:nvPr>
        </p:nvGraphicFramePr>
        <p:xfrm>
          <a:off x="695324" y="1200150"/>
          <a:ext cx="7418332" cy="3205480"/>
        </p:xfrm>
        <a:graphic>
          <a:graphicData uri="http://schemas.openxmlformats.org/drawingml/2006/table">
            <a:tbl>
              <a:tblPr firstRow="1" bandRow="1">
                <a:tableStyleId>{5C22544A-7EE6-4342-B048-85BDC9FD1C3A}</a:tableStyleId>
              </a:tblPr>
              <a:tblGrid>
                <a:gridCol w="1089343">
                  <a:extLst>
                    <a:ext uri="{9D8B030D-6E8A-4147-A177-3AD203B41FA5}">
                      <a16:colId xmlns:a16="http://schemas.microsoft.com/office/drawing/2014/main" val="412116746"/>
                    </a:ext>
                  </a:extLst>
                </a:gridCol>
                <a:gridCol w="3768789">
                  <a:extLst>
                    <a:ext uri="{9D8B030D-6E8A-4147-A177-3AD203B41FA5}">
                      <a16:colId xmlns:a16="http://schemas.microsoft.com/office/drawing/2014/main" val="3574722891"/>
                    </a:ext>
                  </a:extLst>
                </a:gridCol>
                <a:gridCol w="2560200">
                  <a:extLst>
                    <a:ext uri="{9D8B030D-6E8A-4147-A177-3AD203B41FA5}">
                      <a16:colId xmlns:a16="http://schemas.microsoft.com/office/drawing/2014/main" val="4143770507"/>
                    </a:ext>
                  </a:extLst>
                </a:gridCol>
              </a:tblGrid>
              <a:tr h="370840">
                <a:tc>
                  <a:txBody>
                    <a:bodyPr/>
                    <a:lstStyle/>
                    <a:p>
                      <a:r>
                        <a:rPr lang="en-US" dirty="0"/>
                        <a:t>ST/LT</a:t>
                      </a:r>
                    </a:p>
                  </a:txBody>
                  <a:tcPr/>
                </a:tc>
                <a:tc>
                  <a:txBody>
                    <a:bodyPr/>
                    <a:lstStyle/>
                    <a:p>
                      <a:r>
                        <a:rPr lang="en-US" dirty="0"/>
                        <a:t>Goal</a:t>
                      </a:r>
                    </a:p>
                  </a:txBody>
                  <a:tcPr/>
                </a:tc>
                <a:tc>
                  <a:txBody>
                    <a:bodyPr/>
                    <a:lstStyle/>
                    <a:p>
                      <a:r>
                        <a:rPr lang="en-US" dirty="0"/>
                        <a:t>Committee Ownership</a:t>
                      </a:r>
                    </a:p>
                  </a:txBody>
                  <a:tcPr/>
                </a:tc>
                <a:extLst>
                  <a:ext uri="{0D108BD9-81ED-4DB2-BD59-A6C34878D82A}">
                    <a16:rowId xmlns:a16="http://schemas.microsoft.com/office/drawing/2014/main" val="1321221188"/>
                  </a:ext>
                </a:extLst>
              </a:tr>
              <a:tr h="370840">
                <a:tc>
                  <a:txBody>
                    <a:bodyPr/>
                    <a:lstStyle/>
                    <a:p>
                      <a:r>
                        <a:rPr lang="en-US" dirty="0"/>
                        <a:t>ST</a:t>
                      </a:r>
                    </a:p>
                  </a:txBody>
                  <a:tcPr/>
                </a:tc>
                <a:tc>
                  <a:txBody>
                    <a:bodyPr/>
                    <a:lstStyle/>
                    <a:p>
                      <a:r>
                        <a:rPr lang="en-US" dirty="0"/>
                        <a:t>Board Orientation &amp; Training</a:t>
                      </a:r>
                    </a:p>
                    <a:p>
                      <a:pPr marL="285750" indent="-285750">
                        <a:buFont typeface="Arial" panose="020B0604020202020204" pitchFamily="34" charset="0"/>
                        <a:buChar char="•"/>
                      </a:pPr>
                      <a:r>
                        <a:rPr lang="en-US" sz="1050" dirty="0"/>
                        <a:t>General charter school governance</a:t>
                      </a:r>
                    </a:p>
                    <a:p>
                      <a:pPr marL="285750" indent="-285750">
                        <a:buFont typeface="Arial" panose="020B0604020202020204" pitchFamily="34" charset="0"/>
                        <a:buChar char="•"/>
                      </a:pPr>
                      <a:r>
                        <a:rPr lang="en-US" sz="1050" dirty="0"/>
                        <a:t>Familiarity with the AMSA charter</a:t>
                      </a:r>
                    </a:p>
                    <a:p>
                      <a:pPr marL="285750" indent="-285750">
                        <a:buFont typeface="Arial" panose="020B0604020202020204" pitchFamily="34" charset="0"/>
                        <a:buChar char="•"/>
                      </a:pPr>
                      <a:r>
                        <a:rPr lang="en-US" sz="1050" dirty="0"/>
                        <a:t>Board on Track trainings</a:t>
                      </a:r>
                    </a:p>
                    <a:p>
                      <a:pPr marL="285750" indent="-285750">
                        <a:buFont typeface="Arial" panose="020B0604020202020204" pitchFamily="34" charset="0"/>
                        <a:buChar char="•"/>
                      </a:pPr>
                      <a:r>
                        <a:rPr lang="en-US" sz="1050" dirty="0"/>
                        <a:t>Develop online orientation package</a:t>
                      </a:r>
                    </a:p>
                    <a:p>
                      <a:pPr marL="285750" indent="-285750">
                        <a:buFont typeface="Arial" panose="020B0604020202020204" pitchFamily="34" charset="0"/>
                        <a:buChar char="•"/>
                      </a:pPr>
                      <a:r>
                        <a:rPr lang="en-US" sz="1050" dirty="0"/>
                        <a:t>Financial knowledge (tuition, reserves, liabilities)</a:t>
                      </a:r>
                    </a:p>
                  </a:txBody>
                  <a:tcPr/>
                </a:tc>
                <a:tc>
                  <a:txBody>
                    <a:bodyPr/>
                    <a:lstStyle/>
                    <a:p>
                      <a:r>
                        <a:rPr lang="en-US" dirty="0"/>
                        <a:t>Governance</a:t>
                      </a:r>
                    </a:p>
                  </a:txBody>
                  <a:tcPr/>
                </a:tc>
                <a:extLst>
                  <a:ext uri="{0D108BD9-81ED-4DB2-BD59-A6C34878D82A}">
                    <a16:rowId xmlns:a16="http://schemas.microsoft.com/office/drawing/2014/main" val="2243776287"/>
                  </a:ext>
                </a:extLst>
              </a:tr>
              <a:tr h="370840">
                <a:tc>
                  <a:txBody>
                    <a:bodyPr/>
                    <a:lstStyle/>
                    <a:p>
                      <a:r>
                        <a:rPr lang="en-US" dirty="0"/>
                        <a:t>ST</a:t>
                      </a:r>
                    </a:p>
                  </a:txBody>
                  <a:tcPr/>
                </a:tc>
                <a:tc>
                  <a:txBody>
                    <a:bodyPr/>
                    <a:lstStyle/>
                    <a:p>
                      <a:r>
                        <a:rPr lang="en-US" dirty="0"/>
                        <a:t>Communication</a:t>
                      </a:r>
                    </a:p>
                    <a:p>
                      <a:pPr marL="285750" indent="-285750">
                        <a:buFont typeface="Arial" panose="020B0604020202020204" pitchFamily="34" charset="0"/>
                        <a:buChar char="•"/>
                      </a:pPr>
                      <a:r>
                        <a:rPr lang="en-US" sz="1050" dirty="0"/>
                        <a:t>Add to or better define parent rep role in communications</a:t>
                      </a:r>
                    </a:p>
                    <a:p>
                      <a:pPr marL="285750" indent="-285750">
                        <a:buFont typeface="Arial" panose="020B0604020202020204" pitchFamily="34" charset="0"/>
                        <a:buChar char="•"/>
                      </a:pPr>
                      <a:r>
                        <a:rPr lang="en-US" sz="1050" dirty="0"/>
                        <a:t>Board to community communications</a:t>
                      </a:r>
                    </a:p>
                    <a:p>
                      <a:pPr marL="285750" indent="-285750">
                        <a:buFont typeface="Arial" panose="020B0604020202020204" pitchFamily="34" charset="0"/>
                        <a:buChar char="•"/>
                      </a:pPr>
                      <a:r>
                        <a:rPr lang="en-US" sz="1050" dirty="0"/>
                        <a:t>Transparent document sharing</a:t>
                      </a:r>
                    </a:p>
                  </a:txBody>
                  <a:tcPr/>
                </a:tc>
                <a:tc>
                  <a:txBody>
                    <a:bodyPr/>
                    <a:lstStyle/>
                    <a:p>
                      <a:r>
                        <a:rPr lang="en-US" dirty="0"/>
                        <a:t>TBD</a:t>
                      </a:r>
                    </a:p>
                  </a:txBody>
                  <a:tcPr/>
                </a:tc>
                <a:extLst>
                  <a:ext uri="{0D108BD9-81ED-4DB2-BD59-A6C34878D82A}">
                    <a16:rowId xmlns:a16="http://schemas.microsoft.com/office/drawing/2014/main" val="3013708401"/>
                  </a:ext>
                </a:extLst>
              </a:tr>
              <a:tr h="370840">
                <a:tc>
                  <a:txBody>
                    <a:bodyPr/>
                    <a:lstStyle/>
                    <a:p>
                      <a:r>
                        <a:rPr lang="en-US" dirty="0"/>
                        <a:t>Ongoing</a:t>
                      </a:r>
                    </a:p>
                  </a:txBody>
                  <a:tcPr/>
                </a:tc>
                <a:tc>
                  <a:txBody>
                    <a:bodyPr/>
                    <a:lstStyle/>
                    <a:p>
                      <a:r>
                        <a:rPr lang="en-US" dirty="0"/>
                        <a:t>Board recruitment</a:t>
                      </a:r>
                    </a:p>
                    <a:p>
                      <a:pPr marL="285750" indent="-285750">
                        <a:buFont typeface="Arial" panose="020B0604020202020204" pitchFamily="34" charset="0"/>
                        <a:buChar char="•"/>
                      </a:pPr>
                      <a:r>
                        <a:rPr lang="en-US" sz="1050" dirty="0"/>
                        <a:t>Ideal board candidate profile (update)</a:t>
                      </a:r>
                    </a:p>
                    <a:p>
                      <a:pPr marL="285750" indent="-285750">
                        <a:buFont typeface="Arial" panose="020B0604020202020204" pitchFamily="34" charset="0"/>
                        <a:buChar char="•"/>
                      </a:pPr>
                      <a:r>
                        <a:rPr lang="en-US" sz="1050" dirty="0"/>
                        <a:t>Succession planning (committee recruitment – chairs)</a:t>
                      </a:r>
                    </a:p>
                    <a:p>
                      <a:pPr marL="285750" indent="-285750">
                        <a:buFont typeface="Arial" panose="020B0604020202020204" pitchFamily="34" charset="0"/>
                        <a:buChar char="•"/>
                      </a:pPr>
                      <a:r>
                        <a:rPr lang="en-US" sz="1050" dirty="0"/>
                        <a:t>How do we recruit?</a:t>
                      </a:r>
                    </a:p>
                  </a:txBody>
                  <a:tcPr/>
                </a:tc>
                <a:tc>
                  <a:txBody>
                    <a:bodyPr/>
                    <a:lstStyle/>
                    <a:p>
                      <a:r>
                        <a:rPr lang="en-US" dirty="0"/>
                        <a:t>Governance +ALL</a:t>
                      </a:r>
                    </a:p>
                  </a:txBody>
                  <a:tcPr/>
                </a:tc>
                <a:extLst>
                  <a:ext uri="{0D108BD9-81ED-4DB2-BD59-A6C34878D82A}">
                    <a16:rowId xmlns:a16="http://schemas.microsoft.com/office/drawing/2014/main" val="3521435264"/>
                  </a:ext>
                </a:extLst>
              </a:tr>
            </a:tbl>
          </a:graphicData>
        </a:graphic>
      </p:graphicFrame>
      <p:pic>
        <p:nvPicPr>
          <p:cNvPr id="7" name="Picture 6">
            <a:extLst>
              <a:ext uri="{FF2B5EF4-FFF2-40B4-BE49-F238E27FC236}">
                <a16:creationId xmlns:a16="http://schemas.microsoft.com/office/drawing/2014/main" id="{CBD00CF6-0B43-0486-48D1-10EAF2992A5B}"/>
              </a:ext>
            </a:extLst>
          </p:cNvPr>
          <p:cNvPicPr>
            <a:picLocks noChangeAspect="1"/>
          </p:cNvPicPr>
          <p:nvPr/>
        </p:nvPicPr>
        <p:blipFill>
          <a:blip r:embed="rId2"/>
          <a:stretch>
            <a:fillRect/>
          </a:stretch>
        </p:blipFill>
        <p:spPr>
          <a:xfrm rot="5400000">
            <a:off x="8832851" y="559117"/>
            <a:ext cx="5143500" cy="3857625"/>
          </a:xfrm>
          <a:prstGeom prst="rect">
            <a:avLst/>
          </a:prstGeom>
        </p:spPr>
      </p:pic>
    </p:spTree>
    <p:extLst>
      <p:ext uri="{BB962C8B-B14F-4D97-AF65-F5344CB8AC3E}">
        <p14:creationId xmlns:p14="http://schemas.microsoft.com/office/powerpoint/2010/main" val="1073269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7EAA2C-1681-4ECA-BD43-A47FD2255BDB}"/>
              </a:ext>
            </a:extLst>
          </p:cNvPr>
          <p:cNvSpPr/>
          <p:nvPr/>
        </p:nvSpPr>
        <p:spPr>
          <a:xfrm>
            <a:off x="0" y="838200"/>
            <a:ext cx="8176260" cy="106680"/>
          </a:xfrm>
          <a:prstGeom prst="rect">
            <a:avLst/>
          </a:prstGeom>
          <a:solidFill>
            <a:srgbClr val="272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A9784C-6E25-4DBE-AD5E-1E66663633B7}"/>
              </a:ext>
            </a:extLst>
          </p:cNvPr>
          <p:cNvSpPr/>
          <p:nvPr/>
        </p:nvSpPr>
        <p:spPr>
          <a:xfrm>
            <a:off x="156210" y="396240"/>
            <a:ext cx="2659380" cy="2446020"/>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471ABF-0CEA-4AA6-A4C9-BA2F24EFACFA}"/>
              </a:ext>
            </a:extLst>
          </p:cNvPr>
          <p:cNvSpPr>
            <a:spLocks noGrp="1"/>
          </p:cNvSpPr>
          <p:nvPr>
            <p:ph type="title"/>
          </p:nvPr>
        </p:nvSpPr>
        <p:spPr>
          <a:xfrm>
            <a:off x="549600" y="84653"/>
            <a:ext cx="7497000" cy="311587"/>
          </a:xfrm>
        </p:spPr>
        <p:txBody>
          <a:bodyPr/>
          <a:lstStyle/>
          <a:p>
            <a:pPr algn="ctr"/>
            <a:r>
              <a:rPr lang="en-US" dirty="0"/>
              <a:t>AMSA Strategy on a Page</a:t>
            </a:r>
          </a:p>
        </p:txBody>
      </p:sp>
      <p:sp>
        <p:nvSpPr>
          <p:cNvPr id="10" name="TextBox 9">
            <a:extLst>
              <a:ext uri="{FF2B5EF4-FFF2-40B4-BE49-F238E27FC236}">
                <a16:creationId xmlns:a16="http://schemas.microsoft.com/office/drawing/2014/main" id="{E0854939-D575-45FA-8609-C263921C797C}"/>
              </a:ext>
            </a:extLst>
          </p:cNvPr>
          <p:cNvSpPr txBox="1"/>
          <p:nvPr/>
        </p:nvSpPr>
        <p:spPr>
          <a:xfrm>
            <a:off x="252759" y="829967"/>
            <a:ext cx="2395191" cy="605552"/>
          </a:xfrm>
          <a:prstGeom prst="rect">
            <a:avLst/>
          </a:prstGeom>
          <a:solidFill>
            <a:schemeClr val="bg1">
              <a:lumMod val="95000"/>
            </a:schemeClr>
          </a:solidFill>
        </p:spPr>
        <p:txBody>
          <a:bodyPr wrap="square" rtlCol="0">
            <a:noAutofit/>
          </a:bodyPr>
          <a:lstStyle/>
          <a:p>
            <a:r>
              <a:rPr lang="en-US" sz="700" dirty="0"/>
              <a:t>To create an atmosphere of celebration of knowledge where children of all backgrounds and abilities excel in all subjects, especially in math, science and technology, empowering them to succeed in the workplace in our modern high-tech world</a:t>
            </a:r>
          </a:p>
        </p:txBody>
      </p:sp>
      <p:sp>
        <p:nvSpPr>
          <p:cNvPr id="13" name="Rectangle 12">
            <a:extLst>
              <a:ext uri="{FF2B5EF4-FFF2-40B4-BE49-F238E27FC236}">
                <a16:creationId xmlns:a16="http://schemas.microsoft.com/office/drawing/2014/main" id="{86876314-1278-4041-B0E8-1A0720E2DC9B}"/>
              </a:ext>
            </a:extLst>
          </p:cNvPr>
          <p:cNvSpPr/>
          <p:nvPr/>
        </p:nvSpPr>
        <p:spPr>
          <a:xfrm>
            <a:off x="156210" y="396241"/>
            <a:ext cx="2659380"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Foundation</a:t>
            </a:r>
          </a:p>
        </p:txBody>
      </p:sp>
      <p:sp>
        <p:nvSpPr>
          <p:cNvPr id="14" name="Rectangle 13">
            <a:extLst>
              <a:ext uri="{FF2B5EF4-FFF2-40B4-BE49-F238E27FC236}">
                <a16:creationId xmlns:a16="http://schemas.microsoft.com/office/drawing/2014/main" id="{F51F8A5B-FCDA-400F-9CA1-E59EF9FEDDCC}"/>
              </a:ext>
            </a:extLst>
          </p:cNvPr>
          <p:cNvSpPr/>
          <p:nvPr/>
        </p:nvSpPr>
        <p:spPr>
          <a:xfrm>
            <a:off x="156210" y="617220"/>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Our Mission</a:t>
            </a:r>
          </a:p>
        </p:txBody>
      </p:sp>
      <p:sp>
        <p:nvSpPr>
          <p:cNvPr id="15" name="Rectangle 14">
            <a:extLst>
              <a:ext uri="{FF2B5EF4-FFF2-40B4-BE49-F238E27FC236}">
                <a16:creationId xmlns:a16="http://schemas.microsoft.com/office/drawing/2014/main" id="{48031978-3E1E-43EA-96B7-DEA0C939B38D}"/>
              </a:ext>
            </a:extLst>
          </p:cNvPr>
          <p:cNvSpPr/>
          <p:nvPr/>
        </p:nvSpPr>
        <p:spPr>
          <a:xfrm>
            <a:off x="156210" y="1473006"/>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Our Core Values</a:t>
            </a:r>
          </a:p>
        </p:txBody>
      </p:sp>
      <p:sp>
        <p:nvSpPr>
          <p:cNvPr id="16" name="TextBox 15">
            <a:extLst>
              <a:ext uri="{FF2B5EF4-FFF2-40B4-BE49-F238E27FC236}">
                <a16:creationId xmlns:a16="http://schemas.microsoft.com/office/drawing/2014/main" id="{0E2A05CD-7E18-4024-A1AA-FE5A491A9099}"/>
              </a:ext>
            </a:extLst>
          </p:cNvPr>
          <p:cNvSpPr txBox="1"/>
          <p:nvPr/>
        </p:nvSpPr>
        <p:spPr>
          <a:xfrm>
            <a:off x="252759" y="1685754"/>
            <a:ext cx="2395191" cy="1103166"/>
          </a:xfrm>
          <a:prstGeom prst="rect">
            <a:avLst/>
          </a:prstGeom>
          <a:solidFill>
            <a:schemeClr val="bg1">
              <a:lumMod val="95000"/>
            </a:schemeClr>
          </a:solidFill>
        </p:spPr>
        <p:txBody>
          <a:bodyPr wrap="square" rtlCol="0">
            <a:noAutofit/>
          </a:bodyPr>
          <a:lstStyle/>
          <a:p>
            <a:pPr marL="171450" indent="-171450">
              <a:buFont typeface="Arial" panose="020B0604020202020204" pitchFamily="34" charset="0"/>
              <a:buChar char="•"/>
            </a:pPr>
            <a:r>
              <a:rPr lang="en-US" sz="800" b="1" dirty="0"/>
              <a:t>Integrity:</a:t>
            </a:r>
            <a:r>
              <a:rPr lang="en-US" sz="700" b="1" dirty="0"/>
              <a:t> </a:t>
            </a:r>
            <a:r>
              <a:rPr lang="en-US" sz="700" dirty="0"/>
              <a:t>adhere to AMSA’s mission, honesty and responsibility, openness to new ideas</a:t>
            </a:r>
          </a:p>
          <a:p>
            <a:pPr marL="171450" indent="-171450">
              <a:buFont typeface="Arial" panose="020B0604020202020204" pitchFamily="34" charset="0"/>
              <a:buChar char="•"/>
            </a:pPr>
            <a:r>
              <a:rPr lang="en-US" sz="800" b="1" dirty="0"/>
              <a:t>Excellence:</a:t>
            </a:r>
            <a:r>
              <a:rPr lang="en-US" sz="700" dirty="0"/>
              <a:t> passion and joy for teaching and learning, high expectations – with results!, innovation, creativity, and collaboration, hard work, commitment and resilience</a:t>
            </a:r>
          </a:p>
          <a:p>
            <a:pPr marL="171450" indent="-171450">
              <a:buFont typeface="Arial" panose="020B0604020202020204" pitchFamily="34" charset="0"/>
              <a:buChar char="•"/>
            </a:pPr>
            <a:r>
              <a:rPr lang="en-US" sz="800" b="1" dirty="0"/>
              <a:t>Community:</a:t>
            </a:r>
            <a:r>
              <a:rPr lang="en-US" sz="700" dirty="0"/>
              <a:t> school spirit and community service, creating an empathic, caring environment for students and staff</a:t>
            </a:r>
            <a:endParaRPr lang="en-US" sz="700" b="1" dirty="0"/>
          </a:p>
        </p:txBody>
      </p:sp>
      <p:sp>
        <p:nvSpPr>
          <p:cNvPr id="17" name="Rectangle 16">
            <a:extLst>
              <a:ext uri="{FF2B5EF4-FFF2-40B4-BE49-F238E27FC236}">
                <a16:creationId xmlns:a16="http://schemas.microsoft.com/office/drawing/2014/main" id="{B8B79262-7CF8-4C86-B5ED-7CC0E2EB714C}"/>
              </a:ext>
            </a:extLst>
          </p:cNvPr>
          <p:cNvSpPr/>
          <p:nvPr/>
        </p:nvSpPr>
        <p:spPr>
          <a:xfrm>
            <a:off x="156210" y="3021328"/>
            <a:ext cx="2659380" cy="1023234"/>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958F79-273A-46DC-BACD-88417770E5D5}"/>
              </a:ext>
            </a:extLst>
          </p:cNvPr>
          <p:cNvSpPr/>
          <p:nvPr/>
        </p:nvSpPr>
        <p:spPr>
          <a:xfrm>
            <a:off x="156210" y="3021329"/>
            <a:ext cx="2659380"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Competitive Advantage</a:t>
            </a:r>
          </a:p>
        </p:txBody>
      </p:sp>
      <p:sp>
        <p:nvSpPr>
          <p:cNvPr id="19" name="Rectangle 18">
            <a:extLst>
              <a:ext uri="{FF2B5EF4-FFF2-40B4-BE49-F238E27FC236}">
                <a16:creationId xmlns:a16="http://schemas.microsoft.com/office/drawing/2014/main" id="{F9B1F0F5-7723-480A-83A9-86122711102D}"/>
              </a:ext>
            </a:extLst>
          </p:cNvPr>
          <p:cNvSpPr/>
          <p:nvPr/>
        </p:nvSpPr>
        <p:spPr>
          <a:xfrm>
            <a:off x="156210" y="3253767"/>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What we do best</a:t>
            </a:r>
          </a:p>
        </p:txBody>
      </p:sp>
      <p:sp>
        <p:nvSpPr>
          <p:cNvPr id="20" name="TextBox 19">
            <a:extLst>
              <a:ext uri="{FF2B5EF4-FFF2-40B4-BE49-F238E27FC236}">
                <a16:creationId xmlns:a16="http://schemas.microsoft.com/office/drawing/2014/main" id="{266D2FD7-9ABC-4D8A-95F6-843DA391B24A}"/>
              </a:ext>
            </a:extLst>
          </p:cNvPr>
          <p:cNvSpPr txBox="1"/>
          <p:nvPr/>
        </p:nvSpPr>
        <p:spPr>
          <a:xfrm>
            <a:off x="252759" y="3434540"/>
            <a:ext cx="2395191" cy="498871"/>
          </a:xfrm>
          <a:prstGeom prst="rect">
            <a:avLst/>
          </a:prstGeom>
          <a:solidFill>
            <a:schemeClr val="bg1">
              <a:lumMod val="95000"/>
            </a:schemeClr>
          </a:solidFill>
        </p:spPr>
        <p:txBody>
          <a:bodyPr wrap="square" rtlCol="0">
            <a:noAutofit/>
          </a:bodyPr>
          <a:lstStyle/>
          <a:p>
            <a:r>
              <a:rPr lang="en-US" sz="700" dirty="0"/>
              <a:t>…</a:t>
            </a:r>
          </a:p>
        </p:txBody>
      </p:sp>
      <p:sp>
        <p:nvSpPr>
          <p:cNvPr id="21" name="Rectangle 20">
            <a:extLst>
              <a:ext uri="{FF2B5EF4-FFF2-40B4-BE49-F238E27FC236}">
                <a16:creationId xmlns:a16="http://schemas.microsoft.com/office/drawing/2014/main" id="{726F0D23-59C8-483B-8DAA-E8E3A4526E82}"/>
              </a:ext>
            </a:extLst>
          </p:cNvPr>
          <p:cNvSpPr/>
          <p:nvPr/>
        </p:nvSpPr>
        <p:spPr>
          <a:xfrm>
            <a:off x="0" y="4573518"/>
            <a:ext cx="9144000" cy="569981"/>
          </a:xfrm>
          <a:prstGeom prst="rect">
            <a:avLst/>
          </a:prstGeom>
          <a:solidFill>
            <a:srgbClr val="272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F0489F-4374-4202-A167-533D4B6E6DA6}"/>
              </a:ext>
            </a:extLst>
          </p:cNvPr>
          <p:cNvSpPr/>
          <p:nvPr/>
        </p:nvSpPr>
        <p:spPr>
          <a:xfrm>
            <a:off x="156210" y="4275440"/>
            <a:ext cx="2659380" cy="783407"/>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42E070E-C934-4CBF-99E3-A7B68CFBBF24}"/>
              </a:ext>
            </a:extLst>
          </p:cNvPr>
          <p:cNvSpPr/>
          <p:nvPr/>
        </p:nvSpPr>
        <p:spPr>
          <a:xfrm>
            <a:off x="156210" y="4100180"/>
            <a:ext cx="2659380"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Organization-Wide Strategies</a:t>
            </a:r>
          </a:p>
        </p:txBody>
      </p:sp>
      <p:sp>
        <p:nvSpPr>
          <p:cNvPr id="24" name="Rectangle 23">
            <a:extLst>
              <a:ext uri="{FF2B5EF4-FFF2-40B4-BE49-F238E27FC236}">
                <a16:creationId xmlns:a16="http://schemas.microsoft.com/office/drawing/2014/main" id="{D8B0E4DF-12DE-4EB5-ABF9-1165DE479C82}"/>
              </a:ext>
            </a:extLst>
          </p:cNvPr>
          <p:cNvSpPr/>
          <p:nvPr/>
        </p:nvSpPr>
        <p:spPr>
          <a:xfrm>
            <a:off x="156210" y="4348616"/>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How we will get there</a:t>
            </a:r>
          </a:p>
        </p:txBody>
      </p:sp>
      <p:sp>
        <p:nvSpPr>
          <p:cNvPr id="25" name="TextBox 24">
            <a:extLst>
              <a:ext uri="{FF2B5EF4-FFF2-40B4-BE49-F238E27FC236}">
                <a16:creationId xmlns:a16="http://schemas.microsoft.com/office/drawing/2014/main" id="{0E1BFA40-A3C1-4314-A9E6-4143496BB9D8}"/>
              </a:ext>
            </a:extLst>
          </p:cNvPr>
          <p:cNvSpPr txBox="1"/>
          <p:nvPr/>
        </p:nvSpPr>
        <p:spPr>
          <a:xfrm>
            <a:off x="252759" y="4529389"/>
            <a:ext cx="2395191" cy="403255"/>
          </a:xfrm>
          <a:prstGeom prst="rect">
            <a:avLst/>
          </a:prstGeom>
          <a:solidFill>
            <a:schemeClr val="bg1">
              <a:lumMod val="95000"/>
            </a:schemeClr>
          </a:solidFill>
        </p:spPr>
        <p:txBody>
          <a:bodyPr wrap="square" rtlCol="0">
            <a:noAutofit/>
          </a:bodyPr>
          <a:lstStyle/>
          <a:p>
            <a:r>
              <a:rPr lang="en-US" sz="700" dirty="0"/>
              <a:t>…</a:t>
            </a:r>
          </a:p>
        </p:txBody>
      </p:sp>
      <p:sp>
        <p:nvSpPr>
          <p:cNvPr id="26" name="Rectangle 25">
            <a:extLst>
              <a:ext uri="{FF2B5EF4-FFF2-40B4-BE49-F238E27FC236}">
                <a16:creationId xmlns:a16="http://schemas.microsoft.com/office/drawing/2014/main" id="{C631E58D-D280-4DA5-B04A-0BAC0EA207E0}"/>
              </a:ext>
            </a:extLst>
          </p:cNvPr>
          <p:cNvSpPr/>
          <p:nvPr/>
        </p:nvSpPr>
        <p:spPr>
          <a:xfrm>
            <a:off x="3041340" y="396240"/>
            <a:ext cx="3353979" cy="3756660"/>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B65A3661-57B8-4519-8148-776962B6CADF}"/>
              </a:ext>
            </a:extLst>
          </p:cNvPr>
          <p:cNvSpPr txBox="1"/>
          <p:nvPr/>
        </p:nvSpPr>
        <p:spPr>
          <a:xfrm>
            <a:off x="3154177" y="829967"/>
            <a:ext cx="3160681" cy="605552"/>
          </a:xfrm>
          <a:prstGeom prst="rect">
            <a:avLst/>
          </a:prstGeom>
          <a:solidFill>
            <a:schemeClr val="bg1">
              <a:lumMod val="95000"/>
            </a:schemeClr>
          </a:solidFill>
        </p:spPr>
        <p:txBody>
          <a:bodyPr wrap="square" rtlCol="0">
            <a:noAutofit/>
          </a:bodyPr>
          <a:lstStyle/>
          <a:p>
            <a:r>
              <a:rPr lang="en-US" sz="700" dirty="0"/>
              <a:t>1. Establish long term financial goals (1, 3, 5 </a:t>
            </a:r>
            <a:r>
              <a:rPr lang="en-US" sz="700" dirty="0" err="1"/>
              <a:t>yrs</a:t>
            </a:r>
            <a:r>
              <a:rPr lang="en-US" sz="700" dirty="0"/>
              <a:t>)</a:t>
            </a:r>
          </a:p>
          <a:p>
            <a:r>
              <a:rPr lang="en-US" sz="700" dirty="0"/>
              <a:t>2. Establish fundraising plan</a:t>
            </a:r>
          </a:p>
          <a:p>
            <a:r>
              <a:rPr lang="en-US" sz="700" dirty="0"/>
              <a:t>3.</a:t>
            </a:r>
          </a:p>
        </p:txBody>
      </p:sp>
      <p:sp>
        <p:nvSpPr>
          <p:cNvPr id="28" name="Rectangle 27">
            <a:extLst>
              <a:ext uri="{FF2B5EF4-FFF2-40B4-BE49-F238E27FC236}">
                <a16:creationId xmlns:a16="http://schemas.microsoft.com/office/drawing/2014/main" id="{D7EBA737-723F-408F-B6D5-16AA8D858CBE}"/>
              </a:ext>
            </a:extLst>
          </p:cNvPr>
          <p:cNvSpPr/>
          <p:nvPr/>
        </p:nvSpPr>
        <p:spPr>
          <a:xfrm>
            <a:off x="3041340" y="396241"/>
            <a:ext cx="3353979"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Strategic Objectives and Organization Goals</a:t>
            </a:r>
          </a:p>
        </p:txBody>
      </p:sp>
      <p:sp>
        <p:nvSpPr>
          <p:cNvPr id="29" name="Rectangle 28">
            <a:extLst>
              <a:ext uri="{FF2B5EF4-FFF2-40B4-BE49-F238E27FC236}">
                <a16:creationId xmlns:a16="http://schemas.microsoft.com/office/drawing/2014/main" id="{B5E2C27D-DDE7-499F-9014-FBAC242E8145}"/>
              </a:ext>
            </a:extLst>
          </p:cNvPr>
          <p:cNvSpPr/>
          <p:nvPr/>
        </p:nvSpPr>
        <p:spPr>
          <a:xfrm>
            <a:off x="3388639" y="617220"/>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Resources</a:t>
            </a:r>
          </a:p>
        </p:txBody>
      </p:sp>
      <p:sp>
        <p:nvSpPr>
          <p:cNvPr id="30" name="TextBox 29">
            <a:extLst>
              <a:ext uri="{FF2B5EF4-FFF2-40B4-BE49-F238E27FC236}">
                <a16:creationId xmlns:a16="http://schemas.microsoft.com/office/drawing/2014/main" id="{582B73FF-8670-4A65-935D-5789250C2365}"/>
              </a:ext>
            </a:extLst>
          </p:cNvPr>
          <p:cNvSpPr txBox="1"/>
          <p:nvPr/>
        </p:nvSpPr>
        <p:spPr>
          <a:xfrm>
            <a:off x="3154177" y="1758141"/>
            <a:ext cx="3160681" cy="605552"/>
          </a:xfrm>
          <a:prstGeom prst="rect">
            <a:avLst/>
          </a:prstGeom>
          <a:solidFill>
            <a:schemeClr val="bg1">
              <a:lumMod val="95000"/>
            </a:schemeClr>
          </a:solidFill>
        </p:spPr>
        <p:txBody>
          <a:bodyPr wrap="square" rtlCol="0">
            <a:noAutofit/>
          </a:bodyPr>
          <a:lstStyle/>
          <a:p>
            <a:r>
              <a:rPr lang="en-US" sz="700" dirty="0"/>
              <a:t>1. Develop plan for attraction and long-term retention of content-centered faculty.</a:t>
            </a:r>
          </a:p>
          <a:p>
            <a:r>
              <a:rPr lang="en-US" sz="700" dirty="0"/>
              <a:t>2. Research and develop plan for funding salary parity</a:t>
            </a:r>
          </a:p>
          <a:p>
            <a:r>
              <a:rPr lang="en-US" sz="700" dirty="0"/>
              <a:t>3.</a:t>
            </a:r>
          </a:p>
        </p:txBody>
      </p:sp>
      <p:sp>
        <p:nvSpPr>
          <p:cNvPr id="31" name="Rectangle 30">
            <a:extLst>
              <a:ext uri="{FF2B5EF4-FFF2-40B4-BE49-F238E27FC236}">
                <a16:creationId xmlns:a16="http://schemas.microsoft.com/office/drawing/2014/main" id="{7B6D34B2-015D-4867-A6F9-0DD1E509B579}"/>
              </a:ext>
            </a:extLst>
          </p:cNvPr>
          <p:cNvSpPr/>
          <p:nvPr/>
        </p:nvSpPr>
        <p:spPr>
          <a:xfrm>
            <a:off x="3388639" y="1545394"/>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Celebration of Knowledge</a:t>
            </a:r>
          </a:p>
        </p:txBody>
      </p:sp>
      <p:sp>
        <p:nvSpPr>
          <p:cNvPr id="32" name="TextBox 31">
            <a:extLst>
              <a:ext uri="{FF2B5EF4-FFF2-40B4-BE49-F238E27FC236}">
                <a16:creationId xmlns:a16="http://schemas.microsoft.com/office/drawing/2014/main" id="{A0E142FC-3AB8-4DD6-AF0F-42627EAEE08D}"/>
              </a:ext>
            </a:extLst>
          </p:cNvPr>
          <p:cNvSpPr txBox="1"/>
          <p:nvPr/>
        </p:nvSpPr>
        <p:spPr>
          <a:xfrm>
            <a:off x="3154177" y="2685098"/>
            <a:ext cx="3160681" cy="605552"/>
          </a:xfrm>
          <a:prstGeom prst="rect">
            <a:avLst/>
          </a:prstGeom>
          <a:solidFill>
            <a:schemeClr val="bg1">
              <a:lumMod val="95000"/>
            </a:schemeClr>
          </a:solidFill>
        </p:spPr>
        <p:txBody>
          <a:bodyPr wrap="square" rtlCol="0">
            <a:noAutofit/>
          </a:bodyPr>
          <a:lstStyle/>
          <a:p>
            <a:r>
              <a:rPr lang="en-US" sz="700" dirty="0"/>
              <a:t>1. Formalize board orientation and conduct onboarding training</a:t>
            </a:r>
          </a:p>
          <a:p>
            <a:r>
              <a:rPr lang="en-US" sz="700" dirty="0"/>
              <a:t>2. Improve board communication</a:t>
            </a:r>
          </a:p>
          <a:p>
            <a:r>
              <a:rPr lang="en-US" sz="700" dirty="0"/>
              <a:t>3. Attract and recruit new board members</a:t>
            </a:r>
          </a:p>
        </p:txBody>
      </p:sp>
      <p:sp>
        <p:nvSpPr>
          <p:cNvPr id="33" name="Rectangle 32">
            <a:extLst>
              <a:ext uri="{FF2B5EF4-FFF2-40B4-BE49-F238E27FC236}">
                <a16:creationId xmlns:a16="http://schemas.microsoft.com/office/drawing/2014/main" id="{9994BD0F-17D7-4C6F-9A66-3474E55CF1AC}"/>
              </a:ext>
            </a:extLst>
          </p:cNvPr>
          <p:cNvSpPr/>
          <p:nvPr/>
        </p:nvSpPr>
        <p:spPr>
          <a:xfrm>
            <a:off x="3388639" y="2472351"/>
            <a:ext cx="2659380"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Leadership</a:t>
            </a:r>
          </a:p>
        </p:txBody>
      </p:sp>
      <p:sp>
        <p:nvSpPr>
          <p:cNvPr id="34" name="Rectangle 33">
            <a:extLst>
              <a:ext uri="{FF2B5EF4-FFF2-40B4-BE49-F238E27FC236}">
                <a16:creationId xmlns:a16="http://schemas.microsoft.com/office/drawing/2014/main" id="{395F8AA2-84A4-46A3-BF4C-4C8561653AFF}"/>
              </a:ext>
            </a:extLst>
          </p:cNvPr>
          <p:cNvSpPr/>
          <p:nvPr/>
        </p:nvSpPr>
        <p:spPr>
          <a:xfrm>
            <a:off x="6515776" y="396240"/>
            <a:ext cx="2472014" cy="1316884"/>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7BCFD0F-F673-4047-BA5F-42DCC7484861}"/>
              </a:ext>
            </a:extLst>
          </p:cNvPr>
          <p:cNvSpPr txBox="1"/>
          <p:nvPr/>
        </p:nvSpPr>
        <p:spPr>
          <a:xfrm>
            <a:off x="6612325" y="829967"/>
            <a:ext cx="1565719" cy="605552"/>
          </a:xfrm>
          <a:prstGeom prst="rect">
            <a:avLst/>
          </a:prstGeom>
          <a:solidFill>
            <a:schemeClr val="bg1">
              <a:lumMod val="95000"/>
            </a:schemeClr>
          </a:solidFill>
        </p:spPr>
        <p:txBody>
          <a:bodyPr wrap="square" rtlCol="0">
            <a:noAutofit/>
          </a:bodyPr>
          <a:lstStyle/>
          <a:p>
            <a:r>
              <a:rPr lang="en-US" sz="700" b="1" dirty="0"/>
              <a:t>Measure</a:t>
            </a:r>
          </a:p>
          <a:p>
            <a:r>
              <a:rPr lang="en-US" sz="700" dirty="0"/>
              <a:t>…</a:t>
            </a:r>
          </a:p>
          <a:p>
            <a:r>
              <a:rPr lang="en-US" sz="700" dirty="0"/>
              <a:t>…</a:t>
            </a:r>
          </a:p>
        </p:txBody>
      </p:sp>
      <p:sp>
        <p:nvSpPr>
          <p:cNvPr id="36" name="Rectangle 35">
            <a:extLst>
              <a:ext uri="{FF2B5EF4-FFF2-40B4-BE49-F238E27FC236}">
                <a16:creationId xmlns:a16="http://schemas.microsoft.com/office/drawing/2014/main" id="{FE69EBAB-1880-47AE-A686-7400FBAC17D7}"/>
              </a:ext>
            </a:extLst>
          </p:cNvPr>
          <p:cNvSpPr/>
          <p:nvPr/>
        </p:nvSpPr>
        <p:spPr>
          <a:xfrm>
            <a:off x="6515776" y="396241"/>
            <a:ext cx="2472014"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Key Performance Indicators</a:t>
            </a:r>
          </a:p>
        </p:txBody>
      </p:sp>
      <p:sp>
        <p:nvSpPr>
          <p:cNvPr id="37" name="Rectangle 36">
            <a:extLst>
              <a:ext uri="{FF2B5EF4-FFF2-40B4-BE49-F238E27FC236}">
                <a16:creationId xmlns:a16="http://schemas.microsoft.com/office/drawing/2014/main" id="{40B7CBA2-7F94-4044-90EB-CB35287A7C51}"/>
              </a:ext>
            </a:extLst>
          </p:cNvPr>
          <p:cNvSpPr/>
          <p:nvPr/>
        </p:nvSpPr>
        <p:spPr>
          <a:xfrm>
            <a:off x="6515776" y="617220"/>
            <a:ext cx="2472014"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How we measure success</a:t>
            </a:r>
          </a:p>
        </p:txBody>
      </p:sp>
      <p:sp>
        <p:nvSpPr>
          <p:cNvPr id="38" name="TextBox 37">
            <a:extLst>
              <a:ext uri="{FF2B5EF4-FFF2-40B4-BE49-F238E27FC236}">
                <a16:creationId xmlns:a16="http://schemas.microsoft.com/office/drawing/2014/main" id="{23CB95D0-8DE4-449B-B47C-1D4D4D83CB27}"/>
              </a:ext>
            </a:extLst>
          </p:cNvPr>
          <p:cNvSpPr txBox="1"/>
          <p:nvPr/>
        </p:nvSpPr>
        <p:spPr>
          <a:xfrm>
            <a:off x="8176260" y="829967"/>
            <a:ext cx="696247" cy="605552"/>
          </a:xfrm>
          <a:prstGeom prst="rect">
            <a:avLst/>
          </a:prstGeom>
          <a:solidFill>
            <a:schemeClr val="bg1">
              <a:lumMod val="95000"/>
            </a:schemeClr>
          </a:solidFill>
        </p:spPr>
        <p:txBody>
          <a:bodyPr wrap="square" rtlCol="0">
            <a:noAutofit/>
          </a:bodyPr>
          <a:lstStyle/>
          <a:p>
            <a:r>
              <a:rPr lang="en-US" sz="700" b="1" dirty="0"/>
              <a:t>Target</a:t>
            </a:r>
          </a:p>
          <a:p>
            <a:r>
              <a:rPr lang="en-US" sz="700" dirty="0"/>
              <a:t>…</a:t>
            </a:r>
          </a:p>
          <a:p>
            <a:r>
              <a:rPr lang="en-US" sz="700" dirty="0"/>
              <a:t>…</a:t>
            </a:r>
          </a:p>
        </p:txBody>
      </p:sp>
      <p:sp>
        <p:nvSpPr>
          <p:cNvPr id="39" name="Rectangle 38">
            <a:extLst>
              <a:ext uri="{FF2B5EF4-FFF2-40B4-BE49-F238E27FC236}">
                <a16:creationId xmlns:a16="http://schemas.microsoft.com/office/drawing/2014/main" id="{2D13CFEA-054F-4031-8D54-2A5158607621}"/>
              </a:ext>
            </a:extLst>
          </p:cNvPr>
          <p:cNvSpPr/>
          <p:nvPr/>
        </p:nvSpPr>
        <p:spPr>
          <a:xfrm>
            <a:off x="6515776" y="1873744"/>
            <a:ext cx="2472014" cy="1416906"/>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C3BE85E-53E8-4443-80F6-5F27182A5DEF}"/>
              </a:ext>
            </a:extLst>
          </p:cNvPr>
          <p:cNvSpPr/>
          <p:nvPr/>
        </p:nvSpPr>
        <p:spPr>
          <a:xfrm>
            <a:off x="6515776" y="1873745"/>
            <a:ext cx="2472014"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Vision</a:t>
            </a:r>
          </a:p>
        </p:txBody>
      </p:sp>
      <p:sp>
        <p:nvSpPr>
          <p:cNvPr id="41" name="Rectangle 40">
            <a:extLst>
              <a:ext uri="{FF2B5EF4-FFF2-40B4-BE49-F238E27FC236}">
                <a16:creationId xmlns:a16="http://schemas.microsoft.com/office/drawing/2014/main" id="{DC30A2B0-76FE-4BD7-843C-E1BFFBD93E95}"/>
              </a:ext>
            </a:extLst>
          </p:cNvPr>
          <p:cNvSpPr/>
          <p:nvPr/>
        </p:nvSpPr>
        <p:spPr>
          <a:xfrm>
            <a:off x="6515776" y="2094724"/>
            <a:ext cx="2472014"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What our organization will look like</a:t>
            </a:r>
          </a:p>
        </p:txBody>
      </p:sp>
      <p:sp>
        <p:nvSpPr>
          <p:cNvPr id="42" name="TextBox 41">
            <a:extLst>
              <a:ext uri="{FF2B5EF4-FFF2-40B4-BE49-F238E27FC236}">
                <a16:creationId xmlns:a16="http://schemas.microsoft.com/office/drawing/2014/main" id="{26EE99A4-104C-41D5-BDAD-891071611C14}"/>
              </a:ext>
            </a:extLst>
          </p:cNvPr>
          <p:cNvSpPr txBox="1"/>
          <p:nvPr/>
        </p:nvSpPr>
        <p:spPr>
          <a:xfrm>
            <a:off x="6554187" y="2315201"/>
            <a:ext cx="2395191" cy="900722"/>
          </a:xfrm>
          <a:prstGeom prst="rect">
            <a:avLst/>
          </a:prstGeom>
          <a:solidFill>
            <a:schemeClr val="bg1">
              <a:lumMod val="95000"/>
            </a:schemeClr>
          </a:solidFill>
        </p:spPr>
        <p:txBody>
          <a:bodyPr wrap="square" rtlCol="0">
            <a:noAutofit/>
          </a:bodyPr>
          <a:lstStyle/>
          <a:p>
            <a:pPr marL="57150" indent="-57150">
              <a:buFont typeface="Arial" panose="020B0604020202020204" pitchFamily="34" charset="0"/>
              <a:buChar char="•"/>
            </a:pPr>
            <a:r>
              <a:rPr lang="en-US" sz="700" dirty="0"/>
              <a:t>Children with a wide range of abilities can achieve a world-class education</a:t>
            </a:r>
          </a:p>
          <a:p>
            <a:pPr marL="57150" indent="-57150">
              <a:buFont typeface="Arial" panose="020B0604020202020204" pitchFamily="34" charset="0"/>
              <a:buChar char="•"/>
            </a:pPr>
            <a:r>
              <a:rPr lang="en-US" sz="700" dirty="0"/>
              <a:t>Acquisition of knowledge is celebrated</a:t>
            </a:r>
          </a:p>
          <a:p>
            <a:pPr marL="57150" indent="-57150">
              <a:buFont typeface="Arial" panose="020B0604020202020204" pitchFamily="34" charset="0"/>
              <a:buChar char="•"/>
            </a:pPr>
            <a:r>
              <a:rPr lang="en-US" sz="700" dirty="0"/>
              <a:t>Teachers are the fundamental creative force</a:t>
            </a:r>
          </a:p>
          <a:p>
            <a:pPr marL="57150" indent="-57150">
              <a:buFont typeface="Arial" panose="020B0604020202020204" pitchFamily="34" charset="0"/>
              <a:buChar char="•"/>
            </a:pPr>
            <a:r>
              <a:rPr lang="en-US" sz="700" dirty="0"/>
              <a:t>Students exhibit kindness to one another</a:t>
            </a:r>
          </a:p>
          <a:p>
            <a:pPr marL="57150" indent="-57150">
              <a:buFont typeface="Arial" panose="020B0604020202020204" pitchFamily="34" charset="0"/>
              <a:buChar char="•"/>
            </a:pPr>
            <a:r>
              <a:rPr lang="en-US" sz="700" dirty="0"/>
              <a:t>Academic rigor complements rich extracurricular life</a:t>
            </a:r>
          </a:p>
          <a:p>
            <a:pPr marL="57150" indent="-57150">
              <a:buFont typeface="Arial" panose="020B0604020202020204" pitchFamily="34" charset="0"/>
              <a:buChar char="•"/>
            </a:pPr>
            <a:r>
              <a:rPr lang="en-US" sz="700" dirty="0"/>
              <a:t>We depend on strong stakeholder commitment throughout the community</a:t>
            </a:r>
          </a:p>
        </p:txBody>
      </p:sp>
      <p:sp>
        <p:nvSpPr>
          <p:cNvPr id="43" name="Rectangle 42">
            <a:extLst>
              <a:ext uri="{FF2B5EF4-FFF2-40B4-BE49-F238E27FC236}">
                <a16:creationId xmlns:a16="http://schemas.microsoft.com/office/drawing/2014/main" id="{296C678D-079B-42C7-AB84-C1A05B7A0DE3}"/>
              </a:ext>
            </a:extLst>
          </p:cNvPr>
          <p:cNvSpPr/>
          <p:nvPr/>
        </p:nvSpPr>
        <p:spPr>
          <a:xfrm>
            <a:off x="6515776" y="3371216"/>
            <a:ext cx="2472014" cy="1316884"/>
          </a:xfrm>
          <a:prstGeom prst="rect">
            <a:avLst/>
          </a:prstGeom>
          <a:solidFill>
            <a:srgbClr val="D9E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036D62A-7751-4569-9E25-943F417B9F95}"/>
              </a:ext>
            </a:extLst>
          </p:cNvPr>
          <p:cNvSpPr/>
          <p:nvPr/>
        </p:nvSpPr>
        <p:spPr>
          <a:xfrm>
            <a:off x="6515776" y="3371217"/>
            <a:ext cx="2472014" cy="175260"/>
          </a:xfrm>
          <a:prstGeom prst="rect">
            <a:avLst/>
          </a:prstGeom>
          <a:solidFill>
            <a:srgbClr val="90B3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Implementation</a:t>
            </a:r>
          </a:p>
        </p:txBody>
      </p:sp>
      <p:sp>
        <p:nvSpPr>
          <p:cNvPr id="45" name="Rectangle 44">
            <a:extLst>
              <a:ext uri="{FF2B5EF4-FFF2-40B4-BE49-F238E27FC236}">
                <a16:creationId xmlns:a16="http://schemas.microsoft.com/office/drawing/2014/main" id="{D7E6DCC1-ED4B-4538-B616-AF94F835ED72}"/>
              </a:ext>
            </a:extLst>
          </p:cNvPr>
          <p:cNvSpPr/>
          <p:nvPr/>
        </p:nvSpPr>
        <p:spPr>
          <a:xfrm>
            <a:off x="6515776" y="3592196"/>
            <a:ext cx="2472014" cy="175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accent4">
                    <a:lumMod val="75000"/>
                  </a:schemeClr>
                </a:solidFill>
              </a:rPr>
              <a:t>How we make strategy a habit</a:t>
            </a:r>
          </a:p>
        </p:txBody>
      </p:sp>
      <p:sp>
        <p:nvSpPr>
          <p:cNvPr id="46" name="TextBox 45">
            <a:extLst>
              <a:ext uri="{FF2B5EF4-FFF2-40B4-BE49-F238E27FC236}">
                <a16:creationId xmlns:a16="http://schemas.microsoft.com/office/drawing/2014/main" id="{0E0A636A-4F1E-4497-9616-D2F1E58A195F}"/>
              </a:ext>
            </a:extLst>
          </p:cNvPr>
          <p:cNvSpPr txBox="1"/>
          <p:nvPr/>
        </p:nvSpPr>
        <p:spPr>
          <a:xfrm>
            <a:off x="6554187" y="3812673"/>
            <a:ext cx="2395191" cy="605552"/>
          </a:xfrm>
          <a:prstGeom prst="rect">
            <a:avLst/>
          </a:prstGeom>
          <a:solidFill>
            <a:schemeClr val="bg1">
              <a:lumMod val="95000"/>
            </a:schemeClr>
          </a:solidFill>
        </p:spPr>
        <p:txBody>
          <a:bodyPr wrap="square" rtlCol="0">
            <a:noAutofit/>
          </a:bodyPr>
          <a:lstStyle/>
          <a:p>
            <a:r>
              <a:rPr lang="en-US" sz="700" dirty="0">
                <a:solidFill>
                  <a:schemeClr val="accent6"/>
                </a:solidFill>
              </a:rPr>
              <a:t>Track</a:t>
            </a:r>
          </a:p>
          <a:p>
            <a:r>
              <a:rPr lang="en-US" sz="700" dirty="0">
                <a:solidFill>
                  <a:schemeClr val="accent6"/>
                </a:solidFill>
              </a:rPr>
              <a:t>Empower</a:t>
            </a:r>
          </a:p>
          <a:p>
            <a:r>
              <a:rPr lang="en-US" sz="700" dirty="0">
                <a:solidFill>
                  <a:schemeClr val="accent6"/>
                </a:solidFill>
              </a:rPr>
              <a:t>Coach</a:t>
            </a:r>
          </a:p>
          <a:p>
            <a:r>
              <a:rPr lang="en-US" sz="700" dirty="0"/>
              <a:t>Cadence – quarterly review. Next update: October</a:t>
            </a:r>
          </a:p>
        </p:txBody>
      </p:sp>
      <p:graphicFrame>
        <p:nvGraphicFramePr>
          <p:cNvPr id="5" name="Object 4">
            <a:extLst>
              <a:ext uri="{FF2B5EF4-FFF2-40B4-BE49-F238E27FC236}">
                <a16:creationId xmlns:a16="http://schemas.microsoft.com/office/drawing/2014/main" id="{BF71777D-9B3D-E85C-B533-4F1F5E231A1A}"/>
              </a:ext>
            </a:extLst>
          </p:cNvPr>
          <p:cNvGraphicFramePr>
            <a:graphicFrameLocks noChangeAspect="1"/>
          </p:cNvGraphicFramePr>
          <p:nvPr>
            <p:extLst>
              <p:ext uri="{D42A27DB-BD31-4B8C-83A1-F6EECF244321}">
                <p14:modId xmlns:p14="http://schemas.microsoft.com/office/powerpoint/2010/main" val="4252124890"/>
              </p:ext>
            </p:extLst>
          </p:nvPr>
        </p:nvGraphicFramePr>
        <p:xfrm>
          <a:off x="9553575" y="1929438"/>
          <a:ext cx="914400" cy="771525"/>
        </p:xfrm>
        <a:graphic>
          <a:graphicData uri="http://schemas.openxmlformats.org/presentationml/2006/ole">
            <mc:AlternateContent xmlns:mc="http://schemas.openxmlformats.org/markup-compatibility/2006">
              <mc:Choice xmlns:v="urn:schemas-microsoft-com:vml" Requires="v">
                <p:oleObj name="Document" showAsIcon="1" r:id="rId2" imgW="914400" imgH="771480" progId="Word.Document.12">
                  <p:embed/>
                </p:oleObj>
              </mc:Choice>
              <mc:Fallback>
                <p:oleObj name="Document" showAsIcon="1" r:id="rId2" imgW="914400" imgH="771480" progId="Word.Document.12">
                  <p:embed/>
                  <p:pic>
                    <p:nvPicPr>
                      <p:cNvPr id="0" name=""/>
                      <p:cNvPicPr/>
                      <p:nvPr/>
                    </p:nvPicPr>
                    <p:blipFill>
                      <a:blip r:embed="rId3"/>
                      <a:stretch>
                        <a:fillRect/>
                      </a:stretch>
                    </p:blipFill>
                    <p:spPr>
                      <a:xfrm>
                        <a:off x="9553575" y="1929438"/>
                        <a:ext cx="914400" cy="771525"/>
                      </a:xfrm>
                      <a:prstGeom prst="rect">
                        <a:avLst/>
                      </a:prstGeom>
                    </p:spPr>
                  </p:pic>
                </p:oleObj>
              </mc:Fallback>
            </mc:AlternateContent>
          </a:graphicData>
        </a:graphic>
      </p:graphicFrame>
      <p:cxnSp>
        <p:nvCxnSpPr>
          <p:cNvPr id="7" name="Straight Arrow Connector 6">
            <a:extLst>
              <a:ext uri="{FF2B5EF4-FFF2-40B4-BE49-F238E27FC236}">
                <a16:creationId xmlns:a16="http://schemas.microsoft.com/office/drawing/2014/main" id="{9EE4A326-BD8E-2885-585C-AB223E8FE728}"/>
              </a:ext>
            </a:extLst>
          </p:cNvPr>
          <p:cNvCxnSpPr/>
          <p:nvPr/>
        </p:nvCxnSpPr>
        <p:spPr>
          <a:xfrm flipH="1">
            <a:off x="9267825" y="2182354"/>
            <a:ext cx="28575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9A90ED2-6727-F3EB-6D91-340638BA9058}"/>
              </a:ext>
            </a:extLst>
          </p:cNvPr>
          <p:cNvSpPr/>
          <p:nvPr/>
        </p:nvSpPr>
        <p:spPr>
          <a:xfrm>
            <a:off x="66675" y="3021328"/>
            <a:ext cx="2854208" cy="2071126"/>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BD1A777-EDBC-F2CC-1C04-C7BCCCFAACE5}"/>
              </a:ext>
            </a:extLst>
          </p:cNvPr>
          <p:cNvSpPr/>
          <p:nvPr/>
        </p:nvSpPr>
        <p:spPr>
          <a:xfrm>
            <a:off x="6515776" y="316964"/>
            <a:ext cx="2472014" cy="1441177"/>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886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D458-E37D-B557-DC20-36119AC4CD4B}"/>
              </a:ext>
            </a:extLst>
          </p:cNvPr>
          <p:cNvSpPr>
            <a:spLocks noGrp="1"/>
          </p:cNvSpPr>
          <p:nvPr>
            <p:ph type="title"/>
          </p:nvPr>
        </p:nvSpPr>
        <p:spPr/>
        <p:txBody>
          <a:bodyPr/>
          <a:lstStyle/>
          <a:p>
            <a:r>
              <a:rPr lang="en-US" dirty="0"/>
              <a:t>Next STEP</a:t>
            </a:r>
          </a:p>
        </p:txBody>
      </p:sp>
      <p:sp>
        <p:nvSpPr>
          <p:cNvPr id="3" name="Text Placeholder 2">
            <a:extLst>
              <a:ext uri="{FF2B5EF4-FFF2-40B4-BE49-F238E27FC236}">
                <a16:creationId xmlns:a16="http://schemas.microsoft.com/office/drawing/2014/main" id="{8C0D0806-A540-DAA7-A8C4-8E111360B856}"/>
              </a:ext>
            </a:extLst>
          </p:cNvPr>
          <p:cNvSpPr>
            <a:spLocks noGrp="1"/>
          </p:cNvSpPr>
          <p:nvPr>
            <p:ph type="body" idx="1"/>
          </p:nvPr>
        </p:nvSpPr>
        <p:spPr/>
        <p:txBody>
          <a:bodyPr/>
          <a:lstStyle/>
          <a:p>
            <a:r>
              <a:rPr lang="en-US" dirty="0"/>
              <a:t>Discuss SY23-24 </a:t>
            </a:r>
            <a:r>
              <a:rPr lang="en-US" u="sng" dirty="0"/>
              <a:t>targets</a:t>
            </a:r>
            <a:r>
              <a:rPr lang="en-US" dirty="0"/>
              <a:t> in each committee for </a:t>
            </a:r>
            <a:br>
              <a:rPr lang="en-US" dirty="0"/>
            </a:br>
            <a:r>
              <a:rPr lang="en-US" dirty="0"/>
              <a:t>Annual </a:t>
            </a:r>
            <a:r>
              <a:rPr lang="en-US" dirty="0" err="1"/>
              <a:t>BoT</a:t>
            </a:r>
            <a:r>
              <a:rPr lang="en-US" dirty="0"/>
              <a:t> meeting approval</a:t>
            </a:r>
          </a:p>
        </p:txBody>
      </p:sp>
      <p:sp>
        <p:nvSpPr>
          <p:cNvPr id="4" name="Slide Number Placeholder 3">
            <a:extLst>
              <a:ext uri="{FF2B5EF4-FFF2-40B4-BE49-F238E27FC236}">
                <a16:creationId xmlns:a16="http://schemas.microsoft.com/office/drawing/2014/main" id="{2E49CBA7-8C28-0FA0-FE8D-CC66876981A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3816762619"/>
      </p:ext>
    </p:extLst>
  </p:cSld>
  <p:clrMapOvr>
    <a:masterClrMapping/>
  </p:clrMapOvr>
</p:sld>
</file>

<file path=ppt/theme/theme1.xml><?xml version="1.0" encoding="utf-8"?>
<a:theme xmlns:a="http://schemas.openxmlformats.org/drawingml/2006/main" name="Laert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OT">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oard Presentation Committees and Goals" id="{76D83ECF-2942-DC45-A473-1557CDB76AEC}" vid="{E247CEA3-7FBB-E24E-8820-EE91A370A922}"/>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Application xmlns="http://www.sap.com/cof/powerpoint/application">
  <Version>2</Version>
  <Revision>2.8.1500.99164</Revision>
</Application>
</file>

<file path=customXml/itemProps1.xml><?xml version="1.0" encoding="utf-8"?>
<ds:datastoreItem xmlns:ds="http://schemas.openxmlformats.org/officeDocument/2006/customXml" ds:itemID="{DFC8B13C-533A-4E84-8BA0-70ADA318D2F2}">
  <ds:schemaRefs>
    <ds:schemaRef ds:uri="http://www.sap.com/cof/powerpoint/application"/>
  </ds:schemaRefs>
</ds:datastoreItem>
</file>

<file path=docProps/app.xml><?xml version="1.0" encoding="utf-8"?>
<Properties xmlns="http://schemas.openxmlformats.org/officeDocument/2006/extended-properties" xmlns:vt="http://schemas.openxmlformats.org/officeDocument/2006/docPropsVTypes">
  <TotalTime>1120</TotalTime>
  <Words>699</Words>
  <Application>Microsoft Office PowerPoint</Application>
  <PresentationFormat>On-screen Show (16:9)</PresentationFormat>
  <Paragraphs>173</Paragraphs>
  <Slides>10</Slides>
  <Notes>2</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0" baseType="lpstr">
      <vt:lpstr>Arial</vt:lpstr>
      <vt:lpstr>Catamaran</vt:lpstr>
      <vt:lpstr>Encode Sans</vt:lpstr>
      <vt:lpstr>Encode Sans ExtraLight</vt:lpstr>
      <vt:lpstr>Montserrat</vt:lpstr>
      <vt:lpstr>Poppins</vt:lpstr>
      <vt:lpstr>Laertes template</vt:lpstr>
      <vt:lpstr>Custom Design</vt:lpstr>
      <vt:lpstr>BOT</vt:lpstr>
      <vt:lpstr>Document</vt:lpstr>
      <vt:lpstr>BoT Strategic Planning Update May 4th, 2023</vt:lpstr>
      <vt:lpstr>PowerPoint Presentation</vt:lpstr>
      <vt:lpstr>PowerPoint Presentation</vt:lpstr>
      <vt:lpstr>Examples of Goals &amp; Targets</vt:lpstr>
      <vt:lpstr>Gallery Walk</vt:lpstr>
      <vt:lpstr>Resources</vt:lpstr>
      <vt:lpstr>Celebration of Knowledge</vt:lpstr>
      <vt:lpstr>Board Leadership</vt:lpstr>
      <vt:lpstr>AMSA Strategy on a Page</vt:lpstr>
      <vt:lpstr>Next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ED Report March XX, 2019</dc:title>
  <dc:creator>Sara Snow</dc:creator>
  <cp:lastModifiedBy>Sara Snow</cp:lastModifiedBy>
  <cp:revision>19</cp:revision>
  <cp:lastPrinted>2023-01-27T03:27:23Z</cp:lastPrinted>
  <dcterms:modified xsi:type="dcterms:W3CDTF">2023-06-30T16:28:53Z</dcterms:modified>
</cp:coreProperties>
</file>