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Lst>
  <p:sldSz cy="5143500" cx="9144000"/>
  <p:notesSz cx="6858000" cy="9144000"/>
  <p:embeddedFontLst>
    <p:embeddedFont>
      <p:font typeface="Pacifico"/>
      <p:regular r:id="rId11"/>
    </p:embeddedFont>
    <p:embeddedFont>
      <p:font typeface="Oswald"/>
      <p:regular r:id="rId12"/>
      <p:bold r:id="rId1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Pacifico-regular.fntdata"/><Relationship Id="rId10" Type="http://schemas.openxmlformats.org/officeDocument/2006/relationships/slide" Target="slides/slide5.xml"/><Relationship Id="rId13" Type="http://schemas.openxmlformats.org/officeDocument/2006/relationships/font" Target="fonts/Oswald-bold.fntdata"/><Relationship Id="rId12" Type="http://schemas.openxmlformats.org/officeDocument/2006/relationships/font" Target="fonts/Oswald-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920adf8ade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920adf8ade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920adf8ade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920adf8ade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920adf8ade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920adf8ade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920adf8ade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920adf8ade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55" name="Google Shape;55;p13"/>
          <p:cNvPicPr preferRelativeResize="0"/>
          <p:nvPr/>
        </p:nvPicPr>
        <p:blipFill>
          <a:blip r:embed="rId3">
            <a:alphaModFix/>
          </a:blip>
          <a:stretch>
            <a:fillRect/>
          </a:stretch>
        </p:blipFill>
        <p:spPr>
          <a:xfrm>
            <a:off x="21225" y="0"/>
            <a:ext cx="9101550" cy="4254350"/>
          </a:xfrm>
          <a:prstGeom prst="rect">
            <a:avLst/>
          </a:prstGeom>
          <a:noFill/>
          <a:ln>
            <a:noFill/>
          </a:ln>
        </p:spPr>
      </p:pic>
      <p:sp>
        <p:nvSpPr>
          <p:cNvPr id="56" name="Google Shape;56;p13"/>
          <p:cNvSpPr txBox="1"/>
          <p:nvPr/>
        </p:nvSpPr>
        <p:spPr>
          <a:xfrm>
            <a:off x="0" y="4198800"/>
            <a:ext cx="4435200" cy="94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300">
                <a:solidFill>
                  <a:srgbClr val="FF00FF"/>
                </a:solidFill>
                <a:latin typeface="Pacifico"/>
                <a:ea typeface="Pacifico"/>
                <a:cs typeface="Pacifico"/>
                <a:sym typeface="Pacifico"/>
              </a:rPr>
              <a:t>Mrs. McCulloch </a:t>
            </a:r>
            <a:endParaRPr sz="4300">
              <a:solidFill>
                <a:srgbClr val="FF00FF"/>
              </a:solidFill>
              <a:latin typeface="Pacifico"/>
              <a:ea typeface="Pacifico"/>
              <a:cs typeface="Pacifico"/>
              <a:sym typeface="Pacific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66666"/>
        </a:solidFill>
      </p:bgPr>
    </p:bg>
    <p:spTree>
      <p:nvGrpSpPr>
        <p:cNvPr id="60" name="Shape 60"/>
        <p:cNvGrpSpPr/>
        <p:nvPr/>
      </p:nvGrpSpPr>
      <p:grpSpPr>
        <a:xfrm>
          <a:off x="0" y="0"/>
          <a:ext cx="0" cy="0"/>
          <a:chOff x="0" y="0"/>
          <a:chExt cx="0" cy="0"/>
        </a:xfrm>
      </p:grpSpPr>
      <p:sp>
        <p:nvSpPr>
          <p:cNvPr id="61" name="Google Shape;61;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200">
                <a:solidFill>
                  <a:srgbClr val="6FA8DC"/>
                </a:solidFill>
                <a:latin typeface="Pacifico"/>
                <a:ea typeface="Pacifico"/>
                <a:cs typeface="Pacifico"/>
                <a:sym typeface="Pacifico"/>
              </a:rPr>
              <a:t>Where did I go to School?</a:t>
            </a:r>
            <a:r>
              <a:rPr lang="en"/>
              <a:t> </a:t>
            </a:r>
            <a:endParaRPr/>
          </a:p>
        </p:txBody>
      </p:sp>
      <p:sp>
        <p:nvSpPr>
          <p:cNvPr id="62" name="Google Shape;62;p14"/>
          <p:cNvSpPr txBox="1"/>
          <p:nvPr>
            <p:ph idx="1" type="body"/>
          </p:nvPr>
        </p:nvSpPr>
        <p:spPr>
          <a:xfrm>
            <a:off x="311700" y="1182975"/>
            <a:ext cx="8520600" cy="34164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Clr>
                <a:srgbClr val="9FC5E8"/>
              </a:buClr>
              <a:buSzPts val="2400"/>
              <a:buFont typeface="Oswald"/>
              <a:buChar char="●"/>
            </a:pPr>
            <a:r>
              <a:rPr lang="en" sz="2400">
                <a:solidFill>
                  <a:srgbClr val="A4C2F4"/>
                </a:solidFill>
                <a:latin typeface="Oswald"/>
                <a:ea typeface="Oswald"/>
                <a:cs typeface="Oswald"/>
                <a:sym typeface="Oswald"/>
              </a:rPr>
              <a:t>I graduated from Opp </a:t>
            </a:r>
            <a:r>
              <a:rPr lang="en" sz="2400">
                <a:solidFill>
                  <a:srgbClr val="A4C2F4"/>
                </a:solidFill>
                <a:latin typeface="Oswald"/>
                <a:ea typeface="Oswald"/>
                <a:cs typeface="Oswald"/>
                <a:sym typeface="Oswald"/>
              </a:rPr>
              <a:t>High School</a:t>
            </a:r>
            <a:r>
              <a:rPr lang="en" sz="2400">
                <a:solidFill>
                  <a:srgbClr val="A4C2F4"/>
                </a:solidFill>
                <a:latin typeface="Oswald"/>
                <a:ea typeface="Oswald"/>
                <a:cs typeface="Oswald"/>
                <a:sym typeface="Oswald"/>
              </a:rPr>
              <a:t> in 2016.</a:t>
            </a:r>
            <a:endParaRPr sz="2400">
              <a:solidFill>
                <a:srgbClr val="A4C2F4"/>
              </a:solidFill>
              <a:latin typeface="Oswald"/>
              <a:ea typeface="Oswald"/>
              <a:cs typeface="Oswald"/>
              <a:sym typeface="Oswald"/>
            </a:endParaRPr>
          </a:p>
          <a:p>
            <a:pPr indent="0" lvl="0" marL="0" rtl="0" algn="l">
              <a:spcBef>
                <a:spcPts val="1600"/>
              </a:spcBef>
              <a:spcAft>
                <a:spcPts val="0"/>
              </a:spcAft>
              <a:buNone/>
            </a:pPr>
            <a:r>
              <a:t/>
            </a:r>
            <a:endParaRPr sz="2400">
              <a:solidFill>
                <a:srgbClr val="A4C2F4"/>
              </a:solidFill>
              <a:latin typeface="Oswald"/>
              <a:ea typeface="Oswald"/>
              <a:cs typeface="Oswald"/>
              <a:sym typeface="Oswald"/>
            </a:endParaRPr>
          </a:p>
          <a:p>
            <a:pPr indent="-381000" lvl="0" marL="457200" rtl="0" algn="l">
              <a:spcBef>
                <a:spcPts val="1600"/>
              </a:spcBef>
              <a:spcAft>
                <a:spcPts val="0"/>
              </a:spcAft>
              <a:buClr>
                <a:srgbClr val="A4C2F4"/>
              </a:buClr>
              <a:buSzPts val="2400"/>
              <a:buFont typeface="Oswald"/>
              <a:buChar char="●"/>
            </a:pPr>
            <a:r>
              <a:rPr lang="en" sz="2400">
                <a:solidFill>
                  <a:srgbClr val="A4C2F4"/>
                </a:solidFill>
                <a:latin typeface="Oswald"/>
                <a:ea typeface="Oswald"/>
                <a:cs typeface="Oswald"/>
                <a:sym typeface="Oswald"/>
              </a:rPr>
              <a:t>I graduated from Troy University with a Mathematics Education degree in Spring 2020</a:t>
            </a:r>
            <a:r>
              <a:rPr lang="en">
                <a:latin typeface="Oswald"/>
                <a:ea typeface="Oswald"/>
                <a:cs typeface="Oswald"/>
                <a:sym typeface="Oswald"/>
              </a:rPr>
              <a:t> </a:t>
            </a:r>
            <a:endParaRPr>
              <a:latin typeface="Oswald"/>
              <a:ea typeface="Oswald"/>
              <a:cs typeface="Oswald"/>
              <a:sym typeface="Oswald"/>
            </a:endParaRPr>
          </a:p>
        </p:txBody>
      </p:sp>
      <p:pic>
        <p:nvPicPr>
          <p:cNvPr id="63" name="Google Shape;63;p14"/>
          <p:cNvPicPr preferRelativeResize="0"/>
          <p:nvPr/>
        </p:nvPicPr>
        <p:blipFill>
          <a:blip r:embed="rId3">
            <a:alphaModFix/>
          </a:blip>
          <a:stretch>
            <a:fillRect/>
          </a:stretch>
        </p:blipFill>
        <p:spPr>
          <a:xfrm>
            <a:off x="5789773" y="3091123"/>
            <a:ext cx="2665575" cy="17847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66666"/>
        </a:solidFill>
      </p:bgPr>
    </p:bg>
    <p:spTree>
      <p:nvGrpSpPr>
        <p:cNvPr id="67" name="Shape 67"/>
        <p:cNvGrpSpPr/>
        <p:nvPr/>
      </p:nvGrpSpPr>
      <p:grpSpPr>
        <a:xfrm>
          <a:off x="0" y="0"/>
          <a:ext cx="0" cy="0"/>
          <a:chOff x="0" y="0"/>
          <a:chExt cx="0" cy="0"/>
        </a:xfrm>
      </p:grpSpPr>
      <p:sp>
        <p:nvSpPr>
          <p:cNvPr id="68" name="Google Shape;68;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500">
                <a:solidFill>
                  <a:srgbClr val="6FA8DC"/>
                </a:solidFill>
                <a:latin typeface="Pacifico"/>
                <a:ea typeface="Pacifico"/>
                <a:cs typeface="Pacifico"/>
                <a:sym typeface="Pacifico"/>
              </a:rPr>
              <a:t>Do I have a family ? </a:t>
            </a:r>
            <a:endParaRPr sz="3500">
              <a:solidFill>
                <a:srgbClr val="6FA8DC"/>
              </a:solidFill>
              <a:latin typeface="Pacifico"/>
              <a:ea typeface="Pacifico"/>
              <a:cs typeface="Pacifico"/>
              <a:sym typeface="Pacifico"/>
            </a:endParaRPr>
          </a:p>
        </p:txBody>
      </p:sp>
      <p:sp>
        <p:nvSpPr>
          <p:cNvPr id="69" name="Google Shape;69;p15"/>
          <p:cNvSpPr txBox="1"/>
          <p:nvPr>
            <p:ph idx="1" type="body"/>
          </p:nvPr>
        </p:nvSpPr>
        <p:spPr>
          <a:xfrm>
            <a:off x="311700" y="1152475"/>
            <a:ext cx="5978700" cy="3416400"/>
          </a:xfrm>
          <a:prstGeom prst="rect">
            <a:avLst/>
          </a:prstGeom>
        </p:spPr>
        <p:txBody>
          <a:bodyPr anchorCtr="0" anchor="t" bIns="91425" lIns="91425" spcFirstLastPara="1" rIns="91425" wrap="square" tIns="91425">
            <a:noAutofit/>
          </a:bodyPr>
          <a:lstStyle/>
          <a:p>
            <a:pPr indent="-374650" lvl="0" marL="457200" rtl="0" algn="l">
              <a:spcBef>
                <a:spcPts val="0"/>
              </a:spcBef>
              <a:spcAft>
                <a:spcPts val="0"/>
              </a:spcAft>
              <a:buClr>
                <a:srgbClr val="9FC5E8"/>
              </a:buClr>
              <a:buSzPts val="2300"/>
              <a:buFont typeface="Oswald"/>
              <a:buChar char="●"/>
            </a:pPr>
            <a:r>
              <a:rPr lang="en" sz="2300">
                <a:solidFill>
                  <a:srgbClr val="9FC5E8"/>
                </a:solidFill>
                <a:latin typeface="Oswald"/>
                <a:ea typeface="Oswald"/>
                <a:cs typeface="Oswald"/>
                <a:sym typeface="Oswald"/>
              </a:rPr>
              <a:t>My husbands name is Matthew McCulloch. He is a cost accountant for Wayne Farms. We have been married since June 2018 and have been together since January 2015. </a:t>
            </a:r>
            <a:endParaRPr sz="2300">
              <a:solidFill>
                <a:srgbClr val="9FC5E8"/>
              </a:solidFill>
              <a:latin typeface="Oswald"/>
              <a:ea typeface="Oswald"/>
              <a:cs typeface="Oswald"/>
              <a:sym typeface="Oswald"/>
            </a:endParaRPr>
          </a:p>
          <a:p>
            <a:pPr indent="-374650" lvl="0" marL="457200" rtl="0" algn="l">
              <a:spcBef>
                <a:spcPts val="0"/>
              </a:spcBef>
              <a:spcAft>
                <a:spcPts val="0"/>
              </a:spcAft>
              <a:buClr>
                <a:srgbClr val="9FC5E8"/>
              </a:buClr>
              <a:buSzPts val="2300"/>
              <a:buFont typeface="Oswald"/>
              <a:buChar char="●"/>
            </a:pPr>
            <a:r>
              <a:rPr lang="en" sz="2300">
                <a:solidFill>
                  <a:srgbClr val="9FC5E8"/>
                </a:solidFill>
                <a:latin typeface="Oswald"/>
                <a:ea typeface="Oswald"/>
                <a:cs typeface="Oswald"/>
                <a:sym typeface="Oswald"/>
              </a:rPr>
              <a:t>We do not </a:t>
            </a:r>
            <a:r>
              <a:rPr lang="en" sz="2300">
                <a:solidFill>
                  <a:srgbClr val="9FC5E8"/>
                </a:solidFill>
                <a:latin typeface="Oswald"/>
                <a:ea typeface="Oswald"/>
                <a:cs typeface="Oswald"/>
                <a:sym typeface="Oswald"/>
              </a:rPr>
              <a:t>currently</a:t>
            </a:r>
            <a:r>
              <a:rPr lang="en" sz="2300">
                <a:solidFill>
                  <a:srgbClr val="9FC5E8"/>
                </a:solidFill>
                <a:latin typeface="Oswald"/>
                <a:ea typeface="Oswald"/>
                <a:cs typeface="Oswald"/>
                <a:sym typeface="Oswald"/>
              </a:rPr>
              <a:t> have kids, but are in the process of pursuing adoption. We can’t wait to add to our family. </a:t>
            </a:r>
            <a:endParaRPr sz="2300">
              <a:solidFill>
                <a:srgbClr val="9FC5E8"/>
              </a:solidFill>
              <a:latin typeface="Oswald"/>
              <a:ea typeface="Oswald"/>
              <a:cs typeface="Oswald"/>
              <a:sym typeface="Oswald"/>
            </a:endParaRPr>
          </a:p>
          <a:p>
            <a:pPr indent="-374650" lvl="0" marL="457200" rtl="0" algn="l">
              <a:spcBef>
                <a:spcPts val="0"/>
              </a:spcBef>
              <a:spcAft>
                <a:spcPts val="0"/>
              </a:spcAft>
              <a:buClr>
                <a:srgbClr val="9FC5E8"/>
              </a:buClr>
              <a:buSzPts val="2300"/>
              <a:buFont typeface="Oswald"/>
              <a:buChar char="●"/>
            </a:pPr>
            <a:r>
              <a:rPr lang="en" sz="2300">
                <a:solidFill>
                  <a:srgbClr val="9FC5E8"/>
                </a:solidFill>
                <a:latin typeface="Oswald"/>
                <a:ea typeface="Oswald"/>
                <a:cs typeface="Oswald"/>
                <a:sym typeface="Oswald"/>
              </a:rPr>
              <a:t>We also have a year and half old lab/gsp mix named Baylor. </a:t>
            </a:r>
            <a:endParaRPr sz="2300">
              <a:solidFill>
                <a:srgbClr val="9FC5E8"/>
              </a:solidFill>
              <a:latin typeface="Oswald"/>
              <a:ea typeface="Oswald"/>
              <a:cs typeface="Oswald"/>
              <a:sym typeface="Oswald"/>
            </a:endParaRPr>
          </a:p>
          <a:p>
            <a:pPr indent="0" lvl="0" marL="0" rtl="0" algn="l">
              <a:spcBef>
                <a:spcPts val="1600"/>
              </a:spcBef>
              <a:spcAft>
                <a:spcPts val="1600"/>
              </a:spcAft>
              <a:buNone/>
            </a:pPr>
            <a:r>
              <a:t/>
            </a:r>
            <a:endParaRPr sz="2500">
              <a:solidFill>
                <a:srgbClr val="9FC5E8"/>
              </a:solidFill>
              <a:latin typeface="Oswald"/>
              <a:ea typeface="Oswald"/>
              <a:cs typeface="Oswald"/>
              <a:sym typeface="Oswald"/>
            </a:endParaRPr>
          </a:p>
        </p:txBody>
      </p:sp>
      <p:pic>
        <p:nvPicPr>
          <p:cNvPr id="70" name="Google Shape;70;p15"/>
          <p:cNvPicPr preferRelativeResize="0"/>
          <p:nvPr/>
        </p:nvPicPr>
        <p:blipFill>
          <a:blip r:embed="rId3">
            <a:alphaModFix/>
          </a:blip>
          <a:stretch>
            <a:fillRect/>
          </a:stretch>
        </p:blipFill>
        <p:spPr>
          <a:xfrm>
            <a:off x="6290400" y="658400"/>
            <a:ext cx="2623099" cy="403387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66666"/>
        </a:solidFill>
      </p:bgPr>
    </p:bg>
    <p:spTree>
      <p:nvGrpSpPr>
        <p:cNvPr id="74" name="Shape 74"/>
        <p:cNvGrpSpPr/>
        <p:nvPr/>
      </p:nvGrpSpPr>
      <p:grpSpPr>
        <a:xfrm>
          <a:off x="0" y="0"/>
          <a:ext cx="0" cy="0"/>
          <a:chOff x="0" y="0"/>
          <a:chExt cx="0" cy="0"/>
        </a:xfrm>
      </p:grpSpPr>
      <p:sp>
        <p:nvSpPr>
          <p:cNvPr id="75" name="Google Shape;75;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300">
                <a:solidFill>
                  <a:srgbClr val="6FA8DC"/>
                </a:solidFill>
                <a:latin typeface="Pacifico"/>
                <a:ea typeface="Pacifico"/>
                <a:cs typeface="Pacifico"/>
                <a:sym typeface="Pacifico"/>
              </a:rPr>
              <a:t>What do I do for fun? </a:t>
            </a:r>
            <a:endParaRPr sz="3300">
              <a:solidFill>
                <a:srgbClr val="6FA8DC"/>
              </a:solidFill>
              <a:latin typeface="Pacifico"/>
              <a:ea typeface="Pacifico"/>
              <a:cs typeface="Pacifico"/>
              <a:sym typeface="Pacifico"/>
            </a:endParaRPr>
          </a:p>
        </p:txBody>
      </p:sp>
      <p:sp>
        <p:nvSpPr>
          <p:cNvPr id="76" name="Google Shape;76;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300">
                <a:solidFill>
                  <a:srgbClr val="9FC5E8"/>
                </a:solidFill>
                <a:latin typeface="Oswald"/>
                <a:ea typeface="Oswald"/>
                <a:cs typeface="Oswald"/>
                <a:sym typeface="Oswald"/>
              </a:rPr>
              <a:t>One of my favorite things to do in the evenings is to go home and have dinner with my husband and play with our dog, Baylor.  In addition to hanging out with them I also </a:t>
            </a:r>
            <a:r>
              <a:rPr lang="en" sz="2300">
                <a:solidFill>
                  <a:srgbClr val="9FC5E8"/>
                </a:solidFill>
                <a:latin typeface="Oswald"/>
                <a:ea typeface="Oswald"/>
                <a:cs typeface="Oswald"/>
                <a:sym typeface="Oswald"/>
              </a:rPr>
              <a:t>love spending time with family and friends, traveling for long weekends or vacations, and volunteering in the children's department at church.</a:t>
            </a:r>
            <a:endParaRPr sz="2300">
              <a:solidFill>
                <a:srgbClr val="9FC5E8"/>
              </a:solidFill>
              <a:latin typeface="Oswald"/>
              <a:ea typeface="Oswald"/>
              <a:cs typeface="Oswald"/>
              <a:sym typeface="Oswa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66666"/>
        </a:solidFill>
      </p:bgPr>
    </p:bg>
    <p:spTree>
      <p:nvGrpSpPr>
        <p:cNvPr id="80" name="Shape 80"/>
        <p:cNvGrpSpPr/>
        <p:nvPr/>
      </p:nvGrpSpPr>
      <p:grpSpPr>
        <a:xfrm>
          <a:off x="0" y="0"/>
          <a:ext cx="0" cy="0"/>
          <a:chOff x="0" y="0"/>
          <a:chExt cx="0" cy="0"/>
        </a:xfrm>
      </p:grpSpPr>
      <p:sp>
        <p:nvSpPr>
          <p:cNvPr id="81" name="Google Shape;81;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200">
                <a:solidFill>
                  <a:srgbClr val="6FA8DC"/>
                </a:solidFill>
                <a:latin typeface="Pacifico"/>
                <a:ea typeface="Pacifico"/>
                <a:cs typeface="Pacifico"/>
                <a:sym typeface="Pacifico"/>
              </a:rPr>
              <a:t>Why do I teach math? </a:t>
            </a:r>
            <a:endParaRPr sz="3200">
              <a:solidFill>
                <a:srgbClr val="6FA8DC"/>
              </a:solidFill>
              <a:latin typeface="Pacifico"/>
              <a:ea typeface="Pacifico"/>
              <a:cs typeface="Pacifico"/>
              <a:sym typeface="Pacifico"/>
            </a:endParaRPr>
          </a:p>
        </p:txBody>
      </p:sp>
      <p:sp>
        <p:nvSpPr>
          <p:cNvPr id="82" name="Google Shape;82;p1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100">
                <a:solidFill>
                  <a:srgbClr val="9FC5E8"/>
                </a:solidFill>
                <a:latin typeface="Oswald"/>
                <a:ea typeface="Oswald"/>
                <a:cs typeface="Oswald"/>
                <a:sym typeface="Oswald"/>
              </a:rPr>
              <a:t>I teach because I have a desire to be a positive influence on all my students lives. I believe that teaching is more than a job, but it a </a:t>
            </a:r>
            <a:r>
              <a:rPr lang="en" sz="2100">
                <a:solidFill>
                  <a:srgbClr val="9FC5E8"/>
                </a:solidFill>
                <a:latin typeface="Oswald"/>
                <a:ea typeface="Oswald"/>
                <a:cs typeface="Oswald"/>
                <a:sym typeface="Oswald"/>
              </a:rPr>
              <a:t>lifelong</a:t>
            </a:r>
            <a:r>
              <a:rPr lang="en" sz="2100">
                <a:solidFill>
                  <a:srgbClr val="9FC5E8"/>
                </a:solidFill>
                <a:latin typeface="Oswald"/>
                <a:ea typeface="Oswald"/>
                <a:cs typeface="Oswald"/>
                <a:sym typeface="Oswald"/>
              </a:rPr>
              <a:t> commitment to support your students inside and outside of the classroom. I believe with the right amount of love and support all students can succeed in life. I chose to teach math </a:t>
            </a:r>
            <a:r>
              <a:rPr lang="en" sz="2100">
                <a:solidFill>
                  <a:srgbClr val="9FC5E8"/>
                </a:solidFill>
                <a:latin typeface="Oswald"/>
                <a:ea typeface="Oswald"/>
                <a:cs typeface="Oswald"/>
                <a:sym typeface="Oswald"/>
              </a:rPr>
              <a:t>because</a:t>
            </a:r>
            <a:r>
              <a:rPr lang="en" sz="2100">
                <a:solidFill>
                  <a:srgbClr val="9FC5E8"/>
                </a:solidFill>
                <a:latin typeface="Oswald"/>
                <a:ea typeface="Oswald"/>
                <a:cs typeface="Oswald"/>
                <a:sym typeface="Oswald"/>
              </a:rPr>
              <a:t> I believe that it is a useful subject that will be used and applied throughout everyday life. </a:t>
            </a:r>
            <a:endParaRPr sz="2100">
              <a:solidFill>
                <a:srgbClr val="9FC5E8"/>
              </a:solidFill>
              <a:latin typeface="Oswald"/>
              <a:ea typeface="Oswald"/>
              <a:cs typeface="Oswald"/>
              <a:sym typeface="Oswal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