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media/image36.jpg" ContentType="image/jpg"/>
  <Override PartName="/ppt/media/image38.jpg" ContentType="image/jpg"/>
  <Override PartName="/ppt/media/image40.jpg" ContentType="image/jpg"/>
  <Override PartName="/ppt/media/image41.jpg" ContentType="image/jpg"/>
  <Override PartName="/ppt/media/image42.jpg" ContentType="image/jpg"/>
  <Override PartName="/ppt/media/image43.jpg" ContentType="image/jpg"/>
  <Override PartName="/ppt/media/image44.jpg" ContentType="image/jpg"/>
  <Override PartName="/ppt/media/image45.jpg" ContentType="image/jpg"/>
  <Override PartName="/ppt/media/image46.jpg" ContentType="image/jpg"/>
  <Override PartName="/ppt/media/image47.jpg" ContentType="image/jpg"/>
  <Override PartName="/ppt/media/image48.jpg" ContentType="image/jpg"/>
  <Override PartName="/ppt/media/image53.jpg" ContentType="image/jpg"/>
  <Override PartName="/ppt/media/image54.jpg" ContentType="image/jpg"/>
  <Override PartName="/ppt/media/image55.jpg" ContentType="image/jpg"/>
  <Override PartName="/ppt/media/image56.jpg" ContentType="image/jpg"/>
  <Override PartName="/ppt/media/image57.jpg" ContentType="image/jpg"/>
  <Override PartName="/ppt/media/image58.jpg" ContentType="image/jpg"/>
  <Override PartName="/ppt/media/image59.jpg" ContentType="image/jpg"/>
  <Override PartName="/ppt/media/image60.jpg" ContentType="image/jpg"/>
  <Override PartName="/ppt/notesSlides/notesSlide39.xml" ContentType="application/vnd.openxmlformats-officedocument.presentationml.notesSlide+xml"/>
  <Override PartName="/ppt/media/image61.jpg" ContentType="image/jpg"/>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0"/>
  </p:notesMasterIdLst>
  <p:handoutMasterIdLst>
    <p:handoutMasterId r:id="rId91"/>
  </p:handoutMasterIdLst>
  <p:sldIdLst>
    <p:sldId id="256" r:id="rId2"/>
    <p:sldId id="296" r:id="rId3"/>
    <p:sldId id="297" r:id="rId4"/>
    <p:sldId id="298" r:id="rId5"/>
    <p:sldId id="299" r:id="rId6"/>
    <p:sldId id="262" r:id="rId7"/>
    <p:sldId id="339" r:id="rId8"/>
    <p:sldId id="303" r:id="rId9"/>
    <p:sldId id="302" r:id="rId10"/>
    <p:sldId id="306" r:id="rId11"/>
    <p:sldId id="288" r:id="rId12"/>
    <p:sldId id="330" r:id="rId13"/>
    <p:sldId id="315" r:id="rId14"/>
    <p:sldId id="316" r:id="rId15"/>
    <p:sldId id="482" r:id="rId16"/>
    <p:sldId id="294" r:id="rId17"/>
    <p:sldId id="307" r:id="rId18"/>
    <p:sldId id="469" r:id="rId19"/>
    <p:sldId id="483" r:id="rId20"/>
    <p:sldId id="470" r:id="rId21"/>
    <p:sldId id="434" r:id="rId22"/>
    <p:sldId id="430" r:id="rId23"/>
    <p:sldId id="274" r:id="rId24"/>
    <p:sldId id="280" r:id="rId25"/>
    <p:sldId id="471" r:id="rId26"/>
    <p:sldId id="472" r:id="rId27"/>
    <p:sldId id="281" r:id="rId28"/>
    <p:sldId id="431" r:id="rId29"/>
    <p:sldId id="258" r:id="rId30"/>
    <p:sldId id="259" r:id="rId31"/>
    <p:sldId id="484" r:id="rId32"/>
    <p:sldId id="384" r:id="rId33"/>
    <p:sldId id="385" r:id="rId34"/>
    <p:sldId id="345" r:id="rId35"/>
    <p:sldId id="432" r:id="rId36"/>
    <p:sldId id="473" r:id="rId37"/>
    <p:sldId id="427" r:id="rId38"/>
    <p:sldId id="429" r:id="rId39"/>
    <p:sldId id="320" r:id="rId40"/>
    <p:sldId id="409" r:id="rId41"/>
    <p:sldId id="366" r:id="rId42"/>
    <p:sldId id="438" r:id="rId43"/>
    <p:sldId id="474" r:id="rId44"/>
    <p:sldId id="443" r:id="rId45"/>
    <p:sldId id="444" r:id="rId46"/>
    <p:sldId id="445" r:id="rId47"/>
    <p:sldId id="446" r:id="rId48"/>
    <p:sldId id="447" r:id="rId49"/>
    <p:sldId id="448" r:id="rId50"/>
    <p:sldId id="449" r:id="rId51"/>
    <p:sldId id="475" r:id="rId52"/>
    <p:sldId id="476" r:id="rId53"/>
    <p:sldId id="477" r:id="rId54"/>
    <p:sldId id="485" r:id="rId55"/>
    <p:sldId id="467" r:id="rId56"/>
    <p:sldId id="466" r:id="rId57"/>
    <p:sldId id="478" r:id="rId58"/>
    <p:sldId id="479" r:id="rId59"/>
    <p:sldId id="480" r:id="rId60"/>
    <p:sldId id="455" r:id="rId61"/>
    <p:sldId id="287" r:id="rId62"/>
    <p:sldId id="456" r:id="rId63"/>
    <p:sldId id="289" r:id="rId64"/>
    <p:sldId id="290" r:id="rId65"/>
    <p:sldId id="291" r:id="rId66"/>
    <p:sldId id="292" r:id="rId67"/>
    <p:sldId id="293" r:id="rId68"/>
    <p:sldId id="295" r:id="rId69"/>
    <p:sldId id="457" r:id="rId70"/>
    <p:sldId id="314" r:id="rId71"/>
    <p:sldId id="458" r:id="rId72"/>
    <p:sldId id="459" r:id="rId73"/>
    <p:sldId id="317" r:id="rId74"/>
    <p:sldId id="318" r:id="rId75"/>
    <p:sldId id="319" r:id="rId76"/>
    <p:sldId id="460" r:id="rId77"/>
    <p:sldId id="461" r:id="rId78"/>
    <p:sldId id="322" r:id="rId79"/>
    <p:sldId id="441" r:id="rId80"/>
    <p:sldId id="283" r:id="rId81"/>
    <p:sldId id="308" r:id="rId82"/>
    <p:sldId id="285" r:id="rId83"/>
    <p:sldId id="286" r:id="rId84"/>
    <p:sldId id="309" r:id="rId85"/>
    <p:sldId id="310" r:id="rId86"/>
    <p:sldId id="481" r:id="rId87"/>
    <p:sldId id="312" r:id="rId88"/>
    <p:sldId id="313" r:id="rId89"/>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4408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03" autoAdjust="0"/>
    <p:restoredTop sz="75531" autoAdjust="0"/>
  </p:normalViewPr>
  <p:slideViewPr>
    <p:cSldViewPr snapToGrid="0" snapToObjects="1">
      <p:cViewPr varScale="1">
        <p:scale>
          <a:sx n="74" d="100"/>
          <a:sy n="74" d="100"/>
        </p:scale>
        <p:origin x="926" y="77"/>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18019"/>
    </p:cViewPr>
  </p:sorterViewPr>
  <p:notesViewPr>
    <p:cSldViewPr snapToGrid="0" snapToObjects="1">
      <p:cViewPr>
        <p:scale>
          <a:sx n="112" d="100"/>
          <a:sy n="112" d="100"/>
        </p:scale>
        <p:origin x="2074"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notesMaster" Target="notesMasters/notesMaster1.xml"/><Relationship Id="rId95"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321C2E7-22FC-4485-8A4A-6E3D45749C4E}"/>
              </a:ext>
            </a:extLst>
          </p:cNvPr>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a:p>
        </p:txBody>
      </p:sp>
      <p:sp>
        <p:nvSpPr>
          <p:cNvPr id="3" name="Date Placeholder 2">
            <a:extLst>
              <a:ext uri="{FF2B5EF4-FFF2-40B4-BE49-F238E27FC236}">
                <a16:creationId xmlns:a16="http://schemas.microsoft.com/office/drawing/2014/main" id="{212EE86A-7C82-4638-A9CA-48AF118AB374}"/>
              </a:ext>
            </a:extLst>
          </p:cNvPr>
          <p:cNvSpPr>
            <a:spLocks noGrp="1"/>
          </p:cNvSpPr>
          <p:nvPr>
            <p:ph type="dt" sz="quarter" idx="1"/>
          </p:nvPr>
        </p:nvSpPr>
        <p:spPr>
          <a:xfrm>
            <a:off x="4008705" y="0"/>
            <a:ext cx="3066733" cy="469780"/>
          </a:xfrm>
          <a:prstGeom prst="rect">
            <a:avLst/>
          </a:prstGeom>
        </p:spPr>
        <p:txBody>
          <a:bodyPr vert="horz" lIns="93936" tIns="46968" rIns="93936" bIns="46968" rtlCol="0"/>
          <a:lstStyle>
            <a:lvl1pPr algn="r">
              <a:defRPr sz="1200"/>
            </a:lvl1pPr>
          </a:lstStyle>
          <a:p>
            <a:fld id="{B0424011-2432-4BAD-B49F-67938DD0C151}" type="datetimeFigureOut">
              <a:rPr lang="en-US" smtClean="0"/>
              <a:t>5/17/2022</a:t>
            </a:fld>
            <a:endParaRPr lang="en-US"/>
          </a:p>
        </p:txBody>
      </p:sp>
      <p:sp>
        <p:nvSpPr>
          <p:cNvPr id="4" name="Footer Placeholder 3">
            <a:extLst>
              <a:ext uri="{FF2B5EF4-FFF2-40B4-BE49-F238E27FC236}">
                <a16:creationId xmlns:a16="http://schemas.microsoft.com/office/drawing/2014/main" id="{8B875AE4-7C75-4BA1-AFCC-A6C1E5FA1C32}"/>
              </a:ext>
            </a:extLst>
          </p:cNvPr>
          <p:cNvSpPr>
            <a:spLocks noGrp="1"/>
          </p:cNvSpPr>
          <p:nvPr>
            <p:ph type="ftr" sz="quarter" idx="2"/>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F48EAB3-3D98-490C-951F-9B7348A51D6B}"/>
              </a:ext>
            </a:extLst>
          </p:cNvPr>
          <p:cNvSpPr>
            <a:spLocks noGrp="1"/>
          </p:cNvSpPr>
          <p:nvPr>
            <p:ph type="sldNum" sz="quarter" idx="3"/>
          </p:nvPr>
        </p:nvSpPr>
        <p:spPr>
          <a:xfrm>
            <a:off x="4008705" y="8893297"/>
            <a:ext cx="3066733" cy="469779"/>
          </a:xfrm>
          <a:prstGeom prst="rect">
            <a:avLst/>
          </a:prstGeom>
        </p:spPr>
        <p:txBody>
          <a:bodyPr vert="horz" lIns="93936" tIns="46968" rIns="93936" bIns="46968" rtlCol="0" anchor="b"/>
          <a:lstStyle>
            <a:lvl1pPr algn="r">
              <a:defRPr sz="1200"/>
            </a:lvl1pPr>
          </a:lstStyle>
          <a:p>
            <a:fld id="{5C12D5C5-7AE2-4F39-B4BC-2427585EC694}" type="slidenum">
              <a:rPr lang="en-US" smtClean="0"/>
              <a:t>‹#›</a:t>
            </a:fld>
            <a:endParaRPr lang="en-US"/>
          </a:p>
        </p:txBody>
      </p:sp>
    </p:spTree>
    <p:extLst>
      <p:ext uri="{BB962C8B-B14F-4D97-AF65-F5344CB8AC3E}">
        <p14:creationId xmlns:p14="http://schemas.microsoft.com/office/powerpoint/2010/main" val="30930071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idx="1"/>
          </p:nvPr>
        </p:nvSpPr>
        <p:spPr>
          <a:xfrm>
            <a:off x="4008705" y="0"/>
            <a:ext cx="3066733" cy="469780"/>
          </a:xfrm>
          <a:prstGeom prst="rect">
            <a:avLst/>
          </a:prstGeom>
        </p:spPr>
        <p:txBody>
          <a:bodyPr vert="horz" lIns="93936" tIns="46968" rIns="93936" bIns="46968" rtlCol="0"/>
          <a:lstStyle>
            <a:lvl1pPr algn="r">
              <a:defRPr sz="1200"/>
            </a:lvl1pPr>
          </a:lstStyle>
          <a:p>
            <a:fld id="{634BAFE2-05F2-064D-8FE0-60399C39D921}" type="datetimeFigureOut">
              <a:rPr lang="en-US" smtClean="0"/>
              <a:t>5/17/2022</a:t>
            </a:fld>
            <a:endParaRPr lang="en-US"/>
          </a:p>
        </p:txBody>
      </p:sp>
      <p:sp>
        <p:nvSpPr>
          <p:cNvPr id="4" name="Slide Image Placeholder 3"/>
          <p:cNvSpPr>
            <a:spLocks noGrp="1" noRot="1" noChangeAspect="1"/>
          </p:cNvSpPr>
          <p:nvPr>
            <p:ph type="sldImg" idx="2"/>
          </p:nvPr>
        </p:nvSpPr>
        <p:spPr>
          <a:xfrm>
            <a:off x="728663" y="1169988"/>
            <a:ext cx="5619750" cy="3160712"/>
          </a:xfrm>
          <a:prstGeom prst="rect">
            <a:avLst/>
          </a:prstGeom>
          <a:noFill/>
          <a:ln w="12700">
            <a:solidFill>
              <a:prstClr val="black"/>
            </a:solidFill>
          </a:ln>
        </p:spPr>
        <p:txBody>
          <a:bodyPr vert="horz" lIns="93936" tIns="46968" rIns="93936" bIns="46968" rtlCol="0" anchor="ctr"/>
          <a:lstStyle/>
          <a:p>
            <a:endParaRPr lang="en-US"/>
          </a:p>
        </p:txBody>
      </p:sp>
      <p:sp>
        <p:nvSpPr>
          <p:cNvPr id="5" name="Notes Placeholder 4"/>
          <p:cNvSpPr>
            <a:spLocks noGrp="1"/>
          </p:cNvSpPr>
          <p:nvPr>
            <p:ph type="body" sz="quarter" idx="3"/>
          </p:nvPr>
        </p:nvSpPr>
        <p:spPr>
          <a:xfrm>
            <a:off x="707708" y="4505980"/>
            <a:ext cx="5661660" cy="3686711"/>
          </a:xfrm>
          <a:prstGeom prst="rect">
            <a:avLst/>
          </a:prstGeom>
        </p:spPr>
        <p:txBody>
          <a:bodyPr vert="horz" lIns="93936" tIns="46968" rIns="93936" bIns="4696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893297"/>
            <a:ext cx="3066733" cy="469779"/>
          </a:xfrm>
          <a:prstGeom prst="rect">
            <a:avLst/>
          </a:prstGeom>
        </p:spPr>
        <p:txBody>
          <a:bodyPr vert="horz" lIns="93936" tIns="46968" rIns="93936" bIns="46968" rtlCol="0" anchor="b"/>
          <a:lstStyle>
            <a:lvl1pPr algn="r">
              <a:defRPr sz="1200"/>
            </a:lvl1pPr>
          </a:lstStyle>
          <a:p>
            <a:fld id="{DB5791EF-E038-0449-968C-79048ADEB872}" type="slidenum">
              <a:rPr lang="en-US" smtClean="0"/>
              <a:t>‹#›</a:t>
            </a:fld>
            <a:endParaRPr lang="en-US"/>
          </a:p>
        </p:txBody>
      </p:sp>
    </p:spTree>
    <p:extLst>
      <p:ext uri="{BB962C8B-B14F-4D97-AF65-F5344CB8AC3E}">
        <p14:creationId xmlns:p14="http://schemas.microsoft.com/office/powerpoint/2010/main" val="23433390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2: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10" name="Google Shape;110;p2: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endParaRPr/>
          </a:p>
        </p:txBody>
      </p:sp>
      <p:sp>
        <p:nvSpPr>
          <p:cNvPr id="111" name="Google Shape;111;p2: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chemeClr val="dk1"/>
              </a:buClr>
              <a:buSzPts val="1200"/>
            </a:pPr>
            <a:fld id="{00000000-1234-1234-1234-123412341234}" type="slidenum">
              <a:rPr lang="en-US" sz="1200">
                <a:solidFill>
                  <a:schemeClr val="dk1"/>
                </a:solidFill>
                <a:latin typeface="Calibri"/>
                <a:ea typeface="Calibri"/>
                <a:cs typeface="Calibri"/>
                <a:sym typeface="Calibri"/>
              </a:rPr>
              <a:pPr algn="r">
                <a:buClr>
                  <a:schemeClr val="dk1"/>
                </a:buClr>
                <a:buSzPts val="1200"/>
              </a:pPr>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3: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17" name="Google Shape;117;p3: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Clr>
                <a:srgbClr val="FF0000"/>
              </a:buClr>
              <a:buSzPts val="1400"/>
            </a:pPr>
            <a:r>
              <a:rPr lang="en-US" sz="1400" b="1" dirty="0">
                <a:solidFill>
                  <a:srgbClr val="FF0000"/>
                </a:solidFill>
                <a:latin typeface="Proxima Nova"/>
                <a:ea typeface="Proxima Nova"/>
                <a:cs typeface="Proxima Nova"/>
                <a:sym typeface="Proxima Nova"/>
              </a:rPr>
              <a:t>[Selected Community Chair at podium]</a:t>
            </a:r>
            <a:endParaRPr sz="1400" dirty="0">
              <a:solidFill>
                <a:srgbClr val="FF0000"/>
              </a:solidFill>
            </a:endParaRPr>
          </a:p>
          <a:p>
            <a:pPr>
              <a:buSzPts val="1400"/>
            </a:pPr>
            <a:br>
              <a:rPr lang="en-US" sz="1400" dirty="0"/>
            </a:br>
            <a:r>
              <a:rPr lang="en-US" sz="1400" dirty="0">
                <a:solidFill>
                  <a:srgbClr val="000000"/>
                </a:solidFill>
                <a:latin typeface="Proxima Nova"/>
                <a:ea typeface="Proxima Nova"/>
                <a:cs typeface="Proxima Nova"/>
                <a:sym typeface="Proxima Nova"/>
              </a:rPr>
              <a:t>Good evening and welcome to tonight’s </a:t>
            </a:r>
            <a:r>
              <a:rPr lang="en-US" sz="1400" i="1" dirty="0">
                <a:solidFill>
                  <a:srgbClr val="000000"/>
                </a:solidFill>
                <a:latin typeface="Proxima Nova"/>
                <a:ea typeface="Proxima Nova"/>
                <a:cs typeface="Proxima Nova"/>
                <a:sym typeface="Proxima Nova"/>
              </a:rPr>
              <a:t>Vision Forward </a:t>
            </a:r>
            <a:r>
              <a:rPr lang="en-US" sz="1400" dirty="0">
                <a:solidFill>
                  <a:srgbClr val="000000"/>
                </a:solidFill>
                <a:latin typeface="Proxima Nova"/>
                <a:ea typeface="Proxima Nova"/>
                <a:cs typeface="Proxima Nova"/>
                <a:sym typeface="Proxima Nova"/>
              </a:rPr>
              <a:t>community engagement session. Last month we learned more about improving student achievement for our middle and high schools and tonight we will look at how facilities play an important role in learning and academic success for all students.</a:t>
            </a:r>
          </a:p>
          <a:p>
            <a:pPr>
              <a:buSzPts val="1400"/>
            </a:pPr>
            <a:endParaRPr lang="en-US" sz="1400" dirty="0">
              <a:solidFill>
                <a:srgbClr val="000000"/>
              </a:solidFill>
              <a:latin typeface="Proxima Nova"/>
              <a:ea typeface="Proxima Nova"/>
              <a:cs typeface="Proxima Nova"/>
              <a:sym typeface="Proxima Nova"/>
            </a:endParaRPr>
          </a:p>
          <a:p>
            <a:pPr>
              <a:buSzPts val="1400"/>
            </a:pPr>
            <a:r>
              <a:rPr lang="en-US" sz="1400" dirty="0">
                <a:solidFill>
                  <a:srgbClr val="000000"/>
                </a:solidFill>
                <a:latin typeface="Proxima Nova"/>
                <a:ea typeface="Proxima Nova"/>
                <a:cs typeface="Proxima Nova"/>
                <a:sym typeface="Proxima Nova"/>
              </a:rPr>
              <a:t>Thank you for joining us tonight. Over the past few months we’ve had really good participation and it’s really nice to see so many of you here tonight. This is the last Vision Forward session until next fall, but the work will continue over the summer with the development of our Action Plan.  </a:t>
            </a:r>
            <a:endParaRPr dirty="0"/>
          </a:p>
          <a:p>
            <a:pPr>
              <a:buSzPts val="1400"/>
            </a:pPr>
            <a:endParaRPr sz="1400" dirty="0">
              <a:solidFill>
                <a:srgbClr val="000000"/>
              </a:solidFill>
              <a:latin typeface="Proxima Nova"/>
              <a:ea typeface="Proxima Nova"/>
              <a:cs typeface="Proxima Nova"/>
              <a:sym typeface="Proxima Nova"/>
            </a:endParaRPr>
          </a:p>
          <a:p>
            <a:pPr>
              <a:buClr>
                <a:srgbClr val="000000"/>
              </a:buClr>
              <a:buSzPts val="1400"/>
            </a:pPr>
            <a:r>
              <a:rPr lang="en-US" sz="1400" dirty="0">
                <a:solidFill>
                  <a:srgbClr val="000000"/>
                </a:solidFill>
                <a:latin typeface="Proxima Nova"/>
                <a:ea typeface="Proxima Nova"/>
                <a:cs typeface="Proxima Nova"/>
                <a:sym typeface="Proxima Nova"/>
              </a:rPr>
              <a:t>As we’ve done for past sessions, we wanted everyone to have an opportunity to share ideas with as many people as possible, so tonight we have both the in-person and the virtual sessions again. We welcome those of you who are joining us virtually via Zoom and look forward to hearing your ideas and comments. </a:t>
            </a:r>
            <a:r>
              <a:rPr lang="en-US" sz="1400" dirty="0">
                <a:latin typeface="Proxima Nova"/>
                <a:ea typeface="Proxima Nova"/>
                <a:cs typeface="Proxima Nova"/>
                <a:sym typeface="Proxima Nova"/>
              </a:rPr>
              <a:t>If you’re joining us virtually tonight, be sure to check your Welcome page that has links to all you’ll need tonight – including the sign in sheet, the presentation and the work activity. </a:t>
            </a:r>
            <a:endParaRPr dirty="0"/>
          </a:p>
          <a:p>
            <a:pPr>
              <a:buSzPts val="1400"/>
            </a:pPr>
            <a:br>
              <a:rPr lang="en-US" sz="1400" dirty="0"/>
            </a:br>
            <a:r>
              <a:rPr lang="en-US" sz="1400" dirty="0">
                <a:solidFill>
                  <a:srgbClr val="000000"/>
                </a:solidFill>
                <a:latin typeface="Proxima Nova"/>
                <a:ea typeface="Proxima Nova"/>
                <a:cs typeface="Proxima Nova"/>
                <a:sym typeface="Proxima Nova"/>
              </a:rPr>
              <a:t>My name is Bob Miller and I’m one of four co-chairs of our program.  </a:t>
            </a:r>
            <a:endParaRPr dirty="0"/>
          </a:p>
          <a:p>
            <a:pPr>
              <a:buSzPts val="1400"/>
            </a:pPr>
            <a:r>
              <a:rPr lang="en-US" sz="1400" dirty="0">
                <a:solidFill>
                  <a:srgbClr val="000000"/>
                </a:solidFill>
                <a:latin typeface="Proxima Nova"/>
                <a:ea typeface="Proxima Nova"/>
                <a:cs typeface="Proxima Nova"/>
                <a:sym typeface="Proxima Nova"/>
              </a:rPr>
              <a:t> </a:t>
            </a:r>
            <a:endParaRPr sz="1400" dirty="0"/>
          </a:p>
          <a:p>
            <a:pPr>
              <a:buSzPts val="1400"/>
            </a:pPr>
            <a:br>
              <a:rPr lang="en-US" sz="1400" dirty="0"/>
            </a:br>
            <a:endParaRPr dirty="0"/>
          </a:p>
        </p:txBody>
      </p:sp>
      <p:sp>
        <p:nvSpPr>
          <p:cNvPr id="118" name="Google Shape;118;p3: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4: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24" name="Google Shape;124;p4: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Clr>
                <a:srgbClr val="FF0000"/>
              </a:buClr>
              <a:buSzPts val="1400"/>
            </a:pPr>
            <a:r>
              <a:rPr lang="en-US" sz="1400" b="1" dirty="0">
                <a:solidFill>
                  <a:srgbClr val="FF0000"/>
                </a:solidFill>
                <a:latin typeface="Proxima Nova"/>
                <a:ea typeface="Proxima Nova"/>
                <a:cs typeface="Proxima Nova"/>
                <a:sym typeface="Proxima Nova"/>
              </a:rPr>
              <a:t>[Selected Community Chair at podium]</a:t>
            </a:r>
            <a:endParaRPr sz="1400" dirty="0">
              <a:solidFill>
                <a:srgbClr val="FF0000"/>
              </a:solidFill>
            </a:endParaRPr>
          </a:p>
          <a:p>
            <a:pPr>
              <a:buSzPts val="1400"/>
            </a:pPr>
            <a:br>
              <a:rPr lang="en-US" sz="1400" dirty="0"/>
            </a:br>
            <a:r>
              <a:rPr lang="en-US" sz="1400" dirty="0">
                <a:solidFill>
                  <a:srgbClr val="000000"/>
                </a:solidFill>
                <a:latin typeface="Proxima Nova"/>
                <a:ea typeface="Proxima Nova"/>
                <a:cs typeface="Proxima Nova"/>
                <a:sym typeface="Proxima Nova"/>
              </a:rPr>
              <a:t>We want everyone to be able to see the information on our screen, but some of you may not have an easy view of the screen.  We don’t want you to miss anything so if you don’t have a clear view please grab your phone, open your camera and do a quick scan of the QR code on the printed agenda at your table. This will pull up a link to the presentation so you can easily view it.  </a:t>
            </a:r>
            <a:endParaRPr dirty="0"/>
          </a:p>
          <a:p>
            <a:pPr>
              <a:buSzPts val="1400"/>
            </a:pPr>
            <a:br>
              <a:rPr lang="en-US" sz="1400" dirty="0"/>
            </a:br>
            <a:br>
              <a:rPr lang="en-US" sz="1400" dirty="0"/>
            </a:br>
            <a:endParaRPr dirty="0"/>
          </a:p>
        </p:txBody>
      </p:sp>
      <p:sp>
        <p:nvSpPr>
          <p:cNvPr id="125" name="Google Shape;125;p4: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4</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5: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32" name="Google Shape;132;p5: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Clr>
                <a:srgbClr val="000000"/>
              </a:buClr>
              <a:buSzPts val="1400"/>
            </a:pPr>
            <a:r>
              <a:rPr lang="en-US" sz="1400">
                <a:solidFill>
                  <a:srgbClr val="000000"/>
                </a:solidFill>
                <a:latin typeface="Proxima Nova"/>
                <a:ea typeface="Proxima Nova"/>
                <a:cs typeface="Proxima Nova"/>
                <a:sym typeface="Proxima Nova"/>
              </a:rPr>
              <a:t>So let’s get started. It is my pleasure to introduce our other co-chairs — Linda Bahrke, Teresa Simmons and Dave Hinde.</a:t>
            </a:r>
            <a:endParaRPr/>
          </a:p>
          <a:p>
            <a:pPr>
              <a:buSzPts val="1400"/>
            </a:pPr>
            <a:br>
              <a:rPr lang="en-US" sz="1400">
                <a:latin typeface="Proxima Nova"/>
                <a:ea typeface="Proxima Nova"/>
                <a:cs typeface="Proxima Nova"/>
                <a:sym typeface="Proxima Nova"/>
              </a:rPr>
            </a:br>
            <a:r>
              <a:rPr lang="en-US" sz="1400" b="1">
                <a:solidFill>
                  <a:srgbClr val="FF0000"/>
                </a:solidFill>
                <a:latin typeface="Proxima Nova"/>
                <a:ea typeface="Proxima Nova"/>
                <a:cs typeface="Proxima Nova"/>
                <a:sym typeface="Proxima Nova"/>
              </a:rPr>
              <a:t>Chair ?</a:t>
            </a:r>
            <a:r>
              <a:rPr lang="en-US" sz="1400">
                <a:solidFill>
                  <a:srgbClr val="000000"/>
                </a:solidFill>
                <a:latin typeface="Proxima Nova"/>
                <a:ea typeface="Proxima Nova"/>
                <a:cs typeface="Proxima Nova"/>
                <a:sym typeface="Proxima Nova"/>
              </a:rPr>
              <a:t> is going to kick-off our program —</a:t>
            </a:r>
            <a:r>
              <a:rPr lang="en-US" sz="1400" b="1">
                <a:solidFill>
                  <a:srgbClr val="000000"/>
                </a:solidFill>
                <a:latin typeface="Proxima Nova"/>
                <a:ea typeface="Proxima Nova"/>
                <a:cs typeface="Proxima Nova"/>
                <a:sym typeface="Proxima Nova"/>
              </a:rPr>
              <a:t> </a:t>
            </a:r>
            <a:endParaRPr sz="1400" b="1">
              <a:solidFill>
                <a:srgbClr val="FF0000"/>
              </a:solidFill>
              <a:latin typeface="Proxima Nova"/>
              <a:ea typeface="Proxima Nova"/>
              <a:cs typeface="Proxima Nova"/>
              <a:sym typeface="Proxima Nova"/>
            </a:endParaRPr>
          </a:p>
          <a:p>
            <a:pPr>
              <a:buSzPts val="1400"/>
            </a:pPr>
            <a:br>
              <a:rPr lang="en-US" sz="1400">
                <a:latin typeface="Proxima Nova"/>
                <a:ea typeface="Proxima Nova"/>
                <a:cs typeface="Proxima Nova"/>
                <a:sym typeface="Proxima Nova"/>
              </a:rPr>
            </a:br>
            <a:r>
              <a:rPr lang="en-US" sz="1400" b="1">
                <a:solidFill>
                  <a:srgbClr val="FF0000"/>
                </a:solidFill>
                <a:latin typeface="Proxima Nova"/>
                <a:ea typeface="Proxima Nova"/>
                <a:cs typeface="Proxima Nova"/>
                <a:sym typeface="Proxima Nova"/>
              </a:rPr>
              <a:t>[Selected Community Chair at podium]</a:t>
            </a:r>
            <a:endParaRPr sz="1400">
              <a:latin typeface="Proxima Nova"/>
              <a:ea typeface="Proxima Nova"/>
              <a:cs typeface="Proxima Nova"/>
              <a:sym typeface="Proxima Nova"/>
            </a:endParaRPr>
          </a:p>
          <a:p>
            <a:endParaRPr sz="1400">
              <a:latin typeface="Proxima Nova"/>
              <a:ea typeface="Proxima Nova"/>
              <a:cs typeface="Proxima Nova"/>
              <a:sym typeface="Proxima Nova"/>
            </a:endParaRPr>
          </a:p>
        </p:txBody>
      </p:sp>
      <p:sp>
        <p:nvSpPr>
          <p:cNvPr id="133" name="Google Shape;133;p5: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7: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55" name="Google Shape;155;p7: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endParaRPr dirty="0"/>
          </a:p>
        </p:txBody>
      </p:sp>
      <p:sp>
        <p:nvSpPr>
          <p:cNvPr id="156" name="Google Shape;156;p7: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4: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98" name="Google Shape;198;p14: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Clr>
                <a:srgbClr val="FF0000"/>
              </a:buClr>
              <a:buSzPts val="1400"/>
            </a:pPr>
            <a:r>
              <a:rPr lang="en-US" sz="1400" b="1" dirty="0">
                <a:solidFill>
                  <a:srgbClr val="FF0000"/>
                </a:solidFill>
                <a:latin typeface="Proxima Nova"/>
                <a:ea typeface="Proxima Nova"/>
                <a:cs typeface="Proxima Nova"/>
                <a:sym typeface="Proxima Nova"/>
              </a:rPr>
              <a:t>[Selected Community Chair at podium]</a:t>
            </a:r>
            <a:endParaRPr dirty="0"/>
          </a:p>
          <a:p>
            <a:pPr>
              <a:buSzPts val="1400"/>
            </a:pPr>
            <a:br>
              <a:rPr lang="en-US" sz="1400" dirty="0">
                <a:latin typeface="Proxima Nova"/>
                <a:ea typeface="Proxima Nova"/>
                <a:cs typeface="Proxima Nova"/>
                <a:sym typeface="Proxima Nova"/>
              </a:rPr>
            </a:br>
            <a:r>
              <a:rPr lang="en-US" sz="3200" dirty="0">
                <a:solidFill>
                  <a:srgbClr val="000000"/>
                </a:solidFill>
                <a:latin typeface="Proxima Nova"/>
                <a:ea typeface="Proxima Nova"/>
                <a:cs typeface="Proxima Nova"/>
                <a:sym typeface="Proxima Nova"/>
              </a:rPr>
              <a:t>The Vision Forward program is really about listening and sharing ideas to improve our school district and our community. The input we heard from you resulted in selecting the topic for tonight’s meeting. </a:t>
            </a:r>
            <a:endParaRPr lang="en-US" sz="3200" dirty="0"/>
          </a:p>
          <a:p>
            <a:pPr>
              <a:buClr>
                <a:srgbClr val="000000"/>
              </a:buClr>
              <a:buSzPts val="1400"/>
            </a:pPr>
            <a:endParaRPr lang="en-US" sz="3200" dirty="0">
              <a:solidFill>
                <a:schemeClr val="tx1"/>
              </a:solidFill>
              <a:latin typeface="Proxima Nova"/>
              <a:cs typeface="Arial"/>
              <a:sym typeface="Proxima Nova"/>
            </a:endParaRPr>
          </a:p>
          <a:p>
            <a:pPr>
              <a:buClr>
                <a:srgbClr val="000000"/>
              </a:buClr>
              <a:buSzPts val="1400"/>
            </a:pPr>
            <a:r>
              <a:rPr lang="en-US" sz="2900" dirty="0">
                <a:solidFill>
                  <a:schemeClr val="dk1"/>
                </a:solidFill>
                <a:cs typeface="Arial"/>
                <a:sym typeface="Arial"/>
              </a:rPr>
              <a:t>Vision Forward is the result of a real, sincere desire to work with the St. Joseph community and our school district to improve the educational opportunities for our children.</a:t>
            </a:r>
          </a:p>
          <a:p>
            <a:pPr>
              <a:buClr>
                <a:srgbClr val="000000"/>
              </a:buClr>
              <a:buSzPts val="1400"/>
            </a:pPr>
            <a:endParaRPr lang="en-US" sz="2900" dirty="0">
              <a:solidFill>
                <a:schemeClr val="dk1"/>
              </a:solidFill>
              <a:cs typeface="Arial"/>
              <a:sym typeface="Arial"/>
            </a:endParaRPr>
          </a:p>
          <a:p>
            <a:pPr>
              <a:buClr>
                <a:srgbClr val="000000"/>
              </a:buClr>
              <a:buSzPts val="1400"/>
            </a:pPr>
            <a:r>
              <a:rPr lang="en-US" sz="2900" dirty="0">
                <a:solidFill>
                  <a:schemeClr val="dk1"/>
                </a:solidFill>
                <a:cs typeface="Arial"/>
                <a:sym typeface="Arial"/>
              </a:rPr>
              <a:t>All of us working together – residents, business and community leaders, parents and educators – we are a strong partnership that will make a difference.  </a:t>
            </a:r>
            <a:endParaRPr lang="en-US" sz="2900" dirty="0"/>
          </a:p>
          <a:p>
            <a:endParaRPr sz="1400" dirty="0">
              <a:latin typeface="Proxima Nova"/>
              <a:ea typeface="Proxima Nova"/>
              <a:cs typeface="Proxima Nova"/>
              <a:sym typeface="Proxima Nova"/>
            </a:endParaRPr>
          </a:p>
        </p:txBody>
      </p:sp>
      <p:sp>
        <p:nvSpPr>
          <p:cNvPr id="199" name="Google Shape;199;p14: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7</a:t>
            </a:fld>
            <a:endParaRPr/>
          </a:p>
        </p:txBody>
      </p:sp>
    </p:spTree>
    <p:extLst>
      <p:ext uri="{BB962C8B-B14F-4D97-AF65-F5344CB8AC3E}">
        <p14:creationId xmlns:p14="http://schemas.microsoft.com/office/powerpoint/2010/main" val="36435084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3: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91" name="Google Shape;191;p13: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Clr>
                <a:srgbClr val="000000"/>
              </a:buClr>
              <a:buSzPts val="1600"/>
            </a:pPr>
            <a:r>
              <a:rPr lang="en-US" sz="1600" dirty="0">
                <a:solidFill>
                  <a:srgbClr val="000000"/>
                </a:solidFill>
                <a:latin typeface="Proxima Nova"/>
                <a:ea typeface="Proxima Nova"/>
                <a:cs typeface="Proxima Nova"/>
                <a:sym typeface="Proxima Nova"/>
              </a:rPr>
              <a:t>So, a couple more things before we get started tonight.</a:t>
            </a:r>
          </a:p>
          <a:p>
            <a:pPr>
              <a:buClr>
                <a:srgbClr val="000000"/>
              </a:buClr>
              <a:buSzPts val="1600"/>
            </a:pPr>
            <a:endParaRPr lang="en-US" sz="1600" dirty="0">
              <a:solidFill>
                <a:srgbClr val="000000"/>
              </a:solidFill>
              <a:latin typeface="Proxima Nova"/>
              <a:ea typeface="Proxima Nova"/>
              <a:cs typeface="Proxima Nova"/>
              <a:sym typeface="Proxima Nova"/>
            </a:endParaRPr>
          </a:p>
          <a:p>
            <a:pPr>
              <a:buClr>
                <a:srgbClr val="000000"/>
              </a:buClr>
              <a:buSzPts val="1600"/>
            </a:pPr>
            <a:r>
              <a:rPr lang="en-US" sz="1600" dirty="0">
                <a:solidFill>
                  <a:srgbClr val="000000"/>
                </a:solidFill>
                <a:latin typeface="Proxima Nova"/>
                <a:ea typeface="Proxima Nova"/>
                <a:cs typeface="Proxima Nova"/>
                <a:sym typeface="Proxima Nova"/>
              </a:rPr>
              <a:t>Please make sure everyone at the table or online has signed in. This is our way of taking attendance and getting your contact information so we can keep you informed about our program.  We’ll gather these sheets during the small group work time later in the session.</a:t>
            </a:r>
            <a:endParaRPr dirty="0"/>
          </a:p>
          <a:p>
            <a:pPr>
              <a:buSzPts val="1600"/>
            </a:pPr>
            <a:br>
              <a:rPr lang="en-US" sz="1600" dirty="0">
                <a:latin typeface="Proxima Nova"/>
                <a:ea typeface="Proxima Nova"/>
                <a:cs typeface="Proxima Nova"/>
                <a:sym typeface="Proxima Nova"/>
              </a:rPr>
            </a:br>
            <a:br>
              <a:rPr lang="en-US" sz="1600" dirty="0">
                <a:latin typeface="Proxima Nova"/>
                <a:ea typeface="Proxima Nova"/>
                <a:cs typeface="Proxima Nova"/>
                <a:sym typeface="Proxima Nova"/>
              </a:rPr>
            </a:br>
            <a:endParaRPr dirty="0"/>
          </a:p>
        </p:txBody>
      </p:sp>
      <p:sp>
        <p:nvSpPr>
          <p:cNvPr id="192" name="Google Shape;192;p13: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12: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83" name="Google Shape;183;p12: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Clr>
                <a:srgbClr val="000000"/>
              </a:buClr>
              <a:buSzPts val="1400"/>
            </a:pPr>
            <a:r>
              <a:rPr lang="en-US" sz="1400" dirty="0">
                <a:solidFill>
                  <a:srgbClr val="000000"/>
                </a:solidFill>
                <a:latin typeface="Proxima Nova"/>
                <a:ea typeface="Proxima Nova"/>
                <a:cs typeface="Proxima Nova"/>
                <a:sym typeface="Proxima Nova"/>
              </a:rPr>
              <a:t>And just a couple more things -</a:t>
            </a:r>
            <a:endParaRPr dirty="0"/>
          </a:p>
          <a:p>
            <a:pPr>
              <a:buSzPts val="1400"/>
            </a:pPr>
            <a:br>
              <a:rPr lang="en-US" sz="1400" dirty="0">
                <a:latin typeface="Proxima Nova"/>
                <a:ea typeface="Proxima Nova"/>
                <a:cs typeface="Proxima Nova"/>
                <a:sym typeface="Proxima Nova"/>
              </a:rPr>
            </a:br>
            <a:r>
              <a:rPr lang="en-US" sz="1400" dirty="0">
                <a:solidFill>
                  <a:srgbClr val="000000"/>
                </a:solidFill>
                <a:latin typeface="Proxima Nova"/>
                <a:ea typeface="Proxima Nova"/>
                <a:cs typeface="Proxima Nova"/>
                <a:sym typeface="Proxima Nova"/>
              </a:rPr>
              <a:t>Our agenda is tight. As such, it’s important to not interrupt the presenter with questions so we have plenty of time to work. During the work session, the presenters and Community Engagement Team members will visit the tables to answer questions you might have.  If you’re joining us virtually, you can also ask a question in the chat area and we will respond as quickly as possible. </a:t>
            </a:r>
            <a:endParaRPr dirty="0"/>
          </a:p>
          <a:p>
            <a:pPr>
              <a:buSzPts val="1400"/>
            </a:pPr>
            <a:br>
              <a:rPr lang="en-US" sz="1400" dirty="0">
                <a:latin typeface="Proxima Nova"/>
                <a:ea typeface="Proxima Nova"/>
                <a:cs typeface="Proxima Nova"/>
                <a:sym typeface="Proxima Nova"/>
              </a:rPr>
            </a:br>
            <a:r>
              <a:rPr lang="en-US" sz="1400" dirty="0">
                <a:solidFill>
                  <a:srgbClr val="000000"/>
                </a:solidFill>
                <a:latin typeface="Proxima Nova"/>
                <a:ea typeface="Proxima Nova"/>
                <a:cs typeface="Proxima Nova"/>
                <a:sym typeface="Proxima Nova"/>
              </a:rPr>
              <a:t>Also, there are “I Have A Question/Comment” forms on each table. If you have a question or comment, and we are not able to respond during small group time, please fill out a form and turn it in to us at the end of the session. You can also call or send us an email. </a:t>
            </a:r>
            <a:endParaRPr dirty="0"/>
          </a:p>
          <a:p>
            <a:pPr>
              <a:buSzPts val="1400"/>
            </a:pPr>
            <a:br>
              <a:rPr lang="en-US" sz="1400" dirty="0">
                <a:latin typeface="Proxima Nova"/>
                <a:ea typeface="Proxima Nova"/>
                <a:cs typeface="Proxima Nova"/>
                <a:sym typeface="Proxima Nova"/>
              </a:rPr>
            </a:br>
            <a:r>
              <a:rPr lang="en-US" sz="1400" dirty="0">
                <a:solidFill>
                  <a:srgbClr val="000000"/>
                </a:solidFill>
                <a:latin typeface="Arial"/>
                <a:ea typeface="Arial"/>
                <a:cs typeface="Arial"/>
                <a:sym typeface="Arial"/>
              </a:rPr>
              <a:t>And lastly, for those here in the room, please feel free to grab some water we have in the back of the room or visit bathrooms during our meeting. </a:t>
            </a:r>
            <a:endParaRPr dirty="0"/>
          </a:p>
          <a:p>
            <a:pPr>
              <a:buSzPts val="1600"/>
            </a:pPr>
            <a:br>
              <a:rPr lang="en-US" sz="1400" dirty="0">
                <a:latin typeface="Proxima Nova"/>
                <a:ea typeface="Proxima Nova"/>
                <a:cs typeface="Proxima Nova"/>
                <a:sym typeface="Proxima Nova"/>
              </a:rPr>
            </a:br>
            <a:r>
              <a:rPr lang="en-US" sz="1200" dirty="0">
                <a:solidFill>
                  <a:srgbClr val="000000"/>
                </a:solidFill>
                <a:latin typeface="Proxima Nova"/>
                <a:ea typeface="Proxima Nova"/>
                <a:cs typeface="Proxima Nova"/>
                <a:sym typeface="Proxima Nova"/>
              </a:rPr>
              <a:t>Now, I’d like to turn it over to </a:t>
            </a:r>
            <a:r>
              <a:rPr lang="en-US" sz="1100" b="1" dirty="0">
                <a:solidFill>
                  <a:srgbClr val="FF0000"/>
                </a:solidFill>
                <a:latin typeface="Proxima Nova"/>
                <a:ea typeface="Proxima Nova"/>
                <a:cs typeface="Proxima Nova"/>
                <a:sym typeface="Proxima Nova"/>
              </a:rPr>
              <a:t>[Selected Community Chair at podium]</a:t>
            </a:r>
            <a:r>
              <a:rPr lang="en-US" sz="1200" dirty="0">
                <a:solidFill>
                  <a:srgbClr val="000000"/>
                </a:solidFill>
                <a:latin typeface="Proxima Nova"/>
                <a:ea typeface="Proxima Nova"/>
                <a:cs typeface="Proxima Nova"/>
                <a:sym typeface="Proxima Nova"/>
              </a:rPr>
              <a:t> to introduce tonight’s speaker. </a:t>
            </a:r>
            <a:endParaRPr lang="en-US" dirty="0"/>
          </a:p>
          <a:p>
            <a:pPr>
              <a:buSzPts val="1600"/>
            </a:pPr>
            <a:endParaRPr lang="en-US" sz="1200" dirty="0">
              <a:latin typeface="Proxima Nova"/>
              <a:ea typeface="Proxima Nova"/>
              <a:cs typeface="Proxima Nova"/>
              <a:sym typeface="Proxima Nova"/>
            </a:endParaRPr>
          </a:p>
          <a:p>
            <a:pPr>
              <a:buSzPts val="1400"/>
            </a:pPr>
            <a:endParaRPr dirty="0"/>
          </a:p>
          <a:p>
            <a:pPr>
              <a:buSzPts val="1400"/>
            </a:pPr>
            <a:br>
              <a:rPr lang="en-US" sz="1400" dirty="0">
                <a:latin typeface="Proxima Nova"/>
                <a:ea typeface="Proxima Nova"/>
                <a:cs typeface="Proxima Nova"/>
                <a:sym typeface="Proxima Nova"/>
              </a:rPr>
            </a:br>
            <a:br>
              <a:rPr lang="en-US" sz="1400" dirty="0">
                <a:latin typeface="Proxima Nova"/>
                <a:ea typeface="Proxima Nova"/>
                <a:cs typeface="Proxima Nova"/>
                <a:sym typeface="Proxima Nova"/>
              </a:rPr>
            </a:br>
            <a:br>
              <a:rPr lang="en-US" sz="1400" dirty="0">
                <a:latin typeface="Proxima Nova"/>
                <a:ea typeface="Proxima Nova"/>
                <a:cs typeface="Proxima Nova"/>
                <a:sym typeface="Proxima Nova"/>
              </a:rPr>
            </a:br>
            <a:endParaRPr dirty="0"/>
          </a:p>
        </p:txBody>
      </p:sp>
      <p:sp>
        <p:nvSpPr>
          <p:cNvPr id="184" name="Google Shape;184;p12: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6: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212" name="Google Shape;212;p16: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SzPts val="1400"/>
            </a:pPr>
            <a:r>
              <a:rPr lang="en-US" sz="1400" b="1" i="1" dirty="0">
                <a:latin typeface="Proxima Nova"/>
                <a:ea typeface="Proxima Nova"/>
                <a:cs typeface="Proxima Nova"/>
                <a:sym typeface="Proxima Nova"/>
              </a:rPr>
              <a:t>[Bob at the podium]</a:t>
            </a:r>
            <a:endParaRPr dirty="0"/>
          </a:p>
          <a:p>
            <a:pPr>
              <a:buSzPts val="1400"/>
            </a:pPr>
            <a:br>
              <a:rPr lang="en-US" sz="1400" dirty="0">
                <a:latin typeface="Proxima Nova"/>
                <a:ea typeface="Proxima Nova"/>
                <a:cs typeface="Proxima Nova"/>
                <a:sym typeface="Proxima Nova"/>
              </a:rPr>
            </a:br>
            <a:r>
              <a:rPr lang="en-US" sz="1400" dirty="0">
                <a:latin typeface="Proxima Nova"/>
                <a:ea typeface="Proxima Nova"/>
                <a:cs typeface="Proxima Nova"/>
                <a:sym typeface="Proxima Nova"/>
              </a:rPr>
              <a:t>Thanks </a:t>
            </a:r>
            <a:r>
              <a:rPr lang="en-US" sz="1400" b="1" dirty="0">
                <a:solidFill>
                  <a:srgbClr val="FF0000"/>
                </a:solidFill>
                <a:latin typeface="Proxima Nova"/>
                <a:ea typeface="Proxima Nova"/>
                <a:cs typeface="Proxima Nova"/>
                <a:sym typeface="Proxima Nova"/>
              </a:rPr>
              <a:t>Chair Name</a:t>
            </a:r>
            <a:r>
              <a:rPr lang="en-US" sz="1400" dirty="0">
                <a:solidFill>
                  <a:srgbClr val="FF0000"/>
                </a:solidFill>
                <a:latin typeface="Proxima Nova"/>
                <a:ea typeface="Proxima Nova"/>
                <a:cs typeface="Proxima Nova"/>
                <a:sym typeface="Proxima Nova"/>
              </a:rPr>
              <a:t>?</a:t>
            </a:r>
            <a:r>
              <a:rPr lang="en-US" sz="1400" dirty="0">
                <a:latin typeface="Proxima Nova"/>
                <a:ea typeface="Proxima Nova"/>
                <a:cs typeface="Proxima Nova"/>
                <a:sym typeface="Proxima Nova"/>
              </a:rPr>
              <a:t> </a:t>
            </a:r>
          </a:p>
          <a:p>
            <a:pPr>
              <a:buSzPts val="1400"/>
            </a:pPr>
            <a:endParaRPr lang="en-US" sz="1400" dirty="0">
              <a:latin typeface="Proxima Nova"/>
              <a:ea typeface="Proxima Nova"/>
              <a:cs typeface="Proxima Nova"/>
              <a:sym typeface="Proxima Nova"/>
            </a:endParaRPr>
          </a:p>
          <a:p>
            <a:pPr>
              <a:buClr>
                <a:srgbClr val="000000"/>
              </a:buClr>
              <a:buSzPts val="1400"/>
            </a:pPr>
            <a:r>
              <a:rPr lang="en-US" sz="1100" dirty="0">
                <a:solidFill>
                  <a:srgbClr val="000000"/>
                </a:solidFill>
                <a:latin typeface="Proxima Nova"/>
                <a:ea typeface="Proxima Nova"/>
                <a:cs typeface="Proxima Nova"/>
                <a:sym typeface="Proxima Nova"/>
              </a:rPr>
              <a:t>At our first session, we heard about the State of the District and then asked participants to list a few of the topics they wanted to learn more about.  </a:t>
            </a:r>
          </a:p>
          <a:p>
            <a:pPr>
              <a:buClr>
                <a:srgbClr val="000000"/>
              </a:buClr>
              <a:buSzPts val="1400"/>
            </a:pPr>
            <a:endParaRPr lang="en-US" sz="1100" dirty="0">
              <a:solidFill>
                <a:srgbClr val="000000"/>
              </a:solidFill>
              <a:latin typeface="Proxima Nova"/>
              <a:ea typeface="Proxima Nova"/>
              <a:cs typeface="Proxima Nova"/>
              <a:sym typeface="Proxima Nova"/>
            </a:endParaRPr>
          </a:p>
          <a:p>
            <a:pPr>
              <a:buClr>
                <a:srgbClr val="000000"/>
              </a:buClr>
              <a:buSzPts val="1400"/>
            </a:pPr>
            <a:r>
              <a:rPr lang="en-US" sz="1400" dirty="0">
                <a:solidFill>
                  <a:srgbClr val="FF0000"/>
                </a:solidFill>
              </a:rPr>
              <a:t>Your suggestions identified the next presentations. At our second meeting, we addressed the issue of recruiting and retaining quality staff — getting good people in the school building. </a:t>
            </a:r>
          </a:p>
          <a:p>
            <a:pPr>
              <a:buClr>
                <a:srgbClr val="000000"/>
              </a:buClr>
              <a:buSzPts val="1400"/>
            </a:pPr>
            <a:endParaRPr lang="en-US" sz="1400" dirty="0">
              <a:solidFill>
                <a:srgbClr val="FF0000"/>
              </a:solidFill>
            </a:endParaRPr>
          </a:p>
          <a:p>
            <a:pPr>
              <a:buClr>
                <a:srgbClr val="000000"/>
              </a:buClr>
              <a:buSzPts val="1400"/>
            </a:pPr>
            <a:r>
              <a:rPr lang="en-US" sz="1400" dirty="0">
                <a:solidFill>
                  <a:srgbClr val="FF0000"/>
                </a:solidFill>
              </a:rPr>
              <a:t>At the past two sessions we explored improving student performance. Tonight, Dr. Van Zyl will help us review what we’ve learned and what you’ve shared with us and then we’ll jump into hearing about Facilities for Learning. </a:t>
            </a:r>
            <a:endParaRPr lang="en-US" sz="1100" dirty="0">
              <a:solidFill>
                <a:schemeClr val="tx1"/>
              </a:solidFill>
              <a:latin typeface="Proxima Nova"/>
              <a:sym typeface="Proxima Nova"/>
            </a:endParaRPr>
          </a:p>
          <a:p>
            <a:pPr>
              <a:buSzPts val="1400"/>
            </a:pPr>
            <a:endParaRPr lang="en-US" sz="1400" dirty="0">
              <a:latin typeface="Proxima Nova"/>
              <a:ea typeface="Proxima Nova"/>
              <a:cs typeface="Proxima Nova"/>
              <a:sym typeface="Proxima Nova"/>
            </a:endParaRPr>
          </a:p>
          <a:p>
            <a:pPr>
              <a:buSzPts val="1400"/>
            </a:pPr>
            <a:r>
              <a:rPr lang="en-US" sz="1400" dirty="0">
                <a:latin typeface="Proxima Nova"/>
                <a:ea typeface="Proxima Nova"/>
                <a:cs typeface="Proxima Nova"/>
                <a:sym typeface="Proxima Nova"/>
              </a:rPr>
              <a:t>After the presentation you will have a chance to ask questions and work at your table discussing what you’ve heard. </a:t>
            </a:r>
            <a:endParaRPr lang="en-US" dirty="0"/>
          </a:p>
          <a:p>
            <a:pPr>
              <a:buSzPts val="1400"/>
            </a:pPr>
            <a:endParaRPr lang="en-US" sz="1400" dirty="0">
              <a:latin typeface="Proxima Nova"/>
              <a:ea typeface="Proxima Nova"/>
              <a:cs typeface="Proxima Nova"/>
              <a:sym typeface="Proxima Nova"/>
            </a:endParaRPr>
          </a:p>
          <a:p>
            <a:endParaRPr sz="1400" dirty="0">
              <a:latin typeface="Proxima Nova"/>
              <a:ea typeface="Proxima Nova"/>
              <a:cs typeface="Proxima Nova"/>
              <a:sym typeface="Proxima Nova"/>
            </a:endParaRPr>
          </a:p>
        </p:txBody>
      </p:sp>
      <p:sp>
        <p:nvSpPr>
          <p:cNvPr id="213" name="Google Shape;213;p16: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11</a:t>
            </a:fld>
            <a:endParaRPr lang="en-US"/>
          </a:p>
        </p:txBody>
      </p:sp>
    </p:spTree>
    <p:extLst>
      <p:ext uri="{BB962C8B-B14F-4D97-AF65-F5344CB8AC3E}">
        <p14:creationId xmlns:p14="http://schemas.microsoft.com/office/powerpoint/2010/main" val="17808431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15</a:t>
            </a:fld>
            <a:endParaRPr lang="en-US"/>
          </a:p>
        </p:txBody>
      </p:sp>
    </p:spTree>
    <p:extLst>
      <p:ext uri="{BB962C8B-B14F-4D97-AF65-F5344CB8AC3E}">
        <p14:creationId xmlns:p14="http://schemas.microsoft.com/office/powerpoint/2010/main" val="35280565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22</a:t>
            </a:fld>
            <a:endParaRPr lang="en-US"/>
          </a:p>
        </p:txBody>
      </p:sp>
    </p:spTree>
    <p:extLst>
      <p:ext uri="{BB962C8B-B14F-4D97-AF65-F5344CB8AC3E}">
        <p14:creationId xmlns:p14="http://schemas.microsoft.com/office/powerpoint/2010/main" val="11466348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2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272" name="Google Shape;272;p20:notes"/>
          <p:cNvSpPr txBox="1">
            <a:spLocks noGrp="1"/>
          </p:cNvSpPr>
          <p:nvPr>
            <p:ph type="body" idx="1"/>
          </p:nvPr>
        </p:nvSpPr>
        <p:spPr>
          <a:xfrm>
            <a:off x="701675" y="4473575"/>
            <a:ext cx="5607050" cy="3660775"/>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n-US" dirty="0"/>
              <a:t>Turnover % for next year</a:t>
            </a:r>
          </a:p>
          <a:p>
            <a:pPr marL="0" lvl="0" indent="0" algn="l" rtl="0">
              <a:spcBef>
                <a:spcPts val="0"/>
              </a:spcBef>
              <a:spcAft>
                <a:spcPts val="0"/>
              </a:spcAft>
              <a:buNone/>
            </a:pPr>
            <a:r>
              <a:rPr lang="en-US" dirty="0"/>
              <a:t>Talk about early incentive programs</a:t>
            </a:r>
            <a:endParaRPr dirty="0"/>
          </a:p>
        </p:txBody>
      </p:sp>
      <p:sp>
        <p:nvSpPr>
          <p:cNvPr id="273" name="Google Shape;273;p20:notes"/>
          <p:cNvSpPr txBox="1"/>
          <p:nvPr/>
        </p:nvSpPr>
        <p:spPr>
          <a:xfrm>
            <a:off x="3970337" y="8829675"/>
            <a:ext cx="3038475" cy="466725"/>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a:solidFill>
                  <a:srgbClr val="000000"/>
                </a:solidFill>
                <a:latin typeface="Calibri"/>
                <a:ea typeface="Calibri"/>
                <a:cs typeface="Calibri"/>
                <a:sym typeface="Calibri"/>
              </a:rPr>
              <a:t>23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115bdd6533f_0_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7" name="Google Shape;317;g115bdd6533f_0_0:notes"/>
          <p:cNvSpPr txBox="1">
            <a:spLocks noGrp="1"/>
          </p:cNvSpPr>
          <p:nvPr>
            <p:ph type="body" idx="1"/>
          </p:nvPr>
        </p:nvSpPr>
        <p:spPr>
          <a:xfrm>
            <a:off x="701675" y="4473575"/>
            <a:ext cx="5607000" cy="36609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18" name="Google Shape;318;g115bdd6533f_0_0:notes"/>
          <p:cNvSpPr txBox="1">
            <a:spLocks noGrp="1"/>
          </p:cNvSpPr>
          <p:nvPr>
            <p:ph type="sldNum" idx="12"/>
          </p:nvPr>
        </p:nvSpPr>
        <p:spPr>
          <a:xfrm>
            <a:off x="3970337" y="8829675"/>
            <a:ext cx="3038400" cy="4668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SzPts val="1200"/>
              <a:buFont typeface="Calibri"/>
              <a:buNone/>
            </a:pPr>
            <a:fld id="{00000000-1234-1234-1234-123412341234}" type="slidenum">
              <a:rPr lang="en-US"/>
              <a:t>24</a:t>
            </a:fld>
            <a:endParaRPr sz="1400">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24:notes"/>
          <p:cNvSpPr txBox="1">
            <a:spLocks noGrp="1"/>
          </p:cNvSpPr>
          <p:nvPr>
            <p:ph type="body" idx="1"/>
          </p:nvPr>
        </p:nvSpPr>
        <p:spPr>
          <a:xfrm>
            <a:off x="701675" y="4473575"/>
            <a:ext cx="5607050" cy="3660775"/>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05" name="Google Shape;305;p2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25:notes"/>
          <p:cNvSpPr txBox="1">
            <a:spLocks noGrp="1"/>
          </p:cNvSpPr>
          <p:nvPr>
            <p:ph type="body" idx="1"/>
          </p:nvPr>
        </p:nvSpPr>
        <p:spPr>
          <a:xfrm>
            <a:off x="701675" y="4473575"/>
            <a:ext cx="5607050" cy="3660775"/>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11" name="Google Shape;311;p2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26:notes"/>
          <p:cNvSpPr txBox="1">
            <a:spLocks noGrp="1"/>
          </p:cNvSpPr>
          <p:nvPr>
            <p:ph type="body" idx="1"/>
          </p:nvPr>
        </p:nvSpPr>
        <p:spPr>
          <a:xfrm>
            <a:off x="701675" y="4473575"/>
            <a:ext cx="5607050" cy="3660775"/>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25" name="Google Shape;325;p2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28</a:t>
            </a:fld>
            <a:endParaRPr lang="en-US"/>
          </a:p>
        </p:txBody>
      </p:sp>
    </p:spTree>
    <p:extLst>
      <p:ext uri="{BB962C8B-B14F-4D97-AF65-F5344CB8AC3E}">
        <p14:creationId xmlns:p14="http://schemas.microsoft.com/office/powerpoint/2010/main" val="21033584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29</a:t>
            </a:fld>
            <a:endParaRPr lang="en-US"/>
          </a:p>
        </p:txBody>
      </p:sp>
    </p:spTree>
    <p:extLst>
      <p:ext uri="{BB962C8B-B14F-4D97-AF65-F5344CB8AC3E}">
        <p14:creationId xmlns:p14="http://schemas.microsoft.com/office/powerpoint/2010/main" val="1838421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30</a:t>
            </a:fld>
            <a:endParaRPr lang="en-US"/>
          </a:p>
        </p:txBody>
      </p:sp>
    </p:spTree>
    <p:extLst>
      <p:ext uri="{BB962C8B-B14F-4D97-AF65-F5344CB8AC3E}">
        <p14:creationId xmlns:p14="http://schemas.microsoft.com/office/powerpoint/2010/main" val="36792621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32</a:t>
            </a:fld>
            <a:endParaRPr lang="en-US"/>
          </a:p>
        </p:txBody>
      </p:sp>
    </p:spTree>
    <p:extLst>
      <p:ext uri="{BB962C8B-B14F-4D97-AF65-F5344CB8AC3E}">
        <p14:creationId xmlns:p14="http://schemas.microsoft.com/office/powerpoint/2010/main" val="28938581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35</a:t>
            </a:fld>
            <a:endParaRPr lang="en-US"/>
          </a:p>
        </p:txBody>
      </p:sp>
    </p:spTree>
    <p:extLst>
      <p:ext uri="{BB962C8B-B14F-4D97-AF65-F5344CB8AC3E}">
        <p14:creationId xmlns:p14="http://schemas.microsoft.com/office/powerpoint/2010/main" val="38802648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36</a:t>
            </a:fld>
            <a:endParaRPr lang="en-US"/>
          </a:p>
        </p:txBody>
      </p:sp>
    </p:spTree>
    <p:extLst>
      <p:ext uri="{BB962C8B-B14F-4D97-AF65-F5344CB8AC3E}">
        <p14:creationId xmlns:p14="http://schemas.microsoft.com/office/powerpoint/2010/main" val="4425837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Infographic from Bethany Clark, Director of Elementary Education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Pershing, Lindbergh, Skaith, and Hosea are the only elementary schools that send all their students to one middle school as a cohort.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Hyde is a K-5 building that transitions students to Spring Garden, but also Truman (a 7-8 building). There are a few 6th graders that transfer to a different elementary for 6th grade then transfer again for 7th grade to Truman, or they can request a transfer to Spring Garden. If they are granted a transfer, they do not have any district transportation. </a:t>
            </a:r>
            <a:endParaRPr lang="en-US" b="0" dirty="0"/>
          </a:p>
        </p:txBody>
      </p:sp>
      <p:sp>
        <p:nvSpPr>
          <p:cNvPr id="4" name="Slide Number Placeholder 3"/>
          <p:cNvSpPr>
            <a:spLocks noGrp="1"/>
          </p:cNvSpPr>
          <p:nvPr>
            <p:ph type="sldNum" sz="quarter" idx="5"/>
          </p:nvPr>
        </p:nvSpPr>
        <p:spPr/>
        <p:txBody>
          <a:bodyPr/>
          <a:lstStyle/>
          <a:p>
            <a:fld id="{DB5791EF-E038-0449-968C-79048ADEB872}" type="slidenum">
              <a:rPr lang="en-US" smtClean="0"/>
              <a:t>37</a:t>
            </a:fld>
            <a:endParaRPr lang="en-US"/>
          </a:p>
        </p:txBody>
      </p:sp>
    </p:spTree>
    <p:extLst>
      <p:ext uri="{BB962C8B-B14F-4D97-AF65-F5344CB8AC3E}">
        <p14:creationId xmlns:p14="http://schemas.microsoft.com/office/powerpoint/2010/main" val="7316184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*Challenges: </a:t>
            </a:r>
          </a:p>
          <a:p>
            <a:r>
              <a:rPr lang="en-US" dirty="0"/>
              <a:t>Robidoux - Transitioning partial grade level cohorts from their feeder schools. (Pershing 6th grade to RMS 7</a:t>
            </a:r>
            <a:r>
              <a:rPr lang="en-US" baseline="30000" dirty="0"/>
              <a:t>th</a:t>
            </a:r>
            <a:r>
              <a:rPr lang="en-US" dirty="0"/>
              <a:t>, Lindbergh 5</a:t>
            </a:r>
            <a:r>
              <a:rPr lang="en-US" baseline="30000" dirty="0"/>
              <a:t>th</a:t>
            </a:r>
            <a:r>
              <a:rPr lang="en-US" dirty="0"/>
              <a:t> to RMS 6</a:t>
            </a:r>
            <a:r>
              <a:rPr lang="en-US" baseline="30000" dirty="0"/>
              <a:t>th</a:t>
            </a:r>
            <a:r>
              <a:rPr lang="en-US" dirty="0"/>
              <a:t>)</a:t>
            </a:r>
          </a:p>
          <a:p>
            <a:endParaRPr lang="en-US" dirty="0"/>
          </a:p>
          <a:p>
            <a:r>
              <a:rPr lang="en-US" dirty="0"/>
              <a:t>*Carden Park – Majority attend Truman, but typically 8 to 10 live in the SGMS boundaries and will enroll for 7</a:t>
            </a:r>
            <a:r>
              <a:rPr lang="en-US" baseline="30000" dirty="0"/>
              <a:t>th</a:t>
            </a:r>
            <a:r>
              <a:rPr lang="en-US" dirty="0"/>
              <a:t> grade.</a:t>
            </a:r>
          </a:p>
          <a:p>
            <a:endParaRPr lang="en-US" dirty="0"/>
          </a:p>
          <a:p>
            <a:r>
              <a:rPr lang="en-US" dirty="0"/>
              <a:t>*SGMS – Pocket of Hyde 6</a:t>
            </a:r>
            <a:r>
              <a:rPr lang="en-US" baseline="30000" dirty="0"/>
              <a:t>th</a:t>
            </a:r>
            <a:r>
              <a:rPr lang="en-US" dirty="0"/>
              <a:t> grade live in Truman’s attendance area. Could require student to attend Hyde K-5 SGMS 6, Truman 7/8 and then open enrollment. </a:t>
            </a:r>
          </a:p>
        </p:txBody>
      </p:sp>
      <p:sp>
        <p:nvSpPr>
          <p:cNvPr id="4" name="Slide Number Placeholder 3"/>
          <p:cNvSpPr>
            <a:spLocks noGrp="1"/>
          </p:cNvSpPr>
          <p:nvPr>
            <p:ph type="sldNum" sz="quarter" idx="5"/>
          </p:nvPr>
        </p:nvSpPr>
        <p:spPr/>
        <p:txBody>
          <a:bodyPr/>
          <a:lstStyle/>
          <a:p>
            <a:fld id="{DB5791EF-E038-0449-968C-79048ADEB872}" type="slidenum">
              <a:rPr lang="en-US" smtClean="0"/>
              <a:t>38</a:t>
            </a:fld>
            <a:endParaRPr lang="en-US" dirty="0"/>
          </a:p>
        </p:txBody>
      </p:sp>
    </p:spTree>
    <p:extLst>
      <p:ext uri="{BB962C8B-B14F-4D97-AF65-F5344CB8AC3E}">
        <p14:creationId xmlns:p14="http://schemas.microsoft.com/office/powerpoint/2010/main" val="28824574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39</a:t>
            </a:fld>
            <a:endParaRPr lang="en-US"/>
          </a:p>
        </p:txBody>
      </p:sp>
    </p:spTree>
    <p:extLst>
      <p:ext uri="{BB962C8B-B14F-4D97-AF65-F5344CB8AC3E}">
        <p14:creationId xmlns:p14="http://schemas.microsoft.com/office/powerpoint/2010/main" val="40831965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40</a:t>
            </a:fld>
            <a:endParaRPr lang="en-US"/>
          </a:p>
        </p:txBody>
      </p:sp>
    </p:spTree>
    <p:extLst>
      <p:ext uri="{BB962C8B-B14F-4D97-AF65-F5344CB8AC3E}">
        <p14:creationId xmlns:p14="http://schemas.microsoft.com/office/powerpoint/2010/main" val="19783521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as of 4/18/22</a:t>
            </a:r>
          </a:p>
          <a:p>
            <a:r>
              <a:rPr lang="en-US" dirty="0"/>
              <a:t>Why is Lafayette higher? </a:t>
            </a:r>
          </a:p>
        </p:txBody>
      </p:sp>
      <p:sp>
        <p:nvSpPr>
          <p:cNvPr id="4" name="Slide Number Placeholder 3"/>
          <p:cNvSpPr>
            <a:spLocks noGrp="1"/>
          </p:cNvSpPr>
          <p:nvPr>
            <p:ph type="sldNum" sz="quarter" idx="5"/>
          </p:nvPr>
        </p:nvSpPr>
        <p:spPr/>
        <p:txBody>
          <a:bodyPr/>
          <a:lstStyle/>
          <a:p>
            <a:fld id="{DB5791EF-E038-0449-968C-79048ADEB872}" type="slidenum">
              <a:rPr lang="en-US" smtClean="0"/>
              <a:t>41</a:t>
            </a:fld>
            <a:endParaRPr lang="en-US"/>
          </a:p>
        </p:txBody>
      </p:sp>
    </p:spTree>
    <p:extLst>
      <p:ext uri="{BB962C8B-B14F-4D97-AF65-F5344CB8AC3E}">
        <p14:creationId xmlns:p14="http://schemas.microsoft.com/office/powerpoint/2010/main" val="15842444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6: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212" name="Google Shape;212;p16: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SzPts val="1400"/>
            </a:pPr>
            <a:r>
              <a:rPr lang="en-US" sz="1400" b="1" i="1" dirty="0">
                <a:latin typeface="Proxima Nova"/>
                <a:ea typeface="Proxima Nova"/>
                <a:cs typeface="Proxima Nova"/>
                <a:sym typeface="Proxima Nova"/>
              </a:rPr>
              <a:t>[Bob at the podium]</a:t>
            </a:r>
            <a:endParaRPr dirty="0"/>
          </a:p>
          <a:p>
            <a:pPr>
              <a:buSzPts val="1400"/>
            </a:pPr>
            <a:br>
              <a:rPr lang="en-US" sz="1400" dirty="0">
                <a:latin typeface="Proxima Nova"/>
                <a:ea typeface="Proxima Nova"/>
                <a:cs typeface="Proxima Nova"/>
                <a:sym typeface="Proxima Nova"/>
              </a:rPr>
            </a:br>
            <a:r>
              <a:rPr lang="en-US" sz="1400" dirty="0">
                <a:latin typeface="Proxima Nova"/>
                <a:ea typeface="Proxima Nova"/>
                <a:cs typeface="Proxima Nova"/>
                <a:sym typeface="Proxima Nova"/>
              </a:rPr>
              <a:t>Thank you Dr. Van Zyl. </a:t>
            </a:r>
          </a:p>
          <a:p>
            <a:pPr>
              <a:buSzPts val="1400"/>
            </a:pPr>
            <a:endParaRPr lang="en-US" sz="1400" dirty="0">
              <a:latin typeface="Proxima Nova"/>
              <a:ea typeface="Proxima Nova"/>
              <a:cs typeface="Proxima Nova"/>
              <a:sym typeface="Proxima Nova"/>
            </a:endParaRPr>
          </a:p>
          <a:p>
            <a:pPr>
              <a:buSzPts val="1400"/>
            </a:pPr>
            <a:r>
              <a:rPr lang="en-US" sz="1400" dirty="0">
                <a:latin typeface="Proxima Nova"/>
                <a:ea typeface="Proxima Nova"/>
                <a:cs typeface="Proxima Nova"/>
                <a:sym typeface="Proxima Nova"/>
              </a:rPr>
              <a:t>Strategies to improve student achievement was another a high priority for the majority of the participants and we’ve looked at some of the many factors that impact the overall success of our students. Another important piece for successful students, are the actual schools. How do school buildings impact learning?  We’re happy to have several people tonight to share information about our schools and what they believe our schools need to improve the educational programs for our students.</a:t>
            </a:r>
          </a:p>
          <a:p>
            <a:pPr>
              <a:buSzPts val="1400"/>
            </a:pPr>
            <a:endParaRPr lang="en-US" sz="1400" dirty="0">
              <a:latin typeface="Proxima Nova"/>
              <a:ea typeface="Proxima Nova"/>
              <a:cs typeface="Proxima Nova"/>
              <a:sym typeface="Proxima Nova"/>
            </a:endParaRPr>
          </a:p>
          <a:p>
            <a:pPr>
              <a:buSzPts val="1400"/>
            </a:pPr>
            <a:r>
              <a:rPr lang="en-US" sz="1400" dirty="0">
                <a:solidFill>
                  <a:srgbClr val="FF0000"/>
                </a:solidFill>
                <a:latin typeface="Proxima Nova"/>
                <a:ea typeface="Proxima Nova"/>
                <a:cs typeface="Proxima Nova"/>
                <a:sym typeface="Proxima Nova"/>
              </a:rPr>
              <a:t>First we will hear from Mr. Mickey Gill, Director of Operations and Mr. Casey Housman, Coordinator of Maintenance and Warehousing.  Then we also have a few video presentations so we can hear from teachers and students, too. </a:t>
            </a:r>
          </a:p>
          <a:p>
            <a:pPr>
              <a:buSzPts val="1400"/>
            </a:pPr>
            <a:endParaRPr lang="en-US" sz="1400" dirty="0">
              <a:latin typeface="Proxima Nova"/>
              <a:ea typeface="Proxima Nova"/>
              <a:cs typeface="Proxima Nova"/>
              <a:sym typeface="Proxima Nova"/>
            </a:endParaRPr>
          </a:p>
          <a:p>
            <a:pPr>
              <a:buSzPts val="1400"/>
            </a:pPr>
            <a:r>
              <a:rPr lang="en-US" sz="1400" dirty="0">
                <a:latin typeface="Proxima Nova"/>
                <a:ea typeface="Proxima Nova"/>
                <a:cs typeface="Proxima Nova"/>
                <a:sym typeface="Proxima Nova"/>
              </a:rPr>
              <a:t>After the presentation you will have a chance to ask questions and work at your table discussing what you’ve heard. </a:t>
            </a:r>
            <a:endParaRPr dirty="0"/>
          </a:p>
          <a:p>
            <a:pPr>
              <a:buSzPts val="1400"/>
            </a:pPr>
            <a:endParaRPr sz="1400" dirty="0">
              <a:latin typeface="Proxima Nova"/>
              <a:ea typeface="Proxima Nova"/>
              <a:cs typeface="Proxima Nova"/>
              <a:sym typeface="Proxima Nova"/>
            </a:endParaRPr>
          </a:p>
          <a:p>
            <a:endParaRPr sz="1400" dirty="0">
              <a:latin typeface="Proxima Nova"/>
              <a:ea typeface="Proxima Nova"/>
              <a:cs typeface="Proxima Nova"/>
              <a:sym typeface="Proxima Nova"/>
            </a:endParaRPr>
          </a:p>
        </p:txBody>
      </p:sp>
      <p:sp>
        <p:nvSpPr>
          <p:cNvPr id="213" name="Google Shape;213;p16: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42</a:t>
            </a:fld>
            <a:endParaRPr/>
          </a:p>
        </p:txBody>
      </p:sp>
    </p:spTree>
    <p:extLst>
      <p:ext uri="{BB962C8B-B14F-4D97-AF65-F5344CB8AC3E}">
        <p14:creationId xmlns:p14="http://schemas.microsoft.com/office/powerpoint/2010/main" val="3514688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44</a:t>
            </a:fld>
            <a:endParaRPr lang="en-US"/>
          </a:p>
        </p:txBody>
      </p:sp>
    </p:spTree>
    <p:extLst>
      <p:ext uri="{BB962C8B-B14F-4D97-AF65-F5344CB8AC3E}">
        <p14:creationId xmlns:p14="http://schemas.microsoft.com/office/powerpoint/2010/main" val="35861496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45</a:t>
            </a:fld>
            <a:endParaRPr lang="en-US"/>
          </a:p>
        </p:txBody>
      </p:sp>
    </p:spTree>
    <p:extLst>
      <p:ext uri="{BB962C8B-B14F-4D97-AF65-F5344CB8AC3E}">
        <p14:creationId xmlns:p14="http://schemas.microsoft.com/office/powerpoint/2010/main" val="18710765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46</a:t>
            </a:fld>
            <a:endParaRPr lang="en-US"/>
          </a:p>
        </p:txBody>
      </p:sp>
    </p:spTree>
    <p:extLst>
      <p:ext uri="{BB962C8B-B14F-4D97-AF65-F5344CB8AC3E}">
        <p14:creationId xmlns:p14="http://schemas.microsoft.com/office/powerpoint/2010/main" val="42910173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47</a:t>
            </a:fld>
            <a:endParaRPr lang="en-US"/>
          </a:p>
        </p:txBody>
      </p:sp>
    </p:spTree>
    <p:extLst>
      <p:ext uri="{BB962C8B-B14F-4D97-AF65-F5344CB8AC3E}">
        <p14:creationId xmlns:p14="http://schemas.microsoft.com/office/powerpoint/2010/main" val="40571141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48</a:t>
            </a:fld>
            <a:endParaRPr lang="en-US"/>
          </a:p>
        </p:txBody>
      </p:sp>
    </p:spTree>
    <p:extLst>
      <p:ext uri="{BB962C8B-B14F-4D97-AF65-F5344CB8AC3E}">
        <p14:creationId xmlns:p14="http://schemas.microsoft.com/office/powerpoint/2010/main" val="20420152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49</a:t>
            </a:fld>
            <a:endParaRPr lang="en-US"/>
          </a:p>
        </p:txBody>
      </p:sp>
    </p:spTree>
    <p:extLst>
      <p:ext uri="{BB962C8B-B14F-4D97-AF65-F5344CB8AC3E}">
        <p14:creationId xmlns:p14="http://schemas.microsoft.com/office/powerpoint/2010/main" val="9241875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50</a:t>
            </a:fld>
            <a:endParaRPr lang="en-US"/>
          </a:p>
        </p:txBody>
      </p:sp>
    </p:spTree>
    <p:extLst>
      <p:ext uri="{BB962C8B-B14F-4D97-AF65-F5344CB8AC3E}">
        <p14:creationId xmlns:p14="http://schemas.microsoft.com/office/powerpoint/2010/main" val="26886316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53</a:t>
            </a:fld>
            <a:endParaRPr lang="en-US"/>
          </a:p>
        </p:txBody>
      </p:sp>
    </p:spTree>
    <p:extLst>
      <p:ext uri="{BB962C8B-B14F-4D97-AF65-F5344CB8AC3E}">
        <p14:creationId xmlns:p14="http://schemas.microsoft.com/office/powerpoint/2010/main" val="14497366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Doug here</a:t>
            </a:r>
          </a:p>
        </p:txBody>
      </p:sp>
      <p:sp>
        <p:nvSpPr>
          <p:cNvPr id="4" name="Slide Number Placeholder 3"/>
          <p:cNvSpPr>
            <a:spLocks noGrp="1"/>
          </p:cNvSpPr>
          <p:nvPr>
            <p:ph type="sldNum" sz="quarter" idx="5"/>
          </p:nvPr>
        </p:nvSpPr>
        <p:spPr/>
        <p:txBody>
          <a:bodyPr/>
          <a:lstStyle/>
          <a:p>
            <a:fld id="{DB5791EF-E038-0449-968C-79048ADEB872}" type="slidenum">
              <a:rPr lang="en-US" smtClean="0"/>
              <a:t>57</a:t>
            </a:fld>
            <a:endParaRPr lang="en-US"/>
          </a:p>
        </p:txBody>
      </p:sp>
    </p:spTree>
    <p:extLst>
      <p:ext uri="{BB962C8B-B14F-4D97-AF65-F5344CB8AC3E}">
        <p14:creationId xmlns:p14="http://schemas.microsoft.com/office/powerpoint/2010/main" val="20656256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5791EF-E038-0449-968C-79048ADEB872}" type="slidenum">
              <a:rPr lang="en-US" smtClean="0"/>
              <a:t>78</a:t>
            </a:fld>
            <a:endParaRPr lang="en-US"/>
          </a:p>
        </p:txBody>
      </p:sp>
    </p:spTree>
    <p:extLst>
      <p:ext uri="{BB962C8B-B14F-4D97-AF65-F5344CB8AC3E}">
        <p14:creationId xmlns:p14="http://schemas.microsoft.com/office/powerpoint/2010/main" val="19776760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6: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212" name="Google Shape;212;p16: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SzPts val="1400"/>
            </a:pPr>
            <a:r>
              <a:rPr lang="en-US" sz="1400" b="1" i="1" dirty="0">
                <a:latin typeface="Proxima Nova"/>
                <a:ea typeface="Proxima Nova"/>
                <a:cs typeface="Proxima Nova"/>
                <a:sym typeface="Proxima Nova"/>
              </a:rPr>
              <a:t>[Bob at the podium]</a:t>
            </a:r>
            <a:endParaRPr dirty="0"/>
          </a:p>
          <a:p>
            <a:pPr>
              <a:buSzPts val="1400"/>
            </a:pPr>
            <a:br>
              <a:rPr lang="en-US" sz="1400" dirty="0">
                <a:latin typeface="Proxima Nova"/>
                <a:ea typeface="Proxima Nova"/>
                <a:cs typeface="Proxima Nova"/>
                <a:sym typeface="Proxima Nova"/>
              </a:rPr>
            </a:br>
            <a:r>
              <a:rPr lang="en-US" sz="1400" dirty="0">
                <a:latin typeface="Proxima Nova"/>
                <a:ea typeface="Proxima Nova"/>
                <a:cs typeface="Proxima Nova"/>
                <a:sym typeface="Proxima Nova"/>
              </a:rPr>
              <a:t>Thank you!   We often hear the phrase “boots on the ground” and those are the people in our schools that are here everyday and know first hand the conditions and needs. Let’s hear from a few of them now. </a:t>
            </a:r>
            <a:endParaRPr dirty="0"/>
          </a:p>
          <a:p>
            <a:pPr>
              <a:buSzPts val="1400"/>
            </a:pPr>
            <a:endParaRPr sz="1400" dirty="0">
              <a:latin typeface="Proxima Nova"/>
              <a:ea typeface="Proxima Nova"/>
              <a:cs typeface="Proxima Nova"/>
              <a:sym typeface="Proxima Nova"/>
            </a:endParaRPr>
          </a:p>
          <a:p>
            <a:endParaRPr sz="1400" dirty="0">
              <a:latin typeface="Proxima Nova"/>
              <a:ea typeface="Proxima Nova"/>
              <a:cs typeface="Proxima Nova"/>
              <a:sym typeface="Proxima Nova"/>
            </a:endParaRPr>
          </a:p>
        </p:txBody>
      </p:sp>
      <p:sp>
        <p:nvSpPr>
          <p:cNvPr id="213" name="Google Shape;213;p16: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79</a:t>
            </a:fld>
            <a:endParaRPr/>
          </a:p>
        </p:txBody>
      </p:sp>
    </p:spTree>
    <p:extLst>
      <p:ext uri="{BB962C8B-B14F-4D97-AF65-F5344CB8AC3E}">
        <p14:creationId xmlns:p14="http://schemas.microsoft.com/office/powerpoint/2010/main" val="3706978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29: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37" name="Google Shape;337;p29: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Clr>
                <a:srgbClr val="FF0000"/>
              </a:buClr>
              <a:buSzPts val="1800"/>
            </a:pPr>
            <a:r>
              <a:rPr lang="en-US" sz="1800" b="1" i="1" dirty="0">
                <a:solidFill>
                  <a:srgbClr val="FF0000"/>
                </a:solidFill>
                <a:latin typeface="Proxima Nova"/>
                <a:ea typeface="Proxima Nova"/>
                <a:cs typeface="Proxima Nova"/>
                <a:sym typeface="Proxima Nova"/>
              </a:rPr>
              <a:t>[Chair at podium]</a:t>
            </a:r>
            <a:endParaRPr dirty="0"/>
          </a:p>
          <a:p>
            <a:pPr>
              <a:buSzPts val="1800"/>
            </a:pPr>
            <a:br>
              <a:rPr lang="en-US" dirty="0">
                <a:latin typeface="Proxima Nova"/>
                <a:ea typeface="Proxima Nova"/>
                <a:cs typeface="Proxima Nova"/>
                <a:sym typeface="Proxima Nova"/>
              </a:rPr>
            </a:br>
            <a:r>
              <a:rPr lang="en-US" sz="1800" dirty="0">
                <a:solidFill>
                  <a:srgbClr val="000000"/>
                </a:solidFill>
                <a:latin typeface="Proxima Nova"/>
                <a:ea typeface="Proxima Nova"/>
                <a:cs typeface="Proxima Nova"/>
                <a:sym typeface="Proxima Nova"/>
              </a:rPr>
              <a:t>Thank you to all the St. Joe employees and students for sharing their insight about our facilities and how they believe we can improve education in our schools. </a:t>
            </a:r>
            <a:endParaRPr dirty="0"/>
          </a:p>
          <a:p>
            <a:pPr>
              <a:buSzPts val="1800"/>
            </a:pPr>
            <a:br>
              <a:rPr lang="en-US" dirty="0">
                <a:latin typeface="Proxima Nova"/>
                <a:ea typeface="Proxima Nova"/>
                <a:cs typeface="Proxima Nova"/>
                <a:sym typeface="Proxima Nova"/>
              </a:rPr>
            </a:br>
            <a:r>
              <a:rPr lang="en-US" sz="1800" dirty="0">
                <a:solidFill>
                  <a:srgbClr val="000000"/>
                </a:solidFill>
                <a:latin typeface="Proxima Nova"/>
                <a:ea typeface="Proxima Nova"/>
                <a:cs typeface="Proxima Nova"/>
                <a:sym typeface="Proxima Nova"/>
              </a:rPr>
              <a:t>Now let’s get to work!</a:t>
            </a:r>
            <a:endParaRPr dirty="0"/>
          </a:p>
          <a:p>
            <a:pPr>
              <a:buSzPts val="1800"/>
            </a:pPr>
            <a:br>
              <a:rPr lang="en-US" dirty="0">
                <a:latin typeface="Proxima Nova"/>
                <a:ea typeface="Proxima Nova"/>
                <a:cs typeface="Proxima Nova"/>
                <a:sym typeface="Proxima Nova"/>
              </a:rPr>
            </a:br>
            <a:r>
              <a:rPr lang="en-US" sz="1800" dirty="0">
                <a:solidFill>
                  <a:srgbClr val="000000"/>
                </a:solidFill>
                <a:latin typeface="Proxima Nova"/>
                <a:ea typeface="Proxima Nova"/>
                <a:cs typeface="Proxima Nova"/>
                <a:sym typeface="Proxima Nova"/>
              </a:rPr>
              <a:t>On your table, on </a:t>
            </a:r>
            <a:r>
              <a:rPr lang="en-US" sz="1800" b="1" i="1" dirty="0">
                <a:solidFill>
                  <a:srgbClr val="FF0000"/>
                </a:solidFill>
                <a:latin typeface="Proxima Nova"/>
                <a:ea typeface="Proxima Nova"/>
                <a:cs typeface="Proxima Nova"/>
                <a:sym typeface="Proxima Nova"/>
              </a:rPr>
              <a:t>INSERT COLOR OF PAPER HERE </a:t>
            </a:r>
            <a:r>
              <a:rPr lang="en-US" sz="1800" dirty="0">
                <a:solidFill>
                  <a:srgbClr val="000000"/>
                </a:solidFill>
                <a:latin typeface="Proxima Nova"/>
                <a:ea typeface="Proxima Nova"/>
                <a:cs typeface="Proxima Nova"/>
                <a:sym typeface="Proxima Nova"/>
              </a:rPr>
              <a:t>paper, is tonight’s work activity. </a:t>
            </a:r>
            <a:r>
              <a:rPr lang="en-US" sz="1800" b="1" dirty="0">
                <a:solidFill>
                  <a:srgbClr val="000000"/>
                </a:solidFill>
                <a:latin typeface="Proxima Nova"/>
                <a:ea typeface="Proxima Nova"/>
                <a:cs typeface="Proxima Nova"/>
                <a:sym typeface="Proxima Nova"/>
              </a:rPr>
              <a:t>This is the official sheet for your recorder to use.</a:t>
            </a:r>
            <a:endParaRPr dirty="0"/>
          </a:p>
          <a:p>
            <a:pPr>
              <a:buSzPts val="1800"/>
            </a:pPr>
            <a:endParaRPr sz="1800" b="1" dirty="0">
              <a:solidFill>
                <a:srgbClr val="000000"/>
              </a:solidFill>
              <a:latin typeface="Proxima Nova"/>
              <a:ea typeface="Proxima Nova"/>
              <a:cs typeface="Proxima Nova"/>
              <a:sym typeface="Proxima Nova"/>
            </a:endParaRPr>
          </a:p>
          <a:p>
            <a:pPr>
              <a:buClr>
                <a:srgbClr val="000000"/>
              </a:buClr>
              <a:buSzPts val="1800"/>
            </a:pPr>
            <a:r>
              <a:rPr lang="en-US" sz="1800" b="1" i="1" dirty="0">
                <a:solidFill>
                  <a:srgbClr val="000000"/>
                </a:solidFill>
                <a:latin typeface="Proxima Nova"/>
                <a:ea typeface="Proxima Nova"/>
                <a:cs typeface="Proxima Nova"/>
                <a:sym typeface="Proxima Nova"/>
              </a:rPr>
              <a:t>(Hold up a copy of the work activity) </a:t>
            </a:r>
            <a:endParaRPr i="1" dirty="0">
              <a:latin typeface="Proxima Nova"/>
              <a:ea typeface="Proxima Nova"/>
              <a:cs typeface="Proxima Nova"/>
              <a:sym typeface="Proxima Nova"/>
            </a:endParaRPr>
          </a:p>
          <a:p>
            <a:pPr>
              <a:buSzPts val="1800"/>
            </a:pPr>
            <a:br>
              <a:rPr lang="en-US" dirty="0">
                <a:latin typeface="Proxima Nova"/>
                <a:ea typeface="Proxima Nova"/>
                <a:cs typeface="Proxima Nova"/>
                <a:sym typeface="Proxima Nova"/>
              </a:rPr>
            </a:br>
            <a:r>
              <a:rPr lang="en-US" dirty="0">
                <a:latin typeface="Proxima Nova"/>
                <a:ea typeface="Proxima Nova"/>
                <a:cs typeface="Proxima Nova"/>
                <a:sym typeface="Proxima Nova"/>
              </a:rPr>
              <a:t>And if you’re here virtually, please check your Welcome Sheet for the link to the work activity. </a:t>
            </a:r>
            <a:endParaRPr dirty="0"/>
          </a:p>
          <a:p>
            <a:pPr>
              <a:buSzPts val="1800"/>
            </a:pPr>
            <a:endParaRPr sz="1800" dirty="0">
              <a:solidFill>
                <a:srgbClr val="000000"/>
              </a:solidFill>
              <a:latin typeface="Proxima Nova"/>
              <a:ea typeface="Proxima Nova"/>
              <a:cs typeface="Proxima Nova"/>
              <a:sym typeface="Proxima Nova"/>
            </a:endParaRPr>
          </a:p>
          <a:p>
            <a:pPr>
              <a:buClr>
                <a:srgbClr val="000000"/>
              </a:buClr>
              <a:buSzPts val="1800"/>
            </a:pPr>
            <a:r>
              <a:rPr lang="en-US" sz="1800" dirty="0">
                <a:solidFill>
                  <a:srgbClr val="000000"/>
                </a:solidFill>
                <a:latin typeface="Proxima Nova"/>
                <a:ea typeface="Proxima Nova"/>
                <a:cs typeface="Proxima Nova"/>
                <a:sym typeface="Proxima Nova"/>
              </a:rPr>
              <a:t>Let’s go through the instructions to make sure everyone understands the tasks.</a:t>
            </a:r>
            <a:endParaRPr dirty="0">
              <a:latin typeface="Proxima Nova"/>
              <a:ea typeface="Proxima Nova"/>
              <a:cs typeface="Proxima Nova"/>
              <a:sym typeface="Proxima Nova"/>
            </a:endParaRPr>
          </a:p>
          <a:p>
            <a:endParaRPr dirty="0">
              <a:latin typeface="Proxima Nova"/>
              <a:ea typeface="Proxima Nova"/>
              <a:cs typeface="Proxima Nova"/>
              <a:sym typeface="Proxima Nova"/>
            </a:endParaRPr>
          </a:p>
        </p:txBody>
      </p:sp>
      <p:sp>
        <p:nvSpPr>
          <p:cNvPr id="338" name="Google Shape;338;p29: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80</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30: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43" name="Google Shape;343;p30: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Clr>
                <a:srgbClr val="FF0000"/>
              </a:buClr>
              <a:buSzPts val="1800"/>
            </a:pPr>
            <a:r>
              <a:rPr lang="en-US" sz="1800" b="1" i="1">
                <a:solidFill>
                  <a:srgbClr val="FF0000"/>
                </a:solidFill>
                <a:latin typeface="Proxima Nova"/>
                <a:ea typeface="Proxima Nova"/>
                <a:cs typeface="Proxima Nova"/>
                <a:sym typeface="Proxima Nova"/>
              </a:rPr>
              <a:t>[Teresa at podium]</a:t>
            </a:r>
            <a:endParaRPr sz="1800">
              <a:latin typeface="Proxima Nova"/>
              <a:ea typeface="Proxima Nova"/>
              <a:cs typeface="Proxima Nova"/>
              <a:sym typeface="Proxima Nova"/>
            </a:endParaRPr>
          </a:p>
          <a:p>
            <a:pPr>
              <a:buSzPts val="1800"/>
            </a:pPr>
            <a:endParaRPr sz="1800">
              <a:solidFill>
                <a:srgbClr val="000000"/>
              </a:solidFill>
              <a:latin typeface="Proxima Nova"/>
              <a:ea typeface="Proxima Nova"/>
              <a:cs typeface="Proxima Nova"/>
              <a:sym typeface="Proxima Nova"/>
            </a:endParaRPr>
          </a:p>
          <a:p>
            <a:pPr>
              <a:buClr>
                <a:srgbClr val="000000"/>
              </a:buClr>
              <a:buSzPts val="1800"/>
            </a:pPr>
            <a:r>
              <a:rPr lang="en-US" sz="1800">
                <a:solidFill>
                  <a:srgbClr val="000000"/>
                </a:solidFill>
                <a:latin typeface="Proxima Nova"/>
                <a:ea typeface="Proxima Nova"/>
                <a:cs typeface="Proxima Nova"/>
                <a:sym typeface="Proxima Nova"/>
              </a:rPr>
              <a:t>At each table, you will select a recorder and spokesperson.</a:t>
            </a:r>
            <a:endParaRPr/>
          </a:p>
          <a:p>
            <a:pPr>
              <a:buClr>
                <a:srgbClr val="000000"/>
              </a:buClr>
              <a:buSzPts val="1800"/>
            </a:pPr>
            <a:r>
              <a:rPr lang="en-US" sz="1800">
                <a:solidFill>
                  <a:srgbClr val="000000"/>
                </a:solidFill>
                <a:latin typeface="Proxima Nova"/>
                <a:ea typeface="Proxima Nova"/>
                <a:cs typeface="Proxima Nova"/>
                <a:sym typeface="Proxima Nova"/>
              </a:rPr>
              <a:t> </a:t>
            </a:r>
            <a:endParaRPr/>
          </a:p>
          <a:p>
            <a:pPr>
              <a:buClr>
                <a:srgbClr val="000000"/>
              </a:buClr>
              <a:buSzPts val="1800"/>
            </a:pPr>
            <a:r>
              <a:rPr lang="en-US" sz="1800">
                <a:solidFill>
                  <a:srgbClr val="000000"/>
                </a:solidFill>
                <a:latin typeface="Proxima Nova"/>
                <a:ea typeface="Proxima Nova"/>
                <a:cs typeface="Proxima Nova"/>
                <a:sym typeface="Proxima Nova"/>
              </a:rPr>
              <a:t>The recorder is responsible for completing the worksheet. Make sure to complete the information in the box in the upper left corner. </a:t>
            </a:r>
            <a:endParaRPr/>
          </a:p>
          <a:p>
            <a:pPr>
              <a:buClr>
                <a:srgbClr val="000000"/>
              </a:buClr>
              <a:buSzPts val="1800"/>
            </a:pPr>
            <a:r>
              <a:rPr lang="en-US" sz="1800">
                <a:solidFill>
                  <a:srgbClr val="000000"/>
                </a:solidFill>
                <a:latin typeface="Proxima Nova"/>
                <a:ea typeface="Proxima Nova"/>
                <a:cs typeface="Proxima Nova"/>
                <a:sym typeface="Proxima Nova"/>
              </a:rPr>
              <a:t> </a:t>
            </a:r>
            <a:endParaRPr/>
          </a:p>
          <a:p>
            <a:pPr>
              <a:buClr>
                <a:srgbClr val="000000"/>
              </a:buClr>
              <a:buSzPts val="1800"/>
            </a:pPr>
            <a:r>
              <a:rPr lang="en-US" sz="1800">
                <a:solidFill>
                  <a:srgbClr val="000000"/>
                </a:solidFill>
                <a:latin typeface="Proxima Nova"/>
                <a:ea typeface="Proxima Nova"/>
                <a:cs typeface="Proxima Nova"/>
                <a:sym typeface="Proxima Nova"/>
              </a:rPr>
              <a:t>The spokesperson should facilitate discussions, keep the group focused so the work is completed on time, and then report table results.</a:t>
            </a:r>
            <a:endParaRPr/>
          </a:p>
          <a:p>
            <a:pPr>
              <a:buSzPts val="1800"/>
            </a:pPr>
            <a:br>
              <a:rPr lang="en-US"/>
            </a:br>
            <a:endParaRPr/>
          </a:p>
        </p:txBody>
      </p:sp>
      <p:sp>
        <p:nvSpPr>
          <p:cNvPr id="344" name="Google Shape;344;p30: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81</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31: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51" name="Google Shape;351;p31: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Clr>
                <a:srgbClr val="000000"/>
              </a:buClr>
              <a:buSzPts val="1800"/>
            </a:pPr>
            <a:r>
              <a:rPr lang="en-US" sz="1800">
                <a:solidFill>
                  <a:srgbClr val="000000"/>
                </a:solidFill>
                <a:latin typeface="Proxima Nova"/>
                <a:ea typeface="Proxima Nova"/>
                <a:cs typeface="Proxima Nova"/>
                <a:sym typeface="Proxima Nova"/>
              </a:rPr>
              <a:t>Please make sure the information recorded on the group’s worksheet reflects general agreement of everyone at the table, not just the opinion of one or two individuals.</a:t>
            </a:r>
            <a:endParaRPr/>
          </a:p>
          <a:p>
            <a:pPr>
              <a:buClr>
                <a:srgbClr val="000000"/>
              </a:buClr>
              <a:buSzPts val="1800"/>
            </a:pPr>
            <a:r>
              <a:rPr lang="en-US" sz="1800">
                <a:solidFill>
                  <a:srgbClr val="000000"/>
                </a:solidFill>
                <a:latin typeface="Proxima Nova"/>
                <a:ea typeface="Proxima Nova"/>
                <a:cs typeface="Proxima Nova"/>
                <a:sym typeface="Proxima Nova"/>
              </a:rPr>
              <a:t> </a:t>
            </a:r>
            <a:endParaRPr/>
          </a:p>
          <a:p>
            <a:pPr>
              <a:buClr>
                <a:srgbClr val="000000"/>
              </a:buClr>
              <a:buSzPts val="1800"/>
            </a:pPr>
            <a:r>
              <a:rPr lang="en-US" sz="1800">
                <a:solidFill>
                  <a:srgbClr val="000000"/>
                </a:solidFill>
                <a:latin typeface="Proxima Nova"/>
                <a:ea typeface="Proxima Nova"/>
                <a:cs typeface="Proxima Nova"/>
                <a:sym typeface="Proxima Nova"/>
              </a:rPr>
              <a:t>Monitor the time to make sure you get done on time. We’ll start the reporting out at </a:t>
            </a:r>
            <a:r>
              <a:rPr lang="en-US" sz="1800" b="1">
                <a:solidFill>
                  <a:srgbClr val="000000"/>
                </a:solidFill>
                <a:latin typeface="Proxima Nova"/>
                <a:ea typeface="Proxima Nova"/>
                <a:cs typeface="Proxima Nova"/>
                <a:sym typeface="Proxima Nova"/>
              </a:rPr>
              <a:t>(name a time</a:t>
            </a:r>
            <a:r>
              <a:rPr lang="en-US" sz="1800">
                <a:solidFill>
                  <a:srgbClr val="000000"/>
                </a:solidFill>
                <a:latin typeface="Proxima Nova"/>
                <a:ea typeface="Proxima Nova"/>
                <a:cs typeface="Proxima Nova"/>
                <a:sym typeface="Proxima Nova"/>
              </a:rPr>
              <a:t>). </a:t>
            </a:r>
            <a:endParaRPr/>
          </a:p>
          <a:p>
            <a:pPr>
              <a:buClr>
                <a:srgbClr val="000000"/>
              </a:buClr>
              <a:buSzPts val="1800"/>
            </a:pPr>
            <a:r>
              <a:rPr lang="en-US" sz="1800">
                <a:solidFill>
                  <a:srgbClr val="000000"/>
                </a:solidFill>
                <a:latin typeface="Proxima Nova"/>
                <a:ea typeface="Proxima Nova"/>
                <a:cs typeface="Proxima Nova"/>
                <a:sym typeface="Proxima Nova"/>
              </a:rPr>
              <a:t> </a:t>
            </a:r>
            <a:endParaRPr/>
          </a:p>
          <a:p>
            <a:pPr>
              <a:buClr>
                <a:srgbClr val="000000"/>
              </a:buClr>
              <a:buSzPts val="1800"/>
            </a:pPr>
            <a:r>
              <a:rPr lang="en-US" sz="1800" b="1">
                <a:solidFill>
                  <a:srgbClr val="000000"/>
                </a:solidFill>
                <a:latin typeface="Proxima Nova"/>
                <a:ea typeface="Proxima Nova"/>
                <a:cs typeface="Proxima Nova"/>
                <a:sym typeface="Proxima Nova"/>
              </a:rPr>
              <a:t>At the end of the session we will only collect the worksheet that has been completed by the recorder.</a:t>
            </a:r>
            <a:endParaRPr/>
          </a:p>
          <a:p>
            <a:pPr>
              <a:buSzPts val="1800"/>
            </a:pPr>
            <a:br>
              <a:rPr lang="en-US"/>
            </a:br>
            <a:endParaRPr/>
          </a:p>
        </p:txBody>
      </p:sp>
      <p:sp>
        <p:nvSpPr>
          <p:cNvPr id="352" name="Google Shape;352;p31: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82</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32: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58" name="Google Shape;358;p32: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Clr>
                <a:srgbClr val="000000"/>
              </a:buClr>
              <a:buSzPts val="1400"/>
            </a:pPr>
            <a:r>
              <a:rPr lang="en-US" sz="1400">
                <a:solidFill>
                  <a:srgbClr val="000000"/>
                </a:solidFill>
                <a:latin typeface="Proxima Nova"/>
                <a:ea typeface="Proxima Nova"/>
                <a:cs typeface="Proxima Nova"/>
                <a:sym typeface="Proxima Nova"/>
              </a:rPr>
              <a:t>As you begin your group discussion tonight we ask that you please keep these points in mind as you work toward consensus on the activities. </a:t>
            </a:r>
            <a:endParaRPr/>
          </a:p>
          <a:p>
            <a:pPr>
              <a:buSzPts val="1400"/>
            </a:pPr>
            <a:endParaRPr sz="1400" i="1">
              <a:solidFill>
                <a:srgbClr val="000000"/>
              </a:solidFill>
              <a:latin typeface="Proxima Nova"/>
              <a:ea typeface="Proxima Nova"/>
              <a:cs typeface="Proxima Nova"/>
              <a:sym typeface="Proxima Nova"/>
            </a:endParaRPr>
          </a:p>
          <a:p>
            <a:pPr>
              <a:buClr>
                <a:srgbClr val="000000"/>
              </a:buClr>
              <a:buSzPts val="1400"/>
            </a:pPr>
            <a:r>
              <a:rPr lang="en-US" sz="1400" b="1" i="1">
                <a:solidFill>
                  <a:srgbClr val="000000"/>
                </a:solidFill>
                <a:latin typeface="Proxima Nova"/>
                <a:ea typeface="Proxima Nova"/>
                <a:cs typeface="Proxima Nova"/>
                <a:sym typeface="Proxima Nova"/>
              </a:rPr>
              <a:t>(Read points)</a:t>
            </a:r>
            <a:endParaRPr/>
          </a:p>
        </p:txBody>
      </p:sp>
      <p:sp>
        <p:nvSpPr>
          <p:cNvPr id="359" name="Google Shape;359;p32: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83</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33: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65" name="Google Shape;365;p33: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Clr>
                <a:srgbClr val="000000"/>
              </a:buClr>
              <a:buSzPts val="1800"/>
            </a:pPr>
            <a:r>
              <a:rPr lang="en-US" sz="1800" dirty="0">
                <a:solidFill>
                  <a:srgbClr val="000000"/>
                </a:solidFill>
                <a:latin typeface="Proxima Nova"/>
                <a:ea typeface="Proxima Nova"/>
                <a:cs typeface="Proxima Nova"/>
                <a:sym typeface="Proxima Nova"/>
              </a:rPr>
              <a:t>We are asking each group to complete two activities. </a:t>
            </a:r>
            <a:endParaRPr dirty="0"/>
          </a:p>
          <a:p>
            <a:pPr>
              <a:buSzPts val="1800"/>
            </a:pPr>
            <a:endParaRPr sz="1800" dirty="0">
              <a:solidFill>
                <a:srgbClr val="000000"/>
              </a:solidFill>
              <a:latin typeface="Proxima Nova"/>
              <a:ea typeface="Proxima Nova"/>
              <a:cs typeface="Proxima Nova"/>
              <a:sym typeface="Proxima Nova"/>
            </a:endParaRPr>
          </a:p>
          <a:p>
            <a:pPr>
              <a:buClr>
                <a:srgbClr val="000000"/>
              </a:buClr>
              <a:buSzPts val="1800"/>
            </a:pPr>
            <a:r>
              <a:rPr lang="en-US" sz="1800" i="1" dirty="0">
                <a:solidFill>
                  <a:srgbClr val="000000"/>
                </a:solidFill>
                <a:latin typeface="Proxima Nova"/>
                <a:ea typeface="Proxima Nova"/>
                <a:cs typeface="Proxima Nova"/>
                <a:sym typeface="Proxima Nova"/>
              </a:rPr>
              <a:t>(Read Tasks)</a:t>
            </a:r>
            <a:endParaRPr dirty="0"/>
          </a:p>
          <a:p>
            <a:pPr>
              <a:buSzPts val="1800"/>
            </a:pPr>
            <a:br>
              <a:rPr lang="en-US" dirty="0">
                <a:latin typeface="Proxima Nova"/>
                <a:ea typeface="Proxima Nova"/>
                <a:cs typeface="Proxima Nova"/>
                <a:sym typeface="Proxima Nova"/>
              </a:rPr>
            </a:br>
            <a:r>
              <a:rPr lang="en-US" sz="1800" dirty="0">
                <a:solidFill>
                  <a:srgbClr val="000000"/>
                </a:solidFill>
                <a:latin typeface="Proxima Nova"/>
                <a:ea typeface="Proxima Nova"/>
                <a:cs typeface="Proxima Nova"/>
                <a:sym typeface="Proxima Nova"/>
              </a:rPr>
              <a:t>Take a minute or two to review the tasks and then let’s get work. If you have questions about the work activities, </a:t>
            </a:r>
            <a:r>
              <a:rPr lang="en-US" sz="1800" dirty="0">
                <a:solidFill>
                  <a:srgbClr val="FF0000"/>
                </a:solidFill>
                <a:latin typeface="Proxima Nova"/>
                <a:ea typeface="Proxima Nova"/>
                <a:cs typeface="Proxima Nova"/>
                <a:sym typeface="Proxima Nova"/>
              </a:rPr>
              <a:t>just ask one of the Community Team Members who are walking around the room or send us note in the chat if in a virtual breakout room.   </a:t>
            </a:r>
            <a:endParaRPr dirty="0"/>
          </a:p>
          <a:p>
            <a:pPr>
              <a:buSzPts val="1800"/>
            </a:pPr>
            <a:endParaRPr sz="1800" dirty="0">
              <a:solidFill>
                <a:srgbClr val="FF0000"/>
              </a:solidFill>
              <a:latin typeface="Proxima Nova"/>
              <a:ea typeface="Proxima Nova"/>
              <a:cs typeface="Proxima Nova"/>
              <a:sym typeface="Proxima Nova"/>
            </a:endParaRPr>
          </a:p>
          <a:p>
            <a:pPr>
              <a:buClr>
                <a:srgbClr val="FF0000"/>
              </a:buClr>
              <a:buSzPts val="1800"/>
            </a:pPr>
            <a:r>
              <a:rPr lang="en-US" sz="1800" dirty="0">
                <a:solidFill>
                  <a:srgbClr val="FF0000"/>
                </a:solidFill>
                <a:latin typeface="Proxima Nova"/>
                <a:ea typeface="Proxima Nova"/>
                <a:cs typeface="Proxima Nova"/>
                <a:sym typeface="Proxima Nova"/>
              </a:rPr>
              <a:t>And please, we really need your help on this activity. Please pay special attention to Task #2 – it is very important for your group to rank your top 3 priorities for both the high school level and also for the middle school level.  Then, please offer recommendations for each priority.  When you list them 1 through 3, it helps us identify the top priorities moving forward for the Action Plan. Remember </a:t>
            </a:r>
            <a:r>
              <a:rPr lang="en-US" dirty="0">
                <a:solidFill>
                  <a:srgbClr val="FF0000"/>
                </a:solidFill>
                <a:latin typeface="Proxima Nova"/>
                <a:ea typeface="Proxima Nova"/>
                <a:cs typeface="Proxima Nova"/>
                <a:sym typeface="Proxima Nova"/>
              </a:rPr>
              <a:t>1</a:t>
            </a:r>
            <a:r>
              <a:rPr lang="en-US" sz="1800" dirty="0">
                <a:solidFill>
                  <a:srgbClr val="FF0000"/>
                </a:solidFill>
                <a:latin typeface="Proxima Nova"/>
                <a:ea typeface="Proxima Nova"/>
                <a:cs typeface="Proxima Nova"/>
                <a:sym typeface="Proxima Nova"/>
              </a:rPr>
              <a:t> is the highest and 3 is the lowest. </a:t>
            </a:r>
            <a:endParaRPr dirty="0"/>
          </a:p>
          <a:p>
            <a:pPr>
              <a:buSzPts val="1800"/>
            </a:pPr>
            <a:endParaRPr sz="1800" dirty="0">
              <a:solidFill>
                <a:srgbClr val="000000"/>
              </a:solidFill>
              <a:latin typeface="Proxima Nova"/>
              <a:ea typeface="Proxima Nova"/>
              <a:cs typeface="Proxima Nova"/>
              <a:sym typeface="Proxima Nova"/>
            </a:endParaRPr>
          </a:p>
          <a:p>
            <a:pPr>
              <a:buSzPts val="1800"/>
            </a:pPr>
            <a:r>
              <a:rPr lang="en-US" dirty="0">
                <a:latin typeface="Proxima Nova"/>
                <a:ea typeface="Proxima Nova"/>
                <a:cs typeface="Proxima Nova"/>
                <a:sym typeface="Proxima Nova"/>
              </a:rPr>
              <a:t>If you’re joining us virtually tonight, we’re sending you to special breakout rooms where you will complete the group same activity and then rejoin the in-person group to share your ideas. </a:t>
            </a:r>
            <a:endParaRPr dirty="0"/>
          </a:p>
          <a:p>
            <a:pPr>
              <a:buSzPts val="1800"/>
            </a:pPr>
            <a:br>
              <a:rPr lang="en-US" dirty="0">
                <a:latin typeface="Proxima Nova"/>
                <a:ea typeface="Proxima Nova"/>
                <a:cs typeface="Proxima Nova"/>
                <a:sym typeface="Proxima Nova"/>
              </a:rPr>
            </a:br>
            <a:br>
              <a:rPr lang="en-US" dirty="0">
                <a:latin typeface="Proxima Nova"/>
                <a:ea typeface="Proxima Nova"/>
                <a:cs typeface="Proxima Nova"/>
                <a:sym typeface="Proxima Nova"/>
              </a:rPr>
            </a:br>
            <a:endParaRPr dirty="0"/>
          </a:p>
        </p:txBody>
      </p:sp>
      <p:sp>
        <p:nvSpPr>
          <p:cNvPr id="366" name="Google Shape;366;p33: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84</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34: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72" name="Google Shape;372;p34: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pPr>
              <a:buClr>
                <a:srgbClr val="000000"/>
              </a:buClr>
              <a:buSzPts val="1400"/>
            </a:pPr>
            <a:r>
              <a:rPr lang="en-US" sz="1400" dirty="0">
                <a:solidFill>
                  <a:srgbClr val="000000"/>
                </a:solidFill>
                <a:latin typeface="Proxima Nova"/>
                <a:ea typeface="Proxima Nova"/>
                <a:cs typeface="Proxima Nova"/>
                <a:sym typeface="Proxima Nova"/>
              </a:rPr>
              <a:t>Now it is time to hear from the tables and from the virtual groups. </a:t>
            </a:r>
            <a:r>
              <a:rPr lang="en-US" sz="1400" b="1" dirty="0">
                <a:solidFill>
                  <a:srgbClr val="FF0000"/>
                </a:solidFill>
                <a:latin typeface="Proxima Nova"/>
                <a:ea typeface="Proxima Nova"/>
                <a:cs typeface="Proxima Nova"/>
                <a:sym typeface="Proxima Nova"/>
              </a:rPr>
              <a:t>[Selected Community Chairs]</a:t>
            </a:r>
            <a:r>
              <a:rPr lang="en-US" sz="1400" dirty="0">
                <a:solidFill>
                  <a:srgbClr val="000000"/>
                </a:solidFill>
                <a:latin typeface="Proxima Nova"/>
                <a:ea typeface="Proxima Nova"/>
                <a:cs typeface="Proxima Nova"/>
                <a:sym typeface="Proxima Nova"/>
              </a:rPr>
              <a:t> will bring a microphone around to and try to get to as many groups as possible.</a:t>
            </a:r>
            <a:endParaRPr sz="1400" dirty="0">
              <a:latin typeface="Proxima Nova"/>
              <a:ea typeface="Proxima Nova"/>
              <a:cs typeface="Proxima Nova"/>
              <a:sym typeface="Proxima Nova"/>
            </a:endParaRPr>
          </a:p>
          <a:p>
            <a:pPr>
              <a:buClr>
                <a:srgbClr val="000000"/>
              </a:buClr>
              <a:buSzPts val="1400"/>
            </a:pPr>
            <a:r>
              <a:rPr lang="en-US" sz="1400" dirty="0">
                <a:solidFill>
                  <a:srgbClr val="000000"/>
                </a:solidFill>
                <a:latin typeface="Proxima Nova"/>
                <a:ea typeface="Proxima Nova"/>
                <a:cs typeface="Proxima Nova"/>
                <a:sym typeface="Proxima Nova"/>
              </a:rPr>
              <a:t> </a:t>
            </a:r>
            <a:endParaRPr sz="1400" dirty="0">
              <a:latin typeface="Proxima Nova"/>
              <a:ea typeface="Proxima Nova"/>
              <a:cs typeface="Proxima Nova"/>
              <a:sym typeface="Proxima Nova"/>
            </a:endParaRPr>
          </a:p>
          <a:p>
            <a:pPr>
              <a:buClr>
                <a:srgbClr val="000000"/>
              </a:buClr>
              <a:buSzPts val="1400"/>
            </a:pPr>
            <a:r>
              <a:rPr lang="en-US" sz="1400" b="1" dirty="0">
                <a:solidFill>
                  <a:srgbClr val="000000"/>
                </a:solidFill>
                <a:latin typeface="Proxima Nova"/>
                <a:ea typeface="Proxima Nova"/>
                <a:cs typeface="Proxima Nova"/>
                <a:sym typeface="Proxima Nova"/>
              </a:rPr>
              <a:t>Please be brief so we can hear from as many tables as possible. We’ll collect the worksheet at the end of tonight’s session and document everything on our website.</a:t>
            </a:r>
            <a:endParaRPr sz="1400" dirty="0">
              <a:latin typeface="Proxima Nova"/>
              <a:ea typeface="Proxima Nova"/>
              <a:cs typeface="Proxima Nova"/>
              <a:sym typeface="Proxima Nova"/>
            </a:endParaRPr>
          </a:p>
          <a:p>
            <a:pPr>
              <a:buClr>
                <a:srgbClr val="000000"/>
              </a:buClr>
              <a:buSzPts val="1400"/>
            </a:pPr>
            <a:r>
              <a:rPr lang="en-US" sz="1400" dirty="0">
                <a:solidFill>
                  <a:srgbClr val="000000"/>
                </a:solidFill>
                <a:latin typeface="Proxima Nova"/>
                <a:ea typeface="Proxima Nova"/>
                <a:cs typeface="Proxima Nova"/>
                <a:sym typeface="Proxima Nova"/>
              </a:rPr>
              <a:t> </a:t>
            </a:r>
            <a:endParaRPr sz="1400" dirty="0">
              <a:latin typeface="Proxima Nova"/>
              <a:ea typeface="Proxima Nova"/>
              <a:cs typeface="Proxima Nova"/>
              <a:sym typeface="Proxima Nova"/>
            </a:endParaRPr>
          </a:p>
          <a:p>
            <a:pPr>
              <a:buClr>
                <a:srgbClr val="000000"/>
              </a:buClr>
              <a:buSzPts val="1400"/>
            </a:pPr>
            <a:r>
              <a:rPr lang="en-US" sz="1400" dirty="0">
                <a:solidFill>
                  <a:srgbClr val="000000"/>
                </a:solidFill>
                <a:latin typeface="Proxima Nova"/>
                <a:ea typeface="Proxima Nova"/>
                <a:cs typeface="Proxima Nova"/>
                <a:sym typeface="Proxima Nova"/>
              </a:rPr>
              <a:t>From each table, let’s hear one of the favorite positive things about our district you learned tonight that you can share with a friend. </a:t>
            </a:r>
          </a:p>
          <a:p>
            <a:pPr>
              <a:buClr>
                <a:srgbClr val="000000"/>
              </a:buClr>
              <a:buSzPts val="1400"/>
            </a:pPr>
            <a:endParaRPr lang="en-US" sz="1400" dirty="0">
              <a:solidFill>
                <a:srgbClr val="000000"/>
              </a:solidFill>
              <a:latin typeface="Proxima Nova"/>
              <a:ea typeface="Proxima Nova"/>
              <a:cs typeface="Proxima Nova"/>
              <a:sym typeface="Proxima Nova"/>
            </a:endParaRPr>
          </a:p>
          <a:p>
            <a:pPr fontAlgn="base">
              <a:spcBef>
                <a:spcPts val="0"/>
              </a:spcBef>
            </a:pPr>
            <a:r>
              <a:rPr lang="en-US" sz="1400" dirty="0">
                <a:solidFill>
                  <a:srgbClr val="000000"/>
                </a:solidFill>
                <a:latin typeface="Proxima Nova"/>
                <a:ea typeface="Proxima Nova"/>
                <a:cs typeface="Proxima Nova"/>
                <a:sym typeface="Proxima Nova"/>
              </a:rPr>
              <a:t>Then tell us your top 3 priorities </a:t>
            </a:r>
            <a:r>
              <a:rPr lang="en-US" sz="1400" b="0" i="0" u="none" strike="noStrike" dirty="0">
                <a:solidFill>
                  <a:srgbClr val="000000"/>
                </a:solidFill>
                <a:effectLst/>
                <a:latin typeface="Proxima Nova"/>
              </a:rPr>
              <a:t>to align SJSD buildings to improve our facilities for learning? </a:t>
            </a:r>
            <a:endParaRPr lang="en-US" sz="1400" b="0" i="0" u="none" strike="noStrike" dirty="0">
              <a:solidFill>
                <a:srgbClr val="000000"/>
              </a:solidFill>
              <a:effectLst/>
              <a:latin typeface="Open Sans" panose="020B0606030504020204" pitchFamily="34" charset="0"/>
            </a:endParaRPr>
          </a:p>
          <a:p>
            <a:pPr rtl="0" fontAlgn="base">
              <a:spcBef>
                <a:spcPts val="0"/>
              </a:spcBef>
              <a:spcAft>
                <a:spcPts val="0"/>
              </a:spcAft>
              <a:buFont typeface="Arial" panose="020B0604020202020204" pitchFamily="34" charset="0"/>
              <a:buNone/>
            </a:pPr>
            <a:endParaRPr lang="en-US" sz="1400" b="0" i="0" u="none" strike="noStrike" dirty="0">
              <a:solidFill>
                <a:srgbClr val="000000"/>
              </a:solidFill>
              <a:effectLst/>
              <a:latin typeface="Proxima Nova"/>
            </a:endParaRPr>
          </a:p>
          <a:p>
            <a:pPr rtl="0" fontAlgn="base">
              <a:spcBef>
                <a:spcPts val="0"/>
              </a:spcBef>
              <a:spcAft>
                <a:spcPts val="0"/>
              </a:spcAft>
              <a:buFont typeface="Arial" panose="020B0604020202020204" pitchFamily="34" charset="0"/>
              <a:buNone/>
            </a:pPr>
            <a:r>
              <a:rPr lang="en-US" sz="1400" b="0" i="0" u="none" strike="noStrike" dirty="0">
                <a:solidFill>
                  <a:srgbClr val="000000"/>
                </a:solidFill>
                <a:effectLst/>
                <a:latin typeface="Proxima Nova"/>
              </a:rPr>
              <a:t>Then share any recommendations your group listed to address these priorities in the next 5 years?</a:t>
            </a:r>
            <a:endParaRPr lang="en-US" sz="1400" b="0" i="0" u="none" strike="noStrike" dirty="0">
              <a:solidFill>
                <a:srgbClr val="000000"/>
              </a:solidFill>
              <a:effectLst/>
              <a:latin typeface="Open Sans" panose="020B0606030504020204" pitchFamily="34" charset="0"/>
            </a:endParaRPr>
          </a:p>
          <a:p>
            <a:pPr>
              <a:buClr>
                <a:srgbClr val="000000"/>
              </a:buClr>
              <a:buSzPts val="1400"/>
            </a:pPr>
            <a:r>
              <a:rPr lang="en-US" sz="1400" dirty="0">
                <a:solidFill>
                  <a:srgbClr val="000000"/>
                </a:solidFill>
                <a:latin typeface="Proxima Nova"/>
                <a:ea typeface="Proxima Nova"/>
                <a:cs typeface="Proxima Nova"/>
                <a:sym typeface="Proxima Nova"/>
              </a:rPr>
              <a:t> </a:t>
            </a:r>
            <a:endParaRPr sz="1400" dirty="0">
              <a:latin typeface="Proxima Nova"/>
              <a:ea typeface="Proxima Nova"/>
              <a:cs typeface="Proxima Nova"/>
              <a:sym typeface="Proxima Nova"/>
            </a:endParaRPr>
          </a:p>
          <a:p>
            <a:pPr>
              <a:buClr>
                <a:srgbClr val="000000"/>
              </a:buClr>
              <a:buSzPts val="1400"/>
            </a:pPr>
            <a:r>
              <a:rPr lang="en-US" sz="1400" dirty="0">
                <a:solidFill>
                  <a:srgbClr val="000000"/>
                </a:solidFill>
                <a:latin typeface="Proxima Nova"/>
                <a:ea typeface="Proxima Nova"/>
                <a:cs typeface="Proxima Nova"/>
                <a:sym typeface="Proxima Nova"/>
              </a:rPr>
              <a:t>Okay, let’s get started!</a:t>
            </a:r>
            <a:endParaRPr sz="1400" dirty="0">
              <a:latin typeface="Proxima Nova"/>
              <a:ea typeface="Proxima Nova"/>
              <a:cs typeface="Proxima Nova"/>
              <a:sym typeface="Proxima Nova"/>
            </a:endParaRPr>
          </a:p>
          <a:p>
            <a:pPr>
              <a:buClr>
                <a:srgbClr val="000000"/>
              </a:buClr>
              <a:buSzPts val="1400"/>
            </a:pPr>
            <a:r>
              <a:rPr lang="en-US" sz="1400" dirty="0">
                <a:solidFill>
                  <a:srgbClr val="000000"/>
                </a:solidFill>
                <a:latin typeface="Proxima Nova"/>
                <a:ea typeface="Proxima Nova"/>
                <a:cs typeface="Proxima Nova"/>
                <a:sym typeface="Proxima Nova"/>
              </a:rPr>
              <a:t> </a:t>
            </a:r>
            <a:endParaRPr sz="1400" dirty="0">
              <a:latin typeface="Proxima Nova"/>
              <a:ea typeface="Proxima Nova"/>
              <a:cs typeface="Proxima Nova"/>
              <a:sym typeface="Proxima Nova"/>
            </a:endParaRPr>
          </a:p>
          <a:p>
            <a:pPr>
              <a:buSzPts val="1400"/>
            </a:pPr>
            <a:r>
              <a:rPr lang="en-US" sz="1400" b="1" i="1" dirty="0">
                <a:latin typeface="Proxima Nova"/>
                <a:ea typeface="Proxima Nova"/>
                <a:cs typeface="Proxima Nova"/>
                <a:sym typeface="Proxima Nova"/>
              </a:rPr>
              <a:t>(Community chairpersons will take microphone from table to table for each group’s spokesperson to report. Be sure to collect the worksheet from the spokesperson as he/she finishes reporting.)</a:t>
            </a:r>
            <a:endParaRPr sz="1400" dirty="0">
              <a:latin typeface="Proxima Nova"/>
              <a:ea typeface="Proxima Nova"/>
              <a:cs typeface="Proxima Nova"/>
              <a:sym typeface="Proxima Nova"/>
            </a:endParaRPr>
          </a:p>
          <a:p>
            <a:pPr>
              <a:buSzPts val="1400"/>
            </a:pPr>
            <a:br>
              <a:rPr lang="en-US" sz="1400" dirty="0">
                <a:latin typeface="Proxima Nova"/>
                <a:ea typeface="Proxima Nova"/>
                <a:cs typeface="Proxima Nova"/>
                <a:sym typeface="Proxima Nova"/>
              </a:rPr>
            </a:br>
            <a:endParaRPr dirty="0"/>
          </a:p>
        </p:txBody>
      </p:sp>
      <p:sp>
        <p:nvSpPr>
          <p:cNvPr id="373" name="Google Shape;373;p34: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rgbClr val="000000"/>
              </a:buClr>
              <a:buSzPts val="1200"/>
            </a:pPr>
            <a:fld id="{00000000-1234-1234-1234-123412341234}" type="slidenum">
              <a:rPr lang="en-US" sz="1200">
                <a:solidFill>
                  <a:srgbClr val="000000"/>
                </a:solidFill>
                <a:latin typeface="Calibri"/>
                <a:ea typeface="Calibri"/>
                <a:cs typeface="Calibri"/>
                <a:sym typeface="Calibri"/>
              </a:rPr>
              <a:pPr algn="r">
                <a:buClr>
                  <a:srgbClr val="000000"/>
                </a:buClr>
                <a:buSzPts val="1200"/>
              </a:pPr>
              <a:t>85</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your great comments and ideas.  These will be added to the information that will be used over the summer as we continue the Vision Forward process. Please stay tuned. We will share information as the work continues. We want to make sure everyone stays informed and up-to-date with the planning work. </a:t>
            </a:r>
          </a:p>
          <a:p>
            <a:endParaRPr lang="en-US" dirty="0"/>
          </a:p>
          <a:p>
            <a:r>
              <a:rPr lang="en-US" dirty="0"/>
              <a:t>Vison Forward began several months ago as a way to bring community and business leaders, residents, parents and school employees together for one goal – improve our schools for improved student success.  We’ve listened to each of you.  Vision Forward is not quite finished yet, but we are well on our way. We would not have been able to get to this point without the help of so many of you.  Thank you to each of you and to the individuals and organizations listed here.  It’s been so rewarding to work with so many who put our children and our community first! </a:t>
            </a:r>
          </a:p>
          <a:p>
            <a:endParaRPr lang="en-US" dirty="0"/>
          </a:p>
          <a:p>
            <a:r>
              <a:rPr lang="en-US" dirty="0"/>
              <a:t>Have a great summer and look for our Vison Forward updates! </a:t>
            </a:r>
          </a:p>
        </p:txBody>
      </p:sp>
      <p:sp>
        <p:nvSpPr>
          <p:cNvPr id="4" name="Slide Number Placeholder 3"/>
          <p:cNvSpPr>
            <a:spLocks noGrp="1"/>
          </p:cNvSpPr>
          <p:nvPr>
            <p:ph type="sldNum" sz="quarter" idx="5"/>
          </p:nvPr>
        </p:nvSpPr>
        <p:spPr/>
        <p:txBody>
          <a:bodyPr/>
          <a:lstStyle/>
          <a:p>
            <a:fld id="{DB5791EF-E038-0449-968C-79048ADEB872}" type="slidenum">
              <a:rPr lang="en-US" smtClean="0"/>
              <a:t>86</a:t>
            </a:fld>
            <a:endParaRPr lang="en-US"/>
          </a:p>
        </p:txBody>
      </p:sp>
    </p:spTree>
    <p:extLst>
      <p:ext uri="{BB962C8B-B14F-4D97-AF65-F5344CB8AC3E}">
        <p14:creationId xmlns:p14="http://schemas.microsoft.com/office/powerpoint/2010/main" val="319398163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36: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85" name="Google Shape;385;p36: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endParaRPr dirty="0"/>
          </a:p>
        </p:txBody>
      </p:sp>
      <p:sp>
        <p:nvSpPr>
          <p:cNvPr id="386" name="Google Shape;386;p36: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chemeClr val="dk1"/>
              </a:buClr>
              <a:buSzPts val="1200"/>
            </a:pPr>
            <a:fld id="{00000000-1234-1234-1234-123412341234}" type="slidenum">
              <a:rPr lang="en-US" sz="1200">
                <a:solidFill>
                  <a:schemeClr val="dk1"/>
                </a:solidFill>
                <a:latin typeface="Calibri"/>
                <a:ea typeface="Calibri"/>
                <a:cs typeface="Calibri"/>
                <a:sym typeface="Calibri"/>
              </a:rPr>
              <a:pPr algn="r">
                <a:buClr>
                  <a:schemeClr val="dk1"/>
                </a:buClr>
                <a:buSzPts val="1200"/>
              </a:pPr>
              <a:t>87</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p37: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392" name="Google Shape;392;p37:notes"/>
          <p:cNvSpPr txBox="1">
            <a:spLocks noGrp="1"/>
          </p:cNvSpPr>
          <p:nvPr>
            <p:ph type="body" idx="1"/>
          </p:nvPr>
        </p:nvSpPr>
        <p:spPr>
          <a:xfrm>
            <a:off x="724090" y="4580755"/>
            <a:ext cx="5786164" cy="3748481"/>
          </a:xfrm>
          <a:prstGeom prst="rect">
            <a:avLst/>
          </a:prstGeom>
          <a:noFill/>
          <a:ln>
            <a:noFill/>
          </a:ln>
        </p:spPr>
        <p:txBody>
          <a:bodyPr spcFirstLastPara="1" wrap="square" lIns="95719" tIns="47846" rIns="95719" bIns="47846" anchor="t" anchorCtr="0">
            <a:noAutofit/>
          </a:bodyPr>
          <a:lstStyle/>
          <a:p>
            <a:endParaRPr dirty="0"/>
          </a:p>
        </p:txBody>
      </p:sp>
      <p:sp>
        <p:nvSpPr>
          <p:cNvPr id="393" name="Google Shape;393;p37:notes"/>
          <p:cNvSpPr txBox="1"/>
          <p:nvPr/>
        </p:nvSpPr>
        <p:spPr>
          <a:xfrm>
            <a:off x="4097168" y="9041220"/>
            <a:ext cx="3135537" cy="477907"/>
          </a:xfrm>
          <a:prstGeom prst="rect">
            <a:avLst/>
          </a:prstGeom>
          <a:noFill/>
          <a:ln>
            <a:noFill/>
          </a:ln>
        </p:spPr>
        <p:txBody>
          <a:bodyPr spcFirstLastPara="1" wrap="square" lIns="95719" tIns="47846" rIns="95719" bIns="47846" anchor="b" anchorCtr="0">
            <a:noAutofit/>
          </a:bodyPr>
          <a:lstStyle/>
          <a:p>
            <a:pPr algn="r">
              <a:buClr>
                <a:schemeClr val="dk1"/>
              </a:buClr>
              <a:buSzPts val="1200"/>
            </a:pPr>
            <a:fld id="{00000000-1234-1234-1234-123412341234}" type="slidenum">
              <a:rPr lang="en-US" sz="1200">
                <a:solidFill>
                  <a:schemeClr val="dk1"/>
                </a:solidFill>
                <a:latin typeface="Calibri"/>
                <a:ea typeface="Calibri"/>
                <a:cs typeface="Calibri"/>
                <a:sym typeface="Calibri"/>
              </a:rPr>
              <a:pPr algn="r">
                <a:buClr>
                  <a:schemeClr val="dk1"/>
                </a:buClr>
                <a:buSzPts val="1200"/>
              </a:pPr>
              <a:t>88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Ref idx="1003">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B48B01A-E0E1-D941-9607-8897F66D39CD}"/>
              </a:ext>
            </a:extLst>
          </p:cNvPr>
          <p:cNvSpPr>
            <a:spLocks noGrp="1"/>
          </p:cNvSpPr>
          <p:nvPr>
            <p:ph type="dt" sz="half" idx="10"/>
          </p:nvPr>
        </p:nvSpPr>
        <p:spPr/>
        <p:txBody>
          <a:bodyPr/>
          <a:lstStyle/>
          <a:p>
            <a:fld id="{917F54EE-8507-F845-BEDD-2AB8D0BA199C}" type="datetimeFigureOut">
              <a:rPr lang="en-US" smtClean="0"/>
              <a:t>5/17/2022</a:t>
            </a:fld>
            <a:endParaRPr lang="en-US"/>
          </a:p>
        </p:txBody>
      </p:sp>
      <p:sp>
        <p:nvSpPr>
          <p:cNvPr id="5" name="Footer Placeholder 4">
            <a:extLst>
              <a:ext uri="{FF2B5EF4-FFF2-40B4-BE49-F238E27FC236}">
                <a16:creationId xmlns:a16="http://schemas.microsoft.com/office/drawing/2014/main" id="{65A633B3-D1BE-7C44-A869-291553EC20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48E657-F1F4-F147-9277-3837784618F9}"/>
              </a:ext>
            </a:extLst>
          </p:cNvPr>
          <p:cNvSpPr>
            <a:spLocks noGrp="1"/>
          </p:cNvSpPr>
          <p:nvPr>
            <p:ph type="sldNum" sz="quarter" idx="12"/>
          </p:nvPr>
        </p:nvSpPr>
        <p:spPr/>
        <p:txBody>
          <a:bodyPr/>
          <a:lstStyle/>
          <a:p>
            <a:fld id="{53986C49-4B09-894B-9112-7EDC9217511F}" type="slidenum">
              <a:rPr lang="en-US" smtClean="0"/>
              <a:t>‹#›</a:t>
            </a:fld>
            <a:endParaRPr lang="en-US"/>
          </a:p>
        </p:txBody>
      </p:sp>
      <p:pic>
        <p:nvPicPr>
          <p:cNvPr id="8" name="Picture 7">
            <a:extLst>
              <a:ext uri="{FF2B5EF4-FFF2-40B4-BE49-F238E27FC236}">
                <a16:creationId xmlns:a16="http://schemas.microsoft.com/office/drawing/2014/main" id="{4EF243C8-95E6-B149-9819-C141CE34B50B}"/>
              </a:ext>
            </a:extLst>
          </p:cNvPr>
          <p:cNvPicPr>
            <a:picLocks noChangeAspect="1"/>
          </p:cNvPicPr>
          <p:nvPr userDrawn="1"/>
        </p:nvPicPr>
        <p:blipFill>
          <a:blip r:embed="rId2"/>
          <a:stretch>
            <a:fillRect/>
          </a:stretch>
        </p:blipFill>
        <p:spPr>
          <a:xfrm>
            <a:off x="1238499" y="1328952"/>
            <a:ext cx="9715002" cy="4101890"/>
          </a:xfrm>
          <a:prstGeom prst="rect">
            <a:avLst/>
          </a:prstGeom>
        </p:spPr>
      </p:pic>
    </p:spTree>
    <p:extLst>
      <p:ext uri="{BB962C8B-B14F-4D97-AF65-F5344CB8AC3E}">
        <p14:creationId xmlns:p14="http://schemas.microsoft.com/office/powerpoint/2010/main" val="58595893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Ref idx="1003">
        <a:schemeClr val="bg1"/>
      </p:bgRef>
    </p:bg>
    <p:spTree>
      <p:nvGrpSpPr>
        <p:cNvPr id="1" name=""/>
        <p:cNvGrpSpPr/>
        <p:nvPr/>
      </p:nvGrpSpPr>
      <p:grpSpPr>
        <a:xfrm>
          <a:off x="0" y="0"/>
          <a:ext cx="0" cy="0"/>
          <a:chOff x="0" y="0"/>
          <a:chExt cx="0" cy="0"/>
        </a:xfrm>
      </p:grpSpPr>
      <p:sp>
        <p:nvSpPr>
          <p:cNvPr id="10" name="Manual Input 9">
            <a:extLst>
              <a:ext uri="{FF2B5EF4-FFF2-40B4-BE49-F238E27FC236}">
                <a16:creationId xmlns:a16="http://schemas.microsoft.com/office/drawing/2014/main" id="{3D5DAC6B-18E6-EA4C-BC7F-C90891BAD41D}"/>
              </a:ext>
            </a:extLst>
          </p:cNvPr>
          <p:cNvSpPr/>
          <p:nvPr userDrawn="1"/>
        </p:nvSpPr>
        <p:spPr>
          <a:xfrm flipH="1">
            <a:off x="0" y="2877954"/>
            <a:ext cx="12192000" cy="3980046"/>
          </a:xfrm>
          <a:prstGeom prst="flowChartManualInpu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anual Input 8">
            <a:extLst>
              <a:ext uri="{FF2B5EF4-FFF2-40B4-BE49-F238E27FC236}">
                <a16:creationId xmlns:a16="http://schemas.microsoft.com/office/drawing/2014/main" id="{70E711E0-814D-2F4A-8048-E4FA46196660}"/>
              </a:ext>
            </a:extLst>
          </p:cNvPr>
          <p:cNvSpPr/>
          <p:nvPr userDrawn="1"/>
        </p:nvSpPr>
        <p:spPr>
          <a:xfrm>
            <a:off x="-1" y="2877954"/>
            <a:ext cx="12192001" cy="3980046"/>
          </a:xfrm>
          <a:prstGeom prst="flowChartManualInput">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8D5638-834E-F44E-ABBF-663A86D93DF9}"/>
              </a:ext>
            </a:extLst>
          </p:cNvPr>
          <p:cNvSpPr>
            <a:spLocks noGrp="1"/>
          </p:cNvSpPr>
          <p:nvPr>
            <p:ph type="ctrTitle"/>
          </p:nvPr>
        </p:nvSpPr>
        <p:spPr>
          <a:xfrm>
            <a:off x="1523999" y="3726456"/>
            <a:ext cx="9144000" cy="1052713"/>
          </a:xfrm>
        </p:spPr>
        <p:txBody>
          <a:bodyPr anchor="b">
            <a:normAutofit/>
          </a:bodyPr>
          <a:lstStyle>
            <a:lvl1pPr algn="ctr">
              <a:defRPr sz="44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5223B1DC-3975-1143-9E1A-1F20F635CB99}"/>
              </a:ext>
            </a:extLst>
          </p:cNvPr>
          <p:cNvSpPr>
            <a:spLocks noGrp="1"/>
          </p:cNvSpPr>
          <p:nvPr>
            <p:ph type="subTitle" idx="1"/>
          </p:nvPr>
        </p:nvSpPr>
        <p:spPr>
          <a:xfrm>
            <a:off x="1524000" y="5109861"/>
            <a:ext cx="9144000" cy="1052714"/>
          </a:xfrm>
        </p:spPr>
        <p:txBody>
          <a:bodyPr/>
          <a:lstStyle>
            <a:lvl1pPr marL="0" indent="0" algn="ctr">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B48B01A-E0E1-D941-9607-8897F66D39CD}"/>
              </a:ext>
            </a:extLst>
          </p:cNvPr>
          <p:cNvSpPr>
            <a:spLocks noGrp="1"/>
          </p:cNvSpPr>
          <p:nvPr>
            <p:ph type="dt" sz="half" idx="10"/>
          </p:nvPr>
        </p:nvSpPr>
        <p:spPr/>
        <p:txBody>
          <a:bodyPr/>
          <a:lstStyle/>
          <a:p>
            <a:fld id="{917F54EE-8507-F845-BEDD-2AB8D0BA199C}" type="datetimeFigureOut">
              <a:rPr lang="en-US" smtClean="0"/>
              <a:t>5/17/2022</a:t>
            </a:fld>
            <a:endParaRPr lang="en-US"/>
          </a:p>
        </p:txBody>
      </p:sp>
      <p:sp>
        <p:nvSpPr>
          <p:cNvPr id="5" name="Footer Placeholder 4">
            <a:extLst>
              <a:ext uri="{FF2B5EF4-FFF2-40B4-BE49-F238E27FC236}">
                <a16:creationId xmlns:a16="http://schemas.microsoft.com/office/drawing/2014/main" id="{65A633B3-D1BE-7C44-A869-291553EC20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48E657-F1F4-F147-9277-3837784618F9}"/>
              </a:ext>
            </a:extLst>
          </p:cNvPr>
          <p:cNvSpPr>
            <a:spLocks noGrp="1"/>
          </p:cNvSpPr>
          <p:nvPr>
            <p:ph type="sldNum" sz="quarter" idx="12"/>
          </p:nvPr>
        </p:nvSpPr>
        <p:spPr/>
        <p:txBody>
          <a:bodyPr/>
          <a:lstStyle/>
          <a:p>
            <a:fld id="{53986C49-4B09-894B-9112-7EDC9217511F}" type="slidenum">
              <a:rPr lang="en-US" smtClean="0"/>
              <a:t>‹#›</a:t>
            </a:fld>
            <a:endParaRPr lang="en-US"/>
          </a:p>
        </p:txBody>
      </p:sp>
      <p:pic>
        <p:nvPicPr>
          <p:cNvPr id="8" name="Picture 7">
            <a:extLst>
              <a:ext uri="{FF2B5EF4-FFF2-40B4-BE49-F238E27FC236}">
                <a16:creationId xmlns:a16="http://schemas.microsoft.com/office/drawing/2014/main" id="{4EF243C8-95E6-B149-9819-C141CE34B50B}"/>
              </a:ext>
            </a:extLst>
          </p:cNvPr>
          <p:cNvPicPr>
            <a:picLocks noChangeAspect="1"/>
          </p:cNvPicPr>
          <p:nvPr userDrawn="1"/>
        </p:nvPicPr>
        <p:blipFill>
          <a:blip r:embed="rId2"/>
          <a:stretch>
            <a:fillRect/>
          </a:stretch>
        </p:blipFill>
        <p:spPr>
          <a:xfrm>
            <a:off x="3467100" y="504124"/>
            <a:ext cx="5143500" cy="2171700"/>
          </a:xfrm>
          <a:prstGeom prst="rect">
            <a:avLst/>
          </a:prstGeom>
        </p:spPr>
      </p:pic>
    </p:spTree>
    <p:extLst>
      <p:ext uri="{BB962C8B-B14F-4D97-AF65-F5344CB8AC3E}">
        <p14:creationId xmlns:p14="http://schemas.microsoft.com/office/powerpoint/2010/main" val="2292326047"/>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Manual Input 6">
            <a:extLst>
              <a:ext uri="{FF2B5EF4-FFF2-40B4-BE49-F238E27FC236}">
                <a16:creationId xmlns:a16="http://schemas.microsoft.com/office/drawing/2014/main" id="{DCB22423-7C0A-A14D-81D2-03C7C499004A}"/>
              </a:ext>
            </a:extLst>
          </p:cNvPr>
          <p:cNvSpPr/>
          <p:nvPr userDrawn="1"/>
        </p:nvSpPr>
        <p:spPr>
          <a:xfrm flipH="1" flipV="1">
            <a:off x="-1" y="-2"/>
            <a:ext cx="12192000" cy="1825626"/>
          </a:xfrm>
          <a:prstGeom prst="flowChartManualInput">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CAA0C2-E313-3E4D-A352-E2D8116CA2D3}"/>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F1C39C4-BB3A-C24B-B85D-382B2DA0E141}"/>
              </a:ext>
            </a:extLst>
          </p:cNvPr>
          <p:cNvSpPr>
            <a:spLocks noGrp="1"/>
          </p:cNvSpPr>
          <p:nvPr>
            <p:ph idx="1"/>
          </p:nvPr>
        </p:nvSpPr>
        <p:spPr>
          <a:xfrm>
            <a:off x="838200" y="1927653"/>
            <a:ext cx="10515600" cy="424930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4AECFDF-6CF7-8A4D-89BA-C3857A27A3A4}"/>
              </a:ext>
            </a:extLst>
          </p:cNvPr>
          <p:cNvSpPr>
            <a:spLocks noGrp="1"/>
          </p:cNvSpPr>
          <p:nvPr>
            <p:ph type="dt" sz="half" idx="10"/>
          </p:nvPr>
        </p:nvSpPr>
        <p:spPr/>
        <p:txBody>
          <a:bodyPr/>
          <a:lstStyle/>
          <a:p>
            <a:fld id="{917F54EE-8507-F845-BEDD-2AB8D0BA199C}" type="datetimeFigureOut">
              <a:rPr lang="en-US" smtClean="0"/>
              <a:t>5/17/2022</a:t>
            </a:fld>
            <a:endParaRPr lang="en-US"/>
          </a:p>
        </p:txBody>
      </p:sp>
      <p:sp>
        <p:nvSpPr>
          <p:cNvPr id="5" name="Footer Placeholder 4">
            <a:extLst>
              <a:ext uri="{FF2B5EF4-FFF2-40B4-BE49-F238E27FC236}">
                <a16:creationId xmlns:a16="http://schemas.microsoft.com/office/drawing/2014/main" id="{C187B5BC-CFC8-5E43-BE90-3B6BC7FDA9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584F3F-500B-4E42-BE83-CE5591D5FAF1}"/>
              </a:ext>
            </a:extLst>
          </p:cNvPr>
          <p:cNvSpPr>
            <a:spLocks noGrp="1"/>
          </p:cNvSpPr>
          <p:nvPr>
            <p:ph type="sldNum" sz="quarter" idx="12"/>
          </p:nvPr>
        </p:nvSpPr>
        <p:spPr/>
        <p:txBody>
          <a:bodyPr/>
          <a:lstStyle/>
          <a:p>
            <a:fld id="{53986C49-4B09-894B-9112-7EDC9217511F}" type="slidenum">
              <a:rPr lang="en-US" smtClean="0"/>
              <a:t>‹#›</a:t>
            </a:fld>
            <a:endParaRPr lang="en-US"/>
          </a:p>
        </p:txBody>
      </p:sp>
      <p:pic>
        <p:nvPicPr>
          <p:cNvPr id="8" name="Picture 7">
            <a:extLst>
              <a:ext uri="{FF2B5EF4-FFF2-40B4-BE49-F238E27FC236}">
                <a16:creationId xmlns:a16="http://schemas.microsoft.com/office/drawing/2014/main" id="{7FECE24B-2A8A-594F-BEC3-470BB7A19EA6}"/>
              </a:ext>
            </a:extLst>
          </p:cNvPr>
          <p:cNvPicPr>
            <a:picLocks noChangeAspect="1"/>
          </p:cNvPicPr>
          <p:nvPr userDrawn="1"/>
        </p:nvPicPr>
        <p:blipFill>
          <a:blip r:embed="rId2"/>
          <a:stretch>
            <a:fillRect/>
          </a:stretch>
        </p:blipFill>
        <p:spPr>
          <a:xfrm>
            <a:off x="10917410" y="230190"/>
            <a:ext cx="1030200" cy="1030200"/>
          </a:xfrm>
          <a:prstGeom prst="rect">
            <a:avLst/>
          </a:prstGeom>
        </p:spPr>
      </p:pic>
    </p:spTree>
    <p:extLst>
      <p:ext uri="{BB962C8B-B14F-4D97-AF65-F5344CB8AC3E}">
        <p14:creationId xmlns:p14="http://schemas.microsoft.com/office/powerpoint/2010/main" val="10834747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Pr>
        <a:gradFill>
          <a:gsLst>
            <a:gs pos="0">
              <a:schemeClr val="accent5">
                <a:lumMod val="31000"/>
              </a:schemeClr>
            </a:gs>
            <a:gs pos="100000">
              <a:schemeClr val="tx2"/>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A93EC-8145-734D-BB11-3838A1993683}"/>
              </a:ext>
            </a:extLst>
          </p:cNvPr>
          <p:cNvSpPr>
            <a:spLocks noGrp="1"/>
          </p:cNvSpPr>
          <p:nvPr>
            <p:ph type="title"/>
          </p:nvPr>
        </p:nvSpPr>
        <p:spPr>
          <a:xfrm>
            <a:off x="831850" y="1709738"/>
            <a:ext cx="10515600" cy="2852737"/>
          </a:xfrm>
        </p:spPr>
        <p:txBody>
          <a:bodyPr anchor="b"/>
          <a:lstStyle>
            <a:lvl1pPr>
              <a:defRPr sz="60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E94EDCF6-2E55-DD4C-A34F-9BBC641F9709}"/>
              </a:ext>
            </a:extLst>
          </p:cNvPr>
          <p:cNvSpPr>
            <a:spLocks noGrp="1"/>
          </p:cNvSpPr>
          <p:nvPr>
            <p:ph type="body" idx="1"/>
          </p:nvPr>
        </p:nvSpPr>
        <p:spPr>
          <a:xfrm>
            <a:off x="831850" y="4589463"/>
            <a:ext cx="10515600" cy="1500187"/>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34BA0173-3889-0C44-950C-9C8F777D22AA}"/>
              </a:ext>
            </a:extLst>
          </p:cNvPr>
          <p:cNvSpPr>
            <a:spLocks noGrp="1"/>
          </p:cNvSpPr>
          <p:nvPr>
            <p:ph type="dt" sz="half" idx="10"/>
          </p:nvPr>
        </p:nvSpPr>
        <p:spPr/>
        <p:txBody>
          <a:bodyPr/>
          <a:lstStyle/>
          <a:p>
            <a:fld id="{917F54EE-8507-F845-BEDD-2AB8D0BA199C}" type="datetimeFigureOut">
              <a:rPr lang="en-US" smtClean="0"/>
              <a:t>5/17/2022</a:t>
            </a:fld>
            <a:endParaRPr lang="en-US"/>
          </a:p>
        </p:txBody>
      </p:sp>
      <p:sp>
        <p:nvSpPr>
          <p:cNvPr id="5" name="Footer Placeholder 4">
            <a:extLst>
              <a:ext uri="{FF2B5EF4-FFF2-40B4-BE49-F238E27FC236}">
                <a16:creationId xmlns:a16="http://schemas.microsoft.com/office/drawing/2014/main" id="{4D05AA77-056B-1C4F-B052-FA183BCF98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3DB387-7B28-C74C-847E-3E691C4994EB}"/>
              </a:ext>
            </a:extLst>
          </p:cNvPr>
          <p:cNvSpPr>
            <a:spLocks noGrp="1"/>
          </p:cNvSpPr>
          <p:nvPr>
            <p:ph type="sldNum" sz="quarter" idx="12"/>
          </p:nvPr>
        </p:nvSpPr>
        <p:spPr/>
        <p:txBody>
          <a:bodyPr/>
          <a:lstStyle/>
          <a:p>
            <a:fld id="{53986C49-4B09-894B-9112-7EDC9217511F}" type="slidenum">
              <a:rPr lang="en-US" smtClean="0"/>
              <a:t>‹#›</a:t>
            </a:fld>
            <a:endParaRPr lang="en-US"/>
          </a:p>
        </p:txBody>
      </p:sp>
      <p:pic>
        <p:nvPicPr>
          <p:cNvPr id="8" name="Picture 7">
            <a:extLst>
              <a:ext uri="{FF2B5EF4-FFF2-40B4-BE49-F238E27FC236}">
                <a16:creationId xmlns:a16="http://schemas.microsoft.com/office/drawing/2014/main" id="{9481FAEB-24DD-B746-8243-666946D08311}"/>
              </a:ext>
            </a:extLst>
          </p:cNvPr>
          <p:cNvPicPr>
            <a:picLocks noChangeAspect="1"/>
          </p:cNvPicPr>
          <p:nvPr userDrawn="1"/>
        </p:nvPicPr>
        <p:blipFill>
          <a:blip r:embed="rId2"/>
          <a:stretch>
            <a:fillRect/>
          </a:stretch>
        </p:blipFill>
        <p:spPr>
          <a:xfrm>
            <a:off x="8108264" y="-383102"/>
            <a:ext cx="3771900" cy="3771900"/>
          </a:xfrm>
          <a:prstGeom prst="rect">
            <a:avLst/>
          </a:prstGeom>
        </p:spPr>
      </p:pic>
    </p:spTree>
    <p:extLst>
      <p:ext uri="{BB962C8B-B14F-4D97-AF65-F5344CB8AC3E}">
        <p14:creationId xmlns:p14="http://schemas.microsoft.com/office/powerpoint/2010/main" val="20921209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1_Section Header">
    <p:bg>
      <p:bgPr>
        <a:gradFill>
          <a:gsLst>
            <a:gs pos="0">
              <a:schemeClr val="accent1">
                <a:lumMod val="38000"/>
              </a:schemeClr>
            </a:gs>
            <a:gs pos="100000">
              <a:schemeClr val="accent1"/>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A93EC-8145-734D-BB11-3838A1993683}"/>
              </a:ext>
            </a:extLst>
          </p:cNvPr>
          <p:cNvSpPr>
            <a:spLocks noGrp="1"/>
          </p:cNvSpPr>
          <p:nvPr>
            <p:ph type="title"/>
          </p:nvPr>
        </p:nvSpPr>
        <p:spPr>
          <a:xfrm>
            <a:off x="831850" y="1709738"/>
            <a:ext cx="10515600" cy="2852737"/>
          </a:xfrm>
        </p:spPr>
        <p:txBody>
          <a:bodyPr anchor="b"/>
          <a:lstStyle>
            <a:lvl1pPr>
              <a:defRPr sz="60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E94EDCF6-2E55-DD4C-A34F-9BBC641F9709}"/>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34BA0173-3889-0C44-950C-9C8F777D22AA}"/>
              </a:ext>
            </a:extLst>
          </p:cNvPr>
          <p:cNvSpPr>
            <a:spLocks noGrp="1"/>
          </p:cNvSpPr>
          <p:nvPr>
            <p:ph type="dt" sz="half" idx="10"/>
          </p:nvPr>
        </p:nvSpPr>
        <p:spPr/>
        <p:txBody>
          <a:bodyPr/>
          <a:lstStyle/>
          <a:p>
            <a:fld id="{917F54EE-8507-F845-BEDD-2AB8D0BA199C}" type="datetimeFigureOut">
              <a:rPr lang="en-US" smtClean="0"/>
              <a:t>5/17/2022</a:t>
            </a:fld>
            <a:endParaRPr lang="en-US"/>
          </a:p>
        </p:txBody>
      </p:sp>
      <p:sp>
        <p:nvSpPr>
          <p:cNvPr id="5" name="Footer Placeholder 4">
            <a:extLst>
              <a:ext uri="{FF2B5EF4-FFF2-40B4-BE49-F238E27FC236}">
                <a16:creationId xmlns:a16="http://schemas.microsoft.com/office/drawing/2014/main" id="{4D05AA77-056B-1C4F-B052-FA183BCF98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3DB387-7B28-C74C-847E-3E691C4994EB}"/>
              </a:ext>
            </a:extLst>
          </p:cNvPr>
          <p:cNvSpPr>
            <a:spLocks noGrp="1"/>
          </p:cNvSpPr>
          <p:nvPr>
            <p:ph type="sldNum" sz="quarter" idx="12"/>
          </p:nvPr>
        </p:nvSpPr>
        <p:spPr/>
        <p:txBody>
          <a:bodyPr/>
          <a:lstStyle/>
          <a:p>
            <a:fld id="{53986C49-4B09-894B-9112-7EDC9217511F}" type="slidenum">
              <a:rPr lang="en-US" smtClean="0"/>
              <a:t>‹#›</a:t>
            </a:fld>
            <a:endParaRPr lang="en-US"/>
          </a:p>
        </p:txBody>
      </p:sp>
      <p:pic>
        <p:nvPicPr>
          <p:cNvPr id="8" name="Picture 7">
            <a:extLst>
              <a:ext uri="{FF2B5EF4-FFF2-40B4-BE49-F238E27FC236}">
                <a16:creationId xmlns:a16="http://schemas.microsoft.com/office/drawing/2014/main" id="{9481FAEB-24DD-B746-8243-666946D08311}"/>
              </a:ext>
            </a:extLst>
          </p:cNvPr>
          <p:cNvPicPr>
            <a:picLocks noChangeAspect="1"/>
          </p:cNvPicPr>
          <p:nvPr userDrawn="1"/>
        </p:nvPicPr>
        <p:blipFill>
          <a:blip r:embed="rId2"/>
          <a:stretch>
            <a:fillRect/>
          </a:stretch>
        </p:blipFill>
        <p:spPr>
          <a:xfrm>
            <a:off x="8108264" y="-383102"/>
            <a:ext cx="3771900" cy="3771900"/>
          </a:xfrm>
          <a:prstGeom prst="rect">
            <a:avLst/>
          </a:prstGeom>
        </p:spPr>
      </p:pic>
    </p:spTree>
    <p:extLst>
      <p:ext uri="{BB962C8B-B14F-4D97-AF65-F5344CB8AC3E}">
        <p14:creationId xmlns:p14="http://schemas.microsoft.com/office/powerpoint/2010/main" val="3366553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2_Section Header">
    <p:bg>
      <p:bgPr>
        <a:gradFill>
          <a:gsLst>
            <a:gs pos="0">
              <a:schemeClr val="accent3">
                <a:lumMod val="35000"/>
              </a:schemeClr>
            </a:gs>
            <a:gs pos="100000">
              <a:schemeClr val="accent2"/>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A93EC-8145-734D-BB11-3838A1993683}"/>
              </a:ext>
            </a:extLst>
          </p:cNvPr>
          <p:cNvSpPr>
            <a:spLocks noGrp="1"/>
          </p:cNvSpPr>
          <p:nvPr>
            <p:ph type="title"/>
          </p:nvPr>
        </p:nvSpPr>
        <p:spPr>
          <a:xfrm>
            <a:off x="831850" y="1709738"/>
            <a:ext cx="10515600" cy="2852737"/>
          </a:xfrm>
        </p:spPr>
        <p:txBody>
          <a:bodyPr anchor="b"/>
          <a:lstStyle>
            <a:lvl1pPr>
              <a:defRPr sz="60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E94EDCF6-2E55-DD4C-A34F-9BBC641F9709}"/>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34BA0173-3889-0C44-950C-9C8F777D22AA}"/>
              </a:ext>
            </a:extLst>
          </p:cNvPr>
          <p:cNvSpPr>
            <a:spLocks noGrp="1"/>
          </p:cNvSpPr>
          <p:nvPr>
            <p:ph type="dt" sz="half" idx="10"/>
          </p:nvPr>
        </p:nvSpPr>
        <p:spPr/>
        <p:txBody>
          <a:bodyPr/>
          <a:lstStyle/>
          <a:p>
            <a:fld id="{917F54EE-8507-F845-BEDD-2AB8D0BA199C}" type="datetimeFigureOut">
              <a:rPr lang="en-US" smtClean="0"/>
              <a:t>5/17/2022</a:t>
            </a:fld>
            <a:endParaRPr lang="en-US"/>
          </a:p>
        </p:txBody>
      </p:sp>
      <p:sp>
        <p:nvSpPr>
          <p:cNvPr id="5" name="Footer Placeholder 4">
            <a:extLst>
              <a:ext uri="{FF2B5EF4-FFF2-40B4-BE49-F238E27FC236}">
                <a16:creationId xmlns:a16="http://schemas.microsoft.com/office/drawing/2014/main" id="{4D05AA77-056B-1C4F-B052-FA183BCF98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3DB387-7B28-C74C-847E-3E691C4994EB}"/>
              </a:ext>
            </a:extLst>
          </p:cNvPr>
          <p:cNvSpPr>
            <a:spLocks noGrp="1"/>
          </p:cNvSpPr>
          <p:nvPr>
            <p:ph type="sldNum" sz="quarter" idx="12"/>
          </p:nvPr>
        </p:nvSpPr>
        <p:spPr/>
        <p:txBody>
          <a:bodyPr/>
          <a:lstStyle/>
          <a:p>
            <a:fld id="{53986C49-4B09-894B-9112-7EDC9217511F}" type="slidenum">
              <a:rPr lang="en-US" smtClean="0"/>
              <a:t>‹#›</a:t>
            </a:fld>
            <a:endParaRPr lang="en-US"/>
          </a:p>
        </p:txBody>
      </p:sp>
      <p:pic>
        <p:nvPicPr>
          <p:cNvPr id="8" name="Picture 7">
            <a:extLst>
              <a:ext uri="{FF2B5EF4-FFF2-40B4-BE49-F238E27FC236}">
                <a16:creationId xmlns:a16="http://schemas.microsoft.com/office/drawing/2014/main" id="{9481FAEB-24DD-B746-8243-666946D08311}"/>
              </a:ext>
            </a:extLst>
          </p:cNvPr>
          <p:cNvPicPr>
            <a:picLocks noChangeAspect="1"/>
          </p:cNvPicPr>
          <p:nvPr userDrawn="1"/>
        </p:nvPicPr>
        <p:blipFill>
          <a:blip r:embed="rId2"/>
          <a:stretch>
            <a:fillRect/>
          </a:stretch>
        </p:blipFill>
        <p:spPr>
          <a:xfrm>
            <a:off x="8108264" y="-383102"/>
            <a:ext cx="3771900" cy="3771900"/>
          </a:xfrm>
          <a:prstGeom prst="rect">
            <a:avLst/>
          </a:prstGeom>
        </p:spPr>
      </p:pic>
    </p:spTree>
    <p:extLst>
      <p:ext uri="{BB962C8B-B14F-4D97-AF65-F5344CB8AC3E}">
        <p14:creationId xmlns:p14="http://schemas.microsoft.com/office/powerpoint/2010/main" val="17244834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Manual Input 7">
            <a:extLst>
              <a:ext uri="{FF2B5EF4-FFF2-40B4-BE49-F238E27FC236}">
                <a16:creationId xmlns:a16="http://schemas.microsoft.com/office/drawing/2014/main" id="{BE158014-45B7-6545-9C75-A10FFACC69AC}"/>
              </a:ext>
            </a:extLst>
          </p:cNvPr>
          <p:cNvSpPr/>
          <p:nvPr userDrawn="1"/>
        </p:nvSpPr>
        <p:spPr>
          <a:xfrm flipH="1" flipV="1">
            <a:off x="-1" y="-2"/>
            <a:ext cx="12192000" cy="1825626"/>
          </a:xfrm>
          <a:prstGeom prst="flowChartManualInput">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AB8E93A-847E-1649-8884-DB4F06E6345A}"/>
              </a:ext>
            </a:extLst>
          </p:cNvPr>
          <p:cNvPicPr>
            <a:picLocks noChangeAspect="1"/>
          </p:cNvPicPr>
          <p:nvPr userDrawn="1"/>
        </p:nvPicPr>
        <p:blipFill>
          <a:blip r:embed="rId2"/>
          <a:stretch>
            <a:fillRect/>
          </a:stretch>
        </p:blipFill>
        <p:spPr>
          <a:xfrm>
            <a:off x="10917410" y="230190"/>
            <a:ext cx="1030200" cy="1030200"/>
          </a:xfrm>
          <a:prstGeom prst="rect">
            <a:avLst/>
          </a:prstGeom>
        </p:spPr>
      </p:pic>
      <p:sp>
        <p:nvSpPr>
          <p:cNvPr id="2" name="Title 1">
            <a:extLst>
              <a:ext uri="{FF2B5EF4-FFF2-40B4-BE49-F238E27FC236}">
                <a16:creationId xmlns:a16="http://schemas.microsoft.com/office/drawing/2014/main" id="{C7693DFF-FB1A-8E42-B6FF-1B078B7A72EC}"/>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A8132AE3-85F0-1645-99DC-5C7852CF930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3AF3FA0-170D-4C40-8EFD-4CB7A68D97E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EAE628C-319F-2B44-973A-565ECA29C83B}"/>
              </a:ext>
            </a:extLst>
          </p:cNvPr>
          <p:cNvSpPr>
            <a:spLocks noGrp="1"/>
          </p:cNvSpPr>
          <p:nvPr>
            <p:ph type="dt" sz="half" idx="10"/>
          </p:nvPr>
        </p:nvSpPr>
        <p:spPr/>
        <p:txBody>
          <a:bodyPr/>
          <a:lstStyle/>
          <a:p>
            <a:fld id="{917F54EE-8507-F845-BEDD-2AB8D0BA199C}" type="datetimeFigureOut">
              <a:rPr lang="en-US" smtClean="0"/>
              <a:t>5/17/2022</a:t>
            </a:fld>
            <a:endParaRPr lang="en-US"/>
          </a:p>
        </p:txBody>
      </p:sp>
      <p:sp>
        <p:nvSpPr>
          <p:cNvPr id="6" name="Footer Placeholder 5">
            <a:extLst>
              <a:ext uri="{FF2B5EF4-FFF2-40B4-BE49-F238E27FC236}">
                <a16:creationId xmlns:a16="http://schemas.microsoft.com/office/drawing/2014/main" id="{95977990-11B0-4047-AFDE-1E415B65A5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926A65-04E4-724A-8D11-DCEE5AE1B35C}"/>
              </a:ext>
            </a:extLst>
          </p:cNvPr>
          <p:cNvSpPr>
            <a:spLocks noGrp="1"/>
          </p:cNvSpPr>
          <p:nvPr>
            <p:ph type="sldNum" sz="quarter" idx="12"/>
          </p:nvPr>
        </p:nvSpPr>
        <p:spPr/>
        <p:txBody>
          <a:bodyPr/>
          <a:lstStyle/>
          <a:p>
            <a:fld id="{53986C49-4B09-894B-9112-7EDC9217511F}" type="slidenum">
              <a:rPr lang="en-US" smtClean="0"/>
              <a:t>‹#›</a:t>
            </a:fld>
            <a:endParaRPr lang="en-US"/>
          </a:p>
        </p:txBody>
      </p:sp>
    </p:spTree>
    <p:extLst>
      <p:ext uri="{BB962C8B-B14F-4D97-AF65-F5344CB8AC3E}">
        <p14:creationId xmlns:p14="http://schemas.microsoft.com/office/powerpoint/2010/main" val="2312694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Manual Input 9">
            <a:extLst>
              <a:ext uri="{FF2B5EF4-FFF2-40B4-BE49-F238E27FC236}">
                <a16:creationId xmlns:a16="http://schemas.microsoft.com/office/drawing/2014/main" id="{D1409242-F9BF-2943-AE97-77F18C8E9876}"/>
              </a:ext>
            </a:extLst>
          </p:cNvPr>
          <p:cNvSpPr/>
          <p:nvPr userDrawn="1"/>
        </p:nvSpPr>
        <p:spPr>
          <a:xfrm flipH="1" flipV="1">
            <a:off x="-1" y="-2"/>
            <a:ext cx="12192000" cy="1825626"/>
          </a:xfrm>
          <a:prstGeom prst="flowChartManualInput">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FFEE8D16-DAF4-414E-A0E5-F7AA888961DD}"/>
              </a:ext>
            </a:extLst>
          </p:cNvPr>
          <p:cNvPicPr>
            <a:picLocks noChangeAspect="1"/>
          </p:cNvPicPr>
          <p:nvPr userDrawn="1"/>
        </p:nvPicPr>
        <p:blipFill>
          <a:blip r:embed="rId2"/>
          <a:stretch>
            <a:fillRect/>
          </a:stretch>
        </p:blipFill>
        <p:spPr>
          <a:xfrm>
            <a:off x="10917410" y="230190"/>
            <a:ext cx="1030200" cy="1030200"/>
          </a:xfrm>
          <a:prstGeom prst="rect">
            <a:avLst/>
          </a:prstGeom>
        </p:spPr>
      </p:pic>
      <p:sp>
        <p:nvSpPr>
          <p:cNvPr id="2" name="Title 1">
            <a:extLst>
              <a:ext uri="{FF2B5EF4-FFF2-40B4-BE49-F238E27FC236}">
                <a16:creationId xmlns:a16="http://schemas.microsoft.com/office/drawing/2014/main" id="{3678FDD5-A45B-B449-A03D-FE29CB731737}"/>
              </a:ext>
            </a:extLst>
          </p:cNvPr>
          <p:cNvSpPr>
            <a:spLocks noGrp="1"/>
          </p:cNvSpPr>
          <p:nvPr>
            <p:ph type="title"/>
          </p:nvPr>
        </p:nvSpPr>
        <p:spPr>
          <a:xfrm>
            <a:off x="839788" y="365125"/>
            <a:ext cx="10515600" cy="1325563"/>
          </a:xfrm>
        </p:spPr>
        <p:txBody>
          <a:bodyPr/>
          <a:lstStyle>
            <a:lvl1pPr>
              <a:defRPr>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688AF802-E8A8-844C-BA85-25ADA4D528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E608564-1C1F-7749-8F84-E11EE40FFAA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4CFE396-3CB3-A341-AA81-CC05276C953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A727DE1-7009-884C-84DB-DB086D4F0F5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EA6E975-4E32-DF46-9DEE-726C1A838769}"/>
              </a:ext>
            </a:extLst>
          </p:cNvPr>
          <p:cNvSpPr>
            <a:spLocks noGrp="1"/>
          </p:cNvSpPr>
          <p:nvPr>
            <p:ph type="dt" sz="half" idx="10"/>
          </p:nvPr>
        </p:nvSpPr>
        <p:spPr/>
        <p:txBody>
          <a:bodyPr/>
          <a:lstStyle/>
          <a:p>
            <a:fld id="{917F54EE-8507-F845-BEDD-2AB8D0BA199C}" type="datetimeFigureOut">
              <a:rPr lang="en-US" smtClean="0"/>
              <a:t>5/17/2022</a:t>
            </a:fld>
            <a:endParaRPr lang="en-US"/>
          </a:p>
        </p:txBody>
      </p:sp>
      <p:sp>
        <p:nvSpPr>
          <p:cNvPr id="8" name="Footer Placeholder 7">
            <a:extLst>
              <a:ext uri="{FF2B5EF4-FFF2-40B4-BE49-F238E27FC236}">
                <a16:creationId xmlns:a16="http://schemas.microsoft.com/office/drawing/2014/main" id="{9191F609-661E-5742-8F39-63A1F77505D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84DC67F-3080-C44A-8870-47707397FD86}"/>
              </a:ext>
            </a:extLst>
          </p:cNvPr>
          <p:cNvSpPr>
            <a:spLocks noGrp="1"/>
          </p:cNvSpPr>
          <p:nvPr>
            <p:ph type="sldNum" sz="quarter" idx="12"/>
          </p:nvPr>
        </p:nvSpPr>
        <p:spPr/>
        <p:txBody>
          <a:bodyPr/>
          <a:lstStyle/>
          <a:p>
            <a:fld id="{53986C49-4B09-894B-9112-7EDC9217511F}" type="slidenum">
              <a:rPr lang="en-US" smtClean="0"/>
              <a:t>‹#›</a:t>
            </a:fld>
            <a:endParaRPr lang="en-US"/>
          </a:p>
        </p:txBody>
      </p:sp>
    </p:spTree>
    <p:extLst>
      <p:ext uri="{BB962C8B-B14F-4D97-AF65-F5344CB8AC3E}">
        <p14:creationId xmlns:p14="http://schemas.microsoft.com/office/powerpoint/2010/main" val="3421189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Manual Input 5">
            <a:extLst>
              <a:ext uri="{FF2B5EF4-FFF2-40B4-BE49-F238E27FC236}">
                <a16:creationId xmlns:a16="http://schemas.microsoft.com/office/drawing/2014/main" id="{968CEEB1-3967-0047-87A4-C75455362C11}"/>
              </a:ext>
            </a:extLst>
          </p:cNvPr>
          <p:cNvSpPr/>
          <p:nvPr userDrawn="1"/>
        </p:nvSpPr>
        <p:spPr>
          <a:xfrm flipH="1" flipV="1">
            <a:off x="-1" y="-2"/>
            <a:ext cx="12192000" cy="1825626"/>
          </a:xfrm>
          <a:prstGeom prst="flowChartManualInput">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1E0FBB69-A054-BE4F-BC81-4B91214EC3FF}"/>
              </a:ext>
            </a:extLst>
          </p:cNvPr>
          <p:cNvPicPr>
            <a:picLocks noChangeAspect="1"/>
          </p:cNvPicPr>
          <p:nvPr userDrawn="1"/>
        </p:nvPicPr>
        <p:blipFill>
          <a:blip r:embed="rId2"/>
          <a:stretch>
            <a:fillRect/>
          </a:stretch>
        </p:blipFill>
        <p:spPr>
          <a:xfrm>
            <a:off x="10917410" y="230190"/>
            <a:ext cx="1030200" cy="1030200"/>
          </a:xfrm>
          <a:prstGeom prst="rect">
            <a:avLst/>
          </a:prstGeom>
        </p:spPr>
      </p:pic>
      <p:sp>
        <p:nvSpPr>
          <p:cNvPr id="2" name="Title 1">
            <a:extLst>
              <a:ext uri="{FF2B5EF4-FFF2-40B4-BE49-F238E27FC236}">
                <a16:creationId xmlns:a16="http://schemas.microsoft.com/office/drawing/2014/main" id="{B41B7371-01DA-A34F-ABC1-486458FEEA2E}"/>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Date Placeholder 2">
            <a:extLst>
              <a:ext uri="{FF2B5EF4-FFF2-40B4-BE49-F238E27FC236}">
                <a16:creationId xmlns:a16="http://schemas.microsoft.com/office/drawing/2014/main" id="{5B1E03A0-B6EF-8046-92AC-DE4D900F8BCD}"/>
              </a:ext>
            </a:extLst>
          </p:cNvPr>
          <p:cNvSpPr>
            <a:spLocks noGrp="1"/>
          </p:cNvSpPr>
          <p:nvPr>
            <p:ph type="dt" sz="half" idx="10"/>
          </p:nvPr>
        </p:nvSpPr>
        <p:spPr/>
        <p:txBody>
          <a:bodyPr/>
          <a:lstStyle/>
          <a:p>
            <a:fld id="{917F54EE-8507-F845-BEDD-2AB8D0BA199C}" type="datetimeFigureOut">
              <a:rPr lang="en-US" smtClean="0"/>
              <a:t>5/17/2022</a:t>
            </a:fld>
            <a:endParaRPr lang="en-US"/>
          </a:p>
        </p:txBody>
      </p:sp>
      <p:sp>
        <p:nvSpPr>
          <p:cNvPr id="4" name="Footer Placeholder 3">
            <a:extLst>
              <a:ext uri="{FF2B5EF4-FFF2-40B4-BE49-F238E27FC236}">
                <a16:creationId xmlns:a16="http://schemas.microsoft.com/office/drawing/2014/main" id="{F9C5F241-3A47-F04C-8C6C-57CB5DE5AFB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EA36547-C42D-674E-985A-3E34161FE2BA}"/>
              </a:ext>
            </a:extLst>
          </p:cNvPr>
          <p:cNvSpPr>
            <a:spLocks noGrp="1"/>
          </p:cNvSpPr>
          <p:nvPr>
            <p:ph type="sldNum" sz="quarter" idx="12"/>
          </p:nvPr>
        </p:nvSpPr>
        <p:spPr/>
        <p:txBody>
          <a:bodyPr/>
          <a:lstStyle/>
          <a:p>
            <a:fld id="{53986C49-4B09-894B-9112-7EDC9217511F}" type="slidenum">
              <a:rPr lang="en-US" smtClean="0"/>
              <a:t>‹#›</a:t>
            </a:fld>
            <a:endParaRPr lang="en-US"/>
          </a:p>
        </p:txBody>
      </p:sp>
    </p:spTree>
    <p:extLst>
      <p:ext uri="{BB962C8B-B14F-4D97-AF65-F5344CB8AC3E}">
        <p14:creationId xmlns:p14="http://schemas.microsoft.com/office/powerpoint/2010/main" val="6506959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C3EA94-F2C6-B844-8F62-77E0051ABC59}"/>
              </a:ext>
            </a:extLst>
          </p:cNvPr>
          <p:cNvSpPr>
            <a:spLocks noGrp="1"/>
          </p:cNvSpPr>
          <p:nvPr>
            <p:ph type="dt" sz="half" idx="10"/>
          </p:nvPr>
        </p:nvSpPr>
        <p:spPr/>
        <p:txBody>
          <a:bodyPr/>
          <a:lstStyle/>
          <a:p>
            <a:fld id="{917F54EE-8507-F845-BEDD-2AB8D0BA199C}" type="datetimeFigureOut">
              <a:rPr lang="en-US" smtClean="0"/>
              <a:t>5/17/2022</a:t>
            </a:fld>
            <a:endParaRPr lang="en-US"/>
          </a:p>
        </p:txBody>
      </p:sp>
      <p:sp>
        <p:nvSpPr>
          <p:cNvPr id="3" name="Footer Placeholder 2">
            <a:extLst>
              <a:ext uri="{FF2B5EF4-FFF2-40B4-BE49-F238E27FC236}">
                <a16:creationId xmlns:a16="http://schemas.microsoft.com/office/drawing/2014/main" id="{F3C92C09-1828-D440-A007-18C7D6D6B0B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A72EE48-0DC3-254F-843B-2B4382AB4548}"/>
              </a:ext>
            </a:extLst>
          </p:cNvPr>
          <p:cNvSpPr>
            <a:spLocks noGrp="1"/>
          </p:cNvSpPr>
          <p:nvPr>
            <p:ph type="sldNum" sz="quarter" idx="12"/>
          </p:nvPr>
        </p:nvSpPr>
        <p:spPr/>
        <p:txBody>
          <a:bodyPr/>
          <a:lstStyle/>
          <a:p>
            <a:fld id="{53986C49-4B09-894B-9112-7EDC9217511F}" type="slidenum">
              <a:rPr lang="en-US" smtClean="0"/>
              <a:t>‹#›</a:t>
            </a:fld>
            <a:endParaRPr lang="en-US"/>
          </a:p>
        </p:txBody>
      </p:sp>
    </p:spTree>
    <p:extLst>
      <p:ext uri="{BB962C8B-B14F-4D97-AF65-F5344CB8AC3E}">
        <p14:creationId xmlns:p14="http://schemas.microsoft.com/office/powerpoint/2010/main" val="1456919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51A6A6-8BE8-5041-91EE-CEDD614FA6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BA0D38B-8B12-8B4C-8D82-07F5D51545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232D0C-A444-E742-8D77-EE20D8EFE7A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7F54EE-8507-F845-BEDD-2AB8D0BA199C}" type="datetimeFigureOut">
              <a:rPr lang="en-US" smtClean="0"/>
              <a:t>5/17/2022</a:t>
            </a:fld>
            <a:endParaRPr lang="en-US"/>
          </a:p>
        </p:txBody>
      </p:sp>
      <p:sp>
        <p:nvSpPr>
          <p:cNvPr id="5" name="Footer Placeholder 4">
            <a:extLst>
              <a:ext uri="{FF2B5EF4-FFF2-40B4-BE49-F238E27FC236}">
                <a16:creationId xmlns:a16="http://schemas.microsoft.com/office/drawing/2014/main" id="{3C891222-3CA4-3444-B372-E361AF393A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ABF813C-A4B6-FA46-80D6-92011ACCCD9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986C49-4B09-894B-9112-7EDC9217511F}" type="slidenum">
              <a:rPr lang="en-US" smtClean="0"/>
              <a:t>‹#›</a:t>
            </a:fld>
            <a:endParaRPr lang="en-US"/>
          </a:p>
        </p:txBody>
      </p:sp>
    </p:spTree>
    <p:extLst>
      <p:ext uri="{BB962C8B-B14F-4D97-AF65-F5344CB8AC3E}">
        <p14:creationId xmlns:p14="http://schemas.microsoft.com/office/powerpoint/2010/main" val="3905929626"/>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0" r:id="rId3"/>
    <p:sldLayoutId id="2147483651" r:id="rId4"/>
    <p:sldLayoutId id="2147483656" r:id="rId5"/>
    <p:sldLayoutId id="2147483658" r:id="rId6"/>
    <p:sldLayoutId id="2147483652" r:id="rId7"/>
    <p:sldLayoutId id="2147483653" r:id="rId8"/>
    <p:sldLayoutId id="2147483654" r:id="rId9"/>
    <p:sldLayoutId id="2147483655"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mailto:communications@sjsd.k12.mo.us"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oleObject" Target="../embeddings/oleObject1.bin"/><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18.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image" Target="../media/image22.emf"/></Relationships>
</file>

<file path=ppt/slides/_rels/slide5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7.xml"/><Relationship Id="rId4" Type="http://schemas.openxmlformats.org/officeDocument/2006/relationships/image" Target="../media/image30.jp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13.png"/><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g"/><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g"/><Relationship Id="rId1" Type="http://schemas.openxmlformats.org/officeDocument/2006/relationships/slideLayout" Target="../slideLayouts/slideLayout10.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70.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4.jpg"/><Relationship Id="rId1" Type="http://schemas.openxmlformats.org/officeDocument/2006/relationships/slideLayout" Target="../slideLayouts/slideLayout10.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72.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8.jpg"/><Relationship Id="rId1" Type="http://schemas.openxmlformats.org/officeDocument/2006/relationships/slideLayout" Target="../slideLayouts/slideLayout10.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76.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60.jpg"/><Relationship Id="rId1" Type="http://schemas.openxmlformats.org/officeDocument/2006/relationships/slideLayout" Target="../slideLayouts/slideLayout10.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78.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42.xml"/><Relationship Id="rId1" Type="http://schemas.openxmlformats.org/officeDocument/2006/relationships/slideLayout" Target="../slideLayouts/slideLayout3.xml"/><Relationship Id="rId4" Type="http://schemas.openxmlformats.org/officeDocument/2006/relationships/image" Target="../media/image62.pn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3605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
          <p:cNvSpPr txBox="1">
            <a:spLocks noGrp="1"/>
          </p:cNvSpPr>
          <p:nvPr>
            <p:ph type="ctrTitle"/>
          </p:nvPr>
        </p:nvSpPr>
        <p:spPr>
          <a:xfrm>
            <a:off x="1066800" y="3586162"/>
            <a:ext cx="10067925" cy="1290637"/>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4300"/>
              <a:buFont typeface="Arial"/>
              <a:buNone/>
            </a:pPr>
            <a:r>
              <a:rPr lang="en-US" sz="4300" b="0" i="0" u="none" dirty="0">
                <a:solidFill>
                  <a:schemeClr val="lt1"/>
                </a:solidFill>
                <a:latin typeface="Arial"/>
                <a:ea typeface="Arial"/>
                <a:cs typeface="Arial"/>
                <a:sym typeface="Arial"/>
              </a:rPr>
              <a:t>Facilities for Learning</a:t>
            </a:r>
            <a:endParaRPr dirty="0"/>
          </a:p>
        </p:txBody>
      </p:sp>
      <p:sp>
        <p:nvSpPr>
          <p:cNvPr id="114" name="Google Shape;114;p2"/>
          <p:cNvSpPr txBox="1">
            <a:spLocks noGrp="1"/>
          </p:cNvSpPr>
          <p:nvPr>
            <p:ph type="subTitle" idx="1"/>
          </p:nvPr>
        </p:nvSpPr>
        <p:spPr>
          <a:xfrm>
            <a:off x="1524000" y="5059362"/>
            <a:ext cx="9144000" cy="1401762"/>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accent1"/>
              </a:buClr>
              <a:buSzPts val="3200"/>
              <a:buNone/>
            </a:pPr>
            <a:r>
              <a:rPr lang="en-US" sz="3200" b="0" i="0" u="none" dirty="0">
                <a:solidFill>
                  <a:schemeClr val="accent1"/>
                </a:solidFill>
                <a:latin typeface="Arial"/>
                <a:ea typeface="Arial"/>
                <a:cs typeface="Arial"/>
                <a:sym typeface="Arial"/>
              </a:rPr>
              <a:t>Community Engagement Meeting </a:t>
            </a:r>
            <a:endParaRPr dirty="0"/>
          </a:p>
          <a:p>
            <a:pPr marL="0" lvl="0" indent="0" algn="ctr" rtl="0">
              <a:lnSpc>
                <a:spcPct val="90000"/>
              </a:lnSpc>
              <a:spcBef>
                <a:spcPts val="1000"/>
              </a:spcBef>
              <a:spcAft>
                <a:spcPts val="0"/>
              </a:spcAft>
              <a:buClr>
                <a:schemeClr val="accent1"/>
              </a:buClr>
              <a:buSzPts val="3200"/>
              <a:buNone/>
            </a:pPr>
            <a:r>
              <a:rPr lang="en-US" sz="3200" b="0" i="0" u="none" dirty="0">
                <a:solidFill>
                  <a:schemeClr val="accent1"/>
                </a:solidFill>
                <a:latin typeface="Arial"/>
                <a:ea typeface="Arial"/>
                <a:cs typeface="Arial"/>
                <a:sym typeface="Arial"/>
              </a:rPr>
              <a:t>May 17, 2022 </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a:solidFill>
                  <a:schemeClr val="lt1"/>
                </a:solidFill>
                <a:latin typeface="Arial"/>
                <a:ea typeface="Arial"/>
                <a:cs typeface="Arial"/>
                <a:sym typeface="Arial"/>
              </a:rPr>
              <a:t>Welcome</a:t>
            </a:r>
            <a:endParaRPr/>
          </a:p>
        </p:txBody>
      </p:sp>
      <p:sp>
        <p:nvSpPr>
          <p:cNvPr id="121" name="Google Shape;121;p3"/>
          <p:cNvSpPr txBox="1">
            <a:spLocks noGrp="1"/>
          </p:cNvSpPr>
          <p:nvPr>
            <p:ph type="body" idx="1"/>
          </p:nvPr>
        </p:nvSpPr>
        <p:spPr>
          <a:xfrm>
            <a:off x="838200" y="1927225"/>
            <a:ext cx="10515600" cy="4249737"/>
          </a:xfrm>
          <a:prstGeom prst="rect">
            <a:avLst/>
          </a:prstGeom>
          <a:noFill/>
          <a:ln>
            <a:noFill/>
          </a:ln>
        </p:spPr>
        <p:txBody>
          <a:bodyPr spcFirstLastPara="1" wrap="square" lIns="91425" tIns="45700" rIns="91425" bIns="45700" anchor="t" anchorCtr="0">
            <a:normAutofit/>
          </a:bodyPr>
          <a:lstStyle/>
          <a:p>
            <a:pPr marL="228600" marR="0" lvl="0" indent="-76200" algn="l" rtl="0">
              <a:lnSpc>
                <a:spcPct val="90000"/>
              </a:lnSpc>
              <a:spcBef>
                <a:spcPts val="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Introduce yourself to others at your table</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Put on a name tag</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Complete the information on the sign-in sheet</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228600" marR="0" lvl="0" indent="-228600" algn="ctr" rtl="0">
              <a:lnSpc>
                <a:spcPct val="90000"/>
              </a:lnSpc>
              <a:spcBef>
                <a:spcPts val="1000"/>
              </a:spcBef>
              <a:spcAft>
                <a:spcPts val="0"/>
              </a:spcAft>
              <a:buClr>
                <a:schemeClr val="dk1"/>
              </a:buClr>
              <a:buSzPts val="2400"/>
              <a:buFont typeface="Arial"/>
              <a:buNone/>
            </a:pPr>
            <a:r>
              <a:rPr lang="en-US" sz="2400" b="0" i="1" u="none" strike="noStrike" cap="none">
                <a:solidFill>
                  <a:schemeClr val="dk1"/>
                </a:solidFill>
                <a:latin typeface="Arial"/>
                <a:ea typeface="Arial"/>
                <a:cs typeface="Arial"/>
                <a:sym typeface="Arial"/>
              </a:rPr>
              <a:t>Bienvenidos. Gracias por venir esta noche. Hay una mesa designada si hablan espanol y necesitan ayuda si prefieren. </a:t>
            </a:r>
            <a:endParaRPr/>
          </a:p>
          <a:p>
            <a:pPr marL="228600" marR="0" lvl="0" indent="-76200" algn="l" rtl="0">
              <a:lnSpc>
                <a:spcPct val="90000"/>
              </a:lnSpc>
              <a:spcBef>
                <a:spcPts val="1000"/>
              </a:spcBef>
              <a:spcAft>
                <a:spcPts val="0"/>
              </a:spcAft>
              <a:buClr>
                <a:schemeClr val="dk1"/>
              </a:buClr>
              <a:buSzPts val="2400"/>
              <a:buFont typeface="Arial"/>
              <a:buNone/>
            </a:pPr>
            <a:endParaRPr sz="2400" b="0" i="1" u="none">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4"/>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a:solidFill>
                  <a:schemeClr val="lt1"/>
                </a:solidFill>
                <a:latin typeface="Arial"/>
                <a:ea typeface="Arial"/>
                <a:cs typeface="Arial"/>
                <a:sym typeface="Arial"/>
              </a:rPr>
              <a:t>QR Code to Tonight’s Presentation</a:t>
            </a:r>
            <a:endParaRPr/>
          </a:p>
        </p:txBody>
      </p:sp>
      <p:sp>
        <p:nvSpPr>
          <p:cNvPr id="128" name="Google Shape;128;p4"/>
          <p:cNvSpPr txBox="1">
            <a:spLocks noGrp="1"/>
          </p:cNvSpPr>
          <p:nvPr>
            <p:ph type="body" idx="1"/>
          </p:nvPr>
        </p:nvSpPr>
        <p:spPr>
          <a:xfrm>
            <a:off x="838200" y="1927225"/>
            <a:ext cx="10515600" cy="4249737"/>
          </a:xfrm>
          <a:prstGeom prst="rect">
            <a:avLst/>
          </a:prstGeom>
          <a:noFill/>
          <a:ln>
            <a:noFill/>
          </a:ln>
        </p:spPr>
        <p:txBody>
          <a:bodyPr spcFirstLastPara="1" wrap="square" lIns="91425" tIns="45700" rIns="91425" bIns="45700" anchor="t" anchorCtr="0">
            <a:normAutofit/>
          </a:bodyPr>
          <a:lstStyle/>
          <a:p>
            <a:pPr marL="228600" marR="0" lvl="0" indent="-76200" algn="l" rtl="0">
              <a:lnSpc>
                <a:spcPct val="90000"/>
              </a:lnSpc>
              <a:spcBef>
                <a:spcPts val="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Look for the QR code on the agenda on your table.</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Scan the code with the camera on your phone.</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This will take you to a link of tonight’s presentation. </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p:txBody>
      </p:sp>
      <p:pic>
        <p:nvPicPr>
          <p:cNvPr id="129" name="Google Shape;129;p4"/>
          <p:cNvPicPr preferRelativeResize="0"/>
          <p:nvPr/>
        </p:nvPicPr>
        <p:blipFill rotWithShape="1">
          <a:blip r:embed="rId3">
            <a:alphaModFix/>
          </a:blip>
          <a:srcRect/>
          <a:stretch/>
        </p:blipFill>
        <p:spPr>
          <a:xfrm>
            <a:off x="8915400" y="2290762"/>
            <a:ext cx="2438400" cy="24384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5"/>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a:solidFill>
                  <a:schemeClr val="lt1"/>
                </a:solidFill>
                <a:latin typeface="Arial"/>
                <a:ea typeface="Arial"/>
                <a:cs typeface="Arial"/>
                <a:sym typeface="Arial"/>
              </a:rPr>
              <a:t>Community Engagement Team Co-Chairs</a:t>
            </a:r>
            <a:endParaRPr/>
          </a:p>
        </p:txBody>
      </p:sp>
      <p:pic>
        <p:nvPicPr>
          <p:cNvPr id="136" name="Google Shape;136;p5" descr="A person wearing glasses&#10;&#10;Description automatically generated with medium confidence"/>
          <p:cNvPicPr preferRelativeResize="0">
            <a:picLocks noGrp="1"/>
          </p:cNvPicPr>
          <p:nvPr>
            <p:ph type="body" idx="1"/>
          </p:nvPr>
        </p:nvPicPr>
        <p:blipFill rotWithShape="1">
          <a:blip r:embed="rId3">
            <a:alphaModFix/>
          </a:blip>
          <a:srcRect/>
          <a:stretch/>
        </p:blipFill>
        <p:spPr>
          <a:xfrm>
            <a:off x="568325" y="2132012"/>
            <a:ext cx="2433637" cy="3652837"/>
          </a:xfrm>
          <a:prstGeom prst="rect">
            <a:avLst/>
          </a:prstGeom>
          <a:noFill/>
          <a:ln>
            <a:noFill/>
          </a:ln>
        </p:spPr>
      </p:pic>
      <p:pic>
        <p:nvPicPr>
          <p:cNvPr id="137" name="Google Shape;137;p5" descr="A person smiling for the camera&#10;&#10;Description automatically generated with medium confidence"/>
          <p:cNvPicPr preferRelativeResize="0"/>
          <p:nvPr/>
        </p:nvPicPr>
        <p:blipFill rotWithShape="1">
          <a:blip r:embed="rId4">
            <a:alphaModFix/>
          </a:blip>
          <a:srcRect/>
          <a:stretch/>
        </p:blipFill>
        <p:spPr>
          <a:xfrm>
            <a:off x="3465512" y="2138362"/>
            <a:ext cx="2433637" cy="3651250"/>
          </a:xfrm>
          <a:prstGeom prst="rect">
            <a:avLst/>
          </a:prstGeom>
          <a:noFill/>
          <a:ln>
            <a:noFill/>
          </a:ln>
        </p:spPr>
      </p:pic>
      <p:pic>
        <p:nvPicPr>
          <p:cNvPr id="138" name="Google Shape;138;p5" descr="A picture containing person, indoor, wall, person&#10;&#10;Description automatically generated"/>
          <p:cNvPicPr preferRelativeResize="0"/>
          <p:nvPr/>
        </p:nvPicPr>
        <p:blipFill rotWithShape="1">
          <a:blip r:embed="rId5">
            <a:alphaModFix/>
          </a:blip>
          <a:srcRect/>
          <a:stretch/>
        </p:blipFill>
        <p:spPr>
          <a:xfrm>
            <a:off x="6362700" y="2138362"/>
            <a:ext cx="2433637" cy="3651250"/>
          </a:xfrm>
          <a:prstGeom prst="rect">
            <a:avLst/>
          </a:prstGeom>
          <a:noFill/>
          <a:ln>
            <a:noFill/>
          </a:ln>
        </p:spPr>
      </p:pic>
      <p:pic>
        <p:nvPicPr>
          <p:cNvPr id="139" name="Google Shape;139;p5" descr="A person wearing glasses&#10;&#10;Description automatically generated with low confidence"/>
          <p:cNvPicPr preferRelativeResize="0"/>
          <p:nvPr/>
        </p:nvPicPr>
        <p:blipFill rotWithShape="1">
          <a:blip r:embed="rId6">
            <a:alphaModFix/>
          </a:blip>
          <a:srcRect/>
          <a:stretch/>
        </p:blipFill>
        <p:spPr>
          <a:xfrm>
            <a:off x="9258300" y="2138362"/>
            <a:ext cx="2435225" cy="3651250"/>
          </a:xfrm>
          <a:prstGeom prst="rect">
            <a:avLst/>
          </a:prstGeom>
          <a:noFill/>
          <a:ln>
            <a:noFill/>
          </a:ln>
        </p:spPr>
      </p:pic>
      <p:sp>
        <p:nvSpPr>
          <p:cNvPr id="140" name="Google Shape;140;p5"/>
          <p:cNvSpPr txBox="1"/>
          <p:nvPr/>
        </p:nvSpPr>
        <p:spPr>
          <a:xfrm>
            <a:off x="568325" y="5876925"/>
            <a:ext cx="2378075" cy="36988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Linda Bahrke</a:t>
            </a:r>
            <a:endParaRPr/>
          </a:p>
        </p:txBody>
      </p:sp>
      <p:sp>
        <p:nvSpPr>
          <p:cNvPr id="141" name="Google Shape;141;p5"/>
          <p:cNvSpPr txBox="1"/>
          <p:nvPr/>
        </p:nvSpPr>
        <p:spPr>
          <a:xfrm>
            <a:off x="6362700" y="5881687"/>
            <a:ext cx="2378075" cy="368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Bob Miller</a:t>
            </a:r>
            <a:endParaRPr/>
          </a:p>
        </p:txBody>
      </p:sp>
      <p:sp>
        <p:nvSpPr>
          <p:cNvPr id="142" name="Google Shape;142;p5"/>
          <p:cNvSpPr txBox="1"/>
          <p:nvPr/>
        </p:nvSpPr>
        <p:spPr>
          <a:xfrm>
            <a:off x="3465512" y="5876925"/>
            <a:ext cx="2378075" cy="36988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David Hinde</a:t>
            </a:r>
            <a:endParaRPr/>
          </a:p>
        </p:txBody>
      </p:sp>
      <p:sp>
        <p:nvSpPr>
          <p:cNvPr id="143" name="Google Shape;143;p5"/>
          <p:cNvSpPr txBox="1"/>
          <p:nvPr/>
        </p:nvSpPr>
        <p:spPr>
          <a:xfrm>
            <a:off x="9258300" y="5881687"/>
            <a:ext cx="2379662" cy="368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Teresa Simmons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7"/>
          <p:cNvSpPr txBox="1">
            <a:spLocks noGrp="1"/>
          </p:cNvSpPr>
          <p:nvPr>
            <p:ph type="title"/>
          </p:nvPr>
        </p:nvSpPr>
        <p:spPr>
          <a:xfrm>
            <a:off x="471487" y="3638550"/>
            <a:ext cx="10515600" cy="2852737"/>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7200"/>
              <a:buFont typeface="Arial"/>
              <a:buNone/>
            </a:pPr>
            <a:r>
              <a:rPr lang="en-US" sz="7200" b="0" i="0" u="none">
                <a:solidFill>
                  <a:schemeClr val="lt1"/>
                </a:solidFill>
                <a:latin typeface="Arial"/>
                <a:ea typeface="Arial"/>
                <a:cs typeface="Arial"/>
                <a:sym typeface="Arial"/>
              </a:rPr>
              <a:t>Community Engagement Sessions (CES)</a:t>
            </a:r>
            <a:endParaRPr/>
          </a:p>
        </p:txBody>
      </p:sp>
      <p:sp>
        <p:nvSpPr>
          <p:cNvPr id="159" name="Google Shape;159;p7"/>
          <p:cNvSpPr txBox="1">
            <a:spLocks noGrp="1"/>
          </p:cNvSpPr>
          <p:nvPr>
            <p:ph type="body" idx="1"/>
          </p:nvPr>
        </p:nvSpPr>
        <p:spPr>
          <a:xfrm>
            <a:off x="831850" y="4589462"/>
            <a:ext cx="10515600" cy="1500187"/>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accent1"/>
              </a:buClr>
              <a:buSzPts val="2400"/>
              <a:buNone/>
            </a:pPr>
            <a:endParaRPr sz="2400" b="0" i="0" u="none">
              <a:solidFill>
                <a:schemeClr val="accent1"/>
              </a:solidFill>
              <a:latin typeface="Arial"/>
              <a:ea typeface="Arial"/>
              <a:cs typeface="Arial"/>
              <a:sym typeface="Arial"/>
            </a:endParaRPr>
          </a:p>
          <a:p>
            <a:pPr marL="0" lvl="0" indent="0" algn="l" rtl="0">
              <a:lnSpc>
                <a:spcPct val="90000"/>
              </a:lnSpc>
              <a:spcBef>
                <a:spcPts val="1000"/>
              </a:spcBef>
              <a:spcAft>
                <a:spcPts val="0"/>
              </a:spcAft>
              <a:buClr>
                <a:schemeClr val="accent1"/>
              </a:buClr>
              <a:buSzPts val="2400"/>
              <a:buNone/>
            </a:pPr>
            <a:endParaRPr sz="2400" b="0" i="0" u="none">
              <a:solidFill>
                <a:schemeClr val="accen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14"/>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3600" dirty="0">
                <a:solidFill>
                  <a:schemeClr val="lt1"/>
                </a:solidFill>
                <a:latin typeface="Arial"/>
                <a:cs typeface="Arial"/>
                <a:sym typeface="Arial"/>
              </a:rPr>
              <a:t>Vison Forward Is a Partnership</a:t>
            </a:r>
            <a:endParaRPr sz="3600" dirty="0"/>
          </a:p>
        </p:txBody>
      </p:sp>
      <p:sp>
        <p:nvSpPr>
          <p:cNvPr id="202" name="Google Shape;202;p14"/>
          <p:cNvSpPr txBox="1">
            <a:spLocks noGrp="1"/>
          </p:cNvSpPr>
          <p:nvPr>
            <p:ph type="body" idx="1"/>
          </p:nvPr>
        </p:nvSpPr>
        <p:spPr>
          <a:xfrm>
            <a:off x="838200" y="2106612"/>
            <a:ext cx="10759068" cy="4565650"/>
          </a:xfrm>
          <a:prstGeom prst="rect">
            <a:avLst/>
          </a:prstGeom>
          <a:noFill/>
          <a:ln>
            <a:noFill/>
          </a:ln>
        </p:spPr>
        <p:txBody>
          <a:bodyPr spcFirstLastPara="1" wrap="square" lIns="91425" tIns="45700" rIns="91425" bIns="45700" anchor="t" anchorCtr="0">
            <a:noAutofit/>
          </a:bodyPr>
          <a:lstStyle/>
          <a:p>
            <a:pPr marL="0" marR="0" lvl="0" indent="0" algn="l" rtl="0">
              <a:lnSpc>
                <a:spcPct val="107000"/>
              </a:lnSpc>
              <a:spcBef>
                <a:spcPts val="0"/>
              </a:spcBef>
              <a:spcAft>
                <a:spcPts val="0"/>
              </a:spcAft>
              <a:buClr>
                <a:schemeClr val="dk1"/>
              </a:buClr>
              <a:buSzPts val="2800"/>
              <a:buFont typeface="Arial"/>
              <a:buNone/>
            </a:pPr>
            <a:r>
              <a:rPr lang="en-US" sz="2800" b="1" i="0" u="none" dirty="0">
                <a:solidFill>
                  <a:schemeClr val="dk1"/>
                </a:solidFill>
                <a:latin typeface="Arial"/>
                <a:ea typeface="Arial"/>
                <a:cs typeface="Arial"/>
                <a:sym typeface="Arial"/>
              </a:rPr>
              <a:t>We Need You!</a:t>
            </a:r>
            <a:endParaRPr lang="en-US" sz="2400" dirty="0">
              <a:sym typeface="Arial"/>
            </a:endParaRPr>
          </a:p>
          <a:p>
            <a:pPr marL="457200" lvl="1" indent="0">
              <a:lnSpc>
                <a:spcPct val="107000"/>
              </a:lnSpc>
              <a:spcBef>
                <a:spcPts val="0"/>
              </a:spcBef>
              <a:buClr>
                <a:schemeClr val="dk1"/>
              </a:buClr>
              <a:buSzPts val="2400"/>
              <a:buNone/>
            </a:pPr>
            <a:r>
              <a:rPr lang="en-US" dirty="0">
                <a:solidFill>
                  <a:schemeClr val="dk1"/>
                </a:solidFill>
                <a:effectLst/>
                <a:cs typeface="Arial"/>
                <a:sym typeface="Arial"/>
              </a:rPr>
              <a:t>Vision Forward is the result of a sincere desire </a:t>
            </a:r>
            <a:r>
              <a:rPr lang="en-US" dirty="0">
                <a:solidFill>
                  <a:schemeClr val="dk1"/>
                </a:solidFill>
                <a:cs typeface="Arial"/>
                <a:sym typeface="Arial"/>
              </a:rPr>
              <a:t>to improve the educational opportunities for our children. We review</a:t>
            </a:r>
            <a:r>
              <a:rPr lang="en-US" sz="2400" b="0" i="0" u="none" dirty="0">
                <a:solidFill>
                  <a:schemeClr val="dk1"/>
                </a:solidFill>
                <a:latin typeface="Arial"/>
                <a:ea typeface="Arial"/>
                <a:cs typeface="Arial"/>
                <a:sym typeface="Arial"/>
              </a:rPr>
              <a:t> information that reflects the community’s priorities to improve SJSD and will present recommendations to the St. Joseph Board of Education by December 2022.</a:t>
            </a:r>
            <a:endParaRPr lang="en-US" dirty="0"/>
          </a:p>
          <a:p>
            <a:pPr marL="457200" lvl="1" indent="0">
              <a:lnSpc>
                <a:spcPct val="107000"/>
              </a:lnSpc>
              <a:spcBef>
                <a:spcPts val="0"/>
              </a:spcBef>
              <a:buClr>
                <a:schemeClr val="dk1"/>
              </a:buClr>
              <a:buSzPts val="2400"/>
              <a:buNone/>
            </a:pPr>
            <a:endParaRPr lang="en-US" dirty="0">
              <a:solidFill>
                <a:schemeClr val="dk1"/>
              </a:solidFill>
              <a:cs typeface="Arial"/>
              <a:sym typeface="Arial"/>
            </a:endParaRPr>
          </a:p>
          <a:p>
            <a:pPr marL="457200" lvl="1" indent="0" algn="ctr">
              <a:lnSpc>
                <a:spcPct val="107000"/>
              </a:lnSpc>
              <a:spcBef>
                <a:spcPts val="0"/>
              </a:spcBef>
              <a:buClr>
                <a:schemeClr val="dk1"/>
              </a:buClr>
              <a:buSzPts val="2400"/>
              <a:buNone/>
            </a:pPr>
            <a:r>
              <a:rPr lang="en-US" sz="3200" b="1" dirty="0">
                <a:solidFill>
                  <a:schemeClr val="tx2">
                    <a:lumMod val="75000"/>
                  </a:schemeClr>
                </a:solidFill>
                <a:cs typeface="Arial"/>
                <a:sym typeface="Arial"/>
              </a:rPr>
              <a:t>All of Us Working Together</a:t>
            </a:r>
            <a:endParaRPr lang="en-US" sz="3200" dirty="0">
              <a:solidFill>
                <a:schemeClr val="dk1"/>
              </a:solidFill>
              <a:cs typeface="Arial"/>
              <a:sym typeface="Arial"/>
            </a:endParaRPr>
          </a:p>
          <a:p>
            <a:pPr marL="457200" lvl="1" indent="0" algn="ctr">
              <a:lnSpc>
                <a:spcPct val="107000"/>
              </a:lnSpc>
              <a:spcBef>
                <a:spcPts val="0"/>
              </a:spcBef>
              <a:buClr>
                <a:schemeClr val="dk1"/>
              </a:buClr>
              <a:buSzPts val="2400"/>
              <a:buNone/>
            </a:pPr>
            <a:endParaRPr lang="en-US" dirty="0">
              <a:solidFill>
                <a:schemeClr val="dk1"/>
              </a:solidFill>
              <a:cs typeface="Arial"/>
              <a:sym typeface="Arial"/>
            </a:endParaRPr>
          </a:p>
          <a:p>
            <a:pPr marL="457200" lvl="1" indent="0" algn="ctr">
              <a:lnSpc>
                <a:spcPct val="107000"/>
              </a:lnSpc>
              <a:spcBef>
                <a:spcPts val="0"/>
              </a:spcBef>
              <a:buClr>
                <a:schemeClr val="dk1"/>
              </a:buClr>
              <a:buSzPts val="2400"/>
              <a:buNone/>
            </a:pPr>
            <a:r>
              <a:rPr lang="en-US" dirty="0">
                <a:solidFill>
                  <a:schemeClr val="dk1"/>
                </a:solidFill>
                <a:cs typeface="Arial"/>
                <a:sym typeface="Arial"/>
              </a:rPr>
              <a:t>Residents, Business and Community Leaders, Parents and Educators</a:t>
            </a:r>
          </a:p>
          <a:p>
            <a:pPr marL="457200" lvl="1" indent="0" algn="ctr">
              <a:lnSpc>
                <a:spcPct val="107000"/>
              </a:lnSpc>
              <a:spcBef>
                <a:spcPts val="0"/>
              </a:spcBef>
              <a:buClr>
                <a:schemeClr val="dk1"/>
              </a:buClr>
              <a:buSzPts val="2400"/>
              <a:buNone/>
            </a:pPr>
            <a:r>
              <a:rPr lang="en-US" dirty="0">
                <a:solidFill>
                  <a:schemeClr val="dk1"/>
                </a:solidFill>
                <a:cs typeface="Arial"/>
                <a:sym typeface="Arial"/>
              </a:rPr>
              <a:t>A Strong Partnership That Will Make a Difference</a:t>
            </a:r>
          </a:p>
          <a:p>
            <a:pPr marL="457200" lvl="1" indent="0" algn="ctr">
              <a:lnSpc>
                <a:spcPct val="107000"/>
              </a:lnSpc>
              <a:spcBef>
                <a:spcPts val="0"/>
              </a:spcBef>
              <a:buClr>
                <a:schemeClr val="dk1"/>
              </a:buClr>
              <a:buSzPts val="2400"/>
              <a:buNone/>
            </a:pPr>
            <a:endParaRPr lang="en-US" sz="3200" b="1" dirty="0">
              <a:solidFill>
                <a:schemeClr val="tx2">
                  <a:lumMod val="75000"/>
                </a:schemeClr>
              </a:solidFill>
              <a:cs typeface="Arial"/>
              <a:sym typeface="Arial"/>
            </a:endParaRPr>
          </a:p>
          <a:p>
            <a:pPr marL="457200" lvl="1" indent="0" algn="ctr">
              <a:lnSpc>
                <a:spcPct val="107000"/>
              </a:lnSpc>
              <a:spcBef>
                <a:spcPts val="0"/>
              </a:spcBef>
              <a:buClr>
                <a:schemeClr val="dk1"/>
              </a:buClr>
              <a:buSzPts val="2400"/>
              <a:buNone/>
            </a:pPr>
            <a:endParaRPr lang="en-US" sz="3200" b="1" dirty="0">
              <a:solidFill>
                <a:schemeClr val="tx2">
                  <a:lumMod val="75000"/>
                </a:schemeClr>
              </a:solidFill>
              <a:cs typeface="Arial"/>
              <a:sym typeface="Arial"/>
            </a:endParaRPr>
          </a:p>
          <a:p>
            <a:pPr marL="457200" lvl="1" indent="0">
              <a:lnSpc>
                <a:spcPct val="107000"/>
              </a:lnSpc>
              <a:spcBef>
                <a:spcPts val="0"/>
              </a:spcBef>
              <a:buClr>
                <a:schemeClr val="dk1"/>
              </a:buClr>
              <a:buSzPts val="2400"/>
              <a:buNone/>
            </a:pPr>
            <a:endParaRPr lang="en-US" dirty="0">
              <a:solidFill>
                <a:schemeClr val="dk1"/>
              </a:solidFill>
              <a:cs typeface="Arial"/>
              <a:sym typeface="Arial"/>
            </a:endParaRPr>
          </a:p>
          <a:p>
            <a:pPr marL="457200" marR="0" lvl="1" indent="0" algn="l" rtl="0">
              <a:lnSpc>
                <a:spcPct val="107000"/>
              </a:lnSpc>
              <a:spcBef>
                <a:spcPts val="0"/>
              </a:spcBef>
              <a:spcAft>
                <a:spcPts val="0"/>
              </a:spcAft>
              <a:buClr>
                <a:schemeClr val="dk1"/>
              </a:buClr>
              <a:buSzPts val="2400"/>
              <a:buNone/>
            </a:pPr>
            <a:endParaRPr lang="en-US" sz="1800" b="0" i="0" u="none" strike="noStrike" dirty="0">
              <a:solidFill>
                <a:srgbClr val="000000"/>
              </a:solidFill>
              <a:effectLst/>
              <a:latin typeface="Open Sans" panose="020B0606030504020204" pitchFamily="34" charset="0"/>
            </a:endParaRPr>
          </a:p>
          <a:p>
            <a:pPr marL="685800" marR="0" lvl="1" indent="-228600" algn="l" rtl="0">
              <a:lnSpc>
                <a:spcPct val="107000"/>
              </a:lnSpc>
              <a:spcBef>
                <a:spcPts val="0"/>
              </a:spcBef>
              <a:spcAft>
                <a:spcPts val="0"/>
              </a:spcAft>
              <a:buClr>
                <a:schemeClr val="dk1"/>
              </a:buClr>
              <a:buSzPts val="2400"/>
              <a:buFont typeface="Arial"/>
              <a:buChar char="•"/>
            </a:pPr>
            <a:endParaRPr dirty="0"/>
          </a:p>
          <a:p>
            <a:pPr marL="0" marR="0" lvl="0" indent="0" algn="l" rtl="0">
              <a:lnSpc>
                <a:spcPct val="107000"/>
              </a:lnSpc>
              <a:spcBef>
                <a:spcPts val="0"/>
              </a:spcBef>
              <a:spcAft>
                <a:spcPts val="0"/>
              </a:spcAft>
              <a:buClr>
                <a:schemeClr val="dk1"/>
              </a:buClr>
              <a:buSzPts val="2400"/>
              <a:buFont typeface="Arial"/>
              <a:buNone/>
            </a:pPr>
            <a:endParaRPr sz="2400" b="0" i="0" u="none" dirty="0">
              <a:solidFill>
                <a:schemeClr val="dk1"/>
              </a:solidFill>
              <a:latin typeface="Arial"/>
              <a:ea typeface="Arial"/>
              <a:cs typeface="Arial"/>
              <a:sym typeface="Arial"/>
            </a:endParaRPr>
          </a:p>
          <a:p>
            <a:pPr marL="228600" marR="0" lvl="0" indent="-76200" algn="l" rtl="0">
              <a:lnSpc>
                <a:spcPct val="90000"/>
              </a:lnSpc>
              <a:spcBef>
                <a:spcPts val="1000"/>
              </a:spcBef>
              <a:spcAft>
                <a:spcPts val="0"/>
              </a:spcAft>
              <a:buClr>
                <a:schemeClr val="dk1"/>
              </a:buClr>
              <a:buSzPts val="2400"/>
              <a:buFont typeface="Arial"/>
              <a:buNone/>
            </a:pPr>
            <a:endParaRPr sz="2400" b="0" i="0" u="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6577808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1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a:solidFill>
                  <a:schemeClr val="lt1"/>
                </a:solidFill>
                <a:latin typeface="Arial"/>
                <a:ea typeface="Arial"/>
                <a:cs typeface="Arial"/>
                <a:sym typeface="Arial"/>
              </a:rPr>
              <a:t>Sign-in Sheet</a:t>
            </a:r>
            <a:endParaRPr/>
          </a:p>
        </p:txBody>
      </p:sp>
      <p:pic>
        <p:nvPicPr>
          <p:cNvPr id="195" name="Google Shape;195;p13"/>
          <p:cNvPicPr preferRelativeResize="0"/>
          <p:nvPr/>
        </p:nvPicPr>
        <p:blipFill rotWithShape="1">
          <a:blip r:embed="rId3">
            <a:alphaModFix/>
          </a:blip>
          <a:srcRect/>
          <a:stretch/>
        </p:blipFill>
        <p:spPr>
          <a:xfrm>
            <a:off x="3074988" y="2005013"/>
            <a:ext cx="6042025" cy="4672012"/>
          </a:xfrm>
          <a:prstGeom prst="rect">
            <a:avLst/>
          </a:prstGeom>
          <a:noFill/>
          <a:ln w="9525" cap="flat" cmpd="sng">
            <a:solidFill>
              <a:schemeClr val="dk1"/>
            </a:solidFill>
            <a:prstDash val="solid"/>
            <a:miter lim="800000"/>
            <a:headEnd type="none" w="sm" len="sm"/>
            <a:tailEnd type="none" w="sm" len="sm"/>
          </a:ln>
          <a:effectLst>
            <a:outerShdw blurRad="50800" dist="38100" dir="8100000" algn="tr" rotWithShape="0">
              <a:srgbClr val="000000">
                <a:alpha val="39607"/>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12"/>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600"/>
              <a:buFont typeface="Arial"/>
              <a:buNone/>
            </a:pPr>
            <a:r>
              <a:rPr lang="en-US" sz="3600" b="0" i="0" u="none" dirty="0">
                <a:solidFill>
                  <a:schemeClr val="lt1"/>
                </a:solidFill>
                <a:latin typeface="Arial"/>
                <a:ea typeface="Arial"/>
                <a:cs typeface="Arial"/>
                <a:sym typeface="Arial"/>
              </a:rPr>
              <a:t>Questions/Comments</a:t>
            </a:r>
            <a:endParaRPr dirty="0"/>
          </a:p>
        </p:txBody>
      </p:sp>
      <p:sp>
        <p:nvSpPr>
          <p:cNvPr id="187" name="Google Shape;187;p12"/>
          <p:cNvSpPr txBox="1">
            <a:spLocks noGrp="1"/>
          </p:cNvSpPr>
          <p:nvPr>
            <p:ph type="body" idx="1"/>
          </p:nvPr>
        </p:nvSpPr>
        <p:spPr>
          <a:xfrm>
            <a:off x="838200" y="2173287"/>
            <a:ext cx="6602412" cy="4175125"/>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Fill out “I Have a Question/Comment” form</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Email </a:t>
            </a:r>
            <a:r>
              <a:rPr lang="en-US" sz="2400" b="0" i="0" u="sng" strike="noStrike" cap="none">
                <a:solidFill>
                  <a:schemeClr val="dk1"/>
                </a:solidFill>
                <a:latin typeface="Arial"/>
                <a:ea typeface="Arial"/>
                <a:cs typeface="Arial"/>
                <a:sym typeface="Arial"/>
                <a:hlinkClick r:id="rId3">
                  <a:extLst>
                    <a:ext uri="{A12FA001-AC4F-418D-AE19-62706E023703}">
                      <ahyp:hlinkClr xmlns:ahyp="http://schemas.microsoft.com/office/drawing/2018/hyperlinkcolor" val="tx"/>
                    </a:ext>
                  </a:extLst>
                </a:hlinkClick>
              </a:rPr>
              <a:t>communications@sjsd.k12.mo.us</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Ask Questions during Small Group Time </a:t>
            </a:r>
            <a:endParaRPr/>
          </a:p>
        </p:txBody>
      </p:sp>
      <p:pic>
        <p:nvPicPr>
          <p:cNvPr id="188" name="Google Shape;188;p12"/>
          <p:cNvPicPr preferRelativeResize="0"/>
          <p:nvPr/>
        </p:nvPicPr>
        <p:blipFill rotWithShape="1">
          <a:blip r:embed="rId4">
            <a:alphaModFix/>
          </a:blip>
          <a:srcRect/>
          <a:stretch/>
        </p:blipFill>
        <p:spPr>
          <a:xfrm>
            <a:off x="7904163" y="1741488"/>
            <a:ext cx="3144837" cy="5038725"/>
          </a:xfrm>
          <a:prstGeom prst="rect">
            <a:avLst/>
          </a:prstGeom>
          <a:noFill/>
          <a:ln w="9525" cap="flat" cmpd="sng">
            <a:solidFill>
              <a:schemeClr val="dk1"/>
            </a:solidFill>
            <a:prstDash val="solid"/>
            <a:miter lim="800000"/>
            <a:headEnd type="none" w="sm" len="sm"/>
            <a:tailEnd type="none" w="sm" len="sm"/>
          </a:ln>
          <a:effectLst>
            <a:outerShdw blurRad="50800" dist="38100" dir="2700000" algn="tl" rotWithShape="0">
              <a:srgbClr val="000000">
                <a:alpha val="39607"/>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16"/>
          <p:cNvSpPr txBox="1">
            <a:spLocks noGrp="1"/>
          </p:cNvSpPr>
          <p:nvPr>
            <p:ph type="title"/>
          </p:nvPr>
        </p:nvSpPr>
        <p:spPr>
          <a:xfrm>
            <a:off x="271376" y="1943075"/>
            <a:ext cx="10515600" cy="419262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7200"/>
              <a:buFont typeface="Arial"/>
              <a:buNone/>
            </a:pPr>
            <a:r>
              <a:rPr lang="en-US" sz="7200" dirty="0">
                <a:solidFill>
                  <a:schemeClr val="lt1"/>
                </a:solidFill>
                <a:latin typeface="Arial"/>
                <a:ea typeface="Arial"/>
                <a:cs typeface="Arial"/>
                <a:sym typeface="Arial"/>
              </a:rPr>
              <a:t>Shaping the Vision</a:t>
            </a:r>
            <a:br>
              <a:rPr lang="en-US" sz="7200" b="0" i="0" u="none" dirty="0">
                <a:solidFill>
                  <a:schemeClr val="lt1"/>
                </a:solidFill>
                <a:latin typeface="Arial"/>
                <a:ea typeface="Arial"/>
                <a:cs typeface="Arial"/>
                <a:sym typeface="Arial"/>
              </a:rPr>
            </a:br>
            <a:r>
              <a:rPr lang="en-US" sz="3600" dirty="0">
                <a:solidFill>
                  <a:schemeClr val="lt1"/>
                </a:solidFill>
                <a:latin typeface="Arial"/>
                <a:ea typeface="Arial"/>
                <a:cs typeface="Arial"/>
                <a:sym typeface="Arial"/>
              </a:rPr>
              <a:t>A Recap of What We’ve Learned </a:t>
            </a:r>
            <a:br>
              <a:rPr lang="en-US" sz="7200" b="0" i="0" u="none" dirty="0">
                <a:solidFill>
                  <a:schemeClr val="lt1"/>
                </a:solidFill>
                <a:latin typeface="Arial"/>
                <a:ea typeface="Arial"/>
                <a:cs typeface="Arial"/>
                <a:sym typeface="Arial"/>
              </a:rPr>
            </a:br>
            <a:endParaRPr dirty="0"/>
          </a:p>
        </p:txBody>
      </p:sp>
      <p:sp>
        <p:nvSpPr>
          <p:cNvPr id="216" name="Google Shape;216;p16"/>
          <p:cNvSpPr txBox="1">
            <a:spLocks noGrp="1"/>
          </p:cNvSpPr>
          <p:nvPr>
            <p:ph type="body" idx="1"/>
          </p:nvPr>
        </p:nvSpPr>
        <p:spPr>
          <a:xfrm>
            <a:off x="425450" y="5282120"/>
            <a:ext cx="10515600" cy="1313234"/>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2400"/>
              <a:buNone/>
            </a:pPr>
            <a:endParaRPr sz="2400" b="0" i="0" u="none" dirty="0">
              <a:solidFill>
                <a:schemeClr val="dk1"/>
              </a:solidFill>
              <a:latin typeface="Arial"/>
              <a:ea typeface="Arial"/>
              <a:cs typeface="Arial"/>
              <a:sym typeface="Arial"/>
            </a:endParaRPr>
          </a:p>
          <a:p>
            <a:pPr>
              <a:buClr>
                <a:schemeClr val="dk1"/>
              </a:buClr>
              <a:buSzPts val="2400"/>
            </a:pPr>
            <a:r>
              <a:rPr lang="en-US" sz="2400" b="0" i="1" u="none" dirty="0">
                <a:solidFill>
                  <a:schemeClr val="dk1"/>
                </a:solidFill>
                <a:latin typeface="Arial"/>
                <a:ea typeface="Arial"/>
                <a:cs typeface="Arial"/>
                <a:sym typeface="Arial"/>
              </a:rPr>
              <a:t>Presenter:  </a:t>
            </a:r>
            <a:r>
              <a:rPr lang="en-US" b="1" dirty="0">
                <a:solidFill>
                  <a:schemeClr val="bg1"/>
                </a:solidFill>
              </a:rPr>
              <a:t>Dr. Doug Van Zyl, Superintendent</a:t>
            </a:r>
            <a:endParaRPr lang="en-US" dirty="0">
              <a:solidFill>
                <a:schemeClr val="bg1"/>
              </a:solidFill>
            </a:endParaRPr>
          </a:p>
          <a:p>
            <a:pPr>
              <a:buClr>
                <a:schemeClr val="dk1"/>
              </a:buClr>
              <a:buSzPts val="2400"/>
            </a:pPr>
            <a:r>
              <a:rPr lang="en-US" dirty="0"/>
              <a:t>		</a:t>
            </a:r>
          </a:p>
          <a:p>
            <a:pPr marL="0" lvl="0" indent="0" algn="l" rtl="0">
              <a:lnSpc>
                <a:spcPct val="90000"/>
              </a:lnSpc>
              <a:spcBef>
                <a:spcPts val="1000"/>
              </a:spcBef>
              <a:spcAft>
                <a:spcPts val="0"/>
              </a:spcAft>
              <a:buClr>
                <a:schemeClr val="dk1"/>
              </a:buClr>
              <a:buSzPts val="2400"/>
              <a:buNone/>
            </a:pP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25F4B-F138-8E4A-9A11-AE59D37A9A3B}"/>
              </a:ext>
            </a:extLst>
          </p:cNvPr>
          <p:cNvSpPr>
            <a:spLocks noGrp="1"/>
          </p:cNvSpPr>
          <p:nvPr>
            <p:ph type="ctrTitle"/>
          </p:nvPr>
        </p:nvSpPr>
        <p:spPr>
          <a:xfrm>
            <a:off x="1523999" y="3429001"/>
            <a:ext cx="9144000" cy="942278"/>
          </a:xfrm>
        </p:spPr>
        <p:txBody>
          <a:bodyPr>
            <a:normAutofit/>
          </a:bodyPr>
          <a:lstStyle/>
          <a:p>
            <a:r>
              <a:rPr lang="en-US" sz="3200" dirty="0"/>
              <a:t>Community Engagement #1</a:t>
            </a:r>
          </a:p>
        </p:txBody>
      </p:sp>
      <p:sp>
        <p:nvSpPr>
          <p:cNvPr id="3" name="Subtitle 2">
            <a:extLst>
              <a:ext uri="{FF2B5EF4-FFF2-40B4-BE49-F238E27FC236}">
                <a16:creationId xmlns:a16="http://schemas.microsoft.com/office/drawing/2014/main" id="{6A347AD5-959C-BF44-86FE-43062500451A}"/>
              </a:ext>
            </a:extLst>
          </p:cNvPr>
          <p:cNvSpPr>
            <a:spLocks noGrp="1"/>
          </p:cNvSpPr>
          <p:nvPr>
            <p:ph type="subTitle" idx="1"/>
          </p:nvPr>
        </p:nvSpPr>
        <p:spPr/>
        <p:txBody>
          <a:bodyPr>
            <a:normAutofit lnSpcReduction="10000"/>
          </a:bodyPr>
          <a:lstStyle/>
          <a:p>
            <a:r>
              <a:rPr lang="en-US" sz="5400" dirty="0">
                <a:solidFill>
                  <a:schemeClr val="bg1"/>
                </a:solidFill>
              </a:rPr>
              <a:t>The State of the District </a:t>
            </a:r>
            <a:br>
              <a:rPr lang="en-US" dirty="0">
                <a:solidFill>
                  <a:schemeClr val="bg1"/>
                </a:solidFill>
              </a:rPr>
            </a:br>
            <a:r>
              <a:rPr lang="en-US" sz="2400" dirty="0">
                <a:solidFill>
                  <a:schemeClr val="bg1"/>
                </a:solidFill>
              </a:rPr>
              <a:t>“An Overview of the St. Joseph School District”</a:t>
            </a:r>
            <a:endParaRPr lang="en-US" dirty="0">
              <a:solidFill>
                <a:schemeClr val="bg1"/>
              </a:solidFill>
            </a:endParaRPr>
          </a:p>
        </p:txBody>
      </p:sp>
    </p:spTree>
    <p:extLst>
      <p:ext uri="{BB962C8B-B14F-4D97-AF65-F5344CB8AC3E}">
        <p14:creationId xmlns:p14="http://schemas.microsoft.com/office/powerpoint/2010/main" val="20367855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a:extLst>
              <a:ext uri="{FF2B5EF4-FFF2-40B4-BE49-F238E27FC236}">
                <a16:creationId xmlns:a16="http://schemas.microsoft.com/office/drawing/2014/main" id="{2E440767-4B7E-68EE-69BF-F5548D13F644}"/>
              </a:ext>
            </a:extLst>
          </p:cNvPr>
          <p:cNvSpPr>
            <a:spLocks noGrp="1" noChangeArrowheads="1"/>
          </p:cNvSpPr>
          <p:nvPr>
            <p:ph type="title"/>
          </p:nvPr>
        </p:nvSpPr>
        <p:spPr/>
        <p:txBody>
          <a:bodyPr/>
          <a:lstStyle/>
          <a:p>
            <a:pPr eaLnBrk="1" hangingPunct="1"/>
            <a:r>
              <a:rPr lang="en-US" altLang="en-US" sz="4000" dirty="0"/>
              <a:t>District Mission and Vision </a:t>
            </a:r>
          </a:p>
        </p:txBody>
      </p:sp>
      <p:sp>
        <p:nvSpPr>
          <p:cNvPr id="3" name="Content Placeholder 2">
            <a:extLst>
              <a:ext uri="{FF2B5EF4-FFF2-40B4-BE49-F238E27FC236}">
                <a16:creationId xmlns:a16="http://schemas.microsoft.com/office/drawing/2014/main" id="{FBAFF574-AA8E-615F-4830-3104FADFDB9C}"/>
              </a:ext>
            </a:extLst>
          </p:cNvPr>
          <p:cNvSpPr>
            <a:spLocks noGrp="1"/>
          </p:cNvSpPr>
          <p:nvPr>
            <p:ph idx="1"/>
          </p:nvPr>
        </p:nvSpPr>
        <p:spPr>
          <a:xfrm>
            <a:off x="838200" y="2524125"/>
            <a:ext cx="10515600" cy="3556000"/>
          </a:xfrm>
        </p:spPr>
        <p:txBody>
          <a:bodyPr rtlCol="0">
            <a:normAutofit/>
          </a:bodyPr>
          <a:lstStyle/>
          <a:p>
            <a:pPr marL="0" indent="0" algn="ctr" eaLnBrk="1" fontAlgn="auto" hangingPunct="1">
              <a:lnSpc>
                <a:spcPct val="107000"/>
              </a:lnSpc>
              <a:spcBef>
                <a:spcPts val="0"/>
              </a:spcBef>
              <a:spcAft>
                <a:spcPts val="800"/>
              </a:spcAft>
              <a:buFont typeface="Arial" panose="020B0604020202020204" pitchFamily="34" charset="0"/>
              <a:buNone/>
              <a:defRPr/>
            </a:pPr>
            <a:r>
              <a:rPr lang="en-US" b="1" dirty="0">
                <a:solidFill>
                  <a:schemeClr val="accent2"/>
                </a:solidFill>
                <a:latin typeface="+mj-lt"/>
                <a:ea typeface="Calibri" panose="020F0502020204030204" pitchFamily="34" charset="0"/>
                <a:cs typeface="Times New Roman" panose="02020603050405020304" pitchFamily="18" charset="0"/>
              </a:rPr>
              <a:t>District Mission</a:t>
            </a:r>
            <a:r>
              <a:rPr lang="en-US" dirty="0">
                <a:solidFill>
                  <a:schemeClr val="accent2"/>
                </a:solidFill>
                <a:latin typeface="+mj-lt"/>
                <a:ea typeface="Calibri" panose="020F0502020204030204" pitchFamily="34" charset="0"/>
                <a:cs typeface="Times New Roman" panose="02020603050405020304" pitchFamily="18" charset="0"/>
              </a:rPr>
              <a:t> </a:t>
            </a:r>
            <a:br>
              <a:rPr lang="en-US" dirty="0">
                <a:latin typeface="+mj-lt"/>
                <a:ea typeface="Calibri" panose="020F0502020204030204" pitchFamily="34" charset="0"/>
                <a:cs typeface="Times New Roman" panose="02020603050405020304" pitchFamily="18" charset="0"/>
              </a:rPr>
            </a:br>
            <a:r>
              <a:rPr lang="en-US" dirty="0">
                <a:latin typeface="+mj-lt"/>
                <a:ea typeface="Calibri" panose="020F0502020204030204" pitchFamily="34" charset="0"/>
                <a:cs typeface="Times New Roman" panose="02020603050405020304" pitchFamily="18" charset="0"/>
              </a:rPr>
              <a:t>Preparing students for success in a complex and changing world.</a:t>
            </a:r>
          </a:p>
          <a:p>
            <a:pPr marL="0" indent="0" algn="ctr" eaLnBrk="1" fontAlgn="auto" hangingPunct="1">
              <a:lnSpc>
                <a:spcPct val="107000"/>
              </a:lnSpc>
              <a:spcBef>
                <a:spcPts val="0"/>
              </a:spcBef>
              <a:spcAft>
                <a:spcPts val="800"/>
              </a:spcAft>
              <a:buFont typeface="Arial" panose="020B0604020202020204" pitchFamily="34" charset="0"/>
              <a:buNone/>
              <a:defRPr/>
            </a:pPr>
            <a:endParaRPr lang="en-US" b="1" dirty="0">
              <a:solidFill>
                <a:schemeClr val="accent2"/>
              </a:solidFill>
              <a:latin typeface="+mj-lt"/>
              <a:ea typeface="Calibri" panose="020F0502020204030204" pitchFamily="34" charset="0"/>
              <a:cs typeface="Times New Roman" panose="02020603050405020304" pitchFamily="18" charset="0"/>
            </a:endParaRPr>
          </a:p>
          <a:p>
            <a:pPr marL="0" indent="0" algn="ctr" eaLnBrk="1" fontAlgn="auto" hangingPunct="1">
              <a:lnSpc>
                <a:spcPct val="107000"/>
              </a:lnSpc>
              <a:spcBef>
                <a:spcPts val="0"/>
              </a:spcBef>
              <a:spcAft>
                <a:spcPts val="800"/>
              </a:spcAft>
              <a:buFont typeface="Arial" panose="020B0604020202020204" pitchFamily="34" charset="0"/>
              <a:buNone/>
              <a:defRPr/>
            </a:pPr>
            <a:r>
              <a:rPr lang="en-US" b="1" dirty="0">
                <a:solidFill>
                  <a:schemeClr val="accent2"/>
                </a:solidFill>
                <a:latin typeface="+mj-lt"/>
                <a:ea typeface="Calibri" panose="020F0502020204030204" pitchFamily="34" charset="0"/>
                <a:cs typeface="Times New Roman" panose="02020603050405020304" pitchFamily="18" charset="0"/>
              </a:rPr>
              <a:t>District Vision</a:t>
            </a:r>
            <a:br>
              <a:rPr lang="en-US" b="1" dirty="0">
                <a:latin typeface="+mj-lt"/>
                <a:ea typeface="Calibri" panose="020F0502020204030204" pitchFamily="34" charset="0"/>
                <a:cs typeface="Times New Roman" panose="02020603050405020304" pitchFamily="18" charset="0"/>
              </a:rPr>
            </a:br>
            <a:r>
              <a:rPr lang="en-US" dirty="0">
                <a:latin typeface="+mj-lt"/>
                <a:ea typeface="Calibri" panose="020F0502020204030204" pitchFamily="34" charset="0"/>
                <a:cs typeface="Times New Roman" panose="02020603050405020304" pitchFamily="18" charset="0"/>
              </a:rPr>
              <a:t>Creating a climate of achievement in </a:t>
            </a:r>
            <a:br>
              <a:rPr lang="en-US" dirty="0">
                <a:latin typeface="+mj-lt"/>
                <a:ea typeface="Calibri" panose="020F0502020204030204" pitchFamily="34" charset="0"/>
                <a:cs typeface="Times New Roman" panose="02020603050405020304" pitchFamily="18" charset="0"/>
              </a:rPr>
            </a:br>
            <a:r>
              <a:rPr lang="en-US" dirty="0">
                <a:latin typeface="+mj-lt"/>
                <a:ea typeface="Calibri" panose="020F0502020204030204" pitchFamily="34" charset="0"/>
                <a:cs typeface="Times New Roman" panose="02020603050405020304" pitchFamily="18" charset="0"/>
              </a:rPr>
              <a:t>partnership with an engaged community.</a:t>
            </a:r>
          </a:p>
          <a:p>
            <a:pPr algn="ctr" eaLnBrk="1" fontAlgn="auto" hangingPunct="1">
              <a:spcAft>
                <a:spcPts val="0"/>
              </a:spcAft>
              <a:defRPr/>
            </a:pPr>
            <a:endParaRPr lang="en-US" dirty="0">
              <a:latin typeface="+mj-lt"/>
            </a:endParaRPr>
          </a:p>
        </p:txBody>
      </p:sp>
    </p:spTree>
    <p:extLst>
      <p:ext uri="{BB962C8B-B14F-4D97-AF65-F5344CB8AC3E}">
        <p14:creationId xmlns:p14="http://schemas.microsoft.com/office/powerpoint/2010/main" val="1659108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a:extLst>
              <a:ext uri="{FF2B5EF4-FFF2-40B4-BE49-F238E27FC236}">
                <a16:creationId xmlns:a16="http://schemas.microsoft.com/office/drawing/2014/main" id="{EE908586-773C-433C-A3EC-9FE23CA002E8}"/>
              </a:ext>
            </a:extLst>
          </p:cNvPr>
          <p:cNvSpPr>
            <a:spLocks noGrp="1" noChangeArrowheads="1"/>
          </p:cNvSpPr>
          <p:nvPr>
            <p:ph type="title"/>
          </p:nvPr>
        </p:nvSpPr>
        <p:spPr/>
        <p:txBody>
          <a:bodyPr/>
          <a:lstStyle/>
          <a:p>
            <a:pPr eaLnBrk="1" hangingPunct="1"/>
            <a:r>
              <a:rPr lang="en-US" altLang="en-US"/>
              <a:t>Programs</a:t>
            </a:r>
          </a:p>
        </p:txBody>
      </p:sp>
      <p:sp>
        <p:nvSpPr>
          <p:cNvPr id="3" name="Content Placeholder 2">
            <a:extLst>
              <a:ext uri="{FF2B5EF4-FFF2-40B4-BE49-F238E27FC236}">
                <a16:creationId xmlns:a16="http://schemas.microsoft.com/office/drawing/2014/main" id="{6BB23F1C-BEB7-4E33-C65A-4FF755BE8300}"/>
              </a:ext>
            </a:extLst>
          </p:cNvPr>
          <p:cNvSpPr>
            <a:spLocks noGrp="1"/>
          </p:cNvSpPr>
          <p:nvPr>
            <p:ph idx="1"/>
          </p:nvPr>
        </p:nvSpPr>
        <p:spPr>
          <a:xfrm>
            <a:off x="838200" y="1927225"/>
            <a:ext cx="4957763" cy="4748213"/>
          </a:xfrm>
        </p:spPr>
        <p:txBody>
          <a:bodyPr rtlCol="0">
            <a:normAutofit lnSpcReduction="10000"/>
          </a:bodyPr>
          <a:lstStyle/>
          <a:p>
            <a:pPr eaLnBrk="1" fontAlgn="auto" hangingPunct="1">
              <a:lnSpc>
                <a:spcPct val="120000"/>
              </a:lnSpc>
              <a:spcBef>
                <a:spcPts val="0"/>
              </a:spcBef>
              <a:spcAft>
                <a:spcPts val="0"/>
              </a:spcAft>
              <a:buSzPts val="1000"/>
              <a:tabLst>
                <a:tab pos="457200" algn="l"/>
              </a:tabLst>
              <a:defRPr/>
            </a:pPr>
            <a:r>
              <a:rPr lang="en-US" sz="2200" b="1" dirty="0"/>
              <a:t>New Hillyard Technical Center </a:t>
            </a:r>
          </a:p>
          <a:p>
            <a:pPr lvl="1" eaLnBrk="1" fontAlgn="auto" hangingPunct="1">
              <a:lnSpc>
                <a:spcPct val="120000"/>
              </a:lnSpc>
              <a:spcBef>
                <a:spcPts val="0"/>
              </a:spcBef>
              <a:spcAft>
                <a:spcPts val="0"/>
              </a:spcAft>
              <a:buSzPts val="1000"/>
              <a:tabLst>
                <a:tab pos="457200" algn="l"/>
              </a:tabLst>
              <a:defRPr/>
            </a:pPr>
            <a:r>
              <a:rPr lang="en-US" sz="1900" dirty="0"/>
              <a:t>Pathways to the Teaching Profession </a:t>
            </a:r>
          </a:p>
          <a:p>
            <a:pPr lvl="1" eaLnBrk="1" fontAlgn="auto" hangingPunct="1">
              <a:lnSpc>
                <a:spcPct val="120000"/>
              </a:lnSpc>
              <a:spcBef>
                <a:spcPts val="0"/>
              </a:spcBef>
              <a:spcAft>
                <a:spcPts val="0"/>
              </a:spcAft>
              <a:buSzPts val="1000"/>
              <a:tabLst>
                <a:tab pos="457200" algn="l"/>
              </a:tabLst>
              <a:defRPr/>
            </a:pPr>
            <a:r>
              <a:rPr lang="en-US" sz="1900" dirty="0"/>
              <a:t>Industrial Equipment Repair &amp; Maintenance</a:t>
            </a:r>
          </a:p>
          <a:p>
            <a:pPr eaLnBrk="1" fontAlgn="auto" hangingPunct="1">
              <a:lnSpc>
                <a:spcPct val="120000"/>
              </a:lnSpc>
              <a:spcBef>
                <a:spcPts val="0"/>
              </a:spcBef>
              <a:spcAft>
                <a:spcPts val="0"/>
              </a:spcAft>
              <a:buSzPts val="1000"/>
              <a:tabLst>
                <a:tab pos="457200" algn="l"/>
              </a:tabLst>
              <a:defRPr/>
            </a:pPr>
            <a:endParaRPr lang="en-US" sz="2400" dirty="0"/>
          </a:p>
          <a:p>
            <a:pPr eaLnBrk="1" fontAlgn="auto" hangingPunct="1">
              <a:lnSpc>
                <a:spcPct val="120000"/>
              </a:lnSpc>
              <a:spcBef>
                <a:spcPts val="0"/>
              </a:spcBef>
              <a:spcAft>
                <a:spcPts val="0"/>
              </a:spcAft>
              <a:buSzPts val="1000"/>
              <a:tabLst>
                <a:tab pos="457200" algn="l"/>
              </a:tabLst>
              <a:defRPr/>
            </a:pPr>
            <a:r>
              <a:rPr lang="en-US" sz="2200" b="1" dirty="0"/>
              <a:t>North Central MO College TRIO Talent Search Grant</a:t>
            </a:r>
          </a:p>
          <a:p>
            <a:pPr lvl="1" eaLnBrk="1" fontAlgn="auto" hangingPunct="1">
              <a:lnSpc>
                <a:spcPct val="120000"/>
              </a:lnSpc>
              <a:spcBef>
                <a:spcPts val="0"/>
              </a:spcBef>
              <a:spcAft>
                <a:spcPts val="0"/>
              </a:spcAft>
              <a:buSzPts val="1000"/>
              <a:tabLst>
                <a:tab pos="457200" algn="l"/>
              </a:tabLst>
              <a:defRPr/>
            </a:pPr>
            <a:r>
              <a:rPr lang="en-US" sz="1800" dirty="0"/>
              <a:t>Focuses on first-generation, low-income, disabled, or disadvantaged students whose post-secondary education enrollment and graduation rates are measurably lower than those of their peers</a:t>
            </a:r>
            <a:endParaRPr lang="en-US" sz="2000" dirty="0"/>
          </a:p>
          <a:p>
            <a:pPr eaLnBrk="1" fontAlgn="auto" hangingPunct="1">
              <a:lnSpc>
                <a:spcPct val="120000"/>
              </a:lnSpc>
              <a:spcAft>
                <a:spcPts val="0"/>
              </a:spcAft>
              <a:defRPr/>
            </a:pPr>
            <a:endParaRPr lang="en-US" sz="2400" dirty="0"/>
          </a:p>
        </p:txBody>
      </p:sp>
      <p:sp>
        <p:nvSpPr>
          <p:cNvPr id="44035" name="Content Placeholder 2">
            <a:extLst>
              <a:ext uri="{FF2B5EF4-FFF2-40B4-BE49-F238E27FC236}">
                <a16:creationId xmlns:a16="http://schemas.microsoft.com/office/drawing/2014/main" id="{911F2694-5B9F-07BF-1776-676B7BDF7D5B}"/>
              </a:ext>
            </a:extLst>
          </p:cNvPr>
          <p:cNvSpPr txBox="1">
            <a:spLocks noChangeArrowheads="1"/>
          </p:cNvSpPr>
          <p:nvPr/>
        </p:nvSpPr>
        <p:spPr bwMode="auto">
          <a:xfrm>
            <a:off x="6786563" y="1870075"/>
            <a:ext cx="5405437" cy="474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Arial" panose="020B0604020202020204" pitchFamily="34" charset="0"/>
              <a:buChar char="•"/>
              <a:tabLst>
                <a:tab pos="457200" algn="l"/>
              </a:tabLst>
              <a:defRPr sz="2800">
                <a:solidFill>
                  <a:schemeClr val="tx1"/>
                </a:solidFill>
                <a:latin typeface="Arial" panose="020B0604020202020204" pitchFamily="34" charset="0"/>
              </a:defRPr>
            </a:lvl1pPr>
            <a:lvl2pPr marL="685800" indent="-228600">
              <a:lnSpc>
                <a:spcPct val="90000"/>
              </a:lnSpc>
              <a:spcBef>
                <a:spcPts val="500"/>
              </a:spcBef>
              <a:buFont typeface="Arial" panose="020B0604020202020204" pitchFamily="34" charset="0"/>
              <a:buChar char="•"/>
              <a:tabLst>
                <a:tab pos="457200" algn="l"/>
              </a:tabLst>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tabLst>
                <a:tab pos="457200" algn="l"/>
              </a:tabLst>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tabLst>
                <a:tab pos="457200" algn="l"/>
              </a:tabLst>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tabLst>
                <a:tab pos="457200" algn="l"/>
              </a:tabLst>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457200" algn="l"/>
              </a:tabLst>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457200" algn="l"/>
              </a:tabLst>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457200" algn="l"/>
              </a:tabLst>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457200" algn="l"/>
              </a:tabLst>
              <a:defRPr>
                <a:solidFill>
                  <a:schemeClr val="tx1"/>
                </a:solidFill>
                <a:latin typeface="Arial" panose="020B0604020202020204" pitchFamily="34" charset="0"/>
              </a:defRPr>
            </a:lvl9pPr>
          </a:lstStyle>
          <a:p>
            <a:pPr eaLnBrk="1" hangingPunct="1">
              <a:lnSpc>
                <a:spcPct val="120000"/>
              </a:lnSpc>
              <a:spcBef>
                <a:spcPct val="0"/>
              </a:spcBef>
              <a:buSzPts val="1000"/>
            </a:pPr>
            <a:r>
              <a:rPr lang="en-US" altLang="en-US" sz="2200" b="1"/>
              <a:t>Apprenticeship Program</a:t>
            </a:r>
          </a:p>
          <a:p>
            <a:pPr lvl="1" eaLnBrk="1" hangingPunct="1">
              <a:lnSpc>
                <a:spcPct val="120000"/>
              </a:lnSpc>
              <a:spcBef>
                <a:spcPct val="0"/>
              </a:spcBef>
              <a:buSzPts val="1000"/>
            </a:pPr>
            <a:r>
              <a:rPr lang="en-US" altLang="en-US" sz="1800"/>
              <a:t>Provides technical instruction, on the job training and earning money while students learn</a:t>
            </a:r>
          </a:p>
          <a:p>
            <a:pPr lvl="1" eaLnBrk="1" hangingPunct="1">
              <a:lnSpc>
                <a:spcPct val="120000"/>
              </a:lnSpc>
              <a:spcBef>
                <a:spcPct val="0"/>
              </a:spcBef>
              <a:buSzPts val="1000"/>
            </a:pPr>
            <a:r>
              <a:rPr lang="en-US" altLang="en-US" sz="1800"/>
              <a:t>Twenty-two local business partners</a:t>
            </a:r>
          </a:p>
          <a:p>
            <a:pPr eaLnBrk="1" hangingPunct="1">
              <a:lnSpc>
                <a:spcPct val="120000"/>
              </a:lnSpc>
              <a:spcBef>
                <a:spcPct val="0"/>
              </a:spcBef>
              <a:buSzPts val="1000"/>
            </a:pPr>
            <a:endParaRPr lang="en-US" altLang="en-US" sz="2000"/>
          </a:p>
          <a:p>
            <a:pPr eaLnBrk="1" hangingPunct="1">
              <a:lnSpc>
                <a:spcPct val="120000"/>
              </a:lnSpc>
              <a:spcBef>
                <a:spcPct val="0"/>
              </a:spcBef>
              <a:buSzPts val="1000"/>
            </a:pPr>
            <a:r>
              <a:rPr lang="en-US" altLang="en-US" sz="2200" b="1"/>
              <a:t>Career Exploration Opportunities</a:t>
            </a:r>
          </a:p>
          <a:p>
            <a:pPr lvl="1" eaLnBrk="1" hangingPunct="1">
              <a:lnSpc>
                <a:spcPct val="120000"/>
              </a:lnSpc>
              <a:spcBef>
                <a:spcPct val="0"/>
              </a:spcBef>
              <a:buSzPts val="1000"/>
            </a:pPr>
            <a:r>
              <a:rPr lang="en-US" altLang="en-US" sz="1800"/>
              <a:t>Breakfast with the Experts</a:t>
            </a:r>
          </a:p>
          <a:p>
            <a:pPr lvl="1" eaLnBrk="1" hangingPunct="1">
              <a:lnSpc>
                <a:spcPct val="120000"/>
              </a:lnSpc>
              <a:spcBef>
                <a:spcPct val="0"/>
              </a:spcBef>
              <a:buSzPts val="1000"/>
            </a:pPr>
            <a:r>
              <a:rPr lang="en-US" altLang="en-US" sz="1800"/>
              <a:t>Lunch &amp; Learn</a:t>
            </a:r>
          </a:p>
          <a:p>
            <a:pPr lvl="1" eaLnBrk="1" hangingPunct="1">
              <a:lnSpc>
                <a:spcPct val="120000"/>
              </a:lnSpc>
              <a:spcBef>
                <a:spcPct val="0"/>
              </a:spcBef>
              <a:buSzPts val="1000"/>
            </a:pPr>
            <a:r>
              <a:rPr lang="en-US" altLang="en-US" sz="1800"/>
              <a:t>Manufacturing Day</a:t>
            </a:r>
          </a:p>
          <a:p>
            <a:pPr lvl="1" eaLnBrk="1" hangingPunct="1">
              <a:lnSpc>
                <a:spcPct val="120000"/>
              </a:lnSpc>
              <a:spcBef>
                <a:spcPct val="0"/>
              </a:spcBef>
              <a:buSzPts val="1000"/>
            </a:pPr>
            <a:r>
              <a:rPr lang="en-US" altLang="en-US" sz="1800"/>
              <a:t>Missouri Connections</a:t>
            </a:r>
          </a:p>
          <a:p>
            <a:pPr eaLnBrk="1" hangingPunct="1">
              <a:lnSpc>
                <a:spcPct val="120000"/>
              </a:lnSpc>
              <a:spcBef>
                <a:spcPct val="0"/>
              </a:spcBef>
              <a:buSzPts val="1000"/>
            </a:pPr>
            <a:endParaRPr lang="en-US" altLang="en-US" sz="2000"/>
          </a:p>
          <a:p>
            <a:pPr eaLnBrk="1" hangingPunct="1">
              <a:lnSpc>
                <a:spcPct val="120000"/>
              </a:lnSpc>
            </a:pPr>
            <a:endParaRPr lang="en-US" altLang="en-US" sz="20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a:extLst>
              <a:ext uri="{FF2B5EF4-FFF2-40B4-BE49-F238E27FC236}">
                <a16:creationId xmlns:a16="http://schemas.microsoft.com/office/drawing/2014/main" id="{C6D402E4-1785-ACAF-BD96-B5F98EF6C0B7}"/>
              </a:ext>
            </a:extLst>
          </p:cNvPr>
          <p:cNvSpPr>
            <a:spLocks noGrp="1" noChangeArrowheads="1"/>
          </p:cNvSpPr>
          <p:nvPr>
            <p:ph type="title"/>
          </p:nvPr>
        </p:nvSpPr>
        <p:spPr/>
        <p:txBody>
          <a:bodyPr/>
          <a:lstStyle/>
          <a:p>
            <a:pPr eaLnBrk="1" hangingPunct="1"/>
            <a:r>
              <a:rPr lang="en-US" altLang="en-US"/>
              <a:t>Programs (continued)</a:t>
            </a:r>
          </a:p>
        </p:txBody>
      </p:sp>
      <p:sp>
        <p:nvSpPr>
          <p:cNvPr id="3" name="Content Placeholder 2">
            <a:extLst>
              <a:ext uri="{FF2B5EF4-FFF2-40B4-BE49-F238E27FC236}">
                <a16:creationId xmlns:a16="http://schemas.microsoft.com/office/drawing/2014/main" id="{687CBB51-72EE-320F-1328-B527563B9332}"/>
              </a:ext>
            </a:extLst>
          </p:cNvPr>
          <p:cNvSpPr>
            <a:spLocks noGrp="1"/>
          </p:cNvSpPr>
          <p:nvPr>
            <p:ph idx="1"/>
          </p:nvPr>
        </p:nvSpPr>
        <p:spPr>
          <a:xfrm>
            <a:off x="838200" y="2085975"/>
            <a:ext cx="10515600" cy="4090988"/>
          </a:xfrm>
        </p:spPr>
        <p:txBody>
          <a:bodyPr rtlCol="0">
            <a:normAutofit lnSpcReduction="10000"/>
          </a:bodyPr>
          <a:lstStyle/>
          <a:p>
            <a:pPr eaLnBrk="1" fontAlgn="auto" hangingPunct="1">
              <a:lnSpc>
                <a:spcPct val="170000"/>
              </a:lnSpc>
              <a:spcAft>
                <a:spcPts val="0"/>
              </a:spcAft>
              <a:defRPr/>
            </a:pPr>
            <a:r>
              <a:rPr lang="en-US" sz="1800" b="1" dirty="0"/>
              <a:t>Project Lead the Way</a:t>
            </a:r>
          </a:p>
          <a:p>
            <a:pPr lvl="1" eaLnBrk="1" fontAlgn="auto" hangingPunct="1">
              <a:lnSpc>
                <a:spcPct val="170000"/>
              </a:lnSpc>
              <a:spcAft>
                <a:spcPts val="0"/>
              </a:spcAft>
              <a:defRPr/>
            </a:pPr>
            <a:r>
              <a:rPr lang="en-US" sz="1600" dirty="0"/>
              <a:t>Exploration of Engineering and Biomedical Science programs for students in Grades 9-12</a:t>
            </a:r>
          </a:p>
          <a:p>
            <a:pPr eaLnBrk="1" fontAlgn="auto" hangingPunct="1">
              <a:lnSpc>
                <a:spcPct val="170000"/>
              </a:lnSpc>
              <a:spcAft>
                <a:spcPts val="0"/>
              </a:spcAft>
              <a:defRPr/>
            </a:pPr>
            <a:r>
              <a:rPr lang="en-US" sz="1800" b="1" dirty="0"/>
              <a:t>Grow Your Own Program</a:t>
            </a:r>
          </a:p>
          <a:p>
            <a:pPr lvl="1" eaLnBrk="1" fontAlgn="auto" hangingPunct="1">
              <a:lnSpc>
                <a:spcPct val="170000"/>
              </a:lnSpc>
              <a:spcAft>
                <a:spcPts val="0"/>
              </a:spcAft>
              <a:defRPr/>
            </a:pPr>
            <a:r>
              <a:rPr lang="en-US" sz="1600" dirty="0"/>
              <a:t>Recruits, develops and retrains teachers already in the community</a:t>
            </a:r>
          </a:p>
          <a:p>
            <a:pPr lvl="1" eaLnBrk="1" fontAlgn="auto" hangingPunct="1">
              <a:lnSpc>
                <a:spcPct val="170000"/>
              </a:lnSpc>
              <a:spcAft>
                <a:spcPts val="0"/>
              </a:spcAft>
              <a:defRPr/>
            </a:pPr>
            <a:r>
              <a:rPr lang="en-US" sz="1600" dirty="0"/>
              <a:t>Targets current high school students, college students majoring in education and employees who have an interest in teaching</a:t>
            </a:r>
          </a:p>
          <a:p>
            <a:pPr eaLnBrk="1" fontAlgn="auto" hangingPunct="1">
              <a:lnSpc>
                <a:spcPct val="170000"/>
              </a:lnSpc>
              <a:spcAft>
                <a:spcPts val="0"/>
              </a:spcAft>
              <a:defRPr/>
            </a:pPr>
            <a:r>
              <a:rPr lang="en-US" sz="1800" b="1" dirty="0"/>
              <a:t>State required courses are offered at all schools. </a:t>
            </a:r>
            <a:endParaRPr lang="en-US" sz="1800" dirty="0"/>
          </a:p>
          <a:p>
            <a:pPr eaLnBrk="1" fontAlgn="auto" hangingPunct="1">
              <a:lnSpc>
                <a:spcPct val="170000"/>
              </a:lnSpc>
              <a:spcAft>
                <a:spcPts val="0"/>
              </a:spcAft>
              <a:defRPr/>
            </a:pPr>
            <a:r>
              <a:rPr lang="en-US" sz="1800" b="1" dirty="0"/>
              <a:t>Special Education Services, ESOL, McKinney Vento Program, and the Homebound Program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7B98C1CF-FED0-CCA3-3033-8F9DB138A15B}"/>
              </a:ext>
            </a:extLst>
          </p:cNvPr>
          <p:cNvSpPr>
            <a:spLocks noGrp="1"/>
          </p:cNvSpPr>
          <p:nvPr>
            <p:ph type="title"/>
          </p:nvPr>
        </p:nvSpPr>
        <p:spPr>
          <a:xfrm>
            <a:off x="160421" y="276030"/>
            <a:ext cx="12031579" cy="1325563"/>
          </a:xfrm>
        </p:spPr>
        <p:txBody>
          <a:bodyPr>
            <a:normAutofit/>
          </a:bodyPr>
          <a:lstStyle/>
          <a:p>
            <a:r>
              <a:rPr lang="en-US" sz="3600" b="1" dirty="0"/>
              <a:t>SJSD Attendance by Grade Level*</a:t>
            </a:r>
            <a:br>
              <a:rPr lang="en-US" sz="3200" b="1" dirty="0"/>
            </a:br>
            <a:endParaRPr lang="en-US" sz="3200" dirty="0"/>
          </a:p>
        </p:txBody>
      </p:sp>
      <p:sp>
        <p:nvSpPr>
          <p:cNvPr id="3" name="Content Placeholder 2">
            <a:extLst>
              <a:ext uri="{FF2B5EF4-FFF2-40B4-BE49-F238E27FC236}">
                <a16:creationId xmlns:a16="http://schemas.microsoft.com/office/drawing/2014/main" id="{2D962437-EC97-4745-9F31-675784DF0EA4}"/>
              </a:ext>
            </a:extLst>
          </p:cNvPr>
          <p:cNvSpPr>
            <a:spLocks noGrp="1"/>
          </p:cNvSpPr>
          <p:nvPr>
            <p:ph idx="1"/>
          </p:nvPr>
        </p:nvSpPr>
        <p:spPr/>
        <p:txBody>
          <a:bodyPr vert="horz" lIns="91440" tIns="45720" rIns="91440" bIns="45720" rtlCol="0">
            <a:normAutofit/>
          </a:bodyPr>
          <a:lstStyle/>
          <a:p>
            <a:pPr marL="0"/>
            <a:endParaRPr lang="en-US" sz="1600" dirty="0"/>
          </a:p>
          <a:p>
            <a:endParaRPr lang="en-US" sz="1600" dirty="0"/>
          </a:p>
          <a:p>
            <a:pPr marL="0"/>
            <a:endParaRPr lang="en-US" sz="1600" dirty="0"/>
          </a:p>
          <a:p>
            <a:endParaRPr lang="en-US" sz="1600" dirty="0"/>
          </a:p>
          <a:p>
            <a:endParaRPr lang="en-US" sz="1600" dirty="0"/>
          </a:p>
        </p:txBody>
      </p:sp>
      <p:graphicFrame>
        <p:nvGraphicFramePr>
          <p:cNvPr id="8" name="Table 8">
            <a:extLst>
              <a:ext uri="{FF2B5EF4-FFF2-40B4-BE49-F238E27FC236}">
                <a16:creationId xmlns:a16="http://schemas.microsoft.com/office/drawing/2014/main" id="{C53D2204-1D80-E546-26D0-8C9FB3759993}"/>
              </a:ext>
            </a:extLst>
          </p:cNvPr>
          <p:cNvGraphicFramePr>
            <a:graphicFrameLocks noGrp="1"/>
          </p:cNvGraphicFramePr>
          <p:nvPr/>
        </p:nvGraphicFramePr>
        <p:xfrm>
          <a:off x="516671" y="1776937"/>
          <a:ext cx="4668645" cy="4998720"/>
        </p:xfrm>
        <a:graphic>
          <a:graphicData uri="http://schemas.openxmlformats.org/drawingml/2006/table">
            <a:tbl>
              <a:tblPr firstRow="1" bandRow="1">
                <a:tableStyleId>{5C22544A-7EE6-4342-B048-85BDC9FD1C3A}</a:tableStyleId>
              </a:tblPr>
              <a:tblGrid>
                <a:gridCol w="949012">
                  <a:extLst>
                    <a:ext uri="{9D8B030D-6E8A-4147-A177-3AD203B41FA5}">
                      <a16:colId xmlns:a16="http://schemas.microsoft.com/office/drawing/2014/main" val="2972390215"/>
                    </a:ext>
                  </a:extLst>
                </a:gridCol>
                <a:gridCol w="3719633">
                  <a:extLst>
                    <a:ext uri="{9D8B030D-6E8A-4147-A177-3AD203B41FA5}">
                      <a16:colId xmlns:a16="http://schemas.microsoft.com/office/drawing/2014/main" val="856040895"/>
                    </a:ext>
                  </a:extLst>
                </a:gridCol>
              </a:tblGrid>
              <a:tr h="620781">
                <a:tc>
                  <a:txBody>
                    <a:bodyPr/>
                    <a:lstStyle/>
                    <a:p>
                      <a:r>
                        <a:rPr lang="en-US" dirty="0">
                          <a:solidFill>
                            <a:schemeClr val="tx1"/>
                          </a:solidFill>
                        </a:rPr>
                        <a:t>Grade </a:t>
                      </a:r>
                    </a:p>
                  </a:txBody>
                  <a:tcPr/>
                </a:tc>
                <a:tc>
                  <a:txBody>
                    <a:bodyPr/>
                    <a:lstStyle/>
                    <a:p>
                      <a:r>
                        <a:rPr lang="en-US" dirty="0">
                          <a:solidFill>
                            <a:schemeClr val="tx1"/>
                          </a:solidFill>
                        </a:rPr>
                        <a:t>Sum of MSIP Prop Attendance (attending 90% or more)</a:t>
                      </a:r>
                    </a:p>
                  </a:txBody>
                  <a:tcPr/>
                </a:tc>
                <a:extLst>
                  <a:ext uri="{0D108BD9-81ED-4DB2-BD59-A6C34878D82A}">
                    <a16:rowId xmlns:a16="http://schemas.microsoft.com/office/drawing/2014/main" val="3130026964"/>
                  </a:ext>
                </a:extLst>
              </a:tr>
              <a:tr h="325171">
                <a:tc>
                  <a:txBody>
                    <a:bodyPr/>
                    <a:lstStyle/>
                    <a:p>
                      <a:r>
                        <a:rPr lang="en-US" sz="1600" dirty="0"/>
                        <a:t>K</a:t>
                      </a:r>
                    </a:p>
                  </a:txBody>
                  <a:tcPr/>
                </a:tc>
                <a:tc>
                  <a:txBody>
                    <a:bodyPr/>
                    <a:lstStyle/>
                    <a:p>
                      <a:pPr algn="l"/>
                      <a:r>
                        <a:rPr lang="en-US" sz="1600" b="1" dirty="0"/>
                        <a:t>69.22%</a:t>
                      </a:r>
                    </a:p>
                  </a:txBody>
                  <a:tcPr/>
                </a:tc>
                <a:extLst>
                  <a:ext uri="{0D108BD9-81ED-4DB2-BD59-A6C34878D82A}">
                    <a16:rowId xmlns:a16="http://schemas.microsoft.com/office/drawing/2014/main" val="3327174408"/>
                  </a:ext>
                </a:extLst>
              </a:tr>
              <a:tr h="325171">
                <a:tc>
                  <a:txBody>
                    <a:bodyPr/>
                    <a:lstStyle/>
                    <a:p>
                      <a:r>
                        <a:rPr lang="en-US" sz="1600" dirty="0"/>
                        <a:t>1</a:t>
                      </a:r>
                    </a:p>
                  </a:txBody>
                  <a:tcPr/>
                </a:tc>
                <a:tc>
                  <a:txBody>
                    <a:bodyPr/>
                    <a:lstStyle/>
                    <a:p>
                      <a:pPr algn="l"/>
                      <a:r>
                        <a:rPr lang="en-US" sz="1600" b="1" dirty="0"/>
                        <a:t>72.08%</a:t>
                      </a:r>
                    </a:p>
                  </a:txBody>
                  <a:tcPr/>
                </a:tc>
                <a:extLst>
                  <a:ext uri="{0D108BD9-81ED-4DB2-BD59-A6C34878D82A}">
                    <a16:rowId xmlns:a16="http://schemas.microsoft.com/office/drawing/2014/main" val="117890779"/>
                  </a:ext>
                </a:extLst>
              </a:tr>
              <a:tr h="325171">
                <a:tc>
                  <a:txBody>
                    <a:bodyPr/>
                    <a:lstStyle/>
                    <a:p>
                      <a:r>
                        <a:rPr lang="en-US" sz="1600" dirty="0"/>
                        <a:t>2</a:t>
                      </a:r>
                    </a:p>
                  </a:txBody>
                  <a:tcPr/>
                </a:tc>
                <a:tc>
                  <a:txBody>
                    <a:bodyPr/>
                    <a:lstStyle/>
                    <a:p>
                      <a:pPr algn="l"/>
                      <a:r>
                        <a:rPr lang="en-US" sz="1600" b="1" dirty="0"/>
                        <a:t>77.41%</a:t>
                      </a:r>
                    </a:p>
                  </a:txBody>
                  <a:tcPr/>
                </a:tc>
                <a:extLst>
                  <a:ext uri="{0D108BD9-81ED-4DB2-BD59-A6C34878D82A}">
                    <a16:rowId xmlns:a16="http://schemas.microsoft.com/office/drawing/2014/main" val="3111368003"/>
                  </a:ext>
                </a:extLst>
              </a:tr>
              <a:tr h="325171">
                <a:tc>
                  <a:txBody>
                    <a:bodyPr/>
                    <a:lstStyle/>
                    <a:p>
                      <a:r>
                        <a:rPr lang="en-US" sz="1600" dirty="0"/>
                        <a:t>3</a:t>
                      </a:r>
                    </a:p>
                  </a:txBody>
                  <a:tcPr/>
                </a:tc>
                <a:tc>
                  <a:txBody>
                    <a:bodyPr/>
                    <a:lstStyle/>
                    <a:p>
                      <a:pPr algn="l"/>
                      <a:r>
                        <a:rPr lang="en-US" sz="1600" b="1" dirty="0"/>
                        <a:t>77.17%</a:t>
                      </a:r>
                    </a:p>
                  </a:txBody>
                  <a:tcPr/>
                </a:tc>
                <a:extLst>
                  <a:ext uri="{0D108BD9-81ED-4DB2-BD59-A6C34878D82A}">
                    <a16:rowId xmlns:a16="http://schemas.microsoft.com/office/drawing/2014/main" val="2292768170"/>
                  </a:ext>
                </a:extLst>
              </a:tr>
              <a:tr h="325171">
                <a:tc>
                  <a:txBody>
                    <a:bodyPr/>
                    <a:lstStyle/>
                    <a:p>
                      <a:r>
                        <a:rPr lang="en-US" sz="1600" dirty="0"/>
                        <a:t>4</a:t>
                      </a:r>
                    </a:p>
                  </a:txBody>
                  <a:tcPr/>
                </a:tc>
                <a:tc>
                  <a:txBody>
                    <a:bodyPr/>
                    <a:lstStyle/>
                    <a:p>
                      <a:pPr algn="l"/>
                      <a:r>
                        <a:rPr lang="en-US" sz="1600" b="1" dirty="0"/>
                        <a:t>77.90%</a:t>
                      </a:r>
                    </a:p>
                  </a:txBody>
                  <a:tcPr/>
                </a:tc>
                <a:extLst>
                  <a:ext uri="{0D108BD9-81ED-4DB2-BD59-A6C34878D82A}">
                    <a16:rowId xmlns:a16="http://schemas.microsoft.com/office/drawing/2014/main" val="4105435049"/>
                  </a:ext>
                </a:extLst>
              </a:tr>
              <a:tr h="325171">
                <a:tc>
                  <a:txBody>
                    <a:bodyPr/>
                    <a:lstStyle/>
                    <a:p>
                      <a:r>
                        <a:rPr lang="en-US" sz="1600" dirty="0"/>
                        <a:t>5</a:t>
                      </a:r>
                    </a:p>
                  </a:txBody>
                  <a:tcPr/>
                </a:tc>
                <a:tc>
                  <a:txBody>
                    <a:bodyPr/>
                    <a:lstStyle/>
                    <a:p>
                      <a:pPr algn="l"/>
                      <a:r>
                        <a:rPr lang="en-US" sz="1600" b="1" dirty="0"/>
                        <a:t>78.89%</a:t>
                      </a:r>
                    </a:p>
                  </a:txBody>
                  <a:tcPr/>
                </a:tc>
                <a:extLst>
                  <a:ext uri="{0D108BD9-81ED-4DB2-BD59-A6C34878D82A}">
                    <a16:rowId xmlns:a16="http://schemas.microsoft.com/office/drawing/2014/main" val="4058520141"/>
                  </a:ext>
                </a:extLst>
              </a:tr>
              <a:tr h="325171">
                <a:tc>
                  <a:txBody>
                    <a:bodyPr/>
                    <a:lstStyle/>
                    <a:p>
                      <a:r>
                        <a:rPr lang="en-US" sz="1600" dirty="0"/>
                        <a:t>6</a:t>
                      </a:r>
                    </a:p>
                  </a:txBody>
                  <a:tcPr/>
                </a:tc>
                <a:tc>
                  <a:txBody>
                    <a:bodyPr/>
                    <a:lstStyle/>
                    <a:p>
                      <a:pPr algn="l"/>
                      <a:r>
                        <a:rPr lang="en-US" sz="1600" b="1" dirty="0"/>
                        <a:t>74.56%</a:t>
                      </a:r>
                    </a:p>
                  </a:txBody>
                  <a:tcPr/>
                </a:tc>
                <a:extLst>
                  <a:ext uri="{0D108BD9-81ED-4DB2-BD59-A6C34878D82A}">
                    <a16:rowId xmlns:a16="http://schemas.microsoft.com/office/drawing/2014/main" val="3690567403"/>
                  </a:ext>
                </a:extLst>
              </a:tr>
              <a:tr h="325171">
                <a:tc>
                  <a:txBody>
                    <a:bodyPr/>
                    <a:lstStyle/>
                    <a:p>
                      <a:r>
                        <a:rPr lang="en-US" sz="1600" dirty="0"/>
                        <a:t>7</a:t>
                      </a:r>
                    </a:p>
                  </a:txBody>
                  <a:tcPr/>
                </a:tc>
                <a:tc>
                  <a:txBody>
                    <a:bodyPr/>
                    <a:lstStyle/>
                    <a:p>
                      <a:pPr algn="l"/>
                      <a:r>
                        <a:rPr lang="en-US" sz="1600" b="1" dirty="0"/>
                        <a:t>69.90%</a:t>
                      </a:r>
                    </a:p>
                  </a:txBody>
                  <a:tcPr/>
                </a:tc>
                <a:extLst>
                  <a:ext uri="{0D108BD9-81ED-4DB2-BD59-A6C34878D82A}">
                    <a16:rowId xmlns:a16="http://schemas.microsoft.com/office/drawing/2014/main" val="2719360639"/>
                  </a:ext>
                </a:extLst>
              </a:tr>
              <a:tr h="325171">
                <a:tc>
                  <a:txBody>
                    <a:bodyPr/>
                    <a:lstStyle/>
                    <a:p>
                      <a:r>
                        <a:rPr lang="en-US" sz="1600" dirty="0"/>
                        <a:t>8</a:t>
                      </a:r>
                    </a:p>
                  </a:txBody>
                  <a:tcPr/>
                </a:tc>
                <a:tc>
                  <a:txBody>
                    <a:bodyPr/>
                    <a:lstStyle/>
                    <a:p>
                      <a:pPr algn="l"/>
                      <a:r>
                        <a:rPr lang="en-US" sz="1600" b="1" dirty="0"/>
                        <a:t>66.98%</a:t>
                      </a:r>
                    </a:p>
                  </a:txBody>
                  <a:tcPr/>
                </a:tc>
                <a:extLst>
                  <a:ext uri="{0D108BD9-81ED-4DB2-BD59-A6C34878D82A}">
                    <a16:rowId xmlns:a16="http://schemas.microsoft.com/office/drawing/2014/main" val="2024030516"/>
                  </a:ext>
                </a:extLst>
              </a:tr>
              <a:tr h="325171">
                <a:tc>
                  <a:txBody>
                    <a:bodyPr/>
                    <a:lstStyle/>
                    <a:p>
                      <a:r>
                        <a:rPr lang="en-US" sz="1600" dirty="0"/>
                        <a:t>9</a:t>
                      </a:r>
                    </a:p>
                  </a:txBody>
                  <a:tcPr/>
                </a:tc>
                <a:tc>
                  <a:txBody>
                    <a:bodyPr/>
                    <a:lstStyle/>
                    <a:p>
                      <a:pPr algn="l"/>
                      <a:r>
                        <a:rPr lang="en-US" sz="1600" b="1" dirty="0"/>
                        <a:t>73.49%</a:t>
                      </a:r>
                    </a:p>
                  </a:txBody>
                  <a:tcPr/>
                </a:tc>
                <a:extLst>
                  <a:ext uri="{0D108BD9-81ED-4DB2-BD59-A6C34878D82A}">
                    <a16:rowId xmlns:a16="http://schemas.microsoft.com/office/drawing/2014/main" val="2703539975"/>
                  </a:ext>
                </a:extLst>
              </a:tr>
              <a:tr h="325171">
                <a:tc>
                  <a:txBody>
                    <a:bodyPr/>
                    <a:lstStyle/>
                    <a:p>
                      <a:r>
                        <a:rPr lang="en-US" sz="1600" dirty="0"/>
                        <a:t>10</a:t>
                      </a:r>
                    </a:p>
                  </a:txBody>
                  <a:tcPr/>
                </a:tc>
                <a:tc>
                  <a:txBody>
                    <a:bodyPr/>
                    <a:lstStyle/>
                    <a:p>
                      <a:pPr algn="l"/>
                      <a:r>
                        <a:rPr lang="en-US" sz="1600" b="1" dirty="0"/>
                        <a:t>69.12%</a:t>
                      </a:r>
                    </a:p>
                  </a:txBody>
                  <a:tcPr/>
                </a:tc>
                <a:extLst>
                  <a:ext uri="{0D108BD9-81ED-4DB2-BD59-A6C34878D82A}">
                    <a16:rowId xmlns:a16="http://schemas.microsoft.com/office/drawing/2014/main" val="4270824971"/>
                  </a:ext>
                </a:extLst>
              </a:tr>
              <a:tr h="325171">
                <a:tc>
                  <a:txBody>
                    <a:bodyPr/>
                    <a:lstStyle/>
                    <a:p>
                      <a:r>
                        <a:rPr lang="en-US" sz="1600" dirty="0"/>
                        <a:t>11</a:t>
                      </a:r>
                    </a:p>
                  </a:txBody>
                  <a:tcPr/>
                </a:tc>
                <a:tc>
                  <a:txBody>
                    <a:bodyPr/>
                    <a:lstStyle/>
                    <a:p>
                      <a:pPr algn="l"/>
                      <a:r>
                        <a:rPr lang="en-US" sz="1600" b="1" dirty="0"/>
                        <a:t>71.58%</a:t>
                      </a:r>
                    </a:p>
                  </a:txBody>
                  <a:tcPr/>
                </a:tc>
                <a:extLst>
                  <a:ext uri="{0D108BD9-81ED-4DB2-BD59-A6C34878D82A}">
                    <a16:rowId xmlns:a16="http://schemas.microsoft.com/office/drawing/2014/main" val="516186470"/>
                  </a:ext>
                </a:extLst>
              </a:tr>
              <a:tr h="325171">
                <a:tc>
                  <a:txBody>
                    <a:bodyPr/>
                    <a:lstStyle/>
                    <a:p>
                      <a:r>
                        <a:rPr lang="en-US" sz="1600" dirty="0"/>
                        <a:t>12</a:t>
                      </a:r>
                    </a:p>
                  </a:txBody>
                  <a:tcPr/>
                </a:tc>
                <a:tc>
                  <a:txBody>
                    <a:bodyPr/>
                    <a:lstStyle/>
                    <a:p>
                      <a:pPr algn="l"/>
                      <a:r>
                        <a:rPr lang="en-US" sz="1600" b="1" dirty="0"/>
                        <a:t>75.46%</a:t>
                      </a:r>
                    </a:p>
                  </a:txBody>
                  <a:tcPr/>
                </a:tc>
                <a:extLst>
                  <a:ext uri="{0D108BD9-81ED-4DB2-BD59-A6C34878D82A}">
                    <a16:rowId xmlns:a16="http://schemas.microsoft.com/office/drawing/2014/main" val="1477949985"/>
                  </a:ext>
                </a:extLst>
              </a:tr>
            </a:tbl>
          </a:graphicData>
        </a:graphic>
      </p:graphicFrame>
      <p:sp>
        <p:nvSpPr>
          <p:cNvPr id="10" name="TextBox 9">
            <a:extLst>
              <a:ext uri="{FF2B5EF4-FFF2-40B4-BE49-F238E27FC236}">
                <a16:creationId xmlns:a16="http://schemas.microsoft.com/office/drawing/2014/main" id="{86B0A922-4FDC-5AD9-5D9D-AE8D1404A84A}"/>
              </a:ext>
            </a:extLst>
          </p:cNvPr>
          <p:cNvSpPr txBox="1"/>
          <p:nvPr/>
        </p:nvSpPr>
        <p:spPr>
          <a:xfrm>
            <a:off x="6337827" y="1766965"/>
            <a:ext cx="5006346" cy="400110"/>
          </a:xfrm>
          <a:prstGeom prst="rect">
            <a:avLst/>
          </a:prstGeom>
          <a:noFill/>
        </p:spPr>
        <p:txBody>
          <a:bodyPr wrap="square" rtlCol="0">
            <a:spAutoFit/>
          </a:bodyPr>
          <a:lstStyle/>
          <a:p>
            <a:pPr algn="ctr"/>
            <a:r>
              <a:rPr lang="en-US" sz="2000" b="1" dirty="0"/>
              <a:t>173 Student Days of School</a:t>
            </a:r>
          </a:p>
        </p:txBody>
      </p:sp>
      <p:sp>
        <p:nvSpPr>
          <p:cNvPr id="13" name="Oval 12">
            <a:extLst>
              <a:ext uri="{FF2B5EF4-FFF2-40B4-BE49-F238E27FC236}">
                <a16:creationId xmlns:a16="http://schemas.microsoft.com/office/drawing/2014/main" id="{264AA623-04E9-700A-2944-B96416A20AAD}"/>
              </a:ext>
            </a:extLst>
          </p:cNvPr>
          <p:cNvSpPr/>
          <p:nvPr/>
        </p:nvSpPr>
        <p:spPr>
          <a:xfrm>
            <a:off x="6271253" y="2263282"/>
            <a:ext cx="5006346" cy="5090018"/>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tx1"/>
              </a:solidFill>
            </a:endParaRPr>
          </a:p>
        </p:txBody>
      </p:sp>
      <p:sp>
        <p:nvSpPr>
          <p:cNvPr id="2" name="TextBox 1">
            <a:extLst>
              <a:ext uri="{FF2B5EF4-FFF2-40B4-BE49-F238E27FC236}">
                <a16:creationId xmlns:a16="http://schemas.microsoft.com/office/drawing/2014/main" id="{39B00D95-D7EB-466B-815F-71D73D68EE4A}"/>
              </a:ext>
            </a:extLst>
          </p:cNvPr>
          <p:cNvSpPr txBox="1"/>
          <p:nvPr/>
        </p:nvSpPr>
        <p:spPr>
          <a:xfrm rot="5400000">
            <a:off x="9142569" y="3986686"/>
            <a:ext cx="5404074" cy="338554"/>
          </a:xfrm>
          <a:prstGeom prst="rect">
            <a:avLst/>
          </a:prstGeom>
          <a:noFill/>
        </p:spPr>
        <p:txBody>
          <a:bodyPr wrap="square" rtlCol="0">
            <a:spAutoFit/>
          </a:bodyPr>
          <a:lstStyle/>
          <a:p>
            <a:pPr algn="ctr"/>
            <a:r>
              <a:rPr lang="en-US" sz="1600" i="1" dirty="0"/>
              <a:t>*Attendance Aug. 23, 2021 to March 31, 2022 </a:t>
            </a:r>
          </a:p>
        </p:txBody>
      </p:sp>
      <p:sp>
        <p:nvSpPr>
          <p:cNvPr id="4" name="TextBox 3">
            <a:extLst>
              <a:ext uri="{FF2B5EF4-FFF2-40B4-BE49-F238E27FC236}">
                <a16:creationId xmlns:a16="http://schemas.microsoft.com/office/drawing/2014/main" id="{51BD546D-C20B-48A2-B357-4531C76B7D63}"/>
              </a:ext>
            </a:extLst>
          </p:cNvPr>
          <p:cNvSpPr txBox="1"/>
          <p:nvPr/>
        </p:nvSpPr>
        <p:spPr>
          <a:xfrm>
            <a:off x="6304540" y="2973161"/>
            <a:ext cx="4939771" cy="3539430"/>
          </a:xfrm>
          <a:prstGeom prst="rect">
            <a:avLst/>
          </a:prstGeom>
          <a:noFill/>
        </p:spPr>
        <p:txBody>
          <a:bodyPr wrap="square" rtlCol="0">
            <a:spAutoFit/>
          </a:bodyPr>
          <a:lstStyle/>
          <a:p>
            <a:pPr algn="ctr" eaLnBrk="1" hangingPunct="1">
              <a:lnSpc>
                <a:spcPct val="100000"/>
              </a:lnSpc>
              <a:spcBef>
                <a:spcPct val="0"/>
              </a:spcBef>
              <a:buFontTx/>
              <a:buNone/>
            </a:pPr>
            <a:r>
              <a:rPr lang="en-US" altLang="en-US" sz="2800" b="1" dirty="0"/>
              <a:t>Attendance Rate</a:t>
            </a:r>
          </a:p>
          <a:p>
            <a:pPr algn="ctr" eaLnBrk="1" hangingPunct="1">
              <a:lnSpc>
                <a:spcPct val="100000"/>
              </a:lnSpc>
              <a:spcBef>
                <a:spcPct val="0"/>
              </a:spcBef>
              <a:buFontTx/>
              <a:buNone/>
            </a:pPr>
            <a:endParaRPr lang="en-US" altLang="en-US" sz="2400" b="1" dirty="0"/>
          </a:p>
          <a:p>
            <a:pPr algn="ctr" eaLnBrk="1" hangingPunct="1">
              <a:lnSpc>
                <a:spcPct val="100000"/>
              </a:lnSpc>
              <a:spcBef>
                <a:spcPct val="0"/>
              </a:spcBef>
              <a:buFontTx/>
              <a:buNone/>
            </a:pPr>
            <a:r>
              <a:rPr lang="en-US" altLang="en-US" sz="2400" b="1" dirty="0">
                <a:solidFill>
                  <a:schemeClr val="bg1"/>
                </a:solidFill>
              </a:rPr>
              <a:t>St. Joseph School District</a:t>
            </a:r>
          </a:p>
          <a:p>
            <a:pPr algn="ctr" eaLnBrk="1" hangingPunct="1">
              <a:lnSpc>
                <a:spcPct val="100000"/>
              </a:lnSpc>
              <a:spcBef>
                <a:spcPct val="0"/>
              </a:spcBef>
              <a:buFontTx/>
              <a:buNone/>
            </a:pPr>
            <a:r>
              <a:rPr lang="en-US" altLang="en-US" sz="4000" b="1" dirty="0"/>
              <a:t>75.10%</a:t>
            </a:r>
          </a:p>
          <a:p>
            <a:pPr algn="ctr" eaLnBrk="1" hangingPunct="1">
              <a:lnSpc>
                <a:spcPct val="100000"/>
              </a:lnSpc>
              <a:spcBef>
                <a:spcPct val="0"/>
              </a:spcBef>
              <a:buFontTx/>
              <a:buNone/>
            </a:pPr>
            <a:endParaRPr lang="en-US" altLang="en-US" sz="2400" b="1" dirty="0"/>
          </a:p>
          <a:p>
            <a:pPr algn="ctr" eaLnBrk="1" hangingPunct="1">
              <a:lnSpc>
                <a:spcPct val="100000"/>
              </a:lnSpc>
              <a:spcBef>
                <a:spcPct val="0"/>
              </a:spcBef>
              <a:buFontTx/>
              <a:buNone/>
            </a:pPr>
            <a:r>
              <a:rPr lang="en-US" altLang="en-US" sz="2400" b="1" dirty="0">
                <a:solidFill>
                  <a:schemeClr val="bg1"/>
                </a:solidFill>
              </a:rPr>
              <a:t>State of Missouri</a:t>
            </a:r>
          </a:p>
          <a:p>
            <a:pPr algn="ctr" eaLnBrk="1" hangingPunct="1">
              <a:lnSpc>
                <a:spcPct val="100000"/>
              </a:lnSpc>
              <a:spcBef>
                <a:spcPct val="0"/>
              </a:spcBef>
              <a:buFontTx/>
              <a:buNone/>
            </a:pPr>
            <a:r>
              <a:rPr lang="en-US" altLang="en-US" sz="4000" b="1" dirty="0"/>
              <a:t>82.3%</a:t>
            </a:r>
          </a:p>
          <a:p>
            <a:pPr algn="ctr" eaLnBrk="1" hangingPunct="1">
              <a:lnSpc>
                <a:spcPct val="100000"/>
              </a:lnSpc>
              <a:spcBef>
                <a:spcPct val="0"/>
              </a:spcBef>
              <a:buFontTx/>
              <a:buNone/>
            </a:pPr>
            <a:r>
              <a:rPr lang="en-US" altLang="en-US" sz="2000" dirty="0"/>
              <a:t>2020-21</a:t>
            </a:r>
            <a:endParaRPr lang="en-US" sz="2000" dirty="0"/>
          </a:p>
        </p:txBody>
      </p:sp>
    </p:spTree>
    <p:extLst>
      <p:ext uri="{BB962C8B-B14F-4D97-AF65-F5344CB8AC3E}">
        <p14:creationId xmlns:p14="http://schemas.microsoft.com/office/powerpoint/2010/main" val="35316726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a:extLst>
              <a:ext uri="{FF2B5EF4-FFF2-40B4-BE49-F238E27FC236}">
                <a16:creationId xmlns:a16="http://schemas.microsoft.com/office/drawing/2014/main" id="{ADCABBF2-0982-5DD8-5429-6CDC2C5FFC4C}"/>
              </a:ext>
            </a:extLst>
          </p:cNvPr>
          <p:cNvSpPr>
            <a:spLocks noGrp="1" noChangeArrowheads="1"/>
          </p:cNvSpPr>
          <p:nvPr>
            <p:ph type="title"/>
          </p:nvPr>
        </p:nvSpPr>
        <p:spPr/>
        <p:txBody>
          <a:bodyPr/>
          <a:lstStyle/>
          <a:p>
            <a:pPr eaLnBrk="1" hangingPunct="1"/>
            <a:r>
              <a:rPr lang="en-US" altLang="en-US" sz="4000"/>
              <a:t>Sources of Revenue</a:t>
            </a:r>
          </a:p>
        </p:txBody>
      </p:sp>
      <p:pic>
        <p:nvPicPr>
          <p:cNvPr id="64514" name="Content Placeholder 4" descr="Chart, sunburst chart&#10;&#10;Description automatically generated">
            <a:extLst>
              <a:ext uri="{FF2B5EF4-FFF2-40B4-BE49-F238E27FC236}">
                <a16:creationId xmlns:a16="http://schemas.microsoft.com/office/drawing/2014/main" id="{BF904B0E-989A-21AE-7099-4E06BA07486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10838" t="5492" r="10689" b="1003"/>
          <a:stretch>
            <a:fillRect/>
          </a:stretch>
        </p:blipFill>
        <p:spPr>
          <a:xfrm>
            <a:off x="377825" y="2138363"/>
            <a:ext cx="5956300" cy="4452937"/>
          </a:xfrm>
        </p:spPr>
      </p:pic>
      <p:sp>
        <p:nvSpPr>
          <p:cNvPr id="6" name="TextBox 5">
            <a:extLst>
              <a:ext uri="{FF2B5EF4-FFF2-40B4-BE49-F238E27FC236}">
                <a16:creationId xmlns:a16="http://schemas.microsoft.com/office/drawing/2014/main" id="{39336196-DC92-03DE-6E68-734FC91F2581}"/>
              </a:ext>
            </a:extLst>
          </p:cNvPr>
          <p:cNvSpPr txBox="1"/>
          <p:nvPr/>
        </p:nvSpPr>
        <p:spPr>
          <a:xfrm>
            <a:off x="6831013" y="2368550"/>
            <a:ext cx="4813300" cy="3533775"/>
          </a:xfrm>
          <a:prstGeom prst="rect">
            <a:avLst/>
          </a:prstGeom>
          <a:noFill/>
        </p:spPr>
        <p:txBody>
          <a:bodyPr>
            <a:spAutoFit/>
          </a:bodyPr>
          <a:lstStyle/>
          <a:p>
            <a:pPr eaLnBrk="1" fontAlgn="auto" hangingPunct="1">
              <a:spcBef>
                <a:spcPts val="0"/>
              </a:spcBef>
              <a:spcAft>
                <a:spcPts val="0"/>
              </a:spcAft>
              <a:defRPr/>
            </a:pPr>
            <a:r>
              <a:rPr lang="en-US" sz="2400" b="1" dirty="0">
                <a:solidFill>
                  <a:schemeClr val="tx2"/>
                </a:solidFill>
                <a:latin typeface="+mj-lt"/>
              </a:rPr>
              <a:t>Additional Breakdown</a:t>
            </a:r>
          </a:p>
          <a:p>
            <a:pPr eaLnBrk="1" fontAlgn="auto" hangingPunct="1">
              <a:spcBef>
                <a:spcPts val="0"/>
              </a:spcBef>
              <a:spcAft>
                <a:spcPts val="0"/>
              </a:spcAft>
              <a:defRPr/>
            </a:pPr>
            <a:endParaRPr lang="en-US" sz="2400" dirty="0">
              <a:latin typeface="+mj-lt"/>
            </a:endParaRPr>
          </a:p>
          <a:p>
            <a:pPr eaLnBrk="1" fontAlgn="auto" hangingPunct="1">
              <a:lnSpc>
                <a:spcPct val="150000"/>
              </a:lnSpc>
              <a:spcBef>
                <a:spcPts val="0"/>
              </a:spcBef>
              <a:spcAft>
                <a:spcPts val="0"/>
              </a:spcAft>
              <a:defRPr/>
            </a:pPr>
            <a:r>
              <a:rPr lang="en-US" sz="2400" dirty="0">
                <a:latin typeface="+mj-lt"/>
              </a:rPr>
              <a:t>Local Property Taxes	34.8%</a:t>
            </a:r>
          </a:p>
          <a:p>
            <a:pPr eaLnBrk="1" fontAlgn="auto" hangingPunct="1">
              <a:lnSpc>
                <a:spcPct val="150000"/>
              </a:lnSpc>
              <a:spcBef>
                <a:spcPts val="0"/>
              </a:spcBef>
              <a:spcAft>
                <a:spcPts val="0"/>
              </a:spcAft>
              <a:defRPr/>
            </a:pPr>
            <a:r>
              <a:rPr lang="en-US" sz="2400" dirty="0">
                <a:latin typeface="+mj-lt"/>
              </a:rPr>
              <a:t>Basic Formula		26.6%</a:t>
            </a:r>
          </a:p>
          <a:p>
            <a:pPr eaLnBrk="1" fontAlgn="auto" hangingPunct="1">
              <a:lnSpc>
                <a:spcPct val="150000"/>
              </a:lnSpc>
              <a:spcBef>
                <a:spcPts val="0"/>
              </a:spcBef>
              <a:spcAft>
                <a:spcPts val="0"/>
              </a:spcAft>
              <a:defRPr/>
            </a:pPr>
            <a:r>
              <a:rPr lang="en-US" sz="2400" dirty="0">
                <a:latin typeface="+mj-lt"/>
              </a:rPr>
              <a:t>Prop. C			8.51%</a:t>
            </a:r>
          </a:p>
          <a:p>
            <a:pPr eaLnBrk="1" fontAlgn="auto" hangingPunct="1">
              <a:lnSpc>
                <a:spcPct val="150000"/>
              </a:lnSpc>
              <a:spcBef>
                <a:spcPts val="0"/>
              </a:spcBef>
              <a:spcAft>
                <a:spcPts val="0"/>
              </a:spcAft>
              <a:defRPr/>
            </a:pPr>
            <a:r>
              <a:rPr lang="en-US" sz="2400" dirty="0">
                <a:latin typeface="+mj-lt"/>
              </a:rPr>
              <a:t>Gaming			3.01%</a:t>
            </a:r>
          </a:p>
          <a:p>
            <a:pPr eaLnBrk="1" fontAlgn="auto" hangingPunct="1">
              <a:lnSpc>
                <a:spcPct val="150000"/>
              </a:lnSpc>
              <a:spcBef>
                <a:spcPts val="0"/>
              </a:spcBef>
              <a:spcAft>
                <a:spcPts val="0"/>
              </a:spcAft>
              <a:defRPr/>
            </a:pPr>
            <a:r>
              <a:rPr lang="en-US" sz="2400" dirty="0">
                <a:latin typeface="+mj-lt"/>
              </a:rPr>
              <a:t>COVID-19 Relief		8.19%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a:extLst>
              <a:ext uri="{FF2B5EF4-FFF2-40B4-BE49-F238E27FC236}">
                <a16:creationId xmlns:a16="http://schemas.microsoft.com/office/drawing/2014/main" id="{EBA11CD7-1B8C-914F-F717-40B0149949C7}"/>
              </a:ext>
            </a:extLst>
          </p:cNvPr>
          <p:cNvSpPr>
            <a:spLocks noGrp="1" noChangeArrowheads="1"/>
          </p:cNvSpPr>
          <p:nvPr>
            <p:ph type="title"/>
          </p:nvPr>
        </p:nvSpPr>
        <p:spPr/>
        <p:txBody>
          <a:bodyPr/>
          <a:lstStyle/>
          <a:p>
            <a:pPr eaLnBrk="1" hangingPunct="1"/>
            <a:r>
              <a:rPr lang="en-US" altLang="en-US" sz="4000"/>
              <a:t>Total Student Enrollment</a:t>
            </a:r>
          </a:p>
        </p:txBody>
      </p:sp>
      <p:sp>
        <p:nvSpPr>
          <p:cNvPr id="68610" name="TextBox 3">
            <a:extLst>
              <a:ext uri="{FF2B5EF4-FFF2-40B4-BE49-F238E27FC236}">
                <a16:creationId xmlns:a16="http://schemas.microsoft.com/office/drawing/2014/main" id="{8A0312D3-AA9B-56BB-52F9-72ED93844E06}"/>
              </a:ext>
            </a:extLst>
          </p:cNvPr>
          <p:cNvSpPr txBox="1">
            <a:spLocks noChangeArrowheads="1"/>
          </p:cNvSpPr>
          <p:nvPr/>
        </p:nvSpPr>
        <p:spPr bwMode="auto">
          <a:xfrm>
            <a:off x="8866188" y="2671763"/>
            <a:ext cx="2676525" cy="255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lgn="ctr" eaLnBrk="1" hangingPunct="1">
              <a:lnSpc>
                <a:spcPct val="100000"/>
              </a:lnSpc>
              <a:spcBef>
                <a:spcPct val="0"/>
              </a:spcBef>
              <a:buFontTx/>
              <a:buNone/>
            </a:pPr>
            <a:r>
              <a:rPr lang="en-US" altLang="en-US" sz="4000" b="1" dirty="0">
                <a:solidFill>
                  <a:schemeClr val="tx2"/>
                </a:solidFill>
              </a:rPr>
              <a:t>Five Year Loss: </a:t>
            </a:r>
          </a:p>
          <a:p>
            <a:pPr algn="ctr" eaLnBrk="1" hangingPunct="1">
              <a:lnSpc>
                <a:spcPct val="100000"/>
              </a:lnSpc>
              <a:spcBef>
                <a:spcPct val="0"/>
              </a:spcBef>
              <a:buFontTx/>
              <a:buNone/>
            </a:pPr>
            <a:r>
              <a:rPr lang="en-US" altLang="en-US" sz="4000" b="1" dirty="0"/>
              <a:t>-953 Students</a:t>
            </a:r>
          </a:p>
        </p:txBody>
      </p:sp>
      <p:graphicFrame>
        <p:nvGraphicFramePr>
          <p:cNvPr id="5" name="Chart 9">
            <a:extLst>
              <a:ext uri="{FF2B5EF4-FFF2-40B4-BE49-F238E27FC236}">
                <a16:creationId xmlns:a16="http://schemas.microsoft.com/office/drawing/2014/main" id="{C85131B6-A107-E6DC-57B9-281A9EF35645}"/>
              </a:ext>
            </a:extLst>
          </p:cNvPr>
          <p:cNvGraphicFramePr>
            <a:graphicFrameLocks/>
          </p:cNvGraphicFramePr>
          <p:nvPr/>
        </p:nvGraphicFramePr>
        <p:xfrm>
          <a:off x="787400" y="2006600"/>
          <a:ext cx="7599363" cy="4470400"/>
        </p:xfrm>
        <a:graphic>
          <a:graphicData uri="http://schemas.openxmlformats.org/presentationml/2006/ole">
            <mc:AlternateContent xmlns:mc="http://schemas.openxmlformats.org/markup-compatibility/2006">
              <mc:Choice xmlns:v="urn:schemas-microsoft-com:vml" Requires="v">
                <p:oleObj name="Chart" r:id="rId2" imgW="7601084" imgH="4467999" progId="Excel.Chart.8">
                  <p:embed followColorScheme="full"/>
                </p:oleObj>
              </mc:Choice>
              <mc:Fallback>
                <p:oleObj name="Chart" r:id="rId2" imgW="7601084" imgH="4467999" progId="Excel.Chart.8">
                  <p:embed followColorScheme="full"/>
                  <p:pic>
                    <p:nvPicPr>
                      <p:cNvPr id="68611" name="Chart 9">
                        <a:extLst>
                          <a:ext uri="{FF2B5EF4-FFF2-40B4-BE49-F238E27FC236}">
                            <a16:creationId xmlns:a16="http://schemas.microsoft.com/office/drawing/2014/main" id="{99EA9C91-0437-1F9D-FEAB-A01BFDBFCA36}"/>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400" y="2006600"/>
                        <a:ext cx="7599363" cy="447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a:extLst>
              <a:ext uri="{FF2B5EF4-FFF2-40B4-BE49-F238E27FC236}">
                <a16:creationId xmlns:a16="http://schemas.microsoft.com/office/drawing/2014/main" id="{31339F41-D403-B558-640D-942D4B0D43A3}"/>
              </a:ext>
            </a:extLst>
          </p:cNvPr>
          <p:cNvSpPr>
            <a:spLocks noGrp="1" noChangeArrowheads="1"/>
          </p:cNvSpPr>
          <p:nvPr>
            <p:ph type="title"/>
          </p:nvPr>
        </p:nvSpPr>
        <p:spPr/>
        <p:txBody>
          <a:bodyPr/>
          <a:lstStyle/>
          <a:p>
            <a:pPr eaLnBrk="1" hangingPunct="1"/>
            <a:r>
              <a:rPr lang="en-US" altLang="en-US"/>
              <a:t>School Capacity Overview</a:t>
            </a:r>
          </a:p>
        </p:txBody>
      </p:sp>
      <p:sp>
        <p:nvSpPr>
          <p:cNvPr id="3" name="Content Placeholder 2">
            <a:extLst>
              <a:ext uri="{FF2B5EF4-FFF2-40B4-BE49-F238E27FC236}">
                <a16:creationId xmlns:a16="http://schemas.microsoft.com/office/drawing/2014/main" id="{5A3ECD60-A580-EC71-F2AC-F934DB43C317}"/>
              </a:ext>
            </a:extLst>
          </p:cNvPr>
          <p:cNvSpPr>
            <a:spLocks noGrp="1"/>
          </p:cNvSpPr>
          <p:nvPr>
            <p:ph idx="1"/>
          </p:nvPr>
        </p:nvSpPr>
        <p:spPr>
          <a:xfrm>
            <a:off x="838200" y="2157413"/>
            <a:ext cx="5165725" cy="4249737"/>
          </a:xfrm>
        </p:spPr>
        <p:txBody>
          <a:bodyPr rtlCol="0">
            <a:normAutofit/>
          </a:bodyPr>
          <a:lstStyle/>
          <a:p>
            <a:pPr marL="0" indent="0" eaLnBrk="1" fontAlgn="auto" hangingPunct="1">
              <a:spcBef>
                <a:spcPts val="0"/>
              </a:spcBef>
              <a:spcAft>
                <a:spcPts val="0"/>
              </a:spcAft>
              <a:buFont typeface="Arial" panose="020B0604020202020204" pitchFamily="34" charset="0"/>
              <a:buNone/>
              <a:defRPr/>
            </a:pPr>
            <a:r>
              <a:rPr lang="en-US" sz="2400" b="1" dirty="0">
                <a:solidFill>
                  <a:schemeClr val="tx2"/>
                </a:solidFill>
              </a:rPr>
              <a:t>All Schools</a:t>
            </a:r>
          </a:p>
          <a:p>
            <a:pPr eaLnBrk="1" fontAlgn="auto" hangingPunct="1">
              <a:lnSpc>
                <a:spcPct val="100000"/>
              </a:lnSpc>
              <a:spcBef>
                <a:spcPts val="0"/>
              </a:spcBef>
              <a:spcAft>
                <a:spcPts val="0"/>
              </a:spcAft>
              <a:defRPr/>
            </a:pPr>
            <a:r>
              <a:rPr lang="en-US" sz="2400" dirty="0"/>
              <a:t>Optimum Capacity: </a:t>
            </a:r>
            <a:r>
              <a:rPr lang="en-US" sz="2400" b="1" dirty="0"/>
              <a:t>12,004</a:t>
            </a:r>
          </a:p>
          <a:p>
            <a:pPr eaLnBrk="1" fontAlgn="auto" hangingPunct="1">
              <a:lnSpc>
                <a:spcPct val="100000"/>
              </a:lnSpc>
              <a:spcBef>
                <a:spcPts val="0"/>
              </a:spcBef>
              <a:spcAft>
                <a:spcPts val="0"/>
              </a:spcAft>
              <a:defRPr/>
            </a:pPr>
            <a:r>
              <a:rPr lang="en-US" sz="2400" dirty="0"/>
              <a:t>Current Seated Enrollment: </a:t>
            </a:r>
            <a:r>
              <a:rPr lang="en-US" sz="2400" b="1" dirty="0"/>
              <a:t>9,503</a:t>
            </a:r>
          </a:p>
          <a:p>
            <a:pPr eaLnBrk="1" fontAlgn="auto" hangingPunct="1">
              <a:lnSpc>
                <a:spcPct val="100000"/>
              </a:lnSpc>
              <a:spcBef>
                <a:spcPts val="0"/>
              </a:spcBef>
              <a:spcAft>
                <a:spcPts val="0"/>
              </a:spcAft>
              <a:defRPr/>
            </a:pPr>
            <a:r>
              <a:rPr lang="en-US" sz="2400" dirty="0"/>
              <a:t>Empty Seats: </a:t>
            </a:r>
            <a:r>
              <a:rPr lang="en-US" sz="2400" b="1" dirty="0"/>
              <a:t>2,501</a:t>
            </a:r>
          </a:p>
          <a:p>
            <a:pPr eaLnBrk="1" fontAlgn="auto" hangingPunct="1">
              <a:spcBef>
                <a:spcPts val="0"/>
              </a:spcBef>
              <a:spcAft>
                <a:spcPts val="0"/>
              </a:spcAft>
              <a:defRPr/>
            </a:pPr>
            <a:endParaRPr lang="en-US" sz="2400" b="1" dirty="0"/>
          </a:p>
          <a:p>
            <a:pPr marL="0" indent="0" eaLnBrk="1" fontAlgn="auto" hangingPunct="1">
              <a:spcBef>
                <a:spcPts val="0"/>
              </a:spcBef>
              <a:spcAft>
                <a:spcPts val="0"/>
              </a:spcAft>
              <a:buFont typeface="Arial" panose="020B0604020202020204" pitchFamily="34" charset="0"/>
              <a:buNone/>
              <a:defRPr/>
            </a:pPr>
            <a:r>
              <a:rPr lang="en-US" sz="2400" b="1" dirty="0">
                <a:solidFill>
                  <a:schemeClr val="tx2"/>
                </a:solidFill>
              </a:rPr>
              <a:t>High School</a:t>
            </a:r>
          </a:p>
          <a:p>
            <a:pPr eaLnBrk="1" fontAlgn="auto" hangingPunct="1">
              <a:lnSpc>
                <a:spcPct val="100000"/>
              </a:lnSpc>
              <a:spcBef>
                <a:spcPts val="0"/>
              </a:spcBef>
              <a:spcAft>
                <a:spcPts val="0"/>
              </a:spcAft>
              <a:defRPr/>
            </a:pPr>
            <a:r>
              <a:rPr lang="en-US" sz="2400" dirty="0"/>
              <a:t>Optimum Capacity: </a:t>
            </a:r>
            <a:r>
              <a:rPr lang="en-US" sz="2400" b="1" dirty="0"/>
              <a:t>3,996</a:t>
            </a:r>
          </a:p>
          <a:p>
            <a:pPr eaLnBrk="1" fontAlgn="auto" hangingPunct="1">
              <a:lnSpc>
                <a:spcPct val="100000"/>
              </a:lnSpc>
              <a:spcBef>
                <a:spcPts val="0"/>
              </a:spcBef>
              <a:spcAft>
                <a:spcPts val="0"/>
              </a:spcAft>
              <a:defRPr/>
            </a:pPr>
            <a:r>
              <a:rPr lang="en-US" sz="2400" dirty="0"/>
              <a:t>Current Seated Enrollment: </a:t>
            </a:r>
            <a:r>
              <a:rPr lang="en-US" sz="2400" b="1" dirty="0"/>
              <a:t>2,642</a:t>
            </a:r>
          </a:p>
          <a:p>
            <a:pPr eaLnBrk="1" fontAlgn="auto" hangingPunct="1">
              <a:lnSpc>
                <a:spcPct val="100000"/>
              </a:lnSpc>
              <a:spcBef>
                <a:spcPts val="0"/>
              </a:spcBef>
              <a:spcAft>
                <a:spcPts val="0"/>
              </a:spcAft>
              <a:defRPr/>
            </a:pPr>
            <a:r>
              <a:rPr lang="en-US" sz="2400" dirty="0"/>
              <a:t>Empty Seats: </a:t>
            </a:r>
            <a:r>
              <a:rPr lang="en-US" sz="2400" b="1" dirty="0"/>
              <a:t>1,354</a:t>
            </a:r>
          </a:p>
          <a:p>
            <a:pPr marL="0" indent="0" eaLnBrk="1" fontAlgn="auto" hangingPunct="1">
              <a:spcBef>
                <a:spcPts val="0"/>
              </a:spcBef>
              <a:spcAft>
                <a:spcPts val="0"/>
              </a:spcAft>
              <a:buFont typeface="Arial" panose="020B0604020202020204" pitchFamily="34" charset="0"/>
              <a:buNone/>
              <a:defRPr/>
            </a:pPr>
            <a:endParaRPr lang="en-US" sz="2400" dirty="0"/>
          </a:p>
          <a:p>
            <a:pPr marL="0" indent="0" eaLnBrk="1" fontAlgn="auto" hangingPunct="1">
              <a:spcBef>
                <a:spcPts val="0"/>
              </a:spcBef>
              <a:spcAft>
                <a:spcPts val="0"/>
              </a:spcAft>
              <a:buFont typeface="Arial" panose="020B0604020202020204" pitchFamily="34" charset="0"/>
              <a:buNone/>
              <a:defRPr/>
            </a:pPr>
            <a:endParaRPr lang="en-US" sz="2400" dirty="0"/>
          </a:p>
        </p:txBody>
      </p:sp>
      <p:sp>
        <p:nvSpPr>
          <p:cNvPr id="5" name="TextBox 4">
            <a:extLst>
              <a:ext uri="{FF2B5EF4-FFF2-40B4-BE49-F238E27FC236}">
                <a16:creationId xmlns:a16="http://schemas.microsoft.com/office/drawing/2014/main" id="{8DD7C5B9-7F62-37C0-50CF-A6BF41ADE868}"/>
              </a:ext>
            </a:extLst>
          </p:cNvPr>
          <p:cNvSpPr txBox="1"/>
          <p:nvPr/>
        </p:nvSpPr>
        <p:spPr>
          <a:xfrm>
            <a:off x="6188075" y="2157413"/>
            <a:ext cx="5629275" cy="3416300"/>
          </a:xfrm>
          <a:prstGeom prst="rect">
            <a:avLst/>
          </a:prstGeom>
          <a:noFill/>
        </p:spPr>
        <p:txBody>
          <a:bodyPr>
            <a:spAutoFit/>
          </a:bodyPr>
          <a:lstStyle/>
          <a:p>
            <a:pPr eaLnBrk="1" fontAlgn="auto" hangingPunct="1">
              <a:spcBef>
                <a:spcPts val="0"/>
              </a:spcBef>
              <a:spcAft>
                <a:spcPts val="0"/>
              </a:spcAft>
              <a:defRPr/>
            </a:pPr>
            <a:r>
              <a:rPr lang="en-US" sz="2400" b="1" dirty="0">
                <a:solidFill>
                  <a:schemeClr val="tx2"/>
                </a:solidFill>
                <a:latin typeface="+mn-lt"/>
              </a:rPr>
              <a:t>Middle School</a:t>
            </a:r>
          </a:p>
          <a:p>
            <a:pPr marL="342900" indent="-342900" eaLnBrk="1" fontAlgn="auto" hangingPunct="1">
              <a:spcBef>
                <a:spcPts val="0"/>
              </a:spcBef>
              <a:spcAft>
                <a:spcPts val="0"/>
              </a:spcAft>
              <a:buFont typeface="Arial" panose="020B0604020202020204" pitchFamily="34" charset="0"/>
              <a:buChar char="•"/>
              <a:defRPr/>
            </a:pPr>
            <a:r>
              <a:rPr lang="en-US" sz="2400" dirty="0">
                <a:latin typeface="+mn-lt"/>
              </a:rPr>
              <a:t>Optimum Capacity: </a:t>
            </a:r>
            <a:r>
              <a:rPr lang="en-US" sz="2400" b="1" dirty="0">
                <a:latin typeface="+mn-lt"/>
              </a:rPr>
              <a:t>1,940</a:t>
            </a:r>
          </a:p>
          <a:p>
            <a:pPr marL="342900" indent="-342900" eaLnBrk="1" fontAlgn="auto" hangingPunct="1">
              <a:spcBef>
                <a:spcPts val="0"/>
              </a:spcBef>
              <a:spcAft>
                <a:spcPts val="0"/>
              </a:spcAft>
              <a:buFont typeface="Arial" panose="020B0604020202020204" pitchFamily="34" charset="0"/>
              <a:buChar char="•"/>
              <a:defRPr/>
            </a:pPr>
            <a:r>
              <a:rPr lang="en-US" sz="2400" dirty="0">
                <a:latin typeface="+mn-lt"/>
              </a:rPr>
              <a:t>Current Seated Enrollment: </a:t>
            </a:r>
            <a:r>
              <a:rPr lang="en-US" sz="2400" b="1" dirty="0">
                <a:latin typeface="+mn-lt"/>
              </a:rPr>
              <a:t>1,777</a:t>
            </a:r>
          </a:p>
          <a:p>
            <a:pPr marL="342900" indent="-342900" eaLnBrk="1" fontAlgn="auto" hangingPunct="1">
              <a:spcBef>
                <a:spcPts val="0"/>
              </a:spcBef>
              <a:spcAft>
                <a:spcPts val="0"/>
              </a:spcAft>
              <a:buFont typeface="Arial" panose="020B0604020202020204" pitchFamily="34" charset="0"/>
              <a:buChar char="•"/>
              <a:defRPr/>
            </a:pPr>
            <a:r>
              <a:rPr lang="en-US" sz="2400" dirty="0">
                <a:latin typeface="+mn-lt"/>
              </a:rPr>
              <a:t>Empty Seats: </a:t>
            </a:r>
            <a:r>
              <a:rPr lang="en-US" sz="2400" b="1" dirty="0">
                <a:latin typeface="+mn-lt"/>
              </a:rPr>
              <a:t>163</a:t>
            </a:r>
          </a:p>
          <a:p>
            <a:pPr marL="342900" indent="-342900" eaLnBrk="1" fontAlgn="auto" hangingPunct="1">
              <a:spcBef>
                <a:spcPts val="0"/>
              </a:spcBef>
              <a:spcAft>
                <a:spcPts val="0"/>
              </a:spcAft>
              <a:buFont typeface="Arial" panose="020B0604020202020204" pitchFamily="34" charset="0"/>
              <a:buChar char="•"/>
              <a:defRPr/>
            </a:pPr>
            <a:endParaRPr lang="en-US" sz="2400" b="1" dirty="0">
              <a:latin typeface="+mn-lt"/>
            </a:endParaRPr>
          </a:p>
          <a:p>
            <a:pPr eaLnBrk="1" fontAlgn="auto" hangingPunct="1">
              <a:spcBef>
                <a:spcPts val="0"/>
              </a:spcBef>
              <a:spcAft>
                <a:spcPts val="0"/>
              </a:spcAft>
              <a:defRPr/>
            </a:pPr>
            <a:r>
              <a:rPr lang="en-US" sz="2400" b="1" dirty="0">
                <a:solidFill>
                  <a:schemeClr val="tx2"/>
                </a:solidFill>
                <a:latin typeface="+mn-lt"/>
              </a:rPr>
              <a:t>Elementary School</a:t>
            </a:r>
          </a:p>
          <a:p>
            <a:pPr marL="342900" indent="-342900" eaLnBrk="1" fontAlgn="auto" hangingPunct="1">
              <a:spcBef>
                <a:spcPts val="0"/>
              </a:spcBef>
              <a:spcAft>
                <a:spcPts val="0"/>
              </a:spcAft>
              <a:buFont typeface="Arial" panose="020B0604020202020204" pitchFamily="34" charset="0"/>
              <a:buChar char="•"/>
              <a:defRPr/>
            </a:pPr>
            <a:r>
              <a:rPr lang="en-US" sz="2400" dirty="0">
                <a:latin typeface="+mn-lt"/>
              </a:rPr>
              <a:t>Optimum Capacity: </a:t>
            </a:r>
            <a:r>
              <a:rPr lang="en-US" sz="2400" b="1" dirty="0">
                <a:latin typeface="+mn-lt"/>
              </a:rPr>
              <a:t>6,068</a:t>
            </a:r>
          </a:p>
          <a:p>
            <a:pPr marL="342900" indent="-342900" eaLnBrk="1" fontAlgn="auto" hangingPunct="1">
              <a:spcBef>
                <a:spcPts val="0"/>
              </a:spcBef>
              <a:spcAft>
                <a:spcPts val="0"/>
              </a:spcAft>
              <a:buFont typeface="Arial" panose="020B0604020202020204" pitchFamily="34" charset="0"/>
              <a:buChar char="•"/>
              <a:defRPr/>
            </a:pPr>
            <a:r>
              <a:rPr lang="en-US" sz="2400" dirty="0">
                <a:latin typeface="+mn-lt"/>
              </a:rPr>
              <a:t>Current Seated Enrollment: </a:t>
            </a:r>
            <a:r>
              <a:rPr lang="en-US" sz="2400" b="1" dirty="0">
                <a:latin typeface="+mn-lt"/>
              </a:rPr>
              <a:t>5,084</a:t>
            </a:r>
          </a:p>
          <a:p>
            <a:pPr marL="342900" indent="-342900" eaLnBrk="1" fontAlgn="auto" hangingPunct="1">
              <a:spcBef>
                <a:spcPts val="0"/>
              </a:spcBef>
              <a:spcAft>
                <a:spcPts val="0"/>
              </a:spcAft>
              <a:buFont typeface="Arial" panose="020B0604020202020204" pitchFamily="34" charset="0"/>
              <a:buChar char="•"/>
              <a:defRPr/>
            </a:pPr>
            <a:r>
              <a:rPr lang="en-US" sz="2400" dirty="0">
                <a:latin typeface="+mn-lt"/>
              </a:rPr>
              <a:t>Empty Seats: </a:t>
            </a:r>
            <a:r>
              <a:rPr lang="en-US" sz="2400" b="1" dirty="0">
                <a:latin typeface="+mn-lt"/>
              </a:rPr>
              <a:t>984</a:t>
            </a:r>
          </a:p>
        </p:txBody>
      </p:sp>
      <p:sp>
        <p:nvSpPr>
          <p:cNvPr id="72708" name="TextBox 3">
            <a:extLst>
              <a:ext uri="{FF2B5EF4-FFF2-40B4-BE49-F238E27FC236}">
                <a16:creationId xmlns:a16="http://schemas.microsoft.com/office/drawing/2014/main" id="{6A54EFFA-C449-A0E9-B97D-C1DABA333481}"/>
              </a:ext>
            </a:extLst>
          </p:cNvPr>
          <p:cNvSpPr txBox="1">
            <a:spLocks noChangeArrowheads="1"/>
          </p:cNvSpPr>
          <p:nvPr/>
        </p:nvSpPr>
        <p:spPr bwMode="auto">
          <a:xfrm>
            <a:off x="838200" y="6338888"/>
            <a:ext cx="45180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eaLnBrk="1" hangingPunct="1">
              <a:lnSpc>
                <a:spcPct val="100000"/>
              </a:lnSpc>
              <a:spcBef>
                <a:spcPct val="0"/>
              </a:spcBef>
              <a:buFontTx/>
              <a:buNone/>
            </a:pPr>
            <a:r>
              <a:rPr lang="en-US" altLang="en-US" sz="1400" i="1"/>
              <a:t>Seated Enrollment Excludes Virtual Academy Students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a:extLst>
              <a:ext uri="{FF2B5EF4-FFF2-40B4-BE49-F238E27FC236}">
                <a16:creationId xmlns:a16="http://schemas.microsoft.com/office/drawing/2014/main" id="{4CFC0C0E-5E1C-D7CC-F0BA-8278F05E0DD8}"/>
              </a:ext>
            </a:extLst>
          </p:cNvPr>
          <p:cNvSpPr>
            <a:spLocks noGrp="1" noChangeArrowheads="1"/>
          </p:cNvSpPr>
          <p:nvPr>
            <p:ph type="title"/>
          </p:nvPr>
        </p:nvSpPr>
        <p:spPr/>
        <p:txBody>
          <a:bodyPr/>
          <a:lstStyle/>
          <a:p>
            <a:pPr eaLnBrk="1" hangingPunct="1"/>
            <a:r>
              <a:rPr lang="en-US" altLang="en-US" sz="4000"/>
              <a:t>Graduation</a:t>
            </a:r>
            <a:r>
              <a:rPr lang="en-US" altLang="en-US"/>
              <a:t> Rates</a:t>
            </a:r>
          </a:p>
        </p:txBody>
      </p:sp>
      <p:pic>
        <p:nvPicPr>
          <p:cNvPr id="50178" name="Picture 6" descr="Chart, line chart&#10;&#10;Description automatically generated">
            <a:extLst>
              <a:ext uri="{FF2B5EF4-FFF2-40B4-BE49-F238E27FC236}">
                <a16:creationId xmlns:a16="http://schemas.microsoft.com/office/drawing/2014/main" id="{515347DE-20A8-21BD-86D4-AF0104C35E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525" y="1890713"/>
            <a:ext cx="6997700" cy="485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79" name="TextBox 7">
            <a:extLst>
              <a:ext uri="{FF2B5EF4-FFF2-40B4-BE49-F238E27FC236}">
                <a16:creationId xmlns:a16="http://schemas.microsoft.com/office/drawing/2014/main" id="{912827EB-5EDC-A175-B71E-8386FE59179F}"/>
              </a:ext>
            </a:extLst>
          </p:cNvPr>
          <p:cNvSpPr txBox="1">
            <a:spLocks noChangeArrowheads="1"/>
          </p:cNvSpPr>
          <p:nvPr/>
        </p:nvSpPr>
        <p:spPr bwMode="auto">
          <a:xfrm>
            <a:off x="7918450" y="2149763"/>
            <a:ext cx="4138613" cy="433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rial" panose="020B06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rial" panose="020B06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rial" panose="020B06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rial" panose="020B0604020202020204" pitchFamily="34" charset="0"/>
              </a:defRPr>
            </a:lvl9pPr>
          </a:lstStyle>
          <a:p>
            <a:pPr algn="ctr" eaLnBrk="1" hangingPunct="1">
              <a:lnSpc>
                <a:spcPct val="100000"/>
              </a:lnSpc>
              <a:spcBef>
                <a:spcPct val="0"/>
              </a:spcBef>
              <a:buFontTx/>
              <a:buNone/>
            </a:pPr>
            <a:r>
              <a:rPr lang="en-US" altLang="en-US" b="1" dirty="0"/>
              <a:t>Total Graduation Rate </a:t>
            </a:r>
          </a:p>
          <a:p>
            <a:pPr algn="ctr" eaLnBrk="1" hangingPunct="1">
              <a:lnSpc>
                <a:spcPct val="100000"/>
              </a:lnSpc>
              <a:spcBef>
                <a:spcPct val="0"/>
              </a:spcBef>
              <a:buFontTx/>
              <a:buNone/>
            </a:pPr>
            <a:endParaRPr lang="en-US" altLang="en-US" b="1" dirty="0">
              <a:solidFill>
                <a:schemeClr val="accent1"/>
              </a:solidFill>
            </a:endParaRPr>
          </a:p>
          <a:p>
            <a:pPr algn="ctr" eaLnBrk="1" hangingPunct="1">
              <a:lnSpc>
                <a:spcPct val="100000"/>
              </a:lnSpc>
              <a:spcBef>
                <a:spcPct val="0"/>
              </a:spcBef>
              <a:buFontTx/>
              <a:buNone/>
            </a:pPr>
            <a:r>
              <a:rPr lang="en-US" altLang="en-US" b="1" dirty="0">
                <a:solidFill>
                  <a:schemeClr val="accent1"/>
                </a:solidFill>
              </a:rPr>
              <a:t>St. Joseph</a:t>
            </a:r>
          </a:p>
          <a:p>
            <a:pPr algn="ctr" eaLnBrk="1" hangingPunct="1">
              <a:lnSpc>
                <a:spcPct val="100000"/>
              </a:lnSpc>
              <a:spcBef>
                <a:spcPct val="0"/>
              </a:spcBef>
              <a:buFontTx/>
              <a:buNone/>
            </a:pPr>
            <a:r>
              <a:rPr lang="en-US" altLang="en-US" b="1" dirty="0">
                <a:solidFill>
                  <a:schemeClr val="accent1"/>
                </a:solidFill>
              </a:rPr>
              <a:t>School District</a:t>
            </a:r>
          </a:p>
          <a:p>
            <a:pPr algn="ctr" eaLnBrk="1" hangingPunct="1">
              <a:lnSpc>
                <a:spcPct val="100000"/>
              </a:lnSpc>
              <a:spcBef>
                <a:spcPct val="0"/>
              </a:spcBef>
              <a:buFontTx/>
              <a:buNone/>
            </a:pPr>
            <a:r>
              <a:rPr lang="en-US" altLang="en-US" sz="3600" b="1" dirty="0">
                <a:solidFill>
                  <a:schemeClr val="tx2"/>
                </a:solidFill>
              </a:rPr>
              <a:t>79.6%</a:t>
            </a:r>
          </a:p>
          <a:p>
            <a:pPr algn="ctr" eaLnBrk="1" hangingPunct="1">
              <a:lnSpc>
                <a:spcPct val="100000"/>
              </a:lnSpc>
              <a:spcBef>
                <a:spcPct val="0"/>
              </a:spcBef>
              <a:buFontTx/>
              <a:buNone/>
            </a:pPr>
            <a:endParaRPr lang="en-US" altLang="en-US" b="1" dirty="0">
              <a:solidFill>
                <a:schemeClr val="accent1"/>
              </a:solidFill>
            </a:endParaRPr>
          </a:p>
          <a:p>
            <a:pPr algn="ctr" eaLnBrk="1" hangingPunct="1">
              <a:lnSpc>
                <a:spcPct val="100000"/>
              </a:lnSpc>
              <a:spcBef>
                <a:spcPct val="0"/>
              </a:spcBef>
              <a:buFontTx/>
              <a:buNone/>
            </a:pPr>
            <a:r>
              <a:rPr lang="en-US" altLang="en-US" b="1" dirty="0">
                <a:solidFill>
                  <a:schemeClr val="accent1"/>
                </a:solidFill>
              </a:rPr>
              <a:t>State of Missouri</a:t>
            </a:r>
          </a:p>
          <a:p>
            <a:pPr algn="ctr" eaLnBrk="1" hangingPunct="1">
              <a:lnSpc>
                <a:spcPct val="100000"/>
              </a:lnSpc>
              <a:spcBef>
                <a:spcPct val="0"/>
              </a:spcBef>
              <a:buFontTx/>
              <a:buNone/>
            </a:pPr>
            <a:r>
              <a:rPr lang="en-US" altLang="en-US" sz="3600" b="1" dirty="0">
                <a:solidFill>
                  <a:schemeClr val="tx2"/>
                </a:solidFill>
              </a:rPr>
              <a:t>89.2%</a:t>
            </a:r>
          </a:p>
          <a:p>
            <a:pPr algn="ctr" eaLnBrk="1" hangingPunct="1">
              <a:lnSpc>
                <a:spcPct val="100000"/>
              </a:lnSpc>
              <a:spcBef>
                <a:spcPct val="0"/>
              </a:spcBef>
              <a:buFontTx/>
              <a:buNone/>
            </a:pPr>
            <a:endParaRPr lang="en-US" altLang="en-US" sz="1800" dirty="0">
              <a:solidFill>
                <a:schemeClr val="tx2"/>
              </a:solidFill>
            </a:endParaRPr>
          </a:p>
          <a:p>
            <a:pPr algn="ctr" eaLnBrk="1" hangingPunct="1">
              <a:lnSpc>
                <a:spcPct val="100000"/>
              </a:lnSpc>
              <a:spcBef>
                <a:spcPct val="0"/>
              </a:spcBef>
              <a:buFontTx/>
              <a:buNone/>
            </a:pPr>
            <a:r>
              <a:rPr lang="en-US" altLang="en-US" sz="1800" dirty="0">
                <a:solidFill>
                  <a:schemeClr val="tx2"/>
                </a:solidFill>
              </a:rPr>
              <a:t>2020-21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a:extLst>
              <a:ext uri="{FF2B5EF4-FFF2-40B4-BE49-F238E27FC236}">
                <a16:creationId xmlns:a16="http://schemas.microsoft.com/office/drawing/2014/main" id="{A61D5EB3-8AAF-B6C3-D89E-2F69E8998659}"/>
              </a:ext>
            </a:extLst>
          </p:cNvPr>
          <p:cNvSpPr>
            <a:spLocks noGrp="1" noChangeArrowheads="1"/>
          </p:cNvSpPr>
          <p:nvPr>
            <p:ph type="title"/>
          </p:nvPr>
        </p:nvSpPr>
        <p:spPr/>
        <p:txBody>
          <a:bodyPr/>
          <a:lstStyle/>
          <a:p>
            <a:pPr eaLnBrk="1" hangingPunct="1"/>
            <a:r>
              <a:rPr lang="en-US" altLang="en-US"/>
              <a:t>Our Schools</a:t>
            </a:r>
          </a:p>
        </p:txBody>
      </p:sp>
      <p:sp>
        <p:nvSpPr>
          <p:cNvPr id="3" name="Content Placeholder 2">
            <a:extLst>
              <a:ext uri="{FF2B5EF4-FFF2-40B4-BE49-F238E27FC236}">
                <a16:creationId xmlns:a16="http://schemas.microsoft.com/office/drawing/2014/main" id="{09BEE1CA-3348-B571-4B11-F4E26C6A3385}"/>
              </a:ext>
            </a:extLst>
          </p:cNvPr>
          <p:cNvSpPr>
            <a:spLocks noGrp="1"/>
          </p:cNvSpPr>
          <p:nvPr>
            <p:ph idx="1"/>
          </p:nvPr>
        </p:nvSpPr>
        <p:spPr>
          <a:xfrm>
            <a:off x="5374640" y="2155825"/>
            <a:ext cx="5979160" cy="4021138"/>
          </a:xfrm>
        </p:spPr>
        <p:txBody>
          <a:bodyPr rtlCol="0">
            <a:normAutofit lnSpcReduction="10000"/>
          </a:bodyPr>
          <a:lstStyle/>
          <a:p>
            <a:pPr eaLnBrk="1" fontAlgn="auto" hangingPunct="1">
              <a:spcAft>
                <a:spcPts val="0"/>
              </a:spcAft>
              <a:defRPr/>
            </a:pPr>
            <a:r>
              <a:rPr lang="en-US" sz="2400" b="1" dirty="0"/>
              <a:t>Pre-School: </a:t>
            </a:r>
            <a:r>
              <a:rPr lang="en-US" sz="3600" b="1" dirty="0">
                <a:solidFill>
                  <a:schemeClr val="accent2"/>
                </a:solidFill>
              </a:rPr>
              <a:t>1</a:t>
            </a:r>
          </a:p>
          <a:p>
            <a:pPr>
              <a:defRPr/>
            </a:pPr>
            <a:r>
              <a:rPr lang="en-US" sz="2400" b="1" dirty="0"/>
              <a:t>Elementary Schools: </a:t>
            </a:r>
            <a:r>
              <a:rPr lang="en-US" sz="3600" b="1" dirty="0">
                <a:solidFill>
                  <a:schemeClr val="accent2"/>
                </a:solidFill>
              </a:rPr>
              <a:t>14</a:t>
            </a:r>
          </a:p>
          <a:p>
            <a:pPr eaLnBrk="1" fontAlgn="auto" hangingPunct="1">
              <a:spcAft>
                <a:spcPts val="0"/>
              </a:spcAft>
              <a:defRPr/>
            </a:pPr>
            <a:r>
              <a:rPr lang="en-US" sz="2400" b="1" dirty="0"/>
              <a:t>Middle Schools: </a:t>
            </a:r>
            <a:r>
              <a:rPr lang="en-US" sz="3600" b="1" dirty="0">
                <a:solidFill>
                  <a:schemeClr val="accent2"/>
                </a:solidFill>
              </a:rPr>
              <a:t>4</a:t>
            </a:r>
          </a:p>
          <a:p>
            <a:pPr eaLnBrk="1" fontAlgn="auto" hangingPunct="1">
              <a:spcAft>
                <a:spcPts val="0"/>
              </a:spcAft>
              <a:defRPr/>
            </a:pPr>
            <a:r>
              <a:rPr lang="en-US" sz="2400" b="1" dirty="0"/>
              <a:t>High Schools: </a:t>
            </a:r>
            <a:r>
              <a:rPr lang="en-US" sz="3600" b="1" dirty="0">
                <a:solidFill>
                  <a:schemeClr val="accent2"/>
                </a:solidFill>
              </a:rPr>
              <a:t>3</a:t>
            </a:r>
          </a:p>
          <a:p>
            <a:pPr eaLnBrk="1" fontAlgn="auto" hangingPunct="1">
              <a:spcAft>
                <a:spcPts val="0"/>
              </a:spcAft>
              <a:defRPr/>
            </a:pPr>
            <a:r>
              <a:rPr lang="en-US" sz="2400" b="1" dirty="0"/>
              <a:t>Alternative School (Webster): </a:t>
            </a:r>
            <a:r>
              <a:rPr lang="en-US" sz="3600" b="1" dirty="0">
                <a:solidFill>
                  <a:schemeClr val="accent2"/>
                </a:solidFill>
              </a:rPr>
              <a:t>1 </a:t>
            </a:r>
          </a:p>
          <a:p>
            <a:pPr>
              <a:defRPr/>
            </a:pPr>
            <a:r>
              <a:rPr lang="en-US" sz="2400" b="1" dirty="0"/>
              <a:t>Technical School (Hillyard): </a:t>
            </a:r>
            <a:r>
              <a:rPr lang="en-US" sz="3600" b="1" dirty="0">
                <a:solidFill>
                  <a:schemeClr val="accent2"/>
                </a:solidFill>
              </a:rPr>
              <a:t>1</a:t>
            </a:r>
          </a:p>
          <a:p>
            <a:pPr>
              <a:defRPr/>
            </a:pPr>
            <a:r>
              <a:rPr lang="en-US" sz="2400" b="1" dirty="0"/>
              <a:t>Virtual Academy: </a:t>
            </a:r>
            <a:r>
              <a:rPr lang="en-US" sz="3600" b="1" dirty="0">
                <a:solidFill>
                  <a:schemeClr val="accent2"/>
                </a:solidFill>
              </a:rPr>
              <a:t>1</a:t>
            </a:r>
          </a:p>
          <a:p>
            <a:pPr eaLnBrk="1" fontAlgn="auto" hangingPunct="1">
              <a:spcAft>
                <a:spcPts val="0"/>
              </a:spcAft>
              <a:defRPr/>
            </a:pPr>
            <a:endParaRPr lang="en-US" sz="2400" b="1" dirty="0"/>
          </a:p>
        </p:txBody>
      </p:sp>
      <p:grpSp>
        <p:nvGrpSpPr>
          <p:cNvPr id="6" name="Google Shape;229;p18">
            <a:extLst>
              <a:ext uri="{FF2B5EF4-FFF2-40B4-BE49-F238E27FC236}">
                <a16:creationId xmlns:a16="http://schemas.microsoft.com/office/drawing/2014/main" id="{161D12DF-7ED1-EFDF-C8FB-F30C6B501906}"/>
              </a:ext>
            </a:extLst>
          </p:cNvPr>
          <p:cNvGrpSpPr/>
          <p:nvPr/>
        </p:nvGrpSpPr>
        <p:grpSpPr>
          <a:xfrm>
            <a:off x="241300" y="2155826"/>
            <a:ext cx="4813299" cy="4402818"/>
            <a:chOff x="256447" y="2670242"/>
            <a:chExt cx="2138500" cy="1956071"/>
          </a:xfrm>
        </p:grpSpPr>
        <p:sp>
          <p:nvSpPr>
            <p:cNvPr id="9" name="Google Shape;231;p18">
              <a:extLst>
                <a:ext uri="{FF2B5EF4-FFF2-40B4-BE49-F238E27FC236}">
                  <a16:creationId xmlns:a16="http://schemas.microsoft.com/office/drawing/2014/main" id="{40BBA1A5-993F-675B-9F9B-74FCBADE80CC}"/>
                </a:ext>
              </a:extLst>
            </p:cNvPr>
            <p:cNvSpPr/>
            <p:nvPr/>
          </p:nvSpPr>
          <p:spPr>
            <a:xfrm>
              <a:off x="787850" y="2670242"/>
              <a:ext cx="1104782" cy="1104750"/>
            </a:xfrm>
            <a:prstGeom prst="ellipse">
              <a:avLst/>
            </a:prstGeom>
            <a:gradFill>
              <a:gsLst>
                <a:gs pos="0">
                  <a:srgbClr val="92335E"/>
                </a:gs>
                <a:gs pos="50000">
                  <a:srgbClr val="D24D8A"/>
                </a:gs>
                <a:gs pos="100000">
                  <a:srgbClr val="FA5DA5"/>
                </a:gs>
              </a:gsLst>
              <a:lin ang="540000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sp>
          <p:nvSpPr>
            <p:cNvPr id="8" name="Google Shape;233;p18">
              <a:extLst>
                <a:ext uri="{FF2B5EF4-FFF2-40B4-BE49-F238E27FC236}">
                  <a16:creationId xmlns:a16="http://schemas.microsoft.com/office/drawing/2014/main" id="{02201B7A-14ED-6720-5634-7BD5D7655706}"/>
                </a:ext>
              </a:extLst>
            </p:cNvPr>
            <p:cNvSpPr txBox="1"/>
            <p:nvPr/>
          </p:nvSpPr>
          <p:spPr>
            <a:xfrm>
              <a:off x="256447" y="3860598"/>
              <a:ext cx="2138500" cy="765715"/>
            </a:xfrm>
            <a:prstGeom prst="rect">
              <a:avLst/>
            </a:prstGeom>
            <a:noFill/>
            <a:ln>
              <a:noFill/>
            </a:ln>
          </p:spPr>
          <p:txBody>
            <a:bodyPr spcFirstLastPara="1" wrap="square" lIns="91425" tIns="45700" rIns="91425" bIns="45700" anchor="t" anchorCtr="0">
              <a:spAutoFit/>
            </a:bodyPr>
            <a:lstStyle/>
            <a:p>
              <a:pPr lvl="0" algn="ctr">
                <a:buClr>
                  <a:schemeClr val="dk1"/>
                </a:buClr>
                <a:buSzPts val="1800"/>
              </a:pPr>
              <a:r>
                <a:rPr lang="en-US" sz="2800" dirty="0">
                  <a:solidFill>
                    <a:schemeClr val="dk1"/>
                  </a:solidFill>
                  <a:ea typeface="Arial"/>
                  <a:cs typeface="Arial"/>
                  <a:sym typeface="Arial"/>
                </a:rPr>
                <a:t>Total Number of Schools</a:t>
              </a:r>
            </a:p>
            <a:p>
              <a:pPr lvl="0" algn="ctr">
                <a:buClr>
                  <a:schemeClr val="dk1"/>
                </a:buClr>
                <a:buSzPts val="1800"/>
              </a:pPr>
              <a:r>
                <a:rPr lang="en-US" sz="5400" b="1" i="0" u="none" dirty="0">
                  <a:solidFill>
                    <a:schemeClr val="accent2"/>
                  </a:solidFill>
                  <a:latin typeface="Arial"/>
                  <a:ea typeface="Arial"/>
                  <a:cs typeface="Arial"/>
                  <a:sym typeface="Arial"/>
                </a:rPr>
                <a:t>25</a:t>
              </a:r>
              <a:r>
                <a:rPr lang="en-US" sz="4800" b="1" i="0" u="none" dirty="0">
                  <a:solidFill>
                    <a:schemeClr val="dk1"/>
                  </a:solidFill>
                  <a:latin typeface="Arial"/>
                  <a:ea typeface="Arial"/>
                  <a:cs typeface="Arial"/>
                  <a:sym typeface="Arial"/>
                </a:rPr>
                <a:t> </a:t>
              </a:r>
              <a:endParaRPr sz="4800" dirty="0"/>
            </a:p>
            <a:p>
              <a:pPr marL="0" marR="0" lvl="0" indent="0" algn="l" rtl="0">
                <a:lnSpc>
                  <a:spcPct val="100000"/>
                </a:lnSpc>
                <a:spcBef>
                  <a:spcPts val="0"/>
                </a:spcBef>
                <a:spcAft>
                  <a:spcPts val="0"/>
                </a:spcAft>
                <a:buNone/>
              </a:pPr>
              <a:endParaRPr sz="2400" b="1" i="0" u="none" dirty="0">
                <a:solidFill>
                  <a:schemeClr val="dk1"/>
                </a:solidFill>
                <a:latin typeface="Arial"/>
                <a:ea typeface="Arial"/>
                <a:cs typeface="Arial"/>
                <a:sym typeface="Arial"/>
              </a:endParaRPr>
            </a:p>
          </p:txBody>
        </p:sp>
      </p:grpSp>
      <p:pic>
        <p:nvPicPr>
          <p:cNvPr id="4" name="Picture 3">
            <a:extLst>
              <a:ext uri="{FF2B5EF4-FFF2-40B4-BE49-F238E27FC236}">
                <a16:creationId xmlns:a16="http://schemas.microsoft.com/office/drawing/2014/main" id="{6BE14AAC-8C32-E796-4CC9-5D560F57E5AD}"/>
              </a:ext>
            </a:extLst>
          </p:cNvPr>
          <p:cNvPicPr>
            <a:picLocks noChangeAspect="1"/>
          </p:cNvPicPr>
          <p:nvPr/>
        </p:nvPicPr>
        <p:blipFill>
          <a:blip r:embed="rId2"/>
          <a:stretch>
            <a:fillRect/>
          </a:stretch>
        </p:blipFill>
        <p:spPr>
          <a:xfrm>
            <a:off x="1766286" y="2348512"/>
            <a:ext cx="1828800" cy="18288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a:extLst>
              <a:ext uri="{FF2B5EF4-FFF2-40B4-BE49-F238E27FC236}">
                <a16:creationId xmlns:a16="http://schemas.microsoft.com/office/drawing/2014/main" id="{E42237B1-45A0-15FD-EA43-22A43573332B}"/>
              </a:ext>
            </a:extLst>
          </p:cNvPr>
          <p:cNvSpPr>
            <a:spLocks noGrp="1" noChangeArrowheads="1"/>
          </p:cNvSpPr>
          <p:nvPr>
            <p:ph type="title"/>
          </p:nvPr>
        </p:nvSpPr>
        <p:spPr/>
        <p:txBody>
          <a:bodyPr/>
          <a:lstStyle/>
          <a:p>
            <a:pPr eaLnBrk="1" hangingPunct="1"/>
            <a:r>
              <a:rPr lang="en-US" altLang="en-US" sz="4000"/>
              <a:t>Challenges</a:t>
            </a:r>
          </a:p>
        </p:txBody>
      </p:sp>
      <p:sp>
        <p:nvSpPr>
          <p:cNvPr id="3" name="Content Placeholder 2">
            <a:extLst>
              <a:ext uri="{FF2B5EF4-FFF2-40B4-BE49-F238E27FC236}">
                <a16:creationId xmlns:a16="http://schemas.microsoft.com/office/drawing/2014/main" id="{8C6441AB-C81E-465A-22A6-006A680AA3AE}"/>
              </a:ext>
            </a:extLst>
          </p:cNvPr>
          <p:cNvSpPr>
            <a:spLocks noGrp="1"/>
          </p:cNvSpPr>
          <p:nvPr>
            <p:ph idx="1"/>
          </p:nvPr>
        </p:nvSpPr>
        <p:spPr>
          <a:xfrm>
            <a:off x="838200" y="2039938"/>
            <a:ext cx="10515600" cy="4137025"/>
          </a:xfrm>
        </p:spPr>
        <p:txBody>
          <a:bodyPr rtlCol="0">
            <a:normAutofit/>
          </a:bodyPr>
          <a:lstStyle/>
          <a:p>
            <a:pPr marL="0" indent="0" eaLnBrk="1" fontAlgn="auto" hangingPunct="1">
              <a:spcAft>
                <a:spcPts val="0"/>
              </a:spcAft>
              <a:buFont typeface="Arial" panose="020B0604020202020204" pitchFamily="34" charset="0"/>
              <a:buNone/>
              <a:defRPr/>
            </a:pPr>
            <a:endParaRPr lang="en-US" dirty="0"/>
          </a:p>
          <a:p>
            <a:pPr eaLnBrk="1" fontAlgn="auto" hangingPunct="1">
              <a:spcAft>
                <a:spcPts val="0"/>
              </a:spcAft>
              <a:defRPr/>
            </a:pPr>
            <a:r>
              <a:rPr lang="en-US" dirty="0"/>
              <a:t>Academic Achievement</a:t>
            </a:r>
          </a:p>
          <a:p>
            <a:pPr eaLnBrk="1" fontAlgn="auto" hangingPunct="1">
              <a:spcAft>
                <a:spcPts val="0"/>
              </a:spcAft>
              <a:defRPr/>
            </a:pPr>
            <a:r>
              <a:rPr lang="en-US" dirty="0"/>
              <a:t>Enrollment Decline and Impact</a:t>
            </a:r>
          </a:p>
          <a:p>
            <a:pPr eaLnBrk="1" fontAlgn="auto" hangingPunct="1">
              <a:spcAft>
                <a:spcPts val="0"/>
              </a:spcAft>
              <a:defRPr/>
            </a:pPr>
            <a:r>
              <a:rPr lang="en-US" dirty="0"/>
              <a:t>Facilities</a:t>
            </a:r>
          </a:p>
          <a:p>
            <a:pPr eaLnBrk="1" fontAlgn="auto" hangingPunct="1">
              <a:spcAft>
                <a:spcPts val="0"/>
              </a:spcAft>
              <a:defRPr/>
            </a:pPr>
            <a:r>
              <a:rPr lang="en-US" dirty="0"/>
              <a:t>Funding </a:t>
            </a:r>
          </a:p>
          <a:p>
            <a:pPr eaLnBrk="1" fontAlgn="auto" hangingPunct="1">
              <a:spcAft>
                <a:spcPts val="0"/>
              </a:spcAft>
              <a:defRPr/>
            </a:pPr>
            <a:r>
              <a:rPr lang="en-US" dirty="0"/>
              <a:t>Attendance</a:t>
            </a:r>
          </a:p>
          <a:p>
            <a:pPr eaLnBrk="1" fontAlgn="auto" hangingPunct="1">
              <a:spcAft>
                <a:spcPts val="0"/>
              </a:spcAft>
              <a:defRPr/>
            </a:pPr>
            <a:r>
              <a:rPr lang="en-US" dirty="0"/>
              <a:t>Staffing</a:t>
            </a:r>
          </a:p>
          <a:p>
            <a:pPr marL="0" indent="0" eaLnBrk="1" fontAlgn="auto" hangingPunct="1">
              <a:spcAft>
                <a:spcPts val="0"/>
              </a:spcAft>
              <a:buFont typeface="Arial" panose="020B0604020202020204" pitchFamily="34" charset="0"/>
              <a:buNone/>
              <a:defRPr/>
            </a:pP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25F4B-F138-8E4A-9A11-AE59D37A9A3B}"/>
              </a:ext>
            </a:extLst>
          </p:cNvPr>
          <p:cNvSpPr>
            <a:spLocks noGrp="1"/>
          </p:cNvSpPr>
          <p:nvPr>
            <p:ph type="ctrTitle"/>
          </p:nvPr>
        </p:nvSpPr>
        <p:spPr>
          <a:xfrm>
            <a:off x="1523999" y="3429001"/>
            <a:ext cx="9144000" cy="942278"/>
          </a:xfrm>
        </p:spPr>
        <p:txBody>
          <a:bodyPr>
            <a:normAutofit/>
          </a:bodyPr>
          <a:lstStyle/>
          <a:p>
            <a:r>
              <a:rPr lang="en-US" sz="3200" dirty="0"/>
              <a:t>Community Engagement #2</a:t>
            </a:r>
          </a:p>
        </p:txBody>
      </p:sp>
      <p:sp>
        <p:nvSpPr>
          <p:cNvPr id="3" name="Subtitle 2">
            <a:extLst>
              <a:ext uri="{FF2B5EF4-FFF2-40B4-BE49-F238E27FC236}">
                <a16:creationId xmlns:a16="http://schemas.microsoft.com/office/drawing/2014/main" id="{6A347AD5-959C-BF44-86FE-43062500451A}"/>
              </a:ext>
            </a:extLst>
          </p:cNvPr>
          <p:cNvSpPr>
            <a:spLocks noGrp="1"/>
          </p:cNvSpPr>
          <p:nvPr>
            <p:ph type="subTitle" idx="1"/>
          </p:nvPr>
        </p:nvSpPr>
        <p:spPr/>
        <p:txBody>
          <a:bodyPr>
            <a:normAutofit fontScale="85000" lnSpcReduction="20000"/>
          </a:bodyPr>
          <a:lstStyle/>
          <a:p>
            <a:r>
              <a:rPr lang="en-US" altLang="en-US" sz="7000" dirty="0">
                <a:solidFill>
                  <a:schemeClr val="bg1"/>
                </a:solidFill>
              </a:rPr>
              <a:t>What Matters Most</a:t>
            </a:r>
            <a:br>
              <a:rPr lang="en-US" altLang="en-US" sz="5400" dirty="0">
                <a:solidFill>
                  <a:schemeClr val="bg1"/>
                </a:solidFill>
              </a:rPr>
            </a:br>
            <a:r>
              <a:rPr lang="en-US" altLang="en-US" sz="3400" dirty="0">
                <a:solidFill>
                  <a:schemeClr val="bg1"/>
                </a:solidFill>
              </a:rPr>
              <a:t>High-Quality Staff in Every Classroom</a:t>
            </a:r>
            <a:endParaRPr lang="en-US" sz="3400" dirty="0">
              <a:solidFill>
                <a:schemeClr val="bg1"/>
              </a:solidFill>
            </a:endParaRPr>
          </a:p>
        </p:txBody>
      </p:sp>
    </p:spTree>
    <p:extLst>
      <p:ext uri="{BB962C8B-B14F-4D97-AF65-F5344CB8AC3E}">
        <p14:creationId xmlns:p14="http://schemas.microsoft.com/office/powerpoint/2010/main" val="4667431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20"/>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a:solidFill>
                  <a:schemeClr val="lt1"/>
                </a:solidFill>
                <a:latin typeface="Arial"/>
                <a:ea typeface="Arial"/>
                <a:cs typeface="Arial"/>
                <a:sym typeface="Arial"/>
              </a:rPr>
              <a:t>Turnover Rates</a:t>
            </a:r>
            <a:endParaRPr/>
          </a:p>
        </p:txBody>
      </p:sp>
      <p:graphicFrame>
        <p:nvGraphicFramePr>
          <p:cNvPr id="276" name="Google Shape;276;p20"/>
          <p:cNvGraphicFramePr/>
          <p:nvPr/>
        </p:nvGraphicFramePr>
        <p:xfrm>
          <a:off x="660400" y="2033587"/>
          <a:ext cx="10871175" cy="4467585"/>
        </p:xfrm>
        <a:graphic>
          <a:graphicData uri="http://schemas.openxmlformats.org/drawingml/2006/table">
            <a:tbl>
              <a:tblPr>
                <a:noFill/>
              </a:tblPr>
              <a:tblGrid>
                <a:gridCol w="1987550">
                  <a:extLst>
                    <a:ext uri="{9D8B030D-6E8A-4147-A177-3AD203B41FA5}">
                      <a16:colId xmlns:a16="http://schemas.microsoft.com/office/drawing/2014/main" val="20000"/>
                    </a:ext>
                  </a:extLst>
                </a:gridCol>
                <a:gridCol w="2273300">
                  <a:extLst>
                    <a:ext uri="{9D8B030D-6E8A-4147-A177-3AD203B41FA5}">
                      <a16:colId xmlns:a16="http://schemas.microsoft.com/office/drawing/2014/main" val="20001"/>
                    </a:ext>
                  </a:extLst>
                </a:gridCol>
                <a:gridCol w="1762125">
                  <a:extLst>
                    <a:ext uri="{9D8B030D-6E8A-4147-A177-3AD203B41FA5}">
                      <a16:colId xmlns:a16="http://schemas.microsoft.com/office/drawing/2014/main" val="20002"/>
                    </a:ext>
                  </a:extLst>
                </a:gridCol>
                <a:gridCol w="887400">
                  <a:extLst>
                    <a:ext uri="{9D8B030D-6E8A-4147-A177-3AD203B41FA5}">
                      <a16:colId xmlns:a16="http://schemas.microsoft.com/office/drawing/2014/main" val="20003"/>
                    </a:ext>
                  </a:extLst>
                </a:gridCol>
                <a:gridCol w="1184275">
                  <a:extLst>
                    <a:ext uri="{9D8B030D-6E8A-4147-A177-3AD203B41FA5}">
                      <a16:colId xmlns:a16="http://schemas.microsoft.com/office/drawing/2014/main" val="20004"/>
                    </a:ext>
                  </a:extLst>
                </a:gridCol>
                <a:gridCol w="846125">
                  <a:extLst>
                    <a:ext uri="{9D8B030D-6E8A-4147-A177-3AD203B41FA5}">
                      <a16:colId xmlns:a16="http://schemas.microsoft.com/office/drawing/2014/main" val="20005"/>
                    </a:ext>
                  </a:extLst>
                </a:gridCol>
                <a:gridCol w="1930400">
                  <a:extLst>
                    <a:ext uri="{9D8B030D-6E8A-4147-A177-3AD203B41FA5}">
                      <a16:colId xmlns:a16="http://schemas.microsoft.com/office/drawing/2014/main" val="20006"/>
                    </a:ext>
                  </a:extLst>
                </a:gridCol>
              </a:tblGrid>
              <a:tr h="314325">
                <a:tc>
                  <a:txBody>
                    <a:bodyPr/>
                    <a:lstStyle/>
                    <a:p>
                      <a:pPr marL="0" marR="0" lvl="0" indent="0" algn="ctr" rtl="0">
                        <a:lnSpc>
                          <a:spcPct val="100000"/>
                        </a:lnSpc>
                        <a:spcBef>
                          <a:spcPts val="0"/>
                        </a:spcBef>
                        <a:spcAft>
                          <a:spcPts val="0"/>
                        </a:spcAft>
                        <a:buClr>
                          <a:srgbClr val="FFFFFF"/>
                        </a:buClr>
                        <a:buSzPts val="1400"/>
                        <a:buFont typeface="Arial"/>
                        <a:buNone/>
                      </a:pPr>
                      <a:r>
                        <a:rPr lang="en-US" sz="1400" b="1" i="0" u="none" strike="noStrike" cap="none">
                          <a:solidFill>
                            <a:srgbClr val="FFFFFF"/>
                          </a:solidFill>
                          <a:latin typeface="Arial"/>
                          <a:ea typeface="Arial"/>
                          <a:cs typeface="Arial"/>
                          <a:sym typeface="Arial"/>
                        </a:rPr>
                        <a:t>Employee Category</a:t>
                      </a:r>
                      <a:endParaRPr/>
                    </a:p>
                  </a:txBody>
                  <a:tcPr marL="7925" marR="7925" marT="7925"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1"/>
                    </a:solidFill>
                  </a:tcPr>
                </a:tc>
                <a:tc>
                  <a:txBody>
                    <a:bodyPr/>
                    <a:lstStyle/>
                    <a:p>
                      <a:pPr marL="0" marR="0" lvl="0" indent="0" algn="ctr" rtl="0">
                        <a:lnSpc>
                          <a:spcPct val="100000"/>
                        </a:lnSpc>
                        <a:spcBef>
                          <a:spcPts val="0"/>
                        </a:spcBef>
                        <a:spcAft>
                          <a:spcPts val="0"/>
                        </a:spcAft>
                        <a:buClr>
                          <a:srgbClr val="FFFFFF"/>
                        </a:buClr>
                        <a:buSzPts val="1400"/>
                        <a:buFont typeface="Arial"/>
                        <a:buNone/>
                      </a:pPr>
                      <a:r>
                        <a:rPr lang="en-US" sz="1400" b="1" i="0" u="none" strike="noStrike" cap="none">
                          <a:solidFill>
                            <a:srgbClr val="FFFFFF"/>
                          </a:solidFill>
                          <a:latin typeface="Arial"/>
                          <a:ea typeface="Arial"/>
                          <a:cs typeface="Arial"/>
                          <a:sym typeface="Arial"/>
                        </a:rPr>
                        <a:t>Employees in 20-21</a:t>
                      </a:r>
                      <a:endParaRPr/>
                    </a:p>
                  </a:txBody>
                  <a:tcPr marL="7925" marR="7925" marT="7925"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1"/>
                    </a:solidFill>
                  </a:tcPr>
                </a:tc>
                <a:tc>
                  <a:txBody>
                    <a:bodyPr/>
                    <a:lstStyle/>
                    <a:p>
                      <a:pPr marL="0" marR="0" lvl="0" indent="0" algn="ctr" rtl="0">
                        <a:lnSpc>
                          <a:spcPct val="100000"/>
                        </a:lnSpc>
                        <a:spcBef>
                          <a:spcPts val="0"/>
                        </a:spcBef>
                        <a:spcAft>
                          <a:spcPts val="0"/>
                        </a:spcAft>
                        <a:buClr>
                          <a:srgbClr val="FFFFFF"/>
                        </a:buClr>
                        <a:buSzPts val="1400"/>
                        <a:buFont typeface="Arial"/>
                        <a:buNone/>
                      </a:pPr>
                      <a:r>
                        <a:rPr lang="en-US" sz="1400" b="1" i="0" u="none" strike="noStrike" cap="none">
                          <a:solidFill>
                            <a:srgbClr val="FFFFFF"/>
                          </a:solidFill>
                          <a:latin typeface="Arial"/>
                          <a:ea typeface="Arial"/>
                          <a:cs typeface="Arial"/>
                          <a:sym typeface="Arial"/>
                        </a:rPr>
                        <a:t>Leaving in 20-21</a:t>
                      </a:r>
                      <a:endParaRPr/>
                    </a:p>
                  </a:txBody>
                  <a:tcPr marL="7925" marR="7925" marT="7925"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1"/>
                    </a:solidFill>
                  </a:tcPr>
                </a:tc>
                <a:tc>
                  <a:txBody>
                    <a:bodyPr/>
                    <a:lstStyle/>
                    <a:p>
                      <a:pPr marL="0" marR="0" lvl="0" indent="0" algn="ctr" rtl="0">
                        <a:lnSpc>
                          <a:spcPct val="100000"/>
                        </a:lnSpc>
                        <a:spcBef>
                          <a:spcPts val="0"/>
                        </a:spcBef>
                        <a:spcAft>
                          <a:spcPts val="0"/>
                        </a:spcAft>
                        <a:buClr>
                          <a:srgbClr val="FFFFFF"/>
                        </a:buClr>
                        <a:buSzPts val="1400"/>
                        <a:buFont typeface="Arial"/>
                        <a:buNone/>
                      </a:pPr>
                      <a:r>
                        <a:rPr lang="en-US" sz="1400" b="1" i="0" u="none" strike="noStrike" cap="none">
                          <a:solidFill>
                            <a:srgbClr val="FFFFFF"/>
                          </a:solidFill>
                          <a:latin typeface="Arial"/>
                          <a:ea typeface="Arial"/>
                          <a:cs typeface="Arial"/>
                          <a:sym typeface="Arial"/>
                        </a:rPr>
                        <a:t>Retired</a:t>
                      </a:r>
                      <a:endParaRPr/>
                    </a:p>
                  </a:txBody>
                  <a:tcPr marL="7925" marR="7925" marT="7925"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1"/>
                    </a:solidFill>
                  </a:tcPr>
                </a:tc>
                <a:tc>
                  <a:txBody>
                    <a:bodyPr/>
                    <a:lstStyle/>
                    <a:p>
                      <a:pPr marL="0" marR="0" lvl="0" indent="0" algn="ctr" rtl="0">
                        <a:lnSpc>
                          <a:spcPct val="100000"/>
                        </a:lnSpc>
                        <a:spcBef>
                          <a:spcPts val="0"/>
                        </a:spcBef>
                        <a:spcAft>
                          <a:spcPts val="0"/>
                        </a:spcAft>
                        <a:buClr>
                          <a:srgbClr val="FFFFFF"/>
                        </a:buClr>
                        <a:buSzPts val="1400"/>
                        <a:buFont typeface="Arial"/>
                        <a:buNone/>
                      </a:pPr>
                      <a:r>
                        <a:rPr lang="en-US" sz="1400" b="1" i="0" u="none" strike="noStrike" cap="none">
                          <a:solidFill>
                            <a:srgbClr val="FFFFFF"/>
                          </a:solidFill>
                          <a:latin typeface="Arial"/>
                          <a:ea typeface="Arial"/>
                          <a:cs typeface="Arial"/>
                          <a:sym typeface="Arial"/>
                        </a:rPr>
                        <a:t>Resigned</a:t>
                      </a:r>
                      <a:endParaRPr/>
                    </a:p>
                  </a:txBody>
                  <a:tcPr marL="7925" marR="7925" marT="7925"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1"/>
                    </a:solidFill>
                  </a:tcPr>
                </a:tc>
                <a:tc>
                  <a:txBody>
                    <a:bodyPr/>
                    <a:lstStyle/>
                    <a:p>
                      <a:pPr marL="0" marR="0" lvl="0" indent="0" algn="ctr" rtl="0">
                        <a:lnSpc>
                          <a:spcPct val="100000"/>
                        </a:lnSpc>
                        <a:spcBef>
                          <a:spcPts val="0"/>
                        </a:spcBef>
                        <a:spcAft>
                          <a:spcPts val="0"/>
                        </a:spcAft>
                        <a:buClr>
                          <a:srgbClr val="FFFFFF"/>
                        </a:buClr>
                        <a:buSzPts val="1400"/>
                        <a:buFont typeface="Arial"/>
                        <a:buNone/>
                      </a:pPr>
                      <a:r>
                        <a:rPr lang="en-US" sz="1400" b="1" i="0" u="none" strike="noStrike" cap="none">
                          <a:solidFill>
                            <a:srgbClr val="FFFFFF"/>
                          </a:solidFill>
                          <a:latin typeface="Arial"/>
                          <a:ea typeface="Arial"/>
                          <a:cs typeface="Arial"/>
                          <a:sym typeface="Arial"/>
                        </a:rPr>
                        <a:t>Released</a:t>
                      </a:r>
                      <a:endParaRPr/>
                    </a:p>
                  </a:txBody>
                  <a:tcPr marL="7925" marR="7925" marT="7925"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1"/>
                    </a:solidFill>
                  </a:tcPr>
                </a:tc>
                <a:tc>
                  <a:txBody>
                    <a:bodyPr/>
                    <a:lstStyle/>
                    <a:p>
                      <a:pPr marL="0" marR="0" lvl="0" indent="0" algn="ctr" rtl="0">
                        <a:lnSpc>
                          <a:spcPct val="100000"/>
                        </a:lnSpc>
                        <a:spcBef>
                          <a:spcPts val="0"/>
                        </a:spcBef>
                        <a:spcAft>
                          <a:spcPts val="0"/>
                        </a:spcAft>
                        <a:buClr>
                          <a:srgbClr val="FFFFFF"/>
                        </a:buClr>
                        <a:buSzPts val="1400"/>
                        <a:buFont typeface="Arial"/>
                        <a:buNone/>
                      </a:pPr>
                      <a:r>
                        <a:rPr lang="en-US" sz="1400" b="1" i="0" u="none" strike="noStrike" cap="none">
                          <a:solidFill>
                            <a:srgbClr val="FFFFFF"/>
                          </a:solidFill>
                          <a:latin typeface="Arial"/>
                          <a:ea typeface="Arial"/>
                          <a:cs typeface="Arial"/>
                          <a:sym typeface="Arial"/>
                        </a:rPr>
                        <a:t>Turnover Rate</a:t>
                      </a:r>
                      <a:endParaRPr/>
                    </a:p>
                  </a:txBody>
                  <a:tcPr marL="7925" marR="7925" marT="7925" marB="0"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chemeClr val="accent1"/>
                    </a:solidFill>
                  </a:tcPr>
                </a:tc>
                <a:extLst>
                  <a:ext uri="{0D108BD9-81ED-4DB2-BD59-A6C34878D82A}">
                    <a16:rowId xmlns:a16="http://schemas.microsoft.com/office/drawing/2014/main" val="10000"/>
                  </a:ext>
                </a:extLst>
              </a:tr>
              <a:tr h="176200">
                <a:tc>
                  <a:txBody>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Adult Basic Ed.</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24</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4</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1</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3</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16.67%</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381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extLst>
                  <a:ext uri="{0D108BD9-81ED-4DB2-BD59-A6C34878D82A}">
                    <a16:rowId xmlns:a16="http://schemas.microsoft.com/office/drawing/2014/main" val="10001"/>
                  </a:ext>
                </a:extLst>
              </a:tr>
              <a:tr h="176200">
                <a:tc>
                  <a:txBody>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Accompanists</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3</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2</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1</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1</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66.67%</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extLst>
                  <a:ext uri="{0D108BD9-81ED-4DB2-BD59-A6C34878D82A}">
                    <a16:rowId xmlns:a16="http://schemas.microsoft.com/office/drawing/2014/main" val="10002"/>
                  </a:ext>
                </a:extLst>
              </a:tr>
              <a:tr h="174625">
                <a:tc>
                  <a:txBody>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Administrators</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63</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8</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5</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2</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1</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12.70%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extLst>
                  <a:ext uri="{0D108BD9-81ED-4DB2-BD59-A6C34878D82A}">
                    <a16:rowId xmlns:a16="http://schemas.microsoft.com/office/drawing/2014/main" val="10003"/>
                  </a:ext>
                </a:extLst>
              </a:tr>
              <a:tr h="176200">
                <a:tc>
                  <a:txBody>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Campus Supervisors</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10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3</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2</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1</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30.00%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extLst>
                  <a:ext uri="{0D108BD9-81ED-4DB2-BD59-A6C34878D82A}">
                    <a16:rowId xmlns:a16="http://schemas.microsoft.com/office/drawing/2014/main" val="10004"/>
                  </a:ext>
                </a:extLst>
              </a:tr>
              <a:tr h="174625">
                <a:tc>
                  <a:txBody>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Career Development Spec</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3</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0.00%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extLst>
                  <a:ext uri="{0D108BD9-81ED-4DB2-BD59-A6C34878D82A}">
                    <a16:rowId xmlns:a16="http://schemas.microsoft.com/office/drawing/2014/main" val="10005"/>
                  </a:ext>
                </a:extLst>
              </a:tr>
              <a:tr h="176200">
                <a:tc>
                  <a:txBody>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Counselors</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37</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2</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1</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1</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5.41%</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extLst>
                  <a:ext uri="{0D108BD9-81ED-4DB2-BD59-A6C34878D82A}">
                    <a16:rowId xmlns:a16="http://schemas.microsoft.com/office/drawing/2014/main" val="10006"/>
                  </a:ext>
                </a:extLst>
              </a:tr>
              <a:tr h="176200">
                <a:tc>
                  <a:txBody>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ESOL</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4</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0.00%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extLst>
                  <a:ext uri="{0D108BD9-81ED-4DB2-BD59-A6C34878D82A}">
                    <a16:rowId xmlns:a16="http://schemas.microsoft.com/office/drawing/2014/main" val="10007"/>
                  </a:ext>
                </a:extLst>
              </a:tr>
              <a:tr h="174625">
                <a:tc>
                  <a:txBody>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Family Involvement Coord.</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7</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0.00%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extLst>
                  <a:ext uri="{0D108BD9-81ED-4DB2-BD59-A6C34878D82A}">
                    <a16:rowId xmlns:a16="http://schemas.microsoft.com/office/drawing/2014/main" val="10008"/>
                  </a:ext>
                </a:extLst>
              </a:tr>
              <a:tr h="176200">
                <a:tc>
                  <a:txBody>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Full-time Substitutes</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9</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3</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3</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33.33%</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extLst>
                  <a:ext uri="{0D108BD9-81ED-4DB2-BD59-A6C34878D82A}">
                    <a16:rowId xmlns:a16="http://schemas.microsoft.com/office/drawing/2014/main" val="10009"/>
                  </a:ext>
                </a:extLst>
              </a:tr>
              <a:tr h="174625">
                <a:tc>
                  <a:txBody>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Interpreters</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3</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2</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0.00%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extLst>
                  <a:ext uri="{0D108BD9-81ED-4DB2-BD59-A6C34878D82A}">
                    <a16:rowId xmlns:a16="http://schemas.microsoft.com/office/drawing/2014/main" val="10010"/>
                  </a:ext>
                </a:extLst>
              </a:tr>
              <a:tr h="176200">
                <a:tc>
                  <a:txBody>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ISS</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7</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1</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1</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14.29%</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extLst>
                  <a:ext uri="{0D108BD9-81ED-4DB2-BD59-A6C34878D82A}">
                    <a16:rowId xmlns:a16="http://schemas.microsoft.com/office/drawing/2014/main" val="10011"/>
                  </a:ext>
                </a:extLst>
              </a:tr>
              <a:tr h="174625">
                <a:tc>
                  <a:txBody>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Library Facilitators</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14</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2</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1</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1</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14.29%</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extLst>
                  <a:ext uri="{0D108BD9-81ED-4DB2-BD59-A6C34878D82A}">
                    <a16:rowId xmlns:a16="http://schemas.microsoft.com/office/drawing/2014/main" val="10012"/>
                  </a:ext>
                </a:extLst>
              </a:tr>
              <a:tr h="176200">
                <a:tc>
                  <a:txBody>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Maintenance</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147</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23</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6</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6</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11</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15.65%</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extLst>
                  <a:ext uri="{0D108BD9-81ED-4DB2-BD59-A6C34878D82A}">
                    <a16:rowId xmlns:a16="http://schemas.microsoft.com/office/drawing/2014/main" val="10013"/>
                  </a:ext>
                </a:extLst>
              </a:tr>
              <a:tr h="176200">
                <a:tc>
                  <a:txBody>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Nurses</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33</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2</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2</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6.06%</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extLst>
                  <a:ext uri="{0D108BD9-81ED-4DB2-BD59-A6C34878D82A}">
                    <a16:rowId xmlns:a16="http://schemas.microsoft.com/office/drawing/2014/main" val="10014"/>
                  </a:ext>
                </a:extLst>
              </a:tr>
              <a:tr h="174625">
                <a:tc>
                  <a:txBody>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Nutrition Services</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122</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13</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9</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4</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10.66%</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extLst>
                  <a:ext uri="{0D108BD9-81ED-4DB2-BD59-A6C34878D82A}">
                    <a16:rowId xmlns:a16="http://schemas.microsoft.com/office/drawing/2014/main" val="10015"/>
                  </a:ext>
                </a:extLst>
              </a:tr>
              <a:tr h="176200">
                <a:tc>
                  <a:txBody>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OT's and PT's</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4</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2</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1</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1</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50.00%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extLst>
                  <a:ext uri="{0D108BD9-81ED-4DB2-BD59-A6C34878D82A}">
                    <a16:rowId xmlns:a16="http://schemas.microsoft.com/office/drawing/2014/main" val="10016"/>
                  </a:ext>
                </a:extLst>
              </a:tr>
              <a:tr h="174625">
                <a:tc>
                  <a:txBody>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Paras</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99</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28</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1</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25</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2</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28.28%</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extLst>
                  <a:ext uri="{0D108BD9-81ED-4DB2-BD59-A6C34878D82A}">
                    <a16:rowId xmlns:a16="http://schemas.microsoft.com/office/drawing/2014/main" val="10017"/>
                  </a:ext>
                </a:extLst>
              </a:tr>
              <a:tr h="176200">
                <a:tc>
                  <a:txBody>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Parent Educators</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10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1</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1</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10.00%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extLst>
                  <a:ext uri="{0D108BD9-81ED-4DB2-BD59-A6C34878D82A}">
                    <a16:rowId xmlns:a16="http://schemas.microsoft.com/office/drawing/2014/main" val="10018"/>
                  </a:ext>
                </a:extLst>
              </a:tr>
              <a:tr h="176200">
                <a:tc>
                  <a:txBody>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Secretaries</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85</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9</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4</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5</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10.59%</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extLst>
                  <a:ext uri="{0D108BD9-81ED-4DB2-BD59-A6C34878D82A}">
                    <a16:rowId xmlns:a16="http://schemas.microsoft.com/office/drawing/2014/main" val="10019"/>
                  </a:ext>
                </a:extLst>
              </a:tr>
              <a:tr h="174625">
                <a:tc>
                  <a:txBody>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Social Workers</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12</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0.00%</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extLst>
                  <a:ext uri="{0D108BD9-81ED-4DB2-BD59-A6C34878D82A}">
                    <a16:rowId xmlns:a16="http://schemas.microsoft.com/office/drawing/2014/main" val="10020"/>
                  </a:ext>
                </a:extLst>
              </a:tr>
              <a:tr h="176200">
                <a:tc>
                  <a:txBody>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Teachers</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813</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116</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21</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92</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3</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14.27%</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CDCCC"/>
                    </a:solidFill>
                  </a:tcPr>
                </a:tc>
                <a:extLst>
                  <a:ext uri="{0D108BD9-81ED-4DB2-BD59-A6C34878D82A}">
                    <a16:rowId xmlns:a16="http://schemas.microsoft.com/office/drawing/2014/main" val="10021"/>
                  </a:ext>
                </a:extLst>
              </a:tr>
              <a:tr h="174625">
                <a:tc>
                  <a:txBody>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TMC</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34</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9</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2</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3</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4</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26.47%</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rgbClr val="FDEFE7"/>
                    </a:solidFill>
                  </a:tcPr>
                </a:tc>
                <a:extLst>
                  <a:ext uri="{0D108BD9-81ED-4DB2-BD59-A6C34878D82A}">
                    <a16:rowId xmlns:a16="http://schemas.microsoft.com/office/drawing/2014/main" val="10022"/>
                  </a:ext>
                </a:extLst>
              </a:tr>
              <a:tr h="282575">
                <a:tc>
                  <a:txBody>
                    <a:bodyPr/>
                    <a:lstStyle/>
                    <a:p>
                      <a:pPr marL="0" marR="0" lvl="0" indent="0" algn="l" rtl="0">
                        <a:lnSpc>
                          <a:spcPct val="100000"/>
                        </a:lnSpc>
                        <a:spcBef>
                          <a:spcPts val="0"/>
                        </a:spcBef>
                        <a:spcAft>
                          <a:spcPts val="0"/>
                        </a:spcAft>
                        <a:buClr>
                          <a:schemeClr val="lt1"/>
                        </a:buClr>
                        <a:buSzPts val="1800"/>
                        <a:buFont typeface="Arial"/>
                        <a:buNone/>
                      </a:pPr>
                      <a:r>
                        <a:rPr lang="en-US" sz="1800" b="1" i="0" u="none" strike="noStrike" cap="none">
                          <a:solidFill>
                            <a:schemeClr val="lt1"/>
                          </a:solidFill>
                          <a:latin typeface="Arial"/>
                          <a:ea typeface="Arial"/>
                          <a:cs typeface="Arial"/>
                          <a:sym typeface="Arial"/>
                        </a:rPr>
                        <a:t>Total</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accent1"/>
                    </a:solidFill>
                  </a:tcPr>
                </a:tc>
                <a:tc>
                  <a:txBody>
                    <a:bodyPr/>
                    <a:lstStyle/>
                    <a:p>
                      <a:pPr marL="0" marR="0" lvl="0" indent="0" algn="ctr" rtl="0">
                        <a:lnSpc>
                          <a:spcPct val="100000"/>
                        </a:lnSpc>
                        <a:spcBef>
                          <a:spcPts val="0"/>
                        </a:spcBef>
                        <a:spcAft>
                          <a:spcPts val="0"/>
                        </a:spcAft>
                        <a:buClr>
                          <a:schemeClr val="lt1"/>
                        </a:buClr>
                        <a:buSzPts val="1800"/>
                        <a:buFont typeface="Arial"/>
                        <a:buNone/>
                      </a:pPr>
                      <a:r>
                        <a:rPr lang="en-US" sz="1800" b="1" i="0" u="none" strike="noStrike" cap="none">
                          <a:solidFill>
                            <a:schemeClr val="lt1"/>
                          </a:solidFill>
                          <a:latin typeface="Arial"/>
                          <a:ea typeface="Arial"/>
                          <a:cs typeface="Arial"/>
                          <a:sym typeface="Arial"/>
                        </a:rPr>
                        <a:t>1543</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accent1"/>
                    </a:solidFill>
                  </a:tcPr>
                </a:tc>
                <a:tc>
                  <a:txBody>
                    <a:bodyPr/>
                    <a:lstStyle/>
                    <a:p>
                      <a:pPr marL="0" marR="0" lvl="0" indent="0" algn="ctr" rtl="0">
                        <a:lnSpc>
                          <a:spcPct val="100000"/>
                        </a:lnSpc>
                        <a:spcBef>
                          <a:spcPts val="0"/>
                        </a:spcBef>
                        <a:spcAft>
                          <a:spcPts val="0"/>
                        </a:spcAft>
                        <a:buClr>
                          <a:schemeClr val="lt1"/>
                        </a:buClr>
                        <a:buSzPts val="1800"/>
                        <a:buFont typeface="Arial"/>
                        <a:buNone/>
                      </a:pPr>
                      <a:r>
                        <a:rPr lang="en-US" sz="1800" b="1" i="0" u="none" strike="noStrike" cap="none">
                          <a:solidFill>
                            <a:schemeClr val="lt1"/>
                          </a:solidFill>
                          <a:latin typeface="Arial"/>
                          <a:ea typeface="Arial"/>
                          <a:cs typeface="Arial"/>
                          <a:sym typeface="Arial"/>
                        </a:rPr>
                        <a:t>228</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accent1"/>
                    </a:solidFill>
                  </a:tcPr>
                </a:tc>
                <a:tc>
                  <a:txBody>
                    <a:bodyPr/>
                    <a:lstStyle/>
                    <a:p>
                      <a:pPr marL="0" marR="0" lvl="0" indent="0" algn="ctr" rtl="0">
                        <a:lnSpc>
                          <a:spcPct val="100000"/>
                        </a:lnSpc>
                        <a:spcBef>
                          <a:spcPts val="0"/>
                        </a:spcBef>
                        <a:spcAft>
                          <a:spcPts val="0"/>
                        </a:spcAft>
                        <a:buClr>
                          <a:schemeClr val="lt1"/>
                        </a:buClr>
                        <a:buSzPts val="1800"/>
                        <a:buFont typeface="Arial"/>
                        <a:buNone/>
                      </a:pPr>
                      <a:r>
                        <a:rPr lang="en-US" sz="1800" b="1" i="0" u="none" strike="noStrike" cap="none">
                          <a:solidFill>
                            <a:schemeClr val="lt1"/>
                          </a:solidFill>
                          <a:latin typeface="Arial"/>
                          <a:ea typeface="Arial"/>
                          <a:cs typeface="Arial"/>
                          <a:sym typeface="Arial"/>
                        </a:rPr>
                        <a:t>52</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accent1"/>
                    </a:solidFill>
                  </a:tcPr>
                </a:tc>
                <a:tc>
                  <a:txBody>
                    <a:bodyPr/>
                    <a:lstStyle/>
                    <a:p>
                      <a:pPr marL="0" marR="0" lvl="0" indent="0" algn="ctr" rtl="0">
                        <a:lnSpc>
                          <a:spcPct val="100000"/>
                        </a:lnSpc>
                        <a:spcBef>
                          <a:spcPts val="0"/>
                        </a:spcBef>
                        <a:spcAft>
                          <a:spcPts val="0"/>
                        </a:spcAft>
                        <a:buClr>
                          <a:schemeClr val="lt1"/>
                        </a:buClr>
                        <a:buSzPts val="1800"/>
                        <a:buFont typeface="Arial"/>
                        <a:buNone/>
                      </a:pPr>
                      <a:r>
                        <a:rPr lang="en-US" sz="1800" b="1" i="0" u="none" strike="noStrike" cap="none">
                          <a:solidFill>
                            <a:schemeClr val="lt1"/>
                          </a:solidFill>
                          <a:latin typeface="Arial"/>
                          <a:ea typeface="Arial"/>
                          <a:cs typeface="Arial"/>
                          <a:sym typeface="Arial"/>
                        </a:rPr>
                        <a:t>155</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accent1"/>
                    </a:solidFill>
                  </a:tcPr>
                </a:tc>
                <a:tc>
                  <a:txBody>
                    <a:bodyPr/>
                    <a:lstStyle/>
                    <a:p>
                      <a:pPr marL="0" marR="0" lvl="0" indent="0" algn="ctr" rtl="0">
                        <a:lnSpc>
                          <a:spcPct val="100000"/>
                        </a:lnSpc>
                        <a:spcBef>
                          <a:spcPts val="0"/>
                        </a:spcBef>
                        <a:spcAft>
                          <a:spcPts val="0"/>
                        </a:spcAft>
                        <a:buClr>
                          <a:schemeClr val="lt1"/>
                        </a:buClr>
                        <a:buSzPts val="1800"/>
                        <a:buFont typeface="Arial"/>
                        <a:buNone/>
                      </a:pPr>
                      <a:r>
                        <a:rPr lang="en-US" sz="1800" b="1" i="0" u="none" strike="noStrike" cap="none">
                          <a:solidFill>
                            <a:schemeClr val="lt1"/>
                          </a:solidFill>
                          <a:latin typeface="Arial"/>
                          <a:ea typeface="Arial"/>
                          <a:cs typeface="Arial"/>
                          <a:sym typeface="Arial"/>
                        </a:rPr>
                        <a:t>23</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accent1"/>
                    </a:solidFill>
                  </a:tcPr>
                </a:tc>
                <a:tc>
                  <a:txBody>
                    <a:bodyPr/>
                    <a:lstStyle/>
                    <a:p>
                      <a:pPr marL="0" marR="0" lvl="0" indent="0" algn="ctr" rtl="0">
                        <a:lnSpc>
                          <a:spcPct val="100000"/>
                        </a:lnSpc>
                        <a:spcBef>
                          <a:spcPts val="0"/>
                        </a:spcBef>
                        <a:spcAft>
                          <a:spcPts val="0"/>
                        </a:spcAft>
                        <a:buClr>
                          <a:schemeClr val="lt1"/>
                        </a:buClr>
                        <a:buSzPts val="1800"/>
                        <a:buFont typeface="Arial"/>
                        <a:buNone/>
                      </a:pPr>
                      <a:r>
                        <a:rPr lang="en-US" sz="1800" b="1" i="0" u="none" strike="noStrike" cap="none">
                          <a:solidFill>
                            <a:schemeClr val="lt1"/>
                          </a:solidFill>
                          <a:latin typeface="Arial"/>
                          <a:ea typeface="Arial"/>
                          <a:cs typeface="Arial"/>
                          <a:sym typeface="Arial"/>
                        </a:rPr>
                        <a:t>14.78%</a:t>
                      </a:r>
                      <a:endParaRPr/>
                    </a:p>
                  </a:txBody>
                  <a:tcPr marL="7925" marR="7925" marT="7925" marB="0"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accent1"/>
                    </a:solidFill>
                  </a:tcPr>
                </a:tc>
                <a:extLst>
                  <a:ext uri="{0D108BD9-81ED-4DB2-BD59-A6C34878D82A}">
                    <a16:rowId xmlns:a16="http://schemas.microsoft.com/office/drawing/2014/main" val="10023"/>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g115bdd6533f_0_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a:t>Exit Surveys - Why Staff Are Leaving</a:t>
            </a:r>
            <a:endParaRPr/>
          </a:p>
        </p:txBody>
      </p:sp>
      <p:sp>
        <p:nvSpPr>
          <p:cNvPr id="321" name="Google Shape;321;g115bdd6533f_0_0"/>
          <p:cNvSpPr txBox="1">
            <a:spLocks noGrp="1"/>
          </p:cNvSpPr>
          <p:nvPr>
            <p:ph type="body" idx="1"/>
          </p:nvPr>
        </p:nvSpPr>
        <p:spPr>
          <a:xfrm>
            <a:off x="474475" y="3222823"/>
            <a:ext cx="2874600" cy="29115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2200">
                <a:highlight>
                  <a:schemeClr val="lt1"/>
                </a:highlight>
              </a:rPr>
              <a:t>Exit surveys provide insight to why employees are leaving St. Joseph School District</a:t>
            </a:r>
            <a:endParaRPr sz="2200">
              <a:highlight>
                <a:schemeClr val="lt1"/>
              </a:highlight>
            </a:endParaRPr>
          </a:p>
          <a:p>
            <a:pPr marL="0" lvl="0" indent="0" algn="l" rtl="0">
              <a:spcBef>
                <a:spcPts val="1000"/>
              </a:spcBef>
              <a:spcAft>
                <a:spcPts val="0"/>
              </a:spcAft>
              <a:buNone/>
            </a:pPr>
            <a:r>
              <a:rPr lang="en-US">
                <a:highlight>
                  <a:schemeClr val="lt1"/>
                </a:highlight>
              </a:rPr>
              <a:t> </a:t>
            </a:r>
            <a:endParaRPr>
              <a:highlight>
                <a:schemeClr val="lt1"/>
              </a:highlight>
            </a:endParaRPr>
          </a:p>
        </p:txBody>
      </p:sp>
      <p:pic>
        <p:nvPicPr>
          <p:cNvPr id="322" name="Google Shape;322;g115bdd6533f_0_0" title="Chart"/>
          <p:cNvPicPr preferRelativeResize="0"/>
          <p:nvPr/>
        </p:nvPicPr>
        <p:blipFill>
          <a:blip r:embed="rId3">
            <a:alphaModFix/>
          </a:blip>
          <a:stretch>
            <a:fillRect/>
          </a:stretch>
        </p:blipFill>
        <p:spPr>
          <a:xfrm>
            <a:off x="3769800" y="1840175"/>
            <a:ext cx="8052900" cy="49793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24"/>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rtl="0">
              <a:lnSpc>
                <a:spcPct val="90000"/>
              </a:lnSpc>
              <a:spcBef>
                <a:spcPts val="0"/>
              </a:spcBef>
              <a:spcAft>
                <a:spcPts val="0"/>
              </a:spcAft>
              <a:buClr>
                <a:schemeClr val="lt1"/>
              </a:buClr>
              <a:buSzPts val="4400"/>
              <a:buFont typeface="Arial"/>
              <a:buNone/>
            </a:pPr>
            <a:r>
              <a:rPr lang="en-US" sz="4400" b="0" i="0" u="none" dirty="0">
                <a:solidFill>
                  <a:schemeClr val="lt1"/>
                </a:solidFill>
                <a:latin typeface="Arial"/>
                <a:ea typeface="Arial"/>
                <a:cs typeface="Arial"/>
                <a:sym typeface="Arial"/>
              </a:rPr>
              <a:t>Staff Recruitment Efforts</a:t>
            </a:r>
            <a:endParaRPr dirty="0"/>
          </a:p>
        </p:txBody>
      </p:sp>
      <p:sp>
        <p:nvSpPr>
          <p:cNvPr id="308" name="Google Shape;308;p24"/>
          <p:cNvSpPr txBox="1">
            <a:spLocks noGrp="1"/>
          </p:cNvSpPr>
          <p:nvPr>
            <p:ph type="body" idx="1"/>
          </p:nvPr>
        </p:nvSpPr>
        <p:spPr>
          <a:xfrm>
            <a:off x="4470400" y="2628900"/>
            <a:ext cx="7251700" cy="3560762"/>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ts val="2800"/>
              <a:buFont typeface="Arial"/>
              <a:buChar char="•"/>
            </a:pPr>
            <a:r>
              <a:rPr lang="en-US" sz="2800" b="0" i="0" u="none" dirty="0">
                <a:solidFill>
                  <a:schemeClr val="dk1"/>
                </a:solidFill>
                <a:latin typeface="Arial"/>
                <a:ea typeface="Arial"/>
                <a:cs typeface="Arial"/>
                <a:sym typeface="Arial"/>
              </a:rPr>
              <a:t>Teacher Career Fairs</a:t>
            </a:r>
            <a:endParaRPr dirty="0"/>
          </a:p>
          <a:p>
            <a:pPr marL="228600" marR="0" lvl="0" indent="-228600" algn="l" rtl="0">
              <a:lnSpc>
                <a:spcPct val="90000"/>
              </a:lnSpc>
              <a:spcBef>
                <a:spcPts val="1000"/>
              </a:spcBef>
              <a:spcAft>
                <a:spcPts val="0"/>
              </a:spcAft>
              <a:buClr>
                <a:schemeClr val="dk1"/>
              </a:buClr>
              <a:buSzPts val="2800"/>
              <a:buFont typeface="Arial"/>
              <a:buChar char="•"/>
            </a:pPr>
            <a:r>
              <a:rPr lang="en-US" sz="2800" b="0" i="0" u="none" dirty="0">
                <a:solidFill>
                  <a:schemeClr val="dk1"/>
                </a:solidFill>
                <a:latin typeface="Arial"/>
                <a:ea typeface="Arial"/>
                <a:cs typeface="Arial"/>
                <a:sym typeface="Arial"/>
              </a:rPr>
              <a:t>Job Postings</a:t>
            </a:r>
            <a:endParaRPr dirty="0"/>
          </a:p>
          <a:p>
            <a:pPr marL="228600" marR="0" lvl="0" indent="-228600" algn="l" rtl="0">
              <a:lnSpc>
                <a:spcPct val="90000"/>
              </a:lnSpc>
              <a:spcBef>
                <a:spcPts val="1000"/>
              </a:spcBef>
              <a:spcAft>
                <a:spcPts val="0"/>
              </a:spcAft>
              <a:buClr>
                <a:schemeClr val="dk1"/>
              </a:buClr>
              <a:buSzPts val="2800"/>
              <a:buFont typeface="Arial"/>
              <a:buChar char="•"/>
            </a:pPr>
            <a:r>
              <a:rPr lang="en-US" sz="2800" b="0" i="0" u="none" dirty="0">
                <a:solidFill>
                  <a:schemeClr val="dk1"/>
                </a:solidFill>
                <a:latin typeface="Arial"/>
                <a:ea typeface="Arial"/>
                <a:cs typeface="Arial"/>
                <a:sym typeface="Arial"/>
              </a:rPr>
              <a:t>Individual Contacts with All Missouri Teacher Preparation Institutions</a:t>
            </a:r>
            <a:endParaRPr dirty="0"/>
          </a:p>
          <a:p>
            <a:pPr marL="228600" marR="0" lvl="0" indent="-228600" algn="l" rtl="0">
              <a:lnSpc>
                <a:spcPct val="90000"/>
              </a:lnSpc>
              <a:spcBef>
                <a:spcPts val="1000"/>
              </a:spcBef>
              <a:spcAft>
                <a:spcPts val="0"/>
              </a:spcAft>
              <a:buClr>
                <a:schemeClr val="dk1"/>
              </a:buClr>
              <a:buSzPts val="2800"/>
              <a:buFont typeface="Arial"/>
              <a:buChar char="•"/>
            </a:pPr>
            <a:r>
              <a:rPr lang="en-US" sz="2800" b="0" i="0" u="none" dirty="0">
                <a:solidFill>
                  <a:schemeClr val="dk1"/>
                </a:solidFill>
                <a:latin typeface="Arial"/>
                <a:ea typeface="Arial"/>
                <a:cs typeface="Arial"/>
                <a:sym typeface="Arial"/>
              </a:rPr>
              <a:t>Grow Your Own Program</a:t>
            </a:r>
            <a:endParaRPr dirty="0"/>
          </a:p>
          <a:p>
            <a:pPr marL="228600" marR="0" lvl="0" indent="-228600" algn="l" rtl="0">
              <a:lnSpc>
                <a:spcPct val="90000"/>
              </a:lnSpc>
              <a:spcBef>
                <a:spcPts val="1000"/>
              </a:spcBef>
              <a:spcAft>
                <a:spcPts val="0"/>
              </a:spcAft>
              <a:buClr>
                <a:schemeClr val="dk1"/>
              </a:buClr>
              <a:buSzPts val="2800"/>
              <a:buFont typeface="Arial"/>
              <a:buChar char="•"/>
            </a:pPr>
            <a:r>
              <a:rPr lang="en-US" sz="2800" b="0" i="0" u="none" dirty="0">
                <a:solidFill>
                  <a:schemeClr val="dk1"/>
                </a:solidFill>
                <a:latin typeface="Arial"/>
                <a:ea typeface="Arial"/>
                <a:cs typeface="Arial"/>
                <a:sym typeface="Arial"/>
              </a:rPr>
              <a:t>Pathways to the Teaching Profession</a:t>
            </a:r>
            <a:endParaRPr dirty="0"/>
          </a:p>
          <a:p>
            <a:pPr marL="228600" marR="0" lvl="0" indent="-50800" algn="l" rtl="0">
              <a:lnSpc>
                <a:spcPct val="90000"/>
              </a:lnSpc>
              <a:spcBef>
                <a:spcPts val="1000"/>
              </a:spcBef>
              <a:spcAft>
                <a:spcPts val="0"/>
              </a:spcAft>
              <a:buClr>
                <a:schemeClr val="dk1"/>
              </a:buClr>
              <a:buSzPts val="2800"/>
              <a:buFont typeface="Arial"/>
              <a:buNone/>
            </a:pPr>
            <a:endParaRPr sz="2800" b="0" i="0" u="none" dirty="0">
              <a:solidFill>
                <a:schemeClr val="dk1"/>
              </a:solidFill>
              <a:latin typeface="Arial"/>
              <a:ea typeface="Arial"/>
              <a:cs typeface="Arial"/>
              <a:sym typeface="Arial"/>
            </a:endParaRPr>
          </a:p>
        </p:txBody>
      </p:sp>
      <p:pic>
        <p:nvPicPr>
          <p:cNvPr id="2" name="Picture 1">
            <a:extLst>
              <a:ext uri="{FF2B5EF4-FFF2-40B4-BE49-F238E27FC236}">
                <a16:creationId xmlns:a16="http://schemas.microsoft.com/office/drawing/2014/main" id="{97D0696F-473A-442D-98BD-6BD6948536E8}"/>
              </a:ext>
            </a:extLst>
          </p:cNvPr>
          <p:cNvPicPr>
            <a:picLocks noChangeAspect="1"/>
          </p:cNvPicPr>
          <p:nvPr/>
        </p:nvPicPr>
        <p:blipFill>
          <a:blip r:embed="rId3"/>
          <a:stretch>
            <a:fillRect/>
          </a:stretch>
        </p:blipFill>
        <p:spPr>
          <a:xfrm>
            <a:off x="838200" y="2749550"/>
            <a:ext cx="2823050" cy="273685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25"/>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rtl="0">
              <a:lnSpc>
                <a:spcPct val="90000"/>
              </a:lnSpc>
              <a:spcBef>
                <a:spcPts val="0"/>
              </a:spcBef>
              <a:spcAft>
                <a:spcPts val="0"/>
              </a:spcAft>
              <a:buClr>
                <a:schemeClr val="lt1"/>
              </a:buClr>
              <a:buSzPts val="4400"/>
              <a:buFont typeface="Arial"/>
              <a:buNone/>
            </a:pPr>
            <a:r>
              <a:rPr lang="en-US" sz="4400" b="0" i="0" u="none" dirty="0">
                <a:solidFill>
                  <a:schemeClr val="lt1"/>
                </a:solidFill>
                <a:latin typeface="Arial"/>
                <a:ea typeface="Arial"/>
                <a:cs typeface="Arial"/>
                <a:sym typeface="Arial"/>
              </a:rPr>
              <a:t>Staff Retention Efforts</a:t>
            </a:r>
            <a:endParaRPr dirty="0"/>
          </a:p>
        </p:txBody>
      </p:sp>
      <p:sp>
        <p:nvSpPr>
          <p:cNvPr id="314" name="Google Shape;314;p25"/>
          <p:cNvSpPr txBox="1">
            <a:spLocks noGrp="1"/>
          </p:cNvSpPr>
          <p:nvPr>
            <p:ph type="body" idx="1"/>
          </p:nvPr>
        </p:nvSpPr>
        <p:spPr>
          <a:xfrm>
            <a:off x="838200" y="2501900"/>
            <a:ext cx="7810500" cy="3675062"/>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ts val="2800"/>
              <a:buFont typeface="Arial"/>
              <a:buChar char="•"/>
            </a:pPr>
            <a:r>
              <a:rPr lang="en-US" sz="2800" b="0" i="0" u="none" dirty="0">
                <a:solidFill>
                  <a:schemeClr val="dk1"/>
                </a:solidFill>
                <a:latin typeface="Arial"/>
                <a:ea typeface="Arial"/>
                <a:cs typeface="Arial"/>
                <a:sym typeface="Arial"/>
              </a:rPr>
              <a:t>Increasing/Adjusting Teacher Salary Schedules</a:t>
            </a:r>
            <a:endParaRPr dirty="0"/>
          </a:p>
          <a:p>
            <a:pPr marL="228600" marR="0" lvl="0" indent="-228600" algn="l" rtl="0">
              <a:lnSpc>
                <a:spcPct val="90000"/>
              </a:lnSpc>
              <a:spcBef>
                <a:spcPts val="1000"/>
              </a:spcBef>
              <a:spcAft>
                <a:spcPts val="0"/>
              </a:spcAft>
              <a:buClr>
                <a:schemeClr val="dk1"/>
              </a:buClr>
              <a:buSzPts val="2800"/>
              <a:buFont typeface="Arial"/>
              <a:buChar char="•"/>
            </a:pPr>
            <a:r>
              <a:rPr lang="en-US" sz="2800" b="0" i="0" u="none" dirty="0">
                <a:solidFill>
                  <a:schemeClr val="dk1"/>
                </a:solidFill>
                <a:latin typeface="Arial"/>
                <a:ea typeface="Arial"/>
                <a:cs typeface="Arial"/>
                <a:sym typeface="Arial"/>
              </a:rPr>
              <a:t>Early Notification of Intent to Return Incentive</a:t>
            </a:r>
            <a:endParaRPr dirty="0"/>
          </a:p>
          <a:p>
            <a:pPr marL="228600" marR="0" lvl="0" indent="-228600" algn="l" rtl="0">
              <a:lnSpc>
                <a:spcPct val="90000"/>
              </a:lnSpc>
              <a:spcBef>
                <a:spcPts val="1000"/>
              </a:spcBef>
              <a:spcAft>
                <a:spcPts val="0"/>
              </a:spcAft>
              <a:buClr>
                <a:schemeClr val="dk1"/>
              </a:buClr>
              <a:buSzPts val="2800"/>
              <a:buFont typeface="Arial"/>
              <a:buChar char="•"/>
            </a:pPr>
            <a:r>
              <a:rPr lang="en-US" sz="2800" b="0" i="0" u="none" dirty="0">
                <a:solidFill>
                  <a:schemeClr val="dk1"/>
                </a:solidFill>
                <a:latin typeface="Arial"/>
                <a:ea typeface="Arial"/>
                <a:cs typeface="Arial"/>
                <a:sym typeface="Arial"/>
              </a:rPr>
              <a:t>Hiring Additional Support Staff</a:t>
            </a:r>
            <a:endParaRPr dirty="0"/>
          </a:p>
          <a:p>
            <a:pPr marL="228600" marR="0" lvl="0" indent="-228600" algn="l" rtl="0">
              <a:lnSpc>
                <a:spcPct val="90000"/>
              </a:lnSpc>
              <a:spcBef>
                <a:spcPts val="1000"/>
              </a:spcBef>
              <a:spcAft>
                <a:spcPts val="0"/>
              </a:spcAft>
              <a:buClr>
                <a:schemeClr val="dk1"/>
              </a:buClr>
              <a:buSzPts val="2800"/>
              <a:buFont typeface="Arial"/>
              <a:buChar char="•"/>
            </a:pPr>
            <a:r>
              <a:rPr lang="en-US" sz="2800" b="0" i="0" u="none" dirty="0">
                <a:solidFill>
                  <a:schemeClr val="dk1"/>
                </a:solidFill>
                <a:latin typeface="Arial"/>
                <a:ea typeface="Arial"/>
                <a:cs typeface="Arial"/>
                <a:sym typeface="Arial"/>
              </a:rPr>
              <a:t>Closing the Gap Initiative</a:t>
            </a:r>
            <a:endParaRPr dirty="0"/>
          </a:p>
          <a:p>
            <a:pPr marL="228600" marR="0" lvl="0" indent="-228600" algn="l" rtl="0">
              <a:lnSpc>
                <a:spcPct val="90000"/>
              </a:lnSpc>
              <a:spcBef>
                <a:spcPts val="1000"/>
              </a:spcBef>
              <a:spcAft>
                <a:spcPts val="0"/>
              </a:spcAft>
              <a:buClr>
                <a:schemeClr val="dk1"/>
              </a:buClr>
              <a:buSzPts val="2800"/>
              <a:buFont typeface="Arial"/>
              <a:buChar char="•"/>
            </a:pPr>
            <a:r>
              <a:rPr lang="en-US" sz="2800" b="0" i="0" u="none" dirty="0">
                <a:solidFill>
                  <a:schemeClr val="dk1"/>
                </a:solidFill>
                <a:latin typeface="Arial"/>
                <a:ea typeface="Arial"/>
                <a:cs typeface="Arial"/>
                <a:sym typeface="Arial"/>
              </a:rPr>
              <a:t>Maintaining a Robust Health Insurance Program</a:t>
            </a:r>
            <a:endParaRPr dirty="0"/>
          </a:p>
          <a:p>
            <a:pPr marL="228600" marR="0" lvl="0" indent="-50800" algn="l" rtl="0">
              <a:lnSpc>
                <a:spcPct val="90000"/>
              </a:lnSpc>
              <a:spcBef>
                <a:spcPts val="1000"/>
              </a:spcBef>
              <a:spcAft>
                <a:spcPts val="0"/>
              </a:spcAft>
              <a:buClr>
                <a:schemeClr val="dk1"/>
              </a:buClr>
              <a:buSzPts val="2800"/>
              <a:buFont typeface="Arial"/>
              <a:buNone/>
            </a:pPr>
            <a:endParaRPr sz="2800" b="0" i="0" u="none" dirty="0">
              <a:solidFill>
                <a:schemeClr val="dk1"/>
              </a:solidFill>
              <a:latin typeface="Arial"/>
              <a:ea typeface="Arial"/>
              <a:cs typeface="Arial"/>
              <a:sym typeface="Arial"/>
            </a:endParaRPr>
          </a:p>
        </p:txBody>
      </p:sp>
      <p:pic>
        <p:nvPicPr>
          <p:cNvPr id="2" name="Picture 1">
            <a:extLst>
              <a:ext uri="{FF2B5EF4-FFF2-40B4-BE49-F238E27FC236}">
                <a16:creationId xmlns:a16="http://schemas.microsoft.com/office/drawing/2014/main" id="{F076A283-6D8F-12E5-0F62-1B2BBC655DDE}"/>
              </a:ext>
            </a:extLst>
          </p:cNvPr>
          <p:cNvPicPr>
            <a:picLocks noChangeAspect="1"/>
          </p:cNvPicPr>
          <p:nvPr/>
        </p:nvPicPr>
        <p:blipFill>
          <a:blip r:embed="rId3"/>
          <a:stretch>
            <a:fillRect/>
          </a:stretch>
        </p:blipFill>
        <p:spPr>
          <a:xfrm>
            <a:off x="9105900" y="2713831"/>
            <a:ext cx="2247900" cy="2448606"/>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26"/>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Arial"/>
              <a:buNone/>
            </a:pPr>
            <a:r>
              <a:rPr lang="en-US" sz="4400" b="0" i="0" u="none">
                <a:solidFill>
                  <a:schemeClr val="lt1"/>
                </a:solidFill>
                <a:latin typeface="Arial"/>
                <a:ea typeface="Arial"/>
                <a:cs typeface="Arial"/>
                <a:sym typeface="Arial"/>
              </a:rPr>
              <a:t>Challenges to Recruitment</a:t>
            </a:r>
            <a:r>
              <a:rPr lang="en-US"/>
              <a:t> &amp; Retention</a:t>
            </a:r>
            <a:endParaRPr/>
          </a:p>
        </p:txBody>
      </p:sp>
      <p:sp>
        <p:nvSpPr>
          <p:cNvPr id="328" name="Google Shape;328;p26"/>
          <p:cNvSpPr txBox="1">
            <a:spLocks noGrp="1"/>
          </p:cNvSpPr>
          <p:nvPr>
            <p:ph type="body" idx="1"/>
          </p:nvPr>
        </p:nvSpPr>
        <p:spPr>
          <a:xfrm>
            <a:off x="838200" y="2207940"/>
            <a:ext cx="10515600" cy="4396609"/>
          </a:xfrm>
          <a:prstGeom prst="rect">
            <a:avLst/>
          </a:prstGeom>
          <a:noFill/>
          <a:ln w="9525" cap="flat" cmpd="sng">
            <a:noFill/>
            <a:prstDash val="solid"/>
            <a:round/>
            <a:headEnd type="none" w="sm" len="sm"/>
            <a:tailEnd type="none" w="sm" len="sm"/>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ts val="2800"/>
              <a:buFont typeface="Arial"/>
              <a:buChar char="•"/>
            </a:pPr>
            <a:r>
              <a:rPr lang="en-US" sz="2400" b="0" i="0" u="none" dirty="0">
                <a:solidFill>
                  <a:schemeClr val="dk1"/>
                </a:solidFill>
                <a:latin typeface="Arial"/>
                <a:ea typeface="Arial"/>
                <a:cs typeface="Arial"/>
                <a:sym typeface="Arial"/>
              </a:rPr>
              <a:t>State and National Teacher Shortage</a:t>
            </a:r>
            <a:endParaRPr sz="2400" dirty="0"/>
          </a:p>
          <a:p>
            <a:pPr marL="228600" marR="0" lvl="0" indent="-228600" algn="l" rtl="0">
              <a:lnSpc>
                <a:spcPct val="90000"/>
              </a:lnSpc>
              <a:spcBef>
                <a:spcPts val="1000"/>
              </a:spcBef>
              <a:spcAft>
                <a:spcPts val="0"/>
              </a:spcAft>
              <a:buClr>
                <a:schemeClr val="dk1"/>
              </a:buClr>
              <a:buSzPts val="2800"/>
              <a:buFont typeface="Arial"/>
              <a:buChar char="•"/>
            </a:pPr>
            <a:r>
              <a:rPr lang="en-US" sz="2400" b="0" i="0" u="none" dirty="0">
                <a:solidFill>
                  <a:schemeClr val="dk1"/>
                </a:solidFill>
                <a:latin typeface="Arial"/>
                <a:ea typeface="Arial"/>
                <a:cs typeface="Arial"/>
                <a:sym typeface="Arial"/>
              </a:rPr>
              <a:t>Living Close to a Metropolitan Area</a:t>
            </a:r>
            <a:endParaRPr sz="2400" dirty="0"/>
          </a:p>
          <a:p>
            <a:pPr marL="228600" marR="0" lvl="0" indent="-228600" algn="l" rtl="0">
              <a:lnSpc>
                <a:spcPct val="90000"/>
              </a:lnSpc>
              <a:spcBef>
                <a:spcPts val="1000"/>
              </a:spcBef>
              <a:spcAft>
                <a:spcPts val="0"/>
              </a:spcAft>
              <a:buClr>
                <a:schemeClr val="dk1"/>
              </a:buClr>
              <a:buSzPts val="2800"/>
              <a:buFont typeface="Arial"/>
              <a:buChar char="•"/>
            </a:pPr>
            <a:r>
              <a:rPr lang="en-US" sz="2400" b="0" i="0" u="none" dirty="0">
                <a:solidFill>
                  <a:schemeClr val="dk1"/>
                </a:solidFill>
                <a:latin typeface="Arial"/>
                <a:ea typeface="Arial"/>
                <a:cs typeface="Arial"/>
                <a:sym typeface="Arial"/>
              </a:rPr>
              <a:t>Many of Our Competitors Pay More</a:t>
            </a:r>
            <a:endParaRPr sz="2400" dirty="0"/>
          </a:p>
          <a:p>
            <a:pPr marL="228600" marR="0" lvl="0" indent="-228600" algn="l" rtl="0">
              <a:lnSpc>
                <a:spcPct val="90000"/>
              </a:lnSpc>
              <a:spcBef>
                <a:spcPts val="1000"/>
              </a:spcBef>
              <a:spcAft>
                <a:spcPts val="0"/>
              </a:spcAft>
              <a:buClr>
                <a:schemeClr val="dk1"/>
              </a:buClr>
              <a:buSzPts val="2800"/>
              <a:buFont typeface="Arial"/>
              <a:buChar char="•"/>
            </a:pPr>
            <a:r>
              <a:rPr lang="en-US" sz="2400" dirty="0"/>
              <a:t>Economic Levels &amp; Different Needs of Students</a:t>
            </a:r>
            <a:endParaRPr sz="2400" dirty="0"/>
          </a:p>
          <a:p>
            <a:pPr marL="228600" marR="0" lvl="0" indent="-228600" algn="l" rtl="0">
              <a:lnSpc>
                <a:spcPct val="90000"/>
              </a:lnSpc>
              <a:spcBef>
                <a:spcPts val="1000"/>
              </a:spcBef>
              <a:spcAft>
                <a:spcPts val="0"/>
              </a:spcAft>
              <a:buClr>
                <a:schemeClr val="dk1"/>
              </a:buClr>
              <a:buSzPts val="2800"/>
              <a:buFont typeface="Arial"/>
              <a:buChar char="•"/>
            </a:pPr>
            <a:r>
              <a:rPr lang="en-US" sz="2400" b="0" i="0" u="none" dirty="0">
                <a:solidFill>
                  <a:schemeClr val="dk1"/>
                </a:solidFill>
                <a:latin typeface="Arial"/>
                <a:ea typeface="Arial"/>
                <a:cs typeface="Arial"/>
                <a:sym typeface="Arial"/>
              </a:rPr>
              <a:t>Our State Department of Education</a:t>
            </a:r>
            <a:endParaRPr sz="2400" dirty="0"/>
          </a:p>
          <a:p>
            <a:pPr marL="228600" marR="0" lvl="0" indent="-228600" algn="l" rtl="0">
              <a:lnSpc>
                <a:spcPct val="90000"/>
              </a:lnSpc>
              <a:spcBef>
                <a:spcPts val="1000"/>
              </a:spcBef>
              <a:spcAft>
                <a:spcPts val="0"/>
              </a:spcAft>
              <a:buClr>
                <a:schemeClr val="dk1"/>
              </a:buClr>
              <a:buSzPts val="2800"/>
              <a:buFont typeface="Arial"/>
              <a:buChar char="•"/>
            </a:pPr>
            <a:r>
              <a:rPr lang="en-US" sz="2400" b="0" i="0" u="none" dirty="0">
                <a:solidFill>
                  <a:schemeClr val="dk1"/>
                </a:solidFill>
                <a:latin typeface="Arial"/>
                <a:ea typeface="Arial"/>
                <a:cs typeface="Arial"/>
                <a:sym typeface="Arial"/>
              </a:rPr>
              <a:t>Overall Teacher Pay in Missouri</a:t>
            </a:r>
            <a:endParaRPr sz="2400" dirty="0"/>
          </a:p>
          <a:p>
            <a:pPr marL="228600" marR="0" lvl="0" indent="-228600" algn="l" rtl="0">
              <a:lnSpc>
                <a:spcPct val="90000"/>
              </a:lnSpc>
              <a:spcBef>
                <a:spcPts val="1000"/>
              </a:spcBef>
              <a:spcAft>
                <a:spcPts val="0"/>
              </a:spcAft>
              <a:buClr>
                <a:schemeClr val="dk1"/>
              </a:buClr>
              <a:buSzPts val="2800"/>
              <a:buFont typeface="Arial"/>
              <a:buChar char="•"/>
            </a:pPr>
            <a:r>
              <a:rPr lang="en-US" sz="2400" b="0" i="0" u="none" dirty="0">
                <a:solidFill>
                  <a:schemeClr val="dk1"/>
                </a:solidFill>
                <a:latin typeface="Arial"/>
                <a:ea typeface="Arial"/>
                <a:cs typeface="Arial"/>
                <a:sym typeface="Arial"/>
              </a:rPr>
              <a:t>Reputation of the District</a:t>
            </a:r>
            <a:endParaRPr sz="2400" dirty="0"/>
          </a:p>
          <a:p>
            <a:pPr marL="228600" marR="0" lvl="0" indent="-228600" algn="l" rtl="0">
              <a:lnSpc>
                <a:spcPct val="90000"/>
              </a:lnSpc>
              <a:spcBef>
                <a:spcPts val="1000"/>
              </a:spcBef>
              <a:spcAft>
                <a:spcPts val="0"/>
              </a:spcAft>
              <a:buClr>
                <a:schemeClr val="dk1"/>
              </a:buClr>
              <a:buSzPts val="2800"/>
              <a:buFont typeface="Arial"/>
              <a:buChar char="•"/>
            </a:pPr>
            <a:r>
              <a:rPr lang="en-US" sz="2400" dirty="0"/>
              <a:t>Negative Narrative in District and Community</a:t>
            </a:r>
            <a:endParaRPr sz="2400" dirty="0"/>
          </a:p>
          <a:p>
            <a:pPr marL="228600" marR="0" lvl="0" indent="-228600" algn="l" rtl="0">
              <a:lnSpc>
                <a:spcPct val="90000"/>
              </a:lnSpc>
              <a:spcBef>
                <a:spcPts val="1000"/>
              </a:spcBef>
              <a:spcAft>
                <a:spcPts val="0"/>
              </a:spcAft>
              <a:buClr>
                <a:schemeClr val="dk1"/>
              </a:buClr>
              <a:buSzPts val="2800"/>
              <a:buFont typeface="Arial"/>
              <a:buChar char="•"/>
            </a:pPr>
            <a:r>
              <a:rPr lang="en-US" sz="2400" b="0" i="0" u="none" dirty="0">
                <a:solidFill>
                  <a:schemeClr val="dk1"/>
                </a:solidFill>
                <a:latin typeface="Arial"/>
                <a:ea typeface="Arial"/>
                <a:cs typeface="Arial"/>
                <a:sym typeface="Arial"/>
              </a:rPr>
              <a:t>Teaching Is Very Hard Work</a:t>
            </a:r>
            <a:endParaRPr sz="2400" dirty="0"/>
          </a:p>
          <a:p>
            <a:pPr marL="228600" marR="0" lvl="0" indent="-50800" algn="l" rtl="0">
              <a:lnSpc>
                <a:spcPct val="90000"/>
              </a:lnSpc>
              <a:spcBef>
                <a:spcPts val="1000"/>
              </a:spcBef>
              <a:spcAft>
                <a:spcPts val="0"/>
              </a:spcAft>
              <a:buClr>
                <a:schemeClr val="dk1"/>
              </a:buClr>
              <a:buSzPts val="2800"/>
              <a:buFont typeface="Arial"/>
              <a:buNone/>
            </a:pPr>
            <a:endParaRPr sz="2800" b="0" i="0" u="none" dirty="0">
              <a:solidFill>
                <a:schemeClr val="dk1"/>
              </a:solidFill>
              <a:latin typeface="Arial"/>
              <a:ea typeface="Arial"/>
              <a:cs typeface="Arial"/>
              <a:sym typeface="Arial"/>
            </a:endParaRPr>
          </a:p>
          <a:p>
            <a:pPr marL="228600" marR="0" lvl="0" indent="-50800" algn="l" rtl="0">
              <a:lnSpc>
                <a:spcPct val="90000"/>
              </a:lnSpc>
              <a:spcBef>
                <a:spcPts val="1000"/>
              </a:spcBef>
              <a:spcAft>
                <a:spcPts val="0"/>
              </a:spcAft>
              <a:buClr>
                <a:schemeClr val="dk1"/>
              </a:buClr>
              <a:buSzPts val="2800"/>
              <a:buFont typeface="Arial"/>
              <a:buNone/>
            </a:pPr>
            <a:endParaRPr sz="2800" b="0" i="0" u="none" dirty="0">
              <a:solidFill>
                <a:schemeClr val="dk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25F4B-F138-8E4A-9A11-AE59D37A9A3B}"/>
              </a:ext>
            </a:extLst>
          </p:cNvPr>
          <p:cNvSpPr>
            <a:spLocks noGrp="1"/>
          </p:cNvSpPr>
          <p:nvPr>
            <p:ph type="ctrTitle"/>
          </p:nvPr>
        </p:nvSpPr>
        <p:spPr>
          <a:xfrm>
            <a:off x="1523999" y="3429001"/>
            <a:ext cx="9144000" cy="942278"/>
          </a:xfrm>
        </p:spPr>
        <p:txBody>
          <a:bodyPr>
            <a:normAutofit/>
          </a:bodyPr>
          <a:lstStyle/>
          <a:p>
            <a:r>
              <a:rPr lang="en-US" sz="3200" dirty="0"/>
              <a:t>Community Engagement #3</a:t>
            </a:r>
          </a:p>
        </p:txBody>
      </p:sp>
      <p:sp>
        <p:nvSpPr>
          <p:cNvPr id="3" name="Subtitle 2">
            <a:extLst>
              <a:ext uri="{FF2B5EF4-FFF2-40B4-BE49-F238E27FC236}">
                <a16:creationId xmlns:a16="http://schemas.microsoft.com/office/drawing/2014/main" id="{6A347AD5-959C-BF44-86FE-43062500451A}"/>
              </a:ext>
            </a:extLst>
          </p:cNvPr>
          <p:cNvSpPr>
            <a:spLocks noGrp="1"/>
          </p:cNvSpPr>
          <p:nvPr>
            <p:ph type="subTitle" idx="1"/>
          </p:nvPr>
        </p:nvSpPr>
        <p:spPr/>
        <p:txBody>
          <a:bodyPr>
            <a:normAutofit fontScale="47500" lnSpcReduction="20000"/>
          </a:bodyPr>
          <a:lstStyle/>
          <a:p>
            <a:r>
              <a:rPr lang="en-US" sz="8600" b="0" i="0" u="none" dirty="0">
                <a:solidFill>
                  <a:schemeClr val="lt1"/>
                </a:solidFill>
                <a:latin typeface="Arial"/>
                <a:ea typeface="Arial"/>
                <a:cs typeface="Arial"/>
                <a:sym typeface="Arial"/>
              </a:rPr>
              <a:t>Improving Student Performance</a:t>
            </a:r>
            <a:br>
              <a:rPr lang="en-US" sz="6600" b="0" i="0" u="none" dirty="0">
                <a:solidFill>
                  <a:schemeClr val="lt1"/>
                </a:solidFill>
                <a:latin typeface="Arial"/>
                <a:ea typeface="Arial"/>
                <a:cs typeface="Arial"/>
                <a:sym typeface="Arial"/>
              </a:rPr>
            </a:br>
            <a:r>
              <a:rPr lang="en-US" sz="5100" b="0" i="0" u="none" dirty="0">
                <a:solidFill>
                  <a:schemeClr val="lt1"/>
                </a:solidFill>
                <a:latin typeface="Arial"/>
                <a:ea typeface="Arial"/>
                <a:cs typeface="Arial"/>
                <a:sym typeface="Arial"/>
              </a:rPr>
              <a:t>PreK and Elementary</a:t>
            </a:r>
            <a:br>
              <a:rPr lang="en-US" sz="5100" b="0" i="0" u="none" dirty="0">
                <a:solidFill>
                  <a:schemeClr val="lt1"/>
                </a:solidFill>
                <a:latin typeface="Arial"/>
                <a:ea typeface="Arial"/>
                <a:cs typeface="Arial"/>
                <a:sym typeface="Arial"/>
              </a:rPr>
            </a:br>
            <a:endParaRPr lang="en-US" sz="5100" dirty="0">
              <a:solidFill>
                <a:schemeClr val="bg1"/>
              </a:solidFill>
            </a:endParaRPr>
          </a:p>
        </p:txBody>
      </p:sp>
    </p:spTree>
    <p:extLst>
      <p:ext uri="{BB962C8B-B14F-4D97-AF65-F5344CB8AC3E}">
        <p14:creationId xmlns:p14="http://schemas.microsoft.com/office/powerpoint/2010/main" val="28930011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55820-D739-9F42-B052-28FAE7E61AE9}"/>
              </a:ext>
            </a:extLst>
          </p:cNvPr>
          <p:cNvSpPr>
            <a:spLocks noGrp="1"/>
          </p:cNvSpPr>
          <p:nvPr>
            <p:ph type="title"/>
          </p:nvPr>
        </p:nvSpPr>
        <p:spPr/>
        <p:txBody>
          <a:bodyPr/>
          <a:lstStyle/>
          <a:p>
            <a:r>
              <a:rPr lang="en-US" dirty="0"/>
              <a:t>Special Education Services</a:t>
            </a:r>
          </a:p>
        </p:txBody>
      </p:sp>
      <p:sp>
        <p:nvSpPr>
          <p:cNvPr id="3" name="Content Placeholder 2">
            <a:extLst>
              <a:ext uri="{FF2B5EF4-FFF2-40B4-BE49-F238E27FC236}">
                <a16:creationId xmlns:a16="http://schemas.microsoft.com/office/drawing/2014/main" id="{0451BDA1-23ED-B94B-887C-166D9B466B72}"/>
              </a:ext>
            </a:extLst>
          </p:cNvPr>
          <p:cNvSpPr>
            <a:spLocks noGrp="1"/>
          </p:cNvSpPr>
          <p:nvPr>
            <p:ph idx="1"/>
          </p:nvPr>
        </p:nvSpPr>
        <p:spPr>
          <a:xfrm>
            <a:off x="838200" y="1927653"/>
            <a:ext cx="10515600" cy="4687460"/>
          </a:xfrm>
        </p:spPr>
        <p:txBody>
          <a:bodyPr>
            <a:normAutofit fontScale="92500" lnSpcReduction="10000"/>
          </a:bodyPr>
          <a:lstStyle/>
          <a:p>
            <a:r>
              <a:rPr lang="en-US" dirty="0"/>
              <a:t>Provide services to students ages 3-21 who qualify </a:t>
            </a:r>
          </a:p>
          <a:p>
            <a:endParaRPr lang="en-US" dirty="0"/>
          </a:p>
          <a:p>
            <a:r>
              <a:rPr lang="en-US" dirty="0"/>
              <a:t>Services are offered at all schools </a:t>
            </a:r>
          </a:p>
          <a:p>
            <a:endParaRPr lang="en-US" dirty="0"/>
          </a:p>
          <a:p>
            <a:r>
              <a:rPr lang="en-US" dirty="0"/>
              <a:t>1130 students K-12 receive special education services</a:t>
            </a:r>
          </a:p>
          <a:p>
            <a:pPr lvl="1"/>
            <a:r>
              <a:rPr lang="en-US" dirty="0"/>
              <a:t>174 Early Childhood Special Education (ECSE) </a:t>
            </a:r>
          </a:p>
          <a:p>
            <a:pPr marL="0" indent="0">
              <a:buNone/>
            </a:pPr>
            <a:endParaRPr lang="en-US" dirty="0"/>
          </a:p>
          <a:p>
            <a:r>
              <a:rPr lang="en-US" dirty="0"/>
              <a:t>Staff totals: 146 Certified Staff and 78 Non-Certified Staff</a:t>
            </a:r>
          </a:p>
          <a:p>
            <a:endParaRPr lang="en-US" dirty="0"/>
          </a:p>
          <a:p>
            <a:r>
              <a:rPr lang="en-US" dirty="0"/>
              <a:t>Current challenge is our staffing shortage</a:t>
            </a:r>
          </a:p>
          <a:p>
            <a:pPr lvl="1"/>
            <a:r>
              <a:rPr lang="en-US" dirty="0"/>
              <a:t>17 Teacher openings and 7 Para openings for the 22-23 school year</a:t>
            </a:r>
          </a:p>
          <a:p>
            <a:pPr marL="0" indent="0">
              <a:buNone/>
            </a:pPr>
            <a:endParaRPr lang="en-US" dirty="0"/>
          </a:p>
        </p:txBody>
      </p:sp>
    </p:spTree>
    <p:extLst>
      <p:ext uri="{BB962C8B-B14F-4D97-AF65-F5344CB8AC3E}">
        <p14:creationId xmlns:p14="http://schemas.microsoft.com/office/powerpoint/2010/main" val="30378805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F230A-AA0D-AD47-A0AB-43A8EFFBCBEB}"/>
              </a:ext>
            </a:extLst>
          </p:cNvPr>
          <p:cNvSpPr>
            <a:spLocks noGrp="1"/>
          </p:cNvSpPr>
          <p:nvPr>
            <p:ph type="title"/>
          </p:nvPr>
        </p:nvSpPr>
        <p:spPr>
          <a:xfrm>
            <a:off x="356837" y="320325"/>
            <a:ext cx="10515600" cy="2315997"/>
          </a:xfrm>
        </p:spPr>
        <p:txBody>
          <a:bodyPr/>
          <a:lstStyle/>
          <a:p>
            <a:r>
              <a:rPr lang="en-US" dirty="0"/>
              <a:t>Early Childhood Education</a:t>
            </a:r>
          </a:p>
        </p:txBody>
      </p:sp>
      <p:pic>
        <p:nvPicPr>
          <p:cNvPr id="5" name="Picture 4">
            <a:extLst>
              <a:ext uri="{FF2B5EF4-FFF2-40B4-BE49-F238E27FC236}">
                <a16:creationId xmlns:a16="http://schemas.microsoft.com/office/drawing/2014/main" id="{299B8C00-424B-3E40-892A-5751B7FA6C07}"/>
              </a:ext>
            </a:extLst>
          </p:cNvPr>
          <p:cNvPicPr>
            <a:picLocks noChangeAspect="1"/>
          </p:cNvPicPr>
          <p:nvPr/>
        </p:nvPicPr>
        <p:blipFill>
          <a:blip r:embed="rId3"/>
          <a:stretch>
            <a:fillRect/>
          </a:stretch>
        </p:blipFill>
        <p:spPr>
          <a:xfrm>
            <a:off x="5535614" y="3976173"/>
            <a:ext cx="5664200" cy="1854200"/>
          </a:xfrm>
          <a:prstGeom prst="rect">
            <a:avLst/>
          </a:prstGeom>
        </p:spPr>
      </p:pic>
      <p:pic>
        <p:nvPicPr>
          <p:cNvPr id="7" name="Picture 6" descr="Logo, company name&#10;&#10;Description automatically generated">
            <a:extLst>
              <a:ext uri="{FF2B5EF4-FFF2-40B4-BE49-F238E27FC236}">
                <a16:creationId xmlns:a16="http://schemas.microsoft.com/office/drawing/2014/main" id="{742CDFA0-0B5C-0A48-924C-6EC27005D636}"/>
              </a:ext>
            </a:extLst>
          </p:cNvPr>
          <p:cNvPicPr>
            <a:picLocks noChangeAspect="1"/>
          </p:cNvPicPr>
          <p:nvPr/>
        </p:nvPicPr>
        <p:blipFill>
          <a:blip r:embed="rId4"/>
          <a:stretch>
            <a:fillRect/>
          </a:stretch>
        </p:blipFill>
        <p:spPr>
          <a:xfrm>
            <a:off x="958849" y="3391973"/>
            <a:ext cx="3657600" cy="2438400"/>
          </a:xfrm>
          <a:prstGeom prst="rect">
            <a:avLst/>
          </a:prstGeom>
        </p:spPr>
      </p:pic>
    </p:spTree>
    <p:extLst>
      <p:ext uri="{BB962C8B-B14F-4D97-AF65-F5344CB8AC3E}">
        <p14:creationId xmlns:p14="http://schemas.microsoft.com/office/powerpoint/2010/main" val="24842842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1020985A-B385-A948-A4B9-3D2407381EB4}"/>
              </a:ext>
            </a:extLst>
          </p:cNvPr>
          <p:cNvSpPr/>
          <p:nvPr/>
        </p:nvSpPr>
        <p:spPr>
          <a:xfrm>
            <a:off x="1687225" y="1971304"/>
            <a:ext cx="2362260" cy="2393436"/>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Frequently Asked Questions</a:t>
            </a:r>
          </a:p>
        </p:txBody>
      </p:sp>
      <p:sp>
        <p:nvSpPr>
          <p:cNvPr id="3" name="Content Placeholder 2">
            <a:extLst>
              <a:ext uri="{FF2B5EF4-FFF2-40B4-BE49-F238E27FC236}">
                <a16:creationId xmlns:a16="http://schemas.microsoft.com/office/drawing/2014/main" id="{2D962437-EC97-4745-9F31-675784DF0EA4}"/>
              </a:ext>
            </a:extLst>
          </p:cNvPr>
          <p:cNvSpPr>
            <a:spLocks noGrp="1"/>
          </p:cNvSpPr>
          <p:nvPr>
            <p:ph sz="half" idx="1"/>
          </p:nvPr>
        </p:nvSpPr>
        <p:spPr>
          <a:xfrm>
            <a:off x="838199" y="2671948"/>
            <a:ext cx="10748964" cy="4057466"/>
          </a:xfrm>
        </p:spPr>
        <p:txBody>
          <a:bodyPr>
            <a:noAutofit/>
          </a:bodyPr>
          <a:lstStyle/>
          <a:p>
            <a:pPr marL="3657600" lvl="8" indent="0">
              <a:lnSpc>
                <a:spcPct val="100000"/>
              </a:lnSpc>
              <a:buNone/>
            </a:pPr>
            <a:endParaRPr lang="en-US" sz="2000" dirty="0"/>
          </a:p>
          <a:p>
            <a:pPr marL="3657600" lvl="8" indent="0">
              <a:lnSpc>
                <a:spcPct val="100000"/>
              </a:lnSpc>
              <a:buNone/>
            </a:pPr>
            <a:r>
              <a:rPr lang="en-US" sz="2000" b="1" dirty="0"/>
              <a:t>How many Parent Educators are there?</a:t>
            </a:r>
          </a:p>
          <a:p>
            <a:pPr lvl="8">
              <a:lnSpc>
                <a:spcPct val="100000"/>
              </a:lnSpc>
            </a:pPr>
            <a:r>
              <a:rPr lang="en-US" sz="2000" dirty="0"/>
              <a:t>8 Full-Time Parent Educators</a:t>
            </a:r>
          </a:p>
          <a:p>
            <a:pPr lvl="8">
              <a:lnSpc>
                <a:spcPct val="100000"/>
              </a:lnSpc>
            </a:pPr>
            <a:r>
              <a:rPr lang="en-US" sz="2000" dirty="0"/>
              <a:t>1 Part-Time Parent Educator</a:t>
            </a:r>
          </a:p>
          <a:p>
            <a:pPr marL="457200" lvl="1" indent="0">
              <a:lnSpc>
                <a:spcPct val="100000"/>
              </a:lnSpc>
              <a:buNone/>
            </a:pPr>
            <a:r>
              <a:rPr lang="en-US" sz="2000" dirty="0"/>
              <a:t>                   </a:t>
            </a:r>
          </a:p>
          <a:p>
            <a:pPr>
              <a:lnSpc>
                <a:spcPct val="100000"/>
              </a:lnSpc>
            </a:pPr>
            <a:r>
              <a:rPr lang="en-US" sz="2000" b="1" dirty="0"/>
              <a:t>Who qualifies (or what qualifies a family) for home visitation?</a:t>
            </a:r>
          </a:p>
          <a:p>
            <a:pPr lvl="1">
              <a:lnSpc>
                <a:spcPct val="100000"/>
              </a:lnSpc>
            </a:pPr>
            <a:r>
              <a:rPr lang="en-US" sz="2000" dirty="0"/>
              <a:t>Any family within the SJSD who has a child(ren) aged prenatal-Kindergarten entry</a:t>
            </a:r>
          </a:p>
          <a:p>
            <a:pPr>
              <a:lnSpc>
                <a:spcPct val="100000"/>
              </a:lnSpc>
            </a:pPr>
            <a:r>
              <a:rPr lang="en-US" sz="2000" b="1" dirty="0"/>
              <a:t>What is the frequency of home visitation?</a:t>
            </a:r>
          </a:p>
          <a:p>
            <a:pPr lvl="1">
              <a:lnSpc>
                <a:spcPct val="100000"/>
              </a:lnSpc>
            </a:pPr>
            <a:r>
              <a:rPr lang="en-US" sz="2000" dirty="0"/>
              <a:t>Either once or twice monthly</a:t>
            </a:r>
          </a:p>
          <a:p>
            <a:pPr marL="0" indent="0">
              <a:lnSpc>
                <a:spcPct val="100000"/>
              </a:lnSpc>
              <a:buNone/>
            </a:pPr>
            <a:r>
              <a:rPr lang="en-US" sz="2000" dirty="0"/>
              <a:t> </a:t>
            </a:r>
          </a:p>
          <a:p>
            <a:pPr marL="0" indent="0">
              <a:lnSpc>
                <a:spcPct val="100000"/>
              </a:lnSpc>
              <a:buNone/>
            </a:pPr>
            <a:endParaRPr lang="en-US" sz="2000" dirty="0"/>
          </a:p>
          <a:p>
            <a:pPr>
              <a:lnSpc>
                <a:spcPct val="100000"/>
              </a:lnSpc>
            </a:pPr>
            <a:endParaRPr lang="en-US" sz="2000" dirty="0"/>
          </a:p>
          <a:p>
            <a:pPr>
              <a:lnSpc>
                <a:spcPct val="100000"/>
              </a:lnSpc>
            </a:pPr>
            <a:endParaRPr lang="en-US" sz="2000" dirty="0"/>
          </a:p>
        </p:txBody>
      </p:sp>
      <p:sp>
        <p:nvSpPr>
          <p:cNvPr id="2" name="Title 1">
            <a:extLst>
              <a:ext uri="{FF2B5EF4-FFF2-40B4-BE49-F238E27FC236}">
                <a16:creationId xmlns:a16="http://schemas.microsoft.com/office/drawing/2014/main" id="{546B8AFD-E66C-C642-B39B-C6B7336F0309}"/>
              </a:ext>
            </a:extLst>
          </p:cNvPr>
          <p:cNvSpPr>
            <a:spLocks noGrp="1"/>
          </p:cNvSpPr>
          <p:nvPr>
            <p:ph type="title"/>
          </p:nvPr>
        </p:nvSpPr>
        <p:spPr>
          <a:xfrm>
            <a:off x="838199" y="324644"/>
            <a:ext cx="10515600" cy="1325563"/>
          </a:xfrm>
        </p:spPr>
        <p:txBody>
          <a:bodyPr/>
          <a:lstStyle/>
          <a:p>
            <a:r>
              <a:rPr lang="en-US" dirty="0"/>
              <a:t>Parents As Teachers</a:t>
            </a:r>
          </a:p>
        </p:txBody>
      </p:sp>
    </p:spTree>
    <p:extLst>
      <p:ext uri="{BB962C8B-B14F-4D97-AF65-F5344CB8AC3E}">
        <p14:creationId xmlns:p14="http://schemas.microsoft.com/office/powerpoint/2010/main" val="3408315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645FA-5B51-AA40-B942-67E273CAF8F5}"/>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a:latin typeface="+mj-lt"/>
                <a:ea typeface="+mj-ea"/>
                <a:cs typeface="+mj-cs"/>
              </a:rPr>
              <a:t>ESL- English as a Second Language</a:t>
            </a:r>
          </a:p>
        </p:txBody>
      </p:sp>
      <p:pic>
        <p:nvPicPr>
          <p:cNvPr id="6" name="Content Placeholder 5" descr="A picture containing icon&#10;&#10;Description automatically generated">
            <a:extLst>
              <a:ext uri="{FF2B5EF4-FFF2-40B4-BE49-F238E27FC236}">
                <a16:creationId xmlns:a16="http://schemas.microsoft.com/office/drawing/2014/main" id="{55C56E73-C735-C44E-8AE6-62EC9DF97AF8}"/>
              </a:ext>
            </a:extLst>
          </p:cNvPr>
          <p:cNvPicPr>
            <a:picLocks noGrp="1" noChangeAspect="1"/>
          </p:cNvPicPr>
          <p:nvPr>
            <p:ph sz="half" idx="1"/>
          </p:nvPr>
        </p:nvPicPr>
        <p:blipFill rotWithShape="1">
          <a:blip r:embed="rId3"/>
          <a:srcRect l="27471" r="29483"/>
          <a:stretch/>
        </p:blipFill>
        <p:spPr>
          <a:xfrm>
            <a:off x="1995054" y="1971676"/>
            <a:ext cx="7920842" cy="3971924"/>
          </a:xfrm>
          <a:prstGeom prst="rect">
            <a:avLst/>
          </a:prstGeom>
        </p:spPr>
      </p:pic>
      <p:sp>
        <p:nvSpPr>
          <p:cNvPr id="7" name="TextBox 6">
            <a:extLst>
              <a:ext uri="{FF2B5EF4-FFF2-40B4-BE49-F238E27FC236}">
                <a16:creationId xmlns:a16="http://schemas.microsoft.com/office/drawing/2014/main" id="{7D3AD57F-F6B3-A746-8298-4CA474024896}"/>
              </a:ext>
            </a:extLst>
          </p:cNvPr>
          <p:cNvSpPr txBox="1"/>
          <p:nvPr/>
        </p:nvSpPr>
        <p:spPr>
          <a:xfrm>
            <a:off x="443345" y="5943600"/>
            <a:ext cx="11324112" cy="923330"/>
          </a:xfrm>
          <a:prstGeom prst="rect">
            <a:avLst/>
          </a:prstGeom>
          <a:noFill/>
        </p:spPr>
        <p:txBody>
          <a:bodyPr wrap="square" rtlCol="0">
            <a:spAutoFit/>
          </a:bodyPr>
          <a:lstStyle/>
          <a:p>
            <a:r>
              <a:rPr lang="en-US" dirty="0"/>
              <a:t>839 K-12 Students are receiving ESL services. We have had 50 Newcomers move into our district this school year. 13 of those students are designated as SLIFE. Students exit our program when they earn a 4.7 on the ACCESS test which is administered once a year or through a portfolio exit. </a:t>
            </a:r>
          </a:p>
        </p:txBody>
      </p:sp>
    </p:spTree>
    <p:extLst>
      <p:ext uri="{BB962C8B-B14F-4D97-AF65-F5344CB8AC3E}">
        <p14:creationId xmlns:p14="http://schemas.microsoft.com/office/powerpoint/2010/main" val="20532010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0CFE1-36BA-3540-A881-8CD5B1732D7C}"/>
              </a:ext>
            </a:extLst>
          </p:cNvPr>
          <p:cNvSpPr>
            <a:spLocks noGrp="1"/>
          </p:cNvSpPr>
          <p:nvPr>
            <p:ph type="title"/>
          </p:nvPr>
        </p:nvSpPr>
        <p:spPr/>
        <p:txBody>
          <a:bodyPr/>
          <a:lstStyle/>
          <a:p>
            <a:r>
              <a:rPr lang="en-US" dirty="0"/>
              <a:t>ESL Staffing and Services</a:t>
            </a:r>
          </a:p>
        </p:txBody>
      </p:sp>
      <p:sp>
        <p:nvSpPr>
          <p:cNvPr id="8" name="TextBox 7">
            <a:extLst>
              <a:ext uri="{FF2B5EF4-FFF2-40B4-BE49-F238E27FC236}">
                <a16:creationId xmlns:a16="http://schemas.microsoft.com/office/drawing/2014/main" id="{4E88D829-4A8D-C443-A0C9-ACAE6ACAD7E4}"/>
              </a:ext>
            </a:extLst>
          </p:cNvPr>
          <p:cNvSpPr txBox="1"/>
          <p:nvPr/>
        </p:nvSpPr>
        <p:spPr>
          <a:xfrm>
            <a:off x="557213" y="1943100"/>
            <a:ext cx="11415712" cy="4431983"/>
          </a:xfrm>
          <a:prstGeom prst="rect">
            <a:avLst/>
          </a:prstGeom>
          <a:noFill/>
        </p:spPr>
        <p:txBody>
          <a:bodyPr wrap="square" rtlCol="0">
            <a:spAutoFit/>
          </a:bodyPr>
          <a:lstStyle/>
          <a:p>
            <a:pPr marL="285750" indent="-285750">
              <a:buFont typeface="Arial" panose="020B0604020202020204" pitchFamily="34" charset="0"/>
              <a:buChar char="•"/>
            </a:pPr>
            <a:r>
              <a:rPr lang="en-US" sz="3600" dirty="0"/>
              <a:t>We offer ESL services at all schools K-12</a:t>
            </a:r>
          </a:p>
          <a:p>
            <a:pPr marL="285750" indent="-285750">
              <a:buFont typeface="Arial" panose="020B0604020202020204" pitchFamily="34" charset="0"/>
              <a:buChar char="•"/>
            </a:pPr>
            <a:endParaRPr lang="en-US" sz="3600" dirty="0"/>
          </a:p>
          <a:p>
            <a:pPr marL="285750" indent="-285750">
              <a:buFont typeface="Arial" panose="020B0604020202020204" pitchFamily="34" charset="0"/>
              <a:buChar char="•"/>
            </a:pPr>
            <a:r>
              <a:rPr lang="en-US" sz="3600" dirty="0"/>
              <a:t>We have 32 full time staff members and 1 part-time staff member</a:t>
            </a:r>
          </a:p>
          <a:p>
            <a:pPr marL="742950" lvl="1" indent="-285750">
              <a:buFont typeface="Arial" panose="020B0604020202020204" pitchFamily="34" charset="0"/>
              <a:buChar char="•"/>
            </a:pPr>
            <a:r>
              <a:rPr lang="en-US" sz="2400" dirty="0"/>
              <a:t>2 ESL Family Advocates</a:t>
            </a:r>
          </a:p>
          <a:p>
            <a:pPr marL="742950" lvl="1" indent="-285750">
              <a:buFont typeface="Arial" panose="020B0604020202020204" pitchFamily="34" charset="0"/>
              <a:buChar char="•"/>
            </a:pPr>
            <a:r>
              <a:rPr lang="en-US" sz="2400" dirty="0"/>
              <a:t>1 Part-Time ESL Interpreter/Translator (Spanish)</a:t>
            </a:r>
          </a:p>
          <a:p>
            <a:pPr marL="742950" lvl="1" indent="-285750">
              <a:buFont typeface="Arial" panose="020B0604020202020204" pitchFamily="34" charset="0"/>
              <a:buChar char="•"/>
            </a:pPr>
            <a:r>
              <a:rPr lang="en-US" sz="2400" dirty="0"/>
              <a:t>24 ESL Teachers</a:t>
            </a:r>
          </a:p>
          <a:p>
            <a:pPr marL="742950" lvl="1" indent="-285750">
              <a:buFont typeface="Arial" panose="020B0604020202020204" pitchFamily="34" charset="0"/>
              <a:buChar char="•"/>
            </a:pPr>
            <a:r>
              <a:rPr lang="en-US" sz="2400" dirty="0"/>
              <a:t>1 ESL Assessment Specialist</a:t>
            </a:r>
          </a:p>
          <a:p>
            <a:pPr marL="742950" lvl="1" indent="-285750">
              <a:buFont typeface="Arial" panose="020B0604020202020204" pitchFamily="34" charset="0"/>
              <a:buChar char="•"/>
            </a:pPr>
            <a:r>
              <a:rPr lang="en-US" sz="2400" dirty="0"/>
              <a:t>1 ESL Instructional Specialist</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8572030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62925-05DE-CE45-B0A7-6A4E782A5C9C}"/>
              </a:ext>
            </a:extLst>
          </p:cNvPr>
          <p:cNvSpPr>
            <a:spLocks noGrp="1"/>
          </p:cNvSpPr>
          <p:nvPr>
            <p:ph type="title"/>
          </p:nvPr>
        </p:nvSpPr>
        <p:spPr/>
        <p:txBody>
          <a:bodyPr/>
          <a:lstStyle/>
          <a:p>
            <a:r>
              <a:rPr lang="en-US" dirty="0"/>
              <a:t>Highly Effective Staff </a:t>
            </a:r>
          </a:p>
        </p:txBody>
      </p:sp>
      <p:sp>
        <p:nvSpPr>
          <p:cNvPr id="3" name="Content Placeholder 2">
            <a:extLst>
              <a:ext uri="{FF2B5EF4-FFF2-40B4-BE49-F238E27FC236}">
                <a16:creationId xmlns:a16="http://schemas.microsoft.com/office/drawing/2014/main" id="{2675DD33-53A2-294A-AE5C-D8D8AD20E535}"/>
              </a:ext>
            </a:extLst>
          </p:cNvPr>
          <p:cNvSpPr>
            <a:spLocks noGrp="1"/>
          </p:cNvSpPr>
          <p:nvPr>
            <p:ph idx="1"/>
          </p:nvPr>
        </p:nvSpPr>
        <p:spPr>
          <a:xfrm>
            <a:off x="838200" y="1391921"/>
            <a:ext cx="10515600" cy="4338319"/>
          </a:xfrm>
        </p:spPr>
        <p:txBody>
          <a:bodyPr>
            <a:normAutofit fontScale="92500" lnSpcReduction="20000"/>
          </a:bodyPr>
          <a:lstStyle/>
          <a:p>
            <a:pPr marL="0" indent="0">
              <a:buNone/>
            </a:pPr>
            <a:endParaRPr lang="en-US" dirty="0"/>
          </a:p>
          <a:p>
            <a:pPr marL="0" indent="0">
              <a:buNone/>
            </a:pPr>
            <a:endParaRPr lang="en-US" b="1" dirty="0">
              <a:solidFill>
                <a:schemeClr val="tx2">
                  <a:lumMod val="50000"/>
                </a:schemeClr>
              </a:solidFill>
            </a:endParaRPr>
          </a:p>
          <a:p>
            <a:pPr marL="0" indent="0" algn="ctr">
              <a:spcAft>
                <a:spcPts val="600"/>
              </a:spcAft>
              <a:buNone/>
            </a:pPr>
            <a:r>
              <a:rPr lang="en-US" sz="3300" b="1" dirty="0">
                <a:solidFill>
                  <a:schemeClr val="tx2">
                    <a:lumMod val="50000"/>
                  </a:schemeClr>
                </a:solidFill>
              </a:rPr>
              <a:t>Teachers, Principals and Support Personnel</a:t>
            </a:r>
          </a:p>
          <a:p>
            <a:pPr marL="0" indent="0" algn="ctr">
              <a:spcAft>
                <a:spcPts val="600"/>
              </a:spcAft>
              <a:buNone/>
            </a:pPr>
            <a:r>
              <a:rPr lang="en-US" sz="3300" b="1" dirty="0">
                <a:solidFill>
                  <a:schemeClr val="tx2">
                    <a:lumMod val="50000"/>
                  </a:schemeClr>
                </a:solidFill>
              </a:rPr>
              <a:t>Impact School Improvement the Most</a:t>
            </a:r>
          </a:p>
          <a:p>
            <a:pPr marL="0" indent="0">
              <a:buNone/>
            </a:pPr>
            <a:endParaRPr lang="en-US" dirty="0"/>
          </a:p>
          <a:p>
            <a:pPr marL="0" indent="0">
              <a:spcAft>
                <a:spcPts val="1800"/>
              </a:spcAft>
              <a:buNone/>
            </a:pPr>
            <a:r>
              <a:rPr lang="en-US" sz="3400" dirty="0"/>
              <a:t>#1 is </a:t>
            </a:r>
            <a:r>
              <a:rPr lang="en-US" sz="3400"/>
              <a:t>the </a:t>
            </a:r>
            <a:r>
              <a:rPr lang="en-US" sz="3400" dirty="0"/>
              <a:t>q</a:t>
            </a:r>
            <a:r>
              <a:rPr lang="en-US" sz="3400"/>
              <a:t>uality </a:t>
            </a:r>
            <a:r>
              <a:rPr lang="en-US" sz="3400" dirty="0"/>
              <a:t>of the teacher</a:t>
            </a:r>
          </a:p>
          <a:p>
            <a:pPr marL="0" indent="0">
              <a:spcAft>
                <a:spcPts val="1800"/>
              </a:spcAft>
              <a:buNone/>
            </a:pPr>
            <a:r>
              <a:rPr lang="en-US" sz="3400" dirty="0"/>
              <a:t>#2 is highly effective school leaders</a:t>
            </a:r>
          </a:p>
          <a:p>
            <a:pPr marL="0" indent="0">
              <a:spcAft>
                <a:spcPts val="1800"/>
              </a:spcAft>
              <a:buNone/>
            </a:pPr>
            <a:r>
              <a:rPr lang="en-US" sz="3400" dirty="0"/>
              <a:t>#3 is support personnel </a:t>
            </a:r>
            <a:r>
              <a:rPr lang="en-US" sz="2100" i="1" dirty="0"/>
              <a:t>(interventionist and specialized program personnel)</a:t>
            </a:r>
            <a:endParaRPr lang="en-US" sz="3400" i="1"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31209155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25F4B-F138-8E4A-9A11-AE59D37A9A3B}"/>
              </a:ext>
            </a:extLst>
          </p:cNvPr>
          <p:cNvSpPr>
            <a:spLocks noGrp="1"/>
          </p:cNvSpPr>
          <p:nvPr>
            <p:ph type="ctrTitle"/>
          </p:nvPr>
        </p:nvSpPr>
        <p:spPr>
          <a:xfrm>
            <a:off x="1523999" y="3429001"/>
            <a:ext cx="9144000" cy="942278"/>
          </a:xfrm>
        </p:spPr>
        <p:txBody>
          <a:bodyPr>
            <a:normAutofit/>
          </a:bodyPr>
          <a:lstStyle/>
          <a:p>
            <a:r>
              <a:rPr lang="en-US" sz="3200" dirty="0"/>
              <a:t>Community Engagement #4</a:t>
            </a:r>
          </a:p>
        </p:txBody>
      </p:sp>
      <p:sp>
        <p:nvSpPr>
          <p:cNvPr id="3" name="Subtitle 2">
            <a:extLst>
              <a:ext uri="{FF2B5EF4-FFF2-40B4-BE49-F238E27FC236}">
                <a16:creationId xmlns:a16="http://schemas.microsoft.com/office/drawing/2014/main" id="{6A347AD5-959C-BF44-86FE-43062500451A}"/>
              </a:ext>
            </a:extLst>
          </p:cNvPr>
          <p:cNvSpPr>
            <a:spLocks noGrp="1"/>
          </p:cNvSpPr>
          <p:nvPr>
            <p:ph type="subTitle" idx="1"/>
          </p:nvPr>
        </p:nvSpPr>
        <p:spPr/>
        <p:txBody>
          <a:bodyPr>
            <a:normAutofit fontScale="47500" lnSpcReduction="20000"/>
          </a:bodyPr>
          <a:lstStyle/>
          <a:p>
            <a:r>
              <a:rPr lang="en-US" sz="8600" b="0" i="0" u="none" dirty="0">
                <a:solidFill>
                  <a:schemeClr val="lt1"/>
                </a:solidFill>
                <a:latin typeface="Arial"/>
                <a:ea typeface="Arial"/>
                <a:cs typeface="Arial"/>
                <a:sym typeface="Arial"/>
              </a:rPr>
              <a:t>Improving Student Performance</a:t>
            </a:r>
            <a:br>
              <a:rPr lang="en-US" sz="6600" b="0" i="0" u="none" dirty="0">
                <a:solidFill>
                  <a:schemeClr val="lt1"/>
                </a:solidFill>
                <a:latin typeface="Arial"/>
                <a:ea typeface="Arial"/>
                <a:cs typeface="Arial"/>
                <a:sym typeface="Arial"/>
              </a:rPr>
            </a:br>
            <a:r>
              <a:rPr lang="en-US" sz="5100" b="0" i="0" u="none" dirty="0">
                <a:solidFill>
                  <a:schemeClr val="lt1"/>
                </a:solidFill>
                <a:latin typeface="Arial"/>
                <a:ea typeface="Arial"/>
                <a:cs typeface="Arial"/>
                <a:sym typeface="Arial"/>
              </a:rPr>
              <a:t>Secondary Level – Grades 6-12</a:t>
            </a:r>
            <a:br>
              <a:rPr lang="en-US" sz="5100" b="0" i="0" u="none" dirty="0">
                <a:solidFill>
                  <a:schemeClr val="lt1"/>
                </a:solidFill>
                <a:latin typeface="Arial"/>
                <a:ea typeface="Arial"/>
                <a:cs typeface="Arial"/>
                <a:sym typeface="Arial"/>
              </a:rPr>
            </a:br>
            <a:endParaRPr lang="en-US" sz="5100" dirty="0">
              <a:solidFill>
                <a:schemeClr val="bg1"/>
              </a:solidFill>
            </a:endParaRPr>
          </a:p>
        </p:txBody>
      </p:sp>
    </p:spTree>
    <p:extLst>
      <p:ext uri="{BB962C8B-B14F-4D97-AF65-F5344CB8AC3E}">
        <p14:creationId xmlns:p14="http://schemas.microsoft.com/office/powerpoint/2010/main" val="6827527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a:extLst>
              <a:ext uri="{FF2B5EF4-FFF2-40B4-BE49-F238E27FC236}">
                <a16:creationId xmlns:a16="http://schemas.microsoft.com/office/drawing/2014/main" id="{20A9FD72-DDBD-C144-AD8A-C68D8908AE28}"/>
              </a:ext>
            </a:extLst>
          </p:cNvPr>
          <p:cNvSpPr>
            <a:spLocks noGrp="1" noChangeArrowheads="1"/>
          </p:cNvSpPr>
          <p:nvPr>
            <p:ph type="title"/>
          </p:nvPr>
        </p:nvSpPr>
        <p:spPr/>
        <p:txBody>
          <a:bodyPr>
            <a:normAutofit/>
          </a:bodyPr>
          <a:lstStyle/>
          <a:p>
            <a:pPr eaLnBrk="1" hangingPunct="1"/>
            <a:r>
              <a:rPr lang="en-US" altLang="en-US" sz="3600" dirty="0"/>
              <a:t>Our Secondary Schools</a:t>
            </a:r>
          </a:p>
        </p:txBody>
      </p:sp>
      <p:sp>
        <p:nvSpPr>
          <p:cNvPr id="3" name="Content Placeholder 2">
            <a:extLst>
              <a:ext uri="{FF2B5EF4-FFF2-40B4-BE49-F238E27FC236}">
                <a16:creationId xmlns:a16="http://schemas.microsoft.com/office/drawing/2014/main" id="{7569FD9B-B099-7E4F-AF01-DDA32118B3B0}"/>
              </a:ext>
            </a:extLst>
          </p:cNvPr>
          <p:cNvSpPr>
            <a:spLocks noGrp="1"/>
          </p:cNvSpPr>
          <p:nvPr>
            <p:ph idx="1"/>
          </p:nvPr>
        </p:nvSpPr>
        <p:spPr>
          <a:xfrm>
            <a:off x="838200" y="1892968"/>
            <a:ext cx="10515600" cy="4101432"/>
          </a:xfrm>
        </p:spPr>
        <p:txBody>
          <a:bodyPr numCol="2" rtlCol="0">
            <a:noAutofit/>
          </a:bodyPr>
          <a:lstStyle/>
          <a:p>
            <a:pPr eaLnBrk="1" fontAlgn="auto" hangingPunct="1">
              <a:spcAft>
                <a:spcPts val="0"/>
              </a:spcAft>
              <a:defRPr/>
            </a:pPr>
            <a:r>
              <a:rPr lang="en-US" sz="2400" b="1" dirty="0"/>
              <a:t>Middle Schools:  </a:t>
            </a:r>
          </a:p>
          <a:p>
            <a:pPr lvl="1">
              <a:defRPr/>
            </a:pPr>
            <a:r>
              <a:rPr lang="en-US" dirty="0"/>
              <a:t>Bode (7, 8)</a:t>
            </a:r>
          </a:p>
          <a:p>
            <a:pPr lvl="1">
              <a:defRPr/>
            </a:pPr>
            <a:r>
              <a:rPr lang="en-US" dirty="0" err="1"/>
              <a:t>Robidoux</a:t>
            </a:r>
            <a:r>
              <a:rPr lang="en-US" dirty="0"/>
              <a:t>* (6, 7, 8)</a:t>
            </a:r>
          </a:p>
          <a:p>
            <a:pPr lvl="1">
              <a:defRPr/>
            </a:pPr>
            <a:r>
              <a:rPr lang="en-US" dirty="0"/>
              <a:t>Spring Garden (6, 7, 8)</a:t>
            </a:r>
          </a:p>
          <a:p>
            <a:pPr lvl="1">
              <a:defRPr/>
            </a:pPr>
            <a:r>
              <a:rPr lang="en-US" dirty="0"/>
              <a:t>Truman* (7, 8)</a:t>
            </a:r>
          </a:p>
          <a:p>
            <a:pPr eaLnBrk="1" fontAlgn="auto" hangingPunct="1">
              <a:spcAft>
                <a:spcPts val="0"/>
              </a:spcAft>
              <a:defRPr/>
            </a:pPr>
            <a:r>
              <a:rPr lang="en-US" sz="2400" b="1" dirty="0"/>
              <a:t>High Schools:  </a:t>
            </a:r>
          </a:p>
          <a:p>
            <a:pPr lvl="1">
              <a:defRPr/>
            </a:pPr>
            <a:r>
              <a:rPr lang="en-US" dirty="0"/>
              <a:t>Benton</a:t>
            </a:r>
          </a:p>
          <a:p>
            <a:pPr lvl="1">
              <a:defRPr/>
            </a:pPr>
            <a:r>
              <a:rPr lang="en-US" dirty="0"/>
              <a:t>Central</a:t>
            </a:r>
          </a:p>
          <a:p>
            <a:pPr lvl="1">
              <a:defRPr/>
            </a:pPr>
            <a:r>
              <a:rPr lang="en-US" dirty="0"/>
              <a:t>Lafayette* (open enrollment as a freshman)</a:t>
            </a:r>
          </a:p>
          <a:p>
            <a:pPr eaLnBrk="1" fontAlgn="auto" hangingPunct="1">
              <a:spcAft>
                <a:spcPts val="0"/>
              </a:spcAft>
              <a:defRPr/>
            </a:pPr>
            <a:r>
              <a:rPr lang="en-US" sz="2400" b="1" dirty="0"/>
              <a:t>Alternative School:  </a:t>
            </a:r>
          </a:p>
          <a:p>
            <a:pPr lvl="1">
              <a:defRPr/>
            </a:pPr>
            <a:r>
              <a:rPr lang="en-US" dirty="0"/>
              <a:t>Webster</a:t>
            </a:r>
          </a:p>
          <a:p>
            <a:pPr eaLnBrk="1" fontAlgn="auto" hangingPunct="1">
              <a:spcAft>
                <a:spcPts val="0"/>
              </a:spcAft>
              <a:defRPr/>
            </a:pPr>
            <a:r>
              <a:rPr lang="en-US" sz="2400" b="1" dirty="0"/>
              <a:t>Technical School: </a:t>
            </a:r>
          </a:p>
          <a:p>
            <a:pPr lvl="1">
              <a:defRPr/>
            </a:pPr>
            <a:r>
              <a:rPr lang="en-US" dirty="0"/>
              <a:t>Hillyard</a:t>
            </a:r>
          </a:p>
          <a:p>
            <a:pPr eaLnBrk="1" fontAlgn="auto" hangingPunct="1">
              <a:spcAft>
                <a:spcPts val="0"/>
              </a:spcAft>
              <a:defRPr/>
            </a:pPr>
            <a:r>
              <a:rPr lang="en-US" sz="2400" b="1" dirty="0"/>
              <a:t>Virtual Academy </a:t>
            </a:r>
          </a:p>
          <a:p>
            <a:pPr marL="0" indent="0" eaLnBrk="1" fontAlgn="auto" hangingPunct="1">
              <a:spcAft>
                <a:spcPts val="0"/>
              </a:spcAft>
              <a:buNone/>
              <a:defRPr/>
            </a:pPr>
            <a:endParaRPr lang="en-US" sz="2400" dirty="0"/>
          </a:p>
        </p:txBody>
      </p:sp>
      <p:sp>
        <p:nvSpPr>
          <p:cNvPr id="2" name="TextBox 1">
            <a:extLst>
              <a:ext uri="{FF2B5EF4-FFF2-40B4-BE49-F238E27FC236}">
                <a16:creationId xmlns:a16="http://schemas.microsoft.com/office/drawing/2014/main" id="{14EE264B-256A-776C-E4A8-ADF9C0252CE6}"/>
              </a:ext>
            </a:extLst>
          </p:cNvPr>
          <p:cNvSpPr txBox="1"/>
          <p:nvPr/>
        </p:nvSpPr>
        <p:spPr>
          <a:xfrm>
            <a:off x="8128000" y="4488120"/>
            <a:ext cx="3898900" cy="2369880"/>
          </a:xfrm>
          <a:prstGeom prst="rect">
            <a:avLst/>
          </a:prstGeom>
          <a:noFill/>
        </p:spPr>
        <p:txBody>
          <a:bodyPr wrap="square" rtlCol="0">
            <a:spAutoFit/>
          </a:bodyPr>
          <a:lstStyle/>
          <a:p>
            <a:pPr>
              <a:defRPr/>
            </a:pPr>
            <a:r>
              <a:rPr lang="en-US" sz="2000" b="1" dirty="0"/>
              <a:t>*Title I Secondary Schools </a:t>
            </a:r>
            <a:r>
              <a:rPr lang="en-US" sz="2000" dirty="0"/>
              <a:t> Lafayette, </a:t>
            </a:r>
            <a:r>
              <a:rPr lang="en-US" sz="2000" dirty="0" err="1"/>
              <a:t>Robidoux</a:t>
            </a:r>
            <a:r>
              <a:rPr lang="en-US" sz="2000" dirty="0"/>
              <a:t>, Truman</a:t>
            </a:r>
          </a:p>
          <a:p>
            <a:pPr lvl="1">
              <a:defRPr/>
            </a:pPr>
            <a:r>
              <a:rPr lang="en-US" dirty="0"/>
              <a:t>Family Involvement Coordinator, Behavior Interventionist, Teacher Interventionists (ELA or math), tutoring funds, para support</a:t>
            </a:r>
          </a:p>
          <a:p>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Diagram&#10;&#10;Description automatically generated">
            <a:extLst>
              <a:ext uri="{FF2B5EF4-FFF2-40B4-BE49-F238E27FC236}">
                <a16:creationId xmlns:a16="http://schemas.microsoft.com/office/drawing/2014/main" id="{0D806E1D-8CE0-9EE4-4E0F-88EC435DF051}"/>
              </a:ext>
            </a:extLst>
          </p:cNvPr>
          <p:cNvPicPr>
            <a:picLocks noChangeAspect="1"/>
          </p:cNvPicPr>
          <p:nvPr/>
        </p:nvPicPr>
        <p:blipFill>
          <a:blip r:embed="rId3"/>
          <a:stretch>
            <a:fillRect/>
          </a:stretch>
        </p:blipFill>
        <p:spPr>
          <a:xfrm>
            <a:off x="1444681" y="329618"/>
            <a:ext cx="9303941" cy="6199632"/>
          </a:xfrm>
          <a:prstGeom prst="rect">
            <a:avLst/>
          </a:prstGeom>
        </p:spPr>
      </p:pic>
    </p:spTree>
    <p:extLst>
      <p:ext uri="{BB962C8B-B14F-4D97-AF65-F5344CB8AC3E}">
        <p14:creationId xmlns:p14="http://schemas.microsoft.com/office/powerpoint/2010/main" val="33970148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E8E58-6FD5-0B41-B7E7-D87AF129A7D8}"/>
              </a:ext>
            </a:extLst>
          </p:cNvPr>
          <p:cNvSpPr>
            <a:spLocks noGrp="1"/>
          </p:cNvSpPr>
          <p:nvPr>
            <p:ph type="title"/>
          </p:nvPr>
        </p:nvSpPr>
        <p:spPr/>
        <p:txBody>
          <a:bodyPr>
            <a:normAutofit/>
          </a:bodyPr>
          <a:lstStyle/>
          <a:p>
            <a:r>
              <a:rPr lang="en-US" dirty="0"/>
              <a:t>Middle Level Feeder Pattern</a:t>
            </a:r>
          </a:p>
        </p:txBody>
      </p:sp>
      <p:sp>
        <p:nvSpPr>
          <p:cNvPr id="3" name="Content Placeholder 2">
            <a:extLst>
              <a:ext uri="{FF2B5EF4-FFF2-40B4-BE49-F238E27FC236}">
                <a16:creationId xmlns:a16="http://schemas.microsoft.com/office/drawing/2014/main" id="{0DD06592-A0EE-5746-B500-01963CE5C20F}"/>
              </a:ext>
            </a:extLst>
          </p:cNvPr>
          <p:cNvSpPr>
            <a:spLocks noGrp="1"/>
          </p:cNvSpPr>
          <p:nvPr>
            <p:ph idx="1"/>
          </p:nvPr>
        </p:nvSpPr>
        <p:spPr>
          <a:xfrm>
            <a:off x="340963" y="1690688"/>
            <a:ext cx="11499742" cy="4802187"/>
          </a:xfrm>
        </p:spPr>
        <p:txBody>
          <a:bodyPr>
            <a:normAutofit fontScale="85000" lnSpcReduction="20000"/>
          </a:bodyPr>
          <a:lstStyle/>
          <a:p>
            <a:endParaRPr lang="en-US" dirty="0"/>
          </a:p>
          <a:p>
            <a:pPr>
              <a:buFont typeface="Wingdings" pitchFamily="2" charset="2"/>
              <a:buChar char="§"/>
            </a:pPr>
            <a:r>
              <a:rPr lang="en-US" sz="2400" dirty="0"/>
              <a:t>Bode Middle School – Ellison, Coleman, Field, Oak Grove, Edison </a:t>
            </a:r>
          </a:p>
          <a:p>
            <a:pPr>
              <a:buFont typeface="Wingdings" pitchFamily="2" charset="2"/>
              <a:buChar char="§"/>
            </a:pPr>
            <a:endParaRPr lang="en-US" sz="2400" dirty="0"/>
          </a:p>
          <a:p>
            <a:pPr marL="0" indent="0">
              <a:buNone/>
            </a:pPr>
            <a:endParaRPr lang="en-US" sz="2400" dirty="0"/>
          </a:p>
          <a:p>
            <a:pPr>
              <a:buFont typeface="Wingdings" pitchFamily="2" charset="2"/>
              <a:buChar char="§"/>
            </a:pPr>
            <a:r>
              <a:rPr lang="en-US" sz="2400" dirty="0"/>
              <a:t>Robidoux Middle School – Lindbergh (K-5), Pershing, Carden Park 	</a:t>
            </a:r>
          </a:p>
          <a:p>
            <a:pPr>
              <a:buFont typeface="Wingdings" pitchFamily="2" charset="2"/>
              <a:buChar char="§"/>
            </a:pPr>
            <a:endParaRPr lang="en-US" sz="2400" dirty="0"/>
          </a:p>
          <a:p>
            <a:pPr marL="0" indent="0">
              <a:buNone/>
            </a:pPr>
            <a:endParaRPr lang="en-US" sz="2400" dirty="0"/>
          </a:p>
          <a:p>
            <a:pPr>
              <a:buFont typeface="Wingdings" pitchFamily="2" charset="2"/>
              <a:buChar char="§"/>
            </a:pPr>
            <a:r>
              <a:rPr lang="en-US" sz="2400" dirty="0"/>
              <a:t>Spring Garden Middle School – Hosea (K-5), Hyde (K-5), Carden Park </a:t>
            </a:r>
          </a:p>
          <a:p>
            <a:pPr>
              <a:buFont typeface="Wingdings" pitchFamily="2" charset="2"/>
              <a:buChar char="§"/>
            </a:pPr>
            <a:endParaRPr lang="en-US" sz="2400" dirty="0"/>
          </a:p>
          <a:p>
            <a:pPr marL="0" indent="0">
              <a:buNone/>
            </a:pPr>
            <a:endParaRPr lang="en-US" sz="2400" dirty="0"/>
          </a:p>
          <a:p>
            <a:pPr>
              <a:buFont typeface="Wingdings" pitchFamily="2" charset="2"/>
              <a:buChar char="§"/>
            </a:pPr>
            <a:r>
              <a:rPr lang="en-US" sz="2400" dirty="0"/>
              <a:t>Truman Middle School – Skaith, Pickett, Parkway, Mark Twain, Carden Park </a:t>
            </a:r>
          </a:p>
          <a:p>
            <a:pPr>
              <a:buFont typeface="Wingdings" pitchFamily="2" charset="2"/>
              <a:buChar char="§"/>
            </a:pPr>
            <a:endParaRPr lang="en-US" sz="2400" dirty="0"/>
          </a:p>
          <a:p>
            <a:pPr>
              <a:buFont typeface="Wingdings" pitchFamily="2" charset="2"/>
              <a:buChar char="§"/>
            </a:pPr>
            <a:endParaRPr lang="en-US" sz="2400" dirty="0"/>
          </a:p>
          <a:p>
            <a:pPr marL="0" indent="0">
              <a:buNone/>
            </a:pPr>
            <a:r>
              <a:rPr lang="en-US" sz="1800" dirty="0"/>
              <a:t>*All elementary schools are K-6 unless noted otherwise.</a:t>
            </a:r>
          </a:p>
          <a:p>
            <a:endParaRPr lang="en-US" dirty="0"/>
          </a:p>
        </p:txBody>
      </p:sp>
      <p:graphicFrame>
        <p:nvGraphicFramePr>
          <p:cNvPr id="4" name="Table 4">
            <a:extLst>
              <a:ext uri="{FF2B5EF4-FFF2-40B4-BE49-F238E27FC236}">
                <a16:creationId xmlns:a16="http://schemas.microsoft.com/office/drawing/2014/main" id="{11EF0A9C-A794-70C5-2B94-5FD6D6448BB6}"/>
              </a:ext>
            </a:extLst>
          </p:cNvPr>
          <p:cNvGraphicFramePr>
            <a:graphicFrameLocks noGrp="1"/>
          </p:cNvGraphicFramePr>
          <p:nvPr/>
        </p:nvGraphicFramePr>
        <p:xfrm>
          <a:off x="838197" y="3429000"/>
          <a:ext cx="8081211" cy="365760"/>
        </p:xfrm>
        <a:graphic>
          <a:graphicData uri="http://schemas.openxmlformats.org/drawingml/2006/table">
            <a:tbl>
              <a:tblPr firstRow="1" bandRow="1">
                <a:tableStyleId>{5C22544A-7EE6-4342-B048-85BDC9FD1C3A}</a:tableStyleId>
              </a:tblPr>
              <a:tblGrid>
                <a:gridCol w="2693737">
                  <a:extLst>
                    <a:ext uri="{9D8B030D-6E8A-4147-A177-3AD203B41FA5}">
                      <a16:colId xmlns:a16="http://schemas.microsoft.com/office/drawing/2014/main" val="3184634500"/>
                    </a:ext>
                  </a:extLst>
                </a:gridCol>
                <a:gridCol w="2693737">
                  <a:extLst>
                    <a:ext uri="{9D8B030D-6E8A-4147-A177-3AD203B41FA5}">
                      <a16:colId xmlns:a16="http://schemas.microsoft.com/office/drawing/2014/main" val="2274273754"/>
                    </a:ext>
                  </a:extLst>
                </a:gridCol>
                <a:gridCol w="2693737">
                  <a:extLst>
                    <a:ext uri="{9D8B030D-6E8A-4147-A177-3AD203B41FA5}">
                      <a16:colId xmlns:a16="http://schemas.microsoft.com/office/drawing/2014/main" val="2877456153"/>
                    </a:ext>
                  </a:extLst>
                </a:gridCol>
              </a:tblGrid>
              <a:tr h="272358">
                <a:tc>
                  <a:txBody>
                    <a:bodyPr/>
                    <a:lstStyle/>
                    <a:p>
                      <a:r>
                        <a:rPr lang="en-US" dirty="0"/>
                        <a:t>6</a:t>
                      </a:r>
                      <a:r>
                        <a:rPr lang="en-US" baseline="30000" dirty="0"/>
                        <a:t>th</a:t>
                      </a:r>
                      <a:r>
                        <a:rPr lang="en-US" dirty="0"/>
                        <a:t> grade = 78</a:t>
                      </a:r>
                    </a:p>
                  </a:txBody>
                  <a:tcPr/>
                </a:tc>
                <a:tc>
                  <a:txBody>
                    <a:bodyPr/>
                    <a:lstStyle/>
                    <a:p>
                      <a:r>
                        <a:rPr lang="en-US" dirty="0"/>
                        <a:t>7</a:t>
                      </a:r>
                      <a:r>
                        <a:rPr lang="en-US" baseline="30000" dirty="0"/>
                        <a:t>th</a:t>
                      </a:r>
                      <a:r>
                        <a:rPr lang="en-US" dirty="0"/>
                        <a:t> grade = 139</a:t>
                      </a:r>
                    </a:p>
                  </a:txBody>
                  <a:tcPr/>
                </a:tc>
                <a:tc>
                  <a:txBody>
                    <a:bodyPr/>
                    <a:lstStyle/>
                    <a:p>
                      <a:r>
                        <a:rPr lang="en-US" dirty="0"/>
                        <a:t>8</a:t>
                      </a:r>
                      <a:r>
                        <a:rPr lang="en-US" baseline="30000" dirty="0"/>
                        <a:t>th</a:t>
                      </a:r>
                      <a:r>
                        <a:rPr lang="en-US" dirty="0"/>
                        <a:t> grade = 178</a:t>
                      </a:r>
                    </a:p>
                  </a:txBody>
                  <a:tcPr/>
                </a:tc>
                <a:extLst>
                  <a:ext uri="{0D108BD9-81ED-4DB2-BD59-A6C34878D82A}">
                    <a16:rowId xmlns:a16="http://schemas.microsoft.com/office/drawing/2014/main" val="2182258632"/>
                  </a:ext>
                </a:extLst>
              </a:tr>
            </a:tbl>
          </a:graphicData>
        </a:graphic>
      </p:graphicFrame>
      <p:graphicFrame>
        <p:nvGraphicFramePr>
          <p:cNvPr id="5" name="Table 4">
            <a:extLst>
              <a:ext uri="{FF2B5EF4-FFF2-40B4-BE49-F238E27FC236}">
                <a16:creationId xmlns:a16="http://schemas.microsoft.com/office/drawing/2014/main" id="{6AF36853-24D0-E353-DD3D-216F898BC4B9}"/>
              </a:ext>
            </a:extLst>
          </p:cNvPr>
          <p:cNvGraphicFramePr>
            <a:graphicFrameLocks noGrp="1"/>
          </p:cNvGraphicFramePr>
          <p:nvPr/>
        </p:nvGraphicFramePr>
        <p:xfrm>
          <a:off x="838197" y="4457541"/>
          <a:ext cx="8081211" cy="365760"/>
        </p:xfrm>
        <a:graphic>
          <a:graphicData uri="http://schemas.openxmlformats.org/drawingml/2006/table">
            <a:tbl>
              <a:tblPr firstRow="1" bandRow="1">
                <a:tableStyleId>{5C22544A-7EE6-4342-B048-85BDC9FD1C3A}</a:tableStyleId>
              </a:tblPr>
              <a:tblGrid>
                <a:gridCol w="2693737">
                  <a:extLst>
                    <a:ext uri="{9D8B030D-6E8A-4147-A177-3AD203B41FA5}">
                      <a16:colId xmlns:a16="http://schemas.microsoft.com/office/drawing/2014/main" val="3184634500"/>
                    </a:ext>
                  </a:extLst>
                </a:gridCol>
                <a:gridCol w="2693737">
                  <a:extLst>
                    <a:ext uri="{9D8B030D-6E8A-4147-A177-3AD203B41FA5}">
                      <a16:colId xmlns:a16="http://schemas.microsoft.com/office/drawing/2014/main" val="2274273754"/>
                    </a:ext>
                  </a:extLst>
                </a:gridCol>
                <a:gridCol w="2693737">
                  <a:extLst>
                    <a:ext uri="{9D8B030D-6E8A-4147-A177-3AD203B41FA5}">
                      <a16:colId xmlns:a16="http://schemas.microsoft.com/office/drawing/2014/main" val="2877456153"/>
                    </a:ext>
                  </a:extLst>
                </a:gridCol>
              </a:tblGrid>
              <a:tr h="0">
                <a:tc>
                  <a:txBody>
                    <a:bodyPr/>
                    <a:lstStyle/>
                    <a:p>
                      <a:r>
                        <a:rPr lang="en-US" dirty="0"/>
                        <a:t>6</a:t>
                      </a:r>
                      <a:r>
                        <a:rPr lang="en-US" baseline="30000" dirty="0"/>
                        <a:t>th</a:t>
                      </a:r>
                      <a:r>
                        <a:rPr lang="en-US" dirty="0"/>
                        <a:t> grade = 157</a:t>
                      </a:r>
                    </a:p>
                  </a:txBody>
                  <a:tcPr/>
                </a:tc>
                <a:tc>
                  <a:txBody>
                    <a:bodyPr/>
                    <a:lstStyle/>
                    <a:p>
                      <a:r>
                        <a:rPr lang="en-US" dirty="0"/>
                        <a:t>7</a:t>
                      </a:r>
                      <a:r>
                        <a:rPr lang="en-US" baseline="30000" dirty="0"/>
                        <a:t>th</a:t>
                      </a:r>
                      <a:r>
                        <a:rPr lang="en-US" dirty="0"/>
                        <a:t> grade = 160</a:t>
                      </a:r>
                    </a:p>
                  </a:txBody>
                  <a:tcPr/>
                </a:tc>
                <a:tc>
                  <a:txBody>
                    <a:bodyPr/>
                    <a:lstStyle/>
                    <a:p>
                      <a:r>
                        <a:rPr lang="en-US" dirty="0"/>
                        <a:t>8</a:t>
                      </a:r>
                      <a:r>
                        <a:rPr lang="en-US" baseline="30000" dirty="0"/>
                        <a:t>th</a:t>
                      </a:r>
                      <a:r>
                        <a:rPr lang="en-US" dirty="0"/>
                        <a:t> grade = 169</a:t>
                      </a:r>
                    </a:p>
                  </a:txBody>
                  <a:tcPr/>
                </a:tc>
                <a:extLst>
                  <a:ext uri="{0D108BD9-81ED-4DB2-BD59-A6C34878D82A}">
                    <a16:rowId xmlns:a16="http://schemas.microsoft.com/office/drawing/2014/main" val="2182258632"/>
                  </a:ext>
                </a:extLst>
              </a:tr>
            </a:tbl>
          </a:graphicData>
        </a:graphic>
      </p:graphicFrame>
      <p:graphicFrame>
        <p:nvGraphicFramePr>
          <p:cNvPr id="6" name="Table 4">
            <a:extLst>
              <a:ext uri="{FF2B5EF4-FFF2-40B4-BE49-F238E27FC236}">
                <a16:creationId xmlns:a16="http://schemas.microsoft.com/office/drawing/2014/main" id="{22E5E606-23CA-6DEB-87C8-1D46154B3F21}"/>
              </a:ext>
            </a:extLst>
          </p:cNvPr>
          <p:cNvGraphicFramePr>
            <a:graphicFrameLocks noGrp="1"/>
          </p:cNvGraphicFramePr>
          <p:nvPr/>
        </p:nvGraphicFramePr>
        <p:xfrm>
          <a:off x="838199" y="2400459"/>
          <a:ext cx="5387474" cy="365760"/>
        </p:xfrm>
        <a:graphic>
          <a:graphicData uri="http://schemas.openxmlformats.org/drawingml/2006/table">
            <a:tbl>
              <a:tblPr firstRow="1" bandRow="1">
                <a:tableStyleId>{5C22544A-7EE6-4342-B048-85BDC9FD1C3A}</a:tableStyleId>
              </a:tblPr>
              <a:tblGrid>
                <a:gridCol w="2693737">
                  <a:extLst>
                    <a:ext uri="{9D8B030D-6E8A-4147-A177-3AD203B41FA5}">
                      <a16:colId xmlns:a16="http://schemas.microsoft.com/office/drawing/2014/main" val="3184634500"/>
                    </a:ext>
                  </a:extLst>
                </a:gridCol>
                <a:gridCol w="2693737">
                  <a:extLst>
                    <a:ext uri="{9D8B030D-6E8A-4147-A177-3AD203B41FA5}">
                      <a16:colId xmlns:a16="http://schemas.microsoft.com/office/drawing/2014/main" val="2274273754"/>
                    </a:ext>
                  </a:extLst>
                </a:gridCol>
              </a:tblGrid>
              <a:tr h="0">
                <a:tc>
                  <a:txBody>
                    <a:bodyPr/>
                    <a:lstStyle/>
                    <a:p>
                      <a:r>
                        <a:rPr lang="en-US" baseline="0" dirty="0"/>
                        <a:t>7</a:t>
                      </a:r>
                      <a:r>
                        <a:rPr lang="en-US" baseline="30000" dirty="0"/>
                        <a:t>th</a:t>
                      </a:r>
                      <a:r>
                        <a:rPr lang="en-US" baseline="0" dirty="0"/>
                        <a:t> grade = 259</a:t>
                      </a:r>
                    </a:p>
                  </a:txBody>
                  <a:tcPr/>
                </a:tc>
                <a:tc>
                  <a:txBody>
                    <a:bodyPr/>
                    <a:lstStyle/>
                    <a:p>
                      <a:r>
                        <a:rPr lang="en-US" dirty="0"/>
                        <a:t>8</a:t>
                      </a:r>
                      <a:r>
                        <a:rPr lang="en-US" baseline="30000" dirty="0"/>
                        <a:t>th</a:t>
                      </a:r>
                      <a:r>
                        <a:rPr lang="en-US" dirty="0"/>
                        <a:t> grade = 258</a:t>
                      </a:r>
                    </a:p>
                  </a:txBody>
                  <a:tcPr/>
                </a:tc>
                <a:extLst>
                  <a:ext uri="{0D108BD9-81ED-4DB2-BD59-A6C34878D82A}">
                    <a16:rowId xmlns:a16="http://schemas.microsoft.com/office/drawing/2014/main" val="2182258632"/>
                  </a:ext>
                </a:extLst>
              </a:tr>
            </a:tbl>
          </a:graphicData>
        </a:graphic>
      </p:graphicFrame>
      <p:graphicFrame>
        <p:nvGraphicFramePr>
          <p:cNvPr id="8" name="Table 4">
            <a:extLst>
              <a:ext uri="{FF2B5EF4-FFF2-40B4-BE49-F238E27FC236}">
                <a16:creationId xmlns:a16="http://schemas.microsoft.com/office/drawing/2014/main" id="{876D12EF-FB66-C861-3AD0-5116B6A2507F}"/>
              </a:ext>
            </a:extLst>
          </p:cNvPr>
          <p:cNvGraphicFramePr>
            <a:graphicFrameLocks noGrp="1"/>
          </p:cNvGraphicFramePr>
          <p:nvPr/>
        </p:nvGraphicFramePr>
        <p:xfrm>
          <a:off x="838199" y="5475208"/>
          <a:ext cx="5387474" cy="365760"/>
        </p:xfrm>
        <a:graphic>
          <a:graphicData uri="http://schemas.openxmlformats.org/drawingml/2006/table">
            <a:tbl>
              <a:tblPr firstRow="1" bandRow="1">
                <a:tableStyleId>{5C22544A-7EE6-4342-B048-85BDC9FD1C3A}</a:tableStyleId>
              </a:tblPr>
              <a:tblGrid>
                <a:gridCol w="2693737">
                  <a:extLst>
                    <a:ext uri="{9D8B030D-6E8A-4147-A177-3AD203B41FA5}">
                      <a16:colId xmlns:a16="http://schemas.microsoft.com/office/drawing/2014/main" val="3184634500"/>
                    </a:ext>
                  </a:extLst>
                </a:gridCol>
                <a:gridCol w="2693737">
                  <a:extLst>
                    <a:ext uri="{9D8B030D-6E8A-4147-A177-3AD203B41FA5}">
                      <a16:colId xmlns:a16="http://schemas.microsoft.com/office/drawing/2014/main" val="2274273754"/>
                    </a:ext>
                  </a:extLst>
                </a:gridCol>
              </a:tblGrid>
              <a:tr h="0">
                <a:tc>
                  <a:txBody>
                    <a:bodyPr/>
                    <a:lstStyle/>
                    <a:p>
                      <a:r>
                        <a:rPr lang="en-US" baseline="0" dirty="0"/>
                        <a:t>7</a:t>
                      </a:r>
                      <a:r>
                        <a:rPr lang="en-US" baseline="30000" dirty="0"/>
                        <a:t>th</a:t>
                      </a:r>
                      <a:r>
                        <a:rPr lang="en-US" baseline="0" dirty="0"/>
                        <a:t> grade = 242</a:t>
                      </a:r>
                    </a:p>
                  </a:txBody>
                  <a:tcPr/>
                </a:tc>
                <a:tc>
                  <a:txBody>
                    <a:bodyPr/>
                    <a:lstStyle/>
                    <a:p>
                      <a:r>
                        <a:rPr lang="en-US" dirty="0"/>
                        <a:t>8</a:t>
                      </a:r>
                      <a:r>
                        <a:rPr lang="en-US" baseline="30000" dirty="0"/>
                        <a:t>th</a:t>
                      </a:r>
                      <a:r>
                        <a:rPr lang="en-US" dirty="0"/>
                        <a:t> grade = 215</a:t>
                      </a:r>
                    </a:p>
                  </a:txBody>
                  <a:tcPr/>
                </a:tc>
                <a:extLst>
                  <a:ext uri="{0D108BD9-81ED-4DB2-BD59-A6C34878D82A}">
                    <a16:rowId xmlns:a16="http://schemas.microsoft.com/office/drawing/2014/main" val="2182258632"/>
                  </a:ext>
                </a:extLst>
              </a:tr>
            </a:tbl>
          </a:graphicData>
        </a:graphic>
      </p:graphicFrame>
    </p:spTree>
    <p:extLst>
      <p:ext uri="{BB962C8B-B14F-4D97-AF65-F5344CB8AC3E}">
        <p14:creationId xmlns:p14="http://schemas.microsoft.com/office/powerpoint/2010/main" val="37283474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a:extLst>
              <a:ext uri="{FF2B5EF4-FFF2-40B4-BE49-F238E27FC236}">
                <a16:creationId xmlns:a16="http://schemas.microsoft.com/office/drawing/2014/main" id="{4F9C4036-928E-BB48-8C48-1793AA8D14B4}"/>
              </a:ext>
            </a:extLst>
          </p:cNvPr>
          <p:cNvSpPr>
            <a:spLocks noGrp="1" noChangeArrowheads="1"/>
          </p:cNvSpPr>
          <p:nvPr>
            <p:ph type="title"/>
          </p:nvPr>
        </p:nvSpPr>
        <p:spPr>
          <a:xfrm>
            <a:off x="422785" y="365125"/>
            <a:ext cx="10931015" cy="1325563"/>
          </a:xfrm>
        </p:spPr>
        <p:txBody>
          <a:bodyPr>
            <a:normAutofit/>
          </a:bodyPr>
          <a:lstStyle/>
          <a:p>
            <a:pPr eaLnBrk="1" hangingPunct="1"/>
            <a:r>
              <a:rPr lang="en-US" altLang="en-US" sz="3600" dirty="0"/>
              <a:t>School Capacity Breakdown</a:t>
            </a:r>
          </a:p>
        </p:txBody>
      </p:sp>
      <p:graphicFrame>
        <p:nvGraphicFramePr>
          <p:cNvPr id="8" name="Table 8">
            <a:extLst>
              <a:ext uri="{FF2B5EF4-FFF2-40B4-BE49-F238E27FC236}">
                <a16:creationId xmlns:a16="http://schemas.microsoft.com/office/drawing/2014/main" id="{01EF9D19-CDC5-7D48-B08C-06FE0E78A021}"/>
              </a:ext>
            </a:extLst>
          </p:cNvPr>
          <p:cNvGraphicFramePr>
            <a:graphicFrameLocks noGrp="1"/>
          </p:cNvGraphicFramePr>
          <p:nvPr>
            <p:extLst>
              <p:ext uri="{D42A27DB-BD31-4B8C-83A1-F6EECF244321}">
                <p14:modId xmlns:p14="http://schemas.microsoft.com/office/powerpoint/2010/main" val="617732904"/>
              </p:ext>
            </p:extLst>
          </p:nvPr>
        </p:nvGraphicFramePr>
        <p:xfrm>
          <a:off x="422785" y="2179756"/>
          <a:ext cx="11297147" cy="3772094"/>
        </p:xfrm>
        <a:graphic>
          <a:graphicData uri="http://schemas.openxmlformats.org/drawingml/2006/table">
            <a:tbl>
              <a:tblPr firstRow="1" bandRow="1">
                <a:tableStyleId>{5C22544A-7EE6-4342-B048-85BDC9FD1C3A}</a:tableStyleId>
              </a:tblPr>
              <a:tblGrid>
                <a:gridCol w="2543224">
                  <a:extLst>
                    <a:ext uri="{9D8B030D-6E8A-4147-A177-3AD203B41FA5}">
                      <a16:colId xmlns:a16="http://schemas.microsoft.com/office/drawing/2014/main" val="2119888377"/>
                    </a:ext>
                  </a:extLst>
                </a:gridCol>
                <a:gridCol w="2031235">
                  <a:extLst>
                    <a:ext uri="{9D8B030D-6E8A-4147-A177-3AD203B41FA5}">
                      <a16:colId xmlns:a16="http://schemas.microsoft.com/office/drawing/2014/main" val="1358037620"/>
                    </a:ext>
                  </a:extLst>
                </a:gridCol>
                <a:gridCol w="2168013">
                  <a:extLst>
                    <a:ext uri="{9D8B030D-6E8A-4147-A177-3AD203B41FA5}">
                      <a16:colId xmlns:a16="http://schemas.microsoft.com/office/drawing/2014/main" val="2750142965"/>
                    </a:ext>
                  </a:extLst>
                </a:gridCol>
                <a:gridCol w="2002340">
                  <a:extLst>
                    <a:ext uri="{9D8B030D-6E8A-4147-A177-3AD203B41FA5}">
                      <a16:colId xmlns:a16="http://schemas.microsoft.com/office/drawing/2014/main" val="172003317"/>
                    </a:ext>
                  </a:extLst>
                </a:gridCol>
                <a:gridCol w="2552335">
                  <a:extLst>
                    <a:ext uri="{9D8B030D-6E8A-4147-A177-3AD203B41FA5}">
                      <a16:colId xmlns:a16="http://schemas.microsoft.com/office/drawing/2014/main" val="3962414256"/>
                    </a:ext>
                  </a:extLst>
                </a:gridCol>
              </a:tblGrid>
              <a:tr h="714423">
                <a:tc>
                  <a:txBody>
                    <a:bodyPr/>
                    <a:lstStyle/>
                    <a:p>
                      <a:r>
                        <a:rPr lang="en-US" sz="1800" b="1" dirty="0">
                          <a:solidFill>
                            <a:schemeClr val="tx1"/>
                          </a:solidFill>
                        </a:rPr>
                        <a:t>School</a:t>
                      </a:r>
                    </a:p>
                  </a:txBody>
                  <a:tcPr/>
                </a:tc>
                <a:tc>
                  <a:txBody>
                    <a:bodyPr/>
                    <a:lstStyle/>
                    <a:p>
                      <a:r>
                        <a:rPr lang="en-US" sz="1800" dirty="0">
                          <a:solidFill>
                            <a:schemeClr val="tx1"/>
                          </a:solidFill>
                        </a:rPr>
                        <a:t>Max Capacity</a:t>
                      </a:r>
                    </a:p>
                  </a:txBody>
                  <a:tcPr/>
                </a:tc>
                <a:tc>
                  <a:txBody>
                    <a:bodyPr/>
                    <a:lstStyle/>
                    <a:p>
                      <a:r>
                        <a:rPr lang="en-US" sz="1800" dirty="0">
                          <a:solidFill>
                            <a:schemeClr val="tx1"/>
                          </a:solidFill>
                        </a:rPr>
                        <a:t>Optimum Capacity</a:t>
                      </a:r>
                    </a:p>
                  </a:txBody>
                  <a:tcPr/>
                </a:tc>
                <a:tc>
                  <a:txBody>
                    <a:bodyPr/>
                    <a:lstStyle/>
                    <a:p>
                      <a:r>
                        <a:rPr lang="en-US" sz="1800" dirty="0">
                          <a:solidFill>
                            <a:schemeClr val="tx1"/>
                          </a:solidFill>
                        </a:rPr>
                        <a:t>Current Enrollment</a:t>
                      </a:r>
                    </a:p>
                  </a:txBody>
                  <a:tcPr/>
                </a:tc>
                <a:tc>
                  <a:txBody>
                    <a:bodyPr/>
                    <a:lstStyle/>
                    <a:p>
                      <a:pPr algn="ctr" fontAlgn="b"/>
                      <a:r>
                        <a:rPr lang="en-US" sz="1800" b="1" i="0" u="none" strike="noStrike" kern="1200" dirty="0">
                          <a:solidFill>
                            <a:schemeClr val="tx1"/>
                          </a:solidFill>
                          <a:effectLst/>
                          <a:latin typeface="+mn-lt"/>
                          <a:ea typeface="+mn-ea"/>
                          <a:cs typeface="+mn-cs"/>
                        </a:rPr>
                        <a:t>Current Enrollment as a Percentage </a:t>
                      </a:r>
                    </a:p>
                    <a:p>
                      <a:pPr algn="ctr" fontAlgn="b"/>
                      <a:r>
                        <a:rPr lang="en-US" sz="1800" b="1" i="0" u="none" strike="noStrike" kern="1200" dirty="0">
                          <a:solidFill>
                            <a:schemeClr val="tx1"/>
                          </a:solidFill>
                          <a:effectLst/>
                          <a:latin typeface="+mn-lt"/>
                          <a:ea typeface="+mn-ea"/>
                          <a:cs typeface="+mn-cs"/>
                        </a:rPr>
                        <a:t>of Optimum Capacity</a:t>
                      </a:r>
                    </a:p>
                  </a:txBody>
                  <a:tcPr/>
                </a:tc>
                <a:extLst>
                  <a:ext uri="{0D108BD9-81ED-4DB2-BD59-A6C34878D82A}">
                    <a16:rowId xmlns:a16="http://schemas.microsoft.com/office/drawing/2014/main" val="3438160159"/>
                  </a:ext>
                </a:extLst>
              </a:tr>
              <a:tr h="408242">
                <a:tc>
                  <a:txBody>
                    <a:bodyPr/>
                    <a:lstStyle/>
                    <a:p>
                      <a:r>
                        <a:rPr lang="en-US" dirty="0"/>
                        <a:t>Benton</a:t>
                      </a:r>
                    </a:p>
                  </a:txBody>
                  <a:tcPr/>
                </a:tc>
                <a:tc>
                  <a:txBody>
                    <a:bodyPr/>
                    <a:lstStyle/>
                    <a:p>
                      <a:r>
                        <a:rPr lang="en-US" dirty="0"/>
                        <a:t>999</a:t>
                      </a:r>
                    </a:p>
                  </a:txBody>
                  <a:tcPr/>
                </a:tc>
                <a:tc>
                  <a:txBody>
                    <a:bodyPr/>
                    <a:lstStyle/>
                    <a:p>
                      <a:r>
                        <a:rPr lang="en-US" dirty="0"/>
                        <a:t>884</a:t>
                      </a:r>
                    </a:p>
                  </a:txBody>
                  <a:tcPr/>
                </a:tc>
                <a:tc>
                  <a:txBody>
                    <a:bodyPr/>
                    <a:lstStyle/>
                    <a:p>
                      <a:r>
                        <a:rPr lang="en-US" dirty="0"/>
                        <a:t>596</a:t>
                      </a:r>
                    </a:p>
                  </a:txBody>
                  <a:tcPr/>
                </a:tc>
                <a:tc>
                  <a:txBody>
                    <a:bodyPr/>
                    <a:lstStyle/>
                    <a:p>
                      <a:r>
                        <a:rPr lang="en-US" dirty="0"/>
                        <a:t>67%</a:t>
                      </a:r>
                    </a:p>
                  </a:txBody>
                  <a:tcPr/>
                </a:tc>
                <a:extLst>
                  <a:ext uri="{0D108BD9-81ED-4DB2-BD59-A6C34878D82A}">
                    <a16:rowId xmlns:a16="http://schemas.microsoft.com/office/drawing/2014/main" val="3041574353"/>
                  </a:ext>
                </a:extLst>
              </a:tr>
              <a:tr h="408242">
                <a:tc>
                  <a:txBody>
                    <a:bodyPr/>
                    <a:lstStyle/>
                    <a:p>
                      <a:r>
                        <a:rPr lang="en-US" dirty="0"/>
                        <a:t>Central </a:t>
                      </a:r>
                    </a:p>
                  </a:txBody>
                  <a:tcPr/>
                </a:tc>
                <a:tc>
                  <a:txBody>
                    <a:bodyPr/>
                    <a:lstStyle/>
                    <a:p>
                      <a:r>
                        <a:rPr lang="en-US" dirty="0"/>
                        <a:t>1937</a:t>
                      </a:r>
                    </a:p>
                  </a:txBody>
                  <a:tcPr/>
                </a:tc>
                <a:tc>
                  <a:txBody>
                    <a:bodyPr/>
                    <a:lstStyle/>
                    <a:p>
                      <a:r>
                        <a:rPr lang="en-US" dirty="0"/>
                        <a:t>1732</a:t>
                      </a:r>
                    </a:p>
                  </a:txBody>
                  <a:tcPr/>
                </a:tc>
                <a:tc>
                  <a:txBody>
                    <a:bodyPr/>
                    <a:lstStyle/>
                    <a:p>
                      <a:r>
                        <a:rPr lang="en-US" dirty="0"/>
                        <a:t>1553</a:t>
                      </a:r>
                    </a:p>
                  </a:txBody>
                  <a:tcPr/>
                </a:tc>
                <a:tc>
                  <a:txBody>
                    <a:bodyPr/>
                    <a:lstStyle/>
                    <a:p>
                      <a:r>
                        <a:rPr lang="en-US" dirty="0"/>
                        <a:t>90%</a:t>
                      </a:r>
                    </a:p>
                  </a:txBody>
                  <a:tcPr/>
                </a:tc>
                <a:extLst>
                  <a:ext uri="{0D108BD9-81ED-4DB2-BD59-A6C34878D82A}">
                    <a16:rowId xmlns:a16="http://schemas.microsoft.com/office/drawing/2014/main" val="2447846493"/>
                  </a:ext>
                </a:extLst>
              </a:tr>
              <a:tr h="408242">
                <a:tc>
                  <a:txBody>
                    <a:bodyPr/>
                    <a:lstStyle/>
                    <a:p>
                      <a:r>
                        <a:rPr lang="en-US" dirty="0"/>
                        <a:t>Lafayette</a:t>
                      </a:r>
                    </a:p>
                  </a:txBody>
                  <a:tcPr/>
                </a:tc>
                <a:tc>
                  <a:txBody>
                    <a:bodyPr/>
                    <a:lstStyle/>
                    <a:p>
                      <a:r>
                        <a:rPr lang="en-US" dirty="0"/>
                        <a:t>1611</a:t>
                      </a:r>
                    </a:p>
                  </a:txBody>
                  <a:tcPr/>
                </a:tc>
                <a:tc>
                  <a:txBody>
                    <a:bodyPr/>
                    <a:lstStyle/>
                    <a:p>
                      <a:r>
                        <a:rPr lang="en-US" dirty="0"/>
                        <a:t>1380</a:t>
                      </a:r>
                    </a:p>
                  </a:txBody>
                  <a:tcPr/>
                </a:tc>
                <a:tc>
                  <a:txBody>
                    <a:bodyPr/>
                    <a:lstStyle/>
                    <a:p>
                      <a:r>
                        <a:rPr lang="en-US" dirty="0"/>
                        <a:t>640</a:t>
                      </a:r>
                    </a:p>
                  </a:txBody>
                  <a:tcPr/>
                </a:tc>
                <a:tc>
                  <a:txBody>
                    <a:bodyPr/>
                    <a:lstStyle/>
                    <a:p>
                      <a:r>
                        <a:rPr lang="en-US" dirty="0"/>
                        <a:t>46%</a:t>
                      </a:r>
                    </a:p>
                  </a:txBody>
                  <a:tcPr/>
                </a:tc>
                <a:extLst>
                  <a:ext uri="{0D108BD9-81ED-4DB2-BD59-A6C34878D82A}">
                    <a16:rowId xmlns:a16="http://schemas.microsoft.com/office/drawing/2014/main" val="2676248828"/>
                  </a:ext>
                </a:extLst>
              </a:tr>
              <a:tr h="408242">
                <a:tc>
                  <a:txBody>
                    <a:bodyPr/>
                    <a:lstStyle/>
                    <a:p>
                      <a:r>
                        <a:rPr lang="en-US" sz="1800" dirty="0"/>
                        <a:t>Bode</a:t>
                      </a:r>
                    </a:p>
                  </a:txBody>
                  <a:tcPr/>
                </a:tc>
                <a:tc>
                  <a:txBody>
                    <a:bodyPr/>
                    <a:lstStyle/>
                    <a:p>
                      <a:r>
                        <a:rPr lang="en-US" sz="1800" dirty="0"/>
                        <a:t>510</a:t>
                      </a:r>
                    </a:p>
                  </a:txBody>
                  <a:tcPr/>
                </a:tc>
                <a:tc>
                  <a:txBody>
                    <a:bodyPr/>
                    <a:lstStyle/>
                    <a:p>
                      <a:r>
                        <a:rPr lang="en-US" sz="1800" dirty="0"/>
                        <a:t>460</a:t>
                      </a:r>
                    </a:p>
                  </a:txBody>
                  <a:tcPr/>
                </a:tc>
                <a:tc>
                  <a:txBody>
                    <a:bodyPr/>
                    <a:lstStyle/>
                    <a:p>
                      <a:r>
                        <a:rPr lang="en-US" sz="1800" dirty="0"/>
                        <a:t>523</a:t>
                      </a:r>
                    </a:p>
                  </a:txBody>
                  <a:tcPr/>
                </a:tc>
                <a:tc>
                  <a:txBody>
                    <a:bodyPr/>
                    <a:lstStyle/>
                    <a:p>
                      <a:pPr algn="l" fontAlgn="b"/>
                      <a:r>
                        <a:rPr lang="en-US" sz="1800" b="0" i="0" u="none" strike="noStrike" kern="1200" dirty="0">
                          <a:solidFill>
                            <a:schemeClr val="tx1"/>
                          </a:solidFill>
                          <a:effectLst/>
                          <a:latin typeface="+mn-lt"/>
                          <a:ea typeface="+mn-ea"/>
                          <a:cs typeface="+mn-cs"/>
                        </a:rPr>
                        <a:t>114%</a:t>
                      </a:r>
                    </a:p>
                  </a:txBody>
                  <a:tcPr/>
                </a:tc>
                <a:extLst>
                  <a:ext uri="{0D108BD9-81ED-4DB2-BD59-A6C34878D82A}">
                    <a16:rowId xmlns:a16="http://schemas.microsoft.com/office/drawing/2014/main" val="2868439004"/>
                  </a:ext>
                </a:extLst>
              </a:tr>
              <a:tr h="408242">
                <a:tc>
                  <a:txBody>
                    <a:bodyPr/>
                    <a:lstStyle/>
                    <a:p>
                      <a:r>
                        <a:rPr lang="en-US" dirty="0" err="1"/>
                        <a:t>Robidoux</a:t>
                      </a:r>
                      <a:endParaRPr lang="en-US" dirty="0"/>
                    </a:p>
                  </a:txBody>
                  <a:tcPr/>
                </a:tc>
                <a:tc>
                  <a:txBody>
                    <a:bodyPr/>
                    <a:lstStyle/>
                    <a:p>
                      <a:r>
                        <a:rPr lang="en-US" dirty="0"/>
                        <a:t>540</a:t>
                      </a:r>
                    </a:p>
                  </a:txBody>
                  <a:tcPr/>
                </a:tc>
                <a:tc>
                  <a:txBody>
                    <a:bodyPr/>
                    <a:lstStyle/>
                    <a:p>
                      <a:r>
                        <a:rPr lang="en-US" dirty="0"/>
                        <a:t>500</a:t>
                      </a:r>
                    </a:p>
                  </a:txBody>
                  <a:tcPr/>
                </a:tc>
                <a:tc>
                  <a:txBody>
                    <a:bodyPr/>
                    <a:lstStyle/>
                    <a:p>
                      <a:r>
                        <a:rPr lang="en-US" dirty="0"/>
                        <a:t>396</a:t>
                      </a:r>
                    </a:p>
                  </a:txBody>
                  <a:tcPr/>
                </a:tc>
                <a:tc>
                  <a:txBody>
                    <a:bodyPr/>
                    <a:lstStyle/>
                    <a:p>
                      <a:r>
                        <a:rPr lang="en-US" b="0" dirty="0">
                          <a:solidFill>
                            <a:schemeClr val="tx1"/>
                          </a:solidFill>
                        </a:rPr>
                        <a:t>79%</a:t>
                      </a:r>
                    </a:p>
                  </a:txBody>
                  <a:tcPr/>
                </a:tc>
                <a:extLst>
                  <a:ext uri="{0D108BD9-81ED-4DB2-BD59-A6C34878D82A}">
                    <a16:rowId xmlns:a16="http://schemas.microsoft.com/office/drawing/2014/main" val="3484615982"/>
                  </a:ext>
                </a:extLst>
              </a:tr>
              <a:tr h="408242">
                <a:tc>
                  <a:txBody>
                    <a:bodyPr/>
                    <a:lstStyle/>
                    <a:p>
                      <a:r>
                        <a:rPr lang="en-US" dirty="0"/>
                        <a:t>Spring Garden</a:t>
                      </a:r>
                    </a:p>
                  </a:txBody>
                  <a:tcPr/>
                </a:tc>
                <a:tc>
                  <a:txBody>
                    <a:bodyPr/>
                    <a:lstStyle/>
                    <a:p>
                      <a:r>
                        <a:rPr lang="en-US" dirty="0"/>
                        <a:t>556</a:t>
                      </a:r>
                    </a:p>
                  </a:txBody>
                  <a:tcPr/>
                </a:tc>
                <a:tc>
                  <a:txBody>
                    <a:bodyPr/>
                    <a:lstStyle/>
                    <a:p>
                      <a:r>
                        <a:rPr lang="en-US" dirty="0"/>
                        <a:t>496</a:t>
                      </a:r>
                    </a:p>
                  </a:txBody>
                  <a:tcPr/>
                </a:tc>
                <a:tc>
                  <a:txBody>
                    <a:bodyPr/>
                    <a:lstStyle/>
                    <a:p>
                      <a:r>
                        <a:rPr lang="en-US" dirty="0"/>
                        <a:t>486</a:t>
                      </a:r>
                    </a:p>
                  </a:txBody>
                  <a:tcPr/>
                </a:tc>
                <a:tc>
                  <a:txBody>
                    <a:bodyPr/>
                    <a:lstStyle/>
                    <a:p>
                      <a:r>
                        <a:rPr lang="en-US" b="0" dirty="0">
                          <a:solidFill>
                            <a:schemeClr val="tx1"/>
                          </a:solidFill>
                        </a:rPr>
                        <a:t>98%</a:t>
                      </a:r>
                    </a:p>
                  </a:txBody>
                  <a:tcPr/>
                </a:tc>
                <a:extLst>
                  <a:ext uri="{0D108BD9-81ED-4DB2-BD59-A6C34878D82A}">
                    <a16:rowId xmlns:a16="http://schemas.microsoft.com/office/drawing/2014/main" val="185478923"/>
                  </a:ext>
                </a:extLst>
              </a:tr>
              <a:tr h="408242">
                <a:tc>
                  <a:txBody>
                    <a:bodyPr/>
                    <a:lstStyle/>
                    <a:p>
                      <a:r>
                        <a:rPr lang="en-US" dirty="0"/>
                        <a:t>Truman</a:t>
                      </a:r>
                    </a:p>
                  </a:txBody>
                  <a:tcPr/>
                </a:tc>
                <a:tc>
                  <a:txBody>
                    <a:bodyPr/>
                    <a:lstStyle/>
                    <a:p>
                      <a:r>
                        <a:rPr lang="en-US" dirty="0"/>
                        <a:t>515</a:t>
                      </a:r>
                    </a:p>
                  </a:txBody>
                  <a:tcPr/>
                </a:tc>
                <a:tc>
                  <a:txBody>
                    <a:bodyPr/>
                    <a:lstStyle/>
                    <a:p>
                      <a:r>
                        <a:rPr lang="en-US" dirty="0"/>
                        <a:t>484</a:t>
                      </a:r>
                    </a:p>
                  </a:txBody>
                  <a:tcPr/>
                </a:tc>
                <a:tc>
                  <a:txBody>
                    <a:bodyPr/>
                    <a:lstStyle/>
                    <a:p>
                      <a:r>
                        <a:rPr lang="en-US" dirty="0"/>
                        <a:t>459</a:t>
                      </a:r>
                    </a:p>
                  </a:txBody>
                  <a:tcPr/>
                </a:tc>
                <a:tc>
                  <a:txBody>
                    <a:bodyPr/>
                    <a:lstStyle/>
                    <a:p>
                      <a:r>
                        <a:rPr lang="en-US" dirty="0"/>
                        <a:t>95%</a:t>
                      </a:r>
                    </a:p>
                  </a:txBody>
                  <a:tcPr/>
                </a:tc>
                <a:extLst>
                  <a:ext uri="{0D108BD9-81ED-4DB2-BD59-A6C34878D82A}">
                    <a16:rowId xmlns:a16="http://schemas.microsoft.com/office/drawing/2014/main" val="1597070731"/>
                  </a:ext>
                </a:extLst>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able&#10;&#10;Description automatically generated">
            <a:extLst>
              <a:ext uri="{FF2B5EF4-FFF2-40B4-BE49-F238E27FC236}">
                <a16:creationId xmlns:a16="http://schemas.microsoft.com/office/drawing/2014/main" id="{28E3CD9F-3CB4-DB76-46D0-C896C7D7EA42}"/>
              </a:ext>
            </a:extLst>
          </p:cNvPr>
          <p:cNvPicPr>
            <a:picLocks noChangeAspect="1"/>
          </p:cNvPicPr>
          <p:nvPr/>
        </p:nvPicPr>
        <p:blipFill>
          <a:blip r:embed="rId3"/>
          <a:stretch>
            <a:fillRect/>
          </a:stretch>
        </p:blipFill>
        <p:spPr>
          <a:xfrm>
            <a:off x="643467" y="2038031"/>
            <a:ext cx="10905066" cy="4334763"/>
          </a:xfrm>
          <a:prstGeom prst="rect">
            <a:avLst/>
          </a:prstGeom>
        </p:spPr>
      </p:pic>
      <p:sp>
        <p:nvSpPr>
          <p:cNvPr id="6" name="TextBox 5">
            <a:extLst>
              <a:ext uri="{FF2B5EF4-FFF2-40B4-BE49-F238E27FC236}">
                <a16:creationId xmlns:a16="http://schemas.microsoft.com/office/drawing/2014/main" id="{F630F8E9-CB32-4355-A432-DB85EEEB03C8}"/>
              </a:ext>
            </a:extLst>
          </p:cNvPr>
          <p:cNvSpPr txBox="1"/>
          <p:nvPr/>
        </p:nvSpPr>
        <p:spPr>
          <a:xfrm>
            <a:off x="826477" y="643467"/>
            <a:ext cx="8165285" cy="646331"/>
          </a:xfrm>
          <a:prstGeom prst="rect">
            <a:avLst/>
          </a:prstGeom>
          <a:noFill/>
        </p:spPr>
        <p:txBody>
          <a:bodyPr wrap="square">
            <a:spAutoFit/>
          </a:bodyPr>
          <a:lstStyle/>
          <a:p>
            <a:r>
              <a:rPr lang="en-US" sz="3600" dirty="0">
                <a:solidFill>
                  <a:schemeClr val="bg1"/>
                </a:solidFill>
              </a:rPr>
              <a:t>Impact of Attendance</a:t>
            </a:r>
          </a:p>
        </p:txBody>
      </p:sp>
    </p:spTree>
    <p:extLst>
      <p:ext uri="{BB962C8B-B14F-4D97-AF65-F5344CB8AC3E}">
        <p14:creationId xmlns:p14="http://schemas.microsoft.com/office/powerpoint/2010/main" val="41725882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962437-EC97-4745-9F31-675784DF0EA4}"/>
              </a:ext>
            </a:extLst>
          </p:cNvPr>
          <p:cNvSpPr>
            <a:spLocks noGrp="1"/>
          </p:cNvSpPr>
          <p:nvPr>
            <p:ph sz="half" idx="1"/>
          </p:nvPr>
        </p:nvSpPr>
        <p:spPr>
          <a:xfrm>
            <a:off x="292508" y="2227005"/>
            <a:ext cx="11653686" cy="3779737"/>
          </a:xfrm>
        </p:spPr>
        <p:txBody>
          <a:bodyPr>
            <a:noAutofit/>
          </a:bodyPr>
          <a:lstStyle/>
          <a:p>
            <a:pPr marL="3657600" lvl="8" indent="0">
              <a:lnSpc>
                <a:spcPct val="100000"/>
              </a:lnSpc>
              <a:buNone/>
            </a:pPr>
            <a:endParaRPr lang="en-US" sz="2000" dirty="0"/>
          </a:p>
          <a:p>
            <a:pPr marL="3657600" lvl="8" indent="0">
              <a:lnSpc>
                <a:spcPct val="100000"/>
              </a:lnSpc>
              <a:buNone/>
            </a:pPr>
            <a:endParaRPr lang="en-US" sz="2000" dirty="0"/>
          </a:p>
          <a:p>
            <a:pPr marL="0" indent="0">
              <a:lnSpc>
                <a:spcPct val="100000"/>
              </a:lnSpc>
              <a:buNone/>
            </a:pPr>
            <a:r>
              <a:rPr lang="en-US" sz="2000" dirty="0"/>
              <a:t> </a:t>
            </a:r>
          </a:p>
          <a:p>
            <a:pPr marL="0" indent="0">
              <a:lnSpc>
                <a:spcPct val="100000"/>
              </a:lnSpc>
              <a:buNone/>
            </a:pPr>
            <a:endParaRPr lang="en-US" sz="2000" dirty="0"/>
          </a:p>
          <a:p>
            <a:pPr>
              <a:lnSpc>
                <a:spcPct val="100000"/>
              </a:lnSpc>
            </a:pPr>
            <a:endParaRPr lang="en-US" sz="2000" dirty="0"/>
          </a:p>
          <a:p>
            <a:pPr>
              <a:lnSpc>
                <a:spcPct val="100000"/>
              </a:lnSpc>
            </a:pPr>
            <a:endParaRPr lang="en-US" sz="2000" dirty="0"/>
          </a:p>
        </p:txBody>
      </p:sp>
      <p:sp>
        <p:nvSpPr>
          <p:cNvPr id="2" name="Title 1">
            <a:extLst>
              <a:ext uri="{FF2B5EF4-FFF2-40B4-BE49-F238E27FC236}">
                <a16:creationId xmlns:a16="http://schemas.microsoft.com/office/drawing/2014/main" id="{546B8AFD-E66C-C642-B39B-C6B7336F0309}"/>
              </a:ext>
            </a:extLst>
          </p:cNvPr>
          <p:cNvSpPr>
            <a:spLocks noGrp="1"/>
          </p:cNvSpPr>
          <p:nvPr>
            <p:ph type="title"/>
          </p:nvPr>
        </p:nvSpPr>
        <p:spPr>
          <a:xfrm>
            <a:off x="838200" y="188476"/>
            <a:ext cx="10515600" cy="1325563"/>
          </a:xfrm>
        </p:spPr>
        <p:txBody>
          <a:bodyPr/>
          <a:lstStyle/>
          <a:p>
            <a:r>
              <a:rPr lang="en-US" dirty="0"/>
              <a:t>Behavior/Discipline Data – Number of Referrals for 2021-2022 school year </a:t>
            </a:r>
          </a:p>
        </p:txBody>
      </p:sp>
      <p:graphicFrame>
        <p:nvGraphicFramePr>
          <p:cNvPr id="5" name="Table 5">
            <a:extLst>
              <a:ext uri="{FF2B5EF4-FFF2-40B4-BE49-F238E27FC236}">
                <a16:creationId xmlns:a16="http://schemas.microsoft.com/office/drawing/2014/main" id="{F3F69F39-FF62-A371-2B50-1402EADF6A4E}"/>
              </a:ext>
            </a:extLst>
          </p:cNvPr>
          <p:cNvGraphicFramePr>
            <a:graphicFrameLocks noGrp="1"/>
          </p:cNvGraphicFramePr>
          <p:nvPr/>
        </p:nvGraphicFramePr>
        <p:xfrm>
          <a:off x="370843" y="1514039"/>
          <a:ext cx="11450313" cy="5340358"/>
        </p:xfrm>
        <a:graphic>
          <a:graphicData uri="http://schemas.openxmlformats.org/drawingml/2006/table">
            <a:tbl>
              <a:tblPr firstRow="1" bandRow="1">
                <a:tableStyleId>{5C22544A-7EE6-4342-B048-85BDC9FD1C3A}</a:tableStyleId>
              </a:tblPr>
              <a:tblGrid>
                <a:gridCol w="2566079">
                  <a:extLst>
                    <a:ext uri="{9D8B030D-6E8A-4147-A177-3AD203B41FA5}">
                      <a16:colId xmlns:a16="http://schemas.microsoft.com/office/drawing/2014/main" val="1520936058"/>
                    </a:ext>
                  </a:extLst>
                </a:gridCol>
                <a:gridCol w="1259320">
                  <a:extLst>
                    <a:ext uri="{9D8B030D-6E8A-4147-A177-3AD203B41FA5}">
                      <a16:colId xmlns:a16="http://schemas.microsoft.com/office/drawing/2014/main" val="2163570385"/>
                    </a:ext>
                  </a:extLst>
                </a:gridCol>
                <a:gridCol w="1293821">
                  <a:extLst>
                    <a:ext uri="{9D8B030D-6E8A-4147-A177-3AD203B41FA5}">
                      <a16:colId xmlns:a16="http://schemas.microsoft.com/office/drawing/2014/main" val="2138062877"/>
                    </a:ext>
                  </a:extLst>
                </a:gridCol>
                <a:gridCol w="1302262">
                  <a:extLst>
                    <a:ext uri="{9D8B030D-6E8A-4147-A177-3AD203B41FA5}">
                      <a16:colId xmlns:a16="http://schemas.microsoft.com/office/drawing/2014/main" val="2554711465"/>
                    </a:ext>
                  </a:extLst>
                </a:gridCol>
                <a:gridCol w="1285382">
                  <a:extLst>
                    <a:ext uri="{9D8B030D-6E8A-4147-A177-3AD203B41FA5}">
                      <a16:colId xmlns:a16="http://schemas.microsoft.com/office/drawing/2014/main" val="262594891"/>
                    </a:ext>
                  </a:extLst>
                </a:gridCol>
                <a:gridCol w="1294186">
                  <a:extLst>
                    <a:ext uri="{9D8B030D-6E8A-4147-A177-3AD203B41FA5}">
                      <a16:colId xmlns:a16="http://schemas.microsoft.com/office/drawing/2014/main" val="2968487435"/>
                    </a:ext>
                  </a:extLst>
                </a:gridCol>
                <a:gridCol w="1327957">
                  <a:extLst>
                    <a:ext uri="{9D8B030D-6E8A-4147-A177-3AD203B41FA5}">
                      <a16:colId xmlns:a16="http://schemas.microsoft.com/office/drawing/2014/main" val="3494010542"/>
                    </a:ext>
                  </a:extLst>
                </a:gridCol>
                <a:gridCol w="1121306">
                  <a:extLst>
                    <a:ext uri="{9D8B030D-6E8A-4147-A177-3AD203B41FA5}">
                      <a16:colId xmlns:a16="http://schemas.microsoft.com/office/drawing/2014/main" val="4096290799"/>
                    </a:ext>
                  </a:extLst>
                </a:gridCol>
              </a:tblGrid>
              <a:tr h="625916">
                <a:tc>
                  <a:txBody>
                    <a:bodyPr/>
                    <a:lstStyle/>
                    <a:p>
                      <a:endParaRPr lang="en-US" dirty="0"/>
                    </a:p>
                  </a:txBody>
                  <a:tcPr/>
                </a:tc>
                <a:tc>
                  <a:txBody>
                    <a:bodyPr/>
                    <a:lstStyle/>
                    <a:p>
                      <a:r>
                        <a:rPr lang="en-US" dirty="0"/>
                        <a:t>Benton</a:t>
                      </a:r>
                    </a:p>
                  </a:txBody>
                  <a:tcPr/>
                </a:tc>
                <a:tc>
                  <a:txBody>
                    <a:bodyPr/>
                    <a:lstStyle/>
                    <a:p>
                      <a:r>
                        <a:rPr lang="en-US" dirty="0"/>
                        <a:t>Central</a:t>
                      </a:r>
                    </a:p>
                  </a:txBody>
                  <a:tcPr/>
                </a:tc>
                <a:tc>
                  <a:txBody>
                    <a:bodyPr/>
                    <a:lstStyle/>
                    <a:p>
                      <a:r>
                        <a:rPr lang="en-US" dirty="0"/>
                        <a:t>Lafayette</a:t>
                      </a:r>
                    </a:p>
                  </a:txBody>
                  <a:tcPr/>
                </a:tc>
                <a:tc>
                  <a:txBody>
                    <a:bodyPr/>
                    <a:lstStyle/>
                    <a:p>
                      <a:r>
                        <a:rPr lang="en-US" dirty="0"/>
                        <a:t>Bode</a:t>
                      </a:r>
                    </a:p>
                  </a:txBody>
                  <a:tcPr/>
                </a:tc>
                <a:tc>
                  <a:txBody>
                    <a:bodyPr/>
                    <a:lstStyle/>
                    <a:p>
                      <a:r>
                        <a:rPr lang="en-US" dirty="0" err="1"/>
                        <a:t>Robidoux</a:t>
                      </a:r>
                      <a:endParaRPr lang="en-US" dirty="0"/>
                    </a:p>
                  </a:txBody>
                  <a:tcPr/>
                </a:tc>
                <a:tc>
                  <a:txBody>
                    <a:bodyPr/>
                    <a:lstStyle/>
                    <a:p>
                      <a:r>
                        <a:rPr lang="en-US" dirty="0"/>
                        <a:t>Spring Garden</a:t>
                      </a:r>
                    </a:p>
                  </a:txBody>
                  <a:tcPr/>
                </a:tc>
                <a:tc>
                  <a:txBody>
                    <a:bodyPr/>
                    <a:lstStyle/>
                    <a:p>
                      <a:r>
                        <a:rPr lang="en-US" dirty="0"/>
                        <a:t>Truman</a:t>
                      </a:r>
                    </a:p>
                  </a:txBody>
                  <a:tcPr/>
                </a:tc>
                <a:extLst>
                  <a:ext uri="{0D108BD9-81ED-4DB2-BD59-A6C34878D82A}">
                    <a16:rowId xmlns:a16="http://schemas.microsoft.com/office/drawing/2014/main" val="2062167896"/>
                  </a:ext>
                </a:extLst>
              </a:tr>
              <a:tr h="427298">
                <a:tc>
                  <a:txBody>
                    <a:bodyPr/>
                    <a:lstStyle/>
                    <a:p>
                      <a:r>
                        <a:rPr lang="en-US" dirty="0"/>
                        <a:t>Alcohol</a:t>
                      </a:r>
                    </a:p>
                  </a:txBody>
                  <a:tcPr/>
                </a:tc>
                <a:tc>
                  <a:txBody>
                    <a:bodyPr/>
                    <a:lstStyle/>
                    <a:p>
                      <a:r>
                        <a:rPr lang="en-US" dirty="0"/>
                        <a:t>0</a:t>
                      </a:r>
                    </a:p>
                  </a:txBody>
                  <a:tcPr/>
                </a:tc>
                <a:tc>
                  <a:txBody>
                    <a:bodyPr/>
                    <a:lstStyle/>
                    <a:p>
                      <a:r>
                        <a:rPr lang="en-US" dirty="0"/>
                        <a:t>3</a:t>
                      </a:r>
                    </a:p>
                  </a:txBody>
                  <a:tcPr/>
                </a:tc>
                <a:tc>
                  <a:txBody>
                    <a:bodyPr/>
                    <a:lstStyle/>
                    <a:p>
                      <a:r>
                        <a:rPr lang="en-US" dirty="0"/>
                        <a:t>1</a:t>
                      </a:r>
                    </a:p>
                  </a:txBody>
                  <a:tcPr/>
                </a:tc>
                <a:tc>
                  <a:txBody>
                    <a:bodyPr/>
                    <a:lstStyle/>
                    <a:p>
                      <a:r>
                        <a:rPr lang="en-US" dirty="0"/>
                        <a:t>1</a:t>
                      </a:r>
                    </a:p>
                  </a:txBody>
                  <a:tcPr/>
                </a:tc>
                <a:tc>
                  <a:txBody>
                    <a:bodyPr/>
                    <a:lstStyle/>
                    <a:p>
                      <a:r>
                        <a:rPr lang="en-US" dirty="0"/>
                        <a:t>0</a:t>
                      </a:r>
                    </a:p>
                  </a:txBody>
                  <a:tcPr/>
                </a:tc>
                <a:tc>
                  <a:txBody>
                    <a:bodyPr/>
                    <a:lstStyle/>
                    <a:p>
                      <a:r>
                        <a:rPr lang="en-US" dirty="0"/>
                        <a:t>4</a:t>
                      </a:r>
                    </a:p>
                  </a:txBody>
                  <a:tcPr/>
                </a:tc>
                <a:tc>
                  <a:txBody>
                    <a:bodyPr/>
                    <a:lstStyle/>
                    <a:p>
                      <a:r>
                        <a:rPr lang="en-US" dirty="0"/>
                        <a:t>0</a:t>
                      </a:r>
                    </a:p>
                  </a:txBody>
                  <a:tcPr/>
                </a:tc>
                <a:extLst>
                  <a:ext uri="{0D108BD9-81ED-4DB2-BD59-A6C34878D82A}">
                    <a16:rowId xmlns:a16="http://schemas.microsoft.com/office/drawing/2014/main" val="2748464764"/>
                  </a:ext>
                </a:extLst>
              </a:tr>
              <a:tr h="427298">
                <a:tc>
                  <a:txBody>
                    <a:bodyPr/>
                    <a:lstStyle/>
                    <a:p>
                      <a:r>
                        <a:rPr lang="en-US" dirty="0"/>
                        <a:t>Assault</a:t>
                      </a:r>
                    </a:p>
                  </a:txBody>
                  <a:tcPr/>
                </a:tc>
                <a:tc>
                  <a:txBody>
                    <a:bodyPr/>
                    <a:lstStyle/>
                    <a:p>
                      <a:r>
                        <a:rPr lang="en-US" dirty="0"/>
                        <a:t>11</a:t>
                      </a:r>
                    </a:p>
                  </a:txBody>
                  <a:tcPr/>
                </a:tc>
                <a:tc>
                  <a:txBody>
                    <a:bodyPr/>
                    <a:lstStyle/>
                    <a:p>
                      <a:r>
                        <a:rPr lang="en-US" dirty="0"/>
                        <a:t>21</a:t>
                      </a:r>
                    </a:p>
                  </a:txBody>
                  <a:tcPr/>
                </a:tc>
                <a:tc>
                  <a:txBody>
                    <a:bodyPr/>
                    <a:lstStyle/>
                    <a:p>
                      <a:r>
                        <a:rPr lang="en-US" dirty="0"/>
                        <a:t>6</a:t>
                      </a:r>
                    </a:p>
                  </a:txBody>
                  <a:tcPr/>
                </a:tc>
                <a:tc>
                  <a:txBody>
                    <a:bodyPr/>
                    <a:lstStyle/>
                    <a:p>
                      <a:r>
                        <a:rPr lang="en-US" dirty="0"/>
                        <a:t>3</a:t>
                      </a:r>
                    </a:p>
                  </a:txBody>
                  <a:tcPr/>
                </a:tc>
                <a:tc>
                  <a:txBody>
                    <a:bodyPr/>
                    <a:lstStyle/>
                    <a:p>
                      <a:r>
                        <a:rPr lang="en-US" dirty="0"/>
                        <a:t>5</a:t>
                      </a:r>
                    </a:p>
                  </a:txBody>
                  <a:tcPr/>
                </a:tc>
                <a:tc>
                  <a:txBody>
                    <a:bodyPr/>
                    <a:lstStyle/>
                    <a:p>
                      <a:r>
                        <a:rPr lang="en-US" dirty="0"/>
                        <a:t>8</a:t>
                      </a:r>
                    </a:p>
                  </a:txBody>
                  <a:tcPr/>
                </a:tc>
                <a:tc>
                  <a:txBody>
                    <a:bodyPr/>
                    <a:lstStyle/>
                    <a:p>
                      <a:r>
                        <a:rPr lang="en-US" dirty="0"/>
                        <a:t>14</a:t>
                      </a:r>
                    </a:p>
                  </a:txBody>
                  <a:tcPr/>
                </a:tc>
                <a:extLst>
                  <a:ext uri="{0D108BD9-81ED-4DB2-BD59-A6C34878D82A}">
                    <a16:rowId xmlns:a16="http://schemas.microsoft.com/office/drawing/2014/main" val="1218969396"/>
                  </a:ext>
                </a:extLst>
              </a:tr>
              <a:tr h="427298">
                <a:tc>
                  <a:txBody>
                    <a:bodyPr/>
                    <a:lstStyle/>
                    <a:p>
                      <a:r>
                        <a:rPr lang="en-US" dirty="0"/>
                        <a:t>Bullying</a:t>
                      </a:r>
                    </a:p>
                  </a:txBody>
                  <a:tcPr/>
                </a:tc>
                <a:tc>
                  <a:txBody>
                    <a:bodyPr/>
                    <a:lstStyle/>
                    <a:p>
                      <a:r>
                        <a:rPr lang="en-US" dirty="0"/>
                        <a:t>1</a:t>
                      </a:r>
                    </a:p>
                  </a:txBody>
                  <a:tcPr/>
                </a:tc>
                <a:tc>
                  <a:txBody>
                    <a:bodyPr/>
                    <a:lstStyle/>
                    <a:p>
                      <a:r>
                        <a:rPr lang="en-US" dirty="0"/>
                        <a:t>8</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tc>
                  <a:txBody>
                    <a:bodyPr/>
                    <a:lstStyle/>
                    <a:p>
                      <a:r>
                        <a:rPr lang="en-US" dirty="0"/>
                        <a:t>2</a:t>
                      </a:r>
                    </a:p>
                  </a:txBody>
                  <a:tcPr/>
                </a:tc>
                <a:tc>
                  <a:txBody>
                    <a:bodyPr/>
                    <a:lstStyle/>
                    <a:p>
                      <a:r>
                        <a:rPr lang="en-US" dirty="0"/>
                        <a:t>0</a:t>
                      </a:r>
                    </a:p>
                  </a:txBody>
                  <a:tcPr/>
                </a:tc>
                <a:extLst>
                  <a:ext uri="{0D108BD9-81ED-4DB2-BD59-A6C34878D82A}">
                    <a16:rowId xmlns:a16="http://schemas.microsoft.com/office/drawing/2014/main" val="2058337763"/>
                  </a:ext>
                </a:extLst>
              </a:tr>
              <a:tr h="427298">
                <a:tc>
                  <a:txBody>
                    <a:bodyPr/>
                    <a:lstStyle/>
                    <a:p>
                      <a:r>
                        <a:rPr lang="en-US" dirty="0"/>
                        <a:t>Cell Phone Misuse</a:t>
                      </a:r>
                    </a:p>
                  </a:txBody>
                  <a:tcPr/>
                </a:tc>
                <a:tc>
                  <a:txBody>
                    <a:bodyPr/>
                    <a:lstStyle/>
                    <a:p>
                      <a:r>
                        <a:rPr lang="en-US" dirty="0"/>
                        <a:t>61</a:t>
                      </a:r>
                    </a:p>
                  </a:txBody>
                  <a:tcPr/>
                </a:tc>
                <a:tc>
                  <a:txBody>
                    <a:bodyPr/>
                    <a:lstStyle/>
                    <a:p>
                      <a:r>
                        <a:rPr lang="en-US" dirty="0"/>
                        <a:t>64</a:t>
                      </a:r>
                    </a:p>
                  </a:txBody>
                  <a:tcPr/>
                </a:tc>
                <a:tc>
                  <a:txBody>
                    <a:bodyPr/>
                    <a:lstStyle/>
                    <a:p>
                      <a:r>
                        <a:rPr lang="en-US" dirty="0"/>
                        <a:t>263</a:t>
                      </a:r>
                    </a:p>
                  </a:txBody>
                  <a:tcPr/>
                </a:tc>
                <a:tc>
                  <a:txBody>
                    <a:bodyPr/>
                    <a:lstStyle/>
                    <a:p>
                      <a:r>
                        <a:rPr lang="en-US" dirty="0"/>
                        <a:t>46</a:t>
                      </a:r>
                    </a:p>
                  </a:txBody>
                  <a:tcPr/>
                </a:tc>
                <a:tc>
                  <a:txBody>
                    <a:bodyPr/>
                    <a:lstStyle/>
                    <a:p>
                      <a:r>
                        <a:rPr lang="en-US" dirty="0"/>
                        <a:t>55</a:t>
                      </a:r>
                    </a:p>
                  </a:txBody>
                  <a:tcPr/>
                </a:tc>
                <a:tc>
                  <a:txBody>
                    <a:bodyPr/>
                    <a:lstStyle/>
                    <a:p>
                      <a:r>
                        <a:rPr lang="en-US" dirty="0"/>
                        <a:t>115</a:t>
                      </a:r>
                    </a:p>
                  </a:txBody>
                  <a:tcPr/>
                </a:tc>
                <a:tc>
                  <a:txBody>
                    <a:bodyPr/>
                    <a:lstStyle/>
                    <a:p>
                      <a:r>
                        <a:rPr lang="en-US" dirty="0"/>
                        <a:t>46</a:t>
                      </a:r>
                    </a:p>
                  </a:txBody>
                  <a:tcPr/>
                </a:tc>
                <a:extLst>
                  <a:ext uri="{0D108BD9-81ED-4DB2-BD59-A6C34878D82A}">
                    <a16:rowId xmlns:a16="http://schemas.microsoft.com/office/drawing/2014/main" val="168429305"/>
                  </a:ext>
                </a:extLst>
              </a:tr>
              <a:tr h="427298">
                <a:tc>
                  <a:txBody>
                    <a:bodyPr/>
                    <a:lstStyle/>
                    <a:p>
                      <a:r>
                        <a:rPr lang="en-US" dirty="0"/>
                        <a:t>Defiance</a:t>
                      </a:r>
                    </a:p>
                  </a:txBody>
                  <a:tcPr/>
                </a:tc>
                <a:tc>
                  <a:txBody>
                    <a:bodyPr/>
                    <a:lstStyle/>
                    <a:p>
                      <a:r>
                        <a:rPr lang="en-US" dirty="0"/>
                        <a:t>118</a:t>
                      </a:r>
                    </a:p>
                  </a:txBody>
                  <a:tcPr/>
                </a:tc>
                <a:tc>
                  <a:txBody>
                    <a:bodyPr/>
                    <a:lstStyle/>
                    <a:p>
                      <a:r>
                        <a:rPr lang="en-US" dirty="0"/>
                        <a:t>134</a:t>
                      </a:r>
                    </a:p>
                  </a:txBody>
                  <a:tcPr/>
                </a:tc>
                <a:tc>
                  <a:txBody>
                    <a:bodyPr/>
                    <a:lstStyle/>
                    <a:p>
                      <a:r>
                        <a:rPr lang="en-US" dirty="0"/>
                        <a:t>404</a:t>
                      </a:r>
                    </a:p>
                  </a:txBody>
                  <a:tcPr/>
                </a:tc>
                <a:tc>
                  <a:txBody>
                    <a:bodyPr/>
                    <a:lstStyle/>
                    <a:p>
                      <a:r>
                        <a:rPr lang="en-US" dirty="0"/>
                        <a:t>41</a:t>
                      </a:r>
                    </a:p>
                  </a:txBody>
                  <a:tcPr/>
                </a:tc>
                <a:tc>
                  <a:txBody>
                    <a:bodyPr/>
                    <a:lstStyle/>
                    <a:p>
                      <a:r>
                        <a:rPr lang="en-US" dirty="0"/>
                        <a:t>105</a:t>
                      </a:r>
                    </a:p>
                  </a:txBody>
                  <a:tcPr/>
                </a:tc>
                <a:tc>
                  <a:txBody>
                    <a:bodyPr/>
                    <a:lstStyle/>
                    <a:p>
                      <a:r>
                        <a:rPr lang="en-US" dirty="0"/>
                        <a:t>305</a:t>
                      </a:r>
                    </a:p>
                  </a:txBody>
                  <a:tcPr/>
                </a:tc>
                <a:tc>
                  <a:txBody>
                    <a:bodyPr/>
                    <a:lstStyle/>
                    <a:p>
                      <a:r>
                        <a:rPr lang="en-US" dirty="0"/>
                        <a:t>97</a:t>
                      </a:r>
                    </a:p>
                  </a:txBody>
                  <a:tcPr/>
                </a:tc>
                <a:extLst>
                  <a:ext uri="{0D108BD9-81ED-4DB2-BD59-A6C34878D82A}">
                    <a16:rowId xmlns:a16="http://schemas.microsoft.com/office/drawing/2014/main" val="3723451642"/>
                  </a:ext>
                </a:extLst>
              </a:tr>
              <a:tr h="427298">
                <a:tc>
                  <a:txBody>
                    <a:bodyPr/>
                    <a:lstStyle/>
                    <a:p>
                      <a:r>
                        <a:rPr lang="en-US" dirty="0"/>
                        <a:t>Disrespect</a:t>
                      </a:r>
                    </a:p>
                  </a:txBody>
                  <a:tcPr/>
                </a:tc>
                <a:tc>
                  <a:txBody>
                    <a:bodyPr/>
                    <a:lstStyle/>
                    <a:p>
                      <a:r>
                        <a:rPr lang="en-US" dirty="0"/>
                        <a:t>177</a:t>
                      </a:r>
                    </a:p>
                  </a:txBody>
                  <a:tcPr/>
                </a:tc>
                <a:tc>
                  <a:txBody>
                    <a:bodyPr/>
                    <a:lstStyle/>
                    <a:p>
                      <a:r>
                        <a:rPr lang="en-US" dirty="0"/>
                        <a:t>174</a:t>
                      </a:r>
                    </a:p>
                  </a:txBody>
                  <a:tcPr/>
                </a:tc>
                <a:tc>
                  <a:txBody>
                    <a:bodyPr/>
                    <a:lstStyle/>
                    <a:p>
                      <a:r>
                        <a:rPr lang="en-US" dirty="0"/>
                        <a:t>289</a:t>
                      </a:r>
                    </a:p>
                  </a:txBody>
                  <a:tcPr/>
                </a:tc>
                <a:tc>
                  <a:txBody>
                    <a:bodyPr/>
                    <a:lstStyle/>
                    <a:p>
                      <a:r>
                        <a:rPr lang="en-US" dirty="0"/>
                        <a:t>118</a:t>
                      </a:r>
                    </a:p>
                  </a:txBody>
                  <a:tcPr/>
                </a:tc>
                <a:tc>
                  <a:txBody>
                    <a:bodyPr/>
                    <a:lstStyle/>
                    <a:p>
                      <a:r>
                        <a:rPr lang="en-US" dirty="0"/>
                        <a:t>151</a:t>
                      </a:r>
                    </a:p>
                  </a:txBody>
                  <a:tcPr/>
                </a:tc>
                <a:tc>
                  <a:txBody>
                    <a:bodyPr/>
                    <a:lstStyle/>
                    <a:p>
                      <a:r>
                        <a:rPr lang="en-US" dirty="0"/>
                        <a:t>281</a:t>
                      </a:r>
                    </a:p>
                  </a:txBody>
                  <a:tcPr/>
                </a:tc>
                <a:tc>
                  <a:txBody>
                    <a:bodyPr/>
                    <a:lstStyle/>
                    <a:p>
                      <a:r>
                        <a:rPr lang="en-US" dirty="0"/>
                        <a:t>103</a:t>
                      </a:r>
                    </a:p>
                  </a:txBody>
                  <a:tcPr/>
                </a:tc>
                <a:extLst>
                  <a:ext uri="{0D108BD9-81ED-4DB2-BD59-A6C34878D82A}">
                    <a16:rowId xmlns:a16="http://schemas.microsoft.com/office/drawing/2014/main" val="2599886111"/>
                  </a:ext>
                </a:extLst>
              </a:tr>
              <a:tr h="427298">
                <a:tc>
                  <a:txBody>
                    <a:bodyPr/>
                    <a:lstStyle/>
                    <a:p>
                      <a:r>
                        <a:rPr lang="en-US" dirty="0"/>
                        <a:t>Disruptive</a:t>
                      </a:r>
                    </a:p>
                  </a:txBody>
                  <a:tcPr/>
                </a:tc>
                <a:tc>
                  <a:txBody>
                    <a:bodyPr/>
                    <a:lstStyle/>
                    <a:p>
                      <a:r>
                        <a:rPr lang="en-US" dirty="0"/>
                        <a:t>96</a:t>
                      </a:r>
                    </a:p>
                  </a:txBody>
                  <a:tcPr/>
                </a:tc>
                <a:tc>
                  <a:txBody>
                    <a:bodyPr/>
                    <a:lstStyle/>
                    <a:p>
                      <a:r>
                        <a:rPr lang="en-US" dirty="0"/>
                        <a:t>263</a:t>
                      </a:r>
                    </a:p>
                  </a:txBody>
                  <a:tcPr/>
                </a:tc>
                <a:tc>
                  <a:txBody>
                    <a:bodyPr/>
                    <a:lstStyle/>
                    <a:p>
                      <a:r>
                        <a:rPr lang="en-US" dirty="0"/>
                        <a:t>450</a:t>
                      </a:r>
                    </a:p>
                  </a:txBody>
                  <a:tcPr/>
                </a:tc>
                <a:tc>
                  <a:txBody>
                    <a:bodyPr/>
                    <a:lstStyle/>
                    <a:p>
                      <a:r>
                        <a:rPr lang="en-US" dirty="0"/>
                        <a:t>261</a:t>
                      </a:r>
                    </a:p>
                  </a:txBody>
                  <a:tcPr/>
                </a:tc>
                <a:tc>
                  <a:txBody>
                    <a:bodyPr/>
                    <a:lstStyle/>
                    <a:p>
                      <a:r>
                        <a:rPr lang="en-US" dirty="0"/>
                        <a:t>230</a:t>
                      </a:r>
                    </a:p>
                  </a:txBody>
                  <a:tcPr/>
                </a:tc>
                <a:tc>
                  <a:txBody>
                    <a:bodyPr/>
                    <a:lstStyle/>
                    <a:p>
                      <a:r>
                        <a:rPr lang="en-US" dirty="0"/>
                        <a:t>595</a:t>
                      </a:r>
                    </a:p>
                  </a:txBody>
                  <a:tcPr/>
                </a:tc>
                <a:tc>
                  <a:txBody>
                    <a:bodyPr/>
                    <a:lstStyle/>
                    <a:p>
                      <a:r>
                        <a:rPr lang="en-US" dirty="0"/>
                        <a:t>180</a:t>
                      </a:r>
                    </a:p>
                  </a:txBody>
                  <a:tcPr/>
                </a:tc>
                <a:extLst>
                  <a:ext uri="{0D108BD9-81ED-4DB2-BD59-A6C34878D82A}">
                    <a16:rowId xmlns:a16="http://schemas.microsoft.com/office/drawing/2014/main" val="4278134379"/>
                  </a:ext>
                </a:extLst>
              </a:tr>
              <a:tr h="427298">
                <a:tc>
                  <a:txBody>
                    <a:bodyPr/>
                    <a:lstStyle/>
                    <a:p>
                      <a:r>
                        <a:rPr lang="en-US" dirty="0"/>
                        <a:t>Drugs</a:t>
                      </a:r>
                    </a:p>
                  </a:txBody>
                  <a:tcPr/>
                </a:tc>
                <a:tc>
                  <a:txBody>
                    <a:bodyPr/>
                    <a:lstStyle/>
                    <a:p>
                      <a:r>
                        <a:rPr lang="en-US" dirty="0"/>
                        <a:t>14</a:t>
                      </a:r>
                    </a:p>
                  </a:txBody>
                  <a:tcPr/>
                </a:tc>
                <a:tc>
                  <a:txBody>
                    <a:bodyPr/>
                    <a:lstStyle/>
                    <a:p>
                      <a:r>
                        <a:rPr lang="en-US" dirty="0"/>
                        <a:t>15</a:t>
                      </a:r>
                    </a:p>
                  </a:txBody>
                  <a:tcPr/>
                </a:tc>
                <a:tc>
                  <a:txBody>
                    <a:bodyPr/>
                    <a:lstStyle/>
                    <a:p>
                      <a:r>
                        <a:rPr lang="en-US" dirty="0"/>
                        <a:t>14</a:t>
                      </a:r>
                    </a:p>
                  </a:txBody>
                  <a:tcPr/>
                </a:tc>
                <a:tc>
                  <a:txBody>
                    <a:bodyPr/>
                    <a:lstStyle/>
                    <a:p>
                      <a:r>
                        <a:rPr lang="en-US" dirty="0"/>
                        <a:t>1</a:t>
                      </a:r>
                    </a:p>
                  </a:txBody>
                  <a:tcPr/>
                </a:tc>
                <a:tc>
                  <a:txBody>
                    <a:bodyPr/>
                    <a:lstStyle/>
                    <a:p>
                      <a:r>
                        <a:rPr lang="en-US" dirty="0"/>
                        <a:t>6</a:t>
                      </a:r>
                    </a:p>
                  </a:txBody>
                  <a:tcPr/>
                </a:tc>
                <a:tc>
                  <a:txBody>
                    <a:bodyPr/>
                    <a:lstStyle/>
                    <a:p>
                      <a:r>
                        <a:rPr lang="en-US" dirty="0"/>
                        <a:t>0</a:t>
                      </a:r>
                    </a:p>
                  </a:txBody>
                  <a:tcPr/>
                </a:tc>
                <a:tc>
                  <a:txBody>
                    <a:bodyPr/>
                    <a:lstStyle/>
                    <a:p>
                      <a:r>
                        <a:rPr lang="en-US" dirty="0"/>
                        <a:t>8</a:t>
                      </a:r>
                    </a:p>
                  </a:txBody>
                  <a:tcPr/>
                </a:tc>
                <a:extLst>
                  <a:ext uri="{0D108BD9-81ED-4DB2-BD59-A6C34878D82A}">
                    <a16:rowId xmlns:a16="http://schemas.microsoft.com/office/drawing/2014/main" val="2691487549"/>
                  </a:ext>
                </a:extLst>
              </a:tr>
              <a:tr h="427298">
                <a:tc>
                  <a:txBody>
                    <a:bodyPr/>
                    <a:lstStyle/>
                    <a:p>
                      <a:r>
                        <a:rPr lang="en-US" dirty="0"/>
                        <a:t>Fighting</a:t>
                      </a:r>
                    </a:p>
                  </a:txBody>
                  <a:tcPr/>
                </a:tc>
                <a:tc>
                  <a:txBody>
                    <a:bodyPr/>
                    <a:lstStyle/>
                    <a:p>
                      <a:r>
                        <a:rPr lang="en-US" dirty="0"/>
                        <a:t>25</a:t>
                      </a:r>
                    </a:p>
                  </a:txBody>
                  <a:tcPr/>
                </a:tc>
                <a:tc>
                  <a:txBody>
                    <a:bodyPr/>
                    <a:lstStyle/>
                    <a:p>
                      <a:r>
                        <a:rPr lang="en-US" dirty="0"/>
                        <a:t>38</a:t>
                      </a:r>
                    </a:p>
                  </a:txBody>
                  <a:tcPr/>
                </a:tc>
                <a:tc>
                  <a:txBody>
                    <a:bodyPr/>
                    <a:lstStyle/>
                    <a:p>
                      <a:r>
                        <a:rPr lang="en-US" dirty="0"/>
                        <a:t>15</a:t>
                      </a:r>
                    </a:p>
                  </a:txBody>
                  <a:tcPr/>
                </a:tc>
                <a:tc>
                  <a:txBody>
                    <a:bodyPr/>
                    <a:lstStyle/>
                    <a:p>
                      <a:r>
                        <a:rPr lang="en-US" dirty="0"/>
                        <a:t>48</a:t>
                      </a:r>
                    </a:p>
                  </a:txBody>
                  <a:tcPr/>
                </a:tc>
                <a:tc>
                  <a:txBody>
                    <a:bodyPr/>
                    <a:lstStyle/>
                    <a:p>
                      <a:r>
                        <a:rPr lang="en-US" dirty="0"/>
                        <a:t>38</a:t>
                      </a:r>
                    </a:p>
                  </a:txBody>
                  <a:tcPr/>
                </a:tc>
                <a:tc>
                  <a:txBody>
                    <a:bodyPr/>
                    <a:lstStyle/>
                    <a:p>
                      <a:r>
                        <a:rPr lang="en-US" dirty="0"/>
                        <a:t>52</a:t>
                      </a:r>
                    </a:p>
                  </a:txBody>
                  <a:tcPr/>
                </a:tc>
                <a:tc>
                  <a:txBody>
                    <a:bodyPr/>
                    <a:lstStyle/>
                    <a:p>
                      <a:r>
                        <a:rPr lang="en-US" dirty="0"/>
                        <a:t>43</a:t>
                      </a:r>
                    </a:p>
                  </a:txBody>
                  <a:tcPr/>
                </a:tc>
                <a:extLst>
                  <a:ext uri="{0D108BD9-81ED-4DB2-BD59-A6C34878D82A}">
                    <a16:rowId xmlns:a16="http://schemas.microsoft.com/office/drawing/2014/main" val="3893950140"/>
                  </a:ext>
                </a:extLst>
              </a:tr>
              <a:tr h="427298">
                <a:tc>
                  <a:txBody>
                    <a:bodyPr/>
                    <a:lstStyle/>
                    <a:p>
                      <a:r>
                        <a:rPr lang="en-US" dirty="0"/>
                        <a:t>Tobacco/E-cig</a:t>
                      </a:r>
                    </a:p>
                  </a:txBody>
                  <a:tcPr/>
                </a:tc>
                <a:tc>
                  <a:txBody>
                    <a:bodyPr/>
                    <a:lstStyle/>
                    <a:p>
                      <a:r>
                        <a:rPr lang="en-US" dirty="0"/>
                        <a:t>77</a:t>
                      </a:r>
                    </a:p>
                  </a:txBody>
                  <a:tcPr/>
                </a:tc>
                <a:tc>
                  <a:txBody>
                    <a:bodyPr/>
                    <a:lstStyle/>
                    <a:p>
                      <a:r>
                        <a:rPr lang="en-US" dirty="0"/>
                        <a:t>121</a:t>
                      </a:r>
                    </a:p>
                  </a:txBody>
                  <a:tcPr/>
                </a:tc>
                <a:tc>
                  <a:txBody>
                    <a:bodyPr/>
                    <a:lstStyle/>
                    <a:p>
                      <a:r>
                        <a:rPr lang="en-US" dirty="0"/>
                        <a:t>50</a:t>
                      </a:r>
                    </a:p>
                  </a:txBody>
                  <a:tcPr/>
                </a:tc>
                <a:tc>
                  <a:txBody>
                    <a:bodyPr/>
                    <a:lstStyle/>
                    <a:p>
                      <a:r>
                        <a:rPr lang="en-US" dirty="0"/>
                        <a:t>46</a:t>
                      </a:r>
                    </a:p>
                  </a:txBody>
                  <a:tcPr/>
                </a:tc>
                <a:tc>
                  <a:txBody>
                    <a:bodyPr/>
                    <a:lstStyle/>
                    <a:p>
                      <a:r>
                        <a:rPr lang="en-US" dirty="0"/>
                        <a:t>21</a:t>
                      </a:r>
                    </a:p>
                  </a:txBody>
                  <a:tcPr/>
                </a:tc>
                <a:tc>
                  <a:txBody>
                    <a:bodyPr/>
                    <a:lstStyle/>
                    <a:p>
                      <a:r>
                        <a:rPr lang="en-US" dirty="0"/>
                        <a:t>40</a:t>
                      </a:r>
                    </a:p>
                  </a:txBody>
                  <a:tcPr/>
                </a:tc>
                <a:tc>
                  <a:txBody>
                    <a:bodyPr/>
                    <a:lstStyle/>
                    <a:p>
                      <a:r>
                        <a:rPr lang="en-US" dirty="0"/>
                        <a:t>25</a:t>
                      </a:r>
                    </a:p>
                  </a:txBody>
                  <a:tcPr/>
                </a:tc>
                <a:extLst>
                  <a:ext uri="{0D108BD9-81ED-4DB2-BD59-A6C34878D82A}">
                    <a16:rowId xmlns:a16="http://schemas.microsoft.com/office/drawing/2014/main" val="1070380901"/>
                  </a:ext>
                </a:extLst>
              </a:tr>
              <a:tr h="427298">
                <a:tc>
                  <a:txBody>
                    <a:bodyPr/>
                    <a:lstStyle/>
                    <a:p>
                      <a:r>
                        <a:rPr lang="en-US" dirty="0"/>
                        <a:t>Vandalism</a:t>
                      </a:r>
                    </a:p>
                  </a:txBody>
                  <a:tcPr/>
                </a:tc>
                <a:tc>
                  <a:txBody>
                    <a:bodyPr/>
                    <a:lstStyle/>
                    <a:p>
                      <a:r>
                        <a:rPr lang="en-US" dirty="0"/>
                        <a:t>6</a:t>
                      </a:r>
                    </a:p>
                  </a:txBody>
                  <a:tcPr/>
                </a:tc>
                <a:tc>
                  <a:txBody>
                    <a:bodyPr/>
                    <a:lstStyle/>
                    <a:p>
                      <a:r>
                        <a:rPr lang="en-US" dirty="0"/>
                        <a:t>8</a:t>
                      </a:r>
                    </a:p>
                  </a:txBody>
                  <a:tcPr/>
                </a:tc>
                <a:tc>
                  <a:txBody>
                    <a:bodyPr/>
                    <a:lstStyle/>
                    <a:p>
                      <a:r>
                        <a:rPr lang="en-US" dirty="0"/>
                        <a:t>9</a:t>
                      </a:r>
                    </a:p>
                  </a:txBody>
                  <a:tcPr/>
                </a:tc>
                <a:tc>
                  <a:txBody>
                    <a:bodyPr/>
                    <a:lstStyle/>
                    <a:p>
                      <a:r>
                        <a:rPr lang="en-US" dirty="0"/>
                        <a:t>18</a:t>
                      </a:r>
                    </a:p>
                  </a:txBody>
                  <a:tcPr/>
                </a:tc>
                <a:tc>
                  <a:txBody>
                    <a:bodyPr/>
                    <a:lstStyle/>
                    <a:p>
                      <a:r>
                        <a:rPr lang="en-US" dirty="0"/>
                        <a:t>13</a:t>
                      </a:r>
                    </a:p>
                  </a:txBody>
                  <a:tcPr/>
                </a:tc>
                <a:tc>
                  <a:txBody>
                    <a:bodyPr/>
                    <a:lstStyle/>
                    <a:p>
                      <a:r>
                        <a:rPr lang="en-US" dirty="0"/>
                        <a:t>15</a:t>
                      </a:r>
                    </a:p>
                  </a:txBody>
                  <a:tcPr/>
                </a:tc>
                <a:tc>
                  <a:txBody>
                    <a:bodyPr/>
                    <a:lstStyle/>
                    <a:p>
                      <a:r>
                        <a:rPr lang="en-US" dirty="0"/>
                        <a:t>10</a:t>
                      </a:r>
                    </a:p>
                  </a:txBody>
                  <a:tcPr/>
                </a:tc>
                <a:extLst>
                  <a:ext uri="{0D108BD9-81ED-4DB2-BD59-A6C34878D82A}">
                    <a16:rowId xmlns:a16="http://schemas.microsoft.com/office/drawing/2014/main" val="121257983"/>
                  </a:ext>
                </a:extLst>
              </a:tr>
            </a:tbl>
          </a:graphicData>
        </a:graphic>
      </p:graphicFrame>
    </p:spTree>
    <p:extLst>
      <p:ext uri="{BB962C8B-B14F-4D97-AF65-F5344CB8AC3E}">
        <p14:creationId xmlns:p14="http://schemas.microsoft.com/office/powerpoint/2010/main" val="27120315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16"/>
          <p:cNvSpPr txBox="1">
            <a:spLocks noGrp="1"/>
          </p:cNvSpPr>
          <p:nvPr>
            <p:ph type="title"/>
          </p:nvPr>
        </p:nvSpPr>
        <p:spPr>
          <a:xfrm>
            <a:off x="271376" y="1527717"/>
            <a:ext cx="11920624" cy="429322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7200"/>
              <a:buFont typeface="Arial"/>
              <a:buNone/>
            </a:pPr>
            <a:r>
              <a:rPr lang="en-US" sz="7200" dirty="0">
                <a:solidFill>
                  <a:schemeClr val="lt1"/>
                </a:solidFill>
                <a:latin typeface="Arial"/>
                <a:ea typeface="Arial"/>
                <a:cs typeface="Arial"/>
                <a:sym typeface="Arial"/>
              </a:rPr>
              <a:t>SJSD Facilities Review</a:t>
            </a:r>
            <a:br>
              <a:rPr lang="en-US" sz="7200" b="0" i="0" u="none" dirty="0">
                <a:solidFill>
                  <a:schemeClr val="lt1"/>
                </a:solidFill>
                <a:latin typeface="Arial"/>
                <a:ea typeface="Arial"/>
                <a:cs typeface="Arial"/>
                <a:sym typeface="Arial"/>
              </a:rPr>
            </a:br>
            <a:endParaRPr dirty="0"/>
          </a:p>
        </p:txBody>
      </p:sp>
      <p:sp>
        <p:nvSpPr>
          <p:cNvPr id="216" name="Google Shape;216;p16"/>
          <p:cNvSpPr txBox="1">
            <a:spLocks noGrp="1"/>
          </p:cNvSpPr>
          <p:nvPr>
            <p:ph type="body" idx="1"/>
          </p:nvPr>
        </p:nvSpPr>
        <p:spPr>
          <a:xfrm>
            <a:off x="425450" y="4928839"/>
            <a:ext cx="11495174" cy="1666515"/>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2400"/>
              <a:buNone/>
            </a:pPr>
            <a:endParaRPr sz="2400" b="0" i="0" u="none" dirty="0">
              <a:solidFill>
                <a:schemeClr val="dk1"/>
              </a:solidFill>
              <a:latin typeface="Arial"/>
              <a:ea typeface="Arial"/>
              <a:cs typeface="Arial"/>
              <a:sym typeface="Arial"/>
            </a:endParaRPr>
          </a:p>
          <a:p>
            <a:pPr>
              <a:buClr>
                <a:schemeClr val="dk1"/>
              </a:buClr>
              <a:buSzPts val="2400"/>
            </a:pPr>
            <a:r>
              <a:rPr lang="en-US" sz="2400" b="0" i="1" u="none" dirty="0">
                <a:solidFill>
                  <a:schemeClr val="dk1"/>
                </a:solidFill>
                <a:latin typeface="Arial"/>
                <a:ea typeface="Arial"/>
                <a:cs typeface="Arial"/>
                <a:sym typeface="Arial"/>
              </a:rPr>
              <a:t>Presenters: </a:t>
            </a:r>
            <a:r>
              <a:rPr lang="en-US" b="1" dirty="0">
                <a:solidFill>
                  <a:schemeClr val="bg1"/>
                </a:solidFill>
              </a:rPr>
              <a:t>Mr. Mickey Gill, Director of Operations</a:t>
            </a:r>
          </a:p>
          <a:p>
            <a:pPr>
              <a:buClr>
                <a:schemeClr val="dk1"/>
              </a:buClr>
              <a:buSzPts val="2400"/>
            </a:pPr>
            <a:r>
              <a:rPr lang="en-US" b="1" dirty="0">
                <a:solidFill>
                  <a:schemeClr val="bg1"/>
                </a:solidFill>
              </a:rPr>
              <a:t>	         Mr. Casey Housman</a:t>
            </a:r>
          </a:p>
          <a:p>
            <a:pPr>
              <a:buClr>
                <a:schemeClr val="dk1"/>
              </a:buClr>
              <a:buSzPts val="2400"/>
            </a:pPr>
            <a:r>
              <a:rPr lang="en-US" b="1" dirty="0">
                <a:solidFill>
                  <a:schemeClr val="bg1"/>
                </a:solidFill>
              </a:rPr>
              <a:t>	         Coordinator of Maintenance and Warehousing</a:t>
            </a:r>
            <a:endParaRPr lang="en-US" dirty="0">
              <a:solidFill>
                <a:schemeClr val="bg1"/>
              </a:solidFill>
            </a:endParaRPr>
          </a:p>
          <a:p>
            <a:pPr>
              <a:buClr>
                <a:schemeClr val="dk1"/>
              </a:buClr>
              <a:buSzPts val="2400"/>
            </a:pPr>
            <a:r>
              <a:rPr lang="en-US" dirty="0"/>
              <a:t>		</a:t>
            </a:r>
          </a:p>
          <a:p>
            <a:pPr marL="0" lvl="0" indent="0" algn="l" rtl="0">
              <a:lnSpc>
                <a:spcPct val="90000"/>
              </a:lnSpc>
              <a:spcBef>
                <a:spcPts val="1000"/>
              </a:spcBef>
              <a:spcAft>
                <a:spcPts val="0"/>
              </a:spcAft>
              <a:buClr>
                <a:schemeClr val="dk1"/>
              </a:buClr>
              <a:buSzPts val="2400"/>
              <a:buNone/>
            </a:pPr>
            <a:endParaRPr dirty="0"/>
          </a:p>
        </p:txBody>
      </p:sp>
    </p:spTree>
    <p:extLst>
      <p:ext uri="{BB962C8B-B14F-4D97-AF65-F5344CB8AC3E}">
        <p14:creationId xmlns:p14="http://schemas.microsoft.com/office/powerpoint/2010/main" val="11279178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66FBA-E228-3443-BCFB-46237EA5B56F}"/>
              </a:ext>
            </a:extLst>
          </p:cNvPr>
          <p:cNvSpPr>
            <a:spLocks noGrp="1"/>
          </p:cNvSpPr>
          <p:nvPr>
            <p:ph type="title"/>
          </p:nvPr>
        </p:nvSpPr>
        <p:spPr/>
        <p:txBody>
          <a:bodyPr/>
          <a:lstStyle/>
          <a:p>
            <a:r>
              <a:rPr lang="en-US" dirty="0"/>
              <a:t>Summary for All 31 Locations</a:t>
            </a:r>
          </a:p>
        </p:txBody>
      </p:sp>
      <p:sp>
        <p:nvSpPr>
          <p:cNvPr id="3" name="Content Placeholder 2">
            <a:extLst>
              <a:ext uri="{FF2B5EF4-FFF2-40B4-BE49-F238E27FC236}">
                <a16:creationId xmlns:a16="http://schemas.microsoft.com/office/drawing/2014/main" id="{215CCFEC-643E-8B42-B4BF-249B0CF8B758}"/>
              </a:ext>
            </a:extLst>
          </p:cNvPr>
          <p:cNvSpPr>
            <a:spLocks noGrp="1"/>
          </p:cNvSpPr>
          <p:nvPr>
            <p:ph idx="1"/>
          </p:nvPr>
        </p:nvSpPr>
        <p:spPr>
          <a:xfrm>
            <a:off x="0" y="6045200"/>
            <a:ext cx="12192000" cy="809227"/>
          </a:xfrm>
        </p:spPr>
        <p:txBody>
          <a:bodyPr>
            <a:normAutofit/>
          </a:bodyPr>
          <a:lstStyle/>
          <a:p>
            <a:pPr marL="0" indent="0" algn="ctr">
              <a:spcAft>
                <a:spcPts val="1800"/>
              </a:spcAft>
              <a:buNone/>
            </a:pPr>
            <a:r>
              <a:rPr lang="en-US" sz="2800" b="1" dirty="0"/>
              <a:t>2020-22 Maintenance Cost For All Buildings:  </a:t>
            </a:r>
            <a:r>
              <a:rPr lang="en-US" sz="3600" b="1" dirty="0">
                <a:solidFill>
                  <a:schemeClr val="accent2"/>
                </a:solidFill>
              </a:rPr>
              <a:t>$2,164,324</a:t>
            </a:r>
          </a:p>
        </p:txBody>
      </p:sp>
      <p:sp>
        <p:nvSpPr>
          <p:cNvPr id="4" name="Google Shape;263;p19">
            <a:extLst>
              <a:ext uri="{FF2B5EF4-FFF2-40B4-BE49-F238E27FC236}">
                <a16:creationId xmlns:a16="http://schemas.microsoft.com/office/drawing/2014/main" id="{DCA23B6C-2521-9A57-E00B-2D1AB0D33FC7}"/>
              </a:ext>
            </a:extLst>
          </p:cNvPr>
          <p:cNvSpPr txBox="1"/>
          <p:nvPr/>
        </p:nvSpPr>
        <p:spPr>
          <a:xfrm>
            <a:off x="930276" y="1991153"/>
            <a:ext cx="3022600" cy="1843087"/>
          </a:xfrm>
          <a:prstGeom prst="rect">
            <a:avLst/>
          </a:prstGeom>
          <a:gradFill>
            <a:gsLst>
              <a:gs pos="0">
                <a:srgbClr val="92335E"/>
              </a:gs>
              <a:gs pos="50000">
                <a:srgbClr val="D24D8A"/>
              </a:gs>
              <a:gs pos="100000">
                <a:srgbClr val="FA5DA5"/>
              </a:gs>
            </a:gsLst>
            <a:lin ang="2700000" scaled="0"/>
          </a:gradFill>
          <a:ln>
            <a:noFill/>
          </a:ln>
        </p:spPr>
        <p:txBody>
          <a:bodyPr spcFirstLastPara="1" wrap="square" lIns="91425" tIns="45700" rIns="91425" bIns="45700" anchor="ctr" anchorCtr="0">
            <a:noAutofit/>
          </a:bodyPr>
          <a:lstStyle/>
          <a:p>
            <a:pPr lvl="0" algn="ctr">
              <a:buClr>
                <a:srgbClr val="FFFFFF"/>
              </a:buClr>
              <a:buSzPts val="4800"/>
            </a:pPr>
            <a:r>
              <a:rPr lang="en-US" sz="3200" b="1" dirty="0">
                <a:solidFill>
                  <a:srgbClr val="FFFFFF"/>
                </a:solidFill>
                <a:ea typeface="Arial"/>
                <a:cs typeface="Arial"/>
                <a:sym typeface="Arial"/>
              </a:rPr>
              <a:t>1.8 million </a:t>
            </a:r>
            <a:br>
              <a:rPr lang="en-US" sz="3200" b="1" dirty="0">
                <a:solidFill>
                  <a:srgbClr val="FFFFFF"/>
                </a:solidFill>
                <a:ea typeface="Arial"/>
                <a:cs typeface="Arial"/>
                <a:sym typeface="Arial"/>
              </a:rPr>
            </a:br>
            <a:r>
              <a:rPr lang="en-US" sz="3200" b="1" dirty="0">
                <a:solidFill>
                  <a:srgbClr val="FFFFFF"/>
                </a:solidFill>
                <a:ea typeface="Arial"/>
                <a:cs typeface="Arial"/>
                <a:sym typeface="Arial"/>
              </a:rPr>
              <a:t>sq. ft.</a:t>
            </a:r>
          </a:p>
          <a:p>
            <a:pPr marL="0" marR="0" lvl="0" indent="0" algn="ctr" rtl="0">
              <a:lnSpc>
                <a:spcPct val="150000"/>
              </a:lnSpc>
              <a:spcBef>
                <a:spcPts val="0"/>
              </a:spcBef>
              <a:spcAft>
                <a:spcPts val="0"/>
              </a:spcAft>
              <a:buClr>
                <a:srgbClr val="FFFFFF"/>
              </a:buClr>
              <a:buSzPts val="1800"/>
              <a:buFont typeface="Arial"/>
              <a:buNone/>
            </a:pPr>
            <a:r>
              <a:rPr lang="en-US" sz="2000" b="1" i="0" u="none" dirty="0">
                <a:solidFill>
                  <a:schemeClr val="accent2">
                    <a:lumMod val="20000"/>
                    <a:lumOff val="80000"/>
                  </a:schemeClr>
                </a:solidFill>
                <a:latin typeface="Arial"/>
                <a:ea typeface="Arial"/>
                <a:cs typeface="Arial"/>
                <a:sym typeface="Arial"/>
              </a:rPr>
              <a:t>Total Square Footage</a:t>
            </a:r>
            <a:endParaRPr sz="2000" dirty="0">
              <a:solidFill>
                <a:schemeClr val="accent2">
                  <a:lumMod val="20000"/>
                  <a:lumOff val="80000"/>
                </a:schemeClr>
              </a:solidFill>
            </a:endParaRPr>
          </a:p>
        </p:txBody>
      </p:sp>
      <p:sp>
        <p:nvSpPr>
          <p:cNvPr id="5" name="Google Shape;263;p19">
            <a:extLst>
              <a:ext uri="{FF2B5EF4-FFF2-40B4-BE49-F238E27FC236}">
                <a16:creationId xmlns:a16="http://schemas.microsoft.com/office/drawing/2014/main" id="{DF892595-A721-122A-4DFE-45C4D792DD1A}"/>
              </a:ext>
            </a:extLst>
          </p:cNvPr>
          <p:cNvSpPr txBox="1"/>
          <p:nvPr/>
        </p:nvSpPr>
        <p:spPr>
          <a:xfrm>
            <a:off x="930276" y="4017963"/>
            <a:ext cx="3022600" cy="1843087"/>
          </a:xfrm>
          <a:prstGeom prst="rect">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lin ang="2700000" scaled="1"/>
            <a:tileRect/>
          </a:gradFill>
          <a:ln>
            <a:noFill/>
          </a:ln>
        </p:spPr>
        <p:txBody>
          <a:bodyPr spcFirstLastPara="1" wrap="square" lIns="91425" tIns="45700" rIns="91425" bIns="45700" anchor="ctr" anchorCtr="0">
            <a:noAutofit/>
          </a:bodyPr>
          <a:lstStyle/>
          <a:p>
            <a:pPr lvl="0" algn="ctr">
              <a:buClr>
                <a:srgbClr val="FFFFFF"/>
              </a:buClr>
              <a:buSzPts val="4800"/>
            </a:pPr>
            <a:r>
              <a:rPr lang="en-US" sz="3200" b="1" dirty="0">
                <a:solidFill>
                  <a:srgbClr val="FFFFFF"/>
                </a:solidFill>
                <a:ea typeface="Arial"/>
                <a:cs typeface="Arial"/>
                <a:sym typeface="Arial"/>
              </a:rPr>
              <a:t>302</a:t>
            </a:r>
          </a:p>
          <a:p>
            <a:pPr marL="0" marR="0" lvl="0" indent="0" algn="ctr" rtl="0">
              <a:lnSpc>
                <a:spcPct val="150000"/>
              </a:lnSpc>
              <a:spcBef>
                <a:spcPts val="0"/>
              </a:spcBef>
              <a:spcAft>
                <a:spcPts val="0"/>
              </a:spcAft>
              <a:buClr>
                <a:srgbClr val="FFFFFF"/>
              </a:buClr>
              <a:buSzPts val="1800"/>
              <a:buFont typeface="Arial"/>
              <a:buNone/>
            </a:pPr>
            <a:r>
              <a:rPr lang="en-US" sz="2000" b="1" i="0" u="none" dirty="0">
                <a:solidFill>
                  <a:schemeClr val="accent4">
                    <a:lumMod val="20000"/>
                    <a:lumOff val="80000"/>
                  </a:schemeClr>
                </a:solidFill>
                <a:latin typeface="Arial"/>
                <a:ea typeface="Arial"/>
                <a:cs typeface="Arial"/>
                <a:sym typeface="Arial"/>
              </a:rPr>
              <a:t>Total Acreage</a:t>
            </a:r>
            <a:endParaRPr sz="2000" dirty="0">
              <a:solidFill>
                <a:schemeClr val="accent4">
                  <a:lumMod val="20000"/>
                  <a:lumOff val="80000"/>
                </a:schemeClr>
              </a:solidFill>
            </a:endParaRPr>
          </a:p>
        </p:txBody>
      </p:sp>
      <p:sp>
        <p:nvSpPr>
          <p:cNvPr id="6" name="Google Shape;263;p19">
            <a:extLst>
              <a:ext uri="{FF2B5EF4-FFF2-40B4-BE49-F238E27FC236}">
                <a16:creationId xmlns:a16="http://schemas.microsoft.com/office/drawing/2014/main" id="{2990B70B-6326-21FB-A020-5D51C74D6031}"/>
              </a:ext>
            </a:extLst>
          </p:cNvPr>
          <p:cNvSpPr txBox="1"/>
          <p:nvPr/>
        </p:nvSpPr>
        <p:spPr>
          <a:xfrm>
            <a:off x="4565651" y="1991153"/>
            <a:ext cx="3022600" cy="1843087"/>
          </a:xfrm>
          <a:prstGeom prst="rect">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lin ang="2700000" scaled="1"/>
            <a:tileRect/>
          </a:gradFill>
          <a:ln>
            <a:noFill/>
          </a:ln>
        </p:spPr>
        <p:txBody>
          <a:bodyPr spcFirstLastPara="1" wrap="square" lIns="91425" tIns="45700" rIns="91425" bIns="45700" anchor="ctr" anchorCtr="0">
            <a:noAutofit/>
          </a:bodyPr>
          <a:lstStyle/>
          <a:p>
            <a:pPr lvl="0" algn="ctr">
              <a:buClr>
                <a:srgbClr val="FFFFFF"/>
              </a:buClr>
              <a:buSzPts val="4800"/>
            </a:pPr>
            <a:r>
              <a:rPr lang="en-US" sz="2800" b="1" dirty="0">
                <a:solidFill>
                  <a:srgbClr val="FFFFFF"/>
                </a:solidFill>
                <a:ea typeface="Arial"/>
                <a:cs typeface="Arial"/>
                <a:sym typeface="Arial"/>
              </a:rPr>
              <a:t>1.3 million sq. ft. (27.72 acres)</a:t>
            </a:r>
          </a:p>
          <a:p>
            <a:pPr lvl="0" algn="ctr">
              <a:lnSpc>
                <a:spcPct val="150000"/>
              </a:lnSpc>
              <a:buClr>
                <a:srgbClr val="FFFFFF"/>
              </a:buClr>
              <a:buSzPts val="4800"/>
            </a:pPr>
            <a:r>
              <a:rPr lang="en-US" sz="2000" b="1" i="0" u="none" dirty="0">
                <a:solidFill>
                  <a:schemeClr val="tx2">
                    <a:lumMod val="20000"/>
                    <a:lumOff val="80000"/>
                  </a:schemeClr>
                </a:solidFill>
                <a:latin typeface="Arial"/>
                <a:ea typeface="Arial"/>
                <a:cs typeface="Arial"/>
                <a:sym typeface="Arial"/>
              </a:rPr>
              <a:t>Total Roofing</a:t>
            </a:r>
            <a:endParaRPr sz="2000" dirty="0">
              <a:solidFill>
                <a:schemeClr val="tx2">
                  <a:lumMod val="20000"/>
                  <a:lumOff val="80000"/>
                </a:schemeClr>
              </a:solidFill>
            </a:endParaRPr>
          </a:p>
        </p:txBody>
      </p:sp>
      <p:sp>
        <p:nvSpPr>
          <p:cNvPr id="7" name="Google Shape;263;p19">
            <a:extLst>
              <a:ext uri="{FF2B5EF4-FFF2-40B4-BE49-F238E27FC236}">
                <a16:creationId xmlns:a16="http://schemas.microsoft.com/office/drawing/2014/main" id="{9CA1BBF7-34A9-81CD-ADA5-C681D5654D64}"/>
              </a:ext>
            </a:extLst>
          </p:cNvPr>
          <p:cNvSpPr txBox="1"/>
          <p:nvPr/>
        </p:nvSpPr>
        <p:spPr>
          <a:xfrm>
            <a:off x="4565651" y="4012040"/>
            <a:ext cx="3022600" cy="1843087"/>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noFill/>
          </a:ln>
        </p:spPr>
        <p:txBody>
          <a:bodyPr spcFirstLastPara="1" wrap="square" lIns="91425" tIns="45700" rIns="91425" bIns="45700" anchor="ctr" anchorCtr="0">
            <a:noAutofit/>
          </a:bodyPr>
          <a:lstStyle/>
          <a:p>
            <a:pPr lvl="0" algn="ctr">
              <a:buClr>
                <a:srgbClr val="FFFFFF"/>
              </a:buClr>
              <a:buSzPts val="4800"/>
            </a:pPr>
            <a:r>
              <a:rPr lang="en-US" sz="2800" b="1" dirty="0">
                <a:solidFill>
                  <a:srgbClr val="FFFFFF"/>
                </a:solidFill>
                <a:ea typeface="Arial"/>
                <a:cs typeface="Arial"/>
                <a:sym typeface="Arial"/>
              </a:rPr>
              <a:t>$2,060,962</a:t>
            </a:r>
          </a:p>
          <a:p>
            <a:pPr lvl="0" algn="ctr">
              <a:buClr>
                <a:srgbClr val="FFFFFF"/>
              </a:buClr>
              <a:buSzPts val="4800"/>
            </a:pPr>
            <a:r>
              <a:rPr lang="en-US" sz="2000" b="1" i="0" u="none" dirty="0">
                <a:solidFill>
                  <a:schemeClr val="accent1">
                    <a:lumMod val="20000"/>
                    <a:lumOff val="80000"/>
                  </a:schemeClr>
                </a:solidFill>
                <a:latin typeface="Arial"/>
                <a:ea typeface="Arial"/>
                <a:cs typeface="Arial"/>
                <a:sym typeface="Arial"/>
              </a:rPr>
              <a:t>2021-22 </a:t>
            </a:r>
            <a:br>
              <a:rPr lang="en-US" sz="2000" b="1" i="0" u="none" dirty="0">
                <a:solidFill>
                  <a:schemeClr val="accent1">
                    <a:lumMod val="20000"/>
                    <a:lumOff val="80000"/>
                  </a:schemeClr>
                </a:solidFill>
                <a:latin typeface="Arial"/>
                <a:ea typeface="Arial"/>
                <a:cs typeface="Arial"/>
                <a:sym typeface="Arial"/>
              </a:rPr>
            </a:br>
            <a:r>
              <a:rPr lang="en-US" sz="2000" b="1" i="0" u="none" dirty="0">
                <a:solidFill>
                  <a:schemeClr val="accent1">
                    <a:lumMod val="20000"/>
                    <a:lumOff val="80000"/>
                  </a:schemeClr>
                </a:solidFill>
                <a:latin typeface="Arial"/>
                <a:ea typeface="Arial"/>
                <a:cs typeface="Arial"/>
                <a:sym typeface="Arial"/>
              </a:rPr>
              <a:t>Maintenance Budget</a:t>
            </a:r>
            <a:endParaRPr sz="2000" dirty="0">
              <a:solidFill>
                <a:schemeClr val="accent1">
                  <a:lumMod val="20000"/>
                  <a:lumOff val="80000"/>
                </a:schemeClr>
              </a:solidFill>
            </a:endParaRPr>
          </a:p>
        </p:txBody>
      </p:sp>
      <p:sp>
        <p:nvSpPr>
          <p:cNvPr id="8" name="Google Shape;263;p19">
            <a:extLst>
              <a:ext uri="{FF2B5EF4-FFF2-40B4-BE49-F238E27FC236}">
                <a16:creationId xmlns:a16="http://schemas.microsoft.com/office/drawing/2014/main" id="{39516698-6C91-5C02-C6BD-D4A194BCBF37}"/>
              </a:ext>
            </a:extLst>
          </p:cNvPr>
          <p:cNvSpPr txBox="1"/>
          <p:nvPr/>
        </p:nvSpPr>
        <p:spPr>
          <a:xfrm>
            <a:off x="8239124" y="4012039"/>
            <a:ext cx="3022600" cy="1843087"/>
          </a:xfrm>
          <a:prstGeom prst="rect">
            <a:avLst/>
          </a:prstGeom>
          <a:gradFill>
            <a:gsLst>
              <a:gs pos="0">
                <a:srgbClr val="92335E"/>
              </a:gs>
              <a:gs pos="50000">
                <a:srgbClr val="D24D8A"/>
              </a:gs>
              <a:gs pos="100000">
                <a:srgbClr val="FA5DA5"/>
              </a:gs>
            </a:gsLst>
            <a:lin ang="2700000" scaled="0"/>
          </a:gradFill>
          <a:ln>
            <a:noFill/>
          </a:ln>
        </p:spPr>
        <p:txBody>
          <a:bodyPr spcFirstLastPara="1" wrap="square" lIns="91425" tIns="45700" rIns="91425" bIns="45700" anchor="ctr" anchorCtr="0">
            <a:noAutofit/>
          </a:bodyPr>
          <a:lstStyle/>
          <a:p>
            <a:pPr lvl="0" algn="ctr">
              <a:buClr>
                <a:srgbClr val="FFFFFF"/>
              </a:buClr>
              <a:buSzPts val="4800"/>
            </a:pPr>
            <a:r>
              <a:rPr lang="en-US" sz="3200" b="1" dirty="0">
                <a:solidFill>
                  <a:schemeClr val="bg1"/>
                </a:solidFill>
                <a:ea typeface="Arial"/>
                <a:cs typeface="Arial"/>
                <a:sym typeface="Arial"/>
              </a:rPr>
              <a:t>$2.6 million</a:t>
            </a:r>
          </a:p>
          <a:p>
            <a:pPr marL="0" marR="0" lvl="0" indent="0" algn="ctr" rtl="0">
              <a:spcBef>
                <a:spcPts val="0"/>
              </a:spcBef>
              <a:spcAft>
                <a:spcPts val="0"/>
              </a:spcAft>
              <a:buClr>
                <a:srgbClr val="FFFFFF"/>
              </a:buClr>
              <a:buSzPts val="1800"/>
              <a:buFont typeface="Arial"/>
              <a:buNone/>
            </a:pPr>
            <a:r>
              <a:rPr lang="en-US" sz="2000" b="1" i="0" u="none" dirty="0">
                <a:solidFill>
                  <a:schemeClr val="accent2">
                    <a:lumMod val="20000"/>
                    <a:lumOff val="80000"/>
                  </a:schemeClr>
                </a:solidFill>
                <a:latin typeface="Arial"/>
                <a:ea typeface="Arial"/>
                <a:cs typeface="Arial"/>
                <a:sym typeface="Arial"/>
              </a:rPr>
              <a:t>2021-22 </a:t>
            </a:r>
          </a:p>
          <a:p>
            <a:pPr marL="0" marR="0" lvl="0" indent="0" algn="ctr" rtl="0">
              <a:spcBef>
                <a:spcPts val="0"/>
              </a:spcBef>
              <a:spcAft>
                <a:spcPts val="0"/>
              </a:spcAft>
              <a:buClr>
                <a:srgbClr val="FFFFFF"/>
              </a:buClr>
              <a:buSzPts val="1800"/>
              <a:buFont typeface="Arial"/>
              <a:buNone/>
            </a:pPr>
            <a:r>
              <a:rPr lang="en-US" sz="2000" b="1" i="0" u="none" dirty="0">
                <a:solidFill>
                  <a:schemeClr val="accent2">
                    <a:lumMod val="20000"/>
                    <a:lumOff val="80000"/>
                  </a:schemeClr>
                </a:solidFill>
                <a:latin typeface="Arial"/>
                <a:ea typeface="Arial"/>
                <a:cs typeface="Arial"/>
                <a:sym typeface="Arial"/>
              </a:rPr>
              <a:t>Utilities Budget</a:t>
            </a:r>
            <a:endParaRPr sz="2000" dirty="0">
              <a:solidFill>
                <a:schemeClr val="accent2">
                  <a:lumMod val="20000"/>
                  <a:lumOff val="80000"/>
                </a:schemeClr>
              </a:solidFill>
            </a:endParaRPr>
          </a:p>
        </p:txBody>
      </p:sp>
      <p:sp>
        <p:nvSpPr>
          <p:cNvPr id="9" name="Google Shape;263;p19">
            <a:extLst>
              <a:ext uri="{FF2B5EF4-FFF2-40B4-BE49-F238E27FC236}">
                <a16:creationId xmlns:a16="http://schemas.microsoft.com/office/drawing/2014/main" id="{B3FD7D92-CB33-E153-0D0B-C19FD18D1A8D}"/>
              </a:ext>
            </a:extLst>
          </p:cNvPr>
          <p:cNvSpPr txBox="1"/>
          <p:nvPr/>
        </p:nvSpPr>
        <p:spPr>
          <a:xfrm>
            <a:off x="8239124" y="1991152"/>
            <a:ext cx="3022600" cy="1843087"/>
          </a:xfrm>
          <a:prstGeom prst="rect">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lin ang="2700000" scaled="1"/>
            <a:tileRect/>
          </a:gradFill>
          <a:ln>
            <a:noFill/>
          </a:ln>
        </p:spPr>
        <p:txBody>
          <a:bodyPr spcFirstLastPara="1" wrap="square" lIns="91425" tIns="45700" rIns="91425" bIns="45700" anchor="ctr" anchorCtr="0">
            <a:noAutofit/>
          </a:bodyPr>
          <a:lstStyle/>
          <a:p>
            <a:pPr lvl="0" algn="ctr">
              <a:buClr>
                <a:srgbClr val="FFFFFF"/>
              </a:buClr>
              <a:buSzPts val="4800"/>
            </a:pPr>
            <a:r>
              <a:rPr lang="en-US" sz="3200" b="1" dirty="0">
                <a:solidFill>
                  <a:srgbClr val="FFFFFF"/>
                </a:solidFill>
                <a:ea typeface="Arial"/>
                <a:cs typeface="Arial"/>
                <a:sym typeface="Arial"/>
              </a:rPr>
              <a:t>$1.6 million</a:t>
            </a:r>
          </a:p>
          <a:p>
            <a:pPr marL="0" marR="0" lvl="0" indent="0" algn="ctr" rtl="0">
              <a:spcBef>
                <a:spcPts val="0"/>
              </a:spcBef>
              <a:spcAft>
                <a:spcPts val="0"/>
              </a:spcAft>
              <a:buClr>
                <a:srgbClr val="FFFFFF"/>
              </a:buClr>
              <a:buSzPts val="1800"/>
              <a:buFont typeface="Arial"/>
              <a:buNone/>
            </a:pPr>
            <a:r>
              <a:rPr lang="en-US" sz="2000" b="1" i="0" u="none" dirty="0">
                <a:solidFill>
                  <a:schemeClr val="accent4">
                    <a:lumMod val="20000"/>
                    <a:lumOff val="80000"/>
                  </a:schemeClr>
                </a:solidFill>
                <a:latin typeface="Arial"/>
                <a:ea typeface="Arial"/>
                <a:cs typeface="Arial"/>
                <a:sym typeface="Arial"/>
              </a:rPr>
              <a:t>2021-22 </a:t>
            </a:r>
          </a:p>
          <a:p>
            <a:pPr marL="0" marR="0" lvl="0" indent="0" algn="ctr" rtl="0">
              <a:spcBef>
                <a:spcPts val="0"/>
              </a:spcBef>
              <a:spcAft>
                <a:spcPts val="0"/>
              </a:spcAft>
              <a:buClr>
                <a:srgbClr val="FFFFFF"/>
              </a:buClr>
              <a:buSzPts val="1800"/>
              <a:buFont typeface="Arial"/>
              <a:buNone/>
            </a:pPr>
            <a:r>
              <a:rPr lang="en-US" sz="2000" b="1" i="0" u="none" dirty="0">
                <a:solidFill>
                  <a:schemeClr val="accent4">
                    <a:lumMod val="20000"/>
                    <a:lumOff val="80000"/>
                  </a:schemeClr>
                </a:solidFill>
                <a:latin typeface="Arial"/>
                <a:ea typeface="Arial"/>
                <a:cs typeface="Arial"/>
                <a:sym typeface="Arial"/>
              </a:rPr>
              <a:t>Capital Improvement Projects (CIP)</a:t>
            </a:r>
            <a:r>
              <a:rPr lang="en-US" sz="2000" b="1" dirty="0">
                <a:solidFill>
                  <a:schemeClr val="accent4">
                    <a:lumMod val="20000"/>
                    <a:lumOff val="80000"/>
                  </a:schemeClr>
                </a:solidFill>
                <a:latin typeface="Arial"/>
                <a:ea typeface="Arial"/>
                <a:cs typeface="Arial"/>
                <a:sym typeface="Arial"/>
              </a:rPr>
              <a:t> </a:t>
            </a:r>
            <a:r>
              <a:rPr lang="en-US" sz="2000" b="1" i="0" u="none" dirty="0">
                <a:solidFill>
                  <a:schemeClr val="accent4">
                    <a:lumMod val="20000"/>
                    <a:lumOff val="80000"/>
                  </a:schemeClr>
                </a:solidFill>
                <a:latin typeface="Arial"/>
                <a:ea typeface="Arial"/>
                <a:cs typeface="Arial"/>
                <a:sym typeface="Arial"/>
              </a:rPr>
              <a:t>Budget</a:t>
            </a:r>
            <a:endParaRPr sz="2000" dirty="0">
              <a:solidFill>
                <a:schemeClr val="accent4">
                  <a:lumMod val="20000"/>
                  <a:lumOff val="80000"/>
                </a:schemeClr>
              </a:solidFill>
            </a:endParaRPr>
          </a:p>
        </p:txBody>
      </p:sp>
    </p:spTree>
    <p:extLst>
      <p:ext uri="{BB962C8B-B14F-4D97-AF65-F5344CB8AC3E}">
        <p14:creationId xmlns:p14="http://schemas.microsoft.com/office/powerpoint/2010/main" val="12217378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a:extLst>
              <a:ext uri="{FF2B5EF4-FFF2-40B4-BE49-F238E27FC236}">
                <a16:creationId xmlns:a16="http://schemas.microsoft.com/office/drawing/2014/main" id="{4F9C4036-928E-BB48-8C48-1793AA8D14B4}"/>
              </a:ext>
            </a:extLst>
          </p:cNvPr>
          <p:cNvSpPr>
            <a:spLocks noGrp="1" noChangeArrowheads="1"/>
          </p:cNvSpPr>
          <p:nvPr>
            <p:ph type="title"/>
          </p:nvPr>
        </p:nvSpPr>
        <p:spPr>
          <a:xfrm>
            <a:off x="56655" y="365125"/>
            <a:ext cx="11297146" cy="1325563"/>
          </a:xfrm>
        </p:spPr>
        <p:txBody>
          <a:bodyPr>
            <a:normAutofit/>
          </a:bodyPr>
          <a:lstStyle/>
          <a:p>
            <a:pPr eaLnBrk="1" hangingPunct="1"/>
            <a:r>
              <a:rPr lang="en-US" altLang="en-US" sz="3600" dirty="0"/>
              <a:t>3 High Schools / 1 Tech School / 1 Alternative School</a:t>
            </a:r>
          </a:p>
        </p:txBody>
      </p:sp>
      <p:graphicFrame>
        <p:nvGraphicFramePr>
          <p:cNvPr id="8" name="Table 8">
            <a:extLst>
              <a:ext uri="{FF2B5EF4-FFF2-40B4-BE49-F238E27FC236}">
                <a16:creationId xmlns:a16="http://schemas.microsoft.com/office/drawing/2014/main" id="{01EF9D19-CDC5-7D48-B08C-06FE0E78A021}"/>
              </a:ext>
            </a:extLst>
          </p:cNvPr>
          <p:cNvGraphicFramePr>
            <a:graphicFrameLocks noGrp="1"/>
          </p:cNvGraphicFramePr>
          <p:nvPr>
            <p:extLst>
              <p:ext uri="{D42A27DB-BD31-4B8C-83A1-F6EECF244321}">
                <p14:modId xmlns:p14="http://schemas.microsoft.com/office/powerpoint/2010/main" val="426356164"/>
              </p:ext>
            </p:extLst>
          </p:nvPr>
        </p:nvGraphicFramePr>
        <p:xfrm>
          <a:off x="422785" y="1910081"/>
          <a:ext cx="11297147" cy="4776973"/>
        </p:xfrm>
        <a:graphic>
          <a:graphicData uri="http://schemas.openxmlformats.org/drawingml/2006/table">
            <a:tbl>
              <a:tblPr firstRow="1" bandRow="1">
                <a:tableStyleId>{5C22544A-7EE6-4342-B048-85BDC9FD1C3A}</a:tableStyleId>
              </a:tblPr>
              <a:tblGrid>
                <a:gridCol w="2543224">
                  <a:extLst>
                    <a:ext uri="{9D8B030D-6E8A-4147-A177-3AD203B41FA5}">
                      <a16:colId xmlns:a16="http://schemas.microsoft.com/office/drawing/2014/main" val="2119888377"/>
                    </a:ext>
                  </a:extLst>
                </a:gridCol>
                <a:gridCol w="2031235">
                  <a:extLst>
                    <a:ext uri="{9D8B030D-6E8A-4147-A177-3AD203B41FA5}">
                      <a16:colId xmlns:a16="http://schemas.microsoft.com/office/drawing/2014/main" val="1358037620"/>
                    </a:ext>
                  </a:extLst>
                </a:gridCol>
                <a:gridCol w="2168013">
                  <a:extLst>
                    <a:ext uri="{9D8B030D-6E8A-4147-A177-3AD203B41FA5}">
                      <a16:colId xmlns:a16="http://schemas.microsoft.com/office/drawing/2014/main" val="2750142965"/>
                    </a:ext>
                  </a:extLst>
                </a:gridCol>
                <a:gridCol w="2002340">
                  <a:extLst>
                    <a:ext uri="{9D8B030D-6E8A-4147-A177-3AD203B41FA5}">
                      <a16:colId xmlns:a16="http://schemas.microsoft.com/office/drawing/2014/main" val="172003317"/>
                    </a:ext>
                  </a:extLst>
                </a:gridCol>
                <a:gridCol w="2552335">
                  <a:extLst>
                    <a:ext uri="{9D8B030D-6E8A-4147-A177-3AD203B41FA5}">
                      <a16:colId xmlns:a16="http://schemas.microsoft.com/office/drawing/2014/main" val="3962414256"/>
                    </a:ext>
                  </a:extLst>
                </a:gridCol>
              </a:tblGrid>
              <a:tr h="818755">
                <a:tc>
                  <a:txBody>
                    <a:bodyPr/>
                    <a:lstStyle/>
                    <a:p>
                      <a:r>
                        <a:rPr lang="en-US" sz="1800" b="1" dirty="0">
                          <a:solidFill>
                            <a:schemeClr val="tx1"/>
                          </a:solidFill>
                        </a:rPr>
                        <a:t>School</a:t>
                      </a:r>
                    </a:p>
                    <a:p>
                      <a:r>
                        <a:rPr lang="en-US" sz="1400" b="1" dirty="0">
                          <a:solidFill>
                            <a:schemeClr val="tx1"/>
                          </a:solidFill>
                        </a:rPr>
                        <a:t>(Enrollment/Max. Capacity)</a:t>
                      </a:r>
                    </a:p>
                  </a:txBody>
                  <a:tcPr/>
                </a:tc>
                <a:tc>
                  <a:txBody>
                    <a:bodyPr/>
                    <a:lstStyle/>
                    <a:p>
                      <a:r>
                        <a:rPr lang="en-US" sz="1800" dirty="0">
                          <a:solidFill>
                            <a:schemeClr val="tx1"/>
                          </a:solidFill>
                        </a:rPr>
                        <a:t>Square Footage</a:t>
                      </a:r>
                    </a:p>
                  </a:txBody>
                  <a:tcPr/>
                </a:tc>
                <a:tc>
                  <a:txBody>
                    <a:bodyPr/>
                    <a:lstStyle/>
                    <a:p>
                      <a:r>
                        <a:rPr lang="en-US" sz="1800" dirty="0">
                          <a:solidFill>
                            <a:schemeClr val="tx1"/>
                          </a:solidFill>
                        </a:rPr>
                        <a:t>Year Built</a:t>
                      </a:r>
                    </a:p>
                  </a:txBody>
                  <a:tcPr/>
                </a:tc>
                <a:tc>
                  <a:txBody>
                    <a:bodyPr/>
                    <a:lstStyle/>
                    <a:p>
                      <a:r>
                        <a:rPr lang="en-US" sz="1800" dirty="0">
                          <a:solidFill>
                            <a:schemeClr val="tx1"/>
                          </a:solidFill>
                        </a:rPr>
                        <a:t>Addition(s)</a:t>
                      </a:r>
                    </a:p>
                  </a:txBody>
                  <a:tcPr/>
                </a:tc>
                <a:tc>
                  <a:txBody>
                    <a:bodyPr/>
                    <a:lstStyle/>
                    <a:p>
                      <a:pPr algn="ctr" fontAlgn="b"/>
                      <a:r>
                        <a:rPr lang="en-US" sz="1800" b="1" i="0" u="none" strike="noStrike" kern="1200" dirty="0">
                          <a:solidFill>
                            <a:schemeClr val="tx1"/>
                          </a:solidFill>
                          <a:effectLst/>
                          <a:latin typeface="+mn-lt"/>
                          <a:ea typeface="+mn-ea"/>
                          <a:cs typeface="+mn-cs"/>
                        </a:rPr>
                        <a:t>Average Annual Cost</a:t>
                      </a:r>
                    </a:p>
                  </a:txBody>
                  <a:tcPr/>
                </a:tc>
                <a:extLst>
                  <a:ext uri="{0D108BD9-81ED-4DB2-BD59-A6C34878D82A}">
                    <a16:rowId xmlns:a16="http://schemas.microsoft.com/office/drawing/2014/main" val="3438160159"/>
                  </a:ext>
                </a:extLst>
              </a:tr>
              <a:tr h="733555">
                <a:tc>
                  <a:txBody>
                    <a:bodyPr/>
                    <a:lstStyle/>
                    <a:p>
                      <a:r>
                        <a:rPr lang="en-US" dirty="0"/>
                        <a:t>Benton High School</a:t>
                      </a:r>
                    </a:p>
                    <a:p>
                      <a:r>
                        <a:rPr lang="en-US" sz="1600" i="1" dirty="0"/>
                        <a:t>(577 / 999)</a:t>
                      </a:r>
                    </a:p>
                  </a:txBody>
                  <a:tcPr/>
                </a:tc>
                <a:tc>
                  <a:txBody>
                    <a:bodyPr/>
                    <a:lstStyle/>
                    <a:p>
                      <a:r>
                        <a:rPr lang="en-US" dirty="0"/>
                        <a:t>122,109</a:t>
                      </a:r>
                    </a:p>
                  </a:txBody>
                  <a:tcPr/>
                </a:tc>
                <a:tc>
                  <a:txBody>
                    <a:bodyPr/>
                    <a:lstStyle/>
                    <a:p>
                      <a:r>
                        <a:rPr lang="en-US" dirty="0"/>
                        <a:t>1939</a:t>
                      </a:r>
                    </a:p>
                  </a:txBody>
                  <a:tcPr/>
                </a:tc>
                <a:tc>
                  <a:txBody>
                    <a:bodyPr/>
                    <a:lstStyle/>
                    <a:p>
                      <a:r>
                        <a:rPr lang="en-US" dirty="0"/>
                        <a:t>1963, 1964, 1968,1990, 2002</a:t>
                      </a:r>
                    </a:p>
                  </a:txBody>
                  <a:tcPr/>
                </a:tc>
                <a:tc>
                  <a:txBody>
                    <a:bodyPr/>
                    <a:lstStyle/>
                    <a:p>
                      <a:r>
                        <a:rPr lang="en-US" dirty="0"/>
                        <a:t>$116,725</a:t>
                      </a:r>
                    </a:p>
                  </a:txBody>
                  <a:tcPr/>
                </a:tc>
                <a:extLst>
                  <a:ext uri="{0D108BD9-81ED-4DB2-BD59-A6C34878D82A}">
                    <a16:rowId xmlns:a16="http://schemas.microsoft.com/office/drawing/2014/main" val="3041574353"/>
                  </a:ext>
                </a:extLst>
              </a:tr>
              <a:tr h="847223">
                <a:tc>
                  <a:txBody>
                    <a:bodyPr/>
                    <a:lstStyle/>
                    <a:p>
                      <a:r>
                        <a:rPr lang="en-US" dirty="0"/>
                        <a:t>Central High School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i="1" dirty="0"/>
                        <a:t>(1474 / 1937)</a:t>
                      </a:r>
                    </a:p>
                    <a:p>
                      <a:r>
                        <a:rPr lang="en-US" dirty="0"/>
                        <a:t> </a:t>
                      </a:r>
                    </a:p>
                  </a:txBody>
                  <a:tcPr/>
                </a:tc>
                <a:tc>
                  <a:txBody>
                    <a:bodyPr/>
                    <a:lstStyle/>
                    <a:p>
                      <a:r>
                        <a:rPr lang="en-US" dirty="0"/>
                        <a:t>238,109  </a:t>
                      </a:r>
                    </a:p>
                  </a:txBody>
                  <a:tcPr/>
                </a:tc>
                <a:tc>
                  <a:txBody>
                    <a:bodyPr/>
                    <a:lstStyle/>
                    <a:p>
                      <a:r>
                        <a:rPr lang="en-US" dirty="0"/>
                        <a:t>1930</a:t>
                      </a:r>
                    </a:p>
                  </a:txBody>
                  <a:tcPr/>
                </a:tc>
                <a:tc>
                  <a:txBody>
                    <a:bodyPr/>
                    <a:lstStyle/>
                    <a:p>
                      <a:r>
                        <a:rPr lang="en-US" dirty="0"/>
                        <a:t>1961,1968, 2002, 2013</a:t>
                      </a:r>
                    </a:p>
                  </a:txBody>
                  <a:tcPr/>
                </a:tc>
                <a:tc>
                  <a:txBody>
                    <a:bodyPr/>
                    <a:lstStyle/>
                    <a:p>
                      <a:r>
                        <a:rPr lang="en-US" dirty="0"/>
                        <a:t>$162,712</a:t>
                      </a:r>
                    </a:p>
                  </a:txBody>
                  <a:tcPr/>
                </a:tc>
                <a:extLst>
                  <a:ext uri="{0D108BD9-81ED-4DB2-BD59-A6C34878D82A}">
                    <a16:rowId xmlns:a16="http://schemas.microsoft.com/office/drawing/2014/main" val="2447846493"/>
                  </a:ext>
                </a:extLst>
              </a:tr>
              <a:tr h="847223">
                <a:tc>
                  <a:txBody>
                    <a:bodyPr/>
                    <a:lstStyle/>
                    <a:p>
                      <a:r>
                        <a:rPr lang="en-US" dirty="0"/>
                        <a:t>Lafayette High School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i="1" dirty="0"/>
                        <a:t>(591 / 1611)</a:t>
                      </a:r>
                    </a:p>
                    <a:p>
                      <a:endParaRPr lang="en-US" dirty="0"/>
                    </a:p>
                  </a:txBody>
                  <a:tcPr/>
                </a:tc>
                <a:tc>
                  <a:txBody>
                    <a:bodyPr/>
                    <a:lstStyle/>
                    <a:p>
                      <a:r>
                        <a:rPr lang="en-US" dirty="0"/>
                        <a:t>156,641</a:t>
                      </a:r>
                    </a:p>
                  </a:txBody>
                  <a:tcPr/>
                </a:tc>
                <a:tc>
                  <a:txBody>
                    <a:bodyPr/>
                    <a:lstStyle/>
                    <a:p>
                      <a:r>
                        <a:rPr lang="en-US" dirty="0"/>
                        <a:t>1916</a:t>
                      </a:r>
                    </a:p>
                  </a:txBody>
                  <a:tcPr/>
                </a:tc>
                <a:tc>
                  <a:txBody>
                    <a:bodyPr/>
                    <a:lstStyle/>
                    <a:p>
                      <a:r>
                        <a:rPr lang="en-US" dirty="0"/>
                        <a:t>1938, 1960, 1968, 1990, 2002</a:t>
                      </a:r>
                    </a:p>
                  </a:txBody>
                  <a:tcPr/>
                </a:tc>
                <a:tc>
                  <a:txBody>
                    <a:bodyPr/>
                    <a:lstStyle/>
                    <a:p>
                      <a:r>
                        <a:rPr lang="en-US" dirty="0"/>
                        <a:t>$134,120</a:t>
                      </a:r>
                    </a:p>
                  </a:txBody>
                  <a:tcPr/>
                </a:tc>
                <a:extLst>
                  <a:ext uri="{0D108BD9-81ED-4DB2-BD59-A6C34878D82A}">
                    <a16:rowId xmlns:a16="http://schemas.microsoft.com/office/drawing/2014/main" val="2676248828"/>
                  </a:ext>
                </a:extLst>
              </a:tr>
              <a:tr h="847223">
                <a:tc>
                  <a:txBody>
                    <a:bodyPr/>
                    <a:lstStyle/>
                    <a:p>
                      <a:r>
                        <a:rPr lang="en-US" sz="1800" dirty="0"/>
                        <a:t>Hillyard Tech School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i="1" dirty="0">
                          <a:solidFill>
                            <a:schemeClr val="tx1"/>
                          </a:solidFill>
                        </a:rPr>
                        <a:t>(412 / 506)</a:t>
                      </a:r>
                    </a:p>
                  </a:txBody>
                  <a:tcPr/>
                </a:tc>
                <a:tc>
                  <a:txBody>
                    <a:bodyPr/>
                    <a:lstStyle/>
                    <a:p>
                      <a:r>
                        <a:rPr lang="en-US" sz="1800" dirty="0"/>
                        <a:t>119,500</a:t>
                      </a:r>
                    </a:p>
                  </a:txBody>
                  <a:tcPr/>
                </a:tc>
                <a:tc>
                  <a:txBody>
                    <a:bodyPr/>
                    <a:lstStyle/>
                    <a:p>
                      <a:r>
                        <a:rPr lang="en-US" sz="1800" dirty="0"/>
                        <a:t>1984</a:t>
                      </a:r>
                    </a:p>
                  </a:txBody>
                  <a:tcPr/>
                </a:tc>
                <a:tc>
                  <a:txBody>
                    <a:bodyPr/>
                    <a:lstStyle/>
                    <a:p>
                      <a:r>
                        <a:rPr lang="en-US" sz="1800" dirty="0"/>
                        <a:t>2008, 2016 </a:t>
                      </a:r>
                    </a:p>
                  </a:txBody>
                  <a:tcPr/>
                </a:tc>
                <a:tc>
                  <a:txBody>
                    <a:bodyPr/>
                    <a:lstStyle/>
                    <a:p>
                      <a:pPr algn="l" fontAlgn="b"/>
                      <a:r>
                        <a:rPr lang="en-US" sz="1800" b="0" i="0" u="none" strike="noStrike" kern="1200" dirty="0">
                          <a:solidFill>
                            <a:schemeClr val="tx1"/>
                          </a:solidFill>
                          <a:effectLst/>
                          <a:latin typeface="+mn-lt"/>
                          <a:ea typeface="+mn-ea"/>
                          <a:cs typeface="+mn-cs"/>
                        </a:rPr>
                        <a:t>$56,875</a:t>
                      </a:r>
                    </a:p>
                  </a:txBody>
                  <a:tcPr/>
                </a:tc>
                <a:extLst>
                  <a:ext uri="{0D108BD9-81ED-4DB2-BD59-A6C34878D82A}">
                    <a16:rowId xmlns:a16="http://schemas.microsoft.com/office/drawing/2014/main" val="2868439004"/>
                  </a:ext>
                </a:extLst>
              </a:tr>
              <a:tr h="467860">
                <a:tc>
                  <a:txBody>
                    <a:bodyPr/>
                    <a:lstStyle/>
                    <a:p>
                      <a:r>
                        <a:rPr lang="en-US" dirty="0"/>
                        <a:t>Webster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i="1" dirty="0">
                          <a:solidFill>
                            <a:schemeClr val="tx1"/>
                          </a:solidFill>
                        </a:rPr>
                        <a:t>(174 </a:t>
                      </a:r>
                      <a:r>
                        <a:rPr lang="en-US" sz="1600" i="1">
                          <a:solidFill>
                            <a:schemeClr val="tx1"/>
                          </a:solidFill>
                        </a:rPr>
                        <a:t>/ 567)</a:t>
                      </a:r>
                      <a:endParaRPr lang="en-US" sz="1600" i="1" dirty="0">
                        <a:solidFill>
                          <a:schemeClr val="tx1"/>
                        </a:solidFill>
                      </a:endParaRPr>
                    </a:p>
                  </a:txBody>
                  <a:tcPr/>
                </a:tc>
                <a:tc>
                  <a:txBody>
                    <a:bodyPr/>
                    <a:lstStyle/>
                    <a:p>
                      <a:r>
                        <a:rPr lang="en-US" dirty="0"/>
                        <a:t>37,060</a:t>
                      </a:r>
                    </a:p>
                  </a:txBody>
                  <a:tcPr/>
                </a:tc>
                <a:tc>
                  <a:txBody>
                    <a:bodyPr/>
                    <a:lstStyle/>
                    <a:p>
                      <a:r>
                        <a:rPr lang="en-US" dirty="0"/>
                        <a:t>1931</a:t>
                      </a:r>
                    </a:p>
                  </a:txBody>
                  <a:tcPr/>
                </a:tc>
                <a:tc>
                  <a:txBody>
                    <a:bodyPr/>
                    <a:lstStyle/>
                    <a:p>
                      <a:r>
                        <a:rPr lang="en-US" dirty="0"/>
                        <a:t>2002</a:t>
                      </a:r>
                    </a:p>
                  </a:txBody>
                  <a:tcPr/>
                </a:tc>
                <a:tc>
                  <a:txBody>
                    <a:bodyPr/>
                    <a:lstStyle/>
                    <a:p>
                      <a:r>
                        <a:rPr lang="en-US" b="0" dirty="0">
                          <a:solidFill>
                            <a:schemeClr val="tx1"/>
                          </a:solidFill>
                        </a:rPr>
                        <a:t>$33,394</a:t>
                      </a:r>
                    </a:p>
                  </a:txBody>
                  <a:tcPr/>
                </a:tc>
                <a:extLst>
                  <a:ext uri="{0D108BD9-81ED-4DB2-BD59-A6C34878D82A}">
                    <a16:rowId xmlns:a16="http://schemas.microsoft.com/office/drawing/2014/main" val="3484615982"/>
                  </a:ext>
                </a:extLst>
              </a:tr>
            </a:tbl>
          </a:graphicData>
        </a:graphic>
      </p:graphicFrame>
    </p:spTree>
    <p:extLst>
      <p:ext uri="{BB962C8B-B14F-4D97-AF65-F5344CB8AC3E}">
        <p14:creationId xmlns:p14="http://schemas.microsoft.com/office/powerpoint/2010/main" val="12582574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a:extLst>
              <a:ext uri="{FF2B5EF4-FFF2-40B4-BE49-F238E27FC236}">
                <a16:creationId xmlns:a16="http://schemas.microsoft.com/office/drawing/2014/main" id="{4F9C4036-928E-BB48-8C48-1793AA8D14B4}"/>
              </a:ext>
            </a:extLst>
          </p:cNvPr>
          <p:cNvSpPr>
            <a:spLocks noGrp="1" noChangeArrowheads="1"/>
          </p:cNvSpPr>
          <p:nvPr>
            <p:ph type="title"/>
          </p:nvPr>
        </p:nvSpPr>
        <p:spPr>
          <a:xfrm>
            <a:off x="422785" y="365125"/>
            <a:ext cx="10931016" cy="1325563"/>
          </a:xfrm>
        </p:spPr>
        <p:txBody>
          <a:bodyPr>
            <a:normAutofit/>
          </a:bodyPr>
          <a:lstStyle/>
          <a:p>
            <a:pPr eaLnBrk="1" hangingPunct="1"/>
            <a:r>
              <a:rPr lang="en-US" altLang="en-US" sz="3600" dirty="0"/>
              <a:t>4 Middle Schools</a:t>
            </a:r>
          </a:p>
        </p:txBody>
      </p:sp>
      <p:graphicFrame>
        <p:nvGraphicFramePr>
          <p:cNvPr id="8" name="Table 8">
            <a:extLst>
              <a:ext uri="{FF2B5EF4-FFF2-40B4-BE49-F238E27FC236}">
                <a16:creationId xmlns:a16="http://schemas.microsoft.com/office/drawing/2014/main" id="{01EF9D19-CDC5-7D48-B08C-06FE0E78A021}"/>
              </a:ext>
            </a:extLst>
          </p:cNvPr>
          <p:cNvGraphicFramePr>
            <a:graphicFrameLocks noGrp="1"/>
          </p:cNvGraphicFramePr>
          <p:nvPr>
            <p:extLst>
              <p:ext uri="{D42A27DB-BD31-4B8C-83A1-F6EECF244321}">
                <p14:modId xmlns:p14="http://schemas.microsoft.com/office/powerpoint/2010/main" val="3117549223"/>
              </p:ext>
            </p:extLst>
          </p:nvPr>
        </p:nvGraphicFramePr>
        <p:xfrm>
          <a:off x="422785" y="2179756"/>
          <a:ext cx="11297147" cy="3996986"/>
        </p:xfrm>
        <a:graphic>
          <a:graphicData uri="http://schemas.openxmlformats.org/drawingml/2006/table">
            <a:tbl>
              <a:tblPr firstRow="1" bandRow="1">
                <a:tableStyleId>{5C22544A-7EE6-4342-B048-85BDC9FD1C3A}</a:tableStyleId>
              </a:tblPr>
              <a:tblGrid>
                <a:gridCol w="2543224">
                  <a:extLst>
                    <a:ext uri="{9D8B030D-6E8A-4147-A177-3AD203B41FA5}">
                      <a16:colId xmlns:a16="http://schemas.microsoft.com/office/drawing/2014/main" val="2119888377"/>
                    </a:ext>
                  </a:extLst>
                </a:gridCol>
                <a:gridCol w="2031235">
                  <a:extLst>
                    <a:ext uri="{9D8B030D-6E8A-4147-A177-3AD203B41FA5}">
                      <a16:colId xmlns:a16="http://schemas.microsoft.com/office/drawing/2014/main" val="1358037620"/>
                    </a:ext>
                  </a:extLst>
                </a:gridCol>
                <a:gridCol w="2168013">
                  <a:extLst>
                    <a:ext uri="{9D8B030D-6E8A-4147-A177-3AD203B41FA5}">
                      <a16:colId xmlns:a16="http://schemas.microsoft.com/office/drawing/2014/main" val="2750142965"/>
                    </a:ext>
                  </a:extLst>
                </a:gridCol>
                <a:gridCol w="2002340">
                  <a:extLst>
                    <a:ext uri="{9D8B030D-6E8A-4147-A177-3AD203B41FA5}">
                      <a16:colId xmlns:a16="http://schemas.microsoft.com/office/drawing/2014/main" val="172003317"/>
                    </a:ext>
                  </a:extLst>
                </a:gridCol>
                <a:gridCol w="2552335">
                  <a:extLst>
                    <a:ext uri="{9D8B030D-6E8A-4147-A177-3AD203B41FA5}">
                      <a16:colId xmlns:a16="http://schemas.microsoft.com/office/drawing/2014/main" val="3962414256"/>
                    </a:ext>
                  </a:extLst>
                </a:gridCol>
              </a:tblGrid>
              <a:tr h="854218">
                <a:tc>
                  <a:txBody>
                    <a:bodyPr/>
                    <a:lstStyle/>
                    <a:p>
                      <a:r>
                        <a:rPr lang="en-US" sz="1800" b="1" dirty="0">
                          <a:solidFill>
                            <a:schemeClr val="tx1"/>
                          </a:solidFill>
                        </a:rPr>
                        <a:t>School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(Enrollment/Max. Capacity)</a:t>
                      </a:r>
                    </a:p>
                    <a:p>
                      <a:endParaRPr lang="en-US" sz="1800" b="1" dirty="0">
                        <a:solidFill>
                          <a:schemeClr val="tx1"/>
                        </a:solidFill>
                      </a:endParaRPr>
                    </a:p>
                  </a:txBody>
                  <a:tcPr/>
                </a:tc>
                <a:tc>
                  <a:txBody>
                    <a:bodyPr/>
                    <a:lstStyle/>
                    <a:p>
                      <a:r>
                        <a:rPr lang="en-US" sz="1800" dirty="0">
                          <a:solidFill>
                            <a:schemeClr val="tx1"/>
                          </a:solidFill>
                        </a:rPr>
                        <a:t>Square Footage</a:t>
                      </a:r>
                    </a:p>
                  </a:txBody>
                  <a:tcPr/>
                </a:tc>
                <a:tc>
                  <a:txBody>
                    <a:bodyPr/>
                    <a:lstStyle/>
                    <a:p>
                      <a:r>
                        <a:rPr lang="en-US" sz="1800" dirty="0">
                          <a:solidFill>
                            <a:schemeClr val="tx1"/>
                          </a:solidFill>
                        </a:rPr>
                        <a:t>Year Built</a:t>
                      </a:r>
                    </a:p>
                  </a:txBody>
                  <a:tcPr/>
                </a:tc>
                <a:tc>
                  <a:txBody>
                    <a:bodyPr/>
                    <a:lstStyle/>
                    <a:p>
                      <a:r>
                        <a:rPr lang="en-US" sz="1800" dirty="0">
                          <a:solidFill>
                            <a:schemeClr val="tx1"/>
                          </a:solidFill>
                        </a:rPr>
                        <a:t>Addition(s)</a:t>
                      </a:r>
                    </a:p>
                  </a:txBody>
                  <a:tcPr/>
                </a:tc>
                <a:tc>
                  <a:txBody>
                    <a:bodyPr/>
                    <a:lstStyle/>
                    <a:p>
                      <a:pPr algn="ctr" fontAlgn="b"/>
                      <a:r>
                        <a:rPr lang="en-US" sz="1800" b="1" i="0" u="none" strike="noStrike" kern="1200" dirty="0">
                          <a:solidFill>
                            <a:schemeClr val="tx1"/>
                          </a:solidFill>
                          <a:effectLst/>
                          <a:latin typeface="+mn-lt"/>
                          <a:ea typeface="+mn-ea"/>
                          <a:cs typeface="+mn-cs"/>
                        </a:rPr>
                        <a:t>Average Annual Cost</a:t>
                      </a:r>
                    </a:p>
                  </a:txBody>
                  <a:tcPr/>
                </a:tc>
                <a:extLst>
                  <a:ext uri="{0D108BD9-81ED-4DB2-BD59-A6C34878D82A}">
                    <a16:rowId xmlns:a16="http://schemas.microsoft.com/office/drawing/2014/main" val="3438160159"/>
                  </a:ext>
                </a:extLst>
              </a:tr>
              <a:tr h="765328">
                <a:tc>
                  <a:txBody>
                    <a:bodyPr/>
                    <a:lstStyle/>
                    <a:p>
                      <a:r>
                        <a:rPr lang="en-US" dirty="0"/>
                        <a:t>Bode Middle School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i="1" dirty="0">
                          <a:solidFill>
                            <a:schemeClr val="tx1"/>
                          </a:solidFill>
                        </a:rPr>
                        <a:t>(503 / 510)</a:t>
                      </a:r>
                    </a:p>
                  </a:txBody>
                  <a:tcPr/>
                </a:tc>
                <a:tc>
                  <a:txBody>
                    <a:bodyPr/>
                    <a:lstStyle/>
                    <a:p>
                      <a:r>
                        <a:rPr lang="en-US" dirty="0"/>
                        <a:t>66,606</a:t>
                      </a:r>
                    </a:p>
                  </a:txBody>
                  <a:tcPr/>
                </a:tc>
                <a:tc>
                  <a:txBody>
                    <a:bodyPr/>
                    <a:lstStyle/>
                    <a:p>
                      <a:r>
                        <a:rPr lang="en-US" dirty="0"/>
                        <a:t>1926</a:t>
                      </a:r>
                    </a:p>
                  </a:txBody>
                  <a:tcPr/>
                </a:tc>
                <a:tc>
                  <a:txBody>
                    <a:bodyPr/>
                    <a:lstStyle/>
                    <a:p>
                      <a:r>
                        <a:rPr lang="en-US" dirty="0"/>
                        <a:t>1966, 2002 </a:t>
                      </a:r>
                    </a:p>
                  </a:txBody>
                  <a:tcPr/>
                </a:tc>
                <a:tc>
                  <a:txBody>
                    <a:bodyPr/>
                    <a:lstStyle/>
                    <a:p>
                      <a:r>
                        <a:rPr lang="en-US" dirty="0"/>
                        <a:t>$80,871</a:t>
                      </a:r>
                    </a:p>
                  </a:txBody>
                  <a:tcPr/>
                </a:tc>
                <a:extLst>
                  <a:ext uri="{0D108BD9-81ED-4DB2-BD59-A6C34878D82A}">
                    <a16:rowId xmlns:a16="http://schemas.microsoft.com/office/drawing/2014/main" val="3041574353"/>
                  </a:ext>
                </a:extLst>
              </a:tr>
              <a:tr h="765328">
                <a:tc>
                  <a:txBody>
                    <a:bodyPr/>
                    <a:lstStyle/>
                    <a:p>
                      <a:r>
                        <a:rPr lang="en-US" dirty="0" err="1"/>
                        <a:t>Robidoux</a:t>
                      </a:r>
                      <a:r>
                        <a:rPr lang="en-US" dirty="0"/>
                        <a:t> Middle School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i="1" dirty="0">
                          <a:solidFill>
                            <a:schemeClr val="tx1"/>
                          </a:solidFill>
                        </a:rPr>
                        <a:t>(393 / 540)</a:t>
                      </a:r>
                    </a:p>
                  </a:txBody>
                  <a:tcPr/>
                </a:tc>
                <a:tc>
                  <a:txBody>
                    <a:bodyPr/>
                    <a:lstStyle/>
                    <a:p>
                      <a:r>
                        <a:rPr lang="en-US" dirty="0"/>
                        <a:t>54,602 </a:t>
                      </a:r>
                    </a:p>
                  </a:txBody>
                  <a:tcPr/>
                </a:tc>
                <a:tc>
                  <a:txBody>
                    <a:bodyPr/>
                    <a:lstStyle/>
                    <a:p>
                      <a:r>
                        <a:rPr lang="en-US" dirty="0"/>
                        <a:t>1974</a:t>
                      </a:r>
                    </a:p>
                  </a:txBody>
                  <a:tcPr/>
                </a:tc>
                <a:tc>
                  <a:txBody>
                    <a:bodyPr/>
                    <a:lstStyle/>
                    <a:p>
                      <a:r>
                        <a:rPr lang="en-US" dirty="0"/>
                        <a:t>2001</a:t>
                      </a:r>
                    </a:p>
                  </a:txBody>
                  <a:tcPr/>
                </a:tc>
                <a:tc>
                  <a:txBody>
                    <a:bodyPr/>
                    <a:lstStyle/>
                    <a:p>
                      <a:r>
                        <a:rPr lang="en-US" dirty="0"/>
                        <a:t>$39,704</a:t>
                      </a:r>
                    </a:p>
                  </a:txBody>
                  <a:tcPr/>
                </a:tc>
                <a:extLst>
                  <a:ext uri="{0D108BD9-81ED-4DB2-BD59-A6C34878D82A}">
                    <a16:rowId xmlns:a16="http://schemas.microsoft.com/office/drawing/2014/main" val="2447846493"/>
                  </a:ext>
                </a:extLst>
              </a:tr>
              <a:tr h="765328">
                <a:tc>
                  <a:txBody>
                    <a:bodyPr/>
                    <a:lstStyle/>
                    <a:p>
                      <a:r>
                        <a:rPr lang="en-US" dirty="0"/>
                        <a:t>Spring Garden Middle School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i="1" dirty="0">
                          <a:solidFill>
                            <a:schemeClr val="tx1"/>
                          </a:solidFill>
                        </a:rPr>
                        <a:t>(473 / 556)</a:t>
                      </a:r>
                    </a:p>
                  </a:txBody>
                  <a:tcPr/>
                </a:tc>
                <a:tc>
                  <a:txBody>
                    <a:bodyPr/>
                    <a:lstStyle/>
                    <a:p>
                      <a:r>
                        <a:rPr lang="en-US" dirty="0"/>
                        <a:t>59,752</a:t>
                      </a:r>
                    </a:p>
                  </a:txBody>
                  <a:tcPr/>
                </a:tc>
                <a:tc>
                  <a:txBody>
                    <a:bodyPr/>
                    <a:lstStyle/>
                    <a:p>
                      <a:r>
                        <a:rPr lang="en-US" dirty="0"/>
                        <a:t>1967</a:t>
                      </a:r>
                    </a:p>
                  </a:txBody>
                  <a:tcPr/>
                </a:tc>
                <a:tc>
                  <a:txBody>
                    <a:bodyPr/>
                    <a:lstStyle/>
                    <a:p>
                      <a:r>
                        <a:rPr lang="en-US" dirty="0"/>
                        <a:t>1972, 2001</a:t>
                      </a:r>
                    </a:p>
                  </a:txBody>
                  <a:tcPr/>
                </a:tc>
                <a:tc>
                  <a:txBody>
                    <a:bodyPr/>
                    <a:lstStyle/>
                    <a:p>
                      <a:r>
                        <a:rPr lang="en-US" dirty="0"/>
                        <a:t>$52,355</a:t>
                      </a:r>
                    </a:p>
                  </a:txBody>
                  <a:tcPr/>
                </a:tc>
                <a:extLst>
                  <a:ext uri="{0D108BD9-81ED-4DB2-BD59-A6C34878D82A}">
                    <a16:rowId xmlns:a16="http://schemas.microsoft.com/office/drawing/2014/main" val="2676248828"/>
                  </a:ext>
                </a:extLst>
              </a:tr>
              <a:tr h="488125">
                <a:tc>
                  <a:txBody>
                    <a:bodyPr/>
                    <a:lstStyle/>
                    <a:p>
                      <a:r>
                        <a:rPr lang="en-US" sz="1800" dirty="0"/>
                        <a:t>Truman Middle School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i="1" dirty="0">
                          <a:solidFill>
                            <a:schemeClr val="tx1"/>
                          </a:solidFill>
                        </a:rPr>
                        <a:t>(408 / 515)</a:t>
                      </a:r>
                    </a:p>
                  </a:txBody>
                  <a:tcPr/>
                </a:tc>
                <a:tc>
                  <a:txBody>
                    <a:bodyPr/>
                    <a:lstStyle/>
                    <a:p>
                      <a:r>
                        <a:rPr lang="en-US" sz="1800" dirty="0"/>
                        <a:t>63,100</a:t>
                      </a:r>
                    </a:p>
                  </a:txBody>
                  <a:tcPr/>
                </a:tc>
                <a:tc>
                  <a:txBody>
                    <a:bodyPr/>
                    <a:lstStyle/>
                    <a:p>
                      <a:r>
                        <a:rPr lang="en-US" sz="1800" dirty="0"/>
                        <a:t>1956</a:t>
                      </a:r>
                    </a:p>
                  </a:txBody>
                  <a:tcPr/>
                </a:tc>
                <a:tc>
                  <a:txBody>
                    <a:bodyPr/>
                    <a:lstStyle/>
                    <a:p>
                      <a:r>
                        <a:rPr lang="en-US" sz="1800" dirty="0"/>
                        <a:t>1972, 2002</a:t>
                      </a:r>
                    </a:p>
                  </a:txBody>
                  <a:tcPr/>
                </a:tc>
                <a:tc>
                  <a:txBody>
                    <a:bodyPr/>
                    <a:lstStyle/>
                    <a:p>
                      <a:pPr algn="l" fontAlgn="b"/>
                      <a:r>
                        <a:rPr lang="en-US" sz="1800" b="0" i="0" u="none" strike="noStrike" kern="1200" dirty="0">
                          <a:solidFill>
                            <a:schemeClr val="tx1"/>
                          </a:solidFill>
                          <a:effectLst/>
                          <a:latin typeface="+mn-lt"/>
                          <a:ea typeface="+mn-ea"/>
                          <a:cs typeface="+mn-cs"/>
                        </a:rPr>
                        <a:t>$69,510</a:t>
                      </a:r>
                    </a:p>
                  </a:txBody>
                  <a:tcPr/>
                </a:tc>
                <a:extLst>
                  <a:ext uri="{0D108BD9-81ED-4DB2-BD59-A6C34878D82A}">
                    <a16:rowId xmlns:a16="http://schemas.microsoft.com/office/drawing/2014/main" val="2868439004"/>
                  </a:ext>
                </a:extLst>
              </a:tr>
            </a:tbl>
          </a:graphicData>
        </a:graphic>
      </p:graphicFrame>
    </p:spTree>
    <p:extLst>
      <p:ext uri="{BB962C8B-B14F-4D97-AF65-F5344CB8AC3E}">
        <p14:creationId xmlns:p14="http://schemas.microsoft.com/office/powerpoint/2010/main" val="601118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a:extLst>
              <a:ext uri="{FF2B5EF4-FFF2-40B4-BE49-F238E27FC236}">
                <a16:creationId xmlns:a16="http://schemas.microsoft.com/office/drawing/2014/main" id="{4F9C4036-928E-BB48-8C48-1793AA8D14B4}"/>
              </a:ext>
            </a:extLst>
          </p:cNvPr>
          <p:cNvSpPr>
            <a:spLocks noGrp="1" noChangeArrowheads="1"/>
          </p:cNvSpPr>
          <p:nvPr>
            <p:ph type="title"/>
          </p:nvPr>
        </p:nvSpPr>
        <p:spPr>
          <a:xfrm>
            <a:off x="422785" y="365125"/>
            <a:ext cx="10931016" cy="1325563"/>
          </a:xfrm>
        </p:spPr>
        <p:txBody>
          <a:bodyPr>
            <a:normAutofit/>
          </a:bodyPr>
          <a:lstStyle/>
          <a:p>
            <a:pPr eaLnBrk="1" hangingPunct="1"/>
            <a:r>
              <a:rPr lang="en-US" altLang="en-US" sz="3600" dirty="0"/>
              <a:t>14 Grade Schools</a:t>
            </a:r>
          </a:p>
        </p:txBody>
      </p:sp>
      <p:graphicFrame>
        <p:nvGraphicFramePr>
          <p:cNvPr id="8" name="Table 8">
            <a:extLst>
              <a:ext uri="{FF2B5EF4-FFF2-40B4-BE49-F238E27FC236}">
                <a16:creationId xmlns:a16="http://schemas.microsoft.com/office/drawing/2014/main" id="{01EF9D19-CDC5-7D48-B08C-06FE0E78A021}"/>
              </a:ext>
            </a:extLst>
          </p:cNvPr>
          <p:cNvGraphicFramePr>
            <a:graphicFrameLocks noGrp="1"/>
          </p:cNvGraphicFramePr>
          <p:nvPr>
            <p:extLst>
              <p:ext uri="{D42A27DB-BD31-4B8C-83A1-F6EECF244321}">
                <p14:modId xmlns:p14="http://schemas.microsoft.com/office/powerpoint/2010/main" val="2749767418"/>
              </p:ext>
            </p:extLst>
          </p:nvPr>
        </p:nvGraphicFramePr>
        <p:xfrm>
          <a:off x="422785" y="2037516"/>
          <a:ext cx="11297147" cy="4198472"/>
        </p:xfrm>
        <a:graphic>
          <a:graphicData uri="http://schemas.openxmlformats.org/drawingml/2006/table">
            <a:tbl>
              <a:tblPr firstRow="1" bandRow="1">
                <a:tableStyleId>{5C22544A-7EE6-4342-B048-85BDC9FD1C3A}</a:tableStyleId>
              </a:tblPr>
              <a:tblGrid>
                <a:gridCol w="2543224">
                  <a:extLst>
                    <a:ext uri="{9D8B030D-6E8A-4147-A177-3AD203B41FA5}">
                      <a16:colId xmlns:a16="http://schemas.microsoft.com/office/drawing/2014/main" val="2119888377"/>
                    </a:ext>
                  </a:extLst>
                </a:gridCol>
                <a:gridCol w="2031235">
                  <a:extLst>
                    <a:ext uri="{9D8B030D-6E8A-4147-A177-3AD203B41FA5}">
                      <a16:colId xmlns:a16="http://schemas.microsoft.com/office/drawing/2014/main" val="1358037620"/>
                    </a:ext>
                  </a:extLst>
                </a:gridCol>
                <a:gridCol w="2168013">
                  <a:extLst>
                    <a:ext uri="{9D8B030D-6E8A-4147-A177-3AD203B41FA5}">
                      <a16:colId xmlns:a16="http://schemas.microsoft.com/office/drawing/2014/main" val="2750142965"/>
                    </a:ext>
                  </a:extLst>
                </a:gridCol>
                <a:gridCol w="2002340">
                  <a:extLst>
                    <a:ext uri="{9D8B030D-6E8A-4147-A177-3AD203B41FA5}">
                      <a16:colId xmlns:a16="http://schemas.microsoft.com/office/drawing/2014/main" val="172003317"/>
                    </a:ext>
                  </a:extLst>
                </a:gridCol>
                <a:gridCol w="2552335">
                  <a:extLst>
                    <a:ext uri="{9D8B030D-6E8A-4147-A177-3AD203B41FA5}">
                      <a16:colId xmlns:a16="http://schemas.microsoft.com/office/drawing/2014/main" val="3962414256"/>
                    </a:ext>
                  </a:extLst>
                </a:gridCol>
              </a:tblGrid>
              <a:tr h="854218">
                <a:tc>
                  <a:txBody>
                    <a:bodyPr/>
                    <a:lstStyle/>
                    <a:p>
                      <a:r>
                        <a:rPr lang="en-US" sz="1800" b="1" dirty="0">
                          <a:solidFill>
                            <a:schemeClr val="tx1"/>
                          </a:solidFill>
                        </a:rPr>
                        <a:t>School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(Enrollment/Max. Capacity)</a:t>
                      </a:r>
                    </a:p>
                    <a:p>
                      <a:endParaRPr lang="en-US" sz="1800" b="1" dirty="0">
                        <a:solidFill>
                          <a:schemeClr val="tx1"/>
                        </a:solidFill>
                      </a:endParaRPr>
                    </a:p>
                  </a:txBody>
                  <a:tcPr/>
                </a:tc>
                <a:tc>
                  <a:txBody>
                    <a:bodyPr/>
                    <a:lstStyle/>
                    <a:p>
                      <a:r>
                        <a:rPr lang="en-US" sz="1800" dirty="0">
                          <a:solidFill>
                            <a:schemeClr val="tx1"/>
                          </a:solidFill>
                        </a:rPr>
                        <a:t>Square Footage</a:t>
                      </a:r>
                    </a:p>
                  </a:txBody>
                  <a:tcPr/>
                </a:tc>
                <a:tc>
                  <a:txBody>
                    <a:bodyPr/>
                    <a:lstStyle/>
                    <a:p>
                      <a:r>
                        <a:rPr lang="en-US" sz="1800" dirty="0">
                          <a:solidFill>
                            <a:schemeClr val="tx1"/>
                          </a:solidFill>
                        </a:rPr>
                        <a:t>Year Built</a:t>
                      </a:r>
                    </a:p>
                  </a:txBody>
                  <a:tcPr/>
                </a:tc>
                <a:tc>
                  <a:txBody>
                    <a:bodyPr/>
                    <a:lstStyle/>
                    <a:p>
                      <a:r>
                        <a:rPr lang="en-US" sz="1800" dirty="0">
                          <a:solidFill>
                            <a:schemeClr val="tx1"/>
                          </a:solidFill>
                        </a:rPr>
                        <a:t>Addition(s)</a:t>
                      </a:r>
                    </a:p>
                  </a:txBody>
                  <a:tcPr/>
                </a:tc>
                <a:tc>
                  <a:txBody>
                    <a:bodyPr/>
                    <a:lstStyle/>
                    <a:p>
                      <a:pPr algn="ctr" fontAlgn="b"/>
                      <a:r>
                        <a:rPr lang="en-US" sz="1800" b="1" i="0" u="none" strike="noStrike" kern="1200" dirty="0">
                          <a:solidFill>
                            <a:schemeClr val="tx1"/>
                          </a:solidFill>
                          <a:effectLst/>
                          <a:latin typeface="+mn-lt"/>
                          <a:ea typeface="+mn-ea"/>
                          <a:cs typeface="+mn-cs"/>
                        </a:rPr>
                        <a:t>Average Annual Cost</a:t>
                      </a:r>
                    </a:p>
                  </a:txBody>
                  <a:tcPr/>
                </a:tc>
                <a:extLst>
                  <a:ext uri="{0D108BD9-81ED-4DB2-BD59-A6C34878D82A}">
                    <a16:rowId xmlns:a16="http://schemas.microsoft.com/office/drawing/2014/main" val="3438160159"/>
                  </a:ext>
                </a:extLst>
              </a:tr>
              <a:tr h="664266">
                <a:tc>
                  <a:txBody>
                    <a:bodyPr/>
                    <a:lstStyle/>
                    <a:p>
                      <a:r>
                        <a:rPr lang="en-US" dirty="0"/>
                        <a:t>Carden Park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i="1" dirty="0">
                          <a:solidFill>
                            <a:schemeClr val="tx1"/>
                          </a:solidFill>
                        </a:rPr>
                        <a:t>(523 / 699)</a:t>
                      </a:r>
                    </a:p>
                  </a:txBody>
                  <a:tcPr/>
                </a:tc>
                <a:tc>
                  <a:txBody>
                    <a:bodyPr/>
                    <a:lstStyle/>
                    <a:p>
                      <a:r>
                        <a:rPr lang="en-US" dirty="0"/>
                        <a:t>75,844</a:t>
                      </a:r>
                    </a:p>
                  </a:txBody>
                  <a:tcPr/>
                </a:tc>
                <a:tc>
                  <a:txBody>
                    <a:bodyPr/>
                    <a:lstStyle/>
                    <a:p>
                      <a:r>
                        <a:rPr lang="en-US" dirty="0"/>
                        <a:t>2014</a:t>
                      </a:r>
                    </a:p>
                  </a:txBody>
                  <a:tcPr/>
                </a:tc>
                <a:tc>
                  <a:txBody>
                    <a:bodyPr/>
                    <a:lstStyle/>
                    <a:p>
                      <a:endParaRPr lang="en-US" dirty="0"/>
                    </a:p>
                  </a:txBody>
                  <a:tcPr/>
                </a:tc>
                <a:tc>
                  <a:txBody>
                    <a:bodyPr/>
                    <a:lstStyle/>
                    <a:p>
                      <a:r>
                        <a:rPr lang="en-US" dirty="0"/>
                        <a:t>$45,533</a:t>
                      </a:r>
                    </a:p>
                  </a:txBody>
                  <a:tcPr/>
                </a:tc>
                <a:extLst>
                  <a:ext uri="{0D108BD9-81ED-4DB2-BD59-A6C34878D82A}">
                    <a16:rowId xmlns:a16="http://schemas.microsoft.com/office/drawing/2014/main" val="3041574353"/>
                  </a:ext>
                </a:extLst>
              </a:tr>
              <a:tr h="671098">
                <a:tc>
                  <a:txBody>
                    <a:bodyPr/>
                    <a:lstStyle/>
                    <a:p>
                      <a:r>
                        <a:rPr lang="en-US" dirty="0"/>
                        <a:t>Coleman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i="1" dirty="0">
                          <a:solidFill>
                            <a:schemeClr val="tx1"/>
                          </a:solidFill>
                        </a:rPr>
                        <a:t>(306 / 537)</a:t>
                      </a:r>
                    </a:p>
                  </a:txBody>
                  <a:tcPr/>
                </a:tc>
                <a:tc>
                  <a:txBody>
                    <a:bodyPr/>
                    <a:lstStyle/>
                    <a:p>
                      <a:r>
                        <a:rPr lang="en-US" dirty="0"/>
                        <a:t>44,264  </a:t>
                      </a:r>
                    </a:p>
                  </a:txBody>
                  <a:tcPr/>
                </a:tc>
                <a:tc>
                  <a:txBody>
                    <a:bodyPr/>
                    <a:lstStyle/>
                    <a:p>
                      <a:r>
                        <a:rPr lang="en-US" dirty="0"/>
                        <a:t>1966</a:t>
                      </a:r>
                    </a:p>
                  </a:txBody>
                  <a:tcPr/>
                </a:tc>
                <a:tc>
                  <a:txBody>
                    <a:bodyPr/>
                    <a:lstStyle/>
                    <a:p>
                      <a:r>
                        <a:rPr lang="en-US" dirty="0"/>
                        <a:t>1990, 2001</a:t>
                      </a:r>
                    </a:p>
                  </a:txBody>
                  <a:tcPr/>
                </a:tc>
                <a:tc>
                  <a:txBody>
                    <a:bodyPr/>
                    <a:lstStyle/>
                    <a:p>
                      <a:r>
                        <a:rPr lang="en-US" dirty="0"/>
                        <a:t>$55,799</a:t>
                      </a:r>
                    </a:p>
                  </a:txBody>
                  <a:tcPr/>
                </a:tc>
                <a:extLst>
                  <a:ext uri="{0D108BD9-81ED-4DB2-BD59-A6C34878D82A}">
                    <a16:rowId xmlns:a16="http://schemas.microsoft.com/office/drawing/2014/main" val="2447846493"/>
                  </a:ext>
                </a:extLst>
              </a:tr>
              <a:tr h="759210">
                <a:tc>
                  <a:txBody>
                    <a:bodyPr/>
                    <a:lstStyle/>
                    <a:p>
                      <a:r>
                        <a:rPr lang="en-US" dirty="0"/>
                        <a:t>Edison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i="1" dirty="0">
                          <a:solidFill>
                            <a:schemeClr val="tx1"/>
                          </a:solidFill>
                        </a:rPr>
                        <a:t>(308 / 458)</a:t>
                      </a:r>
                    </a:p>
                  </a:txBody>
                  <a:tcPr/>
                </a:tc>
                <a:tc>
                  <a:txBody>
                    <a:bodyPr/>
                    <a:lstStyle/>
                    <a:p>
                      <a:r>
                        <a:rPr lang="en-US" dirty="0"/>
                        <a:t>44,442</a:t>
                      </a:r>
                    </a:p>
                  </a:txBody>
                  <a:tcPr/>
                </a:tc>
                <a:tc>
                  <a:txBody>
                    <a:bodyPr/>
                    <a:lstStyle/>
                    <a:p>
                      <a:r>
                        <a:rPr lang="en-US" dirty="0"/>
                        <a:t>1930</a:t>
                      </a:r>
                    </a:p>
                  </a:txBody>
                  <a:tcPr/>
                </a:tc>
                <a:tc>
                  <a:txBody>
                    <a:bodyPr/>
                    <a:lstStyle/>
                    <a:p>
                      <a:r>
                        <a:rPr lang="en-US" dirty="0"/>
                        <a:t>1955, 2002</a:t>
                      </a:r>
                    </a:p>
                  </a:txBody>
                  <a:tcPr/>
                </a:tc>
                <a:tc>
                  <a:txBody>
                    <a:bodyPr/>
                    <a:lstStyle/>
                    <a:p>
                      <a:r>
                        <a:rPr lang="en-US" dirty="0"/>
                        <a:t>$38,192</a:t>
                      </a:r>
                    </a:p>
                  </a:txBody>
                  <a:tcPr/>
                </a:tc>
                <a:extLst>
                  <a:ext uri="{0D108BD9-81ED-4DB2-BD59-A6C34878D82A}">
                    <a16:rowId xmlns:a16="http://schemas.microsoft.com/office/drawing/2014/main" val="2676248828"/>
                  </a:ext>
                </a:extLst>
              </a:tr>
              <a:tr h="591977">
                <a:tc>
                  <a:txBody>
                    <a:bodyPr/>
                    <a:lstStyle/>
                    <a:p>
                      <a:r>
                        <a:rPr lang="en-US" sz="1800" dirty="0"/>
                        <a:t>Ellison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i="1" dirty="0">
                          <a:solidFill>
                            <a:schemeClr val="tx1"/>
                          </a:solidFill>
                        </a:rPr>
                        <a:t>(357 / 378)</a:t>
                      </a:r>
                    </a:p>
                  </a:txBody>
                  <a:tcPr/>
                </a:tc>
                <a:tc>
                  <a:txBody>
                    <a:bodyPr/>
                    <a:lstStyle/>
                    <a:p>
                      <a:r>
                        <a:rPr lang="en-US" sz="1800" dirty="0"/>
                        <a:t>44,264</a:t>
                      </a:r>
                    </a:p>
                  </a:txBody>
                  <a:tcPr/>
                </a:tc>
                <a:tc>
                  <a:txBody>
                    <a:bodyPr/>
                    <a:lstStyle/>
                    <a:p>
                      <a:r>
                        <a:rPr lang="en-US" sz="1800" dirty="0"/>
                        <a:t>1954</a:t>
                      </a:r>
                    </a:p>
                  </a:txBody>
                  <a:tcPr/>
                </a:tc>
                <a:tc>
                  <a:txBody>
                    <a:bodyPr/>
                    <a:lstStyle/>
                    <a:p>
                      <a:r>
                        <a:rPr lang="en-US" sz="1800" dirty="0"/>
                        <a:t>1966, 2002</a:t>
                      </a:r>
                    </a:p>
                  </a:txBody>
                  <a:tcPr/>
                </a:tc>
                <a:tc>
                  <a:txBody>
                    <a:bodyPr/>
                    <a:lstStyle/>
                    <a:p>
                      <a:pPr algn="l" fontAlgn="b"/>
                      <a:r>
                        <a:rPr lang="en-US" sz="1800" b="0" i="0" u="none" strike="noStrike" kern="1200" dirty="0">
                          <a:solidFill>
                            <a:schemeClr val="tx1"/>
                          </a:solidFill>
                          <a:effectLst/>
                          <a:latin typeface="+mn-lt"/>
                          <a:ea typeface="+mn-ea"/>
                          <a:cs typeface="+mn-cs"/>
                        </a:rPr>
                        <a:t>$71,941</a:t>
                      </a:r>
                    </a:p>
                  </a:txBody>
                  <a:tcPr/>
                </a:tc>
                <a:extLst>
                  <a:ext uri="{0D108BD9-81ED-4DB2-BD59-A6C34878D82A}">
                    <a16:rowId xmlns:a16="http://schemas.microsoft.com/office/drawing/2014/main" val="2868439004"/>
                  </a:ext>
                </a:extLst>
              </a:tr>
              <a:tr h="610045">
                <a:tc>
                  <a:txBody>
                    <a:bodyPr/>
                    <a:lstStyle/>
                    <a:p>
                      <a:r>
                        <a:rPr lang="en-US" dirty="0"/>
                        <a:t>Eugene Field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i="1" dirty="0">
                          <a:solidFill>
                            <a:schemeClr val="tx1"/>
                          </a:solidFill>
                        </a:rPr>
                        <a:t>(269 / 428)</a:t>
                      </a:r>
                    </a:p>
                  </a:txBody>
                  <a:tcPr/>
                </a:tc>
                <a:tc>
                  <a:txBody>
                    <a:bodyPr/>
                    <a:lstStyle/>
                    <a:p>
                      <a:r>
                        <a:rPr lang="en-US" dirty="0"/>
                        <a:t>35,663</a:t>
                      </a:r>
                    </a:p>
                  </a:txBody>
                  <a:tcPr/>
                </a:tc>
                <a:tc>
                  <a:txBody>
                    <a:bodyPr/>
                    <a:lstStyle/>
                    <a:p>
                      <a:r>
                        <a:rPr lang="en-US" dirty="0"/>
                        <a:t>1918</a:t>
                      </a:r>
                    </a:p>
                  </a:txBody>
                  <a:tcPr/>
                </a:tc>
                <a:tc>
                  <a:txBody>
                    <a:bodyPr/>
                    <a:lstStyle/>
                    <a:p>
                      <a:r>
                        <a:rPr lang="en-US" dirty="0"/>
                        <a:t>1954, 1974, 1987, 2002</a:t>
                      </a:r>
                    </a:p>
                  </a:txBody>
                  <a:tcPr/>
                </a:tc>
                <a:tc>
                  <a:txBody>
                    <a:bodyPr/>
                    <a:lstStyle/>
                    <a:p>
                      <a:r>
                        <a:rPr lang="en-US" b="0" dirty="0">
                          <a:solidFill>
                            <a:schemeClr val="tx1"/>
                          </a:solidFill>
                        </a:rPr>
                        <a:t>$81,905</a:t>
                      </a:r>
                    </a:p>
                  </a:txBody>
                  <a:tcPr/>
                </a:tc>
                <a:extLst>
                  <a:ext uri="{0D108BD9-81ED-4DB2-BD59-A6C34878D82A}">
                    <a16:rowId xmlns:a16="http://schemas.microsoft.com/office/drawing/2014/main" val="3484615982"/>
                  </a:ext>
                </a:extLst>
              </a:tr>
            </a:tbl>
          </a:graphicData>
        </a:graphic>
      </p:graphicFrame>
    </p:spTree>
    <p:extLst>
      <p:ext uri="{BB962C8B-B14F-4D97-AF65-F5344CB8AC3E}">
        <p14:creationId xmlns:p14="http://schemas.microsoft.com/office/powerpoint/2010/main" val="33048226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a:extLst>
              <a:ext uri="{FF2B5EF4-FFF2-40B4-BE49-F238E27FC236}">
                <a16:creationId xmlns:a16="http://schemas.microsoft.com/office/drawing/2014/main" id="{4F9C4036-928E-BB48-8C48-1793AA8D14B4}"/>
              </a:ext>
            </a:extLst>
          </p:cNvPr>
          <p:cNvSpPr>
            <a:spLocks noGrp="1" noChangeArrowheads="1"/>
          </p:cNvSpPr>
          <p:nvPr>
            <p:ph type="title"/>
          </p:nvPr>
        </p:nvSpPr>
        <p:spPr>
          <a:xfrm>
            <a:off x="422785" y="365125"/>
            <a:ext cx="10931016" cy="1325563"/>
          </a:xfrm>
        </p:spPr>
        <p:txBody>
          <a:bodyPr>
            <a:normAutofit/>
          </a:bodyPr>
          <a:lstStyle/>
          <a:p>
            <a:pPr eaLnBrk="1" hangingPunct="1"/>
            <a:r>
              <a:rPr lang="en-US" altLang="en-US" sz="3600" dirty="0"/>
              <a:t>14 Grade Schools</a:t>
            </a:r>
          </a:p>
        </p:txBody>
      </p:sp>
      <p:graphicFrame>
        <p:nvGraphicFramePr>
          <p:cNvPr id="8" name="Table 8">
            <a:extLst>
              <a:ext uri="{FF2B5EF4-FFF2-40B4-BE49-F238E27FC236}">
                <a16:creationId xmlns:a16="http://schemas.microsoft.com/office/drawing/2014/main" id="{01EF9D19-CDC5-7D48-B08C-06FE0E78A021}"/>
              </a:ext>
            </a:extLst>
          </p:cNvPr>
          <p:cNvGraphicFramePr>
            <a:graphicFrameLocks noGrp="1"/>
          </p:cNvGraphicFramePr>
          <p:nvPr>
            <p:extLst>
              <p:ext uri="{D42A27DB-BD31-4B8C-83A1-F6EECF244321}">
                <p14:modId xmlns:p14="http://schemas.microsoft.com/office/powerpoint/2010/main" val="1727689545"/>
              </p:ext>
            </p:extLst>
          </p:nvPr>
        </p:nvGraphicFramePr>
        <p:xfrm>
          <a:off x="422785" y="2179756"/>
          <a:ext cx="11297147" cy="3997524"/>
        </p:xfrm>
        <a:graphic>
          <a:graphicData uri="http://schemas.openxmlformats.org/drawingml/2006/table">
            <a:tbl>
              <a:tblPr firstRow="1" bandRow="1">
                <a:tableStyleId>{5C22544A-7EE6-4342-B048-85BDC9FD1C3A}</a:tableStyleId>
              </a:tblPr>
              <a:tblGrid>
                <a:gridCol w="2543224">
                  <a:extLst>
                    <a:ext uri="{9D8B030D-6E8A-4147-A177-3AD203B41FA5}">
                      <a16:colId xmlns:a16="http://schemas.microsoft.com/office/drawing/2014/main" val="2119888377"/>
                    </a:ext>
                  </a:extLst>
                </a:gridCol>
                <a:gridCol w="2031235">
                  <a:extLst>
                    <a:ext uri="{9D8B030D-6E8A-4147-A177-3AD203B41FA5}">
                      <a16:colId xmlns:a16="http://schemas.microsoft.com/office/drawing/2014/main" val="1358037620"/>
                    </a:ext>
                  </a:extLst>
                </a:gridCol>
                <a:gridCol w="2168013">
                  <a:extLst>
                    <a:ext uri="{9D8B030D-6E8A-4147-A177-3AD203B41FA5}">
                      <a16:colId xmlns:a16="http://schemas.microsoft.com/office/drawing/2014/main" val="2750142965"/>
                    </a:ext>
                  </a:extLst>
                </a:gridCol>
                <a:gridCol w="2002340">
                  <a:extLst>
                    <a:ext uri="{9D8B030D-6E8A-4147-A177-3AD203B41FA5}">
                      <a16:colId xmlns:a16="http://schemas.microsoft.com/office/drawing/2014/main" val="172003317"/>
                    </a:ext>
                  </a:extLst>
                </a:gridCol>
                <a:gridCol w="2552335">
                  <a:extLst>
                    <a:ext uri="{9D8B030D-6E8A-4147-A177-3AD203B41FA5}">
                      <a16:colId xmlns:a16="http://schemas.microsoft.com/office/drawing/2014/main" val="3962414256"/>
                    </a:ext>
                  </a:extLst>
                </a:gridCol>
              </a:tblGrid>
              <a:tr h="854218">
                <a:tc>
                  <a:txBody>
                    <a:bodyPr/>
                    <a:lstStyle/>
                    <a:p>
                      <a:r>
                        <a:rPr lang="en-US" sz="1800" b="1" dirty="0">
                          <a:solidFill>
                            <a:schemeClr val="tx1"/>
                          </a:solidFill>
                        </a:rPr>
                        <a:t>School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(Enrollment/Max. Capacity)</a:t>
                      </a:r>
                    </a:p>
                    <a:p>
                      <a:endParaRPr lang="en-US" sz="1800" b="1" dirty="0">
                        <a:solidFill>
                          <a:schemeClr val="tx1"/>
                        </a:solidFill>
                      </a:endParaRPr>
                    </a:p>
                  </a:txBody>
                  <a:tcPr/>
                </a:tc>
                <a:tc>
                  <a:txBody>
                    <a:bodyPr/>
                    <a:lstStyle/>
                    <a:p>
                      <a:r>
                        <a:rPr lang="en-US" sz="1800" dirty="0">
                          <a:solidFill>
                            <a:schemeClr val="tx1"/>
                          </a:solidFill>
                        </a:rPr>
                        <a:t>Square Footage</a:t>
                      </a:r>
                    </a:p>
                  </a:txBody>
                  <a:tcPr/>
                </a:tc>
                <a:tc>
                  <a:txBody>
                    <a:bodyPr/>
                    <a:lstStyle/>
                    <a:p>
                      <a:r>
                        <a:rPr lang="en-US" sz="1800" dirty="0">
                          <a:solidFill>
                            <a:schemeClr val="tx1"/>
                          </a:solidFill>
                        </a:rPr>
                        <a:t>Year Built</a:t>
                      </a:r>
                    </a:p>
                  </a:txBody>
                  <a:tcPr/>
                </a:tc>
                <a:tc>
                  <a:txBody>
                    <a:bodyPr/>
                    <a:lstStyle/>
                    <a:p>
                      <a:r>
                        <a:rPr lang="en-US" sz="1800" dirty="0">
                          <a:solidFill>
                            <a:schemeClr val="tx1"/>
                          </a:solidFill>
                        </a:rPr>
                        <a:t>Addition(s)</a:t>
                      </a:r>
                    </a:p>
                  </a:txBody>
                  <a:tcPr/>
                </a:tc>
                <a:tc>
                  <a:txBody>
                    <a:bodyPr/>
                    <a:lstStyle/>
                    <a:p>
                      <a:pPr algn="ctr" fontAlgn="b"/>
                      <a:r>
                        <a:rPr lang="en-US" sz="1800" b="1" i="0" u="none" strike="noStrike" kern="1200" dirty="0">
                          <a:solidFill>
                            <a:schemeClr val="tx1"/>
                          </a:solidFill>
                          <a:effectLst/>
                          <a:latin typeface="+mn-lt"/>
                          <a:ea typeface="+mn-ea"/>
                          <a:cs typeface="+mn-cs"/>
                        </a:rPr>
                        <a:t>Annual Cost</a:t>
                      </a:r>
                    </a:p>
                  </a:txBody>
                  <a:tcPr/>
                </a:tc>
                <a:extLst>
                  <a:ext uri="{0D108BD9-81ED-4DB2-BD59-A6C34878D82A}">
                    <a16:rowId xmlns:a16="http://schemas.microsoft.com/office/drawing/2014/main" val="3438160159"/>
                  </a:ext>
                </a:extLst>
              </a:tr>
              <a:tr h="765328">
                <a:tc>
                  <a:txBody>
                    <a:bodyPr/>
                    <a:lstStyle/>
                    <a:p>
                      <a:r>
                        <a:rPr lang="en-US" dirty="0"/>
                        <a:t>Hosea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i="1" dirty="0">
                          <a:solidFill>
                            <a:schemeClr val="tx1"/>
                          </a:solidFill>
                        </a:rPr>
                        <a:t>(455 / 516)</a:t>
                      </a:r>
                    </a:p>
                  </a:txBody>
                  <a:tcPr/>
                </a:tc>
                <a:tc>
                  <a:txBody>
                    <a:bodyPr/>
                    <a:lstStyle/>
                    <a:p>
                      <a:r>
                        <a:rPr lang="en-US" dirty="0"/>
                        <a:t>42,341</a:t>
                      </a:r>
                    </a:p>
                  </a:txBody>
                  <a:tcPr/>
                </a:tc>
                <a:tc>
                  <a:txBody>
                    <a:bodyPr/>
                    <a:lstStyle/>
                    <a:p>
                      <a:r>
                        <a:rPr lang="en-US" dirty="0"/>
                        <a:t>1961</a:t>
                      </a:r>
                    </a:p>
                  </a:txBody>
                  <a:tcPr/>
                </a:tc>
                <a:tc>
                  <a:txBody>
                    <a:bodyPr/>
                    <a:lstStyle/>
                    <a:p>
                      <a:r>
                        <a:rPr lang="en-US" dirty="0"/>
                        <a:t>2001</a:t>
                      </a:r>
                    </a:p>
                  </a:txBody>
                  <a:tcPr/>
                </a:tc>
                <a:tc>
                  <a:txBody>
                    <a:bodyPr/>
                    <a:lstStyle/>
                    <a:p>
                      <a:r>
                        <a:rPr lang="en-US" dirty="0"/>
                        <a:t>$56,246</a:t>
                      </a:r>
                    </a:p>
                  </a:txBody>
                  <a:tcPr/>
                </a:tc>
                <a:extLst>
                  <a:ext uri="{0D108BD9-81ED-4DB2-BD59-A6C34878D82A}">
                    <a16:rowId xmlns:a16="http://schemas.microsoft.com/office/drawing/2014/main" val="3041574353"/>
                  </a:ext>
                </a:extLst>
              </a:tr>
              <a:tr h="765328">
                <a:tc>
                  <a:txBody>
                    <a:bodyPr/>
                    <a:lstStyle/>
                    <a:p>
                      <a:r>
                        <a:rPr lang="en-US" dirty="0"/>
                        <a:t>Hyde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i="1" dirty="0">
                          <a:solidFill>
                            <a:schemeClr val="tx1"/>
                          </a:solidFill>
                        </a:rPr>
                        <a:t>(328 / 477)</a:t>
                      </a:r>
                    </a:p>
                  </a:txBody>
                  <a:tcPr/>
                </a:tc>
                <a:tc>
                  <a:txBody>
                    <a:bodyPr/>
                    <a:lstStyle/>
                    <a:p>
                      <a:r>
                        <a:rPr lang="en-US" dirty="0"/>
                        <a:t>40,224</a:t>
                      </a:r>
                    </a:p>
                  </a:txBody>
                  <a:tcPr/>
                </a:tc>
                <a:tc>
                  <a:txBody>
                    <a:bodyPr/>
                    <a:lstStyle/>
                    <a:p>
                      <a:r>
                        <a:rPr lang="en-US" dirty="0"/>
                        <a:t>1901</a:t>
                      </a:r>
                    </a:p>
                  </a:txBody>
                  <a:tcPr/>
                </a:tc>
                <a:tc>
                  <a:txBody>
                    <a:bodyPr/>
                    <a:lstStyle/>
                    <a:p>
                      <a:r>
                        <a:rPr lang="en-US" dirty="0"/>
                        <a:t>1972, 2001</a:t>
                      </a:r>
                    </a:p>
                  </a:txBody>
                  <a:tcPr/>
                </a:tc>
                <a:tc>
                  <a:txBody>
                    <a:bodyPr/>
                    <a:lstStyle/>
                    <a:p>
                      <a:r>
                        <a:rPr lang="en-US" dirty="0"/>
                        <a:t>$44,851</a:t>
                      </a:r>
                    </a:p>
                  </a:txBody>
                  <a:tcPr/>
                </a:tc>
                <a:extLst>
                  <a:ext uri="{0D108BD9-81ED-4DB2-BD59-A6C34878D82A}">
                    <a16:rowId xmlns:a16="http://schemas.microsoft.com/office/drawing/2014/main" val="2447846493"/>
                  </a:ext>
                </a:extLst>
              </a:tr>
              <a:tr h="728730">
                <a:tc>
                  <a:txBody>
                    <a:bodyPr/>
                    <a:lstStyle/>
                    <a:p>
                      <a:r>
                        <a:rPr lang="en-US" dirty="0"/>
                        <a:t>Lindbergh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i="1" dirty="0">
                          <a:solidFill>
                            <a:schemeClr val="tx1"/>
                          </a:solidFill>
                        </a:rPr>
                        <a:t>(497 / 553)</a:t>
                      </a:r>
                    </a:p>
                  </a:txBody>
                  <a:tcPr/>
                </a:tc>
                <a:tc>
                  <a:txBody>
                    <a:bodyPr/>
                    <a:lstStyle/>
                    <a:p>
                      <a:r>
                        <a:rPr lang="en-US" dirty="0"/>
                        <a:t>58,021</a:t>
                      </a:r>
                    </a:p>
                  </a:txBody>
                  <a:tcPr/>
                </a:tc>
                <a:tc>
                  <a:txBody>
                    <a:bodyPr/>
                    <a:lstStyle/>
                    <a:p>
                      <a:r>
                        <a:rPr lang="en-US" dirty="0"/>
                        <a:t>1931</a:t>
                      </a:r>
                    </a:p>
                  </a:txBody>
                  <a:tcPr/>
                </a:tc>
                <a:tc>
                  <a:txBody>
                    <a:bodyPr/>
                    <a:lstStyle/>
                    <a:p>
                      <a:r>
                        <a:rPr lang="en-US" dirty="0"/>
                        <a:t>1966, 2002</a:t>
                      </a:r>
                    </a:p>
                  </a:txBody>
                  <a:tcPr/>
                </a:tc>
                <a:tc>
                  <a:txBody>
                    <a:bodyPr/>
                    <a:lstStyle/>
                    <a:p>
                      <a:r>
                        <a:rPr lang="en-US" dirty="0"/>
                        <a:t>$75,981</a:t>
                      </a:r>
                    </a:p>
                  </a:txBody>
                  <a:tcPr/>
                </a:tc>
                <a:extLst>
                  <a:ext uri="{0D108BD9-81ED-4DB2-BD59-A6C34878D82A}">
                    <a16:rowId xmlns:a16="http://schemas.microsoft.com/office/drawing/2014/main" val="2676248828"/>
                  </a:ext>
                </a:extLst>
              </a:tr>
              <a:tr h="488125">
                <a:tc>
                  <a:txBody>
                    <a:bodyPr/>
                    <a:lstStyle/>
                    <a:p>
                      <a:r>
                        <a:rPr lang="en-US" sz="1800" dirty="0"/>
                        <a:t>Mark Twain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i="1" dirty="0">
                          <a:solidFill>
                            <a:schemeClr val="tx1"/>
                          </a:solidFill>
                        </a:rPr>
                        <a:t>(292 / 453)</a:t>
                      </a:r>
                    </a:p>
                    <a:p>
                      <a:endParaRPr lang="en-US" sz="1800" dirty="0"/>
                    </a:p>
                  </a:txBody>
                  <a:tcPr/>
                </a:tc>
                <a:tc>
                  <a:txBody>
                    <a:bodyPr/>
                    <a:lstStyle/>
                    <a:p>
                      <a:r>
                        <a:rPr lang="en-US" sz="1800" dirty="0"/>
                        <a:t>36,107</a:t>
                      </a:r>
                    </a:p>
                  </a:txBody>
                  <a:tcPr/>
                </a:tc>
                <a:tc>
                  <a:txBody>
                    <a:bodyPr/>
                    <a:lstStyle/>
                    <a:p>
                      <a:r>
                        <a:rPr lang="en-US" sz="1800" dirty="0"/>
                        <a:t>1954</a:t>
                      </a:r>
                    </a:p>
                  </a:txBody>
                  <a:tcPr/>
                </a:tc>
                <a:tc>
                  <a:txBody>
                    <a:bodyPr/>
                    <a:lstStyle/>
                    <a:p>
                      <a:r>
                        <a:rPr lang="en-US" sz="1800" dirty="0"/>
                        <a:t>2001</a:t>
                      </a:r>
                    </a:p>
                  </a:txBody>
                  <a:tcPr/>
                </a:tc>
                <a:tc>
                  <a:txBody>
                    <a:bodyPr/>
                    <a:lstStyle/>
                    <a:p>
                      <a:pPr algn="l" fontAlgn="b"/>
                      <a:r>
                        <a:rPr lang="en-US" sz="1800" b="0" i="0" u="none" strike="noStrike" kern="1200" dirty="0">
                          <a:solidFill>
                            <a:schemeClr val="tx1"/>
                          </a:solidFill>
                          <a:effectLst/>
                          <a:latin typeface="+mn-lt"/>
                          <a:ea typeface="+mn-ea"/>
                          <a:cs typeface="+mn-cs"/>
                        </a:rPr>
                        <a:t>$52,323</a:t>
                      </a:r>
                    </a:p>
                  </a:txBody>
                  <a:tcPr/>
                </a:tc>
                <a:extLst>
                  <a:ext uri="{0D108BD9-81ED-4DB2-BD59-A6C34878D82A}">
                    <a16:rowId xmlns:a16="http://schemas.microsoft.com/office/drawing/2014/main" val="2868439004"/>
                  </a:ext>
                </a:extLst>
              </a:tr>
            </a:tbl>
          </a:graphicData>
        </a:graphic>
      </p:graphicFrame>
    </p:spTree>
    <p:extLst>
      <p:ext uri="{BB962C8B-B14F-4D97-AF65-F5344CB8AC3E}">
        <p14:creationId xmlns:p14="http://schemas.microsoft.com/office/powerpoint/2010/main" val="13363594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a:extLst>
              <a:ext uri="{FF2B5EF4-FFF2-40B4-BE49-F238E27FC236}">
                <a16:creationId xmlns:a16="http://schemas.microsoft.com/office/drawing/2014/main" id="{4F9C4036-928E-BB48-8C48-1793AA8D14B4}"/>
              </a:ext>
            </a:extLst>
          </p:cNvPr>
          <p:cNvSpPr>
            <a:spLocks noGrp="1" noChangeArrowheads="1"/>
          </p:cNvSpPr>
          <p:nvPr>
            <p:ph type="title"/>
          </p:nvPr>
        </p:nvSpPr>
        <p:spPr>
          <a:xfrm>
            <a:off x="422785" y="365125"/>
            <a:ext cx="10931016" cy="1325563"/>
          </a:xfrm>
        </p:spPr>
        <p:txBody>
          <a:bodyPr>
            <a:normAutofit/>
          </a:bodyPr>
          <a:lstStyle/>
          <a:p>
            <a:pPr eaLnBrk="1" hangingPunct="1"/>
            <a:r>
              <a:rPr lang="en-US" altLang="en-US" sz="3600" dirty="0"/>
              <a:t>14 Grade Schools</a:t>
            </a:r>
          </a:p>
        </p:txBody>
      </p:sp>
      <p:graphicFrame>
        <p:nvGraphicFramePr>
          <p:cNvPr id="8" name="Table 8">
            <a:extLst>
              <a:ext uri="{FF2B5EF4-FFF2-40B4-BE49-F238E27FC236}">
                <a16:creationId xmlns:a16="http://schemas.microsoft.com/office/drawing/2014/main" id="{01EF9D19-CDC5-7D48-B08C-06FE0E78A021}"/>
              </a:ext>
            </a:extLst>
          </p:cNvPr>
          <p:cNvGraphicFramePr>
            <a:graphicFrameLocks noGrp="1"/>
          </p:cNvGraphicFramePr>
          <p:nvPr>
            <p:extLst>
              <p:ext uri="{D42A27DB-BD31-4B8C-83A1-F6EECF244321}">
                <p14:modId xmlns:p14="http://schemas.microsoft.com/office/powerpoint/2010/main" val="3183766280"/>
              </p:ext>
            </p:extLst>
          </p:nvPr>
        </p:nvGraphicFramePr>
        <p:xfrm>
          <a:off x="422785" y="2179756"/>
          <a:ext cx="11297147" cy="4302324"/>
        </p:xfrm>
        <a:graphic>
          <a:graphicData uri="http://schemas.openxmlformats.org/drawingml/2006/table">
            <a:tbl>
              <a:tblPr firstRow="1" bandRow="1">
                <a:tableStyleId>{5C22544A-7EE6-4342-B048-85BDC9FD1C3A}</a:tableStyleId>
              </a:tblPr>
              <a:tblGrid>
                <a:gridCol w="2543224">
                  <a:extLst>
                    <a:ext uri="{9D8B030D-6E8A-4147-A177-3AD203B41FA5}">
                      <a16:colId xmlns:a16="http://schemas.microsoft.com/office/drawing/2014/main" val="2119888377"/>
                    </a:ext>
                  </a:extLst>
                </a:gridCol>
                <a:gridCol w="2031235">
                  <a:extLst>
                    <a:ext uri="{9D8B030D-6E8A-4147-A177-3AD203B41FA5}">
                      <a16:colId xmlns:a16="http://schemas.microsoft.com/office/drawing/2014/main" val="1358037620"/>
                    </a:ext>
                  </a:extLst>
                </a:gridCol>
                <a:gridCol w="2168013">
                  <a:extLst>
                    <a:ext uri="{9D8B030D-6E8A-4147-A177-3AD203B41FA5}">
                      <a16:colId xmlns:a16="http://schemas.microsoft.com/office/drawing/2014/main" val="2750142965"/>
                    </a:ext>
                  </a:extLst>
                </a:gridCol>
                <a:gridCol w="2002340">
                  <a:extLst>
                    <a:ext uri="{9D8B030D-6E8A-4147-A177-3AD203B41FA5}">
                      <a16:colId xmlns:a16="http://schemas.microsoft.com/office/drawing/2014/main" val="172003317"/>
                    </a:ext>
                  </a:extLst>
                </a:gridCol>
                <a:gridCol w="2552335">
                  <a:extLst>
                    <a:ext uri="{9D8B030D-6E8A-4147-A177-3AD203B41FA5}">
                      <a16:colId xmlns:a16="http://schemas.microsoft.com/office/drawing/2014/main" val="3962414256"/>
                    </a:ext>
                  </a:extLst>
                </a:gridCol>
              </a:tblGrid>
              <a:tr h="854218">
                <a:tc>
                  <a:txBody>
                    <a:bodyPr/>
                    <a:lstStyle/>
                    <a:p>
                      <a:r>
                        <a:rPr lang="en-US" sz="1800" b="1" dirty="0">
                          <a:solidFill>
                            <a:schemeClr val="tx1"/>
                          </a:solidFill>
                        </a:rPr>
                        <a:t>School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(Enrollment/Max. Capacity)</a:t>
                      </a:r>
                    </a:p>
                    <a:p>
                      <a:endParaRPr lang="en-US" sz="1800" b="1" dirty="0">
                        <a:solidFill>
                          <a:schemeClr val="tx1"/>
                        </a:solidFill>
                      </a:endParaRPr>
                    </a:p>
                  </a:txBody>
                  <a:tcPr/>
                </a:tc>
                <a:tc>
                  <a:txBody>
                    <a:bodyPr/>
                    <a:lstStyle/>
                    <a:p>
                      <a:r>
                        <a:rPr lang="en-US" sz="1800" dirty="0">
                          <a:solidFill>
                            <a:schemeClr val="tx1"/>
                          </a:solidFill>
                        </a:rPr>
                        <a:t>Square Footage</a:t>
                      </a:r>
                    </a:p>
                  </a:txBody>
                  <a:tcPr/>
                </a:tc>
                <a:tc>
                  <a:txBody>
                    <a:bodyPr/>
                    <a:lstStyle/>
                    <a:p>
                      <a:r>
                        <a:rPr lang="en-US" sz="1800" dirty="0">
                          <a:solidFill>
                            <a:schemeClr val="tx1"/>
                          </a:solidFill>
                        </a:rPr>
                        <a:t>Year Built</a:t>
                      </a:r>
                    </a:p>
                  </a:txBody>
                  <a:tcPr/>
                </a:tc>
                <a:tc>
                  <a:txBody>
                    <a:bodyPr/>
                    <a:lstStyle/>
                    <a:p>
                      <a:r>
                        <a:rPr lang="en-US" sz="1800" dirty="0">
                          <a:solidFill>
                            <a:schemeClr val="tx1"/>
                          </a:solidFill>
                        </a:rPr>
                        <a:t>Addition(s)</a:t>
                      </a:r>
                    </a:p>
                  </a:txBody>
                  <a:tcPr/>
                </a:tc>
                <a:tc>
                  <a:txBody>
                    <a:bodyPr/>
                    <a:lstStyle/>
                    <a:p>
                      <a:pPr algn="ctr" fontAlgn="b"/>
                      <a:r>
                        <a:rPr lang="en-US" sz="1800" b="1" i="0" u="none" strike="noStrike" kern="1200" dirty="0">
                          <a:solidFill>
                            <a:schemeClr val="tx1"/>
                          </a:solidFill>
                          <a:effectLst/>
                          <a:latin typeface="+mn-lt"/>
                          <a:ea typeface="+mn-ea"/>
                          <a:cs typeface="+mn-cs"/>
                        </a:rPr>
                        <a:t>Annual Cost</a:t>
                      </a:r>
                    </a:p>
                  </a:txBody>
                  <a:tcPr/>
                </a:tc>
                <a:extLst>
                  <a:ext uri="{0D108BD9-81ED-4DB2-BD59-A6C34878D82A}">
                    <a16:rowId xmlns:a16="http://schemas.microsoft.com/office/drawing/2014/main" val="3438160159"/>
                  </a:ext>
                </a:extLst>
              </a:tr>
              <a:tr h="765328">
                <a:tc>
                  <a:txBody>
                    <a:bodyPr/>
                    <a:lstStyle/>
                    <a:p>
                      <a:r>
                        <a:rPr lang="en-US" dirty="0"/>
                        <a:t>Oak Grove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i="1" dirty="0">
                          <a:solidFill>
                            <a:schemeClr val="tx1"/>
                          </a:solidFill>
                        </a:rPr>
                        <a:t>(453 / 790)</a:t>
                      </a:r>
                    </a:p>
                  </a:txBody>
                  <a:tcPr/>
                </a:tc>
                <a:tc>
                  <a:txBody>
                    <a:bodyPr/>
                    <a:lstStyle/>
                    <a:p>
                      <a:r>
                        <a:rPr lang="en-US" dirty="0"/>
                        <a:t>80,969</a:t>
                      </a:r>
                    </a:p>
                  </a:txBody>
                  <a:tcPr/>
                </a:tc>
                <a:tc>
                  <a:txBody>
                    <a:bodyPr/>
                    <a:lstStyle/>
                    <a:p>
                      <a:r>
                        <a:rPr lang="en-US" dirty="0"/>
                        <a:t>2014</a:t>
                      </a:r>
                    </a:p>
                  </a:txBody>
                  <a:tcPr/>
                </a:tc>
                <a:tc>
                  <a:txBody>
                    <a:bodyPr/>
                    <a:lstStyle/>
                    <a:p>
                      <a:endParaRPr lang="en-US" dirty="0"/>
                    </a:p>
                  </a:txBody>
                  <a:tcPr/>
                </a:tc>
                <a:tc>
                  <a:txBody>
                    <a:bodyPr/>
                    <a:lstStyle/>
                    <a:p>
                      <a:r>
                        <a:rPr lang="en-US" dirty="0"/>
                        <a:t>$46,306</a:t>
                      </a:r>
                    </a:p>
                  </a:txBody>
                  <a:tcPr/>
                </a:tc>
                <a:extLst>
                  <a:ext uri="{0D108BD9-81ED-4DB2-BD59-A6C34878D82A}">
                    <a16:rowId xmlns:a16="http://schemas.microsoft.com/office/drawing/2014/main" val="3041574353"/>
                  </a:ext>
                </a:extLst>
              </a:tr>
              <a:tr h="765328">
                <a:tc>
                  <a:txBody>
                    <a:bodyPr/>
                    <a:lstStyle/>
                    <a:p>
                      <a:r>
                        <a:rPr lang="en-US" dirty="0"/>
                        <a:t>Parkway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i="1" dirty="0">
                          <a:solidFill>
                            <a:schemeClr val="tx1"/>
                          </a:solidFill>
                        </a:rPr>
                        <a:t>(365/ 507)</a:t>
                      </a:r>
                    </a:p>
                  </a:txBody>
                  <a:tcPr/>
                </a:tc>
                <a:tc>
                  <a:txBody>
                    <a:bodyPr/>
                    <a:lstStyle/>
                    <a:p>
                      <a:r>
                        <a:rPr lang="en-US" dirty="0"/>
                        <a:t>43,118  </a:t>
                      </a:r>
                    </a:p>
                  </a:txBody>
                  <a:tcPr/>
                </a:tc>
                <a:tc>
                  <a:txBody>
                    <a:bodyPr/>
                    <a:lstStyle/>
                    <a:p>
                      <a:r>
                        <a:rPr lang="en-US" dirty="0"/>
                        <a:t>1972</a:t>
                      </a:r>
                    </a:p>
                  </a:txBody>
                  <a:tcPr/>
                </a:tc>
                <a:tc>
                  <a:txBody>
                    <a:bodyPr/>
                    <a:lstStyle/>
                    <a:p>
                      <a:r>
                        <a:rPr lang="en-US" dirty="0"/>
                        <a:t>2002</a:t>
                      </a:r>
                    </a:p>
                  </a:txBody>
                  <a:tcPr/>
                </a:tc>
                <a:tc>
                  <a:txBody>
                    <a:bodyPr/>
                    <a:lstStyle/>
                    <a:p>
                      <a:r>
                        <a:rPr lang="en-US" dirty="0"/>
                        <a:t>$37,599</a:t>
                      </a:r>
                    </a:p>
                  </a:txBody>
                  <a:tcPr/>
                </a:tc>
                <a:extLst>
                  <a:ext uri="{0D108BD9-81ED-4DB2-BD59-A6C34878D82A}">
                    <a16:rowId xmlns:a16="http://schemas.microsoft.com/office/drawing/2014/main" val="2447846493"/>
                  </a:ext>
                </a:extLst>
              </a:tr>
              <a:tr h="698250">
                <a:tc>
                  <a:txBody>
                    <a:bodyPr/>
                    <a:lstStyle/>
                    <a:p>
                      <a:r>
                        <a:rPr lang="en-US" dirty="0"/>
                        <a:t>Pershing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i="1" dirty="0">
                          <a:solidFill>
                            <a:schemeClr val="tx1"/>
                          </a:solidFill>
                        </a:rPr>
                        <a:t>(274 / 378)</a:t>
                      </a:r>
                    </a:p>
                  </a:txBody>
                  <a:tcPr/>
                </a:tc>
                <a:tc>
                  <a:txBody>
                    <a:bodyPr/>
                    <a:lstStyle/>
                    <a:p>
                      <a:r>
                        <a:rPr lang="en-US" dirty="0"/>
                        <a:t>35,055</a:t>
                      </a:r>
                    </a:p>
                  </a:txBody>
                  <a:tcPr/>
                </a:tc>
                <a:tc>
                  <a:txBody>
                    <a:bodyPr/>
                    <a:lstStyle/>
                    <a:p>
                      <a:r>
                        <a:rPr lang="en-US" dirty="0"/>
                        <a:t>1952</a:t>
                      </a:r>
                    </a:p>
                  </a:txBody>
                  <a:tcPr/>
                </a:tc>
                <a:tc>
                  <a:txBody>
                    <a:bodyPr/>
                    <a:lstStyle/>
                    <a:p>
                      <a:r>
                        <a:rPr lang="en-US" dirty="0"/>
                        <a:t>1963, 2002</a:t>
                      </a:r>
                    </a:p>
                  </a:txBody>
                  <a:tcPr/>
                </a:tc>
                <a:tc>
                  <a:txBody>
                    <a:bodyPr/>
                    <a:lstStyle/>
                    <a:p>
                      <a:r>
                        <a:rPr lang="en-US" dirty="0"/>
                        <a:t>$72,342</a:t>
                      </a:r>
                    </a:p>
                  </a:txBody>
                  <a:tcPr/>
                </a:tc>
                <a:extLst>
                  <a:ext uri="{0D108BD9-81ED-4DB2-BD59-A6C34878D82A}">
                    <a16:rowId xmlns:a16="http://schemas.microsoft.com/office/drawing/2014/main" val="2676248828"/>
                  </a:ext>
                </a:extLst>
              </a:tr>
              <a:tr h="488125">
                <a:tc>
                  <a:txBody>
                    <a:bodyPr/>
                    <a:lstStyle/>
                    <a:p>
                      <a:r>
                        <a:rPr lang="en-US" sz="1800" dirty="0"/>
                        <a:t>Pickett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i="1" dirty="0">
                          <a:solidFill>
                            <a:schemeClr val="tx1"/>
                          </a:solidFill>
                        </a:rPr>
                        <a:t>(208 / 378)</a:t>
                      </a:r>
                    </a:p>
                  </a:txBody>
                  <a:tcPr/>
                </a:tc>
                <a:tc>
                  <a:txBody>
                    <a:bodyPr/>
                    <a:lstStyle/>
                    <a:p>
                      <a:r>
                        <a:rPr lang="en-US" sz="1800" dirty="0"/>
                        <a:t>34,097</a:t>
                      </a:r>
                    </a:p>
                  </a:txBody>
                  <a:tcPr/>
                </a:tc>
                <a:tc>
                  <a:txBody>
                    <a:bodyPr/>
                    <a:lstStyle/>
                    <a:p>
                      <a:r>
                        <a:rPr lang="en-US" sz="1800" dirty="0"/>
                        <a:t>1955</a:t>
                      </a:r>
                    </a:p>
                  </a:txBody>
                  <a:tcPr/>
                </a:tc>
                <a:tc>
                  <a:txBody>
                    <a:bodyPr/>
                    <a:lstStyle/>
                    <a:p>
                      <a:r>
                        <a:rPr lang="en-US" sz="1800" dirty="0"/>
                        <a:t>2001</a:t>
                      </a:r>
                    </a:p>
                  </a:txBody>
                  <a:tcPr/>
                </a:tc>
                <a:tc>
                  <a:txBody>
                    <a:bodyPr/>
                    <a:lstStyle/>
                    <a:p>
                      <a:pPr algn="l" fontAlgn="b"/>
                      <a:r>
                        <a:rPr lang="en-US" sz="1800" b="0" i="0" u="none" strike="noStrike" kern="1200" dirty="0">
                          <a:solidFill>
                            <a:schemeClr val="tx1"/>
                          </a:solidFill>
                          <a:effectLst/>
                          <a:latin typeface="+mn-lt"/>
                          <a:ea typeface="+mn-ea"/>
                          <a:cs typeface="+mn-cs"/>
                        </a:rPr>
                        <a:t>$44,310</a:t>
                      </a:r>
                    </a:p>
                  </a:txBody>
                  <a:tcPr/>
                </a:tc>
                <a:extLst>
                  <a:ext uri="{0D108BD9-81ED-4DB2-BD59-A6C34878D82A}">
                    <a16:rowId xmlns:a16="http://schemas.microsoft.com/office/drawing/2014/main" val="2868439004"/>
                  </a:ext>
                </a:extLst>
              </a:tr>
              <a:tr h="488125">
                <a:tc>
                  <a:txBody>
                    <a:bodyPr/>
                    <a:lstStyle/>
                    <a:p>
                      <a:r>
                        <a:rPr lang="en-US" dirty="0"/>
                        <a:t>Skaith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i="1" dirty="0">
                          <a:solidFill>
                            <a:schemeClr val="tx1"/>
                          </a:solidFill>
                        </a:rPr>
                        <a:t>(369 / 537)</a:t>
                      </a:r>
                    </a:p>
                  </a:txBody>
                  <a:tcPr/>
                </a:tc>
                <a:tc>
                  <a:txBody>
                    <a:bodyPr/>
                    <a:lstStyle/>
                    <a:p>
                      <a:r>
                        <a:rPr lang="en-US" dirty="0"/>
                        <a:t>41,641</a:t>
                      </a:r>
                    </a:p>
                  </a:txBody>
                  <a:tcPr/>
                </a:tc>
                <a:tc>
                  <a:txBody>
                    <a:bodyPr/>
                    <a:lstStyle/>
                    <a:p>
                      <a:r>
                        <a:rPr lang="en-US" dirty="0"/>
                        <a:t>1965</a:t>
                      </a:r>
                    </a:p>
                  </a:txBody>
                  <a:tcPr/>
                </a:tc>
                <a:tc>
                  <a:txBody>
                    <a:bodyPr/>
                    <a:lstStyle/>
                    <a:p>
                      <a:r>
                        <a:rPr lang="en-US" dirty="0"/>
                        <a:t>1966, 1971, 2002</a:t>
                      </a:r>
                    </a:p>
                  </a:txBody>
                  <a:tcPr/>
                </a:tc>
                <a:tc>
                  <a:txBody>
                    <a:bodyPr/>
                    <a:lstStyle/>
                    <a:p>
                      <a:r>
                        <a:rPr lang="en-US" b="0" dirty="0">
                          <a:solidFill>
                            <a:schemeClr val="tx1"/>
                          </a:solidFill>
                        </a:rPr>
                        <a:t>$42,621</a:t>
                      </a:r>
                    </a:p>
                  </a:txBody>
                  <a:tcPr/>
                </a:tc>
                <a:extLst>
                  <a:ext uri="{0D108BD9-81ED-4DB2-BD59-A6C34878D82A}">
                    <a16:rowId xmlns:a16="http://schemas.microsoft.com/office/drawing/2014/main" val="3484615982"/>
                  </a:ext>
                </a:extLst>
              </a:tr>
            </a:tbl>
          </a:graphicData>
        </a:graphic>
      </p:graphicFrame>
    </p:spTree>
    <p:extLst>
      <p:ext uri="{BB962C8B-B14F-4D97-AF65-F5344CB8AC3E}">
        <p14:creationId xmlns:p14="http://schemas.microsoft.com/office/powerpoint/2010/main" val="1667716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a:extLst>
              <a:ext uri="{FF2B5EF4-FFF2-40B4-BE49-F238E27FC236}">
                <a16:creationId xmlns:a16="http://schemas.microsoft.com/office/drawing/2014/main" id="{4F9C4036-928E-BB48-8C48-1793AA8D14B4}"/>
              </a:ext>
            </a:extLst>
          </p:cNvPr>
          <p:cNvSpPr>
            <a:spLocks noGrp="1" noChangeArrowheads="1"/>
          </p:cNvSpPr>
          <p:nvPr>
            <p:ph type="title"/>
          </p:nvPr>
        </p:nvSpPr>
        <p:spPr>
          <a:xfrm>
            <a:off x="422785" y="365125"/>
            <a:ext cx="10931016" cy="1325563"/>
          </a:xfrm>
        </p:spPr>
        <p:txBody>
          <a:bodyPr>
            <a:normAutofit/>
          </a:bodyPr>
          <a:lstStyle/>
          <a:p>
            <a:pPr eaLnBrk="1" hangingPunct="1"/>
            <a:r>
              <a:rPr lang="en-US" altLang="en-US" sz="3600" dirty="0"/>
              <a:t>1 Preschool</a:t>
            </a:r>
          </a:p>
        </p:txBody>
      </p:sp>
      <p:graphicFrame>
        <p:nvGraphicFramePr>
          <p:cNvPr id="8" name="Table 8">
            <a:extLst>
              <a:ext uri="{FF2B5EF4-FFF2-40B4-BE49-F238E27FC236}">
                <a16:creationId xmlns:a16="http://schemas.microsoft.com/office/drawing/2014/main" id="{01EF9D19-CDC5-7D48-B08C-06FE0E78A021}"/>
              </a:ext>
            </a:extLst>
          </p:cNvPr>
          <p:cNvGraphicFramePr>
            <a:graphicFrameLocks noGrp="1"/>
          </p:cNvGraphicFramePr>
          <p:nvPr>
            <p:extLst>
              <p:ext uri="{D42A27DB-BD31-4B8C-83A1-F6EECF244321}">
                <p14:modId xmlns:p14="http://schemas.microsoft.com/office/powerpoint/2010/main" val="4194201025"/>
              </p:ext>
            </p:extLst>
          </p:nvPr>
        </p:nvGraphicFramePr>
        <p:xfrm>
          <a:off x="422785" y="2179756"/>
          <a:ext cx="11297147" cy="2012458"/>
        </p:xfrm>
        <a:graphic>
          <a:graphicData uri="http://schemas.openxmlformats.org/drawingml/2006/table">
            <a:tbl>
              <a:tblPr firstRow="1" bandRow="1">
                <a:tableStyleId>{5C22544A-7EE6-4342-B048-85BDC9FD1C3A}</a:tableStyleId>
              </a:tblPr>
              <a:tblGrid>
                <a:gridCol w="2543224">
                  <a:extLst>
                    <a:ext uri="{9D8B030D-6E8A-4147-A177-3AD203B41FA5}">
                      <a16:colId xmlns:a16="http://schemas.microsoft.com/office/drawing/2014/main" val="2119888377"/>
                    </a:ext>
                  </a:extLst>
                </a:gridCol>
                <a:gridCol w="2031235">
                  <a:extLst>
                    <a:ext uri="{9D8B030D-6E8A-4147-A177-3AD203B41FA5}">
                      <a16:colId xmlns:a16="http://schemas.microsoft.com/office/drawing/2014/main" val="1358037620"/>
                    </a:ext>
                  </a:extLst>
                </a:gridCol>
                <a:gridCol w="2168013">
                  <a:extLst>
                    <a:ext uri="{9D8B030D-6E8A-4147-A177-3AD203B41FA5}">
                      <a16:colId xmlns:a16="http://schemas.microsoft.com/office/drawing/2014/main" val="2750142965"/>
                    </a:ext>
                  </a:extLst>
                </a:gridCol>
                <a:gridCol w="2002340">
                  <a:extLst>
                    <a:ext uri="{9D8B030D-6E8A-4147-A177-3AD203B41FA5}">
                      <a16:colId xmlns:a16="http://schemas.microsoft.com/office/drawing/2014/main" val="172003317"/>
                    </a:ext>
                  </a:extLst>
                </a:gridCol>
                <a:gridCol w="2552335">
                  <a:extLst>
                    <a:ext uri="{9D8B030D-6E8A-4147-A177-3AD203B41FA5}">
                      <a16:colId xmlns:a16="http://schemas.microsoft.com/office/drawing/2014/main" val="3962414256"/>
                    </a:ext>
                  </a:extLst>
                </a:gridCol>
              </a:tblGrid>
              <a:tr h="854218">
                <a:tc>
                  <a:txBody>
                    <a:bodyPr/>
                    <a:lstStyle/>
                    <a:p>
                      <a:r>
                        <a:rPr lang="en-US" sz="1800" b="1" dirty="0">
                          <a:solidFill>
                            <a:schemeClr val="tx1"/>
                          </a:solidFill>
                        </a:rPr>
                        <a:t>School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(Enrollment/Max. Capacity)</a:t>
                      </a:r>
                    </a:p>
                    <a:p>
                      <a:endParaRPr lang="en-US" sz="1800" b="1" dirty="0">
                        <a:solidFill>
                          <a:schemeClr val="tx1"/>
                        </a:solidFill>
                      </a:endParaRPr>
                    </a:p>
                  </a:txBody>
                  <a:tcPr/>
                </a:tc>
                <a:tc>
                  <a:txBody>
                    <a:bodyPr/>
                    <a:lstStyle/>
                    <a:p>
                      <a:r>
                        <a:rPr lang="en-US" sz="1800" dirty="0">
                          <a:solidFill>
                            <a:schemeClr val="tx1"/>
                          </a:solidFill>
                        </a:rPr>
                        <a:t>Square Footage</a:t>
                      </a:r>
                    </a:p>
                  </a:txBody>
                  <a:tcPr/>
                </a:tc>
                <a:tc>
                  <a:txBody>
                    <a:bodyPr/>
                    <a:lstStyle/>
                    <a:p>
                      <a:r>
                        <a:rPr lang="en-US" sz="1800" dirty="0">
                          <a:solidFill>
                            <a:schemeClr val="tx1"/>
                          </a:solidFill>
                        </a:rPr>
                        <a:t>Year Built</a:t>
                      </a:r>
                    </a:p>
                  </a:txBody>
                  <a:tcPr/>
                </a:tc>
                <a:tc>
                  <a:txBody>
                    <a:bodyPr/>
                    <a:lstStyle/>
                    <a:p>
                      <a:r>
                        <a:rPr lang="en-US" sz="1800" dirty="0">
                          <a:solidFill>
                            <a:schemeClr val="tx1"/>
                          </a:solidFill>
                        </a:rPr>
                        <a:t>Addition(s)</a:t>
                      </a:r>
                    </a:p>
                  </a:txBody>
                  <a:tcPr/>
                </a:tc>
                <a:tc>
                  <a:txBody>
                    <a:bodyPr/>
                    <a:lstStyle/>
                    <a:p>
                      <a:pPr algn="ctr" fontAlgn="b"/>
                      <a:r>
                        <a:rPr lang="en-US" sz="1800" b="1" i="0" u="none" strike="noStrike" kern="1200" dirty="0">
                          <a:solidFill>
                            <a:schemeClr val="tx1"/>
                          </a:solidFill>
                          <a:effectLst/>
                          <a:latin typeface="+mn-lt"/>
                          <a:ea typeface="+mn-ea"/>
                          <a:cs typeface="+mn-cs"/>
                        </a:rPr>
                        <a:t>Annual Cost</a:t>
                      </a:r>
                    </a:p>
                  </a:txBody>
                  <a:tcPr/>
                </a:tc>
                <a:extLst>
                  <a:ext uri="{0D108BD9-81ED-4DB2-BD59-A6C34878D82A}">
                    <a16:rowId xmlns:a16="http://schemas.microsoft.com/office/drawing/2014/main" val="3438160159"/>
                  </a:ext>
                </a:extLst>
              </a:tr>
              <a:tr h="765328">
                <a:tc>
                  <a:txBody>
                    <a:bodyPr/>
                    <a:lstStyle/>
                    <a:p>
                      <a:r>
                        <a:rPr lang="en-US" dirty="0"/>
                        <a:t>Early Learning Center / Lake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i="1" dirty="0">
                          <a:solidFill>
                            <a:schemeClr val="tx1"/>
                          </a:solidFill>
                        </a:rPr>
                        <a:t>(392/ 452)</a:t>
                      </a:r>
                    </a:p>
                    <a:p>
                      <a:endParaRPr lang="en-US" dirty="0"/>
                    </a:p>
                  </a:txBody>
                  <a:tcPr/>
                </a:tc>
                <a:tc>
                  <a:txBody>
                    <a:bodyPr/>
                    <a:lstStyle/>
                    <a:p>
                      <a:r>
                        <a:rPr lang="en-US" dirty="0"/>
                        <a:t>37,035</a:t>
                      </a:r>
                    </a:p>
                  </a:txBody>
                  <a:tcPr/>
                </a:tc>
                <a:tc>
                  <a:txBody>
                    <a:bodyPr/>
                    <a:lstStyle/>
                    <a:p>
                      <a:r>
                        <a:rPr lang="en-US" dirty="0"/>
                        <a:t>1961</a:t>
                      </a:r>
                    </a:p>
                  </a:txBody>
                  <a:tcPr/>
                </a:tc>
                <a:tc>
                  <a:txBody>
                    <a:bodyPr/>
                    <a:lstStyle/>
                    <a:p>
                      <a:r>
                        <a:rPr lang="en-US" dirty="0"/>
                        <a:t>1966, 2001</a:t>
                      </a:r>
                    </a:p>
                  </a:txBody>
                  <a:tcPr/>
                </a:tc>
                <a:tc>
                  <a:txBody>
                    <a:bodyPr/>
                    <a:lstStyle/>
                    <a:p>
                      <a:r>
                        <a:rPr lang="en-US" dirty="0"/>
                        <a:t>$100,045</a:t>
                      </a:r>
                    </a:p>
                  </a:txBody>
                  <a:tcPr/>
                </a:tc>
                <a:extLst>
                  <a:ext uri="{0D108BD9-81ED-4DB2-BD59-A6C34878D82A}">
                    <a16:rowId xmlns:a16="http://schemas.microsoft.com/office/drawing/2014/main" val="3041574353"/>
                  </a:ext>
                </a:extLst>
              </a:tr>
            </a:tbl>
          </a:graphicData>
        </a:graphic>
      </p:graphicFrame>
    </p:spTree>
    <p:extLst>
      <p:ext uri="{BB962C8B-B14F-4D97-AF65-F5344CB8AC3E}">
        <p14:creationId xmlns:p14="http://schemas.microsoft.com/office/powerpoint/2010/main" val="37488449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a:extLst>
              <a:ext uri="{FF2B5EF4-FFF2-40B4-BE49-F238E27FC236}">
                <a16:creationId xmlns:a16="http://schemas.microsoft.com/office/drawing/2014/main" id="{4F9C4036-928E-BB48-8C48-1793AA8D14B4}"/>
              </a:ext>
            </a:extLst>
          </p:cNvPr>
          <p:cNvSpPr>
            <a:spLocks noGrp="1" noChangeArrowheads="1"/>
          </p:cNvSpPr>
          <p:nvPr>
            <p:ph type="title"/>
          </p:nvPr>
        </p:nvSpPr>
        <p:spPr>
          <a:xfrm>
            <a:off x="422785" y="365125"/>
            <a:ext cx="10931016" cy="1325563"/>
          </a:xfrm>
        </p:spPr>
        <p:txBody>
          <a:bodyPr>
            <a:normAutofit/>
          </a:bodyPr>
          <a:lstStyle/>
          <a:p>
            <a:pPr eaLnBrk="1" hangingPunct="1"/>
            <a:r>
              <a:rPr lang="en-US" altLang="en-US" sz="3600" dirty="0"/>
              <a:t>Non-School Settings</a:t>
            </a:r>
          </a:p>
        </p:txBody>
      </p:sp>
      <p:graphicFrame>
        <p:nvGraphicFramePr>
          <p:cNvPr id="8" name="Table 8">
            <a:extLst>
              <a:ext uri="{FF2B5EF4-FFF2-40B4-BE49-F238E27FC236}">
                <a16:creationId xmlns:a16="http://schemas.microsoft.com/office/drawing/2014/main" id="{01EF9D19-CDC5-7D48-B08C-06FE0E78A021}"/>
              </a:ext>
            </a:extLst>
          </p:cNvPr>
          <p:cNvGraphicFramePr>
            <a:graphicFrameLocks noGrp="1"/>
          </p:cNvGraphicFramePr>
          <p:nvPr>
            <p:extLst>
              <p:ext uri="{D42A27DB-BD31-4B8C-83A1-F6EECF244321}">
                <p14:modId xmlns:p14="http://schemas.microsoft.com/office/powerpoint/2010/main" val="3517280803"/>
              </p:ext>
            </p:extLst>
          </p:nvPr>
        </p:nvGraphicFramePr>
        <p:xfrm>
          <a:off x="422785" y="1891862"/>
          <a:ext cx="11297147" cy="4861850"/>
        </p:xfrm>
        <a:graphic>
          <a:graphicData uri="http://schemas.openxmlformats.org/drawingml/2006/table">
            <a:tbl>
              <a:tblPr firstRow="1" bandRow="1">
                <a:tableStyleId>{5C22544A-7EE6-4342-B048-85BDC9FD1C3A}</a:tableStyleId>
              </a:tblPr>
              <a:tblGrid>
                <a:gridCol w="2543224">
                  <a:extLst>
                    <a:ext uri="{9D8B030D-6E8A-4147-A177-3AD203B41FA5}">
                      <a16:colId xmlns:a16="http://schemas.microsoft.com/office/drawing/2014/main" val="2119888377"/>
                    </a:ext>
                  </a:extLst>
                </a:gridCol>
                <a:gridCol w="2031235">
                  <a:extLst>
                    <a:ext uri="{9D8B030D-6E8A-4147-A177-3AD203B41FA5}">
                      <a16:colId xmlns:a16="http://schemas.microsoft.com/office/drawing/2014/main" val="1358037620"/>
                    </a:ext>
                  </a:extLst>
                </a:gridCol>
                <a:gridCol w="2168013">
                  <a:extLst>
                    <a:ext uri="{9D8B030D-6E8A-4147-A177-3AD203B41FA5}">
                      <a16:colId xmlns:a16="http://schemas.microsoft.com/office/drawing/2014/main" val="2750142965"/>
                    </a:ext>
                  </a:extLst>
                </a:gridCol>
                <a:gridCol w="2002340">
                  <a:extLst>
                    <a:ext uri="{9D8B030D-6E8A-4147-A177-3AD203B41FA5}">
                      <a16:colId xmlns:a16="http://schemas.microsoft.com/office/drawing/2014/main" val="172003317"/>
                    </a:ext>
                  </a:extLst>
                </a:gridCol>
                <a:gridCol w="2552335">
                  <a:extLst>
                    <a:ext uri="{9D8B030D-6E8A-4147-A177-3AD203B41FA5}">
                      <a16:colId xmlns:a16="http://schemas.microsoft.com/office/drawing/2014/main" val="3962414256"/>
                    </a:ext>
                  </a:extLst>
                </a:gridCol>
              </a:tblGrid>
              <a:tr h="730724">
                <a:tc>
                  <a:txBody>
                    <a:bodyPr/>
                    <a:lstStyle/>
                    <a:p>
                      <a:r>
                        <a:rPr lang="en-US" sz="1800" b="1" dirty="0">
                          <a:solidFill>
                            <a:schemeClr val="tx1"/>
                          </a:solidFill>
                        </a:rPr>
                        <a:t>School</a:t>
                      </a:r>
                    </a:p>
                  </a:txBody>
                  <a:tcPr/>
                </a:tc>
                <a:tc>
                  <a:txBody>
                    <a:bodyPr/>
                    <a:lstStyle/>
                    <a:p>
                      <a:r>
                        <a:rPr lang="en-US" sz="1800" dirty="0">
                          <a:solidFill>
                            <a:schemeClr val="tx1"/>
                          </a:solidFill>
                        </a:rPr>
                        <a:t>Square Footage</a:t>
                      </a:r>
                    </a:p>
                  </a:txBody>
                  <a:tcPr/>
                </a:tc>
                <a:tc>
                  <a:txBody>
                    <a:bodyPr/>
                    <a:lstStyle/>
                    <a:p>
                      <a:r>
                        <a:rPr lang="en-US" sz="1800" dirty="0">
                          <a:solidFill>
                            <a:schemeClr val="tx1"/>
                          </a:solidFill>
                        </a:rPr>
                        <a:t>Year Built</a:t>
                      </a:r>
                    </a:p>
                  </a:txBody>
                  <a:tcPr/>
                </a:tc>
                <a:tc>
                  <a:txBody>
                    <a:bodyPr/>
                    <a:lstStyle/>
                    <a:p>
                      <a:r>
                        <a:rPr lang="en-US" sz="1800" dirty="0">
                          <a:solidFill>
                            <a:schemeClr val="tx1"/>
                          </a:solidFill>
                        </a:rPr>
                        <a:t>Addition(s)</a:t>
                      </a:r>
                    </a:p>
                  </a:txBody>
                  <a:tcPr/>
                </a:tc>
                <a:tc>
                  <a:txBody>
                    <a:bodyPr/>
                    <a:lstStyle/>
                    <a:p>
                      <a:pPr algn="ctr" fontAlgn="b"/>
                      <a:r>
                        <a:rPr lang="en-US" sz="1800" b="1" i="0" u="none" strike="noStrike" kern="1200" dirty="0">
                          <a:solidFill>
                            <a:schemeClr val="tx1"/>
                          </a:solidFill>
                          <a:effectLst/>
                          <a:latin typeface="+mn-lt"/>
                          <a:ea typeface="+mn-ea"/>
                          <a:cs typeface="+mn-cs"/>
                        </a:rPr>
                        <a:t>Annual Cost</a:t>
                      </a:r>
                    </a:p>
                  </a:txBody>
                  <a:tcPr/>
                </a:tc>
                <a:extLst>
                  <a:ext uri="{0D108BD9-81ED-4DB2-BD59-A6C34878D82A}">
                    <a16:rowId xmlns:a16="http://schemas.microsoft.com/office/drawing/2014/main" val="3438160159"/>
                  </a:ext>
                </a:extLst>
              </a:tr>
              <a:tr h="654685">
                <a:tc>
                  <a:txBody>
                    <a:bodyPr/>
                    <a:lstStyle/>
                    <a:p>
                      <a:r>
                        <a:rPr lang="en-US" dirty="0"/>
                        <a:t>Former Admin. Offices</a:t>
                      </a:r>
                    </a:p>
                    <a:p>
                      <a:r>
                        <a:rPr lang="en-US" dirty="0"/>
                        <a:t>925 Felix</a:t>
                      </a:r>
                    </a:p>
                  </a:txBody>
                  <a:tcPr/>
                </a:tc>
                <a:tc>
                  <a:txBody>
                    <a:bodyPr/>
                    <a:lstStyle/>
                    <a:p>
                      <a:r>
                        <a:rPr lang="en-US" dirty="0"/>
                        <a:t>17,562</a:t>
                      </a:r>
                    </a:p>
                  </a:txBody>
                  <a:tcPr/>
                </a:tc>
                <a:tc>
                  <a:txBody>
                    <a:bodyPr/>
                    <a:lstStyle/>
                    <a:p>
                      <a:r>
                        <a:rPr lang="en-US" dirty="0"/>
                        <a:t>1902</a:t>
                      </a:r>
                    </a:p>
                  </a:txBody>
                  <a:tcPr/>
                </a:tc>
                <a:tc>
                  <a:txBody>
                    <a:bodyPr/>
                    <a:lstStyle/>
                    <a:p>
                      <a:endParaRPr lang="en-US" dirty="0"/>
                    </a:p>
                  </a:txBody>
                  <a:tcPr/>
                </a:tc>
                <a:tc>
                  <a:txBody>
                    <a:bodyPr/>
                    <a:lstStyle/>
                    <a:p>
                      <a:r>
                        <a:rPr lang="en-US" dirty="0"/>
                        <a:t>$43,383</a:t>
                      </a:r>
                    </a:p>
                  </a:txBody>
                  <a:tcPr/>
                </a:tc>
                <a:extLst>
                  <a:ext uri="{0D108BD9-81ED-4DB2-BD59-A6C34878D82A}">
                    <a16:rowId xmlns:a16="http://schemas.microsoft.com/office/drawing/2014/main" val="3041574353"/>
                  </a:ext>
                </a:extLst>
              </a:tr>
              <a:tr h="654685">
                <a:tc>
                  <a:txBody>
                    <a:bodyPr/>
                    <a:lstStyle/>
                    <a:p>
                      <a:r>
                        <a:rPr lang="en-US" dirty="0"/>
                        <a:t>Noyes Administration Offices</a:t>
                      </a:r>
                    </a:p>
                  </a:txBody>
                  <a:tcPr/>
                </a:tc>
                <a:tc>
                  <a:txBody>
                    <a:bodyPr/>
                    <a:lstStyle/>
                    <a:p>
                      <a:r>
                        <a:rPr lang="en-US" dirty="0"/>
                        <a:t>30,991 </a:t>
                      </a:r>
                    </a:p>
                  </a:txBody>
                  <a:tcPr/>
                </a:tc>
                <a:tc>
                  <a:txBody>
                    <a:bodyPr/>
                    <a:lstStyle/>
                    <a:p>
                      <a:r>
                        <a:rPr lang="en-US" dirty="0"/>
                        <a:t>1939</a:t>
                      </a:r>
                    </a:p>
                  </a:txBody>
                  <a:tcPr/>
                </a:tc>
                <a:tc>
                  <a:txBody>
                    <a:bodyPr/>
                    <a:lstStyle/>
                    <a:p>
                      <a:r>
                        <a:rPr lang="en-US" dirty="0"/>
                        <a:t>1967, 2002</a:t>
                      </a:r>
                    </a:p>
                  </a:txBody>
                  <a:tcPr/>
                </a:tc>
                <a:tc>
                  <a:txBody>
                    <a:bodyPr/>
                    <a:lstStyle/>
                    <a:p>
                      <a:r>
                        <a:rPr lang="en-US" dirty="0"/>
                        <a:t>$308,359</a:t>
                      </a:r>
                    </a:p>
                  </a:txBody>
                  <a:tcPr/>
                </a:tc>
                <a:extLst>
                  <a:ext uri="{0D108BD9-81ED-4DB2-BD59-A6C34878D82A}">
                    <a16:rowId xmlns:a16="http://schemas.microsoft.com/office/drawing/2014/main" val="2447846493"/>
                  </a:ext>
                </a:extLst>
              </a:tr>
              <a:tr h="654685">
                <a:tc>
                  <a:txBody>
                    <a:bodyPr/>
                    <a:lstStyle/>
                    <a:p>
                      <a:r>
                        <a:rPr lang="en-US" dirty="0"/>
                        <a:t>Maintenance Dept.</a:t>
                      </a:r>
                    </a:p>
                    <a:p>
                      <a:r>
                        <a:rPr lang="en-US" dirty="0"/>
                        <a:t>1000 S 9</a:t>
                      </a:r>
                      <a:r>
                        <a:rPr lang="en-US" baseline="30000" dirty="0"/>
                        <a:t>th</a:t>
                      </a:r>
                      <a:endParaRPr lang="en-US" dirty="0"/>
                    </a:p>
                  </a:txBody>
                  <a:tcPr/>
                </a:tc>
                <a:tc>
                  <a:txBody>
                    <a:bodyPr/>
                    <a:lstStyle/>
                    <a:p>
                      <a:r>
                        <a:rPr lang="en-US" dirty="0"/>
                        <a:t>60,988</a:t>
                      </a:r>
                    </a:p>
                  </a:txBody>
                  <a:tcPr/>
                </a:tc>
                <a:tc>
                  <a:txBody>
                    <a:bodyPr/>
                    <a:lstStyle/>
                    <a:p>
                      <a:r>
                        <a:rPr lang="en-US" dirty="0"/>
                        <a:t>1964</a:t>
                      </a:r>
                    </a:p>
                  </a:txBody>
                  <a:tcPr/>
                </a:tc>
                <a:tc>
                  <a:txBody>
                    <a:bodyPr/>
                    <a:lstStyle/>
                    <a:p>
                      <a:endParaRPr lang="en-US" dirty="0"/>
                    </a:p>
                  </a:txBody>
                  <a:tcPr/>
                </a:tc>
                <a:tc>
                  <a:txBody>
                    <a:bodyPr/>
                    <a:lstStyle/>
                    <a:p>
                      <a:r>
                        <a:rPr lang="en-US" dirty="0"/>
                        <a:t>$82,292</a:t>
                      </a:r>
                    </a:p>
                  </a:txBody>
                  <a:tcPr/>
                </a:tc>
                <a:extLst>
                  <a:ext uri="{0D108BD9-81ED-4DB2-BD59-A6C34878D82A}">
                    <a16:rowId xmlns:a16="http://schemas.microsoft.com/office/drawing/2014/main" val="2676248828"/>
                  </a:ext>
                </a:extLst>
              </a:tr>
              <a:tr h="782205">
                <a:tc>
                  <a:txBody>
                    <a:bodyPr/>
                    <a:lstStyle/>
                    <a:p>
                      <a:r>
                        <a:rPr lang="en-US" sz="1800" dirty="0"/>
                        <a:t>Maintenance Grounds Dept.</a:t>
                      </a:r>
                    </a:p>
                    <a:p>
                      <a:r>
                        <a:rPr lang="en-US" sz="1800" dirty="0"/>
                        <a:t>801 S 9</a:t>
                      </a:r>
                      <a:r>
                        <a:rPr lang="en-US" sz="1800" baseline="30000" dirty="0"/>
                        <a:t>th</a:t>
                      </a:r>
                      <a:endParaRPr lang="en-US" sz="1800" dirty="0"/>
                    </a:p>
                  </a:txBody>
                  <a:tcPr/>
                </a:tc>
                <a:tc>
                  <a:txBody>
                    <a:bodyPr/>
                    <a:lstStyle/>
                    <a:p>
                      <a:r>
                        <a:rPr lang="en-US" sz="1800" dirty="0"/>
                        <a:t>25,380</a:t>
                      </a:r>
                    </a:p>
                  </a:txBody>
                  <a:tcPr/>
                </a:tc>
                <a:tc>
                  <a:txBody>
                    <a:bodyPr/>
                    <a:lstStyle/>
                    <a:p>
                      <a:r>
                        <a:rPr lang="en-US" sz="1800" dirty="0"/>
                        <a:t>1921</a:t>
                      </a:r>
                    </a:p>
                  </a:txBody>
                  <a:tcPr/>
                </a:tc>
                <a:tc>
                  <a:txBody>
                    <a:bodyPr/>
                    <a:lstStyle/>
                    <a:p>
                      <a:endParaRPr lang="en-US" sz="1800" dirty="0"/>
                    </a:p>
                  </a:txBody>
                  <a:tcPr/>
                </a:tc>
                <a:tc>
                  <a:txBody>
                    <a:bodyPr/>
                    <a:lstStyle/>
                    <a:p>
                      <a:pPr algn="l" fontAlgn="b"/>
                      <a:r>
                        <a:rPr lang="en-US" sz="1800" b="0" i="0" u="none" strike="noStrike" kern="1200" dirty="0">
                          <a:solidFill>
                            <a:schemeClr val="tx1"/>
                          </a:solidFill>
                          <a:effectLst/>
                          <a:latin typeface="+mn-lt"/>
                          <a:ea typeface="+mn-ea"/>
                          <a:cs typeface="+mn-cs"/>
                        </a:rPr>
                        <a:t>$23,497</a:t>
                      </a:r>
                    </a:p>
                  </a:txBody>
                  <a:tcPr/>
                </a:tc>
                <a:extLst>
                  <a:ext uri="{0D108BD9-81ED-4DB2-BD59-A6C34878D82A}">
                    <a16:rowId xmlns:a16="http://schemas.microsoft.com/office/drawing/2014/main" val="2868439004"/>
                  </a:ext>
                </a:extLst>
              </a:tr>
              <a:tr h="417557">
                <a:tc>
                  <a:txBody>
                    <a:bodyPr/>
                    <a:lstStyle/>
                    <a:p>
                      <a:r>
                        <a:rPr lang="en-US" dirty="0"/>
                        <a:t>Keatley Center</a:t>
                      </a:r>
                    </a:p>
                  </a:txBody>
                  <a:tcPr/>
                </a:tc>
                <a:tc>
                  <a:txBody>
                    <a:bodyPr/>
                    <a:lstStyle/>
                    <a:p>
                      <a:r>
                        <a:rPr lang="en-US" dirty="0"/>
                        <a:t>21,216</a:t>
                      </a:r>
                    </a:p>
                  </a:txBody>
                  <a:tcPr/>
                </a:tc>
                <a:tc>
                  <a:txBody>
                    <a:bodyPr/>
                    <a:lstStyle/>
                    <a:p>
                      <a:r>
                        <a:rPr lang="en-US" dirty="0"/>
                        <a:t>1976</a:t>
                      </a:r>
                    </a:p>
                  </a:txBody>
                  <a:tcPr/>
                </a:tc>
                <a:tc>
                  <a:txBody>
                    <a:bodyPr/>
                    <a:lstStyle/>
                    <a:p>
                      <a:endParaRPr lang="en-US" dirty="0"/>
                    </a:p>
                  </a:txBody>
                  <a:tcPr/>
                </a:tc>
                <a:tc>
                  <a:txBody>
                    <a:bodyPr/>
                    <a:lstStyle/>
                    <a:p>
                      <a:r>
                        <a:rPr lang="en-US" b="0" dirty="0">
                          <a:solidFill>
                            <a:schemeClr val="tx1"/>
                          </a:solidFill>
                        </a:rPr>
                        <a:t>$11,031</a:t>
                      </a:r>
                    </a:p>
                  </a:txBody>
                  <a:tcPr/>
                </a:tc>
                <a:extLst>
                  <a:ext uri="{0D108BD9-81ED-4DB2-BD59-A6C34878D82A}">
                    <a16:rowId xmlns:a16="http://schemas.microsoft.com/office/drawing/2014/main" val="3484615982"/>
                  </a:ext>
                </a:extLst>
              </a:tr>
              <a:tr h="417557">
                <a:tc>
                  <a:txBody>
                    <a:bodyPr/>
                    <a:lstStyle/>
                    <a:p>
                      <a:r>
                        <a:rPr lang="en-US" dirty="0"/>
                        <a:t>Pear St. Warehouse</a:t>
                      </a:r>
                    </a:p>
                  </a:txBody>
                  <a:tcPr/>
                </a:tc>
                <a:tc>
                  <a:txBody>
                    <a:bodyPr/>
                    <a:lstStyle/>
                    <a:p>
                      <a:r>
                        <a:rPr lang="en-US" dirty="0"/>
                        <a:t>33,000</a:t>
                      </a:r>
                    </a:p>
                  </a:txBody>
                  <a:tcPr/>
                </a:tc>
                <a:tc>
                  <a:txBody>
                    <a:bodyPr/>
                    <a:lstStyle/>
                    <a:p>
                      <a:endParaRPr lang="en-US" dirty="0"/>
                    </a:p>
                  </a:txBody>
                  <a:tcPr/>
                </a:tc>
                <a:tc>
                  <a:txBody>
                    <a:bodyPr/>
                    <a:lstStyle/>
                    <a:p>
                      <a:endParaRPr lang="en-US" dirty="0"/>
                    </a:p>
                  </a:txBody>
                  <a:tcPr/>
                </a:tc>
                <a:tc>
                  <a:txBody>
                    <a:bodyPr/>
                    <a:lstStyle/>
                    <a:p>
                      <a:r>
                        <a:rPr lang="en-US" b="0" dirty="0">
                          <a:solidFill>
                            <a:schemeClr val="tx1"/>
                          </a:solidFill>
                        </a:rPr>
                        <a:t>$36,321</a:t>
                      </a:r>
                    </a:p>
                  </a:txBody>
                  <a:tcPr/>
                </a:tc>
                <a:extLst>
                  <a:ext uri="{0D108BD9-81ED-4DB2-BD59-A6C34878D82A}">
                    <a16:rowId xmlns:a16="http://schemas.microsoft.com/office/drawing/2014/main" val="3878099130"/>
                  </a:ext>
                </a:extLst>
              </a:tr>
              <a:tr h="417557">
                <a:tc>
                  <a:txBody>
                    <a:bodyPr/>
                    <a:lstStyle/>
                    <a:p>
                      <a:r>
                        <a:rPr lang="en-US" dirty="0"/>
                        <a:t>Troester Media Center</a:t>
                      </a:r>
                    </a:p>
                  </a:txBody>
                  <a:tcPr/>
                </a:tc>
                <a:tc>
                  <a:txBody>
                    <a:bodyPr/>
                    <a:lstStyle/>
                    <a:p>
                      <a:r>
                        <a:rPr lang="en-US" dirty="0"/>
                        <a:t>21,116</a:t>
                      </a:r>
                    </a:p>
                  </a:txBody>
                  <a:tcPr/>
                </a:tc>
                <a:tc>
                  <a:txBody>
                    <a:bodyPr/>
                    <a:lstStyle/>
                    <a:p>
                      <a:r>
                        <a:rPr lang="en-US" dirty="0"/>
                        <a:t>1925</a:t>
                      </a:r>
                    </a:p>
                  </a:txBody>
                  <a:tcPr/>
                </a:tc>
                <a:tc>
                  <a:txBody>
                    <a:bodyPr/>
                    <a:lstStyle/>
                    <a:p>
                      <a:endParaRPr lang="en-US" dirty="0"/>
                    </a:p>
                  </a:txBody>
                  <a:tcPr/>
                </a:tc>
                <a:tc>
                  <a:txBody>
                    <a:bodyPr/>
                    <a:lstStyle/>
                    <a:p>
                      <a:r>
                        <a:rPr lang="en-US" b="0" dirty="0">
                          <a:solidFill>
                            <a:schemeClr val="tx1"/>
                          </a:solidFill>
                        </a:rPr>
                        <a:t>$47,168</a:t>
                      </a:r>
                    </a:p>
                  </a:txBody>
                  <a:tcPr/>
                </a:tc>
                <a:extLst>
                  <a:ext uri="{0D108BD9-81ED-4DB2-BD59-A6C34878D82A}">
                    <a16:rowId xmlns:a16="http://schemas.microsoft.com/office/drawing/2014/main" val="537030049"/>
                  </a:ext>
                </a:extLst>
              </a:tr>
            </a:tbl>
          </a:graphicData>
        </a:graphic>
      </p:graphicFrame>
    </p:spTree>
    <p:extLst>
      <p:ext uri="{BB962C8B-B14F-4D97-AF65-F5344CB8AC3E}">
        <p14:creationId xmlns:p14="http://schemas.microsoft.com/office/powerpoint/2010/main" val="20028472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66FBA-E228-3443-BCFB-46237EA5B56F}"/>
              </a:ext>
            </a:extLst>
          </p:cNvPr>
          <p:cNvSpPr>
            <a:spLocks noGrp="1"/>
          </p:cNvSpPr>
          <p:nvPr>
            <p:ph type="title"/>
          </p:nvPr>
        </p:nvSpPr>
        <p:spPr/>
        <p:txBody>
          <a:bodyPr/>
          <a:lstStyle/>
          <a:p>
            <a:r>
              <a:rPr lang="en-US" dirty="0"/>
              <a:t>Capital Improvement Projects</a:t>
            </a:r>
          </a:p>
        </p:txBody>
      </p:sp>
      <p:sp>
        <p:nvSpPr>
          <p:cNvPr id="3" name="Content Placeholder 2">
            <a:extLst>
              <a:ext uri="{FF2B5EF4-FFF2-40B4-BE49-F238E27FC236}">
                <a16:creationId xmlns:a16="http://schemas.microsoft.com/office/drawing/2014/main" id="{215CCFEC-643E-8B42-B4BF-249B0CF8B758}"/>
              </a:ext>
            </a:extLst>
          </p:cNvPr>
          <p:cNvSpPr>
            <a:spLocks noGrp="1"/>
          </p:cNvSpPr>
          <p:nvPr>
            <p:ph sz="half" idx="1"/>
          </p:nvPr>
        </p:nvSpPr>
        <p:spPr>
          <a:xfrm>
            <a:off x="711200" y="3167064"/>
            <a:ext cx="4737100" cy="3236911"/>
          </a:xfrm>
        </p:spPr>
        <p:txBody>
          <a:bodyPr>
            <a:normAutofit fontScale="62500" lnSpcReduction="20000"/>
          </a:bodyPr>
          <a:lstStyle/>
          <a:p>
            <a:r>
              <a:rPr lang="en-US" dirty="0"/>
              <a:t>New playground equipment</a:t>
            </a:r>
          </a:p>
          <a:p>
            <a:r>
              <a:rPr lang="en-US" dirty="0"/>
              <a:t>Roofs</a:t>
            </a:r>
          </a:p>
          <a:p>
            <a:r>
              <a:rPr lang="en-US" dirty="0"/>
              <a:t>HVAC</a:t>
            </a:r>
          </a:p>
          <a:p>
            <a:r>
              <a:rPr lang="en-US" dirty="0"/>
              <a:t>Concrete; asphalt </a:t>
            </a:r>
          </a:p>
          <a:p>
            <a:r>
              <a:rPr lang="en-US" dirty="0"/>
              <a:t>Electrical panels</a:t>
            </a:r>
          </a:p>
          <a:p>
            <a:r>
              <a:rPr lang="en-US" dirty="0"/>
              <a:t>Replace main entrance canopy at Pickett</a:t>
            </a:r>
          </a:p>
          <a:p>
            <a:r>
              <a:rPr lang="en-US" dirty="0"/>
              <a:t>Refinish cedar siding at Carden Park</a:t>
            </a:r>
          </a:p>
        </p:txBody>
      </p:sp>
      <p:sp>
        <p:nvSpPr>
          <p:cNvPr id="4" name="Content Placeholder 3">
            <a:extLst>
              <a:ext uri="{FF2B5EF4-FFF2-40B4-BE49-F238E27FC236}">
                <a16:creationId xmlns:a16="http://schemas.microsoft.com/office/drawing/2014/main" id="{07BF82F4-1F2C-839A-2DFF-5457DBD1FAFE}"/>
              </a:ext>
            </a:extLst>
          </p:cNvPr>
          <p:cNvSpPr>
            <a:spLocks noGrp="1"/>
          </p:cNvSpPr>
          <p:nvPr>
            <p:ph sz="half" idx="2"/>
          </p:nvPr>
        </p:nvSpPr>
        <p:spPr>
          <a:xfrm>
            <a:off x="6413500" y="3167064"/>
            <a:ext cx="5473700" cy="3602037"/>
          </a:xfrm>
        </p:spPr>
        <p:txBody>
          <a:bodyPr>
            <a:normAutofit fontScale="62500" lnSpcReduction="20000"/>
          </a:bodyPr>
          <a:lstStyle/>
          <a:p>
            <a:r>
              <a:rPr lang="en-US" dirty="0">
                <a:ea typeface="+mn-lt"/>
                <a:cs typeface="+mn-lt"/>
              </a:rPr>
              <a:t>New playground equipment</a:t>
            </a:r>
          </a:p>
          <a:p>
            <a:r>
              <a:rPr lang="en-US" dirty="0">
                <a:ea typeface="+mn-lt"/>
                <a:cs typeface="+mn-lt"/>
              </a:rPr>
              <a:t>Roofs</a:t>
            </a:r>
          </a:p>
          <a:p>
            <a:r>
              <a:rPr lang="en-US" dirty="0">
                <a:ea typeface="+mn-lt"/>
                <a:cs typeface="+mn-lt"/>
              </a:rPr>
              <a:t>HVAC</a:t>
            </a:r>
          </a:p>
          <a:p>
            <a:r>
              <a:rPr lang="en-US" dirty="0">
                <a:ea typeface="+mn-lt"/>
                <a:cs typeface="+mn-lt"/>
              </a:rPr>
              <a:t>Concrete; asphalt</a:t>
            </a:r>
          </a:p>
          <a:p>
            <a:r>
              <a:rPr lang="en-US" dirty="0">
                <a:ea typeface="+mn-lt"/>
                <a:cs typeface="+mn-lt"/>
              </a:rPr>
              <a:t>Electrical panels</a:t>
            </a:r>
          </a:p>
          <a:p>
            <a:r>
              <a:rPr lang="en-US" dirty="0">
                <a:ea typeface="+mn-lt"/>
                <a:cs typeface="+mn-lt"/>
              </a:rPr>
              <a:t>Noyes renovation</a:t>
            </a:r>
          </a:p>
          <a:p>
            <a:r>
              <a:rPr lang="en-US" dirty="0">
                <a:ea typeface="+mn-lt"/>
                <a:cs typeface="+mn-lt"/>
              </a:rPr>
              <a:t>Replacement of main backup generator at TMC</a:t>
            </a:r>
          </a:p>
          <a:p>
            <a:r>
              <a:rPr lang="en-US" dirty="0">
                <a:ea typeface="+mn-lt"/>
                <a:cs typeface="+mn-lt"/>
              </a:rPr>
              <a:t>Install water softeners for all boilers, cooling towers, and chillers</a:t>
            </a:r>
          </a:p>
          <a:p>
            <a:r>
              <a:rPr lang="en-US" dirty="0">
                <a:ea typeface="+mn-lt"/>
                <a:cs typeface="+mn-lt"/>
              </a:rPr>
              <a:t>Emergency fire line repair/replacement at Hillyard Tech</a:t>
            </a:r>
          </a:p>
          <a:p>
            <a:r>
              <a:rPr lang="en-US" dirty="0">
                <a:ea typeface="+mn-lt"/>
                <a:cs typeface="+mn-lt"/>
              </a:rPr>
              <a:t>Gravel bus parking lot at Lake</a:t>
            </a:r>
            <a:endParaRPr lang="en-US" dirty="0"/>
          </a:p>
          <a:p>
            <a:endParaRPr lang="en-US" dirty="0"/>
          </a:p>
        </p:txBody>
      </p:sp>
      <p:sp>
        <p:nvSpPr>
          <p:cNvPr id="5" name="Google Shape;263;p19">
            <a:extLst>
              <a:ext uri="{FF2B5EF4-FFF2-40B4-BE49-F238E27FC236}">
                <a16:creationId xmlns:a16="http://schemas.microsoft.com/office/drawing/2014/main" id="{3B9464FC-96DA-3A03-1D43-62F892148227}"/>
              </a:ext>
            </a:extLst>
          </p:cNvPr>
          <p:cNvSpPr txBox="1"/>
          <p:nvPr/>
        </p:nvSpPr>
        <p:spPr>
          <a:xfrm>
            <a:off x="584200" y="1948657"/>
            <a:ext cx="5181600" cy="1112044"/>
          </a:xfrm>
          <a:prstGeom prst="rect">
            <a:avLst/>
          </a:prstGeom>
          <a:gradFill>
            <a:gsLst>
              <a:gs pos="0">
                <a:srgbClr val="92335E"/>
              </a:gs>
              <a:gs pos="50000">
                <a:srgbClr val="D24D8A"/>
              </a:gs>
              <a:gs pos="100000">
                <a:srgbClr val="FA5DA5"/>
              </a:gs>
            </a:gsLst>
            <a:lin ang="2700000" scaled="0"/>
          </a:gradFill>
          <a:ln>
            <a:noFill/>
          </a:ln>
        </p:spPr>
        <p:txBody>
          <a:bodyPr spcFirstLastPara="1" wrap="square" lIns="91425" tIns="45700" rIns="91425" bIns="45700" anchor="ctr" anchorCtr="0">
            <a:noAutofit/>
          </a:bodyPr>
          <a:lstStyle/>
          <a:p>
            <a:pPr lvl="0" algn="ctr">
              <a:buClr>
                <a:srgbClr val="FFFFFF"/>
              </a:buClr>
              <a:buSzPts val="4800"/>
            </a:pPr>
            <a:r>
              <a:rPr lang="en-US" sz="3200" b="1" dirty="0">
                <a:solidFill>
                  <a:schemeClr val="accent3">
                    <a:lumMod val="60000"/>
                    <a:lumOff val="40000"/>
                  </a:schemeClr>
                </a:solidFill>
                <a:ea typeface="Arial"/>
                <a:cs typeface="Arial"/>
                <a:sym typeface="Arial"/>
              </a:rPr>
              <a:t>2020-21 </a:t>
            </a:r>
            <a:r>
              <a:rPr lang="en-US" sz="3200" b="1" dirty="0">
                <a:solidFill>
                  <a:srgbClr val="FFFFFF"/>
                </a:solidFill>
                <a:ea typeface="Arial"/>
                <a:cs typeface="Arial"/>
                <a:sym typeface="Arial"/>
              </a:rPr>
              <a:t> </a:t>
            </a:r>
            <a:r>
              <a:rPr lang="en-US" sz="3600" b="1" dirty="0">
                <a:solidFill>
                  <a:srgbClr val="FFFFFF"/>
                </a:solidFill>
                <a:ea typeface="Arial"/>
                <a:cs typeface="Arial"/>
                <a:sym typeface="Arial"/>
              </a:rPr>
              <a:t>$2,091,477</a:t>
            </a:r>
          </a:p>
        </p:txBody>
      </p:sp>
      <p:sp>
        <p:nvSpPr>
          <p:cNvPr id="6" name="Google Shape;263;p19">
            <a:extLst>
              <a:ext uri="{FF2B5EF4-FFF2-40B4-BE49-F238E27FC236}">
                <a16:creationId xmlns:a16="http://schemas.microsoft.com/office/drawing/2014/main" id="{52A29236-077B-35C6-88BD-839DEC4318C4}"/>
              </a:ext>
            </a:extLst>
          </p:cNvPr>
          <p:cNvSpPr txBox="1"/>
          <p:nvPr/>
        </p:nvSpPr>
        <p:spPr>
          <a:xfrm>
            <a:off x="6235700" y="1948657"/>
            <a:ext cx="5181600" cy="1112044"/>
          </a:xfrm>
          <a:prstGeom prst="rect">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lin ang="2700000" scaled="1"/>
            <a:tileRect/>
          </a:gradFill>
          <a:ln>
            <a:noFill/>
          </a:ln>
        </p:spPr>
        <p:txBody>
          <a:bodyPr spcFirstLastPara="1" wrap="square" lIns="91425" tIns="45700" rIns="91425" bIns="45700" anchor="ctr" anchorCtr="0">
            <a:noAutofit/>
          </a:bodyPr>
          <a:lstStyle/>
          <a:p>
            <a:pPr lvl="0" algn="ctr">
              <a:buClr>
                <a:srgbClr val="FFFFFF"/>
              </a:buClr>
              <a:buSzPts val="4800"/>
            </a:pPr>
            <a:r>
              <a:rPr lang="en-US" sz="3200" b="1" dirty="0">
                <a:solidFill>
                  <a:schemeClr val="tx2">
                    <a:lumMod val="40000"/>
                    <a:lumOff val="60000"/>
                  </a:schemeClr>
                </a:solidFill>
                <a:ea typeface="Arial"/>
                <a:cs typeface="Arial"/>
                <a:sym typeface="Arial"/>
              </a:rPr>
              <a:t>2021-22</a:t>
            </a:r>
            <a:r>
              <a:rPr lang="en-US" sz="3200" b="1" dirty="0">
                <a:solidFill>
                  <a:schemeClr val="accent3">
                    <a:lumMod val="60000"/>
                    <a:lumOff val="40000"/>
                  </a:schemeClr>
                </a:solidFill>
                <a:ea typeface="Arial"/>
                <a:cs typeface="Arial"/>
                <a:sym typeface="Arial"/>
              </a:rPr>
              <a:t> </a:t>
            </a:r>
            <a:r>
              <a:rPr lang="en-US" sz="3200" b="1" dirty="0">
                <a:solidFill>
                  <a:srgbClr val="FFFFFF"/>
                </a:solidFill>
                <a:ea typeface="Arial"/>
                <a:cs typeface="Arial"/>
                <a:sym typeface="Arial"/>
              </a:rPr>
              <a:t> </a:t>
            </a:r>
            <a:r>
              <a:rPr lang="en-US" sz="3600" b="1" dirty="0">
                <a:solidFill>
                  <a:srgbClr val="FFFFFF"/>
                </a:solidFill>
                <a:ea typeface="Arial"/>
                <a:cs typeface="Arial"/>
                <a:sym typeface="Arial"/>
              </a:rPr>
              <a:t>$1,590,054</a:t>
            </a:r>
          </a:p>
        </p:txBody>
      </p:sp>
    </p:spTree>
    <p:extLst>
      <p:ext uri="{BB962C8B-B14F-4D97-AF65-F5344CB8AC3E}">
        <p14:creationId xmlns:p14="http://schemas.microsoft.com/office/powerpoint/2010/main" val="30679824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66FBA-E228-3443-BCFB-46237EA5B56F}"/>
              </a:ext>
            </a:extLst>
          </p:cNvPr>
          <p:cNvSpPr>
            <a:spLocks noGrp="1"/>
          </p:cNvSpPr>
          <p:nvPr>
            <p:ph type="title"/>
          </p:nvPr>
        </p:nvSpPr>
        <p:spPr/>
        <p:txBody>
          <a:bodyPr/>
          <a:lstStyle/>
          <a:p>
            <a:r>
              <a:rPr lang="en-US" dirty="0"/>
              <a:t>Security Entrances</a:t>
            </a:r>
          </a:p>
        </p:txBody>
      </p:sp>
      <p:sp>
        <p:nvSpPr>
          <p:cNvPr id="3" name="Content Placeholder 2">
            <a:extLst>
              <a:ext uri="{FF2B5EF4-FFF2-40B4-BE49-F238E27FC236}">
                <a16:creationId xmlns:a16="http://schemas.microsoft.com/office/drawing/2014/main" id="{215CCFEC-643E-8B42-B4BF-249B0CF8B758}"/>
              </a:ext>
            </a:extLst>
          </p:cNvPr>
          <p:cNvSpPr>
            <a:spLocks noGrp="1"/>
          </p:cNvSpPr>
          <p:nvPr>
            <p:ph idx="1"/>
          </p:nvPr>
        </p:nvSpPr>
        <p:spPr>
          <a:xfrm>
            <a:off x="2374900" y="5273675"/>
            <a:ext cx="9385300" cy="1257300"/>
          </a:xfrm>
        </p:spPr>
        <p:txBody>
          <a:bodyPr>
            <a:normAutofit/>
          </a:bodyPr>
          <a:lstStyle/>
          <a:p>
            <a:pPr marL="0" indent="0" algn="ctr">
              <a:lnSpc>
                <a:spcPct val="100000"/>
              </a:lnSpc>
              <a:buNone/>
            </a:pPr>
            <a:r>
              <a:rPr lang="en-US" sz="3200" dirty="0"/>
              <a:t>Coleman  </a:t>
            </a:r>
            <a:r>
              <a:rPr lang="en-US" sz="3200" dirty="0">
                <a:solidFill>
                  <a:schemeClr val="accent2">
                    <a:lumMod val="40000"/>
                    <a:lumOff val="60000"/>
                  </a:schemeClr>
                </a:solidFill>
              </a:rPr>
              <a:t>|</a:t>
            </a:r>
            <a:r>
              <a:rPr lang="en-US" sz="3200" dirty="0"/>
              <a:t>  Parkway  </a:t>
            </a:r>
            <a:r>
              <a:rPr lang="en-US" sz="3200" dirty="0">
                <a:solidFill>
                  <a:schemeClr val="accent2">
                    <a:lumMod val="40000"/>
                    <a:lumOff val="60000"/>
                  </a:schemeClr>
                </a:solidFill>
              </a:rPr>
              <a:t>|</a:t>
            </a:r>
            <a:r>
              <a:rPr lang="en-US" sz="3200" dirty="0"/>
              <a:t>  Spring Garden </a:t>
            </a:r>
            <a:br>
              <a:rPr lang="en-US" sz="3200" dirty="0">
                <a:solidFill>
                  <a:schemeClr val="accent2">
                    <a:lumMod val="40000"/>
                    <a:lumOff val="60000"/>
                  </a:schemeClr>
                </a:solidFill>
              </a:rPr>
            </a:br>
            <a:r>
              <a:rPr lang="en-US" sz="3200" dirty="0"/>
              <a:t>Lake  </a:t>
            </a:r>
            <a:r>
              <a:rPr lang="en-US" sz="3200" dirty="0">
                <a:solidFill>
                  <a:schemeClr val="accent2">
                    <a:lumMod val="40000"/>
                    <a:lumOff val="60000"/>
                  </a:schemeClr>
                </a:solidFill>
              </a:rPr>
              <a:t>|</a:t>
            </a:r>
            <a:r>
              <a:rPr lang="en-US" sz="3200" dirty="0"/>
              <a:t>  </a:t>
            </a:r>
            <a:r>
              <a:rPr lang="en-US" sz="3200" dirty="0" err="1"/>
              <a:t>Troester</a:t>
            </a:r>
            <a:r>
              <a:rPr lang="en-US" sz="3200" dirty="0"/>
              <a:t> Media Center</a:t>
            </a:r>
          </a:p>
        </p:txBody>
      </p:sp>
      <p:sp>
        <p:nvSpPr>
          <p:cNvPr id="4" name="Google Shape;263;p19">
            <a:extLst>
              <a:ext uri="{FF2B5EF4-FFF2-40B4-BE49-F238E27FC236}">
                <a16:creationId xmlns:a16="http://schemas.microsoft.com/office/drawing/2014/main" id="{25716969-6A41-A7FC-B414-2C238729FD63}"/>
              </a:ext>
            </a:extLst>
          </p:cNvPr>
          <p:cNvSpPr txBox="1"/>
          <p:nvPr/>
        </p:nvSpPr>
        <p:spPr>
          <a:xfrm>
            <a:off x="584200" y="2262552"/>
            <a:ext cx="9537700" cy="850901"/>
          </a:xfrm>
          <a:prstGeom prst="rect">
            <a:avLst/>
          </a:prstGeom>
          <a:gradFill>
            <a:gsLst>
              <a:gs pos="0">
                <a:srgbClr val="92335E"/>
              </a:gs>
              <a:gs pos="50000">
                <a:srgbClr val="D24D8A"/>
              </a:gs>
              <a:gs pos="100000">
                <a:srgbClr val="FA5DA5"/>
              </a:gs>
            </a:gsLst>
            <a:lin ang="2700000" scaled="0"/>
          </a:gradFill>
          <a:ln>
            <a:noFill/>
          </a:ln>
        </p:spPr>
        <p:txBody>
          <a:bodyPr spcFirstLastPara="1" wrap="square" lIns="91425" tIns="45700" rIns="91425" bIns="45700" anchor="ctr" anchorCtr="0">
            <a:noAutofit/>
          </a:bodyPr>
          <a:lstStyle/>
          <a:p>
            <a:pPr lvl="0" algn="ctr">
              <a:buClr>
                <a:srgbClr val="FFFFFF"/>
              </a:buClr>
              <a:buSzPts val="4800"/>
            </a:pPr>
            <a:r>
              <a:rPr lang="en-US" sz="3200" b="1" dirty="0">
                <a:solidFill>
                  <a:schemeClr val="accent3">
                    <a:lumMod val="60000"/>
                    <a:lumOff val="40000"/>
                  </a:schemeClr>
                </a:solidFill>
                <a:ea typeface="Arial"/>
                <a:cs typeface="Arial"/>
                <a:sym typeface="Arial"/>
              </a:rPr>
              <a:t>2020-21 </a:t>
            </a:r>
            <a:r>
              <a:rPr lang="en-US" sz="3200" b="1" dirty="0">
                <a:solidFill>
                  <a:srgbClr val="FFFFFF"/>
                </a:solidFill>
                <a:ea typeface="Arial"/>
                <a:cs typeface="Arial"/>
                <a:sym typeface="Arial"/>
              </a:rPr>
              <a:t> </a:t>
            </a:r>
            <a:r>
              <a:rPr lang="en-US" sz="3600" b="1" dirty="0">
                <a:solidFill>
                  <a:srgbClr val="FFFFFF"/>
                </a:solidFill>
                <a:ea typeface="Arial"/>
                <a:cs typeface="Arial"/>
                <a:sym typeface="Arial"/>
              </a:rPr>
              <a:t>$79,933</a:t>
            </a:r>
          </a:p>
        </p:txBody>
      </p:sp>
      <p:sp>
        <p:nvSpPr>
          <p:cNvPr id="5" name="TextBox 4">
            <a:extLst>
              <a:ext uri="{FF2B5EF4-FFF2-40B4-BE49-F238E27FC236}">
                <a16:creationId xmlns:a16="http://schemas.microsoft.com/office/drawing/2014/main" id="{740B5D26-1520-43CB-429F-5769446A6B3E}"/>
              </a:ext>
            </a:extLst>
          </p:cNvPr>
          <p:cNvSpPr txBox="1"/>
          <p:nvPr/>
        </p:nvSpPr>
        <p:spPr>
          <a:xfrm>
            <a:off x="736600" y="3278553"/>
            <a:ext cx="9385300" cy="584775"/>
          </a:xfrm>
          <a:prstGeom prst="rect">
            <a:avLst/>
          </a:prstGeom>
          <a:noFill/>
        </p:spPr>
        <p:txBody>
          <a:bodyPr wrap="square" rtlCol="0">
            <a:spAutoFit/>
          </a:bodyPr>
          <a:lstStyle/>
          <a:p>
            <a:pPr algn="ctr"/>
            <a:r>
              <a:rPr lang="en-US" sz="3200" dirty="0"/>
              <a:t>Bode  </a:t>
            </a:r>
            <a:r>
              <a:rPr lang="en-US" sz="3200" dirty="0">
                <a:solidFill>
                  <a:schemeClr val="accent2">
                    <a:lumMod val="40000"/>
                    <a:lumOff val="60000"/>
                  </a:schemeClr>
                </a:solidFill>
              </a:rPr>
              <a:t>|</a:t>
            </a:r>
            <a:r>
              <a:rPr lang="en-US" sz="3200" dirty="0"/>
              <a:t>  Eugene Field  </a:t>
            </a:r>
            <a:r>
              <a:rPr lang="en-US" sz="3200" dirty="0">
                <a:solidFill>
                  <a:schemeClr val="accent2">
                    <a:lumMod val="40000"/>
                    <a:lumOff val="60000"/>
                  </a:schemeClr>
                </a:solidFill>
              </a:rPr>
              <a:t>|</a:t>
            </a:r>
            <a:r>
              <a:rPr lang="en-US" sz="3200" dirty="0"/>
              <a:t>  Mark Twain  </a:t>
            </a:r>
            <a:r>
              <a:rPr lang="en-US" sz="3200" dirty="0">
                <a:solidFill>
                  <a:schemeClr val="accent2">
                    <a:lumMod val="40000"/>
                    <a:lumOff val="60000"/>
                  </a:schemeClr>
                </a:solidFill>
              </a:rPr>
              <a:t>|</a:t>
            </a:r>
            <a:r>
              <a:rPr lang="en-US" sz="3200" dirty="0"/>
              <a:t>  925 Felix</a:t>
            </a:r>
          </a:p>
        </p:txBody>
      </p:sp>
      <p:sp>
        <p:nvSpPr>
          <p:cNvPr id="6" name="Google Shape;263;p19">
            <a:extLst>
              <a:ext uri="{FF2B5EF4-FFF2-40B4-BE49-F238E27FC236}">
                <a16:creationId xmlns:a16="http://schemas.microsoft.com/office/drawing/2014/main" id="{86B6FB0A-4D66-DC5F-2815-C4B9038AD51A}"/>
              </a:ext>
            </a:extLst>
          </p:cNvPr>
          <p:cNvSpPr txBox="1"/>
          <p:nvPr/>
        </p:nvSpPr>
        <p:spPr>
          <a:xfrm>
            <a:off x="2222500" y="4330699"/>
            <a:ext cx="9537700" cy="850901"/>
          </a:xfrm>
          <a:prstGeom prst="rect">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lin ang="2700000" scaled="1"/>
            <a:tileRect/>
          </a:gradFill>
          <a:ln>
            <a:noFill/>
          </a:ln>
        </p:spPr>
        <p:txBody>
          <a:bodyPr spcFirstLastPara="1" wrap="square" lIns="91425" tIns="45700" rIns="91425" bIns="45700" anchor="ctr" anchorCtr="0">
            <a:noAutofit/>
          </a:bodyPr>
          <a:lstStyle/>
          <a:p>
            <a:pPr lvl="0" algn="ctr">
              <a:buClr>
                <a:srgbClr val="FFFFFF"/>
              </a:buClr>
              <a:buSzPts val="4800"/>
            </a:pPr>
            <a:r>
              <a:rPr lang="en-US" sz="3200" b="1" dirty="0">
                <a:solidFill>
                  <a:schemeClr val="tx2">
                    <a:lumMod val="40000"/>
                    <a:lumOff val="60000"/>
                  </a:schemeClr>
                </a:solidFill>
                <a:ea typeface="Arial"/>
                <a:cs typeface="Arial"/>
                <a:sym typeface="Arial"/>
              </a:rPr>
              <a:t>2021-2022</a:t>
            </a:r>
            <a:r>
              <a:rPr lang="en-US" sz="3200" b="1" dirty="0">
                <a:solidFill>
                  <a:schemeClr val="accent3">
                    <a:lumMod val="60000"/>
                    <a:lumOff val="40000"/>
                  </a:schemeClr>
                </a:solidFill>
                <a:ea typeface="Arial"/>
                <a:cs typeface="Arial"/>
                <a:sym typeface="Arial"/>
              </a:rPr>
              <a:t> </a:t>
            </a:r>
            <a:r>
              <a:rPr lang="en-US" sz="3200" b="1" dirty="0">
                <a:solidFill>
                  <a:srgbClr val="FFFFFF"/>
                </a:solidFill>
                <a:ea typeface="Arial"/>
                <a:cs typeface="Arial"/>
                <a:sym typeface="Arial"/>
              </a:rPr>
              <a:t> </a:t>
            </a:r>
            <a:r>
              <a:rPr lang="en-US" sz="3600" b="1" dirty="0">
                <a:solidFill>
                  <a:srgbClr val="FFFFFF"/>
                </a:solidFill>
                <a:ea typeface="Arial"/>
                <a:cs typeface="Arial"/>
                <a:sym typeface="Arial"/>
              </a:rPr>
              <a:t>$97,654</a:t>
            </a:r>
          </a:p>
        </p:txBody>
      </p:sp>
      <p:pic>
        <p:nvPicPr>
          <p:cNvPr id="11" name="Picture 10">
            <a:extLst>
              <a:ext uri="{FF2B5EF4-FFF2-40B4-BE49-F238E27FC236}">
                <a16:creationId xmlns:a16="http://schemas.microsoft.com/office/drawing/2014/main" id="{D83CE13C-D00C-144C-646C-D46B9782E27A}"/>
              </a:ext>
            </a:extLst>
          </p:cNvPr>
          <p:cNvPicPr>
            <a:picLocks noChangeAspect="1"/>
          </p:cNvPicPr>
          <p:nvPr/>
        </p:nvPicPr>
        <p:blipFill>
          <a:blip r:embed="rId2">
            <a:alphaModFix amt="20000"/>
          </a:blip>
          <a:stretch>
            <a:fillRect/>
          </a:stretch>
        </p:blipFill>
        <p:spPr>
          <a:xfrm>
            <a:off x="-635000" y="4289424"/>
            <a:ext cx="2590800" cy="2892056"/>
          </a:xfrm>
          <a:prstGeom prst="rect">
            <a:avLst/>
          </a:prstGeom>
        </p:spPr>
      </p:pic>
    </p:spTree>
    <p:extLst>
      <p:ext uri="{BB962C8B-B14F-4D97-AF65-F5344CB8AC3E}">
        <p14:creationId xmlns:p14="http://schemas.microsoft.com/office/powerpoint/2010/main" val="40205058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66FBA-E228-3443-BCFB-46237EA5B56F}"/>
              </a:ext>
            </a:extLst>
          </p:cNvPr>
          <p:cNvSpPr>
            <a:spLocks noGrp="1"/>
          </p:cNvSpPr>
          <p:nvPr>
            <p:ph type="title"/>
          </p:nvPr>
        </p:nvSpPr>
        <p:spPr/>
        <p:txBody>
          <a:bodyPr/>
          <a:lstStyle/>
          <a:p>
            <a:r>
              <a:rPr lang="en-US" dirty="0"/>
              <a:t>Security Entrance Costs</a:t>
            </a:r>
          </a:p>
        </p:txBody>
      </p:sp>
      <p:sp>
        <p:nvSpPr>
          <p:cNvPr id="6" name="TextBox 5">
            <a:extLst>
              <a:ext uri="{FF2B5EF4-FFF2-40B4-BE49-F238E27FC236}">
                <a16:creationId xmlns:a16="http://schemas.microsoft.com/office/drawing/2014/main" id="{16FD86CF-CA6D-0595-7158-F017BE692F9A}"/>
              </a:ext>
            </a:extLst>
          </p:cNvPr>
          <p:cNvSpPr txBox="1"/>
          <p:nvPr/>
        </p:nvSpPr>
        <p:spPr>
          <a:xfrm>
            <a:off x="1403350" y="2032506"/>
            <a:ext cx="9385300" cy="1077218"/>
          </a:xfrm>
          <a:prstGeom prst="rect">
            <a:avLst/>
          </a:prstGeom>
          <a:noFill/>
        </p:spPr>
        <p:txBody>
          <a:bodyPr wrap="square" rtlCol="0">
            <a:spAutoFit/>
          </a:bodyPr>
          <a:lstStyle/>
          <a:p>
            <a:pPr algn="ctr"/>
            <a:r>
              <a:rPr lang="en-US" sz="3200" dirty="0"/>
              <a:t>Lafayette High School  </a:t>
            </a:r>
            <a:r>
              <a:rPr lang="en-US" sz="3200" dirty="0">
                <a:solidFill>
                  <a:schemeClr val="accent2">
                    <a:lumMod val="40000"/>
                    <a:lumOff val="60000"/>
                  </a:schemeClr>
                </a:solidFill>
              </a:rPr>
              <a:t>|</a:t>
            </a:r>
            <a:r>
              <a:rPr lang="en-US" sz="3200" dirty="0"/>
              <a:t>  Central High School    Benton High School</a:t>
            </a:r>
          </a:p>
        </p:txBody>
      </p:sp>
      <p:pic>
        <p:nvPicPr>
          <p:cNvPr id="15" name="Picture 14">
            <a:extLst>
              <a:ext uri="{FF2B5EF4-FFF2-40B4-BE49-F238E27FC236}">
                <a16:creationId xmlns:a16="http://schemas.microsoft.com/office/drawing/2014/main" id="{0F4D0DAD-2614-063D-C7E4-30E917953AEA}"/>
              </a:ext>
            </a:extLst>
          </p:cNvPr>
          <p:cNvPicPr>
            <a:picLocks noChangeAspect="1"/>
          </p:cNvPicPr>
          <p:nvPr/>
        </p:nvPicPr>
        <p:blipFill>
          <a:blip r:embed="rId3">
            <a:alphaModFix amt="20000"/>
          </a:blip>
          <a:stretch>
            <a:fillRect/>
          </a:stretch>
        </p:blipFill>
        <p:spPr>
          <a:xfrm>
            <a:off x="2168698" y="4711699"/>
            <a:ext cx="2483107" cy="2483107"/>
          </a:xfrm>
          <a:prstGeom prst="rect">
            <a:avLst/>
          </a:prstGeom>
        </p:spPr>
      </p:pic>
      <p:pic>
        <p:nvPicPr>
          <p:cNvPr id="13" name="Picture 12">
            <a:extLst>
              <a:ext uri="{FF2B5EF4-FFF2-40B4-BE49-F238E27FC236}">
                <a16:creationId xmlns:a16="http://schemas.microsoft.com/office/drawing/2014/main" id="{5589349B-BFCF-521E-85EA-03A9AA8CA827}"/>
              </a:ext>
            </a:extLst>
          </p:cNvPr>
          <p:cNvPicPr>
            <a:picLocks noChangeAspect="1"/>
          </p:cNvPicPr>
          <p:nvPr/>
        </p:nvPicPr>
        <p:blipFill>
          <a:blip r:embed="rId4">
            <a:alphaModFix amt="20000"/>
          </a:blip>
          <a:stretch>
            <a:fillRect/>
          </a:stretch>
        </p:blipFill>
        <p:spPr>
          <a:xfrm>
            <a:off x="7392261" y="3053715"/>
            <a:ext cx="2395445" cy="2673985"/>
          </a:xfrm>
          <a:prstGeom prst="rect">
            <a:avLst/>
          </a:prstGeom>
        </p:spPr>
      </p:pic>
      <p:sp>
        <p:nvSpPr>
          <p:cNvPr id="7" name="Google Shape;263;p19">
            <a:extLst>
              <a:ext uri="{FF2B5EF4-FFF2-40B4-BE49-F238E27FC236}">
                <a16:creationId xmlns:a16="http://schemas.microsoft.com/office/drawing/2014/main" id="{694A4CE8-FA16-C4F4-D767-BC1F7E170C89}"/>
              </a:ext>
            </a:extLst>
          </p:cNvPr>
          <p:cNvSpPr txBox="1"/>
          <p:nvPr/>
        </p:nvSpPr>
        <p:spPr>
          <a:xfrm>
            <a:off x="0" y="3469386"/>
            <a:ext cx="7188200" cy="1411476"/>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a:noFill/>
          </a:ln>
        </p:spPr>
        <p:txBody>
          <a:bodyPr spcFirstLastPara="1" wrap="square" lIns="91425" tIns="45700" rIns="91425" bIns="45700" anchor="ctr" anchorCtr="0">
            <a:noAutofit/>
          </a:bodyPr>
          <a:lstStyle/>
          <a:p>
            <a:pPr lvl="0" algn="ctr">
              <a:buClr>
                <a:srgbClr val="FFFFFF"/>
              </a:buClr>
              <a:buSzPts val="4800"/>
            </a:pPr>
            <a:r>
              <a:rPr lang="en-US" sz="3200" b="1" dirty="0">
                <a:solidFill>
                  <a:schemeClr val="accent1">
                    <a:lumMod val="20000"/>
                    <a:lumOff val="80000"/>
                  </a:schemeClr>
                </a:solidFill>
                <a:ea typeface="Arial"/>
                <a:cs typeface="Arial"/>
                <a:sym typeface="Arial"/>
              </a:rPr>
              <a:t>2022-2023</a:t>
            </a:r>
            <a:r>
              <a:rPr lang="en-US" sz="3200" b="1" dirty="0">
                <a:solidFill>
                  <a:schemeClr val="accent3">
                    <a:lumMod val="60000"/>
                    <a:lumOff val="40000"/>
                  </a:schemeClr>
                </a:solidFill>
                <a:ea typeface="Arial"/>
                <a:cs typeface="Arial"/>
                <a:sym typeface="Arial"/>
              </a:rPr>
              <a:t> </a:t>
            </a:r>
            <a:r>
              <a:rPr lang="en-US" sz="3200" b="1" dirty="0">
                <a:solidFill>
                  <a:srgbClr val="FFFFFF"/>
                </a:solidFill>
                <a:ea typeface="Arial"/>
                <a:cs typeface="Arial"/>
                <a:sym typeface="Arial"/>
              </a:rPr>
              <a:t> </a:t>
            </a:r>
            <a:r>
              <a:rPr lang="en-US" sz="3600" b="1" dirty="0">
                <a:solidFill>
                  <a:schemeClr val="bg1"/>
                </a:solidFill>
              </a:rPr>
              <a:t>$85,000</a:t>
            </a:r>
            <a:endParaRPr lang="en-US" sz="3600" b="1" dirty="0">
              <a:solidFill>
                <a:schemeClr val="bg1"/>
              </a:solidFill>
              <a:ea typeface="Arial"/>
              <a:cs typeface="Arial"/>
              <a:sym typeface="Arial"/>
            </a:endParaRPr>
          </a:p>
        </p:txBody>
      </p:sp>
      <p:sp>
        <p:nvSpPr>
          <p:cNvPr id="8" name="Google Shape;263;p19">
            <a:extLst>
              <a:ext uri="{FF2B5EF4-FFF2-40B4-BE49-F238E27FC236}">
                <a16:creationId xmlns:a16="http://schemas.microsoft.com/office/drawing/2014/main" id="{7BD9D0FF-131E-9C3C-CBEF-64C01190C08B}"/>
              </a:ext>
            </a:extLst>
          </p:cNvPr>
          <p:cNvSpPr txBox="1"/>
          <p:nvPr/>
        </p:nvSpPr>
        <p:spPr>
          <a:xfrm>
            <a:off x="5029804" y="5157598"/>
            <a:ext cx="7162196" cy="1411476"/>
          </a:xfrm>
          <a:prstGeom prst="rect">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2700000" scaled="1"/>
            <a:tileRect/>
          </a:gradFill>
          <a:ln>
            <a:noFill/>
          </a:ln>
        </p:spPr>
        <p:txBody>
          <a:bodyPr spcFirstLastPara="1" wrap="square" lIns="91425" tIns="45700" rIns="91425" bIns="45700" anchor="ctr" anchorCtr="0">
            <a:noAutofit/>
          </a:bodyPr>
          <a:lstStyle/>
          <a:p>
            <a:pPr lvl="0" algn="ctr">
              <a:buClr>
                <a:srgbClr val="FFFFFF"/>
              </a:buClr>
              <a:buSzPts val="4800"/>
            </a:pPr>
            <a:r>
              <a:rPr lang="en-US" sz="3200" b="1" dirty="0">
                <a:solidFill>
                  <a:schemeClr val="accent3">
                    <a:lumMod val="20000"/>
                    <a:lumOff val="80000"/>
                  </a:schemeClr>
                </a:solidFill>
                <a:ea typeface="Arial"/>
                <a:cs typeface="Arial"/>
                <a:sym typeface="Arial"/>
              </a:rPr>
              <a:t>Security Entrance Costs</a:t>
            </a:r>
          </a:p>
          <a:p>
            <a:pPr lvl="0" algn="ctr">
              <a:buClr>
                <a:srgbClr val="FFFFFF"/>
              </a:buClr>
              <a:buSzPts val="4800"/>
            </a:pPr>
            <a:r>
              <a:rPr lang="en-US" sz="3200" b="1" dirty="0">
                <a:solidFill>
                  <a:schemeClr val="accent3">
                    <a:lumMod val="20000"/>
                    <a:lumOff val="80000"/>
                  </a:schemeClr>
                </a:solidFill>
                <a:ea typeface="Arial"/>
                <a:cs typeface="Arial"/>
                <a:sym typeface="Arial"/>
              </a:rPr>
              <a:t>for Three High Schools </a:t>
            </a:r>
            <a:endParaRPr lang="en-US" sz="2400" b="1" dirty="0">
              <a:ea typeface="Arial"/>
              <a:cs typeface="Arial"/>
              <a:sym typeface="Arial"/>
            </a:endParaRPr>
          </a:p>
        </p:txBody>
      </p:sp>
    </p:spTree>
    <p:extLst>
      <p:ext uri="{BB962C8B-B14F-4D97-AF65-F5344CB8AC3E}">
        <p14:creationId xmlns:p14="http://schemas.microsoft.com/office/powerpoint/2010/main" val="20381920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6774E81-7068-00AC-D4FD-D363518E7594}"/>
              </a:ext>
            </a:extLst>
          </p:cNvPr>
          <p:cNvSpPr>
            <a:spLocks noGrp="1"/>
          </p:cNvSpPr>
          <p:nvPr>
            <p:ph type="title"/>
          </p:nvPr>
        </p:nvSpPr>
        <p:spPr/>
        <p:txBody>
          <a:bodyPr/>
          <a:lstStyle/>
          <a:p>
            <a:r>
              <a:rPr lang="en-US" dirty="0"/>
              <a:t>Current Conditions at SJSD Schools</a:t>
            </a:r>
          </a:p>
        </p:txBody>
      </p:sp>
      <p:pic>
        <p:nvPicPr>
          <p:cNvPr id="8" name="Content Placeholder 7">
            <a:extLst>
              <a:ext uri="{FF2B5EF4-FFF2-40B4-BE49-F238E27FC236}">
                <a16:creationId xmlns:a16="http://schemas.microsoft.com/office/drawing/2014/main" id="{B52146C7-3B25-9AF0-D1A8-C8FC26A66FCC}"/>
              </a:ext>
            </a:extLst>
          </p:cNvPr>
          <p:cNvPicPr>
            <a:picLocks noGrp="1" noChangeAspect="1"/>
          </p:cNvPicPr>
          <p:nvPr>
            <p:ph sz="half" idx="1"/>
          </p:nvPr>
        </p:nvPicPr>
        <p:blipFill>
          <a:blip r:embed="rId2"/>
          <a:stretch>
            <a:fillRect/>
          </a:stretch>
        </p:blipFill>
        <p:spPr>
          <a:xfrm>
            <a:off x="3782456" y="1825625"/>
            <a:ext cx="3263503" cy="4351338"/>
          </a:xfrm>
        </p:spPr>
      </p:pic>
      <p:pic>
        <p:nvPicPr>
          <p:cNvPr id="10" name="Content Placeholder 9">
            <a:extLst>
              <a:ext uri="{FF2B5EF4-FFF2-40B4-BE49-F238E27FC236}">
                <a16:creationId xmlns:a16="http://schemas.microsoft.com/office/drawing/2014/main" id="{49F6190B-9A68-C10F-F246-4073BEBFCA82}"/>
              </a:ext>
            </a:extLst>
          </p:cNvPr>
          <p:cNvPicPr>
            <a:picLocks noGrp="1" noChangeAspect="1"/>
          </p:cNvPicPr>
          <p:nvPr>
            <p:ph sz="half" idx="2"/>
          </p:nvPr>
        </p:nvPicPr>
        <p:blipFill>
          <a:blip r:embed="rId3"/>
          <a:stretch>
            <a:fillRect/>
          </a:stretch>
        </p:blipFill>
        <p:spPr>
          <a:xfrm>
            <a:off x="7395408" y="1825625"/>
            <a:ext cx="3263503" cy="4351338"/>
          </a:xfrm>
        </p:spPr>
      </p:pic>
      <p:sp>
        <p:nvSpPr>
          <p:cNvPr id="15" name="Oval 14">
            <a:extLst>
              <a:ext uri="{FF2B5EF4-FFF2-40B4-BE49-F238E27FC236}">
                <a16:creationId xmlns:a16="http://schemas.microsoft.com/office/drawing/2014/main" id="{BAF6EBCB-BF13-5D5B-056E-E0A75B0291BA}"/>
              </a:ext>
            </a:extLst>
          </p:cNvPr>
          <p:cNvSpPr/>
          <p:nvPr/>
        </p:nvSpPr>
        <p:spPr>
          <a:xfrm>
            <a:off x="154933" y="1978802"/>
            <a:ext cx="3878587" cy="3812398"/>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tx1"/>
              </a:solidFill>
            </a:endParaRPr>
          </a:p>
        </p:txBody>
      </p:sp>
      <p:sp>
        <p:nvSpPr>
          <p:cNvPr id="16" name="TextBox 15">
            <a:extLst>
              <a:ext uri="{FF2B5EF4-FFF2-40B4-BE49-F238E27FC236}">
                <a16:creationId xmlns:a16="http://schemas.microsoft.com/office/drawing/2014/main" id="{B671EDF8-F7F9-CF3B-6F0E-8A6E6DF664CD}"/>
              </a:ext>
            </a:extLst>
          </p:cNvPr>
          <p:cNvSpPr txBox="1"/>
          <p:nvPr/>
        </p:nvSpPr>
        <p:spPr>
          <a:xfrm>
            <a:off x="188220" y="2455421"/>
            <a:ext cx="3845299" cy="3231654"/>
          </a:xfrm>
          <a:prstGeom prst="rect">
            <a:avLst/>
          </a:prstGeom>
          <a:noFill/>
        </p:spPr>
        <p:txBody>
          <a:bodyPr wrap="square" rtlCol="0">
            <a:spAutoFit/>
          </a:bodyPr>
          <a:lstStyle/>
          <a:p>
            <a:pPr algn="ctr" eaLnBrk="1" hangingPunct="1">
              <a:lnSpc>
                <a:spcPct val="100000"/>
              </a:lnSpc>
              <a:spcBef>
                <a:spcPct val="0"/>
              </a:spcBef>
              <a:buFontTx/>
              <a:buNone/>
            </a:pPr>
            <a:r>
              <a:rPr lang="en-US" altLang="en-US" sz="3200" b="1" dirty="0">
                <a:solidFill>
                  <a:schemeClr val="bg1"/>
                </a:solidFill>
              </a:rPr>
              <a:t>Repairs</a:t>
            </a:r>
          </a:p>
          <a:p>
            <a:pPr algn="ctr" eaLnBrk="1" hangingPunct="1">
              <a:lnSpc>
                <a:spcPct val="100000"/>
              </a:lnSpc>
              <a:spcBef>
                <a:spcPct val="0"/>
              </a:spcBef>
              <a:buFontTx/>
              <a:buNone/>
            </a:pPr>
            <a:r>
              <a:rPr lang="en-US" altLang="en-US" sz="3200" b="1" dirty="0">
                <a:solidFill>
                  <a:schemeClr val="bg1"/>
                </a:solidFill>
              </a:rPr>
              <a:t>and Needs </a:t>
            </a:r>
          </a:p>
          <a:p>
            <a:pPr algn="ctr" eaLnBrk="1" hangingPunct="1">
              <a:lnSpc>
                <a:spcPct val="100000"/>
              </a:lnSpc>
              <a:spcBef>
                <a:spcPct val="0"/>
              </a:spcBef>
              <a:buFontTx/>
              <a:buNone/>
            </a:pPr>
            <a:r>
              <a:rPr lang="en-US" altLang="en-US" sz="3200" b="1" dirty="0">
                <a:solidFill>
                  <a:schemeClr val="bg1"/>
                </a:solidFill>
              </a:rPr>
              <a:t>Exceed</a:t>
            </a:r>
          </a:p>
          <a:p>
            <a:pPr algn="ctr" eaLnBrk="1" hangingPunct="1">
              <a:lnSpc>
                <a:spcPct val="100000"/>
              </a:lnSpc>
              <a:spcBef>
                <a:spcPct val="0"/>
              </a:spcBef>
              <a:buFontTx/>
              <a:buNone/>
            </a:pPr>
            <a:r>
              <a:rPr lang="en-US" altLang="en-US" sz="3200" b="1" dirty="0">
                <a:solidFill>
                  <a:schemeClr val="bg1"/>
                </a:solidFill>
              </a:rPr>
              <a:t>Financial Resources </a:t>
            </a:r>
          </a:p>
          <a:p>
            <a:pPr algn="ctr" eaLnBrk="1" hangingPunct="1">
              <a:lnSpc>
                <a:spcPct val="100000"/>
              </a:lnSpc>
              <a:spcBef>
                <a:spcPct val="0"/>
              </a:spcBef>
              <a:buFontTx/>
              <a:buNone/>
            </a:pPr>
            <a:endParaRPr lang="en-US" altLang="en-US" sz="2400" b="1" dirty="0">
              <a:solidFill>
                <a:schemeClr val="bg1"/>
              </a:solidFill>
            </a:endParaRPr>
          </a:p>
          <a:p>
            <a:pPr algn="ctr" eaLnBrk="1" hangingPunct="1">
              <a:lnSpc>
                <a:spcPct val="100000"/>
              </a:lnSpc>
              <a:spcBef>
                <a:spcPct val="0"/>
              </a:spcBef>
              <a:buFontTx/>
              <a:buNone/>
            </a:pPr>
            <a:endParaRPr lang="en-US" sz="2000" dirty="0">
              <a:solidFill>
                <a:schemeClr val="bg1"/>
              </a:solidFill>
            </a:endParaRPr>
          </a:p>
        </p:txBody>
      </p:sp>
    </p:spTree>
    <p:extLst>
      <p:ext uri="{BB962C8B-B14F-4D97-AF65-F5344CB8AC3E}">
        <p14:creationId xmlns:p14="http://schemas.microsoft.com/office/powerpoint/2010/main" val="14758849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D906B-E6AD-81B9-E18E-0DE92CE61753}"/>
              </a:ext>
            </a:extLst>
          </p:cNvPr>
          <p:cNvSpPr>
            <a:spLocks noGrp="1"/>
          </p:cNvSpPr>
          <p:nvPr>
            <p:ph type="title"/>
          </p:nvPr>
        </p:nvSpPr>
        <p:spPr/>
        <p:txBody>
          <a:bodyPr/>
          <a:lstStyle/>
          <a:p>
            <a:r>
              <a:rPr lang="en-US" dirty="0"/>
              <a:t>Current Conditions at SJSD Schools</a:t>
            </a:r>
          </a:p>
        </p:txBody>
      </p:sp>
      <p:pic>
        <p:nvPicPr>
          <p:cNvPr id="5" name="Content Placeholder 4">
            <a:extLst>
              <a:ext uri="{FF2B5EF4-FFF2-40B4-BE49-F238E27FC236}">
                <a16:creationId xmlns:a16="http://schemas.microsoft.com/office/drawing/2014/main" id="{34657A46-C1EE-5316-E3A3-8E4D31F0CBE6}"/>
              </a:ext>
            </a:extLst>
          </p:cNvPr>
          <p:cNvPicPr>
            <a:picLocks noGrp="1" noChangeAspect="1"/>
          </p:cNvPicPr>
          <p:nvPr>
            <p:ph sz="half" idx="1"/>
          </p:nvPr>
        </p:nvPicPr>
        <p:blipFill>
          <a:blip r:embed="rId2"/>
          <a:stretch>
            <a:fillRect/>
          </a:stretch>
        </p:blipFill>
        <p:spPr>
          <a:xfrm>
            <a:off x="838200" y="2058194"/>
            <a:ext cx="5181600" cy="3886200"/>
          </a:xfrm>
          <a:prstGeom prst="rect">
            <a:avLst/>
          </a:prstGeom>
        </p:spPr>
      </p:pic>
      <p:pic>
        <p:nvPicPr>
          <p:cNvPr id="6" name="Content Placeholder 5">
            <a:extLst>
              <a:ext uri="{FF2B5EF4-FFF2-40B4-BE49-F238E27FC236}">
                <a16:creationId xmlns:a16="http://schemas.microsoft.com/office/drawing/2014/main" id="{BD5FD507-3BB1-484D-BC95-628CDFA2F9CC}"/>
              </a:ext>
            </a:extLst>
          </p:cNvPr>
          <p:cNvPicPr>
            <a:picLocks noGrp="1" noChangeAspect="1"/>
          </p:cNvPicPr>
          <p:nvPr>
            <p:ph sz="half" idx="2"/>
          </p:nvPr>
        </p:nvPicPr>
        <p:blipFill>
          <a:blip r:embed="rId3"/>
          <a:stretch>
            <a:fillRect/>
          </a:stretch>
        </p:blipFill>
        <p:spPr>
          <a:xfrm>
            <a:off x="6172200" y="2058194"/>
            <a:ext cx="5181600" cy="3886200"/>
          </a:xfrm>
          <a:prstGeom prst="rect">
            <a:avLst/>
          </a:prstGeom>
        </p:spPr>
      </p:pic>
    </p:spTree>
    <p:extLst>
      <p:ext uri="{BB962C8B-B14F-4D97-AF65-F5344CB8AC3E}">
        <p14:creationId xmlns:p14="http://schemas.microsoft.com/office/powerpoint/2010/main" val="26530935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1E21C26-D55C-D30B-6461-EF816807C9BF}"/>
              </a:ext>
            </a:extLst>
          </p:cNvPr>
          <p:cNvSpPr>
            <a:spLocks noGrp="1"/>
          </p:cNvSpPr>
          <p:nvPr>
            <p:ph type="title"/>
          </p:nvPr>
        </p:nvSpPr>
        <p:spPr/>
        <p:txBody>
          <a:bodyPr/>
          <a:lstStyle/>
          <a:p>
            <a:r>
              <a:rPr lang="en-US" dirty="0"/>
              <a:t>Current Conditions at SJSD Schools</a:t>
            </a:r>
          </a:p>
        </p:txBody>
      </p:sp>
      <p:pic>
        <p:nvPicPr>
          <p:cNvPr id="9" name="Content Placeholder 8">
            <a:extLst>
              <a:ext uri="{FF2B5EF4-FFF2-40B4-BE49-F238E27FC236}">
                <a16:creationId xmlns:a16="http://schemas.microsoft.com/office/drawing/2014/main" id="{6D02AAC2-B33E-3D0F-E9A5-46A9C85FC63F}"/>
              </a:ext>
            </a:extLst>
          </p:cNvPr>
          <p:cNvPicPr>
            <a:picLocks noGrp="1" noChangeAspect="1"/>
          </p:cNvPicPr>
          <p:nvPr>
            <p:ph sz="half" idx="1"/>
          </p:nvPr>
        </p:nvPicPr>
        <p:blipFill>
          <a:blip r:embed="rId2"/>
          <a:stretch>
            <a:fillRect/>
          </a:stretch>
        </p:blipFill>
        <p:spPr>
          <a:xfrm>
            <a:off x="740608" y="1825625"/>
            <a:ext cx="3263503" cy="4351338"/>
          </a:xfrm>
        </p:spPr>
      </p:pic>
      <p:pic>
        <p:nvPicPr>
          <p:cNvPr id="11" name="Content Placeholder 10">
            <a:extLst>
              <a:ext uri="{FF2B5EF4-FFF2-40B4-BE49-F238E27FC236}">
                <a16:creationId xmlns:a16="http://schemas.microsoft.com/office/drawing/2014/main" id="{20DD7553-2113-1569-78F5-5B091A9369DE}"/>
              </a:ext>
            </a:extLst>
          </p:cNvPr>
          <p:cNvPicPr>
            <a:picLocks noGrp="1" noChangeAspect="1"/>
          </p:cNvPicPr>
          <p:nvPr>
            <p:ph sz="half" idx="2"/>
          </p:nvPr>
        </p:nvPicPr>
        <p:blipFill>
          <a:blip r:embed="rId3"/>
          <a:stretch>
            <a:fillRect/>
          </a:stretch>
        </p:blipFill>
        <p:spPr>
          <a:xfrm>
            <a:off x="4316928" y="1825625"/>
            <a:ext cx="3263503" cy="4351338"/>
          </a:xfrm>
        </p:spPr>
      </p:pic>
      <p:pic>
        <p:nvPicPr>
          <p:cNvPr id="15" name="Picture 14">
            <a:extLst>
              <a:ext uri="{FF2B5EF4-FFF2-40B4-BE49-F238E27FC236}">
                <a16:creationId xmlns:a16="http://schemas.microsoft.com/office/drawing/2014/main" id="{ED214B41-E897-C22F-4298-EA1546EA9738}"/>
              </a:ext>
            </a:extLst>
          </p:cNvPr>
          <p:cNvPicPr>
            <a:picLocks noChangeAspect="1"/>
          </p:cNvPicPr>
          <p:nvPr/>
        </p:nvPicPr>
        <p:blipFill>
          <a:blip r:embed="rId4"/>
          <a:stretch>
            <a:fillRect/>
          </a:stretch>
        </p:blipFill>
        <p:spPr>
          <a:xfrm>
            <a:off x="7893248" y="1690688"/>
            <a:ext cx="3372802" cy="4497068"/>
          </a:xfrm>
          <a:prstGeom prst="rect">
            <a:avLst/>
          </a:prstGeom>
        </p:spPr>
      </p:pic>
    </p:spTree>
    <p:extLst>
      <p:ext uri="{BB962C8B-B14F-4D97-AF65-F5344CB8AC3E}">
        <p14:creationId xmlns:p14="http://schemas.microsoft.com/office/powerpoint/2010/main" val="33352158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3014784E-CD05-2C97-879F-0230519FED07}"/>
              </a:ext>
            </a:extLst>
          </p:cNvPr>
          <p:cNvSpPr/>
          <p:nvPr/>
        </p:nvSpPr>
        <p:spPr>
          <a:xfrm>
            <a:off x="5820405" y="2227103"/>
            <a:ext cx="3878587" cy="3812398"/>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tx1"/>
              </a:solidFill>
            </a:endParaRPr>
          </a:p>
        </p:txBody>
      </p:sp>
      <p:sp>
        <p:nvSpPr>
          <p:cNvPr id="7" name="Oval 6">
            <a:extLst>
              <a:ext uri="{FF2B5EF4-FFF2-40B4-BE49-F238E27FC236}">
                <a16:creationId xmlns:a16="http://schemas.microsoft.com/office/drawing/2014/main" id="{EF58E510-C04E-48C3-0B77-BDCE2B4FEAF0}"/>
              </a:ext>
            </a:extLst>
          </p:cNvPr>
          <p:cNvSpPr/>
          <p:nvPr/>
        </p:nvSpPr>
        <p:spPr>
          <a:xfrm>
            <a:off x="2493005" y="2227103"/>
            <a:ext cx="3878587" cy="3812398"/>
          </a:xfrm>
          <a:prstGeom prst="ellipse">
            <a:avLst/>
          </a:prstGeom>
          <a:gradFill flip="none" rotWithShape="1">
            <a:gsLst>
              <a:gs pos="0">
                <a:schemeClr val="accent1">
                  <a:shade val="30000"/>
                  <a:satMod val="115000"/>
                  <a:alpha val="19109"/>
                </a:schemeClr>
              </a:gs>
              <a:gs pos="50000">
                <a:schemeClr val="accent1">
                  <a:shade val="67500"/>
                  <a:satMod val="115000"/>
                </a:schemeClr>
              </a:gs>
              <a:gs pos="100000">
                <a:schemeClr val="accent1">
                  <a:shade val="100000"/>
                  <a:satMod val="11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tx1"/>
              </a:solidFill>
            </a:endParaRPr>
          </a:p>
        </p:txBody>
      </p:sp>
      <p:sp>
        <p:nvSpPr>
          <p:cNvPr id="3" name="object 3"/>
          <p:cNvSpPr txBox="1"/>
          <p:nvPr/>
        </p:nvSpPr>
        <p:spPr>
          <a:xfrm>
            <a:off x="3287077" y="3398774"/>
            <a:ext cx="2290445" cy="1469057"/>
          </a:xfrm>
          <a:prstGeom prst="rect">
            <a:avLst/>
          </a:prstGeom>
        </p:spPr>
        <p:txBody>
          <a:bodyPr vert="horz" wrap="square" lIns="0" tIns="94615" rIns="0" bIns="0" rtlCol="0">
            <a:spAutoFit/>
          </a:bodyPr>
          <a:lstStyle/>
          <a:p>
            <a:pPr marL="240665" marR="5080" indent="-228600" algn="ctr">
              <a:lnSpc>
                <a:spcPts val="5190"/>
              </a:lnSpc>
              <a:spcBef>
                <a:spcPts val="745"/>
              </a:spcBef>
            </a:pPr>
            <a:r>
              <a:rPr sz="4000" b="1" spc="-30" dirty="0">
                <a:solidFill>
                  <a:schemeClr val="bg1"/>
                </a:solidFill>
                <a:latin typeface="+mj-lt"/>
                <a:cs typeface="Gill Sans MT"/>
              </a:rPr>
              <a:t>Physica</a:t>
            </a:r>
            <a:r>
              <a:rPr lang="en-US" sz="4000" b="1" spc="-30" dirty="0">
                <a:solidFill>
                  <a:schemeClr val="bg1"/>
                </a:solidFill>
                <a:latin typeface="+mj-lt"/>
                <a:cs typeface="Gill Sans MT"/>
              </a:rPr>
              <a:t>l</a:t>
            </a:r>
          </a:p>
          <a:p>
            <a:pPr marL="240665" marR="5080" indent="-228600" algn="ctr">
              <a:lnSpc>
                <a:spcPts val="5190"/>
              </a:lnSpc>
              <a:spcBef>
                <a:spcPts val="745"/>
              </a:spcBef>
            </a:pPr>
            <a:r>
              <a:rPr sz="4000" b="1" spc="-10" dirty="0">
                <a:solidFill>
                  <a:schemeClr val="bg1"/>
                </a:solidFill>
                <a:latin typeface="+mj-lt"/>
                <a:cs typeface="Gill Sans MT"/>
              </a:rPr>
              <a:t>Needs</a:t>
            </a:r>
            <a:endParaRPr sz="4000" dirty="0">
              <a:solidFill>
                <a:schemeClr val="bg1"/>
              </a:solidFill>
              <a:latin typeface="+mj-lt"/>
              <a:cs typeface="Gill Sans MT"/>
            </a:endParaRPr>
          </a:p>
        </p:txBody>
      </p:sp>
      <p:sp>
        <p:nvSpPr>
          <p:cNvPr id="5" name="object 5"/>
          <p:cNvSpPr txBox="1"/>
          <p:nvPr/>
        </p:nvSpPr>
        <p:spPr>
          <a:xfrm>
            <a:off x="6413500" y="3380867"/>
            <a:ext cx="2863216" cy="1430520"/>
          </a:xfrm>
          <a:prstGeom prst="rect">
            <a:avLst/>
          </a:prstGeom>
        </p:spPr>
        <p:txBody>
          <a:bodyPr vert="horz" wrap="square" lIns="0" tIns="95885" rIns="0" bIns="0" rtlCol="0">
            <a:spAutoFit/>
          </a:bodyPr>
          <a:lstStyle/>
          <a:p>
            <a:pPr marL="611505" marR="5080" indent="-599440">
              <a:lnSpc>
                <a:spcPts val="5180"/>
              </a:lnSpc>
              <a:spcBef>
                <a:spcPts val="755"/>
              </a:spcBef>
            </a:pPr>
            <a:r>
              <a:rPr sz="4000" b="1" spc="-10" dirty="0">
                <a:solidFill>
                  <a:schemeClr val="bg1"/>
                </a:solidFill>
                <a:latin typeface="+mj-lt"/>
                <a:cs typeface="Gill Sans MT"/>
              </a:rPr>
              <a:t>Functional Needs</a:t>
            </a:r>
            <a:endParaRPr sz="4000" dirty="0">
              <a:solidFill>
                <a:schemeClr val="bg1"/>
              </a:solidFill>
              <a:latin typeface="+mj-lt"/>
              <a:cs typeface="Gill Sans MT"/>
            </a:endParaRPr>
          </a:p>
        </p:txBody>
      </p:sp>
      <p:sp>
        <p:nvSpPr>
          <p:cNvPr id="6" name="object 6"/>
          <p:cNvSpPr txBox="1">
            <a:spLocks noGrp="1"/>
          </p:cNvSpPr>
          <p:nvPr>
            <p:ph type="title"/>
          </p:nvPr>
        </p:nvSpPr>
        <p:spPr>
          <a:xfrm>
            <a:off x="533400" y="543562"/>
            <a:ext cx="8077200" cy="628377"/>
          </a:xfrm>
          <a:prstGeom prst="rect">
            <a:avLst/>
          </a:prstGeom>
        </p:spPr>
        <p:txBody>
          <a:bodyPr vert="horz" wrap="square" lIns="0" tIns="12700" rIns="0" bIns="0" rtlCol="0" anchor="ctr">
            <a:spAutoFit/>
          </a:bodyPr>
          <a:lstStyle/>
          <a:p>
            <a:pPr marL="12700">
              <a:lnSpc>
                <a:spcPct val="100000"/>
              </a:lnSpc>
              <a:spcBef>
                <a:spcPts val="100"/>
              </a:spcBef>
            </a:pPr>
            <a:r>
              <a:rPr lang="en-US" sz="4000" b="1" spc="-10" dirty="0"/>
              <a:t>Facility Needs Assessment</a:t>
            </a:r>
            <a:endParaRPr sz="4000" dirty="0">
              <a:latin typeface="Gill Sans MT"/>
              <a:cs typeface="Gill Sans MT"/>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66FBA-E228-3443-BCFB-46237EA5B56F}"/>
              </a:ext>
            </a:extLst>
          </p:cNvPr>
          <p:cNvSpPr>
            <a:spLocks noGrp="1"/>
          </p:cNvSpPr>
          <p:nvPr>
            <p:ph type="title"/>
          </p:nvPr>
        </p:nvSpPr>
        <p:spPr/>
        <p:txBody>
          <a:bodyPr/>
          <a:lstStyle/>
          <a:p>
            <a:r>
              <a:rPr lang="en-US" dirty="0"/>
              <a:t>Physical Condition of Building</a:t>
            </a:r>
          </a:p>
        </p:txBody>
      </p:sp>
      <p:sp>
        <p:nvSpPr>
          <p:cNvPr id="3" name="Content Placeholder 2">
            <a:extLst>
              <a:ext uri="{FF2B5EF4-FFF2-40B4-BE49-F238E27FC236}">
                <a16:creationId xmlns:a16="http://schemas.microsoft.com/office/drawing/2014/main" id="{215CCFEC-643E-8B42-B4BF-249B0CF8B758}"/>
              </a:ext>
            </a:extLst>
          </p:cNvPr>
          <p:cNvSpPr>
            <a:spLocks noGrp="1"/>
          </p:cNvSpPr>
          <p:nvPr>
            <p:ph idx="1"/>
          </p:nvPr>
        </p:nvSpPr>
        <p:spPr>
          <a:xfrm>
            <a:off x="807824" y="1974034"/>
            <a:ext cx="10515600" cy="466955"/>
          </a:xfrm>
        </p:spPr>
        <p:txBody>
          <a:bodyPr>
            <a:noAutofit/>
          </a:bodyPr>
          <a:lstStyle/>
          <a:p>
            <a:pPr marL="0" indent="0" algn="ctr">
              <a:spcBef>
                <a:spcPts val="95"/>
              </a:spcBef>
              <a:buNone/>
            </a:pPr>
            <a:r>
              <a:rPr lang="en-US" b="1" dirty="0">
                <a:cs typeface="Gill Sans MT"/>
              </a:rPr>
              <a:t>What</a:t>
            </a:r>
            <a:r>
              <a:rPr lang="en-US" b="1" spc="-60" dirty="0">
                <a:cs typeface="Gill Sans MT"/>
              </a:rPr>
              <a:t> </a:t>
            </a:r>
            <a:r>
              <a:rPr lang="en-US" b="1" dirty="0">
                <a:cs typeface="Gill Sans MT"/>
              </a:rPr>
              <a:t>is</a:t>
            </a:r>
            <a:r>
              <a:rPr lang="en-US" b="1" spc="-75" dirty="0">
                <a:cs typeface="Gill Sans MT"/>
              </a:rPr>
              <a:t> </a:t>
            </a:r>
            <a:r>
              <a:rPr lang="en-US" b="1" dirty="0">
                <a:cs typeface="Gill Sans MT"/>
              </a:rPr>
              <a:t>the</a:t>
            </a:r>
            <a:r>
              <a:rPr lang="en-US" b="1" spc="-60" dirty="0">
                <a:cs typeface="Gill Sans MT"/>
              </a:rPr>
              <a:t> P</a:t>
            </a:r>
            <a:r>
              <a:rPr lang="en-US" b="1" dirty="0">
                <a:cs typeface="Gill Sans MT"/>
              </a:rPr>
              <a:t>hysical</a:t>
            </a:r>
            <a:r>
              <a:rPr lang="en-US" b="1" spc="-50" dirty="0">
                <a:cs typeface="Gill Sans MT"/>
              </a:rPr>
              <a:t> C</a:t>
            </a:r>
            <a:r>
              <a:rPr lang="en-US" b="1" dirty="0">
                <a:cs typeface="Gill Sans MT"/>
              </a:rPr>
              <a:t>ondition</a:t>
            </a:r>
            <a:r>
              <a:rPr lang="en-US" b="1" spc="-60" dirty="0">
                <a:cs typeface="Gill Sans MT"/>
              </a:rPr>
              <a:t> </a:t>
            </a:r>
            <a:r>
              <a:rPr lang="en-US" b="1" dirty="0">
                <a:cs typeface="Gill Sans MT"/>
              </a:rPr>
              <a:t>of</a:t>
            </a:r>
            <a:r>
              <a:rPr lang="en-US" b="1" spc="-70" dirty="0">
                <a:cs typeface="Gill Sans MT"/>
              </a:rPr>
              <a:t> </a:t>
            </a:r>
            <a:r>
              <a:rPr lang="en-US" b="1" dirty="0">
                <a:cs typeface="Gill Sans MT"/>
              </a:rPr>
              <a:t>the</a:t>
            </a:r>
            <a:r>
              <a:rPr lang="en-US" b="1" spc="-60" dirty="0">
                <a:cs typeface="Gill Sans MT"/>
              </a:rPr>
              <a:t> </a:t>
            </a:r>
            <a:r>
              <a:rPr lang="en-US" b="1" spc="-10" dirty="0">
                <a:cs typeface="Gill Sans MT"/>
              </a:rPr>
              <a:t>Building?</a:t>
            </a:r>
            <a:endParaRPr lang="en-US" b="1" dirty="0">
              <a:cs typeface="Gill Sans MT"/>
            </a:endParaRPr>
          </a:p>
        </p:txBody>
      </p:sp>
      <p:grpSp>
        <p:nvGrpSpPr>
          <p:cNvPr id="4" name="Google Shape;243;p18">
            <a:extLst>
              <a:ext uri="{FF2B5EF4-FFF2-40B4-BE49-F238E27FC236}">
                <a16:creationId xmlns:a16="http://schemas.microsoft.com/office/drawing/2014/main" id="{12ACE2A5-BDF8-B02B-7EDF-4B7C4B15DACF}"/>
              </a:ext>
            </a:extLst>
          </p:cNvPr>
          <p:cNvGrpSpPr/>
          <p:nvPr/>
        </p:nvGrpSpPr>
        <p:grpSpPr>
          <a:xfrm>
            <a:off x="127001" y="2821400"/>
            <a:ext cx="2578100" cy="2243124"/>
            <a:chOff x="4515328" y="3386737"/>
            <a:chExt cx="2198452" cy="1886788"/>
          </a:xfrm>
        </p:grpSpPr>
        <p:sp>
          <p:nvSpPr>
            <p:cNvPr id="5" name="Google Shape;244;p18">
              <a:extLst>
                <a:ext uri="{FF2B5EF4-FFF2-40B4-BE49-F238E27FC236}">
                  <a16:creationId xmlns:a16="http://schemas.microsoft.com/office/drawing/2014/main" id="{1D0A1D27-2673-E32B-F8BB-FF806D47A0A5}"/>
                </a:ext>
              </a:extLst>
            </p:cNvPr>
            <p:cNvSpPr txBox="1"/>
            <p:nvPr/>
          </p:nvSpPr>
          <p:spPr>
            <a:xfrm>
              <a:off x="4515328" y="4627012"/>
              <a:ext cx="2198452" cy="64651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Arial"/>
                <a:buNone/>
              </a:pPr>
              <a:r>
                <a:rPr lang="en-US" sz="1800" b="0" i="0" u="none" dirty="0">
                  <a:solidFill>
                    <a:schemeClr val="dk1"/>
                  </a:solidFill>
                  <a:latin typeface="Arial"/>
                  <a:ea typeface="Arial"/>
                  <a:cs typeface="Arial"/>
                  <a:sym typeface="Arial"/>
                </a:rPr>
                <a:t>Infrastructure/</a:t>
              </a:r>
              <a:br>
                <a:rPr lang="en-US" sz="1800" b="0" i="0" u="none" dirty="0">
                  <a:solidFill>
                    <a:schemeClr val="dk1"/>
                  </a:solidFill>
                  <a:latin typeface="Arial"/>
                  <a:ea typeface="Arial"/>
                  <a:cs typeface="Arial"/>
                  <a:sym typeface="Arial"/>
                </a:rPr>
              </a:br>
              <a:r>
                <a:rPr lang="en-US" sz="1800" b="0" i="0" u="none" dirty="0">
                  <a:solidFill>
                    <a:schemeClr val="dk1"/>
                  </a:solidFill>
                  <a:latin typeface="Arial"/>
                  <a:ea typeface="Arial"/>
                  <a:cs typeface="Arial"/>
                  <a:sym typeface="Arial"/>
                </a:rPr>
                <a:t>Systems</a:t>
              </a:r>
              <a:endParaRPr sz="2400" b="1" i="0" u="none" dirty="0">
                <a:solidFill>
                  <a:schemeClr val="dk1"/>
                </a:solidFill>
                <a:latin typeface="Arial"/>
                <a:ea typeface="Arial"/>
                <a:cs typeface="Arial"/>
                <a:sym typeface="Arial"/>
              </a:endParaRPr>
            </a:p>
          </p:txBody>
        </p:sp>
        <p:sp>
          <p:nvSpPr>
            <p:cNvPr id="6" name="Google Shape;245;p18">
              <a:extLst>
                <a:ext uri="{FF2B5EF4-FFF2-40B4-BE49-F238E27FC236}">
                  <a16:creationId xmlns:a16="http://schemas.microsoft.com/office/drawing/2014/main" id="{6A8C9C4C-CDF5-B6B1-5B9B-E587D707DC8E}"/>
                </a:ext>
              </a:extLst>
            </p:cNvPr>
            <p:cNvSpPr/>
            <p:nvPr/>
          </p:nvSpPr>
          <p:spPr>
            <a:xfrm>
              <a:off x="5069307" y="3386737"/>
              <a:ext cx="1104781" cy="1103694"/>
            </a:xfrm>
            <a:prstGeom prst="ellipse">
              <a:avLst/>
            </a:prstGeom>
            <a:gradFill>
              <a:gsLst>
                <a:gs pos="0">
                  <a:srgbClr val="6E245B"/>
                </a:gs>
                <a:gs pos="50000">
                  <a:srgbClr val="A03986"/>
                </a:gs>
                <a:gs pos="100000">
                  <a:srgbClr val="BF45A0"/>
                </a:gs>
              </a:gsLst>
              <a:lin ang="540000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grpSp>
      <p:grpSp>
        <p:nvGrpSpPr>
          <p:cNvPr id="8" name="Google Shape;243;p18">
            <a:extLst>
              <a:ext uri="{FF2B5EF4-FFF2-40B4-BE49-F238E27FC236}">
                <a16:creationId xmlns:a16="http://schemas.microsoft.com/office/drawing/2014/main" id="{4EEB9122-46B5-DDA4-1F25-4B408A95DCA9}"/>
              </a:ext>
            </a:extLst>
          </p:cNvPr>
          <p:cNvGrpSpPr/>
          <p:nvPr/>
        </p:nvGrpSpPr>
        <p:grpSpPr>
          <a:xfrm>
            <a:off x="1945568" y="4022493"/>
            <a:ext cx="2578100" cy="2097644"/>
            <a:chOff x="4515328" y="3386737"/>
            <a:chExt cx="2198452" cy="1764419"/>
          </a:xfrm>
        </p:grpSpPr>
        <p:sp>
          <p:nvSpPr>
            <p:cNvPr id="9" name="Google Shape;244;p18">
              <a:extLst>
                <a:ext uri="{FF2B5EF4-FFF2-40B4-BE49-F238E27FC236}">
                  <a16:creationId xmlns:a16="http://schemas.microsoft.com/office/drawing/2014/main" id="{AF21EEBD-7601-3410-53EA-25D117AAD4E1}"/>
                </a:ext>
              </a:extLst>
            </p:cNvPr>
            <p:cNvSpPr txBox="1"/>
            <p:nvPr/>
          </p:nvSpPr>
          <p:spPr>
            <a:xfrm>
              <a:off x="4515328" y="4627012"/>
              <a:ext cx="2198452" cy="524144"/>
            </a:xfrm>
            <a:prstGeom prst="rect">
              <a:avLst/>
            </a:prstGeom>
            <a:noFill/>
            <a:ln>
              <a:noFill/>
            </a:ln>
          </p:spPr>
          <p:txBody>
            <a:bodyPr spcFirstLastPara="1" wrap="square" lIns="91425" tIns="45700" rIns="91425" bIns="45700" anchor="t" anchorCtr="0">
              <a:spAutoFit/>
            </a:bodyPr>
            <a:lstStyle/>
            <a:p>
              <a:pPr lvl="0" algn="ctr">
                <a:buClr>
                  <a:schemeClr val="dk1"/>
                </a:buClr>
                <a:buSzPts val="1800"/>
              </a:pPr>
              <a:r>
                <a:rPr lang="en-US" dirty="0">
                  <a:solidFill>
                    <a:schemeClr val="dk1"/>
                  </a:solidFill>
                  <a:ea typeface="Arial"/>
                  <a:cs typeface="Arial"/>
                  <a:sym typeface="Arial"/>
                </a:rPr>
                <a:t>Interior Environmental Quality</a:t>
              </a:r>
            </a:p>
          </p:txBody>
        </p:sp>
        <p:sp>
          <p:nvSpPr>
            <p:cNvPr id="10" name="Google Shape;245;p18">
              <a:extLst>
                <a:ext uri="{FF2B5EF4-FFF2-40B4-BE49-F238E27FC236}">
                  <a16:creationId xmlns:a16="http://schemas.microsoft.com/office/drawing/2014/main" id="{91E53517-9492-475A-9291-89F09EEEC42C}"/>
                </a:ext>
              </a:extLst>
            </p:cNvPr>
            <p:cNvSpPr/>
            <p:nvPr/>
          </p:nvSpPr>
          <p:spPr>
            <a:xfrm>
              <a:off x="5069307" y="3386737"/>
              <a:ext cx="1104781" cy="1103694"/>
            </a:xfrm>
            <a:prstGeom prst="ellipse">
              <a:avLst/>
            </a:prstGeom>
            <a:gradFill>
              <a:gsLst>
                <a:gs pos="0">
                  <a:srgbClr val="6E245B"/>
                </a:gs>
                <a:gs pos="50000">
                  <a:srgbClr val="A03986"/>
                </a:gs>
                <a:gs pos="100000">
                  <a:srgbClr val="BF45A0"/>
                </a:gs>
              </a:gsLst>
              <a:lin ang="540000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grpSp>
      <p:grpSp>
        <p:nvGrpSpPr>
          <p:cNvPr id="12" name="Google Shape;243;p18">
            <a:extLst>
              <a:ext uri="{FF2B5EF4-FFF2-40B4-BE49-F238E27FC236}">
                <a16:creationId xmlns:a16="http://schemas.microsoft.com/office/drawing/2014/main" id="{4B8F2608-86EB-5237-60E8-6225824F4018}"/>
              </a:ext>
            </a:extLst>
          </p:cNvPr>
          <p:cNvGrpSpPr/>
          <p:nvPr/>
        </p:nvGrpSpPr>
        <p:grpSpPr>
          <a:xfrm>
            <a:off x="3861382" y="2815993"/>
            <a:ext cx="2578100" cy="2097644"/>
            <a:chOff x="4515328" y="3386737"/>
            <a:chExt cx="2198452" cy="1764419"/>
          </a:xfrm>
        </p:grpSpPr>
        <p:sp>
          <p:nvSpPr>
            <p:cNvPr id="13" name="Google Shape;244;p18">
              <a:extLst>
                <a:ext uri="{FF2B5EF4-FFF2-40B4-BE49-F238E27FC236}">
                  <a16:creationId xmlns:a16="http://schemas.microsoft.com/office/drawing/2014/main" id="{28498B8B-165C-5500-AABC-7C7A8F3B7EE7}"/>
                </a:ext>
              </a:extLst>
            </p:cNvPr>
            <p:cNvSpPr txBox="1"/>
            <p:nvPr/>
          </p:nvSpPr>
          <p:spPr>
            <a:xfrm>
              <a:off x="4515328" y="4627012"/>
              <a:ext cx="2198452" cy="524144"/>
            </a:xfrm>
            <a:prstGeom prst="rect">
              <a:avLst/>
            </a:prstGeom>
            <a:noFill/>
            <a:ln>
              <a:noFill/>
            </a:ln>
          </p:spPr>
          <p:txBody>
            <a:bodyPr spcFirstLastPara="1" wrap="square" lIns="91425" tIns="45700" rIns="91425" bIns="45700" anchor="t" anchorCtr="0">
              <a:spAutoFit/>
            </a:bodyPr>
            <a:lstStyle/>
            <a:p>
              <a:pPr lvl="0" algn="ctr">
                <a:buClr>
                  <a:schemeClr val="dk1"/>
                </a:buClr>
                <a:buSzPts val="1800"/>
              </a:pPr>
              <a:r>
                <a:rPr lang="en-US" dirty="0">
                  <a:solidFill>
                    <a:schemeClr val="dk1"/>
                  </a:solidFill>
                  <a:ea typeface="Arial"/>
                  <a:cs typeface="Arial"/>
                  <a:sym typeface="Arial"/>
                </a:rPr>
                <a:t>Operation and Maintenance Costs</a:t>
              </a:r>
            </a:p>
          </p:txBody>
        </p:sp>
        <p:sp>
          <p:nvSpPr>
            <p:cNvPr id="14" name="Google Shape;245;p18">
              <a:extLst>
                <a:ext uri="{FF2B5EF4-FFF2-40B4-BE49-F238E27FC236}">
                  <a16:creationId xmlns:a16="http://schemas.microsoft.com/office/drawing/2014/main" id="{B8496760-FE0E-4D11-710D-0D87B24CEBB5}"/>
                </a:ext>
              </a:extLst>
            </p:cNvPr>
            <p:cNvSpPr/>
            <p:nvPr/>
          </p:nvSpPr>
          <p:spPr>
            <a:xfrm>
              <a:off x="5069307" y="3386737"/>
              <a:ext cx="1104781" cy="1103694"/>
            </a:xfrm>
            <a:prstGeom prst="ellipse">
              <a:avLst/>
            </a:prstGeom>
            <a:gradFill>
              <a:gsLst>
                <a:gs pos="0">
                  <a:srgbClr val="6E245B"/>
                </a:gs>
                <a:gs pos="50000">
                  <a:srgbClr val="A03986"/>
                </a:gs>
                <a:gs pos="100000">
                  <a:srgbClr val="BF45A0"/>
                </a:gs>
              </a:gsLst>
              <a:lin ang="540000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grpSp>
      <p:grpSp>
        <p:nvGrpSpPr>
          <p:cNvPr id="16" name="Google Shape;243;p18">
            <a:extLst>
              <a:ext uri="{FF2B5EF4-FFF2-40B4-BE49-F238E27FC236}">
                <a16:creationId xmlns:a16="http://schemas.microsoft.com/office/drawing/2014/main" id="{A3A3395C-C9A5-62FE-0EA4-770015B669F0}"/>
              </a:ext>
            </a:extLst>
          </p:cNvPr>
          <p:cNvGrpSpPr/>
          <p:nvPr/>
        </p:nvGrpSpPr>
        <p:grpSpPr>
          <a:xfrm>
            <a:off x="5679949" y="4012568"/>
            <a:ext cx="2578100" cy="1830571"/>
            <a:chOff x="4515328" y="3386737"/>
            <a:chExt cx="2198452" cy="1539772"/>
          </a:xfrm>
        </p:grpSpPr>
        <p:sp>
          <p:nvSpPr>
            <p:cNvPr id="17" name="Google Shape;244;p18">
              <a:extLst>
                <a:ext uri="{FF2B5EF4-FFF2-40B4-BE49-F238E27FC236}">
                  <a16:creationId xmlns:a16="http://schemas.microsoft.com/office/drawing/2014/main" id="{E5346603-C93A-CF64-E1F0-BBFC67D9542D}"/>
                </a:ext>
              </a:extLst>
            </p:cNvPr>
            <p:cNvSpPr txBox="1"/>
            <p:nvPr/>
          </p:nvSpPr>
          <p:spPr>
            <a:xfrm>
              <a:off x="4515328" y="4627012"/>
              <a:ext cx="2198452" cy="299497"/>
            </a:xfrm>
            <a:prstGeom prst="rect">
              <a:avLst/>
            </a:prstGeom>
            <a:noFill/>
            <a:ln>
              <a:noFill/>
            </a:ln>
          </p:spPr>
          <p:txBody>
            <a:bodyPr spcFirstLastPara="1" wrap="square" lIns="91425" tIns="45700" rIns="91425" bIns="45700" anchor="t" anchorCtr="0">
              <a:spAutoFit/>
            </a:bodyPr>
            <a:lstStyle/>
            <a:p>
              <a:pPr lvl="0" algn="ctr">
                <a:buClr>
                  <a:schemeClr val="dk1"/>
                </a:buClr>
                <a:buSzPts val="1800"/>
              </a:pPr>
              <a:r>
                <a:rPr lang="en-US" dirty="0">
                  <a:solidFill>
                    <a:schemeClr val="dk1"/>
                  </a:solidFill>
                  <a:ea typeface="Arial"/>
                  <a:cs typeface="Arial"/>
                  <a:sym typeface="Arial"/>
                </a:rPr>
                <a:t>Energy Efficiency</a:t>
              </a:r>
            </a:p>
          </p:txBody>
        </p:sp>
        <p:sp>
          <p:nvSpPr>
            <p:cNvPr id="18" name="Google Shape;245;p18">
              <a:extLst>
                <a:ext uri="{FF2B5EF4-FFF2-40B4-BE49-F238E27FC236}">
                  <a16:creationId xmlns:a16="http://schemas.microsoft.com/office/drawing/2014/main" id="{F839EFD1-4063-9D41-C1A4-55DC2A4382C9}"/>
                </a:ext>
              </a:extLst>
            </p:cNvPr>
            <p:cNvSpPr/>
            <p:nvPr/>
          </p:nvSpPr>
          <p:spPr>
            <a:xfrm>
              <a:off x="5069307" y="3386737"/>
              <a:ext cx="1104781" cy="1103694"/>
            </a:xfrm>
            <a:prstGeom prst="ellipse">
              <a:avLst/>
            </a:prstGeom>
            <a:gradFill>
              <a:gsLst>
                <a:gs pos="0">
                  <a:srgbClr val="6E245B"/>
                </a:gs>
                <a:gs pos="50000">
                  <a:srgbClr val="A03986"/>
                </a:gs>
                <a:gs pos="100000">
                  <a:srgbClr val="BF45A0"/>
                </a:gs>
              </a:gsLst>
              <a:lin ang="540000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grpSp>
      <p:grpSp>
        <p:nvGrpSpPr>
          <p:cNvPr id="20" name="Google Shape;243;p18">
            <a:extLst>
              <a:ext uri="{FF2B5EF4-FFF2-40B4-BE49-F238E27FC236}">
                <a16:creationId xmlns:a16="http://schemas.microsoft.com/office/drawing/2014/main" id="{F31B6B63-326D-4013-364C-DD468856320F}"/>
              </a:ext>
            </a:extLst>
          </p:cNvPr>
          <p:cNvGrpSpPr/>
          <p:nvPr/>
        </p:nvGrpSpPr>
        <p:grpSpPr>
          <a:xfrm>
            <a:off x="7645982" y="2806068"/>
            <a:ext cx="2578100" cy="1830571"/>
            <a:chOff x="4515328" y="3386737"/>
            <a:chExt cx="2198452" cy="1539772"/>
          </a:xfrm>
        </p:grpSpPr>
        <p:sp>
          <p:nvSpPr>
            <p:cNvPr id="21" name="Google Shape;244;p18">
              <a:extLst>
                <a:ext uri="{FF2B5EF4-FFF2-40B4-BE49-F238E27FC236}">
                  <a16:creationId xmlns:a16="http://schemas.microsoft.com/office/drawing/2014/main" id="{1094BAA0-626C-39FA-12E1-D005E71C6A49}"/>
                </a:ext>
              </a:extLst>
            </p:cNvPr>
            <p:cNvSpPr txBox="1"/>
            <p:nvPr/>
          </p:nvSpPr>
          <p:spPr>
            <a:xfrm>
              <a:off x="4515328" y="4627012"/>
              <a:ext cx="2198452" cy="299497"/>
            </a:xfrm>
            <a:prstGeom prst="rect">
              <a:avLst/>
            </a:prstGeom>
            <a:noFill/>
            <a:ln>
              <a:noFill/>
            </a:ln>
          </p:spPr>
          <p:txBody>
            <a:bodyPr spcFirstLastPara="1" wrap="square" lIns="91425" tIns="45700" rIns="91425" bIns="45700" anchor="t" anchorCtr="0">
              <a:spAutoFit/>
            </a:bodyPr>
            <a:lstStyle/>
            <a:p>
              <a:pPr lvl="0" algn="ctr">
                <a:buClr>
                  <a:schemeClr val="dk1"/>
                </a:buClr>
                <a:buSzPts val="1800"/>
              </a:pPr>
              <a:r>
                <a:rPr lang="en-US" dirty="0">
                  <a:solidFill>
                    <a:schemeClr val="dk1"/>
                  </a:solidFill>
                  <a:ea typeface="Arial"/>
                  <a:cs typeface="Arial"/>
                  <a:sym typeface="Arial"/>
                </a:rPr>
                <a:t>Safety / Security</a:t>
              </a:r>
            </a:p>
          </p:txBody>
        </p:sp>
        <p:sp>
          <p:nvSpPr>
            <p:cNvPr id="22" name="Google Shape;245;p18">
              <a:extLst>
                <a:ext uri="{FF2B5EF4-FFF2-40B4-BE49-F238E27FC236}">
                  <a16:creationId xmlns:a16="http://schemas.microsoft.com/office/drawing/2014/main" id="{CC0B0096-028A-684F-7007-788740C10BB6}"/>
                </a:ext>
              </a:extLst>
            </p:cNvPr>
            <p:cNvSpPr/>
            <p:nvPr/>
          </p:nvSpPr>
          <p:spPr>
            <a:xfrm>
              <a:off x="5069307" y="3386737"/>
              <a:ext cx="1104781" cy="1103694"/>
            </a:xfrm>
            <a:prstGeom prst="ellipse">
              <a:avLst/>
            </a:prstGeom>
            <a:gradFill>
              <a:gsLst>
                <a:gs pos="0">
                  <a:srgbClr val="6E245B"/>
                </a:gs>
                <a:gs pos="50000">
                  <a:srgbClr val="A03986"/>
                </a:gs>
                <a:gs pos="100000">
                  <a:srgbClr val="BF45A0"/>
                </a:gs>
              </a:gsLst>
              <a:lin ang="540000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grpSp>
      <p:grpSp>
        <p:nvGrpSpPr>
          <p:cNvPr id="24" name="Google Shape;243;p18">
            <a:extLst>
              <a:ext uri="{FF2B5EF4-FFF2-40B4-BE49-F238E27FC236}">
                <a16:creationId xmlns:a16="http://schemas.microsoft.com/office/drawing/2014/main" id="{E2B73B15-F410-AE2B-D67F-40F109F84015}"/>
              </a:ext>
            </a:extLst>
          </p:cNvPr>
          <p:cNvGrpSpPr/>
          <p:nvPr/>
        </p:nvGrpSpPr>
        <p:grpSpPr>
          <a:xfrm>
            <a:off x="9464549" y="4012568"/>
            <a:ext cx="2578100" cy="1830571"/>
            <a:chOff x="4515328" y="3386737"/>
            <a:chExt cx="2198452" cy="1539772"/>
          </a:xfrm>
        </p:grpSpPr>
        <p:sp>
          <p:nvSpPr>
            <p:cNvPr id="25" name="Google Shape;244;p18">
              <a:extLst>
                <a:ext uri="{FF2B5EF4-FFF2-40B4-BE49-F238E27FC236}">
                  <a16:creationId xmlns:a16="http://schemas.microsoft.com/office/drawing/2014/main" id="{9BC97F55-492A-85A1-8B69-DA8CDE1B055A}"/>
                </a:ext>
              </a:extLst>
            </p:cNvPr>
            <p:cNvSpPr txBox="1"/>
            <p:nvPr/>
          </p:nvSpPr>
          <p:spPr>
            <a:xfrm>
              <a:off x="4515328" y="4627012"/>
              <a:ext cx="2198452" cy="299497"/>
            </a:xfrm>
            <a:prstGeom prst="rect">
              <a:avLst/>
            </a:prstGeom>
            <a:noFill/>
            <a:ln>
              <a:noFill/>
            </a:ln>
          </p:spPr>
          <p:txBody>
            <a:bodyPr spcFirstLastPara="1" wrap="square" lIns="91425" tIns="45700" rIns="91425" bIns="45700" anchor="t" anchorCtr="0">
              <a:spAutoFit/>
            </a:bodyPr>
            <a:lstStyle/>
            <a:p>
              <a:pPr lvl="0" algn="ctr">
                <a:buClr>
                  <a:schemeClr val="dk1"/>
                </a:buClr>
                <a:buSzPts val="1800"/>
              </a:pPr>
              <a:r>
                <a:rPr lang="en-US" dirty="0">
                  <a:solidFill>
                    <a:schemeClr val="dk1"/>
                  </a:solidFill>
                  <a:ea typeface="Arial"/>
                  <a:cs typeface="Arial"/>
                  <a:sym typeface="Arial"/>
                </a:rPr>
                <a:t>Technology</a:t>
              </a:r>
              <a:endParaRPr sz="2400" b="1" i="0" u="none" dirty="0">
                <a:solidFill>
                  <a:schemeClr val="dk1"/>
                </a:solidFill>
                <a:latin typeface="Arial"/>
                <a:ea typeface="Arial"/>
                <a:cs typeface="Arial"/>
                <a:sym typeface="Arial"/>
              </a:endParaRPr>
            </a:p>
          </p:txBody>
        </p:sp>
        <p:sp>
          <p:nvSpPr>
            <p:cNvPr id="26" name="Google Shape;245;p18">
              <a:extLst>
                <a:ext uri="{FF2B5EF4-FFF2-40B4-BE49-F238E27FC236}">
                  <a16:creationId xmlns:a16="http://schemas.microsoft.com/office/drawing/2014/main" id="{D64623A1-C40A-DE42-33C4-414EDBBB62AD}"/>
                </a:ext>
              </a:extLst>
            </p:cNvPr>
            <p:cNvSpPr/>
            <p:nvPr/>
          </p:nvSpPr>
          <p:spPr>
            <a:xfrm>
              <a:off x="5069307" y="3386737"/>
              <a:ext cx="1104781" cy="1103694"/>
            </a:xfrm>
            <a:prstGeom prst="ellipse">
              <a:avLst/>
            </a:prstGeom>
            <a:gradFill>
              <a:gsLst>
                <a:gs pos="0">
                  <a:srgbClr val="6E245B"/>
                </a:gs>
                <a:gs pos="50000">
                  <a:srgbClr val="A03986"/>
                </a:gs>
                <a:gs pos="100000">
                  <a:srgbClr val="BF45A0"/>
                </a:gs>
              </a:gsLst>
              <a:lin ang="5400000" scaled="0"/>
            </a:gra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a:solidFill>
                  <a:schemeClr val="dk1"/>
                </a:solidFill>
                <a:latin typeface="Arial"/>
                <a:ea typeface="Arial"/>
                <a:cs typeface="Arial"/>
                <a:sym typeface="Arial"/>
              </a:endParaRPr>
            </a:p>
          </p:txBody>
        </p:sp>
      </p:grpSp>
      <p:pic>
        <p:nvPicPr>
          <p:cNvPr id="29" name="Picture 28">
            <a:extLst>
              <a:ext uri="{FF2B5EF4-FFF2-40B4-BE49-F238E27FC236}">
                <a16:creationId xmlns:a16="http://schemas.microsoft.com/office/drawing/2014/main" id="{1C96D3B7-4C8F-FDDC-F0C9-63239A281155}"/>
              </a:ext>
            </a:extLst>
          </p:cNvPr>
          <p:cNvPicPr>
            <a:picLocks noChangeAspect="1"/>
          </p:cNvPicPr>
          <p:nvPr/>
        </p:nvPicPr>
        <p:blipFill>
          <a:blip r:embed="rId2"/>
          <a:stretch>
            <a:fillRect/>
          </a:stretch>
        </p:blipFill>
        <p:spPr>
          <a:xfrm>
            <a:off x="932936" y="2909326"/>
            <a:ext cx="987232" cy="987232"/>
          </a:xfrm>
          <a:prstGeom prst="rect">
            <a:avLst/>
          </a:prstGeom>
        </p:spPr>
      </p:pic>
      <p:pic>
        <p:nvPicPr>
          <p:cNvPr id="31" name="Picture 30">
            <a:extLst>
              <a:ext uri="{FF2B5EF4-FFF2-40B4-BE49-F238E27FC236}">
                <a16:creationId xmlns:a16="http://schemas.microsoft.com/office/drawing/2014/main" id="{30F84FC5-331F-360C-0E13-2E8185E1CECC}"/>
              </a:ext>
            </a:extLst>
          </p:cNvPr>
          <p:cNvPicPr>
            <a:picLocks noChangeAspect="1"/>
          </p:cNvPicPr>
          <p:nvPr/>
        </p:nvPicPr>
        <p:blipFill>
          <a:blip r:embed="rId3"/>
          <a:stretch>
            <a:fillRect/>
          </a:stretch>
        </p:blipFill>
        <p:spPr>
          <a:xfrm>
            <a:off x="2783044" y="4236117"/>
            <a:ext cx="866507" cy="866507"/>
          </a:xfrm>
          <a:prstGeom prst="rect">
            <a:avLst/>
          </a:prstGeom>
        </p:spPr>
      </p:pic>
      <p:pic>
        <p:nvPicPr>
          <p:cNvPr id="35" name="Picture 34">
            <a:extLst>
              <a:ext uri="{FF2B5EF4-FFF2-40B4-BE49-F238E27FC236}">
                <a16:creationId xmlns:a16="http://schemas.microsoft.com/office/drawing/2014/main" id="{005F29FD-811E-EA59-7EE7-7853B4B4E0E6}"/>
              </a:ext>
            </a:extLst>
          </p:cNvPr>
          <p:cNvPicPr>
            <a:picLocks noChangeAspect="1"/>
          </p:cNvPicPr>
          <p:nvPr/>
        </p:nvPicPr>
        <p:blipFill>
          <a:blip r:embed="rId4"/>
          <a:stretch>
            <a:fillRect/>
          </a:stretch>
        </p:blipFill>
        <p:spPr>
          <a:xfrm>
            <a:off x="10134518" y="4065058"/>
            <a:ext cx="1231981" cy="1231981"/>
          </a:xfrm>
          <a:prstGeom prst="rect">
            <a:avLst/>
          </a:prstGeom>
        </p:spPr>
      </p:pic>
      <p:pic>
        <p:nvPicPr>
          <p:cNvPr id="37" name="Picture 36">
            <a:extLst>
              <a:ext uri="{FF2B5EF4-FFF2-40B4-BE49-F238E27FC236}">
                <a16:creationId xmlns:a16="http://schemas.microsoft.com/office/drawing/2014/main" id="{8BE4801E-6B37-4810-5983-1F699D87D97E}"/>
              </a:ext>
            </a:extLst>
          </p:cNvPr>
          <p:cNvPicPr>
            <a:picLocks noChangeAspect="1"/>
          </p:cNvPicPr>
          <p:nvPr/>
        </p:nvPicPr>
        <p:blipFill>
          <a:blip r:embed="rId5"/>
          <a:stretch>
            <a:fillRect/>
          </a:stretch>
        </p:blipFill>
        <p:spPr>
          <a:xfrm>
            <a:off x="6336720" y="4051929"/>
            <a:ext cx="1244880" cy="1244880"/>
          </a:xfrm>
          <a:prstGeom prst="rect">
            <a:avLst/>
          </a:prstGeom>
        </p:spPr>
      </p:pic>
      <p:pic>
        <p:nvPicPr>
          <p:cNvPr id="39" name="Picture 38">
            <a:extLst>
              <a:ext uri="{FF2B5EF4-FFF2-40B4-BE49-F238E27FC236}">
                <a16:creationId xmlns:a16="http://schemas.microsoft.com/office/drawing/2014/main" id="{9CE982CC-6A4E-A588-0658-90A3F79A6804}"/>
              </a:ext>
            </a:extLst>
          </p:cNvPr>
          <p:cNvPicPr>
            <a:picLocks noChangeAspect="1"/>
          </p:cNvPicPr>
          <p:nvPr/>
        </p:nvPicPr>
        <p:blipFill>
          <a:blip r:embed="rId6"/>
          <a:stretch>
            <a:fillRect/>
          </a:stretch>
        </p:blipFill>
        <p:spPr>
          <a:xfrm>
            <a:off x="4540422" y="2824495"/>
            <a:ext cx="1303634" cy="1303634"/>
          </a:xfrm>
          <a:prstGeom prst="rect">
            <a:avLst/>
          </a:prstGeom>
        </p:spPr>
      </p:pic>
      <p:pic>
        <p:nvPicPr>
          <p:cNvPr id="41" name="Picture 40">
            <a:extLst>
              <a:ext uri="{FF2B5EF4-FFF2-40B4-BE49-F238E27FC236}">
                <a16:creationId xmlns:a16="http://schemas.microsoft.com/office/drawing/2014/main" id="{9AA8CA20-FCD1-B361-9B74-2D878D06B410}"/>
              </a:ext>
            </a:extLst>
          </p:cNvPr>
          <p:cNvPicPr>
            <a:picLocks noChangeAspect="1"/>
          </p:cNvPicPr>
          <p:nvPr/>
        </p:nvPicPr>
        <p:blipFill>
          <a:blip r:embed="rId7"/>
          <a:stretch>
            <a:fillRect/>
          </a:stretch>
        </p:blipFill>
        <p:spPr>
          <a:xfrm>
            <a:off x="8282292" y="2811795"/>
            <a:ext cx="1316684" cy="1316684"/>
          </a:xfrm>
          <a:prstGeom prst="rect">
            <a:avLst/>
          </a:prstGeom>
        </p:spPr>
      </p:pic>
    </p:spTree>
    <p:extLst>
      <p:ext uri="{BB962C8B-B14F-4D97-AF65-F5344CB8AC3E}">
        <p14:creationId xmlns:p14="http://schemas.microsoft.com/office/powerpoint/2010/main" val="17809093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66FBA-E228-3443-BCFB-46237EA5B56F}"/>
              </a:ext>
            </a:extLst>
          </p:cNvPr>
          <p:cNvSpPr>
            <a:spLocks noGrp="1"/>
          </p:cNvSpPr>
          <p:nvPr>
            <p:ph type="title"/>
          </p:nvPr>
        </p:nvSpPr>
        <p:spPr/>
        <p:txBody>
          <a:bodyPr/>
          <a:lstStyle/>
          <a:p>
            <a:r>
              <a:rPr lang="en-US" dirty="0"/>
              <a:t>Functional Needs</a:t>
            </a:r>
          </a:p>
        </p:txBody>
      </p:sp>
      <p:sp>
        <p:nvSpPr>
          <p:cNvPr id="3" name="Content Placeholder 2">
            <a:extLst>
              <a:ext uri="{FF2B5EF4-FFF2-40B4-BE49-F238E27FC236}">
                <a16:creationId xmlns:a16="http://schemas.microsoft.com/office/drawing/2014/main" id="{215CCFEC-643E-8B42-B4BF-249B0CF8B758}"/>
              </a:ext>
            </a:extLst>
          </p:cNvPr>
          <p:cNvSpPr>
            <a:spLocks noGrp="1"/>
          </p:cNvSpPr>
          <p:nvPr>
            <p:ph idx="1"/>
          </p:nvPr>
        </p:nvSpPr>
        <p:spPr>
          <a:xfrm>
            <a:off x="463550" y="2032000"/>
            <a:ext cx="11264900" cy="500063"/>
          </a:xfrm>
        </p:spPr>
        <p:txBody>
          <a:bodyPr>
            <a:normAutofit/>
          </a:bodyPr>
          <a:lstStyle/>
          <a:p>
            <a:pPr marL="0" marR="521334" indent="0" algn="ctr">
              <a:spcBef>
                <a:spcPts val="95"/>
              </a:spcBef>
              <a:buNone/>
            </a:pPr>
            <a:r>
              <a:rPr lang="en-US" sz="2400" b="1" dirty="0">
                <a:cs typeface="Gill Sans MT"/>
              </a:rPr>
              <a:t>Does</a:t>
            </a:r>
            <a:r>
              <a:rPr lang="en-US" sz="2400" b="1" spc="-80" dirty="0">
                <a:cs typeface="Gill Sans MT"/>
              </a:rPr>
              <a:t> </a:t>
            </a:r>
            <a:r>
              <a:rPr lang="en-US" sz="2400" b="1" dirty="0">
                <a:cs typeface="Gill Sans MT"/>
              </a:rPr>
              <a:t>the</a:t>
            </a:r>
            <a:r>
              <a:rPr lang="en-US" sz="2400" b="1" spc="-70" dirty="0">
                <a:cs typeface="Gill Sans MT"/>
              </a:rPr>
              <a:t> L</a:t>
            </a:r>
            <a:r>
              <a:rPr lang="en-US" sz="2400" b="1" dirty="0">
                <a:cs typeface="Gill Sans MT"/>
              </a:rPr>
              <a:t>earning</a:t>
            </a:r>
            <a:r>
              <a:rPr lang="en-US" sz="2400" b="1" spc="-70" dirty="0">
                <a:cs typeface="Gill Sans MT"/>
              </a:rPr>
              <a:t> </a:t>
            </a:r>
            <a:r>
              <a:rPr lang="en-US" sz="2400" b="1" spc="-10" dirty="0">
                <a:cs typeface="Gill Sans MT"/>
              </a:rPr>
              <a:t>Environment</a:t>
            </a:r>
            <a:r>
              <a:rPr lang="en-US" sz="2400" b="1" spc="-35" dirty="0">
                <a:cs typeface="Gill Sans MT"/>
              </a:rPr>
              <a:t> S</a:t>
            </a:r>
            <a:r>
              <a:rPr lang="en-US" sz="2400" b="1" dirty="0">
                <a:cs typeface="Gill Sans MT"/>
              </a:rPr>
              <a:t>upport</a:t>
            </a:r>
            <a:r>
              <a:rPr lang="en-US" sz="2400" b="1" spc="-50" dirty="0">
                <a:cs typeface="Gill Sans MT"/>
              </a:rPr>
              <a:t> </a:t>
            </a:r>
            <a:r>
              <a:rPr lang="en-US" sz="2400" b="1" spc="-25" dirty="0">
                <a:cs typeface="Gill Sans MT"/>
              </a:rPr>
              <a:t>the E</a:t>
            </a:r>
            <a:r>
              <a:rPr lang="en-US" sz="2400" b="1" dirty="0">
                <a:cs typeface="Gill Sans MT"/>
              </a:rPr>
              <a:t>ducational</a:t>
            </a:r>
            <a:r>
              <a:rPr lang="en-US" sz="2400" b="1" spc="-135" dirty="0">
                <a:cs typeface="Gill Sans MT"/>
              </a:rPr>
              <a:t> </a:t>
            </a:r>
            <a:r>
              <a:rPr lang="en-US" sz="2400" b="1" spc="-10" dirty="0">
                <a:cs typeface="Gill Sans MT"/>
              </a:rPr>
              <a:t>Program?</a:t>
            </a:r>
            <a:endParaRPr lang="en-US" sz="2400" b="1" dirty="0">
              <a:cs typeface="Gill Sans MT"/>
            </a:endParaRPr>
          </a:p>
        </p:txBody>
      </p:sp>
      <p:sp>
        <p:nvSpPr>
          <p:cNvPr id="6" name="Oval 5">
            <a:extLst>
              <a:ext uri="{FF2B5EF4-FFF2-40B4-BE49-F238E27FC236}">
                <a16:creationId xmlns:a16="http://schemas.microsoft.com/office/drawing/2014/main" id="{D61F7E22-E6D2-3B3A-CBA6-154F567345B5}"/>
              </a:ext>
            </a:extLst>
          </p:cNvPr>
          <p:cNvSpPr/>
          <p:nvPr/>
        </p:nvSpPr>
        <p:spPr>
          <a:xfrm>
            <a:off x="9090362" y="2811631"/>
            <a:ext cx="2606338" cy="2606338"/>
          </a:xfrm>
          <a:prstGeom prst="ellipse">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lin ang="2700000" scaled="1"/>
            <a:tileRect/>
          </a:gra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000" b="1" dirty="0">
                <a:cs typeface="Gill Sans MT"/>
              </a:rPr>
              <a:t>Educational</a:t>
            </a:r>
            <a:r>
              <a:rPr lang="en-US" sz="2000" b="1" spc="-100" dirty="0">
                <a:cs typeface="Gill Sans MT"/>
              </a:rPr>
              <a:t> P</a:t>
            </a:r>
            <a:r>
              <a:rPr lang="en-US" sz="2000" b="1" dirty="0">
                <a:cs typeface="Gill Sans MT"/>
              </a:rPr>
              <a:t>rogram</a:t>
            </a:r>
            <a:r>
              <a:rPr lang="en-US" sz="2000" b="1" spc="-90" dirty="0">
                <a:cs typeface="Gill Sans MT"/>
              </a:rPr>
              <a:t> </a:t>
            </a:r>
            <a:r>
              <a:rPr lang="en-US" sz="2000" b="1" spc="-10" dirty="0">
                <a:cs typeface="Gill Sans MT"/>
              </a:rPr>
              <a:t>Delivery</a:t>
            </a:r>
            <a:endParaRPr lang="en-US" sz="2000" b="1" dirty="0">
              <a:cs typeface="Gill Sans MT"/>
            </a:endParaRPr>
          </a:p>
        </p:txBody>
      </p:sp>
      <p:sp>
        <p:nvSpPr>
          <p:cNvPr id="7" name="Oval 6">
            <a:extLst>
              <a:ext uri="{FF2B5EF4-FFF2-40B4-BE49-F238E27FC236}">
                <a16:creationId xmlns:a16="http://schemas.microsoft.com/office/drawing/2014/main" id="{764E5CB5-BE7B-EA87-8AC9-279CF1DB9C96}"/>
              </a:ext>
            </a:extLst>
          </p:cNvPr>
          <p:cNvSpPr/>
          <p:nvPr/>
        </p:nvSpPr>
        <p:spPr>
          <a:xfrm>
            <a:off x="7065506" y="3886537"/>
            <a:ext cx="2606338" cy="2606338"/>
          </a:xfrm>
          <a:prstGeom prst="ellipse">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2700000" scaled="1"/>
            <a:tileRect/>
          </a:gra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b="1" dirty="0">
                <a:cs typeface="Gill Sans MT"/>
              </a:rPr>
              <a:t>Changing Demographics and Proximity</a:t>
            </a:r>
          </a:p>
        </p:txBody>
      </p:sp>
      <p:sp>
        <p:nvSpPr>
          <p:cNvPr id="8" name="Oval 7">
            <a:extLst>
              <a:ext uri="{FF2B5EF4-FFF2-40B4-BE49-F238E27FC236}">
                <a16:creationId xmlns:a16="http://schemas.microsoft.com/office/drawing/2014/main" id="{6E949DC5-FFEC-27B3-97FB-4023D1908CC5}"/>
              </a:ext>
            </a:extLst>
          </p:cNvPr>
          <p:cNvSpPr/>
          <p:nvPr/>
        </p:nvSpPr>
        <p:spPr>
          <a:xfrm>
            <a:off x="4912062" y="2811631"/>
            <a:ext cx="2606338" cy="2606338"/>
          </a:xfrm>
          <a:prstGeom prst="ellipse">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lin ang="2700000" scaled="1"/>
            <a:tileRect/>
          </a:gra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000" b="1" dirty="0">
                <a:cs typeface="Gill Sans MT"/>
              </a:rPr>
              <a:t>Capacity and Utilization</a:t>
            </a:r>
          </a:p>
        </p:txBody>
      </p:sp>
      <p:sp>
        <p:nvSpPr>
          <p:cNvPr id="9" name="Oval 8">
            <a:extLst>
              <a:ext uri="{FF2B5EF4-FFF2-40B4-BE49-F238E27FC236}">
                <a16:creationId xmlns:a16="http://schemas.microsoft.com/office/drawing/2014/main" id="{E315752D-61C6-9044-9FE3-584BDE319952}"/>
              </a:ext>
            </a:extLst>
          </p:cNvPr>
          <p:cNvSpPr/>
          <p:nvPr/>
        </p:nvSpPr>
        <p:spPr>
          <a:xfrm>
            <a:off x="2750344" y="3818106"/>
            <a:ext cx="2743200" cy="2743200"/>
          </a:xfrm>
          <a:prstGeom prst="ellips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2700000" scaled="1"/>
            <a:tileRect/>
          </a:gra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000" b="1" dirty="0">
                <a:cs typeface="Gill Sans MT"/>
              </a:rPr>
              <a:t>Appropriate Educational Environment</a:t>
            </a:r>
          </a:p>
        </p:txBody>
      </p:sp>
      <p:sp>
        <p:nvSpPr>
          <p:cNvPr id="10" name="Oval 9">
            <a:extLst>
              <a:ext uri="{FF2B5EF4-FFF2-40B4-BE49-F238E27FC236}">
                <a16:creationId xmlns:a16="http://schemas.microsoft.com/office/drawing/2014/main" id="{417428FB-A2F0-6C5B-F777-4AD06B2C03EC}"/>
              </a:ext>
            </a:extLst>
          </p:cNvPr>
          <p:cNvSpPr/>
          <p:nvPr/>
        </p:nvSpPr>
        <p:spPr>
          <a:xfrm>
            <a:off x="596900" y="2743200"/>
            <a:ext cx="2743200" cy="2743200"/>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000" b="1" dirty="0">
                <a:cs typeface="Gill Sans MT"/>
              </a:rPr>
              <a:t>Adequate Space for Instructional Delivery</a:t>
            </a:r>
          </a:p>
        </p:txBody>
      </p:sp>
    </p:spTree>
    <p:extLst>
      <p:ext uri="{BB962C8B-B14F-4D97-AF65-F5344CB8AC3E}">
        <p14:creationId xmlns:p14="http://schemas.microsoft.com/office/powerpoint/2010/main" val="29952026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524000" y="0"/>
            <a:ext cx="9144000" cy="6858000"/>
            <a:chOff x="0" y="0"/>
            <a:chExt cx="9144000" cy="6858000"/>
          </a:xfrm>
        </p:grpSpPr>
        <p:pic>
          <p:nvPicPr>
            <p:cNvPr id="3" name="object 3"/>
            <p:cNvPicPr/>
            <p:nvPr/>
          </p:nvPicPr>
          <p:blipFill>
            <a:blip r:embed="rId2" cstate="print"/>
            <a:stretch>
              <a:fillRect/>
            </a:stretch>
          </p:blipFill>
          <p:spPr>
            <a:xfrm>
              <a:off x="7646034" y="5786076"/>
              <a:ext cx="1450259" cy="918789"/>
            </a:xfrm>
            <a:prstGeom prst="rect">
              <a:avLst/>
            </a:prstGeom>
          </p:spPr>
        </p:pic>
        <p:pic>
          <p:nvPicPr>
            <p:cNvPr id="4" name="object 4"/>
            <p:cNvPicPr/>
            <p:nvPr/>
          </p:nvPicPr>
          <p:blipFill>
            <a:blip r:embed="rId3" cstate="print"/>
            <a:stretch>
              <a:fillRect/>
            </a:stretch>
          </p:blipFill>
          <p:spPr>
            <a:xfrm>
              <a:off x="0" y="0"/>
              <a:ext cx="9143999" cy="6857997"/>
            </a:xfrm>
            <a:prstGeom prst="rect">
              <a:avLst/>
            </a:prstGeom>
          </p:spPr>
        </p:pic>
      </p:grpSp>
      <p:sp>
        <p:nvSpPr>
          <p:cNvPr id="5" name="object 5"/>
          <p:cNvSpPr txBox="1">
            <a:spLocks noGrp="1"/>
          </p:cNvSpPr>
          <p:nvPr>
            <p:ph type="title" idx="4294967295"/>
          </p:nvPr>
        </p:nvSpPr>
        <p:spPr>
          <a:xfrm>
            <a:off x="1669312" y="115093"/>
            <a:ext cx="2789238" cy="849313"/>
          </a:xfrm>
          <a:prstGeom prst="rect">
            <a:avLst/>
          </a:prstGeom>
        </p:spPr>
        <p:txBody>
          <a:bodyPr vert="horz" wrap="square" lIns="0" tIns="12700" rIns="0" bIns="0" rtlCol="0" anchor="ctr">
            <a:spAutoFit/>
          </a:bodyPr>
          <a:lstStyle/>
          <a:p>
            <a:pPr marL="12700">
              <a:lnSpc>
                <a:spcPct val="100000"/>
              </a:lnSpc>
              <a:spcBef>
                <a:spcPts val="100"/>
              </a:spcBef>
            </a:pPr>
            <a:r>
              <a:rPr sz="5400" b="1" spc="-10" dirty="0">
                <a:solidFill>
                  <a:srgbClr val="000000"/>
                </a:solidFill>
                <a:latin typeface="Gill Sans MT"/>
                <a:cs typeface="Gill Sans MT"/>
              </a:rPr>
              <a:t>THEN…</a:t>
            </a:r>
            <a:endParaRPr sz="5400" dirty="0">
              <a:latin typeface="Gill Sans MT"/>
              <a:cs typeface="Gill Sans MT"/>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a:grpSpLocks noChangeAspect="1"/>
          </p:cNvGrpSpPr>
          <p:nvPr/>
        </p:nvGrpSpPr>
        <p:grpSpPr>
          <a:xfrm>
            <a:off x="1952090" y="64818"/>
            <a:ext cx="8722581" cy="6544860"/>
            <a:chOff x="553577" y="-483031"/>
            <a:chExt cx="8036846" cy="7955265"/>
          </a:xfrm>
        </p:grpSpPr>
        <p:pic>
          <p:nvPicPr>
            <p:cNvPr id="3" name="object 3"/>
            <p:cNvPicPr>
              <a:picLocks noChangeAspect="1"/>
            </p:cNvPicPr>
            <p:nvPr/>
          </p:nvPicPr>
          <p:blipFill>
            <a:blip r:embed="rId2" cstate="print"/>
            <a:stretch>
              <a:fillRect/>
            </a:stretch>
          </p:blipFill>
          <p:spPr>
            <a:xfrm>
              <a:off x="553577" y="-483031"/>
              <a:ext cx="8036846" cy="7955265"/>
            </a:xfrm>
            <a:prstGeom prst="rect">
              <a:avLst/>
            </a:prstGeom>
          </p:spPr>
        </p:pic>
        <p:pic>
          <p:nvPicPr>
            <p:cNvPr id="5" name="object 5"/>
            <p:cNvPicPr/>
            <p:nvPr/>
          </p:nvPicPr>
          <p:blipFill>
            <a:blip r:embed="rId3" cstate="print"/>
            <a:stretch>
              <a:fillRect/>
            </a:stretch>
          </p:blipFill>
          <p:spPr>
            <a:xfrm>
              <a:off x="3506723" y="97535"/>
              <a:ext cx="1350264" cy="1833371"/>
            </a:xfrm>
            <a:prstGeom prst="rect">
              <a:avLst/>
            </a:prstGeom>
          </p:spPr>
        </p:pic>
      </p:grpSp>
      <p:sp>
        <p:nvSpPr>
          <p:cNvPr id="7" name="object 7"/>
          <p:cNvSpPr txBox="1">
            <a:spLocks noGrp="1"/>
          </p:cNvSpPr>
          <p:nvPr>
            <p:ph type="title" idx="4294967295"/>
          </p:nvPr>
        </p:nvSpPr>
        <p:spPr>
          <a:xfrm>
            <a:off x="1952090" y="317606"/>
            <a:ext cx="8722580" cy="1028487"/>
          </a:xfrm>
          <a:prstGeom prst="rect">
            <a:avLst/>
          </a:prstGeom>
        </p:spPr>
        <p:txBody>
          <a:bodyPr vert="horz" wrap="square" lIns="0" tIns="12700" rIns="0" bIns="0" rtlCol="0" anchor="ctr">
            <a:spAutoFit/>
          </a:bodyPr>
          <a:lstStyle/>
          <a:p>
            <a:pPr marL="12700">
              <a:lnSpc>
                <a:spcPct val="100000"/>
              </a:lnSpc>
              <a:spcBef>
                <a:spcPts val="100"/>
              </a:spcBef>
            </a:pPr>
            <a:r>
              <a:rPr sz="6600" spc="-5" dirty="0">
                <a:solidFill>
                  <a:srgbClr val="FFFFFF"/>
                </a:solidFill>
                <a:effectLst>
                  <a:outerShdw blurRad="38100" dist="38100" dir="2700000" algn="tl">
                    <a:srgbClr val="000000">
                      <a:alpha val="43137"/>
                    </a:srgbClr>
                  </a:outerShdw>
                </a:effectLst>
              </a:rPr>
              <a:t>STUDEN</a:t>
            </a:r>
            <a:r>
              <a:rPr sz="6600" spc="-1120" dirty="0">
                <a:solidFill>
                  <a:srgbClr val="FFFFFF"/>
                </a:solidFill>
                <a:effectLst>
                  <a:outerShdw blurRad="38100" dist="38100" dir="2700000" algn="tl">
                    <a:srgbClr val="000000">
                      <a:alpha val="43137"/>
                    </a:srgbClr>
                  </a:outerShdw>
                </a:effectLst>
              </a:rPr>
              <a:t>T</a:t>
            </a:r>
            <a:r>
              <a:rPr sz="6600" dirty="0">
                <a:solidFill>
                  <a:srgbClr val="FFFFFF"/>
                </a:solidFill>
                <a:effectLst>
                  <a:outerShdw blurRad="38100" dist="38100" dir="2700000" algn="tl">
                    <a:srgbClr val="000000">
                      <a:alpha val="43137"/>
                    </a:srgbClr>
                  </a:outerShdw>
                </a:effectLst>
              </a:rPr>
              <a:t>-</a:t>
            </a:r>
            <a:r>
              <a:rPr sz="6600" spc="-10" dirty="0">
                <a:solidFill>
                  <a:srgbClr val="FFFFFF"/>
                </a:solidFill>
                <a:effectLst>
                  <a:outerShdw blurRad="38100" dist="38100" dir="2700000" algn="tl">
                    <a:srgbClr val="000000">
                      <a:alpha val="43137"/>
                    </a:srgbClr>
                  </a:outerShdw>
                </a:effectLst>
              </a:rPr>
              <a:t>CENTERED</a:t>
            </a:r>
            <a:endParaRPr sz="6600" dirty="0">
              <a:effectLst>
                <a:outerShdw blurRad="38100" dist="38100" dir="2700000" algn="tl">
                  <a:srgbClr val="000000">
                    <a:alpha val="43137"/>
                  </a:srgbClr>
                </a:outerShdw>
              </a:effectLst>
            </a:endParaRPr>
          </a:p>
        </p:txBody>
      </p:sp>
      <p:sp>
        <p:nvSpPr>
          <p:cNvPr id="8" name="object 8"/>
          <p:cNvSpPr txBox="1"/>
          <p:nvPr/>
        </p:nvSpPr>
        <p:spPr>
          <a:xfrm>
            <a:off x="3641599" y="6206744"/>
            <a:ext cx="5109845" cy="299720"/>
          </a:xfrm>
          <a:prstGeom prst="rect">
            <a:avLst/>
          </a:prstGeom>
        </p:spPr>
        <p:txBody>
          <a:bodyPr vert="horz" wrap="square" lIns="0" tIns="12700" rIns="0" bIns="0" rtlCol="0">
            <a:spAutoFit/>
          </a:bodyPr>
          <a:lstStyle/>
          <a:p>
            <a:pPr marL="12700">
              <a:spcBef>
                <a:spcPts val="100"/>
              </a:spcBef>
            </a:pPr>
            <a:r>
              <a:rPr dirty="0">
                <a:solidFill>
                  <a:srgbClr val="FFFFFF"/>
                </a:solidFill>
                <a:latin typeface="Gill Sans MT"/>
                <a:cs typeface="Gill Sans MT"/>
              </a:rPr>
              <a:t>Students</a:t>
            </a:r>
            <a:r>
              <a:rPr spc="-30" dirty="0">
                <a:solidFill>
                  <a:srgbClr val="FFFFFF"/>
                </a:solidFill>
                <a:latin typeface="Gill Sans MT"/>
                <a:cs typeface="Gill Sans MT"/>
              </a:rPr>
              <a:t> </a:t>
            </a:r>
            <a:r>
              <a:rPr dirty="0">
                <a:solidFill>
                  <a:srgbClr val="FFFFFF"/>
                </a:solidFill>
                <a:latin typeface="Gill Sans MT"/>
                <a:cs typeface="Gill Sans MT"/>
              </a:rPr>
              <a:t>are</a:t>
            </a:r>
            <a:r>
              <a:rPr spc="-30" dirty="0">
                <a:solidFill>
                  <a:srgbClr val="FFFFFF"/>
                </a:solidFill>
                <a:latin typeface="Gill Sans MT"/>
                <a:cs typeface="Gill Sans MT"/>
              </a:rPr>
              <a:t> </a:t>
            </a:r>
            <a:r>
              <a:rPr dirty="0">
                <a:solidFill>
                  <a:srgbClr val="FFFFFF"/>
                </a:solidFill>
                <a:latin typeface="Gill Sans MT"/>
                <a:cs typeface="Gill Sans MT"/>
              </a:rPr>
              <a:t>active</a:t>
            </a:r>
            <a:r>
              <a:rPr spc="-25" dirty="0">
                <a:solidFill>
                  <a:srgbClr val="FFFFFF"/>
                </a:solidFill>
                <a:latin typeface="Gill Sans MT"/>
                <a:cs typeface="Gill Sans MT"/>
              </a:rPr>
              <a:t> </a:t>
            </a:r>
            <a:r>
              <a:rPr dirty="0">
                <a:solidFill>
                  <a:srgbClr val="FFFFFF"/>
                </a:solidFill>
                <a:latin typeface="Gill Sans MT"/>
                <a:cs typeface="Gill Sans MT"/>
              </a:rPr>
              <a:t>participants</a:t>
            </a:r>
            <a:r>
              <a:rPr spc="-40" dirty="0">
                <a:solidFill>
                  <a:srgbClr val="FFFFFF"/>
                </a:solidFill>
                <a:latin typeface="Gill Sans MT"/>
                <a:cs typeface="Gill Sans MT"/>
              </a:rPr>
              <a:t> </a:t>
            </a:r>
            <a:r>
              <a:rPr dirty="0">
                <a:solidFill>
                  <a:srgbClr val="FFFFFF"/>
                </a:solidFill>
                <a:latin typeface="Gill Sans MT"/>
                <a:cs typeface="Gill Sans MT"/>
              </a:rPr>
              <a:t>in</a:t>
            </a:r>
            <a:r>
              <a:rPr spc="-15" dirty="0">
                <a:solidFill>
                  <a:srgbClr val="FFFFFF"/>
                </a:solidFill>
                <a:latin typeface="Gill Sans MT"/>
                <a:cs typeface="Gill Sans MT"/>
              </a:rPr>
              <a:t> </a:t>
            </a:r>
            <a:r>
              <a:rPr dirty="0">
                <a:solidFill>
                  <a:srgbClr val="FFFFFF"/>
                </a:solidFill>
                <a:latin typeface="Gill Sans MT"/>
                <a:cs typeface="Gill Sans MT"/>
              </a:rPr>
              <a:t>the</a:t>
            </a:r>
            <a:r>
              <a:rPr spc="-20" dirty="0">
                <a:solidFill>
                  <a:srgbClr val="FFFFFF"/>
                </a:solidFill>
                <a:latin typeface="Gill Sans MT"/>
                <a:cs typeface="Gill Sans MT"/>
              </a:rPr>
              <a:t> </a:t>
            </a:r>
            <a:r>
              <a:rPr dirty="0">
                <a:solidFill>
                  <a:srgbClr val="FFFFFF"/>
                </a:solidFill>
                <a:latin typeface="Gill Sans MT"/>
                <a:cs typeface="Gill Sans MT"/>
              </a:rPr>
              <a:t>learning</a:t>
            </a:r>
            <a:r>
              <a:rPr spc="-20" dirty="0">
                <a:solidFill>
                  <a:srgbClr val="FFFFFF"/>
                </a:solidFill>
                <a:latin typeface="Gill Sans MT"/>
                <a:cs typeface="Gill Sans MT"/>
              </a:rPr>
              <a:t> </a:t>
            </a:r>
            <a:r>
              <a:rPr spc="-10" dirty="0">
                <a:solidFill>
                  <a:srgbClr val="FFFFFF"/>
                </a:solidFill>
                <a:latin typeface="Gill Sans MT"/>
                <a:cs typeface="Gill Sans MT"/>
              </a:rPr>
              <a:t>process.</a:t>
            </a:r>
            <a:endParaRPr>
              <a:latin typeface="Gill Sans MT"/>
              <a:cs typeface="Gill Sans M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1524000" y="0"/>
            <a:ext cx="9144000" cy="6857999"/>
          </a:xfrm>
          <a:prstGeom prst="rect">
            <a:avLst/>
          </a:prstGeom>
        </p:spPr>
      </p:pic>
      <p:sp>
        <p:nvSpPr>
          <p:cNvPr id="5" name="object 5"/>
          <p:cNvSpPr txBox="1">
            <a:spLocks noGrp="1"/>
          </p:cNvSpPr>
          <p:nvPr>
            <p:ph type="title" idx="4294967295"/>
          </p:nvPr>
        </p:nvSpPr>
        <p:spPr>
          <a:xfrm>
            <a:off x="1746183" y="136001"/>
            <a:ext cx="9017510" cy="1028487"/>
          </a:xfrm>
          <a:prstGeom prst="rect">
            <a:avLst/>
          </a:prstGeom>
        </p:spPr>
        <p:txBody>
          <a:bodyPr vert="horz" wrap="square" lIns="0" tIns="12700" rIns="0" bIns="0" rtlCol="0" anchor="ctr">
            <a:spAutoFit/>
          </a:bodyPr>
          <a:lstStyle/>
          <a:p>
            <a:pPr marL="12700">
              <a:lnSpc>
                <a:spcPct val="100000"/>
              </a:lnSpc>
              <a:spcBef>
                <a:spcPts val="100"/>
              </a:spcBef>
            </a:pPr>
            <a:r>
              <a:rPr sz="6600" spc="580" dirty="0">
                <a:solidFill>
                  <a:srgbClr val="FFFFFF"/>
                </a:solidFill>
                <a:effectLst>
                  <a:outerShdw blurRad="38100" dist="38100" dir="2700000" algn="tl">
                    <a:srgbClr val="000000">
                      <a:alpha val="43137"/>
                    </a:srgbClr>
                  </a:outerShdw>
                </a:effectLst>
              </a:rPr>
              <a:t>E</a:t>
            </a:r>
            <a:r>
              <a:rPr sz="6600" spc="575" dirty="0">
                <a:solidFill>
                  <a:srgbClr val="FFFFFF"/>
                </a:solidFill>
                <a:effectLst>
                  <a:outerShdw blurRad="38100" dist="38100" dir="2700000" algn="tl">
                    <a:srgbClr val="000000">
                      <a:alpha val="43137"/>
                    </a:srgbClr>
                  </a:outerShdw>
                </a:effectLst>
              </a:rPr>
              <a:t>N</a:t>
            </a:r>
            <a:r>
              <a:rPr sz="6600" spc="580" dirty="0">
                <a:solidFill>
                  <a:srgbClr val="FFFFFF"/>
                </a:solidFill>
                <a:effectLst>
                  <a:outerShdw blurRad="38100" dist="38100" dir="2700000" algn="tl">
                    <a:srgbClr val="000000">
                      <a:alpha val="43137"/>
                    </a:srgbClr>
                  </a:outerShdw>
                </a:effectLst>
              </a:rPr>
              <a:t>G</a:t>
            </a:r>
            <a:r>
              <a:rPr sz="6600" spc="320" dirty="0">
                <a:solidFill>
                  <a:srgbClr val="FFFFFF"/>
                </a:solidFill>
                <a:effectLst>
                  <a:outerShdw blurRad="38100" dist="38100" dir="2700000" algn="tl">
                    <a:srgbClr val="000000">
                      <a:alpha val="43137"/>
                    </a:srgbClr>
                  </a:outerShdw>
                </a:effectLst>
              </a:rPr>
              <a:t>A</a:t>
            </a:r>
            <a:r>
              <a:rPr sz="6600" spc="580" dirty="0">
                <a:solidFill>
                  <a:srgbClr val="FFFFFF"/>
                </a:solidFill>
                <a:effectLst>
                  <a:outerShdw blurRad="38100" dist="38100" dir="2700000" algn="tl">
                    <a:srgbClr val="000000">
                      <a:alpha val="43137"/>
                    </a:srgbClr>
                  </a:outerShdw>
                </a:effectLst>
              </a:rPr>
              <a:t>G</a:t>
            </a:r>
            <a:r>
              <a:rPr sz="6600" spc="590" dirty="0">
                <a:solidFill>
                  <a:srgbClr val="FFFFFF"/>
                </a:solidFill>
                <a:effectLst>
                  <a:outerShdw blurRad="38100" dist="38100" dir="2700000" algn="tl">
                    <a:srgbClr val="000000">
                      <a:alpha val="43137"/>
                    </a:srgbClr>
                  </a:outerShdw>
                </a:effectLst>
              </a:rPr>
              <a:t>I</a:t>
            </a:r>
            <a:r>
              <a:rPr sz="6600" spc="575" dirty="0">
                <a:solidFill>
                  <a:srgbClr val="FFFFFF"/>
                </a:solidFill>
                <a:effectLst>
                  <a:outerShdw blurRad="38100" dist="38100" dir="2700000" algn="tl">
                    <a:srgbClr val="000000">
                      <a:alpha val="43137"/>
                    </a:srgbClr>
                  </a:outerShdw>
                </a:effectLst>
              </a:rPr>
              <a:t>N</a:t>
            </a:r>
            <a:r>
              <a:rPr sz="6600" spc="-10" dirty="0">
                <a:solidFill>
                  <a:srgbClr val="FFFFFF"/>
                </a:solidFill>
                <a:effectLst>
                  <a:outerShdw blurRad="38100" dist="38100" dir="2700000" algn="tl">
                    <a:srgbClr val="000000">
                      <a:alpha val="43137"/>
                    </a:srgbClr>
                  </a:outerShdw>
                </a:effectLst>
              </a:rPr>
              <a:t>G</a:t>
            </a:r>
            <a:endParaRPr sz="6600" dirty="0">
              <a:effectLst>
                <a:outerShdw blurRad="38100" dist="38100" dir="2700000" algn="tl">
                  <a:srgbClr val="000000">
                    <a:alpha val="43137"/>
                  </a:srgbClr>
                </a:outerShdw>
              </a:effectLst>
            </a:endParaRPr>
          </a:p>
        </p:txBody>
      </p:sp>
      <p:sp>
        <p:nvSpPr>
          <p:cNvPr id="6" name="object 6"/>
          <p:cNvSpPr txBox="1"/>
          <p:nvPr/>
        </p:nvSpPr>
        <p:spPr>
          <a:xfrm>
            <a:off x="3305937" y="6160415"/>
            <a:ext cx="5732145" cy="300355"/>
          </a:xfrm>
          <a:prstGeom prst="rect">
            <a:avLst/>
          </a:prstGeom>
        </p:spPr>
        <p:txBody>
          <a:bodyPr vert="horz" wrap="square" lIns="0" tIns="12700" rIns="0" bIns="0" rtlCol="0">
            <a:spAutoFit/>
          </a:bodyPr>
          <a:lstStyle/>
          <a:p>
            <a:pPr marL="12700">
              <a:spcBef>
                <a:spcPts val="100"/>
              </a:spcBef>
            </a:pPr>
            <a:r>
              <a:rPr dirty="0">
                <a:solidFill>
                  <a:srgbClr val="FFFFFF"/>
                </a:solidFill>
                <a:latin typeface="Gill Sans MT"/>
                <a:cs typeface="Gill Sans MT"/>
              </a:rPr>
              <a:t>“If</a:t>
            </a:r>
            <a:r>
              <a:rPr spc="-25" dirty="0">
                <a:solidFill>
                  <a:srgbClr val="FFFFFF"/>
                </a:solidFill>
                <a:latin typeface="Gill Sans MT"/>
                <a:cs typeface="Gill Sans MT"/>
              </a:rPr>
              <a:t> </a:t>
            </a:r>
            <a:r>
              <a:rPr dirty="0">
                <a:solidFill>
                  <a:srgbClr val="FFFFFF"/>
                </a:solidFill>
                <a:latin typeface="Gill Sans MT"/>
                <a:cs typeface="Gill Sans MT"/>
              </a:rPr>
              <a:t>children</a:t>
            </a:r>
            <a:r>
              <a:rPr spc="5" dirty="0">
                <a:solidFill>
                  <a:srgbClr val="FFFFFF"/>
                </a:solidFill>
                <a:latin typeface="Gill Sans MT"/>
                <a:cs typeface="Gill Sans MT"/>
              </a:rPr>
              <a:t> </a:t>
            </a:r>
            <a:r>
              <a:rPr dirty="0">
                <a:solidFill>
                  <a:srgbClr val="FFFFFF"/>
                </a:solidFill>
                <a:latin typeface="Gill Sans MT"/>
                <a:cs typeface="Gill Sans MT"/>
              </a:rPr>
              <a:t>have</a:t>
            </a:r>
            <a:r>
              <a:rPr spc="-10" dirty="0">
                <a:solidFill>
                  <a:srgbClr val="FFFFFF"/>
                </a:solidFill>
                <a:latin typeface="Gill Sans MT"/>
                <a:cs typeface="Gill Sans MT"/>
              </a:rPr>
              <a:t> interest,</a:t>
            </a:r>
            <a:r>
              <a:rPr spc="-175" dirty="0">
                <a:solidFill>
                  <a:srgbClr val="FFFFFF"/>
                </a:solidFill>
                <a:latin typeface="Gill Sans MT"/>
                <a:cs typeface="Gill Sans MT"/>
              </a:rPr>
              <a:t> </a:t>
            </a:r>
            <a:r>
              <a:rPr dirty="0">
                <a:solidFill>
                  <a:srgbClr val="FFFFFF"/>
                </a:solidFill>
                <a:latin typeface="Gill Sans MT"/>
                <a:cs typeface="Gill Sans MT"/>
              </a:rPr>
              <a:t>education</a:t>
            </a:r>
            <a:r>
              <a:rPr spc="-25" dirty="0">
                <a:solidFill>
                  <a:srgbClr val="FFFFFF"/>
                </a:solidFill>
                <a:latin typeface="Gill Sans MT"/>
                <a:cs typeface="Gill Sans MT"/>
              </a:rPr>
              <a:t> </a:t>
            </a:r>
            <a:r>
              <a:rPr spc="-30" dirty="0">
                <a:solidFill>
                  <a:srgbClr val="FFFFFF"/>
                </a:solidFill>
                <a:latin typeface="Gill Sans MT"/>
                <a:cs typeface="Gill Sans MT"/>
              </a:rPr>
              <a:t>happens.”</a:t>
            </a:r>
            <a:r>
              <a:rPr spc="-195" dirty="0">
                <a:solidFill>
                  <a:srgbClr val="FFFFFF"/>
                </a:solidFill>
                <a:latin typeface="Gill Sans MT"/>
                <a:cs typeface="Gill Sans MT"/>
              </a:rPr>
              <a:t> </a:t>
            </a:r>
            <a:r>
              <a:rPr dirty="0">
                <a:solidFill>
                  <a:srgbClr val="FFFFFF"/>
                </a:solidFill>
                <a:latin typeface="Gill Sans MT"/>
                <a:cs typeface="Gill Sans MT"/>
              </a:rPr>
              <a:t>Arthur</a:t>
            </a:r>
            <a:r>
              <a:rPr spc="-10" dirty="0">
                <a:solidFill>
                  <a:srgbClr val="FFFFFF"/>
                </a:solidFill>
                <a:latin typeface="Gill Sans MT"/>
                <a:cs typeface="Gill Sans MT"/>
              </a:rPr>
              <a:t> </a:t>
            </a:r>
            <a:r>
              <a:rPr dirty="0">
                <a:solidFill>
                  <a:srgbClr val="FFFFFF"/>
                </a:solidFill>
                <a:latin typeface="Gill Sans MT"/>
                <a:cs typeface="Gill Sans MT"/>
              </a:rPr>
              <a:t>C.</a:t>
            </a:r>
            <a:r>
              <a:rPr spc="-175" dirty="0">
                <a:solidFill>
                  <a:srgbClr val="FFFFFF"/>
                </a:solidFill>
                <a:latin typeface="Gill Sans MT"/>
                <a:cs typeface="Gill Sans MT"/>
              </a:rPr>
              <a:t> </a:t>
            </a:r>
            <a:r>
              <a:rPr spc="-10" dirty="0">
                <a:solidFill>
                  <a:srgbClr val="FFFFFF"/>
                </a:solidFill>
                <a:latin typeface="Gill Sans MT"/>
                <a:cs typeface="Gill Sans MT"/>
              </a:rPr>
              <a:t>Clark</a:t>
            </a:r>
            <a:endParaRPr>
              <a:latin typeface="Gill Sans MT"/>
              <a:cs typeface="Gill Sans MT"/>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1524000" y="0"/>
            <a:ext cx="9143961" cy="6857996"/>
          </a:xfrm>
          <a:prstGeom prst="rect">
            <a:avLst/>
          </a:prstGeom>
        </p:spPr>
      </p:pic>
      <p:sp>
        <p:nvSpPr>
          <p:cNvPr id="5" name="object 5"/>
          <p:cNvSpPr txBox="1">
            <a:spLocks noGrp="1"/>
          </p:cNvSpPr>
          <p:nvPr>
            <p:ph type="title" idx="4294967295"/>
          </p:nvPr>
        </p:nvSpPr>
        <p:spPr>
          <a:xfrm>
            <a:off x="1524000" y="93982"/>
            <a:ext cx="9287325" cy="1028487"/>
          </a:xfrm>
          <a:prstGeom prst="rect">
            <a:avLst/>
          </a:prstGeom>
        </p:spPr>
        <p:txBody>
          <a:bodyPr vert="horz" wrap="square" lIns="0" tIns="12700" rIns="0" bIns="0" rtlCol="0" anchor="ctr">
            <a:spAutoFit/>
          </a:bodyPr>
          <a:lstStyle/>
          <a:p>
            <a:pPr marL="12700">
              <a:lnSpc>
                <a:spcPct val="100000"/>
              </a:lnSpc>
              <a:spcBef>
                <a:spcPts val="100"/>
              </a:spcBef>
            </a:pPr>
            <a:r>
              <a:rPr sz="6600" spc="-10" dirty="0">
                <a:solidFill>
                  <a:srgbClr val="FFFFFF"/>
                </a:solidFill>
                <a:effectLst>
                  <a:outerShdw blurRad="38100" dist="38100" dir="2700000" algn="tl">
                    <a:srgbClr val="000000">
                      <a:alpha val="43137"/>
                    </a:srgbClr>
                  </a:outerShdw>
                </a:effectLst>
              </a:rPr>
              <a:t>FLUID/FLEXIBLE</a:t>
            </a:r>
            <a:endParaRPr sz="6600" dirty="0">
              <a:effectLst>
                <a:outerShdw blurRad="38100" dist="38100" dir="2700000" algn="tl">
                  <a:srgbClr val="000000">
                    <a:alpha val="43137"/>
                  </a:srgbClr>
                </a:outerShdw>
              </a:effectLst>
            </a:endParaRPr>
          </a:p>
        </p:txBody>
      </p:sp>
      <p:sp>
        <p:nvSpPr>
          <p:cNvPr id="6" name="object 6"/>
          <p:cNvSpPr txBox="1"/>
          <p:nvPr/>
        </p:nvSpPr>
        <p:spPr>
          <a:xfrm>
            <a:off x="5127497" y="6044895"/>
            <a:ext cx="2068830" cy="299720"/>
          </a:xfrm>
          <a:prstGeom prst="rect">
            <a:avLst/>
          </a:prstGeom>
        </p:spPr>
        <p:txBody>
          <a:bodyPr vert="horz" wrap="square" lIns="0" tIns="12700" rIns="0" bIns="0" rtlCol="0">
            <a:spAutoFit/>
          </a:bodyPr>
          <a:lstStyle/>
          <a:p>
            <a:pPr marL="12700">
              <a:spcBef>
                <a:spcPts val="100"/>
              </a:spcBef>
            </a:pPr>
            <a:r>
              <a:rPr dirty="0">
                <a:solidFill>
                  <a:srgbClr val="FFFFFF"/>
                </a:solidFill>
                <a:latin typeface="Gill Sans MT"/>
                <a:cs typeface="Gill Sans MT"/>
              </a:rPr>
              <a:t>Rapidly</a:t>
            </a:r>
            <a:r>
              <a:rPr spc="-45" dirty="0">
                <a:solidFill>
                  <a:srgbClr val="FFFFFF"/>
                </a:solidFill>
                <a:latin typeface="Gill Sans MT"/>
                <a:cs typeface="Gill Sans MT"/>
              </a:rPr>
              <a:t> </a:t>
            </a:r>
            <a:r>
              <a:rPr spc="-10" dirty="0">
                <a:solidFill>
                  <a:srgbClr val="FFFFFF"/>
                </a:solidFill>
                <a:latin typeface="Gill Sans MT"/>
                <a:cs typeface="Gill Sans MT"/>
              </a:rPr>
              <a:t>reconfigurable</a:t>
            </a:r>
            <a:endParaRPr>
              <a:latin typeface="Gill Sans MT"/>
              <a:cs typeface="Gill Sans MT"/>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1524000" y="0"/>
            <a:ext cx="9144000" cy="6857998"/>
          </a:xfrm>
          <a:prstGeom prst="rect">
            <a:avLst/>
          </a:prstGeom>
        </p:spPr>
      </p:pic>
      <p:sp>
        <p:nvSpPr>
          <p:cNvPr id="5" name="object 5"/>
          <p:cNvSpPr txBox="1">
            <a:spLocks noGrp="1"/>
          </p:cNvSpPr>
          <p:nvPr>
            <p:ph type="title" idx="4294967295"/>
          </p:nvPr>
        </p:nvSpPr>
        <p:spPr>
          <a:xfrm>
            <a:off x="1599526" y="150458"/>
            <a:ext cx="9144001" cy="1028487"/>
          </a:xfrm>
          <a:prstGeom prst="rect">
            <a:avLst/>
          </a:prstGeom>
        </p:spPr>
        <p:txBody>
          <a:bodyPr vert="horz" wrap="square" lIns="0" tIns="12700" rIns="0" bIns="0" rtlCol="0" anchor="ctr">
            <a:spAutoFit/>
          </a:bodyPr>
          <a:lstStyle/>
          <a:p>
            <a:pPr marL="12700">
              <a:lnSpc>
                <a:spcPct val="100000"/>
              </a:lnSpc>
              <a:spcBef>
                <a:spcPts val="100"/>
              </a:spcBef>
              <a:tabLst>
                <a:tab pos="2378710" algn="l"/>
                <a:tab pos="3286760" algn="l"/>
              </a:tabLst>
            </a:pPr>
            <a:r>
              <a:rPr sz="6600" spc="570" dirty="0">
                <a:solidFill>
                  <a:srgbClr val="FFFFFF"/>
                </a:solidFill>
                <a:effectLst>
                  <a:outerShdw blurRad="38100" dist="38100" dir="2700000" algn="tl">
                    <a:srgbClr val="000000">
                      <a:alpha val="43137"/>
                    </a:srgbClr>
                  </a:outerShdw>
                </a:effectLst>
              </a:rPr>
              <a:t>SAF</a:t>
            </a:r>
            <a:r>
              <a:rPr sz="6600" spc="-20" dirty="0">
                <a:solidFill>
                  <a:srgbClr val="FFFFFF"/>
                </a:solidFill>
                <a:effectLst>
                  <a:outerShdw blurRad="38100" dist="38100" dir="2700000" algn="tl">
                    <a:srgbClr val="000000">
                      <a:alpha val="43137"/>
                    </a:srgbClr>
                  </a:outerShdw>
                </a:effectLst>
              </a:rPr>
              <a:t>E</a:t>
            </a:r>
            <a:r>
              <a:rPr lang="en-US" sz="6600" spc="-20" dirty="0">
                <a:solidFill>
                  <a:srgbClr val="FFFFFF"/>
                </a:solidFill>
                <a:effectLst>
                  <a:outerShdw blurRad="38100" dist="38100" dir="2700000" algn="tl">
                    <a:srgbClr val="000000">
                      <a:alpha val="43137"/>
                    </a:srgbClr>
                  </a:outerShdw>
                </a:effectLst>
              </a:rPr>
              <a:t> </a:t>
            </a:r>
            <a:r>
              <a:rPr sz="6600" spc="-50" dirty="0">
                <a:solidFill>
                  <a:srgbClr val="FFFFFF"/>
                </a:solidFill>
                <a:effectLst>
                  <a:outerShdw blurRad="38100" dist="38100" dir="2700000" algn="tl">
                    <a:srgbClr val="000000">
                      <a:alpha val="43137"/>
                    </a:srgbClr>
                  </a:outerShdw>
                </a:effectLst>
              </a:rPr>
              <a:t>&amp;</a:t>
            </a:r>
            <a:r>
              <a:rPr sz="6600" dirty="0">
                <a:solidFill>
                  <a:srgbClr val="FFFFFF"/>
                </a:solidFill>
                <a:effectLst>
                  <a:outerShdw blurRad="38100" dist="38100" dir="2700000" algn="tl">
                    <a:srgbClr val="000000">
                      <a:alpha val="43137"/>
                    </a:srgbClr>
                  </a:outerShdw>
                </a:effectLst>
              </a:rPr>
              <a:t>	</a:t>
            </a:r>
            <a:r>
              <a:rPr lang="en-US" sz="6600" dirty="0">
                <a:solidFill>
                  <a:srgbClr val="FFFFFF"/>
                </a:solidFill>
                <a:effectLst>
                  <a:outerShdw blurRad="38100" dist="38100" dir="2700000" algn="tl">
                    <a:srgbClr val="000000">
                      <a:alpha val="43137"/>
                    </a:srgbClr>
                  </a:outerShdw>
                </a:effectLst>
              </a:rPr>
              <a:t> </a:t>
            </a:r>
            <a:r>
              <a:rPr sz="6600" spc="580" dirty="0">
                <a:solidFill>
                  <a:srgbClr val="FFFFFF"/>
                </a:solidFill>
                <a:effectLst>
                  <a:outerShdw blurRad="38100" dist="38100" dir="2700000" algn="tl">
                    <a:srgbClr val="000000">
                      <a:alpha val="43137"/>
                    </a:srgbClr>
                  </a:outerShdw>
                </a:effectLst>
              </a:rPr>
              <a:t>SE</a:t>
            </a:r>
            <a:r>
              <a:rPr sz="6600" spc="575" dirty="0">
                <a:solidFill>
                  <a:srgbClr val="FFFFFF"/>
                </a:solidFill>
                <a:effectLst>
                  <a:outerShdw blurRad="38100" dist="38100" dir="2700000" algn="tl">
                    <a:srgbClr val="000000">
                      <a:alpha val="43137"/>
                    </a:srgbClr>
                  </a:outerShdw>
                </a:effectLst>
              </a:rPr>
              <a:t>CU</a:t>
            </a:r>
            <a:r>
              <a:rPr sz="6600" spc="580" dirty="0">
                <a:solidFill>
                  <a:srgbClr val="FFFFFF"/>
                </a:solidFill>
                <a:effectLst>
                  <a:outerShdw blurRad="38100" dist="38100" dir="2700000" algn="tl">
                    <a:srgbClr val="000000">
                      <a:alpha val="43137"/>
                    </a:srgbClr>
                  </a:outerShdw>
                </a:effectLst>
              </a:rPr>
              <a:t>R</a:t>
            </a:r>
            <a:r>
              <a:rPr sz="6600" spc="-10" dirty="0">
                <a:solidFill>
                  <a:srgbClr val="FFFFFF"/>
                </a:solidFill>
                <a:effectLst>
                  <a:outerShdw blurRad="38100" dist="38100" dir="2700000" algn="tl">
                    <a:srgbClr val="000000">
                      <a:alpha val="43137"/>
                    </a:srgbClr>
                  </a:outerShdw>
                </a:effectLst>
              </a:rPr>
              <a:t>E</a:t>
            </a:r>
            <a:endParaRPr sz="6600" dirty="0">
              <a:effectLst>
                <a:outerShdw blurRad="38100" dist="38100" dir="2700000" algn="tl">
                  <a:srgbClr val="000000">
                    <a:alpha val="43137"/>
                  </a:srgbClr>
                </a:outerShdw>
              </a:effectLst>
            </a:endParaRPr>
          </a:p>
        </p:txBody>
      </p:sp>
      <p:sp>
        <p:nvSpPr>
          <p:cNvPr id="6" name="object 6"/>
          <p:cNvSpPr txBox="1"/>
          <p:nvPr/>
        </p:nvSpPr>
        <p:spPr>
          <a:xfrm>
            <a:off x="2533295" y="6261303"/>
            <a:ext cx="7276465" cy="299720"/>
          </a:xfrm>
          <a:prstGeom prst="rect">
            <a:avLst/>
          </a:prstGeom>
        </p:spPr>
        <p:txBody>
          <a:bodyPr vert="horz" wrap="square" lIns="0" tIns="12700" rIns="0" bIns="0" rtlCol="0">
            <a:spAutoFit/>
          </a:bodyPr>
          <a:lstStyle/>
          <a:p>
            <a:pPr marL="12700">
              <a:spcBef>
                <a:spcPts val="100"/>
              </a:spcBef>
            </a:pPr>
            <a:r>
              <a:rPr spc="-20" dirty="0">
                <a:solidFill>
                  <a:srgbClr val="FFFFFF"/>
                </a:solidFill>
                <a:latin typeface="Gill Sans MT"/>
                <a:cs typeface="Gill Sans MT"/>
              </a:rPr>
              <a:t>Transparent </a:t>
            </a:r>
            <a:r>
              <a:rPr spc="-10" dirty="0">
                <a:solidFill>
                  <a:srgbClr val="FFFFFF"/>
                </a:solidFill>
                <a:latin typeface="Gill Sans MT"/>
                <a:cs typeface="Gill Sans MT"/>
              </a:rPr>
              <a:t>environment,</a:t>
            </a:r>
            <a:r>
              <a:rPr spc="-185" dirty="0">
                <a:solidFill>
                  <a:srgbClr val="FFFFFF"/>
                </a:solidFill>
                <a:latin typeface="Gill Sans MT"/>
                <a:cs typeface="Gill Sans MT"/>
              </a:rPr>
              <a:t> </a:t>
            </a:r>
            <a:r>
              <a:rPr dirty="0">
                <a:solidFill>
                  <a:srgbClr val="FFFFFF"/>
                </a:solidFill>
                <a:latin typeface="Gill Sans MT"/>
                <a:cs typeface="Gill Sans MT"/>
              </a:rPr>
              <a:t>easily</a:t>
            </a:r>
            <a:r>
              <a:rPr spc="-20" dirty="0">
                <a:solidFill>
                  <a:srgbClr val="FFFFFF"/>
                </a:solidFill>
                <a:latin typeface="Gill Sans MT"/>
                <a:cs typeface="Gill Sans MT"/>
              </a:rPr>
              <a:t> </a:t>
            </a:r>
            <a:r>
              <a:rPr dirty="0">
                <a:solidFill>
                  <a:srgbClr val="FFFFFF"/>
                </a:solidFill>
                <a:latin typeface="Gill Sans MT"/>
                <a:cs typeface="Gill Sans MT"/>
              </a:rPr>
              <a:t>observed,</a:t>
            </a:r>
            <a:r>
              <a:rPr spc="-190" dirty="0">
                <a:solidFill>
                  <a:srgbClr val="FFFFFF"/>
                </a:solidFill>
                <a:latin typeface="Gill Sans MT"/>
                <a:cs typeface="Gill Sans MT"/>
              </a:rPr>
              <a:t> </a:t>
            </a:r>
            <a:r>
              <a:rPr dirty="0">
                <a:solidFill>
                  <a:srgbClr val="FFFFFF"/>
                </a:solidFill>
                <a:latin typeface="Gill Sans MT"/>
                <a:cs typeface="Gill Sans MT"/>
              </a:rPr>
              <a:t>access</a:t>
            </a:r>
            <a:r>
              <a:rPr spc="-30" dirty="0">
                <a:solidFill>
                  <a:srgbClr val="FFFFFF"/>
                </a:solidFill>
                <a:latin typeface="Gill Sans MT"/>
                <a:cs typeface="Gill Sans MT"/>
              </a:rPr>
              <a:t> </a:t>
            </a:r>
            <a:r>
              <a:rPr spc="-10" dirty="0">
                <a:solidFill>
                  <a:srgbClr val="FFFFFF"/>
                </a:solidFill>
                <a:latin typeface="Gill Sans MT"/>
                <a:cs typeface="Gill Sans MT"/>
              </a:rPr>
              <a:t>controlled,</a:t>
            </a:r>
            <a:r>
              <a:rPr spc="-190" dirty="0">
                <a:solidFill>
                  <a:srgbClr val="FFFFFF"/>
                </a:solidFill>
                <a:latin typeface="Gill Sans MT"/>
                <a:cs typeface="Gill Sans MT"/>
              </a:rPr>
              <a:t> </a:t>
            </a:r>
            <a:r>
              <a:rPr dirty="0">
                <a:solidFill>
                  <a:srgbClr val="FFFFFF"/>
                </a:solidFill>
                <a:latin typeface="Gill Sans MT"/>
                <a:cs typeface="Gill Sans MT"/>
              </a:rPr>
              <a:t>a</a:t>
            </a:r>
            <a:r>
              <a:rPr spc="-10" dirty="0">
                <a:solidFill>
                  <a:srgbClr val="FFFFFF"/>
                </a:solidFill>
                <a:latin typeface="Gill Sans MT"/>
                <a:cs typeface="Gill Sans MT"/>
              </a:rPr>
              <a:t> </a:t>
            </a:r>
            <a:r>
              <a:rPr dirty="0">
                <a:solidFill>
                  <a:srgbClr val="FFFFFF"/>
                </a:solidFill>
                <a:latin typeface="Gill Sans MT"/>
                <a:cs typeface="Gill Sans MT"/>
              </a:rPr>
              <a:t>feeling</a:t>
            </a:r>
            <a:r>
              <a:rPr spc="-5" dirty="0">
                <a:solidFill>
                  <a:srgbClr val="FFFFFF"/>
                </a:solidFill>
                <a:latin typeface="Gill Sans MT"/>
                <a:cs typeface="Gill Sans MT"/>
              </a:rPr>
              <a:t> </a:t>
            </a:r>
            <a:r>
              <a:rPr dirty="0">
                <a:solidFill>
                  <a:srgbClr val="FFFFFF"/>
                </a:solidFill>
                <a:latin typeface="Gill Sans MT"/>
                <a:cs typeface="Gill Sans MT"/>
              </a:rPr>
              <a:t>of</a:t>
            </a:r>
            <a:r>
              <a:rPr spc="-10" dirty="0">
                <a:solidFill>
                  <a:srgbClr val="FFFFFF"/>
                </a:solidFill>
                <a:latin typeface="Gill Sans MT"/>
                <a:cs typeface="Gill Sans MT"/>
              </a:rPr>
              <a:t> home.</a:t>
            </a:r>
            <a:endParaRPr>
              <a:latin typeface="Gill Sans MT"/>
              <a:cs typeface="Gill Sans MT"/>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721352" y="1"/>
            <a:ext cx="5946647" cy="6857999"/>
          </a:xfrm>
          <a:prstGeom prst="rect">
            <a:avLst/>
          </a:prstGeom>
        </p:spPr>
      </p:pic>
      <p:pic>
        <p:nvPicPr>
          <p:cNvPr id="4" name="object 4"/>
          <p:cNvPicPr/>
          <p:nvPr/>
        </p:nvPicPr>
        <p:blipFill>
          <a:blip r:embed="rId3" cstate="print"/>
          <a:stretch>
            <a:fillRect/>
          </a:stretch>
        </p:blipFill>
        <p:spPr>
          <a:xfrm>
            <a:off x="1524000" y="0"/>
            <a:ext cx="3124225" cy="6857998"/>
          </a:xfrm>
          <a:prstGeom prst="rect">
            <a:avLst/>
          </a:prstGeom>
        </p:spPr>
      </p:pic>
      <p:sp>
        <p:nvSpPr>
          <p:cNvPr id="6" name="object 6"/>
          <p:cNvSpPr txBox="1">
            <a:spLocks noGrp="1"/>
          </p:cNvSpPr>
          <p:nvPr>
            <p:ph type="title" idx="4294967295"/>
          </p:nvPr>
        </p:nvSpPr>
        <p:spPr>
          <a:xfrm>
            <a:off x="1650592" y="192988"/>
            <a:ext cx="9017405" cy="1028487"/>
          </a:xfrm>
          <a:prstGeom prst="rect">
            <a:avLst/>
          </a:prstGeom>
        </p:spPr>
        <p:txBody>
          <a:bodyPr vert="horz" wrap="square" lIns="0" tIns="12700" rIns="0" bIns="0" rtlCol="0" anchor="ctr">
            <a:spAutoFit/>
          </a:bodyPr>
          <a:lstStyle/>
          <a:p>
            <a:pPr marL="12700">
              <a:lnSpc>
                <a:spcPct val="100000"/>
              </a:lnSpc>
              <a:spcBef>
                <a:spcPts val="100"/>
              </a:spcBef>
            </a:pPr>
            <a:r>
              <a:rPr sz="6600" spc="580" dirty="0">
                <a:solidFill>
                  <a:srgbClr val="FFFFFF"/>
                </a:solidFill>
                <a:effectLst>
                  <a:outerShdw blurRad="38100" dist="38100" dir="2700000" algn="tl">
                    <a:srgbClr val="000000">
                      <a:alpha val="43137"/>
                    </a:srgbClr>
                  </a:outerShdw>
                </a:effectLst>
              </a:rPr>
              <a:t>S</a:t>
            </a:r>
            <a:r>
              <a:rPr sz="6600" spc="575" dirty="0">
                <a:solidFill>
                  <a:srgbClr val="FFFFFF"/>
                </a:solidFill>
                <a:effectLst>
                  <a:outerShdw blurRad="38100" dist="38100" dir="2700000" algn="tl">
                    <a:srgbClr val="000000">
                      <a:alpha val="43137"/>
                    </a:srgbClr>
                  </a:outerShdw>
                </a:effectLst>
              </a:rPr>
              <a:t>U</a:t>
            </a:r>
            <a:r>
              <a:rPr sz="6600" spc="580" dirty="0">
                <a:solidFill>
                  <a:srgbClr val="FFFFFF"/>
                </a:solidFill>
                <a:effectLst>
                  <a:outerShdw blurRad="38100" dist="38100" dir="2700000" algn="tl">
                    <a:srgbClr val="000000">
                      <a:alpha val="43137"/>
                    </a:srgbClr>
                  </a:outerShdw>
                </a:effectLst>
              </a:rPr>
              <a:t>S</a:t>
            </a:r>
            <a:r>
              <a:rPr sz="6600" spc="-80" dirty="0">
                <a:solidFill>
                  <a:srgbClr val="FFFFFF"/>
                </a:solidFill>
                <a:effectLst>
                  <a:outerShdw blurRad="38100" dist="38100" dir="2700000" algn="tl">
                    <a:srgbClr val="000000">
                      <a:alpha val="43137"/>
                    </a:srgbClr>
                  </a:outerShdw>
                </a:effectLst>
              </a:rPr>
              <a:t>T</a:t>
            </a:r>
            <a:r>
              <a:rPr sz="6600" spc="580" dirty="0">
                <a:solidFill>
                  <a:srgbClr val="FFFFFF"/>
                </a:solidFill>
                <a:effectLst>
                  <a:outerShdw blurRad="38100" dist="38100" dir="2700000" algn="tl">
                    <a:srgbClr val="000000">
                      <a:alpha val="43137"/>
                    </a:srgbClr>
                  </a:outerShdw>
                </a:effectLst>
              </a:rPr>
              <a:t>A</a:t>
            </a:r>
            <a:r>
              <a:rPr sz="6600" spc="590" dirty="0">
                <a:solidFill>
                  <a:srgbClr val="FFFFFF"/>
                </a:solidFill>
                <a:effectLst>
                  <a:outerShdw blurRad="38100" dist="38100" dir="2700000" algn="tl">
                    <a:srgbClr val="000000">
                      <a:alpha val="43137"/>
                    </a:srgbClr>
                  </a:outerShdw>
                </a:effectLst>
              </a:rPr>
              <a:t>I</a:t>
            </a:r>
            <a:r>
              <a:rPr sz="6600" spc="575" dirty="0">
                <a:solidFill>
                  <a:srgbClr val="FFFFFF"/>
                </a:solidFill>
                <a:effectLst>
                  <a:outerShdw blurRad="38100" dist="38100" dir="2700000" algn="tl">
                    <a:srgbClr val="000000">
                      <a:alpha val="43137"/>
                    </a:srgbClr>
                  </a:outerShdw>
                </a:effectLst>
              </a:rPr>
              <a:t>N</a:t>
            </a:r>
            <a:r>
              <a:rPr sz="6600" spc="580" dirty="0">
                <a:solidFill>
                  <a:srgbClr val="FFFFFF"/>
                </a:solidFill>
                <a:effectLst>
                  <a:outerShdw blurRad="38100" dist="38100" dir="2700000" algn="tl">
                    <a:srgbClr val="000000">
                      <a:alpha val="43137"/>
                    </a:srgbClr>
                  </a:outerShdw>
                </a:effectLst>
              </a:rPr>
              <a:t>AB</a:t>
            </a:r>
            <a:r>
              <a:rPr sz="6600" spc="585" dirty="0">
                <a:solidFill>
                  <a:srgbClr val="FFFFFF"/>
                </a:solidFill>
                <a:effectLst>
                  <a:outerShdw blurRad="38100" dist="38100" dir="2700000" algn="tl">
                    <a:srgbClr val="000000">
                      <a:alpha val="43137"/>
                    </a:srgbClr>
                  </a:outerShdw>
                </a:effectLst>
              </a:rPr>
              <a:t>L</a:t>
            </a:r>
            <a:r>
              <a:rPr sz="6600" spc="-10" dirty="0">
                <a:solidFill>
                  <a:srgbClr val="FFFFFF"/>
                </a:solidFill>
                <a:effectLst>
                  <a:outerShdw blurRad="38100" dist="38100" dir="2700000" algn="tl">
                    <a:srgbClr val="000000">
                      <a:alpha val="43137"/>
                    </a:srgbClr>
                  </a:outerShdw>
                </a:effectLst>
              </a:rPr>
              <a:t>E</a:t>
            </a:r>
            <a:endParaRPr sz="6600" dirty="0">
              <a:effectLst>
                <a:outerShdw blurRad="38100" dist="38100" dir="2700000" algn="tl">
                  <a:srgbClr val="000000">
                    <a:alpha val="43137"/>
                  </a:srgbClr>
                </a:outerShdw>
              </a:effectLst>
            </a:endParaRPr>
          </a:p>
        </p:txBody>
      </p:sp>
      <p:sp>
        <p:nvSpPr>
          <p:cNvPr id="7" name="object 7"/>
          <p:cNvSpPr txBox="1"/>
          <p:nvPr/>
        </p:nvSpPr>
        <p:spPr>
          <a:xfrm>
            <a:off x="1650593" y="5270069"/>
            <a:ext cx="2717800" cy="1397635"/>
          </a:xfrm>
          <a:prstGeom prst="rect">
            <a:avLst/>
          </a:prstGeom>
        </p:spPr>
        <p:txBody>
          <a:bodyPr vert="horz" wrap="square" lIns="0" tIns="12700" rIns="0" bIns="0" rtlCol="0">
            <a:spAutoFit/>
          </a:bodyPr>
          <a:lstStyle/>
          <a:p>
            <a:pPr marL="12065" marR="5080" indent="635" algn="ctr">
              <a:spcBef>
                <a:spcPts val="100"/>
              </a:spcBef>
            </a:pPr>
            <a:r>
              <a:rPr dirty="0">
                <a:solidFill>
                  <a:srgbClr val="FFFFFF"/>
                </a:solidFill>
                <a:latin typeface="Gill Sans MT"/>
                <a:cs typeface="Gill Sans MT"/>
              </a:rPr>
              <a:t>Development</a:t>
            </a:r>
            <a:r>
              <a:rPr spc="-50" dirty="0">
                <a:solidFill>
                  <a:srgbClr val="FFFFFF"/>
                </a:solidFill>
                <a:latin typeface="Gill Sans MT"/>
                <a:cs typeface="Gill Sans MT"/>
              </a:rPr>
              <a:t> </a:t>
            </a:r>
            <a:r>
              <a:rPr dirty="0">
                <a:solidFill>
                  <a:srgbClr val="FFFFFF"/>
                </a:solidFill>
                <a:latin typeface="Gill Sans MT"/>
                <a:cs typeface="Gill Sans MT"/>
              </a:rPr>
              <a:t>that</a:t>
            </a:r>
            <a:r>
              <a:rPr spc="-25" dirty="0">
                <a:solidFill>
                  <a:srgbClr val="FFFFFF"/>
                </a:solidFill>
                <a:latin typeface="Gill Sans MT"/>
                <a:cs typeface="Gill Sans MT"/>
              </a:rPr>
              <a:t> </a:t>
            </a:r>
            <a:r>
              <a:rPr dirty="0">
                <a:solidFill>
                  <a:srgbClr val="FFFFFF"/>
                </a:solidFill>
                <a:latin typeface="Gill Sans MT"/>
                <a:cs typeface="Gill Sans MT"/>
              </a:rPr>
              <a:t>meets</a:t>
            </a:r>
            <a:r>
              <a:rPr spc="-35" dirty="0">
                <a:solidFill>
                  <a:srgbClr val="FFFFFF"/>
                </a:solidFill>
                <a:latin typeface="Gill Sans MT"/>
                <a:cs typeface="Gill Sans MT"/>
              </a:rPr>
              <a:t> </a:t>
            </a:r>
            <a:r>
              <a:rPr spc="-25" dirty="0">
                <a:solidFill>
                  <a:srgbClr val="FFFFFF"/>
                </a:solidFill>
                <a:latin typeface="Gill Sans MT"/>
                <a:cs typeface="Gill Sans MT"/>
              </a:rPr>
              <a:t>the </a:t>
            </a:r>
            <a:r>
              <a:rPr dirty="0">
                <a:solidFill>
                  <a:srgbClr val="FFFFFF"/>
                </a:solidFill>
                <a:latin typeface="Gill Sans MT"/>
                <a:cs typeface="Gill Sans MT"/>
              </a:rPr>
              <a:t>needs</a:t>
            </a:r>
            <a:r>
              <a:rPr spc="-20" dirty="0">
                <a:solidFill>
                  <a:srgbClr val="FFFFFF"/>
                </a:solidFill>
                <a:latin typeface="Gill Sans MT"/>
                <a:cs typeface="Gill Sans MT"/>
              </a:rPr>
              <a:t> </a:t>
            </a:r>
            <a:r>
              <a:rPr dirty="0">
                <a:solidFill>
                  <a:srgbClr val="FFFFFF"/>
                </a:solidFill>
                <a:latin typeface="Gill Sans MT"/>
                <a:cs typeface="Gill Sans MT"/>
              </a:rPr>
              <a:t>of</a:t>
            </a:r>
            <a:r>
              <a:rPr spc="-25" dirty="0">
                <a:solidFill>
                  <a:srgbClr val="FFFFFF"/>
                </a:solidFill>
                <a:latin typeface="Gill Sans MT"/>
                <a:cs typeface="Gill Sans MT"/>
              </a:rPr>
              <a:t> </a:t>
            </a:r>
            <a:r>
              <a:rPr dirty="0">
                <a:solidFill>
                  <a:srgbClr val="FFFFFF"/>
                </a:solidFill>
                <a:latin typeface="Gill Sans MT"/>
                <a:cs typeface="Gill Sans MT"/>
              </a:rPr>
              <a:t>the</a:t>
            </a:r>
            <a:r>
              <a:rPr spc="-10" dirty="0">
                <a:solidFill>
                  <a:srgbClr val="FFFFFF"/>
                </a:solidFill>
                <a:latin typeface="Gill Sans MT"/>
                <a:cs typeface="Gill Sans MT"/>
              </a:rPr>
              <a:t> </a:t>
            </a:r>
            <a:r>
              <a:rPr dirty="0">
                <a:solidFill>
                  <a:srgbClr val="FFFFFF"/>
                </a:solidFill>
                <a:latin typeface="Gill Sans MT"/>
                <a:cs typeface="Gill Sans MT"/>
              </a:rPr>
              <a:t>present</a:t>
            </a:r>
            <a:r>
              <a:rPr spc="-20" dirty="0">
                <a:solidFill>
                  <a:srgbClr val="FFFFFF"/>
                </a:solidFill>
                <a:latin typeface="Gill Sans MT"/>
                <a:cs typeface="Gill Sans MT"/>
              </a:rPr>
              <a:t> </a:t>
            </a:r>
            <a:r>
              <a:rPr spc="-10" dirty="0">
                <a:solidFill>
                  <a:srgbClr val="FFFFFF"/>
                </a:solidFill>
                <a:latin typeface="Gill Sans MT"/>
                <a:cs typeface="Gill Sans MT"/>
              </a:rPr>
              <a:t>without </a:t>
            </a:r>
            <a:r>
              <a:rPr dirty="0">
                <a:solidFill>
                  <a:srgbClr val="FFFFFF"/>
                </a:solidFill>
                <a:latin typeface="Gill Sans MT"/>
                <a:cs typeface="Gill Sans MT"/>
              </a:rPr>
              <a:t>compromising</a:t>
            </a:r>
            <a:r>
              <a:rPr spc="-55" dirty="0">
                <a:solidFill>
                  <a:srgbClr val="FFFFFF"/>
                </a:solidFill>
                <a:latin typeface="Gill Sans MT"/>
                <a:cs typeface="Gill Sans MT"/>
              </a:rPr>
              <a:t> </a:t>
            </a:r>
            <a:r>
              <a:rPr dirty="0">
                <a:solidFill>
                  <a:srgbClr val="FFFFFF"/>
                </a:solidFill>
                <a:latin typeface="Gill Sans MT"/>
                <a:cs typeface="Gill Sans MT"/>
              </a:rPr>
              <a:t>the</a:t>
            </a:r>
            <a:r>
              <a:rPr spc="-15" dirty="0">
                <a:solidFill>
                  <a:srgbClr val="FFFFFF"/>
                </a:solidFill>
                <a:latin typeface="Gill Sans MT"/>
                <a:cs typeface="Gill Sans MT"/>
              </a:rPr>
              <a:t> </a:t>
            </a:r>
            <a:r>
              <a:rPr dirty="0">
                <a:solidFill>
                  <a:srgbClr val="FFFFFF"/>
                </a:solidFill>
                <a:latin typeface="Gill Sans MT"/>
                <a:cs typeface="Gill Sans MT"/>
              </a:rPr>
              <a:t>ability</a:t>
            </a:r>
            <a:r>
              <a:rPr spc="-10" dirty="0">
                <a:solidFill>
                  <a:srgbClr val="FFFFFF"/>
                </a:solidFill>
                <a:latin typeface="Gill Sans MT"/>
                <a:cs typeface="Gill Sans MT"/>
              </a:rPr>
              <a:t> </a:t>
            </a:r>
            <a:r>
              <a:rPr spc="-25" dirty="0">
                <a:solidFill>
                  <a:srgbClr val="FFFFFF"/>
                </a:solidFill>
                <a:latin typeface="Gill Sans MT"/>
                <a:cs typeface="Gill Sans MT"/>
              </a:rPr>
              <a:t>of </a:t>
            </a:r>
            <a:r>
              <a:rPr dirty="0">
                <a:solidFill>
                  <a:srgbClr val="FFFFFF"/>
                </a:solidFill>
                <a:latin typeface="Gill Sans MT"/>
                <a:cs typeface="Gill Sans MT"/>
              </a:rPr>
              <a:t>future</a:t>
            </a:r>
            <a:r>
              <a:rPr spc="-25" dirty="0">
                <a:solidFill>
                  <a:srgbClr val="FFFFFF"/>
                </a:solidFill>
                <a:latin typeface="Gill Sans MT"/>
                <a:cs typeface="Gill Sans MT"/>
              </a:rPr>
              <a:t> </a:t>
            </a:r>
            <a:r>
              <a:rPr dirty="0">
                <a:solidFill>
                  <a:srgbClr val="FFFFFF"/>
                </a:solidFill>
                <a:latin typeface="Gill Sans MT"/>
                <a:cs typeface="Gill Sans MT"/>
              </a:rPr>
              <a:t>generations</a:t>
            </a:r>
            <a:r>
              <a:rPr spc="-30" dirty="0">
                <a:solidFill>
                  <a:srgbClr val="FFFFFF"/>
                </a:solidFill>
                <a:latin typeface="Gill Sans MT"/>
                <a:cs typeface="Gill Sans MT"/>
              </a:rPr>
              <a:t> </a:t>
            </a:r>
            <a:r>
              <a:rPr dirty="0">
                <a:solidFill>
                  <a:srgbClr val="FFFFFF"/>
                </a:solidFill>
                <a:latin typeface="Gill Sans MT"/>
                <a:cs typeface="Gill Sans MT"/>
              </a:rPr>
              <a:t>to</a:t>
            </a:r>
            <a:r>
              <a:rPr spc="-20" dirty="0">
                <a:solidFill>
                  <a:srgbClr val="FFFFFF"/>
                </a:solidFill>
                <a:latin typeface="Gill Sans MT"/>
                <a:cs typeface="Gill Sans MT"/>
              </a:rPr>
              <a:t> meet </a:t>
            </a:r>
            <a:r>
              <a:rPr dirty="0">
                <a:solidFill>
                  <a:srgbClr val="FFFFFF"/>
                </a:solidFill>
                <a:latin typeface="Gill Sans MT"/>
                <a:cs typeface="Gill Sans MT"/>
              </a:rPr>
              <a:t>their</a:t>
            </a:r>
            <a:r>
              <a:rPr spc="-10" dirty="0">
                <a:solidFill>
                  <a:srgbClr val="FFFFFF"/>
                </a:solidFill>
                <a:latin typeface="Gill Sans MT"/>
                <a:cs typeface="Gill Sans MT"/>
              </a:rPr>
              <a:t> </a:t>
            </a:r>
            <a:r>
              <a:rPr dirty="0">
                <a:solidFill>
                  <a:srgbClr val="FFFFFF"/>
                </a:solidFill>
                <a:latin typeface="Gill Sans MT"/>
                <a:cs typeface="Gill Sans MT"/>
              </a:rPr>
              <a:t>own</a:t>
            </a:r>
            <a:r>
              <a:rPr spc="-15" dirty="0">
                <a:solidFill>
                  <a:srgbClr val="FFFFFF"/>
                </a:solidFill>
                <a:latin typeface="Gill Sans MT"/>
                <a:cs typeface="Gill Sans MT"/>
              </a:rPr>
              <a:t> </a:t>
            </a:r>
            <a:r>
              <a:rPr spc="-10" dirty="0">
                <a:solidFill>
                  <a:srgbClr val="FFFFFF"/>
                </a:solidFill>
                <a:latin typeface="Gill Sans MT"/>
                <a:cs typeface="Gill Sans MT"/>
              </a:rPr>
              <a:t>needs.</a:t>
            </a:r>
            <a:endParaRPr>
              <a:latin typeface="Gill Sans MT"/>
              <a:cs typeface="Gill Sans M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524001" y="1"/>
            <a:ext cx="9143999" cy="6857997"/>
          </a:xfrm>
          <a:prstGeom prst="rect">
            <a:avLst/>
          </a:prstGeom>
        </p:spPr>
      </p:pic>
      <p:sp>
        <p:nvSpPr>
          <p:cNvPr id="3" name="object 3"/>
          <p:cNvSpPr txBox="1"/>
          <p:nvPr/>
        </p:nvSpPr>
        <p:spPr>
          <a:xfrm>
            <a:off x="4465701" y="6273495"/>
            <a:ext cx="3869054" cy="299720"/>
          </a:xfrm>
          <a:prstGeom prst="rect">
            <a:avLst/>
          </a:prstGeom>
        </p:spPr>
        <p:txBody>
          <a:bodyPr vert="horz" wrap="square" lIns="0" tIns="12700" rIns="0" bIns="0" rtlCol="0">
            <a:spAutoFit/>
          </a:bodyPr>
          <a:lstStyle/>
          <a:p>
            <a:pPr marL="12700">
              <a:spcBef>
                <a:spcPts val="100"/>
              </a:spcBef>
            </a:pPr>
            <a:r>
              <a:rPr dirty="0">
                <a:solidFill>
                  <a:srgbClr val="FFFFFF"/>
                </a:solidFill>
                <a:latin typeface="Gill Sans MT"/>
                <a:cs typeface="Gill Sans MT"/>
              </a:rPr>
              <a:t>Allowing</a:t>
            </a:r>
            <a:r>
              <a:rPr spc="-40" dirty="0">
                <a:solidFill>
                  <a:srgbClr val="FFFFFF"/>
                </a:solidFill>
                <a:latin typeface="Gill Sans MT"/>
                <a:cs typeface="Gill Sans MT"/>
              </a:rPr>
              <a:t> </a:t>
            </a:r>
            <a:r>
              <a:rPr dirty="0">
                <a:solidFill>
                  <a:srgbClr val="FFFFFF"/>
                </a:solidFill>
                <a:latin typeface="Gill Sans MT"/>
                <a:cs typeface="Gill Sans MT"/>
              </a:rPr>
              <a:t>students</a:t>
            </a:r>
            <a:r>
              <a:rPr spc="-25" dirty="0">
                <a:solidFill>
                  <a:srgbClr val="FFFFFF"/>
                </a:solidFill>
                <a:latin typeface="Gill Sans MT"/>
                <a:cs typeface="Gill Sans MT"/>
              </a:rPr>
              <a:t> </a:t>
            </a:r>
            <a:r>
              <a:rPr dirty="0">
                <a:solidFill>
                  <a:srgbClr val="FFFFFF"/>
                </a:solidFill>
                <a:latin typeface="Gill Sans MT"/>
                <a:cs typeface="Gill Sans MT"/>
              </a:rPr>
              <a:t>to</a:t>
            </a:r>
            <a:r>
              <a:rPr spc="-25" dirty="0">
                <a:solidFill>
                  <a:srgbClr val="FFFFFF"/>
                </a:solidFill>
                <a:latin typeface="Gill Sans MT"/>
                <a:cs typeface="Gill Sans MT"/>
              </a:rPr>
              <a:t> </a:t>
            </a:r>
            <a:r>
              <a:rPr dirty="0">
                <a:solidFill>
                  <a:srgbClr val="FFFFFF"/>
                </a:solidFill>
                <a:latin typeface="Gill Sans MT"/>
                <a:cs typeface="Gill Sans MT"/>
              </a:rPr>
              <a:t>learn</a:t>
            </a:r>
            <a:r>
              <a:rPr spc="-35" dirty="0">
                <a:solidFill>
                  <a:srgbClr val="FFFFFF"/>
                </a:solidFill>
                <a:latin typeface="Gill Sans MT"/>
                <a:cs typeface="Gill Sans MT"/>
              </a:rPr>
              <a:t> </a:t>
            </a:r>
            <a:r>
              <a:rPr dirty="0">
                <a:solidFill>
                  <a:srgbClr val="FFFFFF"/>
                </a:solidFill>
                <a:latin typeface="Gill Sans MT"/>
                <a:cs typeface="Gill Sans MT"/>
              </a:rPr>
              <a:t>from</a:t>
            </a:r>
            <a:r>
              <a:rPr spc="-20" dirty="0">
                <a:solidFill>
                  <a:srgbClr val="FFFFFF"/>
                </a:solidFill>
                <a:latin typeface="Gill Sans MT"/>
                <a:cs typeface="Gill Sans MT"/>
              </a:rPr>
              <a:t> </a:t>
            </a:r>
            <a:r>
              <a:rPr spc="-10" dirty="0">
                <a:solidFill>
                  <a:srgbClr val="FFFFFF"/>
                </a:solidFill>
                <a:latin typeface="Gill Sans MT"/>
                <a:cs typeface="Gill Sans MT"/>
              </a:rPr>
              <a:t>students.</a:t>
            </a:r>
            <a:endParaRPr>
              <a:latin typeface="Gill Sans MT"/>
              <a:cs typeface="Gill Sans MT"/>
            </a:endParaRPr>
          </a:p>
        </p:txBody>
      </p:sp>
      <p:sp>
        <p:nvSpPr>
          <p:cNvPr id="5" name="object 5"/>
          <p:cNvSpPr txBox="1">
            <a:spLocks noGrp="1"/>
          </p:cNvSpPr>
          <p:nvPr>
            <p:ph type="title" idx="4294967295"/>
          </p:nvPr>
        </p:nvSpPr>
        <p:spPr>
          <a:xfrm>
            <a:off x="1524001" y="1"/>
            <a:ext cx="10667999" cy="1028487"/>
          </a:xfrm>
          <a:prstGeom prst="rect">
            <a:avLst/>
          </a:prstGeom>
        </p:spPr>
        <p:txBody>
          <a:bodyPr vert="horz" wrap="square" lIns="0" tIns="12700" rIns="0" bIns="0" rtlCol="0" anchor="ctr">
            <a:spAutoFit/>
          </a:bodyPr>
          <a:lstStyle/>
          <a:p>
            <a:pPr marL="12700">
              <a:lnSpc>
                <a:spcPct val="100000"/>
              </a:lnSpc>
              <a:spcBef>
                <a:spcPts val="100"/>
              </a:spcBef>
            </a:pPr>
            <a:r>
              <a:rPr sz="6600" spc="280" dirty="0">
                <a:solidFill>
                  <a:srgbClr val="FFFFFF"/>
                </a:solidFill>
                <a:effectLst>
                  <a:outerShdw blurRad="38100" dist="38100" dir="2700000" algn="tl">
                    <a:srgbClr val="000000">
                      <a:alpha val="43137"/>
                    </a:srgbClr>
                  </a:outerShdw>
                </a:effectLst>
              </a:rPr>
              <a:t>C</a:t>
            </a:r>
            <a:r>
              <a:rPr sz="6600" spc="285" dirty="0">
                <a:solidFill>
                  <a:srgbClr val="FFFFFF"/>
                </a:solidFill>
                <a:effectLst>
                  <a:outerShdw blurRad="38100" dist="38100" dir="2700000" algn="tl">
                    <a:srgbClr val="000000">
                      <a:alpha val="43137"/>
                    </a:srgbClr>
                  </a:outerShdw>
                </a:effectLst>
              </a:rPr>
              <a:t>O</a:t>
            </a:r>
            <a:r>
              <a:rPr sz="6600" spc="290" dirty="0">
                <a:solidFill>
                  <a:srgbClr val="FFFFFF"/>
                </a:solidFill>
                <a:effectLst>
                  <a:outerShdw blurRad="38100" dist="38100" dir="2700000" algn="tl">
                    <a:srgbClr val="000000">
                      <a:alpha val="43137"/>
                    </a:srgbClr>
                  </a:outerShdw>
                </a:effectLst>
              </a:rPr>
              <a:t>LL</a:t>
            </a:r>
            <a:r>
              <a:rPr sz="6600" spc="285" dirty="0">
                <a:solidFill>
                  <a:srgbClr val="FFFFFF"/>
                </a:solidFill>
                <a:effectLst>
                  <a:outerShdw blurRad="38100" dist="38100" dir="2700000" algn="tl">
                    <a:srgbClr val="000000">
                      <a:alpha val="43137"/>
                    </a:srgbClr>
                  </a:outerShdw>
                </a:effectLst>
              </a:rPr>
              <a:t>ABO</a:t>
            </a:r>
            <a:r>
              <a:rPr sz="6600" spc="280" dirty="0">
                <a:solidFill>
                  <a:srgbClr val="FFFFFF"/>
                </a:solidFill>
                <a:effectLst>
                  <a:outerShdw blurRad="38100" dist="38100" dir="2700000" algn="tl">
                    <a:srgbClr val="000000">
                      <a:alpha val="43137"/>
                    </a:srgbClr>
                  </a:outerShdw>
                </a:effectLst>
              </a:rPr>
              <a:t>R</a:t>
            </a:r>
            <a:r>
              <a:rPr sz="6600" spc="-370" dirty="0">
                <a:solidFill>
                  <a:srgbClr val="FFFFFF"/>
                </a:solidFill>
                <a:effectLst>
                  <a:outerShdw blurRad="38100" dist="38100" dir="2700000" algn="tl">
                    <a:srgbClr val="000000">
                      <a:alpha val="43137"/>
                    </a:srgbClr>
                  </a:outerShdw>
                </a:effectLst>
              </a:rPr>
              <a:t>A</a:t>
            </a:r>
            <a:r>
              <a:rPr sz="6600" spc="280" dirty="0">
                <a:solidFill>
                  <a:srgbClr val="FFFFFF"/>
                </a:solidFill>
                <a:effectLst>
                  <a:outerShdw blurRad="38100" dist="38100" dir="2700000" algn="tl">
                    <a:srgbClr val="000000">
                      <a:alpha val="43137"/>
                    </a:srgbClr>
                  </a:outerShdw>
                </a:effectLst>
              </a:rPr>
              <a:t>T</a:t>
            </a:r>
            <a:r>
              <a:rPr sz="6600" spc="285" dirty="0">
                <a:solidFill>
                  <a:srgbClr val="FFFFFF"/>
                </a:solidFill>
                <a:effectLst>
                  <a:outerShdw blurRad="38100" dist="38100" dir="2700000" algn="tl">
                    <a:srgbClr val="000000">
                      <a:alpha val="43137"/>
                    </a:srgbClr>
                  </a:outerShdw>
                </a:effectLst>
              </a:rPr>
              <a:t>I</a:t>
            </a:r>
            <a:r>
              <a:rPr sz="6600" spc="280" dirty="0">
                <a:solidFill>
                  <a:srgbClr val="FFFFFF"/>
                </a:solidFill>
                <a:effectLst>
                  <a:outerShdw blurRad="38100" dist="38100" dir="2700000" algn="tl">
                    <a:srgbClr val="000000">
                      <a:alpha val="43137"/>
                    </a:srgbClr>
                  </a:outerShdw>
                </a:effectLst>
              </a:rPr>
              <a:t>V</a:t>
            </a:r>
            <a:r>
              <a:rPr sz="6600" spc="-10" dirty="0">
                <a:solidFill>
                  <a:srgbClr val="FFFFFF"/>
                </a:solidFill>
                <a:effectLst>
                  <a:outerShdw blurRad="38100" dist="38100" dir="2700000" algn="tl">
                    <a:srgbClr val="000000">
                      <a:alpha val="43137"/>
                    </a:srgbClr>
                  </a:outerShdw>
                </a:effectLst>
              </a:rPr>
              <a:t>E</a:t>
            </a:r>
            <a:endParaRPr sz="6600" dirty="0">
              <a:effectLst>
                <a:outerShdw blurRad="38100" dist="38100" dir="2700000" algn="tl">
                  <a:srgbClr val="000000">
                    <a:alpha val="43137"/>
                  </a:srgbClr>
                </a:outerShdw>
              </a:effectLst>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1524000" y="0"/>
            <a:ext cx="9143999" cy="6857997"/>
          </a:xfrm>
          <a:prstGeom prst="rect">
            <a:avLst/>
          </a:prstGeom>
        </p:spPr>
      </p:pic>
      <p:sp>
        <p:nvSpPr>
          <p:cNvPr id="5" name="object 5"/>
          <p:cNvSpPr txBox="1">
            <a:spLocks noGrp="1"/>
          </p:cNvSpPr>
          <p:nvPr>
            <p:ph type="title" idx="4294967295"/>
          </p:nvPr>
        </p:nvSpPr>
        <p:spPr>
          <a:xfrm>
            <a:off x="1524000" y="9148"/>
            <a:ext cx="9217151" cy="1028487"/>
          </a:xfrm>
          <a:prstGeom prst="rect">
            <a:avLst/>
          </a:prstGeom>
        </p:spPr>
        <p:txBody>
          <a:bodyPr vert="horz" wrap="square" lIns="0" tIns="12700" rIns="0" bIns="0" rtlCol="0" anchor="ctr">
            <a:spAutoFit/>
          </a:bodyPr>
          <a:lstStyle/>
          <a:p>
            <a:pPr marL="12700">
              <a:lnSpc>
                <a:spcPct val="100000"/>
              </a:lnSpc>
              <a:spcBef>
                <a:spcPts val="100"/>
              </a:spcBef>
            </a:pPr>
            <a:r>
              <a:rPr lang="en-US" sz="6600" dirty="0">
                <a:solidFill>
                  <a:srgbClr val="FFFFFF"/>
                </a:solidFill>
                <a:effectLst>
                  <a:outerShdw blurRad="38100" dist="38100" dir="2700000" algn="tl">
                    <a:srgbClr val="000000">
                      <a:alpha val="43137"/>
                    </a:srgbClr>
                  </a:outerShdw>
                </a:effectLst>
              </a:rPr>
              <a:t>FOSTER</a:t>
            </a:r>
            <a:r>
              <a:rPr lang="en-US" sz="6600" spc="-30" dirty="0">
                <a:solidFill>
                  <a:srgbClr val="FFFFFF"/>
                </a:solidFill>
                <a:effectLst>
                  <a:outerShdw blurRad="38100" dist="38100" dir="2700000" algn="tl">
                    <a:srgbClr val="000000">
                      <a:alpha val="43137"/>
                    </a:srgbClr>
                  </a:outerShdw>
                </a:effectLst>
              </a:rPr>
              <a:t> </a:t>
            </a:r>
            <a:r>
              <a:rPr sz="6600" dirty="0">
                <a:solidFill>
                  <a:srgbClr val="FFFFFF"/>
                </a:solidFill>
                <a:effectLst>
                  <a:outerShdw blurRad="38100" dist="38100" dir="2700000" algn="tl">
                    <a:srgbClr val="000000">
                      <a:alpha val="43137"/>
                    </a:srgbClr>
                  </a:outerShdw>
                </a:effectLst>
              </a:rPr>
              <a:t>CRE</a:t>
            </a:r>
            <a:r>
              <a:rPr sz="6600" spc="-665" dirty="0">
                <a:solidFill>
                  <a:srgbClr val="FFFFFF"/>
                </a:solidFill>
                <a:effectLst>
                  <a:outerShdw blurRad="38100" dist="38100" dir="2700000" algn="tl">
                    <a:srgbClr val="000000">
                      <a:alpha val="43137"/>
                    </a:srgbClr>
                  </a:outerShdw>
                </a:effectLst>
              </a:rPr>
              <a:t>A</a:t>
            </a:r>
            <a:r>
              <a:rPr sz="6600" spc="5" dirty="0">
                <a:solidFill>
                  <a:srgbClr val="FFFFFF"/>
                </a:solidFill>
                <a:effectLst>
                  <a:outerShdw blurRad="38100" dist="38100" dir="2700000" algn="tl">
                    <a:srgbClr val="000000">
                      <a:alpha val="43137"/>
                    </a:srgbClr>
                  </a:outerShdw>
                </a:effectLst>
              </a:rPr>
              <a:t>TIVITY</a:t>
            </a:r>
            <a:endParaRPr sz="6600" dirty="0">
              <a:effectLst>
                <a:outerShdw blurRad="38100" dist="38100" dir="2700000" algn="tl">
                  <a:srgbClr val="000000">
                    <a:alpha val="43137"/>
                  </a:srgbClr>
                </a:outerShdw>
              </a:effectLst>
            </a:endParaRPr>
          </a:p>
        </p:txBody>
      </p:sp>
      <p:sp>
        <p:nvSpPr>
          <p:cNvPr id="6" name="object 6"/>
          <p:cNvSpPr txBox="1"/>
          <p:nvPr/>
        </p:nvSpPr>
        <p:spPr>
          <a:xfrm>
            <a:off x="2601874" y="6044895"/>
            <a:ext cx="6832600" cy="299720"/>
          </a:xfrm>
          <a:prstGeom prst="rect">
            <a:avLst/>
          </a:prstGeom>
        </p:spPr>
        <p:txBody>
          <a:bodyPr vert="horz" wrap="square" lIns="0" tIns="12700" rIns="0" bIns="0" rtlCol="0">
            <a:spAutoFit/>
          </a:bodyPr>
          <a:lstStyle/>
          <a:p>
            <a:pPr marL="12700">
              <a:spcBef>
                <a:spcPts val="100"/>
              </a:spcBef>
            </a:pPr>
            <a:r>
              <a:rPr dirty="0">
                <a:solidFill>
                  <a:srgbClr val="FFFFFF"/>
                </a:solidFill>
                <a:latin typeface="Gill Sans MT"/>
                <a:cs typeface="Gill Sans MT"/>
              </a:rPr>
              <a:t>Supporting</a:t>
            </a:r>
            <a:r>
              <a:rPr spc="-25" dirty="0">
                <a:solidFill>
                  <a:srgbClr val="FFFFFF"/>
                </a:solidFill>
                <a:latin typeface="Gill Sans MT"/>
                <a:cs typeface="Gill Sans MT"/>
              </a:rPr>
              <a:t> </a:t>
            </a:r>
            <a:r>
              <a:rPr dirty="0">
                <a:solidFill>
                  <a:srgbClr val="FFFFFF"/>
                </a:solidFill>
                <a:latin typeface="Gill Sans MT"/>
                <a:cs typeface="Gill Sans MT"/>
              </a:rPr>
              <a:t>creativity</a:t>
            </a:r>
            <a:r>
              <a:rPr spc="-15" dirty="0">
                <a:solidFill>
                  <a:srgbClr val="FFFFFF"/>
                </a:solidFill>
                <a:latin typeface="Gill Sans MT"/>
                <a:cs typeface="Gill Sans MT"/>
              </a:rPr>
              <a:t> </a:t>
            </a:r>
            <a:r>
              <a:rPr dirty="0">
                <a:solidFill>
                  <a:srgbClr val="FFFFFF"/>
                </a:solidFill>
                <a:latin typeface="Gill Sans MT"/>
                <a:cs typeface="Gill Sans MT"/>
              </a:rPr>
              <a:t>and</a:t>
            </a:r>
            <a:r>
              <a:rPr spc="-25" dirty="0">
                <a:solidFill>
                  <a:srgbClr val="FFFFFF"/>
                </a:solidFill>
                <a:latin typeface="Gill Sans MT"/>
                <a:cs typeface="Gill Sans MT"/>
              </a:rPr>
              <a:t> </a:t>
            </a:r>
            <a:r>
              <a:rPr dirty="0">
                <a:solidFill>
                  <a:srgbClr val="FFFFFF"/>
                </a:solidFill>
                <a:latin typeface="Gill Sans MT"/>
                <a:cs typeface="Gill Sans MT"/>
              </a:rPr>
              <a:t>innovation</a:t>
            </a:r>
            <a:r>
              <a:rPr spc="-25" dirty="0">
                <a:solidFill>
                  <a:srgbClr val="FFFFFF"/>
                </a:solidFill>
                <a:latin typeface="Gill Sans MT"/>
                <a:cs typeface="Gill Sans MT"/>
              </a:rPr>
              <a:t> </a:t>
            </a:r>
            <a:r>
              <a:rPr dirty="0">
                <a:solidFill>
                  <a:srgbClr val="FFFFFF"/>
                </a:solidFill>
                <a:latin typeface="Gill Sans MT"/>
                <a:cs typeface="Gill Sans MT"/>
              </a:rPr>
              <a:t>to</a:t>
            </a:r>
            <a:r>
              <a:rPr spc="-15" dirty="0">
                <a:solidFill>
                  <a:srgbClr val="FFFFFF"/>
                </a:solidFill>
                <a:latin typeface="Gill Sans MT"/>
                <a:cs typeface="Gill Sans MT"/>
              </a:rPr>
              <a:t> </a:t>
            </a:r>
            <a:r>
              <a:rPr dirty="0">
                <a:solidFill>
                  <a:srgbClr val="FFFFFF"/>
                </a:solidFill>
                <a:latin typeface="Gill Sans MT"/>
                <a:cs typeface="Gill Sans MT"/>
              </a:rPr>
              <a:t>meet</a:t>
            </a:r>
            <a:r>
              <a:rPr spc="-15" dirty="0">
                <a:solidFill>
                  <a:srgbClr val="FFFFFF"/>
                </a:solidFill>
                <a:latin typeface="Gill Sans MT"/>
                <a:cs typeface="Gill Sans MT"/>
              </a:rPr>
              <a:t> </a:t>
            </a:r>
            <a:r>
              <a:rPr dirty="0">
                <a:solidFill>
                  <a:srgbClr val="FFFFFF"/>
                </a:solidFill>
                <a:latin typeface="Gill Sans MT"/>
                <a:cs typeface="Gill Sans MT"/>
              </a:rPr>
              <a:t>the</a:t>
            </a:r>
            <a:r>
              <a:rPr spc="-15" dirty="0">
                <a:solidFill>
                  <a:srgbClr val="FFFFFF"/>
                </a:solidFill>
                <a:latin typeface="Gill Sans MT"/>
                <a:cs typeface="Gill Sans MT"/>
              </a:rPr>
              <a:t> </a:t>
            </a:r>
            <a:r>
              <a:rPr dirty="0">
                <a:solidFill>
                  <a:srgbClr val="FFFFFF"/>
                </a:solidFill>
                <a:latin typeface="Gill Sans MT"/>
                <a:cs typeface="Gill Sans MT"/>
              </a:rPr>
              <a:t>needs</a:t>
            </a:r>
            <a:r>
              <a:rPr spc="-15" dirty="0">
                <a:solidFill>
                  <a:srgbClr val="FFFFFF"/>
                </a:solidFill>
                <a:latin typeface="Gill Sans MT"/>
                <a:cs typeface="Gill Sans MT"/>
              </a:rPr>
              <a:t> </a:t>
            </a:r>
            <a:r>
              <a:rPr dirty="0">
                <a:solidFill>
                  <a:srgbClr val="FFFFFF"/>
                </a:solidFill>
                <a:latin typeface="Gill Sans MT"/>
                <a:cs typeface="Gill Sans MT"/>
              </a:rPr>
              <a:t>of</a:t>
            </a:r>
            <a:r>
              <a:rPr spc="-10" dirty="0">
                <a:solidFill>
                  <a:srgbClr val="FFFFFF"/>
                </a:solidFill>
                <a:latin typeface="Gill Sans MT"/>
                <a:cs typeface="Gill Sans MT"/>
              </a:rPr>
              <a:t> </a:t>
            </a:r>
            <a:r>
              <a:rPr dirty="0">
                <a:solidFill>
                  <a:srgbClr val="FFFFFF"/>
                </a:solidFill>
                <a:latin typeface="Gill Sans MT"/>
                <a:cs typeface="Gill Sans MT"/>
              </a:rPr>
              <a:t>the</a:t>
            </a:r>
            <a:r>
              <a:rPr spc="-10" dirty="0">
                <a:solidFill>
                  <a:srgbClr val="FFFFFF"/>
                </a:solidFill>
                <a:latin typeface="Gill Sans MT"/>
                <a:cs typeface="Gill Sans MT"/>
              </a:rPr>
              <a:t> generation.</a:t>
            </a:r>
            <a:endParaRPr>
              <a:latin typeface="Gill Sans MT"/>
              <a:cs typeface="Gill Sans M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1524000" y="0"/>
            <a:ext cx="9144000" cy="6857997"/>
          </a:xfrm>
          <a:prstGeom prst="rect">
            <a:avLst/>
          </a:prstGeom>
        </p:spPr>
      </p:pic>
      <p:sp>
        <p:nvSpPr>
          <p:cNvPr id="5" name="object 5"/>
          <p:cNvSpPr txBox="1">
            <a:spLocks noGrp="1"/>
          </p:cNvSpPr>
          <p:nvPr>
            <p:ph type="title" idx="4294967295"/>
          </p:nvPr>
        </p:nvSpPr>
        <p:spPr>
          <a:xfrm>
            <a:off x="1524001" y="0"/>
            <a:ext cx="9143999" cy="936154"/>
          </a:xfrm>
          <a:prstGeom prst="rect">
            <a:avLst/>
          </a:prstGeom>
        </p:spPr>
        <p:txBody>
          <a:bodyPr vert="horz" wrap="square" lIns="0" tIns="12700" rIns="0" bIns="0" rtlCol="0" anchor="ctr">
            <a:spAutoFit/>
          </a:bodyPr>
          <a:lstStyle/>
          <a:p>
            <a:pPr marL="12700">
              <a:lnSpc>
                <a:spcPct val="100000"/>
              </a:lnSpc>
              <a:spcBef>
                <a:spcPts val="100"/>
              </a:spcBef>
              <a:tabLst>
                <a:tab pos="4302125" algn="l"/>
              </a:tabLst>
            </a:pPr>
            <a:r>
              <a:rPr sz="6000" spc="580" dirty="0">
                <a:solidFill>
                  <a:srgbClr val="FFFFFF"/>
                </a:solidFill>
                <a:effectLst>
                  <a:outerShdw blurRad="38100" dist="38100" dir="2700000" algn="tl">
                    <a:srgbClr val="000000">
                      <a:alpha val="43137"/>
                    </a:srgbClr>
                  </a:outerShdw>
                </a:effectLst>
              </a:rPr>
              <a:t>SU</a:t>
            </a:r>
            <a:r>
              <a:rPr sz="6000" spc="585" dirty="0">
                <a:solidFill>
                  <a:srgbClr val="FFFFFF"/>
                </a:solidFill>
                <a:effectLst>
                  <a:outerShdw blurRad="38100" dist="38100" dir="2700000" algn="tl">
                    <a:srgbClr val="000000">
                      <a:alpha val="43137"/>
                    </a:srgbClr>
                  </a:outerShdw>
                </a:effectLst>
              </a:rPr>
              <a:t>P</a:t>
            </a:r>
            <a:r>
              <a:rPr sz="6000" spc="580" dirty="0">
                <a:solidFill>
                  <a:srgbClr val="FFFFFF"/>
                </a:solidFill>
                <a:effectLst>
                  <a:outerShdw blurRad="38100" dist="38100" dir="2700000" algn="tl">
                    <a:srgbClr val="000000">
                      <a:alpha val="43137"/>
                    </a:srgbClr>
                  </a:outerShdw>
                </a:effectLst>
              </a:rPr>
              <a:t>ERI</a:t>
            </a:r>
            <a:r>
              <a:rPr sz="6000" spc="585" dirty="0">
                <a:solidFill>
                  <a:srgbClr val="FFFFFF"/>
                </a:solidFill>
                <a:effectLst>
                  <a:outerShdw blurRad="38100" dist="38100" dir="2700000" algn="tl">
                    <a:srgbClr val="000000">
                      <a:alpha val="43137"/>
                    </a:srgbClr>
                  </a:outerShdw>
                </a:effectLst>
              </a:rPr>
              <a:t>O</a:t>
            </a:r>
            <a:r>
              <a:rPr sz="6000" spc="-10" dirty="0">
                <a:solidFill>
                  <a:srgbClr val="FFFFFF"/>
                </a:solidFill>
                <a:effectLst>
                  <a:outerShdw blurRad="38100" dist="38100" dir="2700000" algn="tl">
                    <a:srgbClr val="000000">
                      <a:alpha val="43137"/>
                    </a:srgbClr>
                  </a:outerShdw>
                </a:effectLst>
              </a:rPr>
              <a:t>R</a:t>
            </a:r>
            <a:r>
              <a:rPr sz="6000" dirty="0">
                <a:solidFill>
                  <a:srgbClr val="FFFFFF"/>
                </a:solidFill>
                <a:effectLst>
                  <a:outerShdw blurRad="38100" dist="38100" dir="2700000" algn="tl">
                    <a:srgbClr val="000000">
                      <a:alpha val="43137"/>
                    </a:srgbClr>
                  </a:outerShdw>
                </a:effectLst>
              </a:rPr>
              <a:t>	</a:t>
            </a:r>
            <a:r>
              <a:rPr lang="en-US" sz="6000" dirty="0">
                <a:solidFill>
                  <a:srgbClr val="FFFFFF"/>
                </a:solidFill>
                <a:effectLst>
                  <a:outerShdw blurRad="38100" dist="38100" dir="2700000" algn="tl">
                    <a:srgbClr val="000000">
                      <a:alpha val="43137"/>
                    </a:srgbClr>
                  </a:outerShdw>
                </a:effectLst>
              </a:rPr>
              <a:t> </a:t>
            </a:r>
            <a:r>
              <a:rPr sz="6000" spc="580" dirty="0">
                <a:solidFill>
                  <a:srgbClr val="FFFFFF"/>
                </a:solidFill>
                <a:effectLst>
                  <a:outerShdw blurRad="38100" dist="38100" dir="2700000" algn="tl">
                    <a:srgbClr val="000000">
                      <a:alpha val="43137"/>
                    </a:srgbClr>
                  </a:outerShdw>
                </a:effectLst>
              </a:rPr>
              <a:t>LIG</a:t>
            </a:r>
            <a:r>
              <a:rPr sz="6000" spc="590" dirty="0">
                <a:solidFill>
                  <a:srgbClr val="FFFFFF"/>
                </a:solidFill>
                <a:effectLst>
                  <a:outerShdw blurRad="38100" dist="38100" dir="2700000" algn="tl">
                    <a:srgbClr val="000000">
                      <a:alpha val="43137"/>
                    </a:srgbClr>
                  </a:outerShdw>
                </a:effectLst>
              </a:rPr>
              <a:t>H</a:t>
            </a:r>
            <a:r>
              <a:rPr sz="6000" spc="580" dirty="0">
                <a:solidFill>
                  <a:srgbClr val="FFFFFF"/>
                </a:solidFill>
                <a:effectLst>
                  <a:outerShdw blurRad="38100" dist="38100" dir="2700000" algn="tl">
                    <a:srgbClr val="000000">
                      <a:alpha val="43137"/>
                    </a:srgbClr>
                  </a:outerShdw>
                </a:effectLst>
              </a:rPr>
              <a:t>TI</a:t>
            </a:r>
            <a:r>
              <a:rPr sz="6000" spc="575" dirty="0">
                <a:solidFill>
                  <a:srgbClr val="FFFFFF"/>
                </a:solidFill>
                <a:effectLst>
                  <a:outerShdw blurRad="38100" dist="38100" dir="2700000" algn="tl">
                    <a:srgbClr val="000000">
                      <a:alpha val="43137"/>
                    </a:srgbClr>
                  </a:outerShdw>
                </a:effectLst>
              </a:rPr>
              <a:t>N</a:t>
            </a:r>
            <a:r>
              <a:rPr sz="6000" spc="-10" dirty="0">
                <a:solidFill>
                  <a:srgbClr val="FFFFFF"/>
                </a:solidFill>
                <a:effectLst>
                  <a:outerShdw blurRad="38100" dist="38100" dir="2700000" algn="tl">
                    <a:srgbClr val="000000">
                      <a:alpha val="43137"/>
                    </a:srgbClr>
                  </a:outerShdw>
                </a:effectLst>
              </a:rPr>
              <a:t>G</a:t>
            </a:r>
            <a:endParaRPr sz="6000" dirty="0">
              <a:effectLst>
                <a:outerShdw blurRad="38100" dist="38100" dir="2700000" algn="tl">
                  <a:srgbClr val="000000">
                    <a:alpha val="43137"/>
                  </a:srgbClr>
                </a:outerShdw>
              </a:effectLst>
            </a:endParaRPr>
          </a:p>
        </p:txBody>
      </p:sp>
      <p:sp>
        <p:nvSpPr>
          <p:cNvPr id="6" name="object 6"/>
          <p:cNvSpPr txBox="1"/>
          <p:nvPr/>
        </p:nvSpPr>
        <p:spPr>
          <a:xfrm>
            <a:off x="5455666" y="6349695"/>
            <a:ext cx="2079625" cy="299720"/>
          </a:xfrm>
          <a:prstGeom prst="rect">
            <a:avLst/>
          </a:prstGeom>
        </p:spPr>
        <p:txBody>
          <a:bodyPr vert="horz" wrap="square" lIns="0" tIns="12700" rIns="0" bIns="0" rtlCol="0">
            <a:spAutoFit/>
          </a:bodyPr>
          <a:lstStyle/>
          <a:p>
            <a:pPr marL="12700">
              <a:spcBef>
                <a:spcPts val="100"/>
              </a:spcBef>
            </a:pPr>
            <a:r>
              <a:rPr dirty="0">
                <a:solidFill>
                  <a:srgbClr val="FFFFFF"/>
                </a:solidFill>
                <a:latin typeface="Gill Sans MT"/>
                <a:cs typeface="Gill Sans MT"/>
              </a:rPr>
              <a:t>Abundant</a:t>
            </a:r>
            <a:r>
              <a:rPr spc="-15" dirty="0">
                <a:solidFill>
                  <a:srgbClr val="FFFFFF"/>
                </a:solidFill>
                <a:latin typeface="Gill Sans MT"/>
                <a:cs typeface="Gill Sans MT"/>
              </a:rPr>
              <a:t> </a:t>
            </a:r>
            <a:r>
              <a:rPr dirty="0">
                <a:solidFill>
                  <a:srgbClr val="FFFFFF"/>
                </a:solidFill>
                <a:latin typeface="Gill Sans MT"/>
                <a:cs typeface="Gill Sans MT"/>
              </a:rPr>
              <a:t>natural</a:t>
            </a:r>
            <a:r>
              <a:rPr spc="-5" dirty="0">
                <a:solidFill>
                  <a:srgbClr val="FFFFFF"/>
                </a:solidFill>
                <a:latin typeface="Gill Sans MT"/>
                <a:cs typeface="Gill Sans MT"/>
              </a:rPr>
              <a:t> </a:t>
            </a:r>
            <a:r>
              <a:rPr spc="-10" dirty="0">
                <a:solidFill>
                  <a:srgbClr val="FFFFFF"/>
                </a:solidFill>
                <a:latin typeface="Gill Sans MT"/>
                <a:cs typeface="Gill Sans MT"/>
              </a:rPr>
              <a:t>light</a:t>
            </a:r>
            <a:endParaRPr>
              <a:latin typeface="Gill Sans MT"/>
              <a:cs typeface="Gill Sans MT"/>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524000" y="0"/>
            <a:ext cx="9144000" cy="6858000"/>
            <a:chOff x="0" y="0"/>
            <a:chExt cx="9144000" cy="6858000"/>
          </a:xfrm>
        </p:grpSpPr>
        <p:pic>
          <p:nvPicPr>
            <p:cNvPr id="3" name="object 3"/>
            <p:cNvPicPr/>
            <p:nvPr/>
          </p:nvPicPr>
          <p:blipFill>
            <a:blip r:embed="rId2" cstate="print"/>
            <a:stretch>
              <a:fillRect/>
            </a:stretch>
          </p:blipFill>
          <p:spPr>
            <a:xfrm>
              <a:off x="0" y="0"/>
              <a:ext cx="9143999" cy="6857998"/>
            </a:xfrm>
            <a:prstGeom prst="rect">
              <a:avLst/>
            </a:prstGeom>
          </p:spPr>
        </p:pic>
        <p:sp>
          <p:nvSpPr>
            <p:cNvPr id="4" name="object 4"/>
            <p:cNvSpPr/>
            <p:nvPr/>
          </p:nvSpPr>
          <p:spPr>
            <a:xfrm>
              <a:off x="511098" y="595502"/>
              <a:ext cx="2025650" cy="355600"/>
            </a:xfrm>
            <a:custGeom>
              <a:avLst/>
              <a:gdLst/>
              <a:ahLst/>
              <a:cxnLst/>
              <a:rect l="l" t="t" r="r" b="b"/>
              <a:pathLst>
                <a:path w="2025650" h="355600">
                  <a:moveTo>
                    <a:pt x="149669" y="4445"/>
                  </a:moveTo>
                  <a:lnTo>
                    <a:pt x="0" y="4445"/>
                  </a:lnTo>
                  <a:lnTo>
                    <a:pt x="0" y="350647"/>
                  </a:lnTo>
                  <a:lnTo>
                    <a:pt x="168503" y="350647"/>
                  </a:lnTo>
                  <a:lnTo>
                    <a:pt x="196783" y="348865"/>
                  </a:lnTo>
                  <a:lnTo>
                    <a:pt x="242375" y="334680"/>
                  </a:lnTo>
                  <a:lnTo>
                    <a:pt x="273241" y="307159"/>
                  </a:lnTo>
                  <a:lnTo>
                    <a:pt x="283733" y="287147"/>
                  </a:lnTo>
                  <a:lnTo>
                    <a:pt x="86232" y="287147"/>
                  </a:lnTo>
                  <a:lnTo>
                    <a:pt x="86232" y="205359"/>
                  </a:lnTo>
                  <a:lnTo>
                    <a:pt x="279702" y="205359"/>
                  </a:lnTo>
                  <a:lnTo>
                    <a:pt x="271703" y="193421"/>
                  </a:lnTo>
                  <a:lnTo>
                    <a:pt x="261181" y="182399"/>
                  </a:lnTo>
                  <a:lnTo>
                    <a:pt x="248567" y="173164"/>
                  </a:lnTo>
                  <a:lnTo>
                    <a:pt x="233863" y="165738"/>
                  </a:lnTo>
                  <a:lnTo>
                    <a:pt x="217068" y="160147"/>
                  </a:lnTo>
                  <a:lnTo>
                    <a:pt x="237778" y="146833"/>
                  </a:lnTo>
                  <a:lnTo>
                    <a:pt x="242275" y="141986"/>
                  </a:lnTo>
                  <a:lnTo>
                    <a:pt x="86232" y="141986"/>
                  </a:lnTo>
                  <a:lnTo>
                    <a:pt x="86232" y="67818"/>
                  </a:lnTo>
                  <a:lnTo>
                    <a:pt x="260207" y="67818"/>
                  </a:lnTo>
                  <a:lnTo>
                    <a:pt x="256751" y="58293"/>
                  </a:lnTo>
                  <a:lnTo>
                    <a:pt x="217063" y="18857"/>
                  </a:lnTo>
                  <a:lnTo>
                    <a:pt x="175001" y="6042"/>
                  </a:lnTo>
                  <a:lnTo>
                    <a:pt x="149669" y="4445"/>
                  </a:lnTo>
                  <a:close/>
                </a:path>
                <a:path w="2025650" h="355600">
                  <a:moveTo>
                    <a:pt x="279702" y="205359"/>
                  </a:moveTo>
                  <a:lnTo>
                    <a:pt x="146697" y="205359"/>
                  </a:lnTo>
                  <a:lnTo>
                    <a:pt x="158113" y="206023"/>
                  </a:lnTo>
                  <a:lnTo>
                    <a:pt x="168319" y="208010"/>
                  </a:lnTo>
                  <a:lnTo>
                    <a:pt x="198580" y="235902"/>
                  </a:lnTo>
                  <a:lnTo>
                    <a:pt x="199478" y="244475"/>
                  </a:lnTo>
                  <a:lnTo>
                    <a:pt x="198533" y="255404"/>
                  </a:lnTo>
                  <a:lnTo>
                    <a:pt x="164411" y="284765"/>
                  </a:lnTo>
                  <a:lnTo>
                    <a:pt x="134797" y="287147"/>
                  </a:lnTo>
                  <a:lnTo>
                    <a:pt x="283733" y="287147"/>
                  </a:lnTo>
                  <a:lnTo>
                    <a:pt x="288728" y="270444"/>
                  </a:lnTo>
                  <a:lnTo>
                    <a:pt x="290664" y="248920"/>
                  </a:lnTo>
                  <a:lnTo>
                    <a:pt x="289481" y="233533"/>
                  </a:lnTo>
                  <a:lnTo>
                    <a:pt x="285927" y="219170"/>
                  </a:lnTo>
                  <a:lnTo>
                    <a:pt x="280002" y="205807"/>
                  </a:lnTo>
                  <a:lnTo>
                    <a:pt x="279702" y="205359"/>
                  </a:lnTo>
                  <a:close/>
                </a:path>
                <a:path w="2025650" h="355600">
                  <a:moveTo>
                    <a:pt x="260207" y="67818"/>
                  </a:moveTo>
                  <a:lnTo>
                    <a:pt x="131330" y="67818"/>
                  </a:lnTo>
                  <a:lnTo>
                    <a:pt x="141167" y="68480"/>
                  </a:lnTo>
                  <a:lnTo>
                    <a:pt x="149856" y="70453"/>
                  </a:lnTo>
                  <a:lnTo>
                    <a:pt x="175437" y="104521"/>
                  </a:lnTo>
                  <a:lnTo>
                    <a:pt x="174697" y="112301"/>
                  </a:lnTo>
                  <a:lnTo>
                    <a:pt x="141167" y="141319"/>
                  </a:lnTo>
                  <a:lnTo>
                    <a:pt x="131330" y="141986"/>
                  </a:lnTo>
                  <a:lnTo>
                    <a:pt x="242275" y="141986"/>
                  </a:lnTo>
                  <a:lnTo>
                    <a:pt x="252569" y="130889"/>
                  </a:lnTo>
                  <a:lnTo>
                    <a:pt x="261449" y="112262"/>
                  </a:lnTo>
                  <a:lnTo>
                    <a:pt x="264401" y="91059"/>
                  </a:lnTo>
                  <a:lnTo>
                    <a:pt x="262488" y="74104"/>
                  </a:lnTo>
                  <a:lnTo>
                    <a:pt x="260207" y="67818"/>
                  </a:lnTo>
                  <a:close/>
                </a:path>
                <a:path w="2025650" h="355600">
                  <a:moveTo>
                    <a:pt x="1166571" y="0"/>
                  </a:moveTo>
                  <a:lnTo>
                    <a:pt x="1124375" y="3313"/>
                  </a:lnTo>
                  <a:lnTo>
                    <a:pt x="1086370" y="13271"/>
                  </a:lnTo>
                  <a:lnTo>
                    <a:pt x="1022934" y="53212"/>
                  </a:lnTo>
                  <a:lnTo>
                    <a:pt x="981786" y="110966"/>
                  </a:lnTo>
                  <a:lnTo>
                    <a:pt x="968070" y="177673"/>
                  </a:lnTo>
                  <a:lnTo>
                    <a:pt x="971523" y="212556"/>
                  </a:lnTo>
                  <a:lnTo>
                    <a:pt x="999145" y="274988"/>
                  </a:lnTo>
                  <a:lnTo>
                    <a:pt x="1052985" y="325516"/>
                  </a:lnTo>
                  <a:lnTo>
                    <a:pt x="1124613" y="351805"/>
                  </a:lnTo>
                  <a:lnTo>
                    <a:pt x="1166571" y="355092"/>
                  </a:lnTo>
                  <a:lnTo>
                    <a:pt x="1208124" y="351784"/>
                  </a:lnTo>
                  <a:lnTo>
                    <a:pt x="1245723" y="341868"/>
                  </a:lnTo>
                  <a:lnTo>
                    <a:pt x="1279371" y="325356"/>
                  </a:lnTo>
                  <a:lnTo>
                    <a:pt x="1309065" y="302260"/>
                  </a:lnTo>
                  <a:lnTo>
                    <a:pt x="1325864" y="283210"/>
                  </a:lnTo>
                  <a:lnTo>
                    <a:pt x="1166571" y="283210"/>
                  </a:lnTo>
                  <a:lnTo>
                    <a:pt x="1143113" y="281380"/>
                  </a:lnTo>
                  <a:lnTo>
                    <a:pt x="1103438" y="266815"/>
                  </a:lnTo>
                  <a:lnTo>
                    <a:pt x="1074027" y="238412"/>
                  </a:lnTo>
                  <a:lnTo>
                    <a:pt x="1058978" y="200173"/>
                  </a:lnTo>
                  <a:lnTo>
                    <a:pt x="1057097" y="177673"/>
                  </a:lnTo>
                  <a:lnTo>
                    <a:pt x="1058978" y="155027"/>
                  </a:lnTo>
                  <a:lnTo>
                    <a:pt x="1074027" y="116736"/>
                  </a:lnTo>
                  <a:lnTo>
                    <a:pt x="1103438" y="88350"/>
                  </a:lnTo>
                  <a:lnTo>
                    <a:pt x="1143113" y="73820"/>
                  </a:lnTo>
                  <a:lnTo>
                    <a:pt x="1166571" y="72009"/>
                  </a:lnTo>
                  <a:lnTo>
                    <a:pt x="1325905" y="72009"/>
                  </a:lnTo>
                  <a:lnTo>
                    <a:pt x="1309827" y="53339"/>
                  </a:lnTo>
                  <a:lnTo>
                    <a:pt x="1280371" y="30003"/>
                  </a:lnTo>
                  <a:lnTo>
                    <a:pt x="1246676" y="13335"/>
                  </a:lnTo>
                  <a:lnTo>
                    <a:pt x="1208743" y="3333"/>
                  </a:lnTo>
                  <a:lnTo>
                    <a:pt x="1166571" y="0"/>
                  </a:lnTo>
                  <a:close/>
                </a:path>
                <a:path w="2025650" h="355600">
                  <a:moveTo>
                    <a:pt x="1325905" y="72009"/>
                  </a:moveTo>
                  <a:lnTo>
                    <a:pt x="1166571" y="72009"/>
                  </a:lnTo>
                  <a:lnTo>
                    <a:pt x="1189935" y="73820"/>
                  </a:lnTo>
                  <a:lnTo>
                    <a:pt x="1210894" y="79263"/>
                  </a:lnTo>
                  <a:lnTo>
                    <a:pt x="1245692" y="101092"/>
                  </a:lnTo>
                  <a:lnTo>
                    <a:pt x="1268155" y="134715"/>
                  </a:lnTo>
                  <a:lnTo>
                    <a:pt x="1275664" y="177673"/>
                  </a:lnTo>
                  <a:lnTo>
                    <a:pt x="1273784" y="200173"/>
                  </a:lnTo>
                  <a:lnTo>
                    <a:pt x="1258787" y="238412"/>
                  </a:lnTo>
                  <a:lnTo>
                    <a:pt x="1229471" y="266815"/>
                  </a:lnTo>
                  <a:lnTo>
                    <a:pt x="1189935" y="281380"/>
                  </a:lnTo>
                  <a:lnTo>
                    <a:pt x="1166571" y="283210"/>
                  </a:lnTo>
                  <a:lnTo>
                    <a:pt x="1325864" y="283210"/>
                  </a:lnTo>
                  <a:lnTo>
                    <a:pt x="1333381" y="274685"/>
                  </a:lnTo>
                  <a:lnTo>
                    <a:pt x="1350721" y="244728"/>
                  </a:lnTo>
                  <a:lnTo>
                    <a:pt x="1361107" y="212391"/>
                  </a:lnTo>
                  <a:lnTo>
                    <a:pt x="1364564" y="177673"/>
                  </a:lnTo>
                  <a:lnTo>
                    <a:pt x="1361137" y="143315"/>
                  </a:lnTo>
                  <a:lnTo>
                    <a:pt x="1350864" y="111125"/>
                  </a:lnTo>
                  <a:lnTo>
                    <a:pt x="1333756" y="81125"/>
                  </a:lnTo>
                  <a:lnTo>
                    <a:pt x="1325905" y="72009"/>
                  </a:lnTo>
                  <a:close/>
                </a:path>
                <a:path w="2025650" h="355600">
                  <a:moveTo>
                    <a:pt x="1581099" y="4445"/>
                  </a:moveTo>
                  <a:lnTo>
                    <a:pt x="1426413" y="4445"/>
                  </a:lnTo>
                  <a:lnTo>
                    <a:pt x="1426413" y="350647"/>
                  </a:lnTo>
                  <a:lnTo>
                    <a:pt x="1512646" y="350647"/>
                  </a:lnTo>
                  <a:lnTo>
                    <a:pt x="1512646" y="210058"/>
                  </a:lnTo>
                  <a:lnTo>
                    <a:pt x="1659823" y="210058"/>
                  </a:lnTo>
                  <a:lnTo>
                    <a:pt x="1647704" y="197076"/>
                  </a:lnTo>
                  <a:lnTo>
                    <a:pt x="1634820" y="188595"/>
                  </a:lnTo>
                  <a:lnTo>
                    <a:pt x="1660896" y="173021"/>
                  </a:lnTo>
                  <a:lnTo>
                    <a:pt x="1679508" y="153733"/>
                  </a:lnTo>
                  <a:lnTo>
                    <a:pt x="1682927" y="146685"/>
                  </a:lnTo>
                  <a:lnTo>
                    <a:pt x="1512646" y="146685"/>
                  </a:lnTo>
                  <a:lnTo>
                    <a:pt x="1512646" y="67818"/>
                  </a:lnTo>
                  <a:lnTo>
                    <a:pt x="1687183" y="67818"/>
                  </a:lnTo>
                  <a:lnTo>
                    <a:pt x="1686493" y="65674"/>
                  </a:lnTo>
                  <a:lnTo>
                    <a:pt x="1662887" y="33527"/>
                  </a:lnTo>
                  <a:lnTo>
                    <a:pt x="1626708" y="11699"/>
                  </a:lnTo>
                  <a:lnTo>
                    <a:pt x="1605076" y="6256"/>
                  </a:lnTo>
                  <a:lnTo>
                    <a:pt x="1581099" y="4445"/>
                  </a:lnTo>
                  <a:close/>
                </a:path>
                <a:path w="2025650" h="355600">
                  <a:moveTo>
                    <a:pt x="1659823" y="210058"/>
                  </a:moveTo>
                  <a:lnTo>
                    <a:pt x="1537538" y="210058"/>
                  </a:lnTo>
                  <a:lnTo>
                    <a:pt x="1545896" y="210915"/>
                  </a:lnTo>
                  <a:lnTo>
                    <a:pt x="1554016" y="213487"/>
                  </a:lnTo>
                  <a:lnTo>
                    <a:pt x="1586052" y="245951"/>
                  </a:lnTo>
                  <a:lnTo>
                    <a:pt x="1605610" y="285369"/>
                  </a:lnTo>
                  <a:lnTo>
                    <a:pt x="1615377" y="307516"/>
                  </a:lnTo>
                  <a:lnTo>
                    <a:pt x="1623548" y="325770"/>
                  </a:lnTo>
                  <a:lnTo>
                    <a:pt x="1630148" y="340143"/>
                  </a:lnTo>
                  <a:lnTo>
                    <a:pt x="1635201" y="350647"/>
                  </a:lnTo>
                  <a:lnTo>
                    <a:pt x="1729816" y="350647"/>
                  </a:lnTo>
                  <a:lnTo>
                    <a:pt x="1718767" y="327217"/>
                  </a:lnTo>
                  <a:lnTo>
                    <a:pt x="1707527" y="303037"/>
                  </a:lnTo>
                  <a:lnTo>
                    <a:pt x="1696097" y="278120"/>
                  </a:lnTo>
                  <a:lnTo>
                    <a:pt x="1684477" y="252475"/>
                  </a:lnTo>
                  <a:lnTo>
                    <a:pt x="1672521" y="228992"/>
                  </a:lnTo>
                  <a:lnTo>
                    <a:pt x="1660267" y="210534"/>
                  </a:lnTo>
                  <a:lnTo>
                    <a:pt x="1659823" y="210058"/>
                  </a:lnTo>
                  <a:close/>
                </a:path>
                <a:path w="2025650" h="355600">
                  <a:moveTo>
                    <a:pt x="1687183" y="67818"/>
                  </a:moveTo>
                  <a:lnTo>
                    <a:pt x="1556334" y="67818"/>
                  </a:lnTo>
                  <a:lnTo>
                    <a:pt x="1577910" y="70268"/>
                  </a:lnTo>
                  <a:lnTo>
                    <a:pt x="1593307" y="77612"/>
                  </a:lnTo>
                  <a:lnTo>
                    <a:pt x="1602536" y="89838"/>
                  </a:lnTo>
                  <a:lnTo>
                    <a:pt x="1605610" y="106934"/>
                  </a:lnTo>
                  <a:lnTo>
                    <a:pt x="1604822" y="115984"/>
                  </a:lnTo>
                  <a:lnTo>
                    <a:pt x="1577860" y="144113"/>
                  </a:lnTo>
                  <a:lnTo>
                    <a:pt x="1558239" y="146685"/>
                  </a:lnTo>
                  <a:lnTo>
                    <a:pt x="1682927" y="146685"/>
                  </a:lnTo>
                  <a:lnTo>
                    <a:pt x="1690670" y="130704"/>
                  </a:lnTo>
                  <a:lnTo>
                    <a:pt x="1694383" y="104012"/>
                  </a:lnTo>
                  <a:lnTo>
                    <a:pt x="1692408" y="84052"/>
                  </a:lnTo>
                  <a:lnTo>
                    <a:pt x="1687183" y="67818"/>
                  </a:lnTo>
                  <a:close/>
                </a:path>
                <a:path w="2025650" h="355600">
                  <a:moveTo>
                    <a:pt x="2022170" y="4445"/>
                  </a:moveTo>
                  <a:lnTo>
                    <a:pt x="1770329" y="4445"/>
                  </a:lnTo>
                  <a:lnTo>
                    <a:pt x="1770329" y="350647"/>
                  </a:lnTo>
                  <a:lnTo>
                    <a:pt x="2025599" y="350647"/>
                  </a:lnTo>
                  <a:lnTo>
                    <a:pt x="2025599" y="287147"/>
                  </a:lnTo>
                  <a:lnTo>
                    <a:pt x="1856562" y="287147"/>
                  </a:lnTo>
                  <a:lnTo>
                    <a:pt x="1856562" y="203835"/>
                  </a:lnTo>
                  <a:lnTo>
                    <a:pt x="2014423" y="203835"/>
                  </a:lnTo>
                  <a:lnTo>
                    <a:pt x="2014423" y="140462"/>
                  </a:lnTo>
                  <a:lnTo>
                    <a:pt x="1856562" y="140462"/>
                  </a:lnTo>
                  <a:lnTo>
                    <a:pt x="1856562" y="67818"/>
                  </a:lnTo>
                  <a:lnTo>
                    <a:pt x="2022170" y="67818"/>
                  </a:lnTo>
                  <a:lnTo>
                    <a:pt x="2022170" y="4445"/>
                  </a:lnTo>
                  <a:close/>
                </a:path>
                <a:path w="2025650" h="355600">
                  <a:moveTo>
                    <a:pt x="914984" y="4445"/>
                  </a:moveTo>
                  <a:lnTo>
                    <a:pt x="676656" y="4445"/>
                  </a:lnTo>
                  <a:lnTo>
                    <a:pt x="676656" y="350647"/>
                  </a:lnTo>
                  <a:lnTo>
                    <a:pt x="762838" y="350647"/>
                  </a:lnTo>
                  <a:lnTo>
                    <a:pt x="762838" y="208534"/>
                  </a:lnTo>
                  <a:lnTo>
                    <a:pt x="914984" y="208534"/>
                  </a:lnTo>
                  <a:lnTo>
                    <a:pt x="914984" y="145161"/>
                  </a:lnTo>
                  <a:lnTo>
                    <a:pt x="762838" y="145161"/>
                  </a:lnTo>
                  <a:lnTo>
                    <a:pt x="762838" y="67818"/>
                  </a:lnTo>
                  <a:lnTo>
                    <a:pt x="914984" y="67818"/>
                  </a:lnTo>
                  <a:lnTo>
                    <a:pt x="914984" y="4445"/>
                  </a:lnTo>
                  <a:close/>
                </a:path>
                <a:path w="2025650" h="355600">
                  <a:moveTo>
                    <a:pt x="607847" y="4445"/>
                  </a:moveTo>
                  <a:lnTo>
                    <a:pt x="356082" y="4445"/>
                  </a:lnTo>
                  <a:lnTo>
                    <a:pt x="356082" y="350647"/>
                  </a:lnTo>
                  <a:lnTo>
                    <a:pt x="611314" y="350647"/>
                  </a:lnTo>
                  <a:lnTo>
                    <a:pt x="611314" y="287147"/>
                  </a:lnTo>
                  <a:lnTo>
                    <a:pt x="442315" y="287147"/>
                  </a:lnTo>
                  <a:lnTo>
                    <a:pt x="442315" y="203835"/>
                  </a:lnTo>
                  <a:lnTo>
                    <a:pt x="600163" y="203835"/>
                  </a:lnTo>
                  <a:lnTo>
                    <a:pt x="600163" y="140462"/>
                  </a:lnTo>
                  <a:lnTo>
                    <a:pt x="442315" y="140462"/>
                  </a:lnTo>
                  <a:lnTo>
                    <a:pt x="442315" y="67818"/>
                  </a:lnTo>
                  <a:lnTo>
                    <a:pt x="607847" y="67818"/>
                  </a:lnTo>
                  <a:lnTo>
                    <a:pt x="607847" y="4445"/>
                  </a:lnTo>
                  <a:close/>
                </a:path>
              </a:pathLst>
            </a:custGeom>
            <a:solidFill>
              <a:srgbClr val="9BBA58"/>
            </a:solidFill>
          </p:spPr>
          <p:txBody>
            <a:bodyPr wrap="square" lIns="0" tIns="0" rIns="0" bIns="0" rtlCol="0"/>
            <a:lstStyle/>
            <a:p>
              <a:endParaRPr/>
            </a:p>
          </p:txBody>
        </p:sp>
        <p:pic>
          <p:nvPicPr>
            <p:cNvPr id="5" name="object 5"/>
            <p:cNvPicPr/>
            <p:nvPr/>
          </p:nvPicPr>
          <p:blipFill>
            <a:blip r:embed="rId3" cstate="print"/>
            <a:stretch>
              <a:fillRect/>
            </a:stretch>
          </p:blipFill>
          <p:spPr>
            <a:xfrm>
              <a:off x="592759" y="796290"/>
              <a:ext cx="122389" cy="90932"/>
            </a:xfrm>
            <a:prstGeom prst="rect">
              <a:avLst/>
            </a:prstGeom>
          </p:spPr>
        </p:pic>
        <p:pic>
          <p:nvPicPr>
            <p:cNvPr id="6" name="object 6"/>
            <p:cNvPicPr/>
            <p:nvPr/>
          </p:nvPicPr>
          <p:blipFill>
            <a:blip r:embed="rId4" cstate="print"/>
            <a:stretch>
              <a:fillRect/>
            </a:stretch>
          </p:blipFill>
          <p:spPr>
            <a:xfrm>
              <a:off x="1563624" y="662940"/>
              <a:ext cx="227711" cy="220345"/>
            </a:xfrm>
            <a:prstGeom prst="rect">
              <a:avLst/>
            </a:prstGeom>
          </p:spPr>
        </p:pic>
        <p:pic>
          <p:nvPicPr>
            <p:cNvPr id="7" name="object 7"/>
            <p:cNvPicPr/>
            <p:nvPr/>
          </p:nvPicPr>
          <p:blipFill>
            <a:blip r:embed="rId5" cstate="print"/>
            <a:stretch>
              <a:fillRect/>
            </a:stretch>
          </p:blipFill>
          <p:spPr>
            <a:xfrm>
              <a:off x="2019173" y="658748"/>
              <a:ext cx="102108" cy="88011"/>
            </a:xfrm>
            <a:prstGeom prst="rect">
              <a:avLst/>
            </a:prstGeom>
          </p:spPr>
        </p:pic>
        <p:pic>
          <p:nvPicPr>
            <p:cNvPr id="8" name="object 8"/>
            <p:cNvPicPr/>
            <p:nvPr/>
          </p:nvPicPr>
          <p:blipFill>
            <a:blip r:embed="rId6" cstate="print"/>
            <a:stretch>
              <a:fillRect/>
            </a:stretch>
          </p:blipFill>
          <p:spPr>
            <a:xfrm>
              <a:off x="592759" y="658748"/>
              <a:ext cx="98348" cy="83312"/>
            </a:xfrm>
            <a:prstGeom prst="rect">
              <a:avLst/>
            </a:prstGeom>
          </p:spPr>
        </p:pic>
        <p:sp>
          <p:nvSpPr>
            <p:cNvPr id="9" name="object 9"/>
            <p:cNvSpPr/>
            <p:nvPr/>
          </p:nvSpPr>
          <p:spPr>
            <a:xfrm>
              <a:off x="511098" y="595502"/>
              <a:ext cx="2025650" cy="355600"/>
            </a:xfrm>
            <a:custGeom>
              <a:avLst/>
              <a:gdLst/>
              <a:ahLst/>
              <a:cxnLst/>
              <a:rect l="l" t="t" r="r" b="b"/>
              <a:pathLst>
                <a:path w="2025650" h="355600">
                  <a:moveTo>
                    <a:pt x="1770329" y="4445"/>
                  </a:moveTo>
                  <a:lnTo>
                    <a:pt x="2022170" y="4445"/>
                  </a:lnTo>
                  <a:lnTo>
                    <a:pt x="2022170" y="67818"/>
                  </a:lnTo>
                  <a:lnTo>
                    <a:pt x="1856562" y="67818"/>
                  </a:lnTo>
                  <a:lnTo>
                    <a:pt x="1856562" y="140462"/>
                  </a:lnTo>
                  <a:lnTo>
                    <a:pt x="2014423" y="140462"/>
                  </a:lnTo>
                  <a:lnTo>
                    <a:pt x="2014423" y="203835"/>
                  </a:lnTo>
                  <a:lnTo>
                    <a:pt x="1856562" y="203835"/>
                  </a:lnTo>
                  <a:lnTo>
                    <a:pt x="1856562" y="287147"/>
                  </a:lnTo>
                  <a:lnTo>
                    <a:pt x="2025599" y="287147"/>
                  </a:lnTo>
                  <a:lnTo>
                    <a:pt x="2025599" y="350647"/>
                  </a:lnTo>
                  <a:lnTo>
                    <a:pt x="1770329" y="350647"/>
                  </a:lnTo>
                  <a:lnTo>
                    <a:pt x="1770329" y="4445"/>
                  </a:lnTo>
                  <a:close/>
                </a:path>
                <a:path w="2025650" h="355600">
                  <a:moveTo>
                    <a:pt x="1426413" y="4445"/>
                  </a:moveTo>
                  <a:lnTo>
                    <a:pt x="1581099" y="4445"/>
                  </a:lnTo>
                  <a:lnTo>
                    <a:pt x="1605076" y="6256"/>
                  </a:lnTo>
                  <a:lnTo>
                    <a:pt x="1645982" y="20786"/>
                  </a:lnTo>
                  <a:lnTo>
                    <a:pt x="1676648" y="48845"/>
                  </a:lnTo>
                  <a:lnTo>
                    <a:pt x="1692408" y="84052"/>
                  </a:lnTo>
                  <a:lnTo>
                    <a:pt x="1694383" y="104012"/>
                  </a:lnTo>
                  <a:lnTo>
                    <a:pt x="1690666" y="130730"/>
                  </a:lnTo>
                  <a:lnTo>
                    <a:pt x="1679508" y="153733"/>
                  </a:lnTo>
                  <a:lnTo>
                    <a:pt x="1660896" y="173021"/>
                  </a:lnTo>
                  <a:lnTo>
                    <a:pt x="1634820" y="188595"/>
                  </a:lnTo>
                  <a:lnTo>
                    <a:pt x="1647704" y="197076"/>
                  </a:lnTo>
                  <a:lnTo>
                    <a:pt x="1660267" y="210534"/>
                  </a:lnTo>
                  <a:lnTo>
                    <a:pt x="1672521" y="228992"/>
                  </a:lnTo>
                  <a:lnTo>
                    <a:pt x="1684477" y="252475"/>
                  </a:lnTo>
                  <a:lnTo>
                    <a:pt x="1696097" y="278120"/>
                  </a:lnTo>
                  <a:lnTo>
                    <a:pt x="1707527" y="303037"/>
                  </a:lnTo>
                  <a:lnTo>
                    <a:pt x="1718767" y="327217"/>
                  </a:lnTo>
                  <a:lnTo>
                    <a:pt x="1729816" y="350647"/>
                  </a:lnTo>
                  <a:lnTo>
                    <a:pt x="1635201" y="350647"/>
                  </a:lnTo>
                  <a:lnTo>
                    <a:pt x="1630148" y="340143"/>
                  </a:lnTo>
                  <a:lnTo>
                    <a:pt x="1623548" y="325770"/>
                  </a:lnTo>
                  <a:lnTo>
                    <a:pt x="1615377" y="307516"/>
                  </a:lnTo>
                  <a:lnTo>
                    <a:pt x="1605610" y="285369"/>
                  </a:lnTo>
                  <a:lnTo>
                    <a:pt x="1595438" y="263511"/>
                  </a:lnTo>
                  <a:lnTo>
                    <a:pt x="1569542" y="223774"/>
                  </a:lnTo>
                  <a:lnTo>
                    <a:pt x="1537538" y="210058"/>
                  </a:lnTo>
                  <a:lnTo>
                    <a:pt x="1512646" y="210058"/>
                  </a:lnTo>
                  <a:lnTo>
                    <a:pt x="1512646" y="350647"/>
                  </a:lnTo>
                  <a:lnTo>
                    <a:pt x="1426413" y="350647"/>
                  </a:lnTo>
                  <a:lnTo>
                    <a:pt x="1426413" y="4445"/>
                  </a:lnTo>
                  <a:close/>
                </a:path>
                <a:path w="2025650" h="355600">
                  <a:moveTo>
                    <a:pt x="676656" y="4445"/>
                  </a:moveTo>
                  <a:lnTo>
                    <a:pt x="914984" y="4445"/>
                  </a:lnTo>
                  <a:lnTo>
                    <a:pt x="914984" y="67818"/>
                  </a:lnTo>
                  <a:lnTo>
                    <a:pt x="762838" y="67818"/>
                  </a:lnTo>
                  <a:lnTo>
                    <a:pt x="762838" y="145161"/>
                  </a:lnTo>
                  <a:lnTo>
                    <a:pt x="914984" y="145161"/>
                  </a:lnTo>
                  <a:lnTo>
                    <a:pt x="914984" y="208534"/>
                  </a:lnTo>
                  <a:lnTo>
                    <a:pt x="762838" y="208534"/>
                  </a:lnTo>
                  <a:lnTo>
                    <a:pt x="762838" y="350647"/>
                  </a:lnTo>
                  <a:lnTo>
                    <a:pt x="676656" y="350647"/>
                  </a:lnTo>
                  <a:lnTo>
                    <a:pt x="676656" y="4445"/>
                  </a:lnTo>
                  <a:close/>
                </a:path>
                <a:path w="2025650" h="355600">
                  <a:moveTo>
                    <a:pt x="356082" y="4445"/>
                  </a:moveTo>
                  <a:lnTo>
                    <a:pt x="607847" y="4445"/>
                  </a:lnTo>
                  <a:lnTo>
                    <a:pt x="607847" y="67818"/>
                  </a:lnTo>
                  <a:lnTo>
                    <a:pt x="442315" y="67818"/>
                  </a:lnTo>
                  <a:lnTo>
                    <a:pt x="442315" y="140462"/>
                  </a:lnTo>
                  <a:lnTo>
                    <a:pt x="600163" y="140462"/>
                  </a:lnTo>
                  <a:lnTo>
                    <a:pt x="600163" y="203835"/>
                  </a:lnTo>
                  <a:lnTo>
                    <a:pt x="442315" y="203835"/>
                  </a:lnTo>
                  <a:lnTo>
                    <a:pt x="442315" y="287147"/>
                  </a:lnTo>
                  <a:lnTo>
                    <a:pt x="611314" y="287147"/>
                  </a:lnTo>
                  <a:lnTo>
                    <a:pt x="611314" y="350647"/>
                  </a:lnTo>
                  <a:lnTo>
                    <a:pt x="356082" y="350647"/>
                  </a:lnTo>
                  <a:lnTo>
                    <a:pt x="356082" y="4445"/>
                  </a:lnTo>
                  <a:close/>
                </a:path>
                <a:path w="2025650" h="355600">
                  <a:moveTo>
                    <a:pt x="0" y="4445"/>
                  </a:moveTo>
                  <a:lnTo>
                    <a:pt x="149669" y="4445"/>
                  </a:lnTo>
                  <a:lnTo>
                    <a:pt x="175001" y="6042"/>
                  </a:lnTo>
                  <a:lnTo>
                    <a:pt x="217063" y="18857"/>
                  </a:lnTo>
                  <a:lnTo>
                    <a:pt x="247186" y="43624"/>
                  </a:lnTo>
                  <a:lnTo>
                    <a:pt x="264401" y="91059"/>
                  </a:lnTo>
                  <a:lnTo>
                    <a:pt x="261443" y="112301"/>
                  </a:lnTo>
                  <a:lnTo>
                    <a:pt x="252569" y="130889"/>
                  </a:lnTo>
                  <a:lnTo>
                    <a:pt x="237778" y="146833"/>
                  </a:lnTo>
                  <a:lnTo>
                    <a:pt x="217068" y="160147"/>
                  </a:lnTo>
                  <a:lnTo>
                    <a:pt x="233863" y="165738"/>
                  </a:lnTo>
                  <a:lnTo>
                    <a:pt x="271703" y="193421"/>
                  </a:lnTo>
                  <a:lnTo>
                    <a:pt x="289481" y="233533"/>
                  </a:lnTo>
                  <a:lnTo>
                    <a:pt x="290664" y="248920"/>
                  </a:lnTo>
                  <a:lnTo>
                    <a:pt x="288728" y="270444"/>
                  </a:lnTo>
                  <a:lnTo>
                    <a:pt x="273241" y="307159"/>
                  </a:lnTo>
                  <a:lnTo>
                    <a:pt x="242375" y="334680"/>
                  </a:lnTo>
                  <a:lnTo>
                    <a:pt x="196783" y="348865"/>
                  </a:lnTo>
                  <a:lnTo>
                    <a:pt x="168503" y="350647"/>
                  </a:lnTo>
                  <a:lnTo>
                    <a:pt x="0" y="350647"/>
                  </a:lnTo>
                  <a:lnTo>
                    <a:pt x="0" y="4445"/>
                  </a:lnTo>
                  <a:close/>
                </a:path>
                <a:path w="2025650" h="355600">
                  <a:moveTo>
                    <a:pt x="1166571" y="0"/>
                  </a:moveTo>
                  <a:lnTo>
                    <a:pt x="1208743" y="3333"/>
                  </a:lnTo>
                  <a:lnTo>
                    <a:pt x="1246676" y="13335"/>
                  </a:lnTo>
                  <a:lnTo>
                    <a:pt x="1309827" y="53339"/>
                  </a:lnTo>
                  <a:lnTo>
                    <a:pt x="1350864" y="111125"/>
                  </a:lnTo>
                  <a:lnTo>
                    <a:pt x="1364564" y="177673"/>
                  </a:lnTo>
                  <a:lnTo>
                    <a:pt x="1361107" y="212391"/>
                  </a:lnTo>
                  <a:lnTo>
                    <a:pt x="1333381" y="274685"/>
                  </a:lnTo>
                  <a:lnTo>
                    <a:pt x="1279371" y="325356"/>
                  </a:lnTo>
                  <a:lnTo>
                    <a:pt x="1208124" y="351784"/>
                  </a:lnTo>
                  <a:lnTo>
                    <a:pt x="1166571" y="355092"/>
                  </a:lnTo>
                  <a:lnTo>
                    <a:pt x="1124613" y="351805"/>
                  </a:lnTo>
                  <a:lnTo>
                    <a:pt x="1086751" y="341947"/>
                  </a:lnTo>
                  <a:lnTo>
                    <a:pt x="1023315" y="302513"/>
                  </a:lnTo>
                  <a:lnTo>
                    <a:pt x="981881" y="244998"/>
                  </a:lnTo>
                  <a:lnTo>
                    <a:pt x="968070" y="177673"/>
                  </a:lnTo>
                  <a:lnTo>
                    <a:pt x="971499" y="143188"/>
                  </a:lnTo>
                  <a:lnTo>
                    <a:pt x="998931" y="80982"/>
                  </a:lnTo>
                  <a:lnTo>
                    <a:pt x="1052556" y="29896"/>
                  </a:lnTo>
                  <a:lnTo>
                    <a:pt x="1124375" y="3313"/>
                  </a:lnTo>
                  <a:lnTo>
                    <a:pt x="1166571" y="0"/>
                  </a:lnTo>
                  <a:close/>
                </a:path>
              </a:pathLst>
            </a:custGeom>
            <a:ln w="9144">
              <a:solidFill>
                <a:srgbClr val="FFFFFF"/>
              </a:solidFill>
            </a:ln>
          </p:spPr>
          <p:txBody>
            <a:bodyPr wrap="square" lIns="0" tIns="0" rIns="0" bIns="0" rtlCol="0"/>
            <a:lstStyle/>
            <a:p>
              <a:endParaRPr/>
            </a:p>
          </p:txBody>
        </p:sp>
      </p:grpSp>
      <p:sp>
        <p:nvSpPr>
          <p:cNvPr id="10" name="object 10"/>
          <p:cNvSpPr txBox="1">
            <a:spLocks noGrp="1"/>
          </p:cNvSpPr>
          <p:nvPr>
            <p:ph type="title" idx="4294967295"/>
          </p:nvPr>
        </p:nvSpPr>
        <p:spPr>
          <a:xfrm>
            <a:off x="2030335" y="1077132"/>
            <a:ext cx="2030413" cy="635000"/>
          </a:xfrm>
          <a:prstGeom prst="rect">
            <a:avLst/>
          </a:prstGeom>
        </p:spPr>
        <p:txBody>
          <a:bodyPr vert="horz" wrap="square" lIns="0" tIns="12065" rIns="0" bIns="0" rtlCol="0" anchor="ctr">
            <a:spAutoFit/>
          </a:bodyPr>
          <a:lstStyle/>
          <a:p>
            <a:pPr marL="12700">
              <a:lnSpc>
                <a:spcPct val="100000"/>
              </a:lnSpc>
              <a:spcBef>
                <a:spcPts val="95"/>
              </a:spcBef>
            </a:pPr>
            <a:r>
              <a:rPr sz="4000" i="1" dirty="0">
                <a:solidFill>
                  <a:srgbClr val="F8F8F8"/>
                </a:solidFill>
                <a:latin typeface="Gill Sans MT"/>
                <a:cs typeface="Gill Sans MT"/>
              </a:rPr>
              <a:t>front</a:t>
            </a:r>
            <a:r>
              <a:rPr sz="4000" i="1" spc="-170" dirty="0">
                <a:solidFill>
                  <a:srgbClr val="F8F8F8"/>
                </a:solidFill>
                <a:latin typeface="Gill Sans MT"/>
                <a:cs typeface="Gill Sans MT"/>
              </a:rPr>
              <a:t> </a:t>
            </a:r>
            <a:r>
              <a:rPr sz="4000" i="1" spc="-10" dirty="0">
                <a:solidFill>
                  <a:srgbClr val="F8F8F8"/>
                </a:solidFill>
                <a:latin typeface="Gill Sans MT"/>
                <a:cs typeface="Gill Sans MT"/>
              </a:rPr>
              <a:t>entry</a:t>
            </a:r>
            <a:endParaRPr sz="4000" dirty="0">
              <a:latin typeface="Gill Sans MT"/>
              <a:cs typeface="Gill Sans MT"/>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524001" y="0"/>
            <a:ext cx="9143999" cy="6857998"/>
          </a:xfrm>
          <a:prstGeom prst="rect">
            <a:avLst/>
          </a:prstGeom>
        </p:spPr>
      </p:pic>
      <p:sp>
        <p:nvSpPr>
          <p:cNvPr id="3" name="object 3"/>
          <p:cNvSpPr txBox="1">
            <a:spLocks noGrp="1"/>
          </p:cNvSpPr>
          <p:nvPr>
            <p:ph type="title" idx="4294967295"/>
          </p:nvPr>
        </p:nvSpPr>
        <p:spPr>
          <a:xfrm>
            <a:off x="1839433" y="468903"/>
            <a:ext cx="2030413" cy="635000"/>
          </a:xfrm>
          <a:prstGeom prst="rect">
            <a:avLst/>
          </a:prstGeom>
        </p:spPr>
        <p:txBody>
          <a:bodyPr vert="horz" wrap="square" lIns="0" tIns="12065" rIns="0" bIns="0" rtlCol="0" anchor="ctr">
            <a:spAutoFit/>
          </a:bodyPr>
          <a:lstStyle/>
          <a:p>
            <a:pPr marL="12700">
              <a:lnSpc>
                <a:spcPct val="100000"/>
              </a:lnSpc>
              <a:spcBef>
                <a:spcPts val="95"/>
              </a:spcBef>
            </a:pPr>
            <a:r>
              <a:rPr sz="4000" i="1" dirty="0">
                <a:solidFill>
                  <a:srgbClr val="F8F8F8"/>
                </a:solidFill>
                <a:latin typeface="Gill Sans MT"/>
                <a:cs typeface="Gill Sans MT"/>
              </a:rPr>
              <a:t>front</a:t>
            </a:r>
            <a:r>
              <a:rPr sz="4000" i="1" spc="-170" dirty="0">
                <a:solidFill>
                  <a:srgbClr val="F8F8F8"/>
                </a:solidFill>
                <a:latin typeface="Gill Sans MT"/>
                <a:cs typeface="Gill Sans MT"/>
              </a:rPr>
              <a:t> </a:t>
            </a:r>
            <a:r>
              <a:rPr sz="4000" i="1" spc="-10" dirty="0">
                <a:solidFill>
                  <a:srgbClr val="F8F8F8"/>
                </a:solidFill>
                <a:latin typeface="Gill Sans MT"/>
                <a:cs typeface="Gill Sans MT"/>
              </a:rPr>
              <a:t>entry</a:t>
            </a:r>
            <a:endParaRPr sz="4000" dirty="0">
              <a:latin typeface="Gill Sans MT"/>
              <a:cs typeface="Gill Sans MT"/>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524000" y="0"/>
            <a:ext cx="9144000" cy="6858000"/>
            <a:chOff x="0" y="0"/>
            <a:chExt cx="9144000" cy="6858000"/>
          </a:xfrm>
        </p:grpSpPr>
        <p:pic>
          <p:nvPicPr>
            <p:cNvPr id="3" name="object 3"/>
            <p:cNvPicPr/>
            <p:nvPr/>
          </p:nvPicPr>
          <p:blipFill>
            <a:blip r:embed="rId2" cstate="print"/>
            <a:stretch>
              <a:fillRect/>
            </a:stretch>
          </p:blipFill>
          <p:spPr>
            <a:xfrm>
              <a:off x="0" y="0"/>
              <a:ext cx="9144000" cy="6857996"/>
            </a:xfrm>
            <a:prstGeom prst="rect">
              <a:avLst/>
            </a:prstGeom>
          </p:spPr>
        </p:pic>
        <p:sp>
          <p:nvSpPr>
            <p:cNvPr id="4" name="object 4"/>
            <p:cNvSpPr/>
            <p:nvPr/>
          </p:nvSpPr>
          <p:spPr>
            <a:xfrm>
              <a:off x="511098" y="595502"/>
              <a:ext cx="2025650" cy="355600"/>
            </a:xfrm>
            <a:custGeom>
              <a:avLst/>
              <a:gdLst/>
              <a:ahLst/>
              <a:cxnLst/>
              <a:rect l="l" t="t" r="r" b="b"/>
              <a:pathLst>
                <a:path w="2025650" h="355600">
                  <a:moveTo>
                    <a:pt x="149669" y="4445"/>
                  </a:moveTo>
                  <a:lnTo>
                    <a:pt x="0" y="4445"/>
                  </a:lnTo>
                  <a:lnTo>
                    <a:pt x="0" y="350647"/>
                  </a:lnTo>
                  <a:lnTo>
                    <a:pt x="168503" y="350647"/>
                  </a:lnTo>
                  <a:lnTo>
                    <a:pt x="196783" y="348865"/>
                  </a:lnTo>
                  <a:lnTo>
                    <a:pt x="242375" y="334680"/>
                  </a:lnTo>
                  <a:lnTo>
                    <a:pt x="273241" y="307159"/>
                  </a:lnTo>
                  <a:lnTo>
                    <a:pt x="283733" y="287147"/>
                  </a:lnTo>
                  <a:lnTo>
                    <a:pt x="86232" y="287147"/>
                  </a:lnTo>
                  <a:lnTo>
                    <a:pt x="86232" y="205359"/>
                  </a:lnTo>
                  <a:lnTo>
                    <a:pt x="279702" y="205359"/>
                  </a:lnTo>
                  <a:lnTo>
                    <a:pt x="271703" y="193421"/>
                  </a:lnTo>
                  <a:lnTo>
                    <a:pt x="261181" y="182399"/>
                  </a:lnTo>
                  <a:lnTo>
                    <a:pt x="248567" y="173164"/>
                  </a:lnTo>
                  <a:lnTo>
                    <a:pt x="233863" y="165738"/>
                  </a:lnTo>
                  <a:lnTo>
                    <a:pt x="217068" y="160147"/>
                  </a:lnTo>
                  <a:lnTo>
                    <a:pt x="237778" y="146833"/>
                  </a:lnTo>
                  <a:lnTo>
                    <a:pt x="242275" y="141986"/>
                  </a:lnTo>
                  <a:lnTo>
                    <a:pt x="86232" y="141986"/>
                  </a:lnTo>
                  <a:lnTo>
                    <a:pt x="86232" y="67818"/>
                  </a:lnTo>
                  <a:lnTo>
                    <a:pt x="260207" y="67818"/>
                  </a:lnTo>
                  <a:lnTo>
                    <a:pt x="256751" y="58293"/>
                  </a:lnTo>
                  <a:lnTo>
                    <a:pt x="217063" y="18857"/>
                  </a:lnTo>
                  <a:lnTo>
                    <a:pt x="175001" y="6042"/>
                  </a:lnTo>
                  <a:lnTo>
                    <a:pt x="149669" y="4445"/>
                  </a:lnTo>
                  <a:close/>
                </a:path>
                <a:path w="2025650" h="355600">
                  <a:moveTo>
                    <a:pt x="279702" y="205359"/>
                  </a:moveTo>
                  <a:lnTo>
                    <a:pt x="146697" y="205359"/>
                  </a:lnTo>
                  <a:lnTo>
                    <a:pt x="158113" y="206023"/>
                  </a:lnTo>
                  <a:lnTo>
                    <a:pt x="168319" y="208010"/>
                  </a:lnTo>
                  <a:lnTo>
                    <a:pt x="198580" y="235902"/>
                  </a:lnTo>
                  <a:lnTo>
                    <a:pt x="199478" y="244475"/>
                  </a:lnTo>
                  <a:lnTo>
                    <a:pt x="198533" y="255404"/>
                  </a:lnTo>
                  <a:lnTo>
                    <a:pt x="164411" y="284765"/>
                  </a:lnTo>
                  <a:lnTo>
                    <a:pt x="134797" y="287147"/>
                  </a:lnTo>
                  <a:lnTo>
                    <a:pt x="283733" y="287147"/>
                  </a:lnTo>
                  <a:lnTo>
                    <a:pt x="288728" y="270444"/>
                  </a:lnTo>
                  <a:lnTo>
                    <a:pt x="290664" y="248920"/>
                  </a:lnTo>
                  <a:lnTo>
                    <a:pt x="289481" y="233533"/>
                  </a:lnTo>
                  <a:lnTo>
                    <a:pt x="285927" y="219170"/>
                  </a:lnTo>
                  <a:lnTo>
                    <a:pt x="280002" y="205807"/>
                  </a:lnTo>
                  <a:lnTo>
                    <a:pt x="279702" y="205359"/>
                  </a:lnTo>
                  <a:close/>
                </a:path>
                <a:path w="2025650" h="355600">
                  <a:moveTo>
                    <a:pt x="260207" y="67818"/>
                  </a:moveTo>
                  <a:lnTo>
                    <a:pt x="131330" y="67818"/>
                  </a:lnTo>
                  <a:lnTo>
                    <a:pt x="141167" y="68480"/>
                  </a:lnTo>
                  <a:lnTo>
                    <a:pt x="149856" y="70453"/>
                  </a:lnTo>
                  <a:lnTo>
                    <a:pt x="175437" y="104521"/>
                  </a:lnTo>
                  <a:lnTo>
                    <a:pt x="174697" y="112301"/>
                  </a:lnTo>
                  <a:lnTo>
                    <a:pt x="141167" y="141319"/>
                  </a:lnTo>
                  <a:lnTo>
                    <a:pt x="131330" y="141986"/>
                  </a:lnTo>
                  <a:lnTo>
                    <a:pt x="242275" y="141986"/>
                  </a:lnTo>
                  <a:lnTo>
                    <a:pt x="252569" y="130889"/>
                  </a:lnTo>
                  <a:lnTo>
                    <a:pt x="261449" y="112262"/>
                  </a:lnTo>
                  <a:lnTo>
                    <a:pt x="264401" y="91059"/>
                  </a:lnTo>
                  <a:lnTo>
                    <a:pt x="262488" y="74104"/>
                  </a:lnTo>
                  <a:lnTo>
                    <a:pt x="260207" y="67818"/>
                  </a:lnTo>
                  <a:close/>
                </a:path>
                <a:path w="2025650" h="355600">
                  <a:moveTo>
                    <a:pt x="1166571" y="0"/>
                  </a:moveTo>
                  <a:lnTo>
                    <a:pt x="1124375" y="3313"/>
                  </a:lnTo>
                  <a:lnTo>
                    <a:pt x="1086370" y="13271"/>
                  </a:lnTo>
                  <a:lnTo>
                    <a:pt x="1022934" y="53212"/>
                  </a:lnTo>
                  <a:lnTo>
                    <a:pt x="981786" y="110966"/>
                  </a:lnTo>
                  <a:lnTo>
                    <a:pt x="968070" y="177673"/>
                  </a:lnTo>
                  <a:lnTo>
                    <a:pt x="971523" y="212556"/>
                  </a:lnTo>
                  <a:lnTo>
                    <a:pt x="999145" y="274988"/>
                  </a:lnTo>
                  <a:lnTo>
                    <a:pt x="1052985" y="325516"/>
                  </a:lnTo>
                  <a:lnTo>
                    <a:pt x="1124613" y="351805"/>
                  </a:lnTo>
                  <a:lnTo>
                    <a:pt x="1166571" y="355092"/>
                  </a:lnTo>
                  <a:lnTo>
                    <a:pt x="1208124" y="351784"/>
                  </a:lnTo>
                  <a:lnTo>
                    <a:pt x="1245723" y="341868"/>
                  </a:lnTo>
                  <a:lnTo>
                    <a:pt x="1279371" y="325356"/>
                  </a:lnTo>
                  <a:lnTo>
                    <a:pt x="1309065" y="302260"/>
                  </a:lnTo>
                  <a:lnTo>
                    <a:pt x="1325864" y="283210"/>
                  </a:lnTo>
                  <a:lnTo>
                    <a:pt x="1166571" y="283210"/>
                  </a:lnTo>
                  <a:lnTo>
                    <a:pt x="1143113" y="281380"/>
                  </a:lnTo>
                  <a:lnTo>
                    <a:pt x="1103438" y="266815"/>
                  </a:lnTo>
                  <a:lnTo>
                    <a:pt x="1074027" y="238412"/>
                  </a:lnTo>
                  <a:lnTo>
                    <a:pt x="1058978" y="200173"/>
                  </a:lnTo>
                  <a:lnTo>
                    <a:pt x="1057097" y="177673"/>
                  </a:lnTo>
                  <a:lnTo>
                    <a:pt x="1058978" y="155027"/>
                  </a:lnTo>
                  <a:lnTo>
                    <a:pt x="1074027" y="116736"/>
                  </a:lnTo>
                  <a:lnTo>
                    <a:pt x="1103438" y="88350"/>
                  </a:lnTo>
                  <a:lnTo>
                    <a:pt x="1143113" y="73820"/>
                  </a:lnTo>
                  <a:lnTo>
                    <a:pt x="1166571" y="72009"/>
                  </a:lnTo>
                  <a:lnTo>
                    <a:pt x="1325905" y="72009"/>
                  </a:lnTo>
                  <a:lnTo>
                    <a:pt x="1309827" y="53339"/>
                  </a:lnTo>
                  <a:lnTo>
                    <a:pt x="1280371" y="30003"/>
                  </a:lnTo>
                  <a:lnTo>
                    <a:pt x="1246676" y="13335"/>
                  </a:lnTo>
                  <a:lnTo>
                    <a:pt x="1208743" y="3333"/>
                  </a:lnTo>
                  <a:lnTo>
                    <a:pt x="1166571" y="0"/>
                  </a:lnTo>
                  <a:close/>
                </a:path>
                <a:path w="2025650" h="355600">
                  <a:moveTo>
                    <a:pt x="1325905" y="72009"/>
                  </a:moveTo>
                  <a:lnTo>
                    <a:pt x="1166571" y="72009"/>
                  </a:lnTo>
                  <a:lnTo>
                    <a:pt x="1189935" y="73820"/>
                  </a:lnTo>
                  <a:lnTo>
                    <a:pt x="1210894" y="79263"/>
                  </a:lnTo>
                  <a:lnTo>
                    <a:pt x="1245692" y="101092"/>
                  </a:lnTo>
                  <a:lnTo>
                    <a:pt x="1268155" y="134715"/>
                  </a:lnTo>
                  <a:lnTo>
                    <a:pt x="1275664" y="177673"/>
                  </a:lnTo>
                  <a:lnTo>
                    <a:pt x="1273784" y="200173"/>
                  </a:lnTo>
                  <a:lnTo>
                    <a:pt x="1258787" y="238412"/>
                  </a:lnTo>
                  <a:lnTo>
                    <a:pt x="1229471" y="266815"/>
                  </a:lnTo>
                  <a:lnTo>
                    <a:pt x="1189935" y="281380"/>
                  </a:lnTo>
                  <a:lnTo>
                    <a:pt x="1166571" y="283210"/>
                  </a:lnTo>
                  <a:lnTo>
                    <a:pt x="1325864" y="283210"/>
                  </a:lnTo>
                  <a:lnTo>
                    <a:pt x="1333381" y="274685"/>
                  </a:lnTo>
                  <a:lnTo>
                    <a:pt x="1350721" y="244728"/>
                  </a:lnTo>
                  <a:lnTo>
                    <a:pt x="1361107" y="212391"/>
                  </a:lnTo>
                  <a:lnTo>
                    <a:pt x="1364564" y="177673"/>
                  </a:lnTo>
                  <a:lnTo>
                    <a:pt x="1361137" y="143315"/>
                  </a:lnTo>
                  <a:lnTo>
                    <a:pt x="1350864" y="111125"/>
                  </a:lnTo>
                  <a:lnTo>
                    <a:pt x="1333756" y="81125"/>
                  </a:lnTo>
                  <a:lnTo>
                    <a:pt x="1325905" y="72009"/>
                  </a:lnTo>
                  <a:close/>
                </a:path>
                <a:path w="2025650" h="355600">
                  <a:moveTo>
                    <a:pt x="1581099" y="4445"/>
                  </a:moveTo>
                  <a:lnTo>
                    <a:pt x="1426413" y="4445"/>
                  </a:lnTo>
                  <a:lnTo>
                    <a:pt x="1426413" y="350647"/>
                  </a:lnTo>
                  <a:lnTo>
                    <a:pt x="1512646" y="350647"/>
                  </a:lnTo>
                  <a:lnTo>
                    <a:pt x="1512646" y="210058"/>
                  </a:lnTo>
                  <a:lnTo>
                    <a:pt x="1659823" y="210058"/>
                  </a:lnTo>
                  <a:lnTo>
                    <a:pt x="1647704" y="197076"/>
                  </a:lnTo>
                  <a:lnTo>
                    <a:pt x="1634820" y="188595"/>
                  </a:lnTo>
                  <a:lnTo>
                    <a:pt x="1660896" y="173021"/>
                  </a:lnTo>
                  <a:lnTo>
                    <a:pt x="1679508" y="153733"/>
                  </a:lnTo>
                  <a:lnTo>
                    <a:pt x="1682927" y="146685"/>
                  </a:lnTo>
                  <a:lnTo>
                    <a:pt x="1512646" y="146685"/>
                  </a:lnTo>
                  <a:lnTo>
                    <a:pt x="1512646" y="67818"/>
                  </a:lnTo>
                  <a:lnTo>
                    <a:pt x="1687183" y="67818"/>
                  </a:lnTo>
                  <a:lnTo>
                    <a:pt x="1686493" y="65674"/>
                  </a:lnTo>
                  <a:lnTo>
                    <a:pt x="1662887" y="33527"/>
                  </a:lnTo>
                  <a:lnTo>
                    <a:pt x="1626708" y="11699"/>
                  </a:lnTo>
                  <a:lnTo>
                    <a:pt x="1605076" y="6256"/>
                  </a:lnTo>
                  <a:lnTo>
                    <a:pt x="1581099" y="4445"/>
                  </a:lnTo>
                  <a:close/>
                </a:path>
                <a:path w="2025650" h="355600">
                  <a:moveTo>
                    <a:pt x="1659823" y="210058"/>
                  </a:moveTo>
                  <a:lnTo>
                    <a:pt x="1537538" y="210058"/>
                  </a:lnTo>
                  <a:lnTo>
                    <a:pt x="1545896" y="210915"/>
                  </a:lnTo>
                  <a:lnTo>
                    <a:pt x="1554016" y="213487"/>
                  </a:lnTo>
                  <a:lnTo>
                    <a:pt x="1586052" y="245951"/>
                  </a:lnTo>
                  <a:lnTo>
                    <a:pt x="1605610" y="285369"/>
                  </a:lnTo>
                  <a:lnTo>
                    <a:pt x="1615377" y="307516"/>
                  </a:lnTo>
                  <a:lnTo>
                    <a:pt x="1623548" y="325770"/>
                  </a:lnTo>
                  <a:lnTo>
                    <a:pt x="1630148" y="340143"/>
                  </a:lnTo>
                  <a:lnTo>
                    <a:pt x="1635201" y="350647"/>
                  </a:lnTo>
                  <a:lnTo>
                    <a:pt x="1729816" y="350647"/>
                  </a:lnTo>
                  <a:lnTo>
                    <a:pt x="1718767" y="327217"/>
                  </a:lnTo>
                  <a:lnTo>
                    <a:pt x="1707527" y="303037"/>
                  </a:lnTo>
                  <a:lnTo>
                    <a:pt x="1696097" y="278120"/>
                  </a:lnTo>
                  <a:lnTo>
                    <a:pt x="1684477" y="252475"/>
                  </a:lnTo>
                  <a:lnTo>
                    <a:pt x="1672521" y="228992"/>
                  </a:lnTo>
                  <a:lnTo>
                    <a:pt x="1660267" y="210534"/>
                  </a:lnTo>
                  <a:lnTo>
                    <a:pt x="1659823" y="210058"/>
                  </a:lnTo>
                  <a:close/>
                </a:path>
                <a:path w="2025650" h="355600">
                  <a:moveTo>
                    <a:pt x="1687183" y="67818"/>
                  </a:moveTo>
                  <a:lnTo>
                    <a:pt x="1556334" y="67818"/>
                  </a:lnTo>
                  <a:lnTo>
                    <a:pt x="1577910" y="70268"/>
                  </a:lnTo>
                  <a:lnTo>
                    <a:pt x="1593307" y="77612"/>
                  </a:lnTo>
                  <a:lnTo>
                    <a:pt x="1602536" y="89838"/>
                  </a:lnTo>
                  <a:lnTo>
                    <a:pt x="1605610" y="106934"/>
                  </a:lnTo>
                  <a:lnTo>
                    <a:pt x="1604822" y="115984"/>
                  </a:lnTo>
                  <a:lnTo>
                    <a:pt x="1577860" y="144113"/>
                  </a:lnTo>
                  <a:lnTo>
                    <a:pt x="1558239" y="146685"/>
                  </a:lnTo>
                  <a:lnTo>
                    <a:pt x="1682927" y="146685"/>
                  </a:lnTo>
                  <a:lnTo>
                    <a:pt x="1690670" y="130704"/>
                  </a:lnTo>
                  <a:lnTo>
                    <a:pt x="1694383" y="104012"/>
                  </a:lnTo>
                  <a:lnTo>
                    <a:pt x="1692408" y="84052"/>
                  </a:lnTo>
                  <a:lnTo>
                    <a:pt x="1687183" y="67818"/>
                  </a:lnTo>
                  <a:close/>
                </a:path>
                <a:path w="2025650" h="355600">
                  <a:moveTo>
                    <a:pt x="2022170" y="4445"/>
                  </a:moveTo>
                  <a:lnTo>
                    <a:pt x="1770329" y="4445"/>
                  </a:lnTo>
                  <a:lnTo>
                    <a:pt x="1770329" y="350647"/>
                  </a:lnTo>
                  <a:lnTo>
                    <a:pt x="2025599" y="350647"/>
                  </a:lnTo>
                  <a:lnTo>
                    <a:pt x="2025599" y="287147"/>
                  </a:lnTo>
                  <a:lnTo>
                    <a:pt x="1856562" y="287147"/>
                  </a:lnTo>
                  <a:lnTo>
                    <a:pt x="1856562" y="203835"/>
                  </a:lnTo>
                  <a:lnTo>
                    <a:pt x="2014423" y="203835"/>
                  </a:lnTo>
                  <a:lnTo>
                    <a:pt x="2014423" y="140462"/>
                  </a:lnTo>
                  <a:lnTo>
                    <a:pt x="1856562" y="140462"/>
                  </a:lnTo>
                  <a:lnTo>
                    <a:pt x="1856562" y="67818"/>
                  </a:lnTo>
                  <a:lnTo>
                    <a:pt x="2022170" y="67818"/>
                  </a:lnTo>
                  <a:lnTo>
                    <a:pt x="2022170" y="4445"/>
                  </a:lnTo>
                  <a:close/>
                </a:path>
                <a:path w="2025650" h="355600">
                  <a:moveTo>
                    <a:pt x="914984" y="4445"/>
                  </a:moveTo>
                  <a:lnTo>
                    <a:pt x="676656" y="4445"/>
                  </a:lnTo>
                  <a:lnTo>
                    <a:pt x="676656" y="350647"/>
                  </a:lnTo>
                  <a:lnTo>
                    <a:pt x="762838" y="350647"/>
                  </a:lnTo>
                  <a:lnTo>
                    <a:pt x="762838" y="208534"/>
                  </a:lnTo>
                  <a:lnTo>
                    <a:pt x="914984" y="208534"/>
                  </a:lnTo>
                  <a:lnTo>
                    <a:pt x="914984" y="145161"/>
                  </a:lnTo>
                  <a:lnTo>
                    <a:pt x="762838" y="145161"/>
                  </a:lnTo>
                  <a:lnTo>
                    <a:pt x="762838" y="67818"/>
                  </a:lnTo>
                  <a:lnTo>
                    <a:pt x="914984" y="67818"/>
                  </a:lnTo>
                  <a:lnTo>
                    <a:pt x="914984" y="4445"/>
                  </a:lnTo>
                  <a:close/>
                </a:path>
                <a:path w="2025650" h="355600">
                  <a:moveTo>
                    <a:pt x="607847" y="4445"/>
                  </a:moveTo>
                  <a:lnTo>
                    <a:pt x="356082" y="4445"/>
                  </a:lnTo>
                  <a:lnTo>
                    <a:pt x="356082" y="350647"/>
                  </a:lnTo>
                  <a:lnTo>
                    <a:pt x="611314" y="350647"/>
                  </a:lnTo>
                  <a:lnTo>
                    <a:pt x="611314" y="287147"/>
                  </a:lnTo>
                  <a:lnTo>
                    <a:pt x="442315" y="287147"/>
                  </a:lnTo>
                  <a:lnTo>
                    <a:pt x="442315" y="203835"/>
                  </a:lnTo>
                  <a:lnTo>
                    <a:pt x="600163" y="203835"/>
                  </a:lnTo>
                  <a:lnTo>
                    <a:pt x="600163" y="140462"/>
                  </a:lnTo>
                  <a:lnTo>
                    <a:pt x="442315" y="140462"/>
                  </a:lnTo>
                  <a:lnTo>
                    <a:pt x="442315" y="67818"/>
                  </a:lnTo>
                  <a:lnTo>
                    <a:pt x="607847" y="67818"/>
                  </a:lnTo>
                  <a:lnTo>
                    <a:pt x="607847" y="4445"/>
                  </a:lnTo>
                  <a:close/>
                </a:path>
              </a:pathLst>
            </a:custGeom>
            <a:solidFill>
              <a:srgbClr val="9BBA58"/>
            </a:solidFill>
          </p:spPr>
          <p:txBody>
            <a:bodyPr wrap="square" lIns="0" tIns="0" rIns="0" bIns="0" rtlCol="0"/>
            <a:lstStyle/>
            <a:p>
              <a:endParaRPr/>
            </a:p>
          </p:txBody>
        </p:sp>
        <p:pic>
          <p:nvPicPr>
            <p:cNvPr id="5" name="object 5"/>
            <p:cNvPicPr/>
            <p:nvPr/>
          </p:nvPicPr>
          <p:blipFill>
            <a:blip r:embed="rId3" cstate="print"/>
            <a:stretch>
              <a:fillRect/>
            </a:stretch>
          </p:blipFill>
          <p:spPr>
            <a:xfrm>
              <a:off x="592759" y="796290"/>
              <a:ext cx="122389" cy="90932"/>
            </a:xfrm>
            <a:prstGeom prst="rect">
              <a:avLst/>
            </a:prstGeom>
          </p:spPr>
        </p:pic>
        <p:pic>
          <p:nvPicPr>
            <p:cNvPr id="6" name="object 6"/>
            <p:cNvPicPr/>
            <p:nvPr/>
          </p:nvPicPr>
          <p:blipFill>
            <a:blip r:embed="rId4" cstate="print"/>
            <a:stretch>
              <a:fillRect/>
            </a:stretch>
          </p:blipFill>
          <p:spPr>
            <a:xfrm>
              <a:off x="1563624" y="662940"/>
              <a:ext cx="227711" cy="220345"/>
            </a:xfrm>
            <a:prstGeom prst="rect">
              <a:avLst/>
            </a:prstGeom>
          </p:spPr>
        </p:pic>
        <p:pic>
          <p:nvPicPr>
            <p:cNvPr id="7" name="object 7"/>
            <p:cNvPicPr/>
            <p:nvPr/>
          </p:nvPicPr>
          <p:blipFill>
            <a:blip r:embed="rId5" cstate="print"/>
            <a:stretch>
              <a:fillRect/>
            </a:stretch>
          </p:blipFill>
          <p:spPr>
            <a:xfrm>
              <a:off x="2019173" y="658748"/>
              <a:ext cx="102108" cy="88011"/>
            </a:xfrm>
            <a:prstGeom prst="rect">
              <a:avLst/>
            </a:prstGeom>
          </p:spPr>
        </p:pic>
        <p:pic>
          <p:nvPicPr>
            <p:cNvPr id="8" name="object 8"/>
            <p:cNvPicPr/>
            <p:nvPr/>
          </p:nvPicPr>
          <p:blipFill>
            <a:blip r:embed="rId6" cstate="print"/>
            <a:stretch>
              <a:fillRect/>
            </a:stretch>
          </p:blipFill>
          <p:spPr>
            <a:xfrm>
              <a:off x="592759" y="658748"/>
              <a:ext cx="98348" cy="83312"/>
            </a:xfrm>
            <a:prstGeom prst="rect">
              <a:avLst/>
            </a:prstGeom>
          </p:spPr>
        </p:pic>
        <p:sp>
          <p:nvSpPr>
            <p:cNvPr id="9" name="object 9"/>
            <p:cNvSpPr/>
            <p:nvPr/>
          </p:nvSpPr>
          <p:spPr>
            <a:xfrm>
              <a:off x="511098" y="595502"/>
              <a:ext cx="2025650" cy="355600"/>
            </a:xfrm>
            <a:custGeom>
              <a:avLst/>
              <a:gdLst/>
              <a:ahLst/>
              <a:cxnLst/>
              <a:rect l="l" t="t" r="r" b="b"/>
              <a:pathLst>
                <a:path w="2025650" h="355600">
                  <a:moveTo>
                    <a:pt x="1770329" y="4445"/>
                  </a:moveTo>
                  <a:lnTo>
                    <a:pt x="2022170" y="4445"/>
                  </a:lnTo>
                  <a:lnTo>
                    <a:pt x="2022170" y="67818"/>
                  </a:lnTo>
                  <a:lnTo>
                    <a:pt x="1856562" y="67818"/>
                  </a:lnTo>
                  <a:lnTo>
                    <a:pt x="1856562" y="140462"/>
                  </a:lnTo>
                  <a:lnTo>
                    <a:pt x="2014423" y="140462"/>
                  </a:lnTo>
                  <a:lnTo>
                    <a:pt x="2014423" y="203835"/>
                  </a:lnTo>
                  <a:lnTo>
                    <a:pt x="1856562" y="203835"/>
                  </a:lnTo>
                  <a:lnTo>
                    <a:pt x="1856562" y="287147"/>
                  </a:lnTo>
                  <a:lnTo>
                    <a:pt x="2025599" y="287147"/>
                  </a:lnTo>
                  <a:lnTo>
                    <a:pt x="2025599" y="350647"/>
                  </a:lnTo>
                  <a:lnTo>
                    <a:pt x="1770329" y="350647"/>
                  </a:lnTo>
                  <a:lnTo>
                    <a:pt x="1770329" y="4445"/>
                  </a:lnTo>
                  <a:close/>
                </a:path>
                <a:path w="2025650" h="355600">
                  <a:moveTo>
                    <a:pt x="1426413" y="4445"/>
                  </a:moveTo>
                  <a:lnTo>
                    <a:pt x="1581099" y="4445"/>
                  </a:lnTo>
                  <a:lnTo>
                    <a:pt x="1605076" y="6256"/>
                  </a:lnTo>
                  <a:lnTo>
                    <a:pt x="1645982" y="20786"/>
                  </a:lnTo>
                  <a:lnTo>
                    <a:pt x="1676648" y="48845"/>
                  </a:lnTo>
                  <a:lnTo>
                    <a:pt x="1692408" y="84052"/>
                  </a:lnTo>
                  <a:lnTo>
                    <a:pt x="1694383" y="104012"/>
                  </a:lnTo>
                  <a:lnTo>
                    <a:pt x="1690666" y="130730"/>
                  </a:lnTo>
                  <a:lnTo>
                    <a:pt x="1679508" y="153733"/>
                  </a:lnTo>
                  <a:lnTo>
                    <a:pt x="1660896" y="173021"/>
                  </a:lnTo>
                  <a:lnTo>
                    <a:pt x="1634820" y="188595"/>
                  </a:lnTo>
                  <a:lnTo>
                    <a:pt x="1647704" y="197076"/>
                  </a:lnTo>
                  <a:lnTo>
                    <a:pt x="1660267" y="210534"/>
                  </a:lnTo>
                  <a:lnTo>
                    <a:pt x="1672521" y="228992"/>
                  </a:lnTo>
                  <a:lnTo>
                    <a:pt x="1684477" y="252475"/>
                  </a:lnTo>
                  <a:lnTo>
                    <a:pt x="1696097" y="278120"/>
                  </a:lnTo>
                  <a:lnTo>
                    <a:pt x="1707527" y="303037"/>
                  </a:lnTo>
                  <a:lnTo>
                    <a:pt x="1718767" y="327217"/>
                  </a:lnTo>
                  <a:lnTo>
                    <a:pt x="1729816" y="350647"/>
                  </a:lnTo>
                  <a:lnTo>
                    <a:pt x="1635201" y="350647"/>
                  </a:lnTo>
                  <a:lnTo>
                    <a:pt x="1630148" y="340143"/>
                  </a:lnTo>
                  <a:lnTo>
                    <a:pt x="1623548" y="325770"/>
                  </a:lnTo>
                  <a:lnTo>
                    <a:pt x="1615377" y="307516"/>
                  </a:lnTo>
                  <a:lnTo>
                    <a:pt x="1605610" y="285369"/>
                  </a:lnTo>
                  <a:lnTo>
                    <a:pt x="1595438" y="263511"/>
                  </a:lnTo>
                  <a:lnTo>
                    <a:pt x="1569542" y="223774"/>
                  </a:lnTo>
                  <a:lnTo>
                    <a:pt x="1537538" y="210058"/>
                  </a:lnTo>
                  <a:lnTo>
                    <a:pt x="1512646" y="210058"/>
                  </a:lnTo>
                  <a:lnTo>
                    <a:pt x="1512646" y="350647"/>
                  </a:lnTo>
                  <a:lnTo>
                    <a:pt x="1426413" y="350647"/>
                  </a:lnTo>
                  <a:lnTo>
                    <a:pt x="1426413" y="4445"/>
                  </a:lnTo>
                  <a:close/>
                </a:path>
                <a:path w="2025650" h="355600">
                  <a:moveTo>
                    <a:pt x="676656" y="4445"/>
                  </a:moveTo>
                  <a:lnTo>
                    <a:pt x="914984" y="4445"/>
                  </a:lnTo>
                  <a:lnTo>
                    <a:pt x="914984" y="67818"/>
                  </a:lnTo>
                  <a:lnTo>
                    <a:pt x="762838" y="67818"/>
                  </a:lnTo>
                  <a:lnTo>
                    <a:pt x="762838" y="145161"/>
                  </a:lnTo>
                  <a:lnTo>
                    <a:pt x="914984" y="145161"/>
                  </a:lnTo>
                  <a:lnTo>
                    <a:pt x="914984" y="208534"/>
                  </a:lnTo>
                  <a:lnTo>
                    <a:pt x="762838" y="208534"/>
                  </a:lnTo>
                  <a:lnTo>
                    <a:pt x="762838" y="350647"/>
                  </a:lnTo>
                  <a:lnTo>
                    <a:pt x="676656" y="350647"/>
                  </a:lnTo>
                  <a:lnTo>
                    <a:pt x="676656" y="4445"/>
                  </a:lnTo>
                  <a:close/>
                </a:path>
                <a:path w="2025650" h="355600">
                  <a:moveTo>
                    <a:pt x="356082" y="4445"/>
                  </a:moveTo>
                  <a:lnTo>
                    <a:pt x="607847" y="4445"/>
                  </a:lnTo>
                  <a:lnTo>
                    <a:pt x="607847" y="67818"/>
                  </a:lnTo>
                  <a:lnTo>
                    <a:pt x="442315" y="67818"/>
                  </a:lnTo>
                  <a:lnTo>
                    <a:pt x="442315" y="140462"/>
                  </a:lnTo>
                  <a:lnTo>
                    <a:pt x="600163" y="140462"/>
                  </a:lnTo>
                  <a:lnTo>
                    <a:pt x="600163" y="203835"/>
                  </a:lnTo>
                  <a:lnTo>
                    <a:pt x="442315" y="203835"/>
                  </a:lnTo>
                  <a:lnTo>
                    <a:pt x="442315" y="287147"/>
                  </a:lnTo>
                  <a:lnTo>
                    <a:pt x="611314" y="287147"/>
                  </a:lnTo>
                  <a:lnTo>
                    <a:pt x="611314" y="350647"/>
                  </a:lnTo>
                  <a:lnTo>
                    <a:pt x="356082" y="350647"/>
                  </a:lnTo>
                  <a:lnTo>
                    <a:pt x="356082" y="4445"/>
                  </a:lnTo>
                  <a:close/>
                </a:path>
                <a:path w="2025650" h="355600">
                  <a:moveTo>
                    <a:pt x="0" y="4445"/>
                  </a:moveTo>
                  <a:lnTo>
                    <a:pt x="149669" y="4445"/>
                  </a:lnTo>
                  <a:lnTo>
                    <a:pt x="175001" y="6042"/>
                  </a:lnTo>
                  <a:lnTo>
                    <a:pt x="217063" y="18857"/>
                  </a:lnTo>
                  <a:lnTo>
                    <a:pt x="247186" y="43624"/>
                  </a:lnTo>
                  <a:lnTo>
                    <a:pt x="264401" y="91059"/>
                  </a:lnTo>
                  <a:lnTo>
                    <a:pt x="261443" y="112301"/>
                  </a:lnTo>
                  <a:lnTo>
                    <a:pt x="252569" y="130889"/>
                  </a:lnTo>
                  <a:lnTo>
                    <a:pt x="237778" y="146833"/>
                  </a:lnTo>
                  <a:lnTo>
                    <a:pt x="217068" y="160147"/>
                  </a:lnTo>
                  <a:lnTo>
                    <a:pt x="233863" y="165738"/>
                  </a:lnTo>
                  <a:lnTo>
                    <a:pt x="271703" y="193421"/>
                  </a:lnTo>
                  <a:lnTo>
                    <a:pt x="289481" y="233533"/>
                  </a:lnTo>
                  <a:lnTo>
                    <a:pt x="290664" y="248920"/>
                  </a:lnTo>
                  <a:lnTo>
                    <a:pt x="288728" y="270444"/>
                  </a:lnTo>
                  <a:lnTo>
                    <a:pt x="273241" y="307159"/>
                  </a:lnTo>
                  <a:lnTo>
                    <a:pt x="242375" y="334680"/>
                  </a:lnTo>
                  <a:lnTo>
                    <a:pt x="196783" y="348865"/>
                  </a:lnTo>
                  <a:lnTo>
                    <a:pt x="168503" y="350647"/>
                  </a:lnTo>
                  <a:lnTo>
                    <a:pt x="0" y="350647"/>
                  </a:lnTo>
                  <a:lnTo>
                    <a:pt x="0" y="4445"/>
                  </a:lnTo>
                  <a:close/>
                </a:path>
                <a:path w="2025650" h="355600">
                  <a:moveTo>
                    <a:pt x="1166571" y="0"/>
                  </a:moveTo>
                  <a:lnTo>
                    <a:pt x="1208743" y="3333"/>
                  </a:lnTo>
                  <a:lnTo>
                    <a:pt x="1246676" y="13335"/>
                  </a:lnTo>
                  <a:lnTo>
                    <a:pt x="1309827" y="53339"/>
                  </a:lnTo>
                  <a:lnTo>
                    <a:pt x="1350864" y="111125"/>
                  </a:lnTo>
                  <a:lnTo>
                    <a:pt x="1364564" y="177673"/>
                  </a:lnTo>
                  <a:lnTo>
                    <a:pt x="1361107" y="212391"/>
                  </a:lnTo>
                  <a:lnTo>
                    <a:pt x="1333381" y="274685"/>
                  </a:lnTo>
                  <a:lnTo>
                    <a:pt x="1279371" y="325356"/>
                  </a:lnTo>
                  <a:lnTo>
                    <a:pt x="1208124" y="351784"/>
                  </a:lnTo>
                  <a:lnTo>
                    <a:pt x="1166571" y="355092"/>
                  </a:lnTo>
                  <a:lnTo>
                    <a:pt x="1124613" y="351805"/>
                  </a:lnTo>
                  <a:lnTo>
                    <a:pt x="1086751" y="341947"/>
                  </a:lnTo>
                  <a:lnTo>
                    <a:pt x="1023315" y="302513"/>
                  </a:lnTo>
                  <a:lnTo>
                    <a:pt x="981881" y="244998"/>
                  </a:lnTo>
                  <a:lnTo>
                    <a:pt x="968070" y="177673"/>
                  </a:lnTo>
                  <a:lnTo>
                    <a:pt x="971499" y="143188"/>
                  </a:lnTo>
                  <a:lnTo>
                    <a:pt x="998931" y="80982"/>
                  </a:lnTo>
                  <a:lnTo>
                    <a:pt x="1052556" y="29896"/>
                  </a:lnTo>
                  <a:lnTo>
                    <a:pt x="1124375" y="3313"/>
                  </a:lnTo>
                  <a:lnTo>
                    <a:pt x="1166571" y="0"/>
                  </a:lnTo>
                  <a:close/>
                </a:path>
              </a:pathLst>
            </a:custGeom>
            <a:ln w="9144">
              <a:solidFill>
                <a:srgbClr val="FFFFFF"/>
              </a:solidFill>
            </a:ln>
          </p:spPr>
          <p:txBody>
            <a:bodyPr wrap="square" lIns="0" tIns="0" rIns="0" bIns="0" rtlCol="0"/>
            <a:lstStyle/>
            <a:p>
              <a:endParaRPr/>
            </a:p>
          </p:txBody>
        </p:sp>
      </p:grpSp>
      <p:sp>
        <p:nvSpPr>
          <p:cNvPr id="10" name="object 10"/>
          <p:cNvSpPr txBox="1">
            <a:spLocks noGrp="1"/>
          </p:cNvSpPr>
          <p:nvPr>
            <p:ph type="title" idx="4294967295"/>
          </p:nvPr>
        </p:nvSpPr>
        <p:spPr>
          <a:xfrm>
            <a:off x="2035098" y="1084073"/>
            <a:ext cx="2482850" cy="635000"/>
          </a:xfrm>
          <a:prstGeom prst="rect">
            <a:avLst/>
          </a:prstGeom>
        </p:spPr>
        <p:txBody>
          <a:bodyPr vert="horz" wrap="square" lIns="0" tIns="12065" rIns="0" bIns="0" rtlCol="0" anchor="ctr">
            <a:spAutoFit/>
          </a:bodyPr>
          <a:lstStyle/>
          <a:p>
            <a:pPr marL="12700">
              <a:lnSpc>
                <a:spcPct val="100000"/>
              </a:lnSpc>
              <a:spcBef>
                <a:spcPts val="95"/>
              </a:spcBef>
            </a:pPr>
            <a:r>
              <a:rPr sz="4000" i="1" dirty="0">
                <a:solidFill>
                  <a:srgbClr val="F8F8F8"/>
                </a:solidFill>
                <a:latin typeface="Gill Sans MT"/>
                <a:cs typeface="Gill Sans MT"/>
              </a:rPr>
              <a:t>interior</a:t>
            </a:r>
            <a:r>
              <a:rPr sz="4000" i="1" spc="-40" dirty="0">
                <a:solidFill>
                  <a:srgbClr val="F8F8F8"/>
                </a:solidFill>
                <a:latin typeface="Gill Sans MT"/>
                <a:cs typeface="Gill Sans MT"/>
              </a:rPr>
              <a:t> </a:t>
            </a:r>
            <a:r>
              <a:rPr sz="4000" i="1" spc="-20" dirty="0">
                <a:solidFill>
                  <a:srgbClr val="F8F8F8"/>
                </a:solidFill>
                <a:latin typeface="Gill Sans MT"/>
                <a:cs typeface="Gill Sans MT"/>
              </a:rPr>
              <a:t>entry</a:t>
            </a:r>
            <a:endParaRPr sz="4000" dirty="0">
              <a:latin typeface="Gill Sans MT"/>
              <a:cs typeface="Gill Sans MT"/>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524001" y="0"/>
            <a:ext cx="9143999" cy="6857996"/>
          </a:xfrm>
          <a:prstGeom prst="rect">
            <a:avLst/>
          </a:prstGeom>
        </p:spPr>
      </p:pic>
      <p:sp>
        <p:nvSpPr>
          <p:cNvPr id="3" name="object 3"/>
          <p:cNvSpPr txBox="1">
            <a:spLocks noGrp="1"/>
          </p:cNvSpPr>
          <p:nvPr>
            <p:ph type="title" idx="4294967295"/>
          </p:nvPr>
        </p:nvSpPr>
        <p:spPr>
          <a:xfrm>
            <a:off x="1754372" y="338396"/>
            <a:ext cx="2241550" cy="574675"/>
          </a:xfrm>
          <a:prstGeom prst="rect">
            <a:avLst/>
          </a:prstGeom>
        </p:spPr>
        <p:txBody>
          <a:bodyPr vert="horz" wrap="square" lIns="0" tIns="12700" rIns="0" bIns="0" rtlCol="0" anchor="ctr">
            <a:spAutoFit/>
          </a:bodyPr>
          <a:lstStyle/>
          <a:p>
            <a:pPr marL="12700">
              <a:lnSpc>
                <a:spcPct val="100000"/>
              </a:lnSpc>
              <a:spcBef>
                <a:spcPts val="100"/>
              </a:spcBef>
            </a:pPr>
            <a:r>
              <a:rPr sz="3600" i="1" dirty="0">
                <a:solidFill>
                  <a:srgbClr val="F8F8F8"/>
                </a:solidFill>
                <a:latin typeface="Gill Sans MT"/>
                <a:cs typeface="Gill Sans MT"/>
              </a:rPr>
              <a:t>interior</a:t>
            </a:r>
            <a:r>
              <a:rPr sz="3600" i="1" spc="40" dirty="0">
                <a:solidFill>
                  <a:srgbClr val="F8F8F8"/>
                </a:solidFill>
                <a:latin typeface="Gill Sans MT"/>
                <a:cs typeface="Gill Sans MT"/>
              </a:rPr>
              <a:t> </a:t>
            </a:r>
            <a:r>
              <a:rPr sz="3600" i="1" spc="-10" dirty="0">
                <a:solidFill>
                  <a:srgbClr val="F8F8F8"/>
                </a:solidFill>
                <a:latin typeface="Gill Sans MT"/>
                <a:cs typeface="Gill Sans MT"/>
              </a:rPr>
              <a:t>entry</a:t>
            </a:r>
            <a:endParaRPr sz="3600" dirty="0">
              <a:latin typeface="Gill Sans MT"/>
              <a:cs typeface="Gill Sans MT"/>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524001" y="1"/>
            <a:ext cx="9143999" cy="6857997"/>
          </a:xfrm>
          <a:prstGeom prst="rect">
            <a:avLst/>
          </a:prstGeom>
        </p:spPr>
      </p:pic>
      <p:sp>
        <p:nvSpPr>
          <p:cNvPr id="3" name="object 3"/>
          <p:cNvSpPr txBox="1">
            <a:spLocks noGrp="1"/>
          </p:cNvSpPr>
          <p:nvPr>
            <p:ph type="title" idx="4294967295"/>
          </p:nvPr>
        </p:nvSpPr>
        <p:spPr>
          <a:xfrm>
            <a:off x="7305040" y="158115"/>
            <a:ext cx="3051175" cy="574675"/>
          </a:xfrm>
          <a:prstGeom prst="rect">
            <a:avLst/>
          </a:prstGeom>
        </p:spPr>
        <p:txBody>
          <a:bodyPr vert="horz" wrap="square" lIns="0" tIns="12700" rIns="0" bIns="0" rtlCol="0" anchor="ctr">
            <a:spAutoFit/>
          </a:bodyPr>
          <a:lstStyle/>
          <a:p>
            <a:pPr marL="12700">
              <a:lnSpc>
                <a:spcPct val="100000"/>
              </a:lnSpc>
              <a:spcBef>
                <a:spcPts val="100"/>
              </a:spcBef>
            </a:pPr>
            <a:r>
              <a:rPr sz="3600" i="1" dirty="0">
                <a:solidFill>
                  <a:srgbClr val="F8F8F8"/>
                </a:solidFill>
                <a:latin typeface="Gill Sans MT"/>
                <a:cs typeface="Gill Sans MT"/>
              </a:rPr>
              <a:t>student </a:t>
            </a:r>
            <a:r>
              <a:rPr sz="3600" i="1" spc="-10" dirty="0">
                <a:solidFill>
                  <a:srgbClr val="F8F8F8"/>
                </a:solidFill>
                <a:latin typeface="Gill Sans MT"/>
                <a:cs typeface="Gill Sans MT"/>
              </a:rPr>
              <a:t>commons</a:t>
            </a:r>
            <a:endParaRPr sz="3600" dirty="0">
              <a:latin typeface="Gill Sans MT"/>
              <a:cs typeface="Gill Sans M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524001" y="0"/>
            <a:ext cx="9143999" cy="6857998"/>
          </a:xfrm>
          <a:prstGeom prst="rect">
            <a:avLst/>
          </a:prstGeom>
        </p:spPr>
      </p:pic>
      <p:sp>
        <p:nvSpPr>
          <p:cNvPr id="3" name="object 3"/>
          <p:cNvSpPr txBox="1">
            <a:spLocks noGrp="1"/>
          </p:cNvSpPr>
          <p:nvPr>
            <p:ph type="title" idx="4294967295"/>
          </p:nvPr>
        </p:nvSpPr>
        <p:spPr>
          <a:xfrm>
            <a:off x="1605280" y="97155"/>
            <a:ext cx="3738563" cy="574675"/>
          </a:xfrm>
          <a:prstGeom prst="rect">
            <a:avLst/>
          </a:prstGeom>
        </p:spPr>
        <p:txBody>
          <a:bodyPr vert="horz" wrap="square" lIns="0" tIns="12700" rIns="0" bIns="0" rtlCol="0" anchor="ctr">
            <a:spAutoFit/>
          </a:bodyPr>
          <a:lstStyle/>
          <a:p>
            <a:pPr marL="12700">
              <a:lnSpc>
                <a:spcPct val="100000"/>
              </a:lnSpc>
              <a:spcBef>
                <a:spcPts val="100"/>
              </a:spcBef>
            </a:pPr>
            <a:r>
              <a:rPr sz="3600" i="1" dirty="0">
                <a:solidFill>
                  <a:srgbClr val="F8F8F8"/>
                </a:solidFill>
                <a:latin typeface="Gill Sans MT"/>
                <a:cs typeface="Gill Sans MT"/>
              </a:rPr>
              <a:t>information</a:t>
            </a:r>
            <a:r>
              <a:rPr sz="3600" i="1" spc="-120" dirty="0">
                <a:solidFill>
                  <a:srgbClr val="F8F8F8"/>
                </a:solidFill>
                <a:latin typeface="Gill Sans MT"/>
                <a:cs typeface="Gill Sans MT"/>
              </a:rPr>
              <a:t> </a:t>
            </a:r>
            <a:r>
              <a:rPr sz="3600" i="1" spc="-10" dirty="0">
                <a:solidFill>
                  <a:srgbClr val="F8F8F8"/>
                </a:solidFill>
                <a:latin typeface="Gill Sans MT"/>
                <a:cs typeface="Gill Sans MT"/>
              </a:rPr>
              <a:t>commons</a:t>
            </a:r>
            <a:endParaRPr sz="3600" dirty="0">
              <a:latin typeface="Gill Sans MT"/>
              <a:cs typeface="Gill Sans M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524000" y="0"/>
            <a:ext cx="9144000" cy="6858000"/>
            <a:chOff x="0" y="0"/>
            <a:chExt cx="9144000" cy="6858000"/>
          </a:xfrm>
        </p:grpSpPr>
        <p:pic>
          <p:nvPicPr>
            <p:cNvPr id="3" name="object 3"/>
            <p:cNvPicPr/>
            <p:nvPr/>
          </p:nvPicPr>
          <p:blipFill>
            <a:blip r:embed="rId2" cstate="print"/>
            <a:stretch>
              <a:fillRect/>
            </a:stretch>
          </p:blipFill>
          <p:spPr>
            <a:xfrm>
              <a:off x="0" y="0"/>
              <a:ext cx="9144000" cy="6857998"/>
            </a:xfrm>
            <a:prstGeom prst="rect">
              <a:avLst/>
            </a:prstGeom>
          </p:spPr>
        </p:pic>
        <p:sp>
          <p:nvSpPr>
            <p:cNvPr id="4" name="object 4"/>
            <p:cNvSpPr/>
            <p:nvPr/>
          </p:nvSpPr>
          <p:spPr>
            <a:xfrm>
              <a:off x="511098" y="595502"/>
              <a:ext cx="2025650" cy="355600"/>
            </a:xfrm>
            <a:custGeom>
              <a:avLst/>
              <a:gdLst/>
              <a:ahLst/>
              <a:cxnLst/>
              <a:rect l="l" t="t" r="r" b="b"/>
              <a:pathLst>
                <a:path w="2025650" h="355600">
                  <a:moveTo>
                    <a:pt x="149669" y="4445"/>
                  </a:moveTo>
                  <a:lnTo>
                    <a:pt x="0" y="4445"/>
                  </a:lnTo>
                  <a:lnTo>
                    <a:pt x="0" y="350647"/>
                  </a:lnTo>
                  <a:lnTo>
                    <a:pt x="168503" y="350647"/>
                  </a:lnTo>
                  <a:lnTo>
                    <a:pt x="196783" y="348865"/>
                  </a:lnTo>
                  <a:lnTo>
                    <a:pt x="242375" y="334680"/>
                  </a:lnTo>
                  <a:lnTo>
                    <a:pt x="273241" y="307159"/>
                  </a:lnTo>
                  <a:lnTo>
                    <a:pt x="283733" y="287147"/>
                  </a:lnTo>
                  <a:lnTo>
                    <a:pt x="86232" y="287147"/>
                  </a:lnTo>
                  <a:lnTo>
                    <a:pt x="86232" y="205359"/>
                  </a:lnTo>
                  <a:lnTo>
                    <a:pt x="279702" y="205359"/>
                  </a:lnTo>
                  <a:lnTo>
                    <a:pt x="271703" y="193421"/>
                  </a:lnTo>
                  <a:lnTo>
                    <a:pt x="261181" y="182399"/>
                  </a:lnTo>
                  <a:lnTo>
                    <a:pt x="248567" y="173164"/>
                  </a:lnTo>
                  <a:lnTo>
                    <a:pt x="233863" y="165738"/>
                  </a:lnTo>
                  <a:lnTo>
                    <a:pt x="217068" y="160147"/>
                  </a:lnTo>
                  <a:lnTo>
                    <a:pt x="237778" y="146833"/>
                  </a:lnTo>
                  <a:lnTo>
                    <a:pt x="242275" y="141986"/>
                  </a:lnTo>
                  <a:lnTo>
                    <a:pt x="86232" y="141986"/>
                  </a:lnTo>
                  <a:lnTo>
                    <a:pt x="86232" y="67818"/>
                  </a:lnTo>
                  <a:lnTo>
                    <a:pt x="260207" y="67818"/>
                  </a:lnTo>
                  <a:lnTo>
                    <a:pt x="256751" y="58293"/>
                  </a:lnTo>
                  <a:lnTo>
                    <a:pt x="217063" y="18857"/>
                  </a:lnTo>
                  <a:lnTo>
                    <a:pt x="175001" y="6042"/>
                  </a:lnTo>
                  <a:lnTo>
                    <a:pt x="149669" y="4445"/>
                  </a:lnTo>
                  <a:close/>
                </a:path>
                <a:path w="2025650" h="355600">
                  <a:moveTo>
                    <a:pt x="279702" y="205359"/>
                  </a:moveTo>
                  <a:lnTo>
                    <a:pt x="146697" y="205359"/>
                  </a:lnTo>
                  <a:lnTo>
                    <a:pt x="158113" y="206023"/>
                  </a:lnTo>
                  <a:lnTo>
                    <a:pt x="168319" y="208010"/>
                  </a:lnTo>
                  <a:lnTo>
                    <a:pt x="198580" y="235902"/>
                  </a:lnTo>
                  <a:lnTo>
                    <a:pt x="199478" y="244475"/>
                  </a:lnTo>
                  <a:lnTo>
                    <a:pt x="198533" y="255404"/>
                  </a:lnTo>
                  <a:lnTo>
                    <a:pt x="164411" y="284765"/>
                  </a:lnTo>
                  <a:lnTo>
                    <a:pt x="134797" y="287147"/>
                  </a:lnTo>
                  <a:lnTo>
                    <a:pt x="283733" y="287147"/>
                  </a:lnTo>
                  <a:lnTo>
                    <a:pt x="288728" y="270444"/>
                  </a:lnTo>
                  <a:lnTo>
                    <a:pt x="290664" y="248920"/>
                  </a:lnTo>
                  <a:lnTo>
                    <a:pt x="289481" y="233533"/>
                  </a:lnTo>
                  <a:lnTo>
                    <a:pt x="285927" y="219170"/>
                  </a:lnTo>
                  <a:lnTo>
                    <a:pt x="280002" y="205807"/>
                  </a:lnTo>
                  <a:lnTo>
                    <a:pt x="279702" y="205359"/>
                  </a:lnTo>
                  <a:close/>
                </a:path>
                <a:path w="2025650" h="355600">
                  <a:moveTo>
                    <a:pt x="260207" y="67818"/>
                  </a:moveTo>
                  <a:lnTo>
                    <a:pt x="131330" y="67818"/>
                  </a:lnTo>
                  <a:lnTo>
                    <a:pt x="141167" y="68480"/>
                  </a:lnTo>
                  <a:lnTo>
                    <a:pt x="149856" y="70453"/>
                  </a:lnTo>
                  <a:lnTo>
                    <a:pt x="175437" y="104521"/>
                  </a:lnTo>
                  <a:lnTo>
                    <a:pt x="174697" y="112301"/>
                  </a:lnTo>
                  <a:lnTo>
                    <a:pt x="141167" y="141319"/>
                  </a:lnTo>
                  <a:lnTo>
                    <a:pt x="131330" y="141986"/>
                  </a:lnTo>
                  <a:lnTo>
                    <a:pt x="242275" y="141986"/>
                  </a:lnTo>
                  <a:lnTo>
                    <a:pt x="252569" y="130889"/>
                  </a:lnTo>
                  <a:lnTo>
                    <a:pt x="261449" y="112262"/>
                  </a:lnTo>
                  <a:lnTo>
                    <a:pt x="264401" y="91059"/>
                  </a:lnTo>
                  <a:lnTo>
                    <a:pt x="262488" y="74104"/>
                  </a:lnTo>
                  <a:lnTo>
                    <a:pt x="260207" y="67818"/>
                  </a:lnTo>
                  <a:close/>
                </a:path>
                <a:path w="2025650" h="355600">
                  <a:moveTo>
                    <a:pt x="1166571" y="0"/>
                  </a:moveTo>
                  <a:lnTo>
                    <a:pt x="1124375" y="3313"/>
                  </a:lnTo>
                  <a:lnTo>
                    <a:pt x="1086370" y="13271"/>
                  </a:lnTo>
                  <a:lnTo>
                    <a:pt x="1022934" y="53212"/>
                  </a:lnTo>
                  <a:lnTo>
                    <a:pt x="981786" y="110966"/>
                  </a:lnTo>
                  <a:lnTo>
                    <a:pt x="968070" y="177673"/>
                  </a:lnTo>
                  <a:lnTo>
                    <a:pt x="971523" y="212556"/>
                  </a:lnTo>
                  <a:lnTo>
                    <a:pt x="999145" y="274988"/>
                  </a:lnTo>
                  <a:lnTo>
                    <a:pt x="1052985" y="325516"/>
                  </a:lnTo>
                  <a:lnTo>
                    <a:pt x="1124613" y="351805"/>
                  </a:lnTo>
                  <a:lnTo>
                    <a:pt x="1166571" y="355092"/>
                  </a:lnTo>
                  <a:lnTo>
                    <a:pt x="1208124" y="351784"/>
                  </a:lnTo>
                  <a:lnTo>
                    <a:pt x="1245723" y="341868"/>
                  </a:lnTo>
                  <a:lnTo>
                    <a:pt x="1279371" y="325356"/>
                  </a:lnTo>
                  <a:lnTo>
                    <a:pt x="1309065" y="302260"/>
                  </a:lnTo>
                  <a:lnTo>
                    <a:pt x="1325864" y="283210"/>
                  </a:lnTo>
                  <a:lnTo>
                    <a:pt x="1166571" y="283210"/>
                  </a:lnTo>
                  <a:lnTo>
                    <a:pt x="1143113" y="281380"/>
                  </a:lnTo>
                  <a:lnTo>
                    <a:pt x="1103438" y="266815"/>
                  </a:lnTo>
                  <a:lnTo>
                    <a:pt x="1074027" y="238412"/>
                  </a:lnTo>
                  <a:lnTo>
                    <a:pt x="1058978" y="200173"/>
                  </a:lnTo>
                  <a:lnTo>
                    <a:pt x="1057097" y="177673"/>
                  </a:lnTo>
                  <a:lnTo>
                    <a:pt x="1058978" y="155027"/>
                  </a:lnTo>
                  <a:lnTo>
                    <a:pt x="1074027" y="116736"/>
                  </a:lnTo>
                  <a:lnTo>
                    <a:pt x="1103438" y="88350"/>
                  </a:lnTo>
                  <a:lnTo>
                    <a:pt x="1143113" y="73820"/>
                  </a:lnTo>
                  <a:lnTo>
                    <a:pt x="1166571" y="72009"/>
                  </a:lnTo>
                  <a:lnTo>
                    <a:pt x="1325905" y="72009"/>
                  </a:lnTo>
                  <a:lnTo>
                    <a:pt x="1309827" y="53339"/>
                  </a:lnTo>
                  <a:lnTo>
                    <a:pt x="1280371" y="30003"/>
                  </a:lnTo>
                  <a:lnTo>
                    <a:pt x="1246676" y="13335"/>
                  </a:lnTo>
                  <a:lnTo>
                    <a:pt x="1208743" y="3333"/>
                  </a:lnTo>
                  <a:lnTo>
                    <a:pt x="1166571" y="0"/>
                  </a:lnTo>
                  <a:close/>
                </a:path>
                <a:path w="2025650" h="355600">
                  <a:moveTo>
                    <a:pt x="1325905" y="72009"/>
                  </a:moveTo>
                  <a:lnTo>
                    <a:pt x="1166571" y="72009"/>
                  </a:lnTo>
                  <a:lnTo>
                    <a:pt x="1189935" y="73820"/>
                  </a:lnTo>
                  <a:lnTo>
                    <a:pt x="1210894" y="79263"/>
                  </a:lnTo>
                  <a:lnTo>
                    <a:pt x="1245692" y="101092"/>
                  </a:lnTo>
                  <a:lnTo>
                    <a:pt x="1268155" y="134715"/>
                  </a:lnTo>
                  <a:lnTo>
                    <a:pt x="1275664" y="177673"/>
                  </a:lnTo>
                  <a:lnTo>
                    <a:pt x="1273784" y="200173"/>
                  </a:lnTo>
                  <a:lnTo>
                    <a:pt x="1258787" y="238412"/>
                  </a:lnTo>
                  <a:lnTo>
                    <a:pt x="1229471" y="266815"/>
                  </a:lnTo>
                  <a:lnTo>
                    <a:pt x="1189935" y="281380"/>
                  </a:lnTo>
                  <a:lnTo>
                    <a:pt x="1166571" y="283210"/>
                  </a:lnTo>
                  <a:lnTo>
                    <a:pt x="1325864" y="283210"/>
                  </a:lnTo>
                  <a:lnTo>
                    <a:pt x="1333381" y="274685"/>
                  </a:lnTo>
                  <a:lnTo>
                    <a:pt x="1350721" y="244728"/>
                  </a:lnTo>
                  <a:lnTo>
                    <a:pt x="1361107" y="212391"/>
                  </a:lnTo>
                  <a:lnTo>
                    <a:pt x="1364564" y="177673"/>
                  </a:lnTo>
                  <a:lnTo>
                    <a:pt x="1361137" y="143315"/>
                  </a:lnTo>
                  <a:lnTo>
                    <a:pt x="1350864" y="111125"/>
                  </a:lnTo>
                  <a:lnTo>
                    <a:pt x="1333756" y="81125"/>
                  </a:lnTo>
                  <a:lnTo>
                    <a:pt x="1325905" y="72009"/>
                  </a:lnTo>
                  <a:close/>
                </a:path>
                <a:path w="2025650" h="355600">
                  <a:moveTo>
                    <a:pt x="1581099" y="4445"/>
                  </a:moveTo>
                  <a:lnTo>
                    <a:pt x="1426413" y="4445"/>
                  </a:lnTo>
                  <a:lnTo>
                    <a:pt x="1426413" y="350647"/>
                  </a:lnTo>
                  <a:lnTo>
                    <a:pt x="1512646" y="350647"/>
                  </a:lnTo>
                  <a:lnTo>
                    <a:pt x="1512646" y="210058"/>
                  </a:lnTo>
                  <a:lnTo>
                    <a:pt x="1659823" y="210058"/>
                  </a:lnTo>
                  <a:lnTo>
                    <a:pt x="1647704" y="197076"/>
                  </a:lnTo>
                  <a:lnTo>
                    <a:pt x="1634820" y="188595"/>
                  </a:lnTo>
                  <a:lnTo>
                    <a:pt x="1660896" y="173021"/>
                  </a:lnTo>
                  <a:lnTo>
                    <a:pt x="1679508" y="153733"/>
                  </a:lnTo>
                  <a:lnTo>
                    <a:pt x="1682927" y="146685"/>
                  </a:lnTo>
                  <a:lnTo>
                    <a:pt x="1512646" y="146685"/>
                  </a:lnTo>
                  <a:lnTo>
                    <a:pt x="1512646" y="67818"/>
                  </a:lnTo>
                  <a:lnTo>
                    <a:pt x="1687183" y="67818"/>
                  </a:lnTo>
                  <a:lnTo>
                    <a:pt x="1686493" y="65674"/>
                  </a:lnTo>
                  <a:lnTo>
                    <a:pt x="1662887" y="33527"/>
                  </a:lnTo>
                  <a:lnTo>
                    <a:pt x="1626708" y="11699"/>
                  </a:lnTo>
                  <a:lnTo>
                    <a:pt x="1605076" y="6256"/>
                  </a:lnTo>
                  <a:lnTo>
                    <a:pt x="1581099" y="4445"/>
                  </a:lnTo>
                  <a:close/>
                </a:path>
                <a:path w="2025650" h="355600">
                  <a:moveTo>
                    <a:pt x="1659823" y="210058"/>
                  </a:moveTo>
                  <a:lnTo>
                    <a:pt x="1537538" y="210058"/>
                  </a:lnTo>
                  <a:lnTo>
                    <a:pt x="1545896" y="210915"/>
                  </a:lnTo>
                  <a:lnTo>
                    <a:pt x="1554016" y="213487"/>
                  </a:lnTo>
                  <a:lnTo>
                    <a:pt x="1586052" y="245951"/>
                  </a:lnTo>
                  <a:lnTo>
                    <a:pt x="1605610" y="285369"/>
                  </a:lnTo>
                  <a:lnTo>
                    <a:pt x="1615377" y="307516"/>
                  </a:lnTo>
                  <a:lnTo>
                    <a:pt x="1623548" y="325770"/>
                  </a:lnTo>
                  <a:lnTo>
                    <a:pt x="1630148" y="340143"/>
                  </a:lnTo>
                  <a:lnTo>
                    <a:pt x="1635201" y="350647"/>
                  </a:lnTo>
                  <a:lnTo>
                    <a:pt x="1729816" y="350647"/>
                  </a:lnTo>
                  <a:lnTo>
                    <a:pt x="1718767" y="327217"/>
                  </a:lnTo>
                  <a:lnTo>
                    <a:pt x="1707527" y="303037"/>
                  </a:lnTo>
                  <a:lnTo>
                    <a:pt x="1696097" y="278120"/>
                  </a:lnTo>
                  <a:lnTo>
                    <a:pt x="1684477" y="252475"/>
                  </a:lnTo>
                  <a:lnTo>
                    <a:pt x="1672521" y="228992"/>
                  </a:lnTo>
                  <a:lnTo>
                    <a:pt x="1660267" y="210534"/>
                  </a:lnTo>
                  <a:lnTo>
                    <a:pt x="1659823" y="210058"/>
                  </a:lnTo>
                  <a:close/>
                </a:path>
                <a:path w="2025650" h="355600">
                  <a:moveTo>
                    <a:pt x="1687183" y="67818"/>
                  </a:moveTo>
                  <a:lnTo>
                    <a:pt x="1556334" y="67818"/>
                  </a:lnTo>
                  <a:lnTo>
                    <a:pt x="1577910" y="70268"/>
                  </a:lnTo>
                  <a:lnTo>
                    <a:pt x="1593307" y="77612"/>
                  </a:lnTo>
                  <a:lnTo>
                    <a:pt x="1602536" y="89838"/>
                  </a:lnTo>
                  <a:lnTo>
                    <a:pt x="1605610" y="106934"/>
                  </a:lnTo>
                  <a:lnTo>
                    <a:pt x="1604822" y="115984"/>
                  </a:lnTo>
                  <a:lnTo>
                    <a:pt x="1577860" y="144113"/>
                  </a:lnTo>
                  <a:lnTo>
                    <a:pt x="1558239" y="146685"/>
                  </a:lnTo>
                  <a:lnTo>
                    <a:pt x="1682927" y="146685"/>
                  </a:lnTo>
                  <a:lnTo>
                    <a:pt x="1690670" y="130704"/>
                  </a:lnTo>
                  <a:lnTo>
                    <a:pt x="1694383" y="104012"/>
                  </a:lnTo>
                  <a:lnTo>
                    <a:pt x="1692408" y="84052"/>
                  </a:lnTo>
                  <a:lnTo>
                    <a:pt x="1687183" y="67818"/>
                  </a:lnTo>
                  <a:close/>
                </a:path>
                <a:path w="2025650" h="355600">
                  <a:moveTo>
                    <a:pt x="2022170" y="4445"/>
                  </a:moveTo>
                  <a:lnTo>
                    <a:pt x="1770329" y="4445"/>
                  </a:lnTo>
                  <a:lnTo>
                    <a:pt x="1770329" y="350647"/>
                  </a:lnTo>
                  <a:lnTo>
                    <a:pt x="2025599" y="350647"/>
                  </a:lnTo>
                  <a:lnTo>
                    <a:pt x="2025599" y="287147"/>
                  </a:lnTo>
                  <a:lnTo>
                    <a:pt x="1856562" y="287147"/>
                  </a:lnTo>
                  <a:lnTo>
                    <a:pt x="1856562" y="203835"/>
                  </a:lnTo>
                  <a:lnTo>
                    <a:pt x="2014423" y="203835"/>
                  </a:lnTo>
                  <a:lnTo>
                    <a:pt x="2014423" y="140462"/>
                  </a:lnTo>
                  <a:lnTo>
                    <a:pt x="1856562" y="140462"/>
                  </a:lnTo>
                  <a:lnTo>
                    <a:pt x="1856562" y="67818"/>
                  </a:lnTo>
                  <a:lnTo>
                    <a:pt x="2022170" y="67818"/>
                  </a:lnTo>
                  <a:lnTo>
                    <a:pt x="2022170" y="4445"/>
                  </a:lnTo>
                  <a:close/>
                </a:path>
                <a:path w="2025650" h="355600">
                  <a:moveTo>
                    <a:pt x="914984" y="4445"/>
                  </a:moveTo>
                  <a:lnTo>
                    <a:pt x="676656" y="4445"/>
                  </a:lnTo>
                  <a:lnTo>
                    <a:pt x="676656" y="350647"/>
                  </a:lnTo>
                  <a:lnTo>
                    <a:pt x="762838" y="350647"/>
                  </a:lnTo>
                  <a:lnTo>
                    <a:pt x="762838" y="208534"/>
                  </a:lnTo>
                  <a:lnTo>
                    <a:pt x="914984" y="208534"/>
                  </a:lnTo>
                  <a:lnTo>
                    <a:pt x="914984" y="145161"/>
                  </a:lnTo>
                  <a:lnTo>
                    <a:pt x="762838" y="145161"/>
                  </a:lnTo>
                  <a:lnTo>
                    <a:pt x="762838" y="67818"/>
                  </a:lnTo>
                  <a:lnTo>
                    <a:pt x="914984" y="67818"/>
                  </a:lnTo>
                  <a:lnTo>
                    <a:pt x="914984" y="4445"/>
                  </a:lnTo>
                  <a:close/>
                </a:path>
                <a:path w="2025650" h="355600">
                  <a:moveTo>
                    <a:pt x="607847" y="4445"/>
                  </a:moveTo>
                  <a:lnTo>
                    <a:pt x="356082" y="4445"/>
                  </a:lnTo>
                  <a:lnTo>
                    <a:pt x="356082" y="350647"/>
                  </a:lnTo>
                  <a:lnTo>
                    <a:pt x="611314" y="350647"/>
                  </a:lnTo>
                  <a:lnTo>
                    <a:pt x="611314" y="287147"/>
                  </a:lnTo>
                  <a:lnTo>
                    <a:pt x="442315" y="287147"/>
                  </a:lnTo>
                  <a:lnTo>
                    <a:pt x="442315" y="203835"/>
                  </a:lnTo>
                  <a:lnTo>
                    <a:pt x="600163" y="203835"/>
                  </a:lnTo>
                  <a:lnTo>
                    <a:pt x="600163" y="140462"/>
                  </a:lnTo>
                  <a:lnTo>
                    <a:pt x="442315" y="140462"/>
                  </a:lnTo>
                  <a:lnTo>
                    <a:pt x="442315" y="67818"/>
                  </a:lnTo>
                  <a:lnTo>
                    <a:pt x="607847" y="67818"/>
                  </a:lnTo>
                  <a:lnTo>
                    <a:pt x="607847" y="4445"/>
                  </a:lnTo>
                  <a:close/>
                </a:path>
              </a:pathLst>
            </a:custGeom>
            <a:solidFill>
              <a:srgbClr val="9BBA58"/>
            </a:solidFill>
          </p:spPr>
          <p:txBody>
            <a:bodyPr wrap="square" lIns="0" tIns="0" rIns="0" bIns="0" rtlCol="0"/>
            <a:lstStyle/>
            <a:p>
              <a:endParaRPr/>
            </a:p>
          </p:txBody>
        </p:sp>
        <p:pic>
          <p:nvPicPr>
            <p:cNvPr id="5" name="object 5"/>
            <p:cNvPicPr/>
            <p:nvPr/>
          </p:nvPicPr>
          <p:blipFill>
            <a:blip r:embed="rId3" cstate="print"/>
            <a:stretch>
              <a:fillRect/>
            </a:stretch>
          </p:blipFill>
          <p:spPr>
            <a:xfrm>
              <a:off x="592759" y="796290"/>
              <a:ext cx="122389" cy="90932"/>
            </a:xfrm>
            <a:prstGeom prst="rect">
              <a:avLst/>
            </a:prstGeom>
          </p:spPr>
        </p:pic>
        <p:pic>
          <p:nvPicPr>
            <p:cNvPr id="6" name="object 6"/>
            <p:cNvPicPr/>
            <p:nvPr/>
          </p:nvPicPr>
          <p:blipFill>
            <a:blip r:embed="rId4" cstate="print"/>
            <a:stretch>
              <a:fillRect/>
            </a:stretch>
          </p:blipFill>
          <p:spPr>
            <a:xfrm>
              <a:off x="1563624" y="662940"/>
              <a:ext cx="227711" cy="220345"/>
            </a:xfrm>
            <a:prstGeom prst="rect">
              <a:avLst/>
            </a:prstGeom>
          </p:spPr>
        </p:pic>
        <p:pic>
          <p:nvPicPr>
            <p:cNvPr id="7" name="object 7"/>
            <p:cNvPicPr/>
            <p:nvPr/>
          </p:nvPicPr>
          <p:blipFill>
            <a:blip r:embed="rId5" cstate="print"/>
            <a:stretch>
              <a:fillRect/>
            </a:stretch>
          </p:blipFill>
          <p:spPr>
            <a:xfrm>
              <a:off x="2019173" y="658748"/>
              <a:ext cx="102108" cy="88011"/>
            </a:xfrm>
            <a:prstGeom prst="rect">
              <a:avLst/>
            </a:prstGeom>
          </p:spPr>
        </p:pic>
        <p:pic>
          <p:nvPicPr>
            <p:cNvPr id="8" name="object 8"/>
            <p:cNvPicPr/>
            <p:nvPr/>
          </p:nvPicPr>
          <p:blipFill>
            <a:blip r:embed="rId6" cstate="print"/>
            <a:stretch>
              <a:fillRect/>
            </a:stretch>
          </p:blipFill>
          <p:spPr>
            <a:xfrm>
              <a:off x="592759" y="658748"/>
              <a:ext cx="98348" cy="83312"/>
            </a:xfrm>
            <a:prstGeom prst="rect">
              <a:avLst/>
            </a:prstGeom>
          </p:spPr>
        </p:pic>
        <p:sp>
          <p:nvSpPr>
            <p:cNvPr id="9" name="object 9"/>
            <p:cNvSpPr/>
            <p:nvPr/>
          </p:nvSpPr>
          <p:spPr>
            <a:xfrm>
              <a:off x="511098" y="595502"/>
              <a:ext cx="2025650" cy="355600"/>
            </a:xfrm>
            <a:custGeom>
              <a:avLst/>
              <a:gdLst/>
              <a:ahLst/>
              <a:cxnLst/>
              <a:rect l="l" t="t" r="r" b="b"/>
              <a:pathLst>
                <a:path w="2025650" h="355600">
                  <a:moveTo>
                    <a:pt x="1770329" y="4445"/>
                  </a:moveTo>
                  <a:lnTo>
                    <a:pt x="2022170" y="4445"/>
                  </a:lnTo>
                  <a:lnTo>
                    <a:pt x="2022170" y="67818"/>
                  </a:lnTo>
                  <a:lnTo>
                    <a:pt x="1856562" y="67818"/>
                  </a:lnTo>
                  <a:lnTo>
                    <a:pt x="1856562" y="140462"/>
                  </a:lnTo>
                  <a:lnTo>
                    <a:pt x="2014423" y="140462"/>
                  </a:lnTo>
                  <a:lnTo>
                    <a:pt x="2014423" y="203835"/>
                  </a:lnTo>
                  <a:lnTo>
                    <a:pt x="1856562" y="203835"/>
                  </a:lnTo>
                  <a:lnTo>
                    <a:pt x="1856562" y="287147"/>
                  </a:lnTo>
                  <a:lnTo>
                    <a:pt x="2025599" y="287147"/>
                  </a:lnTo>
                  <a:lnTo>
                    <a:pt x="2025599" y="350647"/>
                  </a:lnTo>
                  <a:lnTo>
                    <a:pt x="1770329" y="350647"/>
                  </a:lnTo>
                  <a:lnTo>
                    <a:pt x="1770329" y="4445"/>
                  </a:lnTo>
                  <a:close/>
                </a:path>
                <a:path w="2025650" h="355600">
                  <a:moveTo>
                    <a:pt x="1426413" y="4445"/>
                  </a:moveTo>
                  <a:lnTo>
                    <a:pt x="1581099" y="4445"/>
                  </a:lnTo>
                  <a:lnTo>
                    <a:pt x="1605076" y="6256"/>
                  </a:lnTo>
                  <a:lnTo>
                    <a:pt x="1645982" y="20786"/>
                  </a:lnTo>
                  <a:lnTo>
                    <a:pt x="1676648" y="48845"/>
                  </a:lnTo>
                  <a:lnTo>
                    <a:pt x="1692408" y="84052"/>
                  </a:lnTo>
                  <a:lnTo>
                    <a:pt x="1694383" y="104012"/>
                  </a:lnTo>
                  <a:lnTo>
                    <a:pt x="1690666" y="130730"/>
                  </a:lnTo>
                  <a:lnTo>
                    <a:pt x="1679508" y="153733"/>
                  </a:lnTo>
                  <a:lnTo>
                    <a:pt x="1660896" y="173021"/>
                  </a:lnTo>
                  <a:lnTo>
                    <a:pt x="1634820" y="188595"/>
                  </a:lnTo>
                  <a:lnTo>
                    <a:pt x="1647704" y="197076"/>
                  </a:lnTo>
                  <a:lnTo>
                    <a:pt x="1660267" y="210534"/>
                  </a:lnTo>
                  <a:lnTo>
                    <a:pt x="1672521" y="228992"/>
                  </a:lnTo>
                  <a:lnTo>
                    <a:pt x="1684477" y="252475"/>
                  </a:lnTo>
                  <a:lnTo>
                    <a:pt x="1696097" y="278120"/>
                  </a:lnTo>
                  <a:lnTo>
                    <a:pt x="1707527" y="303037"/>
                  </a:lnTo>
                  <a:lnTo>
                    <a:pt x="1718767" y="327217"/>
                  </a:lnTo>
                  <a:lnTo>
                    <a:pt x="1729816" y="350647"/>
                  </a:lnTo>
                  <a:lnTo>
                    <a:pt x="1635201" y="350647"/>
                  </a:lnTo>
                  <a:lnTo>
                    <a:pt x="1630148" y="340143"/>
                  </a:lnTo>
                  <a:lnTo>
                    <a:pt x="1623548" y="325770"/>
                  </a:lnTo>
                  <a:lnTo>
                    <a:pt x="1615377" y="307516"/>
                  </a:lnTo>
                  <a:lnTo>
                    <a:pt x="1605610" y="285369"/>
                  </a:lnTo>
                  <a:lnTo>
                    <a:pt x="1595438" y="263511"/>
                  </a:lnTo>
                  <a:lnTo>
                    <a:pt x="1569542" y="223774"/>
                  </a:lnTo>
                  <a:lnTo>
                    <a:pt x="1537538" y="210058"/>
                  </a:lnTo>
                  <a:lnTo>
                    <a:pt x="1512646" y="210058"/>
                  </a:lnTo>
                  <a:lnTo>
                    <a:pt x="1512646" y="350647"/>
                  </a:lnTo>
                  <a:lnTo>
                    <a:pt x="1426413" y="350647"/>
                  </a:lnTo>
                  <a:lnTo>
                    <a:pt x="1426413" y="4445"/>
                  </a:lnTo>
                  <a:close/>
                </a:path>
                <a:path w="2025650" h="355600">
                  <a:moveTo>
                    <a:pt x="676656" y="4445"/>
                  </a:moveTo>
                  <a:lnTo>
                    <a:pt x="914984" y="4445"/>
                  </a:lnTo>
                  <a:lnTo>
                    <a:pt x="914984" y="67818"/>
                  </a:lnTo>
                  <a:lnTo>
                    <a:pt x="762838" y="67818"/>
                  </a:lnTo>
                  <a:lnTo>
                    <a:pt x="762838" y="145161"/>
                  </a:lnTo>
                  <a:lnTo>
                    <a:pt x="914984" y="145161"/>
                  </a:lnTo>
                  <a:lnTo>
                    <a:pt x="914984" y="208534"/>
                  </a:lnTo>
                  <a:lnTo>
                    <a:pt x="762838" y="208534"/>
                  </a:lnTo>
                  <a:lnTo>
                    <a:pt x="762838" y="350647"/>
                  </a:lnTo>
                  <a:lnTo>
                    <a:pt x="676656" y="350647"/>
                  </a:lnTo>
                  <a:lnTo>
                    <a:pt x="676656" y="4445"/>
                  </a:lnTo>
                  <a:close/>
                </a:path>
                <a:path w="2025650" h="355600">
                  <a:moveTo>
                    <a:pt x="356082" y="4445"/>
                  </a:moveTo>
                  <a:lnTo>
                    <a:pt x="607847" y="4445"/>
                  </a:lnTo>
                  <a:lnTo>
                    <a:pt x="607847" y="67818"/>
                  </a:lnTo>
                  <a:lnTo>
                    <a:pt x="442315" y="67818"/>
                  </a:lnTo>
                  <a:lnTo>
                    <a:pt x="442315" y="140462"/>
                  </a:lnTo>
                  <a:lnTo>
                    <a:pt x="600163" y="140462"/>
                  </a:lnTo>
                  <a:lnTo>
                    <a:pt x="600163" y="203835"/>
                  </a:lnTo>
                  <a:lnTo>
                    <a:pt x="442315" y="203835"/>
                  </a:lnTo>
                  <a:lnTo>
                    <a:pt x="442315" y="287147"/>
                  </a:lnTo>
                  <a:lnTo>
                    <a:pt x="611314" y="287147"/>
                  </a:lnTo>
                  <a:lnTo>
                    <a:pt x="611314" y="350647"/>
                  </a:lnTo>
                  <a:lnTo>
                    <a:pt x="356082" y="350647"/>
                  </a:lnTo>
                  <a:lnTo>
                    <a:pt x="356082" y="4445"/>
                  </a:lnTo>
                  <a:close/>
                </a:path>
                <a:path w="2025650" h="355600">
                  <a:moveTo>
                    <a:pt x="0" y="4445"/>
                  </a:moveTo>
                  <a:lnTo>
                    <a:pt x="149669" y="4445"/>
                  </a:lnTo>
                  <a:lnTo>
                    <a:pt x="175001" y="6042"/>
                  </a:lnTo>
                  <a:lnTo>
                    <a:pt x="217063" y="18857"/>
                  </a:lnTo>
                  <a:lnTo>
                    <a:pt x="247186" y="43624"/>
                  </a:lnTo>
                  <a:lnTo>
                    <a:pt x="264401" y="91059"/>
                  </a:lnTo>
                  <a:lnTo>
                    <a:pt x="261443" y="112301"/>
                  </a:lnTo>
                  <a:lnTo>
                    <a:pt x="252569" y="130889"/>
                  </a:lnTo>
                  <a:lnTo>
                    <a:pt x="237778" y="146833"/>
                  </a:lnTo>
                  <a:lnTo>
                    <a:pt x="217068" y="160147"/>
                  </a:lnTo>
                  <a:lnTo>
                    <a:pt x="233863" y="165738"/>
                  </a:lnTo>
                  <a:lnTo>
                    <a:pt x="271703" y="193421"/>
                  </a:lnTo>
                  <a:lnTo>
                    <a:pt x="289481" y="233533"/>
                  </a:lnTo>
                  <a:lnTo>
                    <a:pt x="290664" y="248920"/>
                  </a:lnTo>
                  <a:lnTo>
                    <a:pt x="288728" y="270444"/>
                  </a:lnTo>
                  <a:lnTo>
                    <a:pt x="273241" y="307159"/>
                  </a:lnTo>
                  <a:lnTo>
                    <a:pt x="242375" y="334680"/>
                  </a:lnTo>
                  <a:lnTo>
                    <a:pt x="196783" y="348865"/>
                  </a:lnTo>
                  <a:lnTo>
                    <a:pt x="168503" y="350647"/>
                  </a:lnTo>
                  <a:lnTo>
                    <a:pt x="0" y="350647"/>
                  </a:lnTo>
                  <a:lnTo>
                    <a:pt x="0" y="4445"/>
                  </a:lnTo>
                  <a:close/>
                </a:path>
                <a:path w="2025650" h="355600">
                  <a:moveTo>
                    <a:pt x="1166571" y="0"/>
                  </a:moveTo>
                  <a:lnTo>
                    <a:pt x="1208743" y="3333"/>
                  </a:lnTo>
                  <a:lnTo>
                    <a:pt x="1246676" y="13335"/>
                  </a:lnTo>
                  <a:lnTo>
                    <a:pt x="1309827" y="53339"/>
                  </a:lnTo>
                  <a:lnTo>
                    <a:pt x="1350864" y="111125"/>
                  </a:lnTo>
                  <a:lnTo>
                    <a:pt x="1364564" y="177673"/>
                  </a:lnTo>
                  <a:lnTo>
                    <a:pt x="1361107" y="212391"/>
                  </a:lnTo>
                  <a:lnTo>
                    <a:pt x="1333381" y="274685"/>
                  </a:lnTo>
                  <a:lnTo>
                    <a:pt x="1279371" y="325356"/>
                  </a:lnTo>
                  <a:lnTo>
                    <a:pt x="1208124" y="351784"/>
                  </a:lnTo>
                  <a:lnTo>
                    <a:pt x="1166571" y="355092"/>
                  </a:lnTo>
                  <a:lnTo>
                    <a:pt x="1124613" y="351805"/>
                  </a:lnTo>
                  <a:lnTo>
                    <a:pt x="1086751" y="341947"/>
                  </a:lnTo>
                  <a:lnTo>
                    <a:pt x="1023315" y="302513"/>
                  </a:lnTo>
                  <a:lnTo>
                    <a:pt x="981881" y="244998"/>
                  </a:lnTo>
                  <a:lnTo>
                    <a:pt x="968070" y="177673"/>
                  </a:lnTo>
                  <a:lnTo>
                    <a:pt x="971499" y="143188"/>
                  </a:lnTo>
                  <a:lnTo>
                    <a:pt x="998931" y="80982"/>
                  </a:lnTo>
                  <a:lnTo>
                    <a:pt x="1052556" y="29896"/>
                  </a:lnTo>
                  <a:lnTo>
                    <a:pt x="1124375" y="3313"/>
                  </a:lnTo>
                  <a:lnTo>
                    <a:pt x="1166571" y="0"/>
                  </a:lnTo>
                  <a:close/>
                </a:path>
              </a:pathLst>
            </a:custGeom>
            <a:ln w="9144">
              <a:solidFill>
                <a:srgbClr val="FFFFFF"/>
              </a:solidFill>
            </a:ln>
          </p:spPr>
          <p:txBody>
            <a:bodyPr wrap="square" lIns="0" tIns="0" rIns="0" bIns="0" rtlCol="0"/>
            <a:lstStyle/>
            <a:p>
              <a:endParaRPr/>
            </a:p>
          </p:txBody>
        </p:sp>
      </p:grpSp>
      <p:sp>
        <p:nvSpPr>
          <p:cNvPr id="10" name="object 10"/>
          <p:cNvSpPr txBox="1">
            <a:spLocks noGrp="1"/>
          </p:cNvSpPr>
          <p:nvPr>
            <p:ph type="title" idx="4294967295"/>
          </p:nvPr>
        </p:nvSpPr>
        <p:spPr>
          <a:xfrm>
            <a:off x="1979535" y="1084073"/>
            <a:ext cx="2081213" cy="635000"/>
          </a:xfrm>
          <a:prstGeom prst="rect">
            <a:avLst/>
          </a:prstGeom>
        </p:spPr>
        <p:txBody>
          <a:bodyPr vert="horz" wrap="square" lIns="0" tIns="12065" rIns="0" bIns="0" rtlCol="0" anchor="ctr">
            <a:spAutoFit/>
          </a:bodyPr>
          <a:lstStyle/>
          <a:p>
            <a:pPr marL="12700">
              <a:lnSpc>
                <a:spcPct val="100000"/>
              </a:lnSpc>
              <a:spcBef>
                <a:spcPts val="95"/>
              </a:spcBef>
            </a:pPr>
            <a:r>
              <a:rPr sz="4000" i="1" spc="-10" dirty="0">
                <a:solidFill>
                  <a:srgbClr val="F8F8F8"/>
                </a:solidFill>
                <a:latin typeface="Gill Sans MT"/>
                <a:cs typeface="Gill Sans MT"/>
              </a:rPr>
              <a:t>classrooms</a:t>
            </a:r>
            <a:endParaRPr sz="4000" dirty="0">
              <a:latin typeface="Gill Sans MT"/>
              <a:cs typeface="Gill Sans M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524001" y="1"/>
            <a:ext cx="9143999" cy="6857999"/>
          </a:xfrm>
          <a:prstGeom prst="rect">
            <a:avLst/>
          </a:prstGeom>
        </p:spPr>
      </p:pic>
      <p:sp>
        <p:nvSpPr>
          <p:cNvPr id="3" name="object 3"/>
          <p:cNvSpPr txBox="1">
            <a:spLocks noGrp="1"/>
          </p:cNvSpPr>
          <p:nvPr>
            <p:ph type="title" idx="4294967295"/>
          </p:nvPr>
        </p:nvSpPr>
        <p:spPr>
          <a:xfrm>
            <a:off x="1850066" y="6111875"/>
            <a:ext cx="6005513" cy="574675"/>
          </a:xfrm>
          <a:prstGeom prst="rect">
            <a:avLst/>
          </a:prstGeom>
        </p:spPr>
        <p:txBody>
          <a:bodyPr vert="horz" wrap="square" lIns="0" tIns="12700" rIns="0" bIns="0" rtlCol="0" anchor="ctr">
            <a:spAutoFit/>
          </a:bodyPr>
          <a:lstStyle/>
          <a:p>
            <a:pPr marL="38100">
              <a:lnSpc>
                <a:spcPct val="100000"/>
              </a:lnSpc>
              <a:spcBef>
                <a:spcPts val="100"/>
              </a:spcBef>
              <a:tabLst>
                <a:tab pos="835025" algn="l"/>
              </a:tabLst>
            </a:pPr>
            <a:r>
              <a:rPr sz="3600" i="1" spc="-20" dirty="0">
                <a:solidFill>
                  <a:srgbClr val="F8F8F8"/>
                </a:solidFill>
                <a:latin typeface="Gill Sans MT"/>
                <a:cs typeface="Gill Sans MT"/>
              </a:rPr>
              <a:t>21</a:t>
            </a:r>
            <a:r>
              <a:rPr sz="3600" i="1" spc="-30" baseline="25462" dirty="0">
                <a:solidFill>
                  <a:srgbClr val="F8F8F8"/>
                </a:solidFill>
                <a:latin typeface="Gill Sans MT"/>
                <a:cs typeface="Gill Sans MT"/>
              </a:rPr>
              <a:t>st</a:t>
            </a:r>
            <a:r>
              <a:rPr sz="3600" i="1" baseline="25462" dirty="0">
                <a:solidFill>
                  <a:srgbClr val="F8F8F8"/>
                </a:solidFill>
                <a:latin typeface="Gill Sans MT"/>
                <a:cs typeface="Gill Sans MT"/>
              </a:rPr>
              <a:t>	</a:t>
            </a:r>
            <a:r>
              <a:rPr sz="3600" i="1" dirty="0">
                <a:solidFill>
                  <a:srgbClr val="F8F8F8"/>
                </a:solidFill>
                <a:latin typeface="Gill Sans MT"/>
                <a:cs typeface="Gill Sans MT"/>
              </a:rPr>
              <a:t>century</a:t>
            </a:r>
            <a:r>
              <a:rPr sz="3600" i="1" spc="50" dirty="0">
                <a:solidFill>
                  <a:srgbClr val="F8F8F8"/>
                </a:solidFill>
                <a:latin typeface="Gill Sans MT"/>
                <a:cs typeface="Gill Sans MT"/>
              </a:rPr>
              <a:t> </a:t>
            </a:r>
            <a:r>
              <a:rPr sz="3600" i="1" dirty="0">
                <a:solidFill>
                  <a:srgbClr val="F8F8F8"/>
                </a:solidFill>
                <a:latin typeface="Gill Sans MT"/>
                <a:cs typeface="Gill Sans MT"/>
              </a:rPr>
              <a:t>learning</a:t>
            </a:r>
            <a:r>
              <a:rPr sz="3600" i="1" spc="65" dirty="0">
                <a:solidFill>
                  <a:srgbClr val="F8F8F8"/>
                </a:solidFill>
                <a:latin typeface="Gill Sans MT"/>
                <a:cs typeface="Gill Sans MT"/>
              </a:rPr>
              <a:t> </a:t>
            </a:r>
            <a:r>
              <a:rPr sz="3600" i="1" spc="-10" dirty="0">
                <a:solidFill>
                  <a:srgbClr val="F8F8F8"/>
                </a:solidFill>
                <a:latin typeface="Gill Sans MT"/>
                <a:cs typeface="Gill Sans MT"/>
              </a:rPr>
              <a:t>environments</a:t>
            </a:r>
            <a:endParaRPr sz="3600" dirty="0">
              <a:latin typeface="Gill Sans MT"/>
              <a:cs typeface="Gill Sans M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524000" y="0"/>
            <a:ext cx="9144000" cy="6857998"/>
            <a:chOff x="0" y="0"/>
            <a:chExt cx="9144000" cy="6857998"/>
          </a:xfrm>
        </p:grpSpPr>
        <p:pic>
          <p:nvPicPr>
            <p:cNvPr id="3" name="object 3"/>
            <p:cNvPicPr/>
            <p:nvPr/>
          </p:nvPicPr>
          <p:blipFill>
            <a:blip r:embed="rId2" cstate="print"/>
            <a:stretch>
              <a:fillRect/>
            </a:stretch>
          </p:blipFill>
          <p:spPr>
            <a:xfrm>
              <a:off x="0" y="0"/>
              <a:ext cx="9144000" cy="6857998"/>
            </a:xfrm>
            <a:prstGeom prst="rect">
              <a:avLst/>
            </a:prstGeom>
          </p:spPr>
        </p:pic>
        <p:sp>
          <p:nvSpPr>
            <p:cNvPr id="5" name="object 5"/>
            <p:cNvSpPr/>
            <p:nvPr/>
          </p:nvSpPr>
          <p:spPr>
            <a:xfrm>
              <a:off x="511098" y="595502"/>
              <a:ext cx="2025650" cy="355600"/>
            </a:xfrm>
            <a:custGeom>
              <a:avLst/>
              <a:gdLst/>
              <a:ahLst/>
              <a:cxnLst/>
              <a:rect l="l" t="t" r="r" b="b"/>
              <a:pathLst>
                <a:path w="2025650" h="355600">
                  <a:moveTo>
                    <a:pt x="149669" y="4445"/>
                  </a:moveTo>
                  <a:lnTo>
                    <a:pt x="0" y="4445"/>
                  </a:lnTo>
                  <a:lnTo>
                    <a:pt x="0" y="350647"/>
                  </a:lnTo>
                  <a:lnTo>
                    <a:pt x="168503" y="350647"/>
                  </a:lnTo>
                  <a:lnTo>
                    <a:pt x="196783" y="348865"/>
                  </a:lnTo>
                  <a:lnTo>
                    <a:pt x="242375" y="334680"/>
                  </a:lnTo>
                  <a:lnTo>
                    <a:pt x="273241" y="307159"/>
                  </a:lnTo>
                  <a:lnTo>
                    <a:pt x="283733" y="287147"/>
                  </a:lnTo>
                  <a:lnTo>
                    <a:pt x="86232" y="287147"/>
                  </a:lnTo>
                  <a:lnTo>
                    <a:pt x="86232" y="205359"/>
                  </a:lnTo>
                  <a:lnTo>
                    <a:pt x="279702" y="205359"/>
                  </a:lnTo>
                  <a:lnTo>
                    <a:pt x="271703" y="193421"/>
                  </a:lnTo>
                  <a:lnTo>
                    <a:pt x="261181" y="182399"/>
                  </a:lnTo>
                  <a:lnTo>
                    <a:pt x="248567" y="173164"/>
                  </a:lnTo>
                  <a:lnTo>
                    <a:pt x="233863" y="165738"/>
                  </a:lnTo>
                  <a:lnTo>
                    <a:pt x="217068" y="160147"/>
                  </a:lnTo>
                  <a:lnTo>
                    <a:pt x="237778" y="146833"/>
                  </a:lnTo>
                  <a:lnTo>
                    <a:pt x="242275" y="141986"/>
                  </a:lnTo>
                  <a:lnTo>
                    <a:pt x="86232" y="141986"/>
                  </a:lnTo>
                  <a:lnTo>
                    <a:pt x="86232" y="67818"/>
                  </a:lnTo>
                  <a:lnTo>
                    <a:pt x="260207" y="67818"/>
                  </a:lnTo>
                  <a:lnTo>
                    <a:pt x="256751" y="58293"/>
                  </a:lnTo>
                  <a:lnTo>
                    <a:pt x="217063" y="18857"/>
                  </a:lnTo>
                  <a:lnTo>
                    <a:pt x="175001" y="6042"/>
                  </a:lnTo>
                  <a:lnTo>
                    <a:pt x="149669" y="4445"/>
                  </a:lnTo>
                  <a:close/>
                </a:path>
                <a:path w="2025650" h="355600">
                  <a:moveTo>
                    <a:pt x="279702" y="205359"/>
                  </a:moveTo>
                  <a:lnTo>
                    <a:pt x="146697" y="205359"/>
                  </a:lnTo>
                  <a:lnTo>
                    <a:pt x="158113" y="206023"/>
                  </a:lnTo>
                  <a:lnTo>
                    <a:pt x="168319" y="208010"/>
                  </a:lnTo>
                  <a:lnTo>
                    <a:pt x="198580" y="235902"/>
                  </a:lnTo>
                  <a:lnTo>
                    <a:pt x="199478" y="244475"/>
                  </a:lnTo>
                  <a:lnTo>
                    <a:pt x="198533" y="255404"/>
                  </a:lnTo>
                  <a:lnTo>
                    <a:pt x="164411" y="284765"/>
                  </a:lnTo>
                  <a:lnTo>
                    <a:pt x="134797" y="287147"/>
                  </a:lnTo>
                  <a:lnTo>
                    <a:pt x="283733" y="287147"/>
                  </a:lnTo>
                  <a:lnTo>
                    <a:pt x="288728" y="270444"/>
                  </a:lnTo>
                  <a:lnTo>
                    <a:pt x="290664" y="248920"/>
                  </a:lnTo>
                  <a:lnTo>
                    <a:pt x="289481" y="233533"/>
                  </a:lnTo>
                  <a:lnTo>
                    <a:pt x="285927" y="219170"/>
                  </a:lnTo>
                  <a:lnTo>
                    <a:pt x="280002" y="205807"/>
                  </a:lnTo>
                  <a:lnTo>
                    <a:pt x="279702" y="205359"/>
                  </a:lnTo>
                  <a:close/>
                </a:path>
                <a:path w="2025650" h="355600">
                  <a:moveTo>
                    <a:pt x="260207" y="67818"/>
                  </a:moveTo>
                  <a:lnTo>
                    <a:pt x="131330" y="67818"/>
                  </a:lnTo>
                  <a:lnTo>
                    <a:pt x="141167" y="68480"/>
                  </a:lnTo>
                  <a:lnTo>
                    <a:pt x="149856" y="70453"/>
                  </a:lnTo>
                  <a:lnTo>
                    <a:pt x="175437" y="104521"/>
                  </a:lnTo>
                  <a:lnTo>
                    <a:pt x="174697" y="112301"/>
                  </a:lnTo>
                  <a:lnTo>
                    <a:pt x="141167" y="141319"/>
                  </a:lnTo>
                  <a:lnTo>
                    <a:pt x="131330" y="141986"/>
                  </a:lnTo>
                  <a:lnTo>
                    <a:pt x="242275" y="141986"/>
                  </a:lnTo>
                  <a:lnTo>
                    <a:pt x="252569" y="130889"/>
                  </a:lnTo>
                  <a:lnTo>
                    <a:pt x="261449" y="112262"/>
                  </a:lnTo>
                  <a:lnTo>
                    <a:pt x="264401" y="91059"/>
                  </a:lnTo>
                  <a:lnTo>
                    <a:pt x="262488" y="74104"/>
                  </a:lnTo>
                  <a:lnTo>
                    <a:pt x="260207" y="67818"/>
                  </a:lnTo>
                  <a:close/>
                </a:path>
                <a:path w="2025650" h="355600">
                  <a:moveTo>
                    <a:pt x="1166571" y="0"/>
                  </a:moveTo>
                  <a:lnTo>
                    <a:pt x="1124375" y="3313"/>
                  </a:lnTo>
                  <a:lnTo>
                    <a:pt x="1086370" y="13271"/>
                  </a:lnTo>
                  <a:lnTo>
                    <a:pt x="1022934" y="53212"/>
                  </a:lnTo>
                  <a:lnTo>
                    <a:pt x="981786" y="110966"/>
                  </a:lnTo>
                  <a:lnTo>
                    <a:pt x="968070" y="177673"/>
                  </a:lnTo>
                  <a:lnTo>
                    <a:pt x="971523" y="212556"/>
                  </a:lnTo>
                  <a:lnTo>
                    <a:pt x="999145" y="274988"/>
                  </a:lnTo>
                  <a:lnTo>
                    <a:pt x="1052985" y="325516"/>
                  </a:lnTo>
                  <a:lnTo>
                    <a:pt x="1124613" y="351805"/>
                  </a:lnTo>
                  <a:lnTo>
                    <a:pt x="1166571" y="355092"/>
                  </a:lnTo>
                  <a:lnTo>
                    <a:pt x="1208124" y="351784"/>
                  </a:lnTo>
                  <a:lnTo>
                    <a:pt x="1245723" y="341868"/>
                  </a:lnTo>
                  <a:lnTo>
                    <a:pt x="1279371" y="325356"/>
                  </a:lnTo>
                  <a:lnTo>
                    <a:pt x="1309065" y="302260"/>
                  </a:lnTo>
                  <a:lnTo>
                    <a:pt x="1325864" y="283210"/>
                  </a:lnTo>
                  <a:lnTo>
                    <a:pt x="1166571" y="283210"/>
                  </a:lnTo>
                  <a:lnTo>
                    <a:pt x="1143113" y="281380"/>
                  </a:lnTo>
                  <a:lnTo>
                    <a:pt x="1103438" y="266815"/>
                  </a:lnTo>
                  <a:lnTo>
                    <a:pt x="1074027" y="238412"/>
                  </a:lnTo>
                  <a:lnTo>
                    <a:pt x="1058978" y="200173"/>
                  </a:lnTo>
                  <a:lnTo>
                    <a:pt x="1057097" y="177673"/>
                  </a:lnTo>
                  <a:lnTo>
                    <a:pt x="1058978" y="155027"/>
                  </a:lnTo>
                  <a:lnTo>
                    <a:pt x="1074027" y="116736"/>
                  </a:lnTo>
                  <a:lnTo>
                    <a:pt x="1103438" y="88350"/>
                  </a:lnTo>
                  <a:lnTo>
                    <a:pt x="1143113" y="73820"/>
                  </a:lnTo>
                  <a:lnTo>
                    <a:pt x="1166571" y="72009"/>
                  </a:lnTo>
                  <a:lnTo>
                    <a:pt x="1325905" y="72009"/>
                  </a:lnTo>
                  <a:lnTo>
                    <a:pt x="1309827" y="53339"/>
                  </a:lnTo>
                  <a:lnTo>
                    <a:pt x="1280371" y="30003"/>
                  </a:lnTo>
                  <a:lnTo>
                    <a:pt x="1246676" y="13335"/>
                  </a:lnTo>
                  <a:lnTo>
                    <a:pt x="1208743" y="3333"/>
                  </a:lnTo>
                  <a:lnTo>
                    <a:pt x="1166571" y="0"/>
                  </a:lnTo>
                  <a:close/>
                </a:path>
                <a:path w="2025650" h="355600">
                  <a:moveTo>
                    <a:pt x="1325905" y="72009"/>
                  </a:moveTo>
                  <a:lnTo>
                    <a:pt x="1166571" y="72009"/>
                  </a:lnTo>
                  <a:lnTo>
                    <a:pt x="1189935" y="73820"/>
                  </a:lnTo>
                  <a:lnTo>
                    <a:pt x="1210894" y="79263"/>
                  </a:lnTo>
                  <a:lnTo>
                    <a:pt x="1245692" y="101092"/>
                  </a:lnTo>
                  <a:lnTo>
                    <a:pt x="1268155" y="134715"/>
                  </a:lnTo>
                  <a:lnTo>
                    <a:pt x="1275664" y="177673"/>
                  </a:lnTo>
                  <a:lnTo>
                    <a:pt x="1273784" y="200173"/>
                  </a:lnTo>
                  <a:lnTo>
                    <a:pt x="1258787" y="238412"/>
                  </a:lnTo>
                  <a:lnTo>
                    <a:pt x="1229471" y="266815"/>
                  </a:lnTo>
                  <a:lnTo>
                    <a:pt x="1189935" y="281380"/>
                  </a:lnTo>
                  <a:lnTo>
                    <a:pt x="1166571" y="283210"/>
                  </a:lnTo>
                  <a:lnTo>
                    <a:pt x="1325864" y="283210"/>
                  </a:lnTo>
                  <a:lnTo>
                    <a:pt x="1333381" y="274685"/>
                  </a:lnTo>
                  <a:lnTo>
                    <a:pt x="1350721" y="244728"/>
                  </a:lnTo>
                  <a:lnTo>
                    <a:pt x="1361107" y="212391"/>
                  </a:lnTo>
                  <a:lnTo>
                    <a:pt x="1364564" y="177673"/>
                  </a:lnTo>
                  <a:lnTo>
                    <a:pt x="1361137" y="143315"/>
                  </a:lnTo>
                  <a:lnTo>
                    <a:pt x="1350864" y="111125"/>
                  </a:lnTo>
                  <a:lnTo>
                    <a:pt x="1333756" y="81125"/>
                  </a:lnTo>
                  <a:lnTo>
                    <a:pt x="1325905" y="72009"/>
                  </a:lnTo>
                  <a:close/>
                </a:path>
                <a:path w="2025650" h="355600">
                  <a:moveTo>
                    <a:pt x="1581099" y="4445"/>
                  </a:moveTo>
                  <a:lnTo>
                    <a:pt x="1426413" y="4445"/>
                  </a:lnTo>
                  <a:lnTo>
                    <a:pt x="1426413" y="350647"/>
                  </a:lnTo>
                  <a:lnTo>
                    <a:pt x="1512646" y="350647"/>
                  </a:lnTo>
                  <a:lnTo>
                    <a:pt x="1512646" y="210058"/>
                  </a:lnTo>
                  <a:lnTo>
                    <a:pt x="1659823" y="210058"/>
                  </a:lnTo>
                  <a:lnTo>
                    <a:pt x="1647704" y="197076"/>
                  </a:lnTo>
                  <a:lnTo>
                    <a:pt x="1634820" y="188595"/>
                  </a:lnTo>
                  <a:lnTo>
                    <a:pt x="1660896" y="173021"/>
                  </a:lnTo>
                  <a:lnTo>
                    <a:pt x="1679508" y="153733"/>
                  </a:lnTo>
                  <a:lnTo>
                    <a:pt x="1682927" y="146685"/>
                  </a:lnTo>
                  <a:lnTo>
                    <a:pt x="1512646" y="146685"/>
                  </a:lnTo>
                  <a:lnTo>
                    <a:pt x="1512646" y="67818"/>
                  </a:lnTo>
                  <a:lnTo>
                    <a:pt x="1687183" y="67818"/>
                  </a:lnTo>
                  <a:lnTo>
                    <a:pt x="1686493" y="65674"/>
                  </a:lnTo>
                  <a:lnTo>
                    <a:pt x="1662887" y="33527"/>
                  </a:lnTo>
                  <a:lnTo>
                    <a:pt x="1626708" y="11699"/>
                  </a:lnTo>
                  <a:lnTo>
                    <a:pt x="1605076" y="6256"/>
                  </a:lnTo>
                  <a:lnTo>
                    <a:pt x="1581099" y="4445"/>
                  </a:lnTo>
                  <a:close/>
                </a:path>
                <a:path w="2025650" h="355600">
                  <a:moveTo>
                    <a:pt x="1659823" y="210058"/>
                  </a:moveTo>
                  <a:lnTo>
                    <a:pt x="1537538" y="210058"/>
                  </a:lnTo>
                  <a:lnTo>
                    <a:pt x="1545896" y="210915"/>
                  </a:lnTo>
                  <a:lnTo>
                    <a:pt x="1554016" y="213487"/>
                  </a:lnTo>
                  <a:lnTo>
                    <a:pt x="1586052" y="245951"/>
                  </a:lnTo>
                  <a:lnTo>
                    <a:pt x="1605610" y="285369"/>
                  </a:lnTo>
                  <a:lnTo>
                    <a:pt x="1615377" y="307516"/>
                  </a:lnTo>
                  <a:lnTo>
                    <a:pt x="1623548" y="325770"/>
                  </a:lnTo>
                  <a:lnTo>
                    <a:pt x="1630148" y="340143"/>
                  </a:lnTo>
                  <a:lnTo>
                    <a:pt x="1635201" y="350647"/>
                  </a:lnTo>
                  <a:lnTo>
                    <a:pt x="1729816" y="350647"/>
                  </a:lnTo>
                  <a:lnTo>
                    <a:pt x="1718767" y="327217"/>
                  </a:lnTo>
                  <a:lnTo>
                    <a:pt x="1707527" y="303037"/>
                  </a:lnTo>
                  <a:lnTo>
                    <a:pt x="1696097" y="278120"/>
                  </a:lnTo>
                  <a:lnTo>
                    <a:pt x="1684477" y="252475"/>
                  </a:lnTo>
                  <a:lnTo>
                    <a:pt x="1672521" y="228992"/>
                  </a:lnTo>
                  <a:lnTo>
                    <a:pt x="1660267" y="210534"/>
                  </a:lnTo>
                  <a:lnTo>
                    <a:pt x="1659823" y="210058"/>
                  </a:lnTo>
                  <a:close/>
                </a:path>
                <a:path w="2025650" h="355600">
                  <a:moveTo>
                    <a:pt x="1687183" y="67818"/>
                  </a:moveTo>
                  <a:lnTo>
                    <a:pt x="1556334" y="67818"/>
                  </a:lnTo>
                  <a:lnTo>
                    <a:pt x="1577910" y="70268"/>
                  </a:lnTo>
                  <a:lnTo>
                    <a:pt x="1593307" y="77612"/>
                  </a:lnTo>
                  <a:lnTo>
                    <a:pt x="1602536" y="89838"/>
                  </a:lnTo>
                  <a:lnTo>
                    <a:pt x="1605610" y="106934"/>
                  </a:lnTo>
                  <a:lnTo>
                    <a:pt x="1604822" y="115984"/>
                  </a:lnTo>
                  <a:lnTo>
                    <a:pt x="1577860" y="144113"/>
                  </a:lnTo>
                  <a:lnTo>
                    <a:pt x="1558239" y="146685"/>
                  </a:lnTo>
                  <a:lnTo>
                    <a:pt x="1682927" y="146685"/>
                  </a:lnTo>
                  <a:lnTo>
                    <a:pt x="1690670" y="130704"/>
                  </a:lnTo>
                  <a:lnTo>
                    <a:pt x="1694383" y="104012"/>
                  </a:lnTo>
                  <a:lnTo>
                    <a:pt x="1692408" y="84052"/>
                  </a:lnTo>
                  <a:lnTo>
                    <a:pt x="1687183" y="67818"/>
                  </a:lnTo>
                  <a:close/>
                </a:path>
                <a:path w="2025650" h="355600">
                  <a:moveTo>
                    <a:pt x="2022170" y="4445"/>
                  </a:moveTo>
                  <a:lnTo>
                    <a:pt x="1770329" y="4445"/>
                  </a:lnTo>
                  <a:lnTo>
                    <a:pt x="1770329" y="350647"/>
                  </a:lnTo>
                  <a:lnTo>
                    <a:pt x="2025599" y="350647"/>
                  </a:lnTo>
                  <a:lnTo>
                    <a:pt x="2025599" y="287147"/>
                  </a:lnTo>
                  <a:lnTo>
                    <a:pt x="1856562" y="287147"/>
                  </a:lnTo>
                  <a:lnTo>
                    <a:pt x="1856562" y="203835"/>
                  </a:lnTo>
                  <a:lnTo>
                    <a:pt x="2014423" y="203835"/>
                  </a:lnTo>
                  <a:lnTo>
                    <a:pt x="2014423" y="140462"/>
                  </a:lnTo>
                  <a:lnTo>
                    <a:pt x="1856562" y="140462"/>
                  </a:lnTo>
                  <a:lnTo>
                    <a:pt x="1856562" y="67818"/>
                  </a:lnTo>
                  <a:lnTo>
                    <a:pt x="2022170" y="67818"/>
                  </a:lnTo>
                  <a:lnTo>
                    <a:pt x="2022170" y="4445"/>
                  </a:lnTo>
                  <a:close/>
                </a:path>
                <a:path w="2025650" h="355600">
                  <a:moveTo>
                    <a:pt x="914984" y="4445"/>
                  </a:moveTo>
                  <a:lnTo>
                    <a:pt x="676656" y="4445"/>
                  </a:lnTo>
                  <a:lnTo>
                    <a:pt x="676656" y="350647"/>
                  </a:lnTo>
                  <a:lnTo>
                    <a:pt x="762838" y="350647"/>
                  </a:lnTo>
                  <a:lnTo>
                    <a:pt x="762838" y="208534"/>
                  </a:lnTo>
                  <a:lnTo>
                    <a:pt x="914984" y="208534"/>
                  </a:lnTo>
                  <a:lnTo>
                    <a:pt x="914984" y="145161"/>
                  </a:lnTo>
                  <a:lnTo>
                    <a:pt x="762838" y="145161"/>
                  </a:lnTo>
                  <a:lnTo>
                    <a:pt x="762838" y="67818"/>
                  </a:lnTo>
                  <a:lnTo>
                    <a:pt x="914984" y="67818"/>
                  </a:lnTo>
                  <a:lnTo>
                    <a:pt x="914984" y="4445"/>
                  </a:lnTo>
                  <a:close/>
                </a:path>
                <a:path w="2025650" h="355600">
                  <a:moveTo>
                    <a:pt x="607847" y="4445"/>
                  </a:moveTo>
                  <a:lnTo>
                    <a:pt x="356082" y="4445"/>
                  </a:lnTo>
                  <a:lnTo>
                    <a:pt x="356082" y="350647"/>
                  </a:lnTo>
                  <a:lnTo>
                    <a:pt x="611314" y="350647"/>
                  </a:lnTo>
                  <a:lnTo>
                    <a:pt x="611314" y="287147"/>
                  </a:lnTo>
                  <a:lnTo>
                    <a:pt x="442315" y="287147"/>
                  </a:lnTo>
                  <a:lnTo>
                    <a:pt x="442315" y="203835"/>
                  </a:lnTo>
                  <a:lnTo>
                    <a:pt x="600163" y="203835"/>
                  </a:lnTo>
                  <a:lnTo>
                    <a:pt x="600163" y="140462"/>
                  </a:lnTo>
                  <a:lnTo>
                    <a:pt x="442315" y="140462"/>
                  </a:lnTo>
                  <a:lnTo>
                    <a:pt x="442315" y="67818"/>
                  </a:lnTo>
                  <a:lnTo>
                    <a:pt x="607847" y="67818"/>
                  </a:lnTo>
                  <a:lnTo>
                    <a:pt x="607847" y="4445"/>
                  </a:lnTo>
                  <a:close/>
                </a:path>
              </a:pathLst>
            </a:custGeom>
            <a:solidFill>
              <a:srgbClr val="9BBA58"/>
            </a:solidFill>
          </p:spPr>
          <p:txBody>
            <a:bodyPr wrap="square" lIns="0" tIns="0" rIns="0" bIns="0" rtlCol="0"/>
            <a:lstStyle/>
            <a:p>
              <a:endParaRPr/>
            </a:p>
          </p:txBody>
        </p:sp>
        <p:pic>
          <p:nvPicPr>
            <p:cNvPr id="6" name="object 6"/>
            <p:cNvPicPr/>
            <p:nvPr/>
          </p:nvPicPr>
          <p:blipFill>
            <a:blip r:embed="rId3" cstate="print"/>
            <a:stretch>
              <a:fillRect/>
            </a:stretch>
          </p:blipFill>
          <p:spPr>
            <a:xfrm>
              <a:off x="592759" y="796290"/>
              <a:ext cx="122389" cy="90932"/>
            </a:xfrm>
            <a:prstGeom prst="rect">
              <a:avLst/>
            </a:prstGeom>
          </p:spPr>
        </p:pic>
        <p:pic>
          <p:nvPicPr>
            <p:cNvPr id="7" name="object 7"/>
            <p:cNvPicPr/>
            <p:nvPr/>
          </p:nvPicPr>
          <p:blipFill>
            <a:blip r:embed="rId4" cstate="print"/>
            <a:stretch>
              <a:fillRect/>
            </a:stretch>
          </p:blipFill>
          <p:spPr>
            <a:xfrm>
              <a:off x="1563624" y="662940"/>
              <a:ext cx="227711" cy="220345"/>
            </a:xfrm>
            <a:prstGeom prst="rect">
              <a:avLst/>
            </a:prstGeom>
          </p:spPr>
        </p:pic>
        <p:pic>
          <p:nvPicPr>
            <p:cNvPr id="8" name="object 8"/>
            <p:cNvPicPr/>
            <p:nvPr/>
          </p:nvPicPr>
          <p:blipFill>
            <a:blip r:embed="rId5" cstate="print"/>
            <a:stretch>
              <a:fillRect/>
            </a:stretch>
          </p:blipFill>
          <p:spPr>
            <a:xfrm>
              <a:off x="2019173" y="658748"/>
              <a:ext cx="102108" cy="88011"/>
            </a:xfrm>
            <a:prstGeom prst="rect">
              <a:avLst/>
            </a:prstGeom>
          </p:spPr>
        </p:pic>
        <p:pic>
          <p:nvPicPr>
            <p:cNvPr id="9" name="object 9"/>
            <p:cNvPicPr/>
            <p:nvPr/>
          </p:nvPicPr>
          <p:blipFill>
            <a:blip r:embed="rId6" cstate="print"/>
            <a:stretch>
              <a:fillRect/>
            </a:stretch>
          </p:blipFill>
          <p:spPr>
            <a:xfrm>
              <a:off x="592759" y="658748"/>
              <a:ext cx="98348" cy="83312"/>
            </a:xfrm>
            <a:prstGeom prst="rect">
              <a:avLst/>
            </a:prstGeom>
          </p:spPr>
        </p:pic>
        <p:sp>
          <p:nvSpPr>
            <p:cNvPr id="10" name="object 10"/>
            <p:cNvSpPr/>
            <p:nvPr/>
          </p:nvSpPr>
          <p:spPr>
            <a:xfrm>
              <a:off x="511098" y="595502"/>
              <a:ext cx="2025650" cy="355600"/>
            </a:xfrm>
            <a:custGeom>
              <a:avLst/>
              <a:gdLst/>
              <a:ahLst/>
              <a:cxnLst/>
              <a:rect l="l" t="t" r="r" b="b"/>
              <a:pathLst>
                <a:path w="2025650" h="355600">
                  <a:moveTo>
                    <a:pt x="1770329" y="4445"/>
                  </a:moveTo>
                  <a:lnTo>
                    <a:pt x="2022170" y="4445"/>
                  </a:lnTo>
                  <a:lnTo>
                    <a:pt x="2022170" y="67818"/>
                  </a:lnTo>
                  <a:lnTo>
                    <a:pt x="1856562" y="67818"/>
                  </a:lnTo>
                  <a:lnTo>
                    <a:pt x="1856562" y="140462"/>
                  </a:lnTo>
                  <a:lnTo>
                    <a:pt x="2014423" y="140462"/>
                  </a:lnTo>
                  <a:lnTo>
                    <a:pt x="2014423" y="203835"/>
                  </a:lnTo>
                  <a:lnTo>
                    <a:pt x="1856562" y="203835"/>
                  </a:lnTo>
                  <a:lnTo>
                    <a:pt x="1856562" y="287147"/>
                  </a:lnTo>
                  <a:lnTo>
                    <a:pt x="2025599" y="287147"/>
                  </a:lnTo>
                  <a:lnTo>
                    <a:pt x="2025599" y="350647"/>
                  </a:lnTo>
                  <a:lnTo>
                    <a:pt x="1770329" y="350647"/>
                  </a:lnTo>
                  <a:lnTo>
                    <a:pt x="1770329" y="4445"/>
                  </a:lnTo>
                  <a:close/>
                </a:path>
                <a:path w="2025650" h="355600">
                  <a:moveTo>
                    <a:pt x="1426413" y="4445"/>
                  </a:moveTo>
                  <a:lnTo>
                    <a:pt x="1581099" y="4445"/>
                  </a:lnTo>
                  <a:lnTo>
                    <a:pt x="1605076" y="6256"/>
                  </a:lnTo>
                  <a:lnTo>
                    <a:pt x="1645982" y="20786"/>
                  </a:lnTo>
                  <a:lnTo>
                    <a:pt x="1676648" y="48845"/>
                  </a:lnTo>
                  <a:lnTo>
                    <a:pt x="1692408" y="84052"/>
                  </a:lnTo>
                  <a:lnTo>
                    <a:pt x="1694383" y="104012"/>
                  </a:lnTo>
                  <a:lnTo>
                    <a:pt x="1690666" y="130730"/>
                  </a:lnTo>
                  <a:lnTo>
                    <a:pt x="1679508" y="153733"/>
                  </a:lnTo>
                  <a:lnTo>
                    <a:pt x="1660896" y="173021"/>
                  </a:lnTo>
                  <a:lnTo>
                    <a:pt x="1634820" y="188595"/>
                  </a:lnTo>
                  <a:lnTo>
                    <a:pt x="1647704" y="197076"/>
                  </a:lnTo>
                  <a:lnTo>
                    <a:pt x="1660267" y="210534"/>
                  </a:lnTo>
                  <a:lnTo>
                    <a:pt x="1672521" y="228992"/>
                  </a:lnTo>
                  <a:lnTo>
                    <a:pt x="1684477" y="252475"/>
                  </a:lnTo>
                  <a:lnTo>
                    <a:pt x="1696097" y="278120"/>
                  </a:lnTo>
                  <a:lnTo>
                    <a:pt x="1707527" y="303037"/>
                  </a:lnTo>
                  <a:lnTo>
                    <a:pt x="1718767" y="327217"/>
                  </a:lnTo>
                  <a:lnTo>
                    <a:pt x="1729816" y="350647"/>
                  </a:lnTo>
                  <a:lnTo>
                    <a:pt x="1635201" y="350647"/>
                  </a:lnTo>
                  <a:lnTo>
                    <a:pt x="1630148" y="340143"/>
                  </a:lnTo>
                  <a:lnTo>
                    <a:pt x="1623548" y="325770"/>
                  </a:lnTo>
                  <a:lnTo>
                    <a:pt x="1615377" y="307516"/>
                  </a:lnTo>
                  <a:lnTo>
                    <a:pt x="1605610" y="285369"/>
                  </a:lnTo>
                  <a:lnTo>
                    <a:pt x="1595438" y="263511"/>
                  </a:lnTo>
                  <a:lnTo>
                    <a:pt x="1569542" y="223774"/>
                  </a:lnTo>
                  <a:lnTo>
                    <a:pt x="1537538" y="210058"/>
                  </a:lnTo>
                  <a:lnTo>
                    <a:pt x="1512646" y="210058"/>
                  </a:lnTo>
                  <a:lnTo>
                    <a:pt x="1512646" y="350647"/>
                  </a:lnTo>
                  <a:lnTo>
                    <a:pt x="1426413" y="350647"/>
                  </a:lnTo>
                  <a:lnTo>
                    <a:pt x="1426413" y="4445"/>
                  </a:lnTo>
                  <a:close/>
                </a:path>
                <a:path w="2025650" h="355600">
                  <a:moveTo>
                    <a:pt x="676656" y="4445"/>
                  </a:moveTo>
                  <a:lnTo>
                    <a:pt x="914984" y="4445"/>
                  </a:lnTo>
                  <a:lnTo>
                    <a:pt x="914984" y="67818"/>
                  </a:lnTo>
                  <a:lnTo>
                    <a:pt x="762838" y="67818"/>
                  </a:lnTo>
                  <a:lnTo>
                    <a:pt x="762838" y="145161"/>
                  </a:lnTo>
                  <a:lnTo>
                    <a:pt x="914984" y="145161"/>
                  </a:lnTo>
                  <a:lnTo>
                    <a:pt x="914984" y="208534"/>
                  </a:lnTo>
                  <a:lnTo>
                    <a:pt x="762838" y="208534"/>
                  </a:lnTo>
                  <a:lnTo>
                    <a:pt x="762838" y="350647"/>
                  </a:lnTo>
                  <a:lnTo>
                    <a:pt x="676656" y="350647"/>
                  </a:lnTo>
                  <a:lnTo>
                    <a:pt x="676656" y="4445"/>
                  </a:lnTo>
                  <a:close/>
                </a:path>
                <a:path w="2025650" h="355600">
                  <a:moveTo>
                    <a:pt x="356082" y="4445"/>
                  </a:moveTo>
                  <a:lnTo>
                    <a:pt x="607847" y="4445"/>
                  </a:lnTo>
                  <a:lnTo>
                    <a:pt x="607847" y="67818"/>
                  </a:lnTo>
                  <a:lnTo>
                    <a:pt x="442315" y="67818"/>
                  </a:lnTo>
                  <a:lnTo>
                    <a:pt x="442315" y="140462"/>
                  </a:lnTo>
                  <a:lnTo>
                    <a:pt x="600163" y="140462"/>
                  </a:lnTo>
                  <a:lnTo>
                    <a:pt x="600163" y="203835"/>
                  </a:lnTo>
                  <a:lnTo>
                    <a:pt x="442315" y="203835"/>
                  </a:lnTo>
                  <a:lnTo>
                    <a:pt x="442315" y="287147"/>
                  </a:lnTo>
                  <a:lnTo>
                    <a:pt x="611314" y="287147"/>
                  </a:lnTo>
                  <a:lnTo>
                    <a:pt x="611314" y="350647"/>
                  </a:lnTo>
                  <a:lnTo>
                    <a:pt x="356082" y="350647"/>
                  </a:lnTo>
                  <a:lnTo>
                    <a:pt x="356082" y="4445"/>
                  </a:lnTo>
                  <a:close/>
                </a:path>
                <a:path w="2025650" h="355600">
                  <a:moveTo>
                    <a:pt x="0" y="4445"/>
                  </a:moveTo>
                  <a:lnTo>
                    <a:pt x="149669" y="4445"/>
                  </a:lnTo>
                  <a:lnTo>
                    <a:pt x="175001" y="6042"/>
                  </a:lnTo>
                  <a:lnTo>
                    <a:pt x="217063" y="18857"/>
                  </a:lnTo>
                  <a:lnTo>
                    <a:pt x="247186" y="43624"/>
                  </a:lnTo>
                  <a:lnTo>
                    <a:pt x="264401" y="91059"/>
                  </a:lnTo>
                  <a:lnTo>
                    <a:pt x="261443" y="112301"/>
                  </a:lnTo>
                  <a:lnTo>
                    <a:pt x="252569" y="130889"/>
                  </a:lnTo>
                  <a:lnTo>
                    <a:pt x="237778" y="146833"/>
                  </a:lnTo>
                  <a:lnTo>
                    <a:pt x="217068" y="160147"/>
                  </a:lnTo>
                  <a:lnTo>
                    <a:pt x="233863" y="165738"/>
                  </a:lnTo>
                  <a:lnTo>
                    <a:pt x="271703" y="193421"/>
                  </a:lnTo>
                  <a:lnTo>
                    <a:pt x="289481" y="233533"/>
                  </a:lnTo>
                  <a:lnTo>
                    <a:pt x="290664" y="248920"/>
                  </a:lnTo>
                  <a:lnTo>
                    <a:pt x="288728" y="270444"/>
                  </a:lnTo>
                  <a:lnTo>
                    <a:pt x="273241" y="307159"/>
                  </a:lnTo>
                  <a:lnTo>
                    <a:pt x="242375" y="334680"/>
                  </a:lnTo>
                  <a:lnTo>
                    <a:pt x="196783" y="348865"/>
                  </a:lnTo>
                  <a:lnTo>
                    <a:pt x="168503" y="350647"/>
                  </a:lnTo>
                  <a:lnTo>
                    <a:pt x="0" y="350647"/>
                  </a:lnTo>
                  <a:lnTo>
                    <a:pt x="0" y="4445"/>
                  </a:lnTo>
                  <a:close/>
                </a:path>
                <a:path w="2025650" h="355600">
                  <a:moveTo>
                    <a:pt x="1166571" y="0"/>
                  </a:moveTo>
                  <a:lnTo>
                    <a:pt x="1208743" y="3333"/>
                  </a:lnTo>
                  <a:lnTo>
                    <a:pt x="1246676" y="13335"/>
                  </a:lnTo>
                  <a:lnTo>
                    <a:pt x="1309827" y="53339"/>
                  </a:lnTo>
                  <a:lnTo>
                    <a:pt x="1350864" y="111125"/>
                  </a:lnTo>
                  <a:lnTo>
                    <a:pt x="1364564" y="177673"/>
                  </a:lnTo>
                  <a:lnTo>
                    <a:pt x="1361107" y="212391"/>
                  </a:lnTo>
                  <a:lnTo>
                    <a:pt x="1333381" y="274685"/>
                  </a:lnTo>
                  <a:lnTo>
                    <a:pt x="1279371" y="325356"/>
                  </a:lnTo>
                  <a:lnTo>
                    <a:pt x="1208124" y="351784"/>
                  </a:lnTo>
                  <a:lnTo>
                    <a:pt x="1166571" y="355092"/>
                  </a:lnTo>
                  <a:lnTo>
                    <a:pt x="1124613" y="351805"/>
                  </a:lnTo>
                  <a:lnTo>
                    <a:pt x="1086751" y="341947"/>
                  </a:lnTo>
                  <a:lnTo>
                    <a:pt x="1023315" y="302513"/>
                  </a:lnTo>
                  <a:lnTo>
                    <a:pt x="981881" y="244998"/>
                  </a:lnTo>
                  <a:lnTo>
                    <a:pt x="968070" y="177673"/>
                  </a:lnTo>
                  <a:lnTo>
                    <a:pt x="971499" y="143188"/>
                  </a:lnTo>
                  <a:lnTo>
                    <a:pt x="998931" y="80982"/>
                  </a:lnTo>
                  <a:lnTo>
                    <a:pt x="1052556" y="29896"/>
                  </a:lnTo>
                  <a:lnTo>
                    <a:pt x="1124375" y="3313"/>
                  </a:lnTo>
                  <a:lnTo>
                    <a:pt x="1166571" y="0"/>
                  </a:lnTo>
                  <a:close/>
                </a:path>
              </a:pathLst>
            </a:custGeom>
            <a:ln w="9144">
              <a:solidFill>
                <a:srgbClr val="FFFFFF"/>
              </a:solidFill>
            </a:ln>
          </p:spPr>
          <p:txBody>
            <a:bodyPr wrap="square" lIns="0" tIns="0" rIns="0" bIns="0" rtlCol="0"/>
            <a:lstStyle/>
            <a:p>
              <a:endParaRPr/>
            </a:p>
          </p:txBody>
        </p:sp>
      </p:grpSp>
      <p:sp>
        <p:nvSpPr>
          <p:cNvPr id="11" name="object 11"/>
          <p:cNvSpPr txBox="1">
            <a:spLocks noGrp="1"/>
          </p:cNvSpPr>
          <p:nvPr>
            <p:ph type="title" idx="4294967295"/>
          </p:nvPr>
        </p:nvSpPr>
        <p:spPr>
          <a:xfrm>
            <a:off x="2007316" y="1002511"/>
            <a:ext cx="2081213" cy="635000"/>
          </a:xfrm>
          <a:prstGeom prst="rect">
            <a:avLst/>
          </a:prstGeom>
        </p:spPr>
        <p:txBody>
          <a:bodyPr vert="horz" wrap="square" lIns="0" tIns="12065" rIns="0" bIns="0" rtlCol="0" anchor="ctr">
            <a:spAutoFit/>
          </a:bodyPr>
          <a:lstStyle/>
          <a:p>
            <a:pPr marL="12700">
              <a:lnSpc>
                <a:spcPct val="100000"/>
              </a:lnSpc>
              <a:spcBef>
                <a:spcPts val="95"/>
              </a:spcBef>
            </a:pPr>
            <a:r>
              <a:rPr sz="4000" i="1" spc="-10" dirty="0">
                <a:solidFill>
                  <a:srgbClr val="F8F8F8"/>
                </a:solidFill>
                <a:latin typeface="Gill Sans MT"/>
                <a:cs typeface="Gill Sans MT"/>
              </a:rPr>
              <a:t>auditorium</a:t>
            </a:r>
            <a:endParaRPr sz="4000" dirty="0">
              <a:latin typeface="Gill Sans MT"/>
              <a:cs typeface="Gill Sans M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1524000" y="0"/>
            <a:ext cx="9144000" cy="6857998"/>
          </a:xfrm>
          <a:prstGeom prst="rect">
            <a:avLst/>
          </a:prstGeom>
        </p:spPr>
      </p:pic>
      <p:sp>
        <p:nvSpPr>
          <p:cNvPr id="3" name="object 3"/>
          <p:cNvSpPr txBox="1">
            <a:spLocks noGrp="1"/>
          </p:cNvSpPr>
          <p:nvPr>
            <p:ph type="title" idx="4294967295"/>
          </p:nvPr>
        </p:nvSpPr>
        <p:spPr>
          <a:xfrm>
            <a:off x="8208335" y="129289"/>
            <a:ext cx="2081213" cy="635000"/>
          </a:xfrm>
          <a:prstGeom prst="rect">
            <a:avLst/>
          </a:prstGeom>
        </p:spPr>
        <p:txBody>
          <a:bodyPr vert="horz" wrap="square" lIns="0" tIns="12065" rIns="0" bIns="0" rtlCol="0" anchor="ctr">
            <a:spAutoFit/>
          </a:bodyPr>
          <a:lstStyle/>
          <a:p>
            <a:pPr marL="12700">
              <a:lnSpc>
                <a:spcPct val="100000"/>
              </a:lnSpc>
              <a:spcBef>
                <a:spcPts val="95"/>
              </a:spcBef>
            </a:pPr>
            <a:r>
              <a:rPr sz="4000" i="1" spc="-10" dirty="0">
                <a:solidFill>
                  <a:srgbClr val="F8F8F8"/>
                </a:solidFill>
                <a:latin typeface="Gill Sans MT"/>
                <a:cs typeface="Gill Sans MT"/>
              </a:rPr>
              <a:t>auditorium</a:t>
            </a:r>
            <a:endParaRPr sz="4000" dirty="0">
              <a:latin typeface="Gill Sans MT"/>
              <a:cs typeface="Gill Sans M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16"/>
          <p:cNvSpPr txBox="1">
            <a:spLocks noGrp="1"/>
          </p:cNvSpPr>
          <p:nvPr>
            <p:ph type="title"/>
          </p:nvPr>
        </p:nvSpPr>
        <p:spPr>
          <a:xfrm>
            <a:off x="271376" y="1943075"/>
            <a:ext cx="10515600" cy="419262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7200"/>
              <a:buFont typeface="Arial"/>
              <a:buNone/>
            </a:pPr>
            <a:r>
              <a:rPr lang="en-US" sz="7200" dirty="0">
                <a:solidFill>
                  <a:schemeClr val="lt1"/>
                </a:solidFill>
                <a:latin typeface="Arial"/>
                <a:ea typeface="Arial"/>
                <a:cs typeface="Arial"/>
                <a:sym typeface="Arial"/>
              </a:rPr>
              <a:t>Facilities for Learning</a:t>
            </a:r>
            <a:br>
              <a:rPr lang="en-US" sz="7200" b="0" i="0" u="none" dirty="0">
                <a:solidFill>
                  <a:schemeClr val="lt1"/>
                </a:solidFill>
                <a:latin typeface="Arial"/>
                <a:ea typeface="Arial"/>
                <a:cs typeface="Arial"/>
                <a:sym typeface="Arial"/>
              </a:rPr>
            </a:br>
            <a:r>
              <a:rPr lang="en-US" sz="3600" dirty="0">
                <a:solidFill>
                  <a:schemeClr val="lt1"/>
                </a:solidFill>
                <a:latin typeface="Arial"/>
                <a:ea typeface="Arial"/>
                <a:cs typeface="Arial"/>
                <a:sym typeface="Arial"/>
              </a:rPr>
              <a:t>A Special Video Presentations</a:t>
            </a:r>
            <a:br>
              <a:rPr lang="en-US" sz="7200" b="0" i="0" u="none" dirty="0">
                <a:solidFill>
                  <a:schemeClr val="lt1"/>
                </a:solidFill>
                <a:latin typeface="Arial"/>
                <a:ea typeface="Arial"/>
                <a:cs typeface="Arial"/>
                <a:sym typeface="Arial"/>
              </a:rPr>
            </a:br>
            <a:endParaRPr dirty="0"/>
          </a:p>
        </p:txBody>
      </p:sp>
      <p:sp>
        <p:nvSpPr>
          <p:cNvPr id="216" name="Google Shape;216;p16"/>
          <p:cNvSpPr txBox="1">
            <a:spLocks noGrp="1"/>
          </p:cNvSpPr>
          <p:nvPr>
            <p:ph type="body" idx="1"/>
          </p:nvPr>
        </p:nvSpPr>
        <p:spPr>
          <a:xfrm>
            <a:off x="425449" y="5282120"/>
            <a:ext cx="11595565" cy="1313234"/>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2400"/>
              <a:buNone/>
            </a:pPr>
            <a:endParaRPr sz="2400" b="0" i="0" u="none" dirty="0">
              <a:solidFill>
                <a:schemeClr val="dk1"/>
              </a:solidFill>
              <a:latin typeface="Arial"/>
              <a:ea typeface="Arial"/>
              <a:cs typeface="Arial"/>
              <a:sym typeface="Arial"/>
            </a:endParaRPr>
          </a:p>
          <a:p>
            <a:pPr>
              <a:buClr>
                <a:schemeClr val="dk1"/>
              </a:buClr>
              <a:buSzPts val="2400"/>
            </a:pPr>
            <a:r>
              <a:rPr lang="en-US" dirty="0"/>
              <a:t>		</a:t>
            </a:r>
          </a:p>
          <a:p>
            <a:pPr marL="0" lvl="0" indent="0" algn="l" rtl="0">
              <a:lnSpc>
                <a:spcPct val="90000"/>
              </a:lnSpc>
              <a:spcBef>
                <a:spcPts val="1000"/>
              </a:spcBef>
              <a:spcAft>
                <a:spcPts val="0"/>
              </a:spcAft>
              <a:buClr>
                <a:schemeClr val="dk1"/>
              </a:buClr>
              <a:buSzPts val="2400"/>
              <a:buNone/>
            </a:pPr>
            <a:endParaRPr dirty="0"/>
          </a:p>
        </p:txBody>
      </p:sp>
    </p:spTree>
    <p:extLst>
      <p:ext uri="{BB962C8B-B14F-4D97-AF65-F5344CB8AC3E}">
        <p14:creationId xmlns:p14="http://schemas.microsoft.com/office/powerpoint/2010/main" val="69487945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29"/>
          <p:cNvSpPr txBox="1">
            <a:spLocks noGrp="1"/>
          </p:cNvSpPr>
          <p:nvPr>
            <p:ph type="title"/>
          </p:nvPr>
        </p:nvSpPr>
        <p:spPr>
          <a:xfrm>
            <a:off x="473075" y="3586162"/>
            <a:ext cx="10515600" cy="2852737"/>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7200"/>
              <a:buFont typeface="Arial"/>
              <a:buNone/>
            </a:pPr>
            <a:r>
              <a:rPr lang="en-US" sz="7200" b="0" i="0" u="none">
                <a:solidFill>
                  <a:schemeClr val="lt1"/>
                </a:solidFill>
                <a:latin typeface="Arial"/>
                <a:ea typeface="Arial"/>
                <a:cs typeface="Arial"/>
                <a:sym typeface="Arial"/>
              </a:rPr>
              <a:t>Small Group </a:t>
            </a:r>
            <a:br>
              <a:rPr lang="en-US" sz="7200" b="0" i="0" u="none">
                <a:solidFill>
                  <a:schemeClr val="lt1"/>
                </a:solidFill>
                <a:latin typeface="Arial"/>
                <a:ea typeface="Arial"/>
                <a:cs typeface="Arial"/>
                <a:sym typeface="Arial"/>
              </a:rPr>
            </a:br>
            <a:r>
              <a:rPr lang="en-US" sz="7200" b="0" i="0" u="none">
                <a:solidFill>
                  <a:schemeClr val="lt1"/>
                </a:solidFill>
                <a:latin typeface="Arial"/>
                <a:ea typeface="Arial"/>
                <a:cs typeface="Arial"/>
                <a:sym typeface="Arial"/>
              </a:rPr>
              <a:t>Work Activity</a:t>
            </a:r>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30"/>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a:solidFill>
                  <a:schemeClr val="lt1"/>
                </a:solidFill>
                <a:latin typeface="Arial"/>
                <a:ea typeface="Arial"/>
                <a:cs typeface="Arial"/>
                <a:sym typeface="Arial"/>
              </a:rPr>
              <a:t>Small Group Work Activity</a:t>
            </a:r>
            <a:endParaRPr/>
          </a:p>
        </p:txBody>
      </p:sp>
      <p:sp>
        <p:nvSpPr>
          <p:cNvPr id="347" name="Google Shape;347;p30"/>
          <p:cNvSpPr txBox="1">
            <a:spLocks noGrp="1"/>
          </p:cNvSpPr>
          <p:nvPr>
            <p:ph type="body" idx="1"/>
          </p:nvPr>
        </p:nvSpPr>
        <p:spPr>
          <a:xfrm>
            <a:off x="838200" y="2063750"/>
            <a:ext cx="7127875" cy="4543425"/>
          </a:xfrm>
          <a:prstGeom prst="rect">
            <a:avLst/>
          </a:prstGeom>
          <a:noFill/>
          <a:ln>
            <a:noFill/>
          </a:ln>
        </p:spPr>
        <p:txBody>
          <a:bodyPr spcFirstLastPara="1" wrap="square" lIns="91425" tIns="45700" rIns="91425" bIns="45700" anchor="t" anchorCtr="0">
            <a:normAutofit/>
          </a:bodyPr>
          <a:lstStyle/>
          <a:p>
            <a:pPr marL="457200" marR="0" lvl="0" indent="-457200" algn="l" rtl="0">
              <a:lnSpc>
                <a:spcPct val="90000"/>
              </a:lnSpc>
              <a:spcBef>
                <a:spcPts val="0"/>
              </a:spcBef>
              <a:spcAft>
                <a:spcPts val="0"/>
              </a:spcAft>
              <a:buClr>
                <a:schemeClr val="dk1"/>
              </a:buClr>
              <a:buSzPts val="2400"/>
              <a:buFont typeface="Arial"/>
              <a:buAutoNum type="arabicPeriod"/>
            </a:pPr>
            <a:r>
              <a:rPr lang="en-US" sz="2400" b="1" i="0" u="none" dirty="0">
                <a:solidFill>
                  <a:schemeClr val="dk1"/>
                </a:solidFill>
                <a:latin typeface="Arial"/>
                <a:ea typeface="Arial"/>
                <a:cs typeface="Arial"/>
                <a:sym typeface="Arial"/>
              </a:rPr>
              <a:t>Select a Recorder and Spokesperson</a:t>
            </a:r>
            <a:endParaRPr dirty="0"/>
          </a:p>
          <a:p>
            <a:pPr marL="457200" marR="0" lvl="0" indent="-304800" algn="l" rtl="0">
              <a:lnSpc>
                <a:spcPct val="90000"/>
              </a:lnSpc>
              <a:spcBef>
                <a:spcPts val="1000"/>
              </a:spcBef>
              <a:spcAft>
                <a:spcPts val="0"/>
              </a:spcAft>
              <a:buClr>
                <a:schemeClr val="dk1"/>
              </a:buClr>
              <a:buSzPts val="2400"/>
              <a:buFont typeface="Arial"/>
              <a:buNone/>
            </a:pPr>
            <a:endParaRPr sz="2400" b="0" i="0" u="none" dirty="0">
              <a:solidFill>
                <a:schemeClr val="dk1"/>
              </a:solidFill>
              <a:latin typeface="Arial"/>
              <a:ea typeface="Arial"/>
              <a:cs typeface="Arial"/>
              <a:sym typeface="Arial"/>
            </a:endParaRPr>
          </a:p>
          <a:p>
            <a:pPr marL="457200" marR="0" lvl="0" indent="-457200" algn="l" rtl="0">
              <a:lnSpc>
                <a:spcPct val="90000"/>
              </a:lnSpc>
              <a:spcBef>
                <a:spcPts val="1000"/>
              </a:spcBef>
              <a:spcAft>
                <a:spcPts val="0"/>
              </a:spcAft>
              <a:buClr>
                <a:schemeClr val="dk1"/>
              </a:buClr>
              <a:buSzPts val="2400"/>
              <a:buFont typeface="Arial"/>
              <a:buAutoNum type="arabicPeriod"/>
            </a:pPr>
            <a:r>
              <a:rPr lang="en-US" sz="2400" b="1" i="0" u="none" dirty="0">
                <a:solidFill>
                  <a:schemeClr val="dk1"/>
                </a:solidFill>
                <a:latin typeface="Arial"/>
                <a:ea typeface="Arial"/>
                <a:cs typeface="Arial"/>
                <a:sym typeface="Arial"/>
              </a:rPr>
              <a:t>Recorder Responsibilities</a:t>
            </a:r>
            <a:endParaRPr dirty="0"/>
          </a:p>
          <a:p>
            <a:pPr marL="685800" marR="0" lvl="1" indent="-228600" algn="l" rtl="0">
              <a:lnSpc>
                <a:spcPct val="90000"/>
              </a:lnSpc>
              <a:spcBef>
                <a:spcPts val="500"/>
              </a:spcBef>
              <a:spcAft>
                <a:spcPts val="0"/>
              </a:spcAft>
              <a:buClr>
                <a:schemeClr val="dk1"/>
              </a:buClr>
              <a:buSzPts val="2000"/>
              <a:buFont typeface="Arial"/>
              <a:buChar char="•"/>
            </a:pPr>
            <a:r>
              <a:rPr lang="en-US" sz="2000" b="0" i="0" u="none" strike="noStrike" cap="none" dirty="0">
                <a:solidFill>
                  <a:schemeClr val="dk1"/>
                </a:solidFill>
                <a:latin typeface="Arial"/>
                <a:ea typeface="Arial"/>
                <a:cs typeface="Arial"/>
                <a:sym typeface="Arial"/>
              </a:rPr>
              <a:t>Complete the information on the group’s worksheet</a:t>
            </a:r>
            <a:endParaRPr dirty="0"/>
          </a:p>
          <a:p>
            <a:pPr marL="457200" marR="0" lvl="0" indent="-304800" algn="l" rtl="0">
              <a:lnSpc>
                <a:spcPct val="90000"/>
              </a:lnSpc>
              <a:spcBef>
                <a:spcPts val="1000"/>
              </a:spcBef>
              <a:spcAft>
                <a:spcPts val="0"/>
              </a:spcAft>
              <a:buClr>
                <a:schemeClr val="dk1"/>
              </a:buClr>
              <a:buSzPts val="2400"/>
              <a:buFont typeface="Arial"/>
              <a:buNone/>
            </a:pPr>
            <a:endParaRPr sz="2400" b="0" i="0" u="none" dirty="0">
              <a:solidFill>
                <a:schemeClr val="dk1"/>
              </a:solidFill>
              <a:latin typeface="Arial"/>
              <a:ea typeface="Arial"/>
              <a:cs typeface="Arial"/>
              <a:sym typeface="Arial"/>
            </a:endParaRPr>
          </a:p>
          <a:p>
            <a:pPr marL="457200" marR="0" lvl="0" indent="-457200" algn="l" rtl="0">
              <a:lnSpc>
                <a:spcPct val="90000"/>
              </a:lnSpc>
              <a:spcBef>
                <a:spcPts val="1000"/>
              </a:spcBef>
              <a:spcAft>
                <a:spcPts val="0"/>
              </a:spcAft>
              <a:buClr>
                <a:schemeClr val="dk1"/>
              </a:buClr>
              <a:buSzPts val="2400"/>
              <a:buFont typeface="Arial"/>
              <a:buAutoNum type="arabicPeriod"/>
            </a:pPr>
            <a:r>
              <a:rPr lang="en-US" sz="2400" b="1" i="0" u="none" dirty="0">
                <a:solidFill>
                  <a:schemeClr val="dk1"/>
                </a:solidFill>
                <a:latin typeface="Arial"/>
                <a:ea typeface="Arial"/>
                <a:cs typeface="Arial"/>
                <a:sym typeface="Arial"/>
              </a:rPr>
              <a:t>Spokesperson Responsibilities </a:t>
            </a:r>
            <a:endParaRPr dirty="0"/>
          </a:p>
          <a:p>
            <a:pPr marL="685800" marR="0" lvl="1" indent="-228600" algn="l" rtl="0">
              <a:lnSpc>
                <a:spcPct val="90000"/>
              </a:lnSpc>
              <a:spcBef>
                <a:spcPts val="500"/>
              </a:spcBef>
              <a:spcAft>
                <a:spcPts val="0"/>
              </a:spcAft>
              <a:buClr>
                <a:schemeClr val="dk1"/>
              </a:buClr>
              <a:buSzPts val="2000"/>
              <a:buFont typeface="Arial"/>
              <a:buChar char="•"/>
            </a:pPr>
            <a:r>
              <a:rPr lang="en-US" sz="2000" b="0" i="0" u="none" strike="noStrike" cap="none" dirty="0">
                <a:solidFill>
                  <a:schemeClr val="dk1"/>
                </a:solidFill>
                <a:latin typeface="Arial"/>
                <a:ea typeface="Arial"/>
                <a:cs typeface="Arial"/>
                <a:sym typeface="Arial"/>
              </a:rPr>
              <a:t>Facilitate Discussion</a:t>
            </a:r>
            <a:endParaRPr dirty="0"/>
          </a:p>
          <a:p>
            <a:pPr marL="685800" marR="0" lvl="1" indent="-228600" algn="l" rtl="0">
              <a:lnSpc>
                <a:spcPct val="90000"/>
              </a:lnSpc>
              <a:spcBef>
                <a:spcPts val="500"/>
              </a:spcBef>
              <a:spcAft>
                <a:spcPts val="0"/>
              </a:spcAft>
              <a:buClr>
                <a:schemeClr val="dk1"/>
              </a:buClr>
              <a:buSzPts val="2000"/>
              <a:buFont typeface="Arial"/>
              <a:buChar char="•"/>
            </a:pPr>
            <a:r>
              <a:rPr lang="en-US" sz="2000" b="0" i="0" u="none" strike="noStrike" cap="none" dirty="0">
                <a:solidFill>
                  <a:schemeClr val="dk1"/>
                </a:solidFill>
                <a:latin typeface="Arial"/>
                <a:ea typeface="Arial"/>
                <a:cs typeface="Arial"/>
                <a:sym typeface="Arial"/>
              </a:rPr>
              <a:t>Keep Group Focused/On Task</a:t>
            </a:r>
            <a:endParaRPr dirty="0"/>
          </a:p>
          <a:p>
            <a:pPr marL="685800" marR="0" lvl="1" indent="-228600" algn="l" rtl="0">
              <a:lnSpc>
                <a:spcPct val="90000"/>
              </a:lnSpc>
              <a:spcBef>
                <a:spcPts val="500"/>
              </a:spcBef>
              <a:spcAft>
                <a:spcPts val="0"/>
              </a:spcAft>
              <a:buClr>
                <a:schemeClr val="dk1"/>
              </a:buClr>
              <a:buSzPts val="2000"/>
              <a:buFont typeface="Arial"/>
              <a:buChar char="•"/>
            </a:pPr>
            <a:r>
              <a:rPr lang="en-US" sz="2000" b="0" i="0" u="none" strike="noStrike" cap="none" dirty="0">
                <a:solidFill>
                  <a:schemeClr val="dk1"/>
                </a:solidFill>
                <a:latin typeface="Arial"/>
                <a:ea typeface="Arial"/>
                <a:cs typeface="Arial"/>
                <a:sym typeface="Arial"/>
              </a:rPr>
              <a:t>Report Group’s Information </a:t>
            </a:r>
            <a:endParaRPr dirty="0"/>
          </a:p>
          <a:p>
            <a:pPr marL="228600" marR="0" lvl="0" indent="-101600" algn="l" rtl="0">
              <a:lnSpc>
                <a:spcPct val="90000"/>
              </a:lnSpc>
              <a:spcBef>
                <a:spcPts val="1000"/>
              </a:spcBef>
              <a:spcAft>
                <a:spcPts val="0"/>
              </a:spcAft>
              <a:buClr>
                <a:schemeClr val="dk1"/>
              </a:buClr>
              <a:buSzPts val="2000"/>
              <a:buFont typeface="Arial"/>
              <a:buNone/>
            </a:pPr>
            <a:endParaRPr sz="2000" b="0" i="0" u="none" strike="noStrike" cap="none" dirty="0">
              <a:solidFill>
                <a:schemeClr val="dk1"/>
              </a:solidFill>
              <a:latin typeface="Arial"/>
              <a:ea typeface="Arial"/>
              <a:cs typeface="Arial"/>
              <a:sym typeface="Arial"/>
            </a:endParaRPr>
          </a:p>
        </p:txBody>
      </p:sp>
      <p:graphicFrame>
        <p:nvGraphicFramePr>
          <p:cNvPr id="348" name="Google Shape;348;p30"/>
          <p:cNvGraphicFramePr/>
          <p:nvPr/>
        </p:nvGraphicFramePr>
        <p:xfrm>
          <a:off x="8388350" y="2063750"/>
          <a:ext cx="3289300" cy="4257675"/>
        </p:xfrm>
        <a:graphic>
          <a:graphicData uri="http://schemas.openxmlformats.org/presentationml/2006/ole">
            <mc:AlternateContent xmlns:mc="http://schemas.openxmlformats.org/markup-compatibility/2006">
              <mc:Choice xmlns:v="urn:schemas-microsoft-com:vml" Requires="v">
                <p:oleObj r:id="rId3" imgW="3289300" imgH="4257675" progId="Acrobat.Document.DC">
                  <p:embed/>
                </p:oleObj>
              </mc:Choice>
              <mc:Fallback>
                <p:oleObj r:id="rId3" imgW="3289300" imgH="4257675" progId="Acrobat.Document.DC">
                  <p:embed/>
                  <p:pic>
                    <p:nvPicPr>
                      <p:cNvPr id="348" name="Google Shape;348;p30"/>
                      <p:cNvPicPr preferRelativeResize="0"/>
                      <p:nvPr/>
                    </p:nvPicPr>
                    <p:blipFill rotWithShape="1">
                      <a:blip r:embed="rId4">
                        <a:alphaModFix/>
                      </a:blip>
                      <a:srcRect/>
                      <a:stretch/>
                    </p:blipFill>
                    <p:spPr>
                      <a:xfrm>
                        <a:off x="8388350" y="2063750"/>
                        <a:ext cx="3289300" cy="4257675"/>
                      </a:xfrm>
                      <a:prstGeom prst="rect">
                        <a:avLst/>
                      </a:prstGeom>
                      <a:noFill/>
                      <a:ln w="9525" cap="flat" cmpd="sng">
                        <a:solidFill>
                          <a:schemeClr val="dk1"/>
                        </a:solidFill>
                        <a:prstDash val="solid"/>
                        <a:miter lim="800000"/>
                        <a:headEnd type="none" w="sm" len="sm"/>
                        <a:tailEnd type="none" w="sm" len="sm"/>
                      </a:ln>
                    </p:spPr>
                  </p:pic>
                </p:oleObj>
              </mc:Fallback>
            </mc:AlternateContent>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31"/>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a:solidFill>
                  <a:schemeClr val="lt1"/>
                </a:solidFill>
                <a:latin typeface="Arial"/>
                <a:ea typeface="Arial"/>
                <a:cs typeface="Arial"/>
                <a:sym typeface="Arial"/>
              </a:rPr>
              <a:t>Small Group Worksheet</a:t>
            </a:r>
            <a:endParaRPr/>
          </a:p>
        </p:txBody>
      </p:sp>
      <p:sp>
        <p:nvSpPr>
          <p:cNvPr id="355" name="Google Shape;355;p31"/>
          <p:cNvSpPr txBox="1">
            <a:spLocks noGrp="1"/>
          </p:cNvSpPr>
          <p:nvPr>
            <p:ph type="body" idx="1"/>
          </p:nvPr>
        </p:nvSpPr>
        <p:spPr>
          <a:xfrm>
            <a:off x="838200" y="1927225"/>
            <a:ext cx="10725150" cy="4565650"/>
          </a:xfrm>
          <a:prstGeom prst="rect">
            <a:avLst/>
          </a:prstGeom>
          <a:noFill/>
          <a:ln>
            <a:noFill/>
          </a:ln>
        </p:spPr>
        <p:txBody>
          <a:bodyPr spcFirstLastPara="1" wrap="square" lIns="91425" tIns="45700" rIns="91425" bIns="45700" anchor="t" anchorCtr="0">
            <a:noAutofit/>
          </a:bodyPr>
          <a:lstStyle/>
          <a:p>
            <a:pPr marL="228600" marR="0" lvl="0" indent="-76200" algn="l" rtl="0">
              <a:lnSpc>
                <a:spcPct val="90000"/>
              </a:lnSpc>
              <a:spcBef>
                <a:spcPts val="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Information on worksheet should reflect consensus/general agreement of group members.</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Monitor progress to complete the worksheet in allotted time.</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Only group recorder’s worksheet will be collected.</a:t>
            </a:r>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32"/>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400"/>
              <a:buFont typeface="Arial"/>
              <a:buNone/>
            </a:pPr>
            <a:r>
              <a:rPr lang="en-US" sz="4400" b="0" i="0" u="none">
                <a:solidFill>
                  <a:schemeClr val="lt1"/>
                </a:solidFill>
                <a:latin typeface="Arial"/>
                <a:ea typeface="Arial"/>
                <a:cs typeface="Arial"/>
                <a:sym typeface="Arial"/>
              </a:rPr>
              <a:t>Small Group Discussion Norms</a:t>
            </a:r>
            <a:endParaRPr/>
          </a:p>
        </p:txBody>
      </p:sp>
      <p:sp>
        <p:nvSpPr>
          <p:cNvPr id="362" name="Google Shape;362;p32"/>
          <p:cNvSpPr txBox="1">
            <a:spLocks noGrp="1"/>
          </p:cNvSpPr>
          <p:nvPr>
            <p:ph type="body" idx="1"/>
          </p:nvPr>
        </p:nvSpPr>
        <p:spPr>
          <a:xfrm>
            <a:off x="838200" y="1927225"/>
            <a:ext cx="10515600" cy="4249737"/>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Turn off/silence electronic devices/phones</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Give everyone an opportunity to speak</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Be positive; focus on being productive</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Focus on the collective good, not just individual </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Respect the opinions of fellow group members</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Stay engaged with the conversation</a:t>
            </a:r>
            <a:endParaRPr/>
          </a:p>
          <a:p>
            <a:pPr marL="228600" marR="0" lvl="0" indent="-50800" algn="l" rtl="0">
              <a:lnSpc>
                <a:spcPct val="90000"/>
              </a:lnSpc>
              <a:spcBef>
                <a:spcPts val="1000"/>
              </a:spcBef>
              <a:spcAft>
                <a:spcPts val="0"/>
              </a:spcAft>
              <a:buClr>
                <a:schemeClr val="dk1"/>
              </a:buClr>
              <a:buSzPts val="2800"/>
              <a:buFont typeface="Arial"/>
              <a:buNone/>
            </a:pPr>
            <a:endParaRPr sz="2800" b="0" i="0" u="none">
              <a:solidFill>
                <a:schemeClr val="dk1"/>
              </a:solidFill>
              <a:latin typeface="Arial"/>
              <a:ea typeface="Arial"/>
              <a:cs typeface="Arial"/>
              <a:sym typeface="Arial"/>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3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a:solidFill>
                  <a:schemeClr val="lt1"/>
                </a:solidFill>
                <a:latin typeface="Arial"/>
                <a:ea typeface="Arial"/>
                <a:cs typeface="Arial"/>
                <a:sym typeface="Arial"/>
              </a:rPr>
              <a:t>Small Group Work Tasks</a:t>
            </a:r>
            <a:endParaRPr/>
          </a:p>
        </p:txBody>
      </p:sp>
      <p:sp>
        <p:nvSpPr>
          <p:cNvPr id="369" name="Google Shape;369;p33"/>
          <p:cNvSpPr txBox="1">
            <a:spLocks noGrp="1"/>
          </p:cNvSpPr>
          <p:nvPr>
            <p:ph type="body" idx="1"/>
          </p:nvPr>
        </p:nvSpPr>
        <p:spPr>
          <a:xfrm>
            <a:off x="838200" y="1798655"/>
            <a:ext cx="10725150" cy="4929170"/>
          </a:xfrm>
          <a:prstGeom prst="rect">
            <a:avLst/>
          </a:prstGeom>
          <a:noFill/>
          <a:ln>
            <a:noFill/>
          </a:ln>
        </p:spPr>
        <p:txBody>
          <a:bodyPr spcFirstLastPara="1" wrap="square" lIns="91425" tIns="45700" rIns="91425" bIns="45700" anchor="t" anchorCtr="0">
            <a:normAutofit/>
          </a:bodyPr>
          <a:lstStyle/>
          <a:p>
            <a:pPr marL="0" marR="0" lvl="0" indent="0" algn="l" rtl="0">
              <a:lnSpc>
                <a:spcPct val="110000"/>
              </a:lnSpc>
              <a:spcBef>
                <a:spcPts val="0"/>
              </a:spcBef>
              <a:spcAft>
                <a:spcPts val="0"/>
              </a:spcAft>
              <a:buClr>
                <a:schemeClr val="dk1"/>
              </a:buClr>
              <a:buSzPts val="2800"/>
              <a:buFont typeface="Arial"/>
              <a:buNone/>
            </a:pPr>
            <a:r>
              <a:rPr lang="en-US" sz="2800" b="1" i="0" u="none" dirty="0">
                <a:solidFill>
                  <a:schemeClr val="dk1"/>
                </a:solidFill>
                <a:latin typeface="Arial"/>
                <a:ea typeface="Arial"/>
                <a:cs typeface="Arial"/>
                <a:sym typeface="Arial"/>
              </a:rPr>
              <a:t>Task #1</a:t>
            </a:r>
            <a:endParaRPr sz="2400" b="0" i="0" u="none" dirty="0">
              <a:solidFill>
                <a:schemeClr val="dk1"/>
              </a:solidFill>
              <a:latin typeface="Arial"/>
              <a:ea typeface="Arial"/>
              <a:cs typeface="Arial"/>
              <a:sym typeface="Arial"/>
            </a:endParaRPr>
          </a:p>
          <a:p>
            <a:pPr marL="234950" marR="0" lvl="0" indent="-234950" algn="l" rtl="0">
              <a:lnSpc>
                <a:spcPct val="100000"/>
              </a:lnSpc>
              <a:spcBef>
                <a:spcPts val="1000"/>
              </a:spcBef>
              <a:spcAft>
                <a:spcPts val="0"/>
              </a:spcAft>
              <a:buClr>
                <a:srgbClr val="000000"/>
              </a:buClr>
              <a:buSzPts val="2600"/>
              <a:buFont typeface="Arial"/>
              <a:buChar char="•"/>
            </a:pPr>
            <a:r>
              <a:rPr lang="en-US" sz="1800" b="0" i="0" u="none" strike="noStrike" dirty="0">
                <a:solidFill>
                  <a:srgbClr val="000000"/>
                </a:solidFill>
                <a:effectLst/>
                <a:latin typeface="Open Sans" panose="020B0606030504020204" pitchFamily="34" charset="0"/>
              </a:rPr>
              <a:t>Based on tonight’s presentation, what are two positive things about the St. Joseph School District, its students or staff you could share?</a:t>
            </a:r>
            <a:br>
              <a:rPr lang="en-US" sz="2800" b="0" i="0" u="none" dirty="0">
                <a:solidFill>
                  <a:schemeClr val="dk1"/>
                </a:solidFill>
                <a:latin typeface="Arial"/>
                <a:ea typeface="Arial"/>
                <a:cs typeface="Arial"/>
                <a:sym typeface="Arial"/>
              </a:rPr>
            </a:br>
            <a:endParaRPr lang="en-US" sz="2800" b="0" i="0" u="none" dirty="0">
              <a:solidFill>
                <a:schemeClr val="dk1"/>
              </a:solidFill>
              <a:latin typeface="Arial"/>
              <a:ea typeface="Arial"/>
              <a:cs typeface="Arial"/>
              <a:sym typeface="Arial"/>
            </a:endParaRPr>
          </a:p>
          <a:p>
            <a:pPr marL="0" marR="0" lvl="0" indent="0" algn="l" rtl="0">
              <a:lnSpc>
                <a:spcPct val="100000"/>
              </a:lnSpc>
              <a:spcBef>
                <a:spcPts val="1000"/>
              </a:spcBef>
              <a:spcAft>
                <a:spcPts val="0"/>
              </a:spcAft>
              <a:buClr>
                <a:srgbClr val="000000"/>
              </a:buClr>
              <a:buSzPts val="2600"/>
              <a:buNone/>
            </a:pPr>
            <a:r>
              <a:rPr lang="en-US" sz="2800" b="1" i="0" u="none" dirty="0">
                <a:solidFill>
                  <a:schemeClr val="dk1"/>
                </a:solidFill>
                <a:latin typeface="Arial"/>
                <a:ea typeface="Arial"/>
                <a:cs typeface="Arial"/>
                <a:sym typeface="Arial"/>
              </a:rPr>
              <a:t>Task #2</a:t>
            </a:r>
            <a:endParaRPr dirty="0"/>
          </a:p>
          <a:p>
            <a:pPr marL="0" marR="0" lvl="0" indent="0" algn="l" rtl="0">
              <a:lnSpc>
                <a:spcPct val="100000"/>
              </a:lnSpc>
              <a:spcBef>
                <a:spcPts val="1000"/>
              </a:spcBef>
              <a:spcAft>
                <a:spcPts val="0"/>
              </a:spcAft>
              <a:buClr>
                <a:schemeClr val="dk1"/>
              </a:buClr>
              <a:buSzPts val="900"/>
              <a:buFont typeface="Arial"/>
              <a:buNone/>
            </a:pPr>
            <a:endParaRPr sz="900" b="0" i="0" u="none" dirty="0">
              <a:solidFill>
                <a:schemeClr val="dk1"/>
              </a:solidFill>
              <a:latin typeface="Arial"/>
              <a:ea typeface="Arial"/>
              <a:cs typeface="Arial"/>
              <a:sym typeface="Arial"/>
            </a:endParaRPr>
          </a:p>
          <a:p>
            <a:pPr fontAlgn="base">
              <a:spcBef>
                <a:spcPts val="0"/>
              </a:spcBef>
            </a:pPr>
            <a:r>
              <a:rPr lang="en-US" sz="1800" b="0" i="0" u="none" strike="noStrike" dirty="0">
                <a:solidFill>
                  <a:srgbClr val="000000"/>
                </a:solidFill>
                <a:effectLst/>
                <a:latin typeface="Proxima Nova"/>
              </a:rPr>
              <a:t>What are 3 priorities to align SJSD buildings to improve our facilities for learning? List your top priorities on the chart. </a:t>
            </a:r>
          </a:p>
          <a:p>
            <a:pPr marL="0" indent="0" fontAlgn="base">
              <a:spcBef>
                <a:spcPts val="0"/>
              </a:spcBef>
              <a:buNone/>
            </a:pPr>
            <a:endParaRPr lang="en-US" sz="1800" b="0" i="0" u="none" strike="noStrike" dirty="0">
              <a:solidFill>
                <a:srgbClr val="000000"/>
              </a:solidFill>
              <a:effectLst/>
              <a:latin typeface="Open Sans" panose="020B0606030504020204" pitchFamily="34" charset="0"/>
            </a:endParaRPr>
          </a:p>
          <a:p>
            <a:pPr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Open Sans" panose="020B0606030504020204" pitchFamily="34" charset="0"/>
              </a:rPr>
              <a:t>Prioritize your top 3 priorities from 1 to 3 - 1 being the highest and 3 being the lowest priority. </a:t>
            </a:r>
          </a:p>
          <a:p>
            <a:pPr rtl="0" fontAlgn="base">
              <a:spcBef>
                <a:spcPts val="0"/>
              </a:spcBef>
              <a:spcAft>
                <a:spcPts val="0"/>
              </a:spcAft>
              <a:buFont typeface="Arial" panose="020B0604020202020204" pitchFamily="34" charset="0"/>
              <a:buChar char="•"/>
            </a:pPr>
            <a:endParaRPr lang="en-US" sz="1800" b="0" i="0" u="none" strike="noStrike" dirty="0">
              <a:solidFill>
                <a:srgbClr val="000000"/>
              </a:solidFill>
              <a:effectLst/>
              <a:latin typeface="Open Sans" panose="020B0606030504020204" pitchFamily="34" charset="0"/>
            </a:endParaRPr>
          </a:p>
          <a:p>
            <a:pPr rtl="0" fontAlgn="base">
              <a:spcBef>
                <a:spcPts val="0"/>
              </a:spcBef>
              <a:spcAft>
                <a:spcPts val="0"/>
              </a:spcAft>
              <a:buFont typeface="Arial" panose="020B0604020202020204" pitchFamily="34" charset="0"/>
              <a:buChar char="•"/>
            </a:pPr>
            <a:r>
              <a:rPr lang="en-US" sz="1800" b="0" i="0" u="none" strike="noStrike" dirty="0">
                <a:solidFill>
                  <a:srgbClr val="000000"/>
                </a:solidFill>
                <a:effectLst/>
                <a:latin typeface="Proxima Nova"/>
              </a:rPr>
              <a:t>What recommendations does your group have to address these priorities in the next 5 years?</a:t>
            </a:r>
            <a:endParaRPr lang="en-US" sz="1800" b="0" i="0" u="none" strike="noStrike" dirty="0">
              <a:solidFill>
                <a:srgbClr val="000000"/>
              </a:solidFill>
              <a:effectLst/>
              <a:latin typeface="Open Sans" panose="020B0606030504020204" pitchFamily="34" charset="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34"/>
          <p:cNvSpPr txBox="1">
            <a:spLocks noGrp="1"/>
          </p:cNvSpPr>
          <p:nvPr>
            <p:ph type="title"/>
          </p:nvPr>
        </p:nvSpPr>
        <p:spPr>
          <a:xfrm>
            <a:off x="441325" y="3335337"/>
            <a:ext cx="10515600" cy="30988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lt1"/>
              </a:buClr>
              <a:buSzPts val="4300"/>
              <a:buFont typeface="Arial"/>
              <a:buNone/>
            </a:pPr>
            <a:br>
              <a:rPr lang="en-US" sz="4300" b="0" i="0" u="none">
                <a:solidFill>
                  <a:schemeClr val="lt1"/>
                </a:solidFill>
                <a:latin typeface="Arial"/>
                <a:ea typeface="Arial"/>
                <a:cs typeface="Arial"/>
                <a:sym typeface="Arial"/>
              </a:rPr>
            </a:br>
            <a:br>
              <a:rPr lang="en-US" sz="4300" b="0" i="0" u="none">
                <a:solidFill>
                  <a:schemeClr val="lt1"/>
                </a:solidFill>
                <a:latin typeface="Arial"/>
                <a:ea typeface="Arial"/>
                <a:cs typeface="Arial"/>
                <a:sym typeface="Arial"/>
              </a:rPr>
            </a:br>
            <a:br>
              <a:rPr lang="en-US" sz="4300" b="0" i="0" u="none">
                <a:solidFill>
                  <a:schemeClr val="lt1"/>
                </a:solidFill>
                <a:latin typeface="Arial"/>
                <a:ea typeface="Arial"/>
                <a:cs typeface="Arial"/>
                <a:sym typeface="Arial"/>
              </a:rPr>
            </a:br>
            <a:br>
              <a:rPr lang="en-US" sz="4300" b="0" i="0" u="none">
                <a:solidFill>
                  <a:schemeClr val="lt1"/>
                </a:solidFill>
                <a:latin typeface="Arial"/>
                <a:ea typeface="Arial"/>
                <a:cs typeface="Arial"/>
                <a:sym typeface="Arial"/>
              </a:rPr>
            </a:br>
            <a:br>
              <a:rPr lang="en-US" sz="4300" b="0" i="0" u="none">
                <a:solidFill>
                  <a:schemeClr val="lt1"/>
                </a:solidFill>
                <a:latin typeface="Arial"/>
                <a:ea typeface="Arial"/>
                <a:cs typeface="Arial"/>
                <a:sym typeface="Arial"/>
              </a:rPr>
            </a:br>
            <a:br>
              <a:rPr lang="en-US" sz="4300" b="0" i="0" u="none">
                <a:solidFill>
                  <a:schemeClr val="lt1"/>
                </a:solidFill>
                <a:latin typeface="Arial"/>
                <a:ea typeface="Arial"/>
                <a:cs typeface="Arial"/>
                <a:sym typeface="Arial"/>
              </a:rPr>
            </a:br>
            <a:br>
              <a:rPr lang="en-US" sz="4300" b="0" i="0" u="none">
                <a:solidFill>
                  <a:schemeClr val="lt1"/>
                </a:solidFill>
                <a:latin typeface="Arial"/>
                <a:ea typeface="Arial"/>
                <a:cs typeface="Arial"/>
                <a:sym typeface="Arial"/>
              </a:rPr>
            </a:br>
            <a:br>
              <a:rPr lang="en-US" sz="4300" b="0" i="0" u="none">
                <a:solidFill>
                  <a:schemeClr val="lt1"/>
                </a:solidFill>
                <a:latin typeface="Arial"/>
                <a:ea typeface="Arial"/>
                <a:cs typeface="Arial"/>
                <a:sym typeface="Arial"/>
              </a:rPr>
            </a:br>
            <a:br>
              <a:rPr lang="en-US" sz="7200" b="0" i="0" u="none">
                <a:solidFill>
                  <a:schemeClr val="lt1"/>
                </a:solidFill>
                <a:latin typeface="Arial"/>
                <a:ea typeface="Arial"/>
                <a:cs typeface="Arial"/>
                <a:sym typeface="Arial"/>
              </a:rPr>
            </a:br>
            <a:r>
              <a:rPr lang="en-US" sz="7200" b="0" i="0" u="none">
                <a:solidFill>
                  <a:schemeClr val="lt1"/>
                </a:solidFill>
                <a:latin typeface="Arial"/>
                <a:ea typeface="Arial"/>
                <a:cs typeface="Arial"/>
                <a:sym typeface="Arial"/>
              </a:rPr>
              <a:t>Small Group Work Activity Reporting</a:t>
            </a:r>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F30FC1-256F-16E0-D44D-4B2B40347E4D}"/>
              </a:ext>
            </a:extLst>
          </p:cNvPr>
          <p:cNvSpPr>
            <a:spLocks noGrp="1"/>
          </p:cNvSpPr>
          <p:nvPr>
            <p:ph type="title"/>
          </p:nvPr>
        </p:nvSpPr>
        <p:spPr>
          <a:xfrm>
            <a:off x="593387" y="345441"/>
            <a:ext cx="10754063" cy="1107439"/>
          </a:xfrm>
        </p:spPr>
        <p:txBody>
          <a:bodyPr/>
          <a:lstStyle/>
          <a:p>
            <a:r>
              <a:rPr lang="en-US" dirty="0"/>
              <a:t>Thank You</a:t>
            </a:r>
          </a:p>
        </p:txBody>
      </p:sp>
      <p:sp>
        <p:nvSpPr>
          <p:cNvPr id="5" name="Text Placeholder 4">
            <a:extLst>
              <a:ext uri="{FF2B5EF4-FFF2-40B4-BE49-F238E27FC236}">
                <a16:creationId xmlns:a16="http://schemas.microsoft.com/office/drawing/2014/main" id="{AD1FB631-F2DF-1B18-000D-C78B9211BC43}"/>
              </a:ext>
            </a:extLst>
          </p:cNvPr>
          <p:cNvSpPr>
            <a:spLocks noGrp="1"/>
          </p:cNvSpPr>
          <p:nvPr>
            <p:ph type="body" idx="1"/>
          </p:nvPr>
        </p:nvSpPr>
        <p:spPr>
          <a:xfrm>
            <a:off x="593387" y="1689100"/>
            <a:ext cx="7433013" cy="1490980"/>
          </a:xfrm>
        </p:spPr>
        <p:txBody>
          <a:bodyPr>
            <a:normAutofit fontScale="32500" lnSpcReduction="20000"/>
          </a:bodyPr>
          <a:lstStyle/>
          <a:p>
            <a:pPr>
              <a:lnSpc>
                <a:spcPct val="120000"/>
              </a:lnSpc>
              <a:spcAft>
                <a:spcPts val="1200"/>
              </a:spcAft>
            </a:pPr>
            <a:r>
              <a:rPr lang="en-US" sz="8000" b="1" dirty="0">
                <a:solidFill>
                  <a:schemeClr val="accent1">
                    <a:lumMod val="20000"/>
                    <a:lumOff val="80000"/>
                  </a:schemeClr>
                </a:solidFill>
              </a:rPr>
              <a:t>On Behalf of Everyone with Vision Forward, THANK YOU to everyone who helped us throughout the project! </a:t>
            </a:r>
            <a:endParaRPr lang="en-US" dirty="0">
              <a:solidFill>
                <a:schemeClr val="accent1">
                  <a:lumMod val="20000"/>
                  <a:lumOff val="80000"/>
                </a:schemeClr>
              </a:solidFill>
            </a:endParaRPr>
          </a:p>
        </p:txBody>
      </p:sp>
      <p:sp>
        <p:nvSpPr>
          <p:cNvPr id="6" name="TextBox 5">
            <a:extLst>
              <a:ext uri="{FF2B5EF4-FFF2-40B4-BE49-F238E27FC236}">
                <a16:creationId xmlns:a16="http://schemas.microsoft.com/office/drawing/2014/main" id="{29562302-07FF-D264-9F0D-6BFCA914B66D}"/>
              </a:ext>
            </a:extLst>
          </p:cNvPr>
          <p:cNvSpPr txBox="1"/>
          <p:nvPr/>
        </p:nvSpPr>
        <p:spPr>
          <a:xfrm>
            <a:off x="750759" y="3180080"/>
            <a:ext cx="4358640" cy="3308598"/>
          </a:xfrm>
          <a:prstGeom prst="rect">
            <a:avLst/>
          </a:prstGeom>
          <a:noFill/>
        </p:spPr>
        <p:txBody>
          <a:bodyPr wrap="square" rtlCol="0">
            <a:spAutoFit/>
          </a:bodyPr>
          <a:lstStyle/>
          <a:p>
            <a:pPr>
              <a:spcBef>
                <a:spcPts val="600"/>
              </a:spcBef>
              <a:spcAft>
                <a:spcPts val="600"/>
              </a:spcAft>
            </a:pPr>
            <a:r>
              <a:rPr lang="en-US" b="1" dirty="0"/>
              <a:t>Dr. Doug Van Zyl, Superintendent</a:t>
            </a:r>
          </a:p>
          <a:p>
            <a:pPr>
              <a:spcBef>
                <a:spcPts val="600"/>
              </a:spcBef>
              <a:spcAft>
                <a:spcPts val="600"/>
              </a:spcAft>
            </a:pPr>
            <a:r>
              <a:rPr lang="en-US" b="1" dirty="0"/>
              <a:t>Dr. Brian Kraus</a:t>
            </a:r>
          </a:p>
          <a:p>
            <a:pPr>
              <a:spcBef>
                <a:spcPts val="600"/>
              </a:spcBef>
              <a:spcAft>
                <a:spcPts val="600"/>
              </a:spcAft>
              <a:buClr>
                <a:schemeClr val="dk1"/>
              </a:buClr>
              <a:buSzPts val="2400"/>
            </a:pPr>
            <a:r>
              <a:rPr lang="en-US" b="1" dirty="0"/>
              <a:t>Mrs.</a:t>
            </a:r>
            <a:r>
              <a:rPr lang="en-US" b="1" i="1" dirty="0">
                <a:solidFill>
                  <a:schemeClr val="dk1"/>
                </a:solidFill>
                <a:latin typeface="Arial"/>
                <a:ea typeface="Arial"/>
                <a:cs typeface="Arial"/>
                <a:sym typeface="Arial"/>
              </a:rPr>
              <a:t> </a:t>
            </a:r>
            <a:r>
              <a:rPr lang="en-US" b="1" dirty="0"/>
              <a:t>Dlo DuVall</a:t>
            </a:r>
          </a:p>
          <a:p>
            <a:pPr>
              <a:spcBef>
                <a:spcPts val="600"/>
              </a:spcBef>
              <a:spcAft>
                <a:spcPts val="600"/>
              </a:spcAft>
              <a:buClr>
                <a:schemeClr val="dk1"/>
              </a:buClr>
              <a:buSzPts val="2400"/>
            </a:pPr>
            <a:r>
              <a:rPr lang="en-US" b="1" dirty="0"/>
              <a:t>Dr. Diane Rutledge</a:t>
            </a:r>
          </a:p>
          <a:p>
            <a:pPr>
              <a:spcBef>
                <a:spcPts val="600"/>
              </a:spcBef>
              <a:spcAft>
                <a:spcPts val="600"/>
              </a:spcAft>
              <a:buClr>
                <a:schemeClr val="dk1"/>
              </a:buClr>
              <a:buSzPts val="2400"/>
            </a:pPr>
            <a:r>
              <a:rPr lang="en-US" b="1" dirty="0"/>
              <a:t>Dr. Ashly McGinnis</a:t>
            </a:r>
          </a:p>
          <a:p>
            <a:pPr>
              <a:spcBef>
                <a:spcPts val="600"/>
              </a:spcBef>
              <a:spcAft>
                <a:spcPts val="600"/>
              </a:spcAft>
              <a:buClr>
                <a:schemeClr val="dk1"/>
              </a:buClr>
              <a:buSzPts val="2400"/>
            </a:pPr>
            <a:r>
              <a:rPr lang="en-US" b="1" dirty="0"/>
              <a:t>Mr. Mickey Gill</a:t>
            </a:r>
          </a:p>
          <a:p>
            <a:pPr>
              <a:spcBef>
                <a:spcPts val="600"/>
              </a:spcBef>
              <a:spcAft>
                <a:spcPts val="600"/>
              </a:spcAft>
              <a:buClr>
                <a:schemeClr val="dk1"/>
              </a:buClr>
              <a:buSzPts val="2400"/>
            </a:pPr>
            <a:r>
              <a:rPr lang="en-US" b="1" dirty="0"/>
              <a:t>Mr. Casey Housman</a:t>
            </a:r>
          </a:p>
          <a:p>
            <a:endParaRPr lang="en-US" b="1" dirty="0"/>
          </a:p>
        </p:txBody>
      </p:sp>
      <p:sp>
        <p:nvSpPr>
          <p:cNvPr id="7" name="TextBox 6">
            <a:extLst>
              <a:ext uri="{FF2B5EF4-FFF2-40B4-BE49-F238E27FC236}">
                <a16:creationId xmlns:a16="http://schemas.microsoft.com/office/drawing/2014/main" id="{DFF7D183-BF1B-FB43-18D5-81641AB1F683}"/>
              </a:ext>
            </a:extLst>
          </p:cNvPr>
          <p:cNvSpPr txBox="1"/>
          <p:nvPr/>
        </p:nvSpPr>
        <p:spPr>
          <a:xfrm>
            <a:off x="5970418" y="3180080"/>
            <a:ext cx="5171440" cy="3739485"/>
          </a:xfrm>
          <a:prstGeom prst="rect">
            <a:avLst/>
          </a:prstGeom>
          <a:noFill/>
        </p:spPr>
        <p:txBody>
          <a:bodyPr wrap="square" rtlCol="0">
            <a:spAutoFit/>
          </a:bodyPr>
          <a:lstStyle/>
          <a:p>
            <a:pPr>
              <a:spcBef>
                <a:spcPts val="600"/>
              </a:spcBef>
              <a:spcAft>
                <a:spcPts val="600"/>
              </a:spcAft>
            </a:pPr>
            <a:r>
              <a:rPr lang="en-US" b="1" dirty="0"/>
              <a:t>Word of Life Church</a:t>
            </a:r>
          </a:p>
          <a:p>
            <a:pPr>
              <a:spcBef>
                <a:spcPts val="600"/>
              </a:spcBef>
              <a:spcAft>
                <a:spcPts val="600"/>
              </a:spcAft>
            </a:pPr>
            <a:r>
              <a:rPr lang="en-US" b="1" dirty="0"/>
              <a:t>SJSD Facilities and Maintenance Staffs</a:t>
            </a:r>
          </a:p>
          <a:p>
            <a:pPr>
              <a:spcBef>
                <a:spcPts val="600"/>
              </a:spcBef>
              <a:spcAft>
                <a:spcPts val="600"/>
              </a:spcAft>
            </a:pPr>
            <a:r>
              <a:rPr lang="en-US" b="1" dirty="0"/>
              <a:t>Lafayette High School Staff</a:t>
            </a:r>
          </a:p>
          <a:p>
            <a:pPr>
              <a:spcBef>
                <a:spcPts val="600"/>
              </a:spcBef>
              <a:spcAft>
                <a:spcPts val="600"/>
              </a:spcAft>
            </a:pPr>
            <a:r>
              <a:rPr lang="en-US" b="1" dirty="0"/>
              <a:t>Benton High School Staff </a:t>
            </a:r>
          </a:p>
          <a:p>
            <a:pPr>
              <a:spcBef>
                <a:spcPts val="600"/>
              </a:spcBef>
              <a:spcAft>
                <a:spcPts val="600"/>
              </a:spcAft>
            </a:pPr>
            <a:r>
              <a:rPr lang="en-US" b="1" dirty="0"/>
              <a:t>St. Joseph Chamber of Commerce</a:t>
            </a:r>
          </a:p>
          <a:p>
            <a:pPr>
              <a:spcBef>
                <a:spcPts val="600"/>
              </a:spcBef>
              <a:spcAft>
                <a:spcPts val="600"/>
              </a:spcAft>
            </a:pPr>
            <a:r>
              <a:rPr lang="en-US" b="1" dirty="0"/>
              <a:t>SJSD Communications Dept.</a:t>
            </a:r>
          </a:p>
          <a:p>
            <a:pPr>
              <a:spcBef>
                <a:spcPts val="600"/>
              </a:spcBef>
              <a:spcAft>
                <a:spcPts val="600"/>
              </a:spcAft>
            </a:pPr>
            <a:r>
              <a:rPr lang="en-US" b="1" dirty="0"/>
              <a:t>      Ms. Eileen Houston-Stewart, </a:t>
            </a:r>
          </a:p>
          <a:p>
            <a:pPr>
              <a:spcBef>
                <a:spcPts val="600"/>
              </a:spcBef>
              <a:spcAft>
                <a:spcPts val="600"/>
              </a:spcAft>
            </a:pPr>
            <a:r>
              <a:rPr lang="en-US" b="1" dirty="0"/>
              <a:t>      Mr. John Morris, Ms. Ashley Coats</a:t>
            </a:r>
          </a:p>
          <a:p>
            <a:endParaRPr lang="en-US" b="1" dirty="0"/>
          </a:p>
        </p:txBody>
      </p:sp>
    </p:spTree>
    <p:extLst>
      <p:ext uri="{BB962C8B-B14F-4D97-AF65-F5344CB8AC3E}">
        <p14:creationId xmlns:p14="http://schemas.microsoft.com/office/powerpoint/2010/main" val="218942596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36"/>
          <p:cNvSpPr txBox="1">
            <a:spLocks noGrp="1"/>
          </p:cNvSpPr>
          <p:nvPr>
            <p:ph type="ctrTitle"/>
          </p:nvPr>
        </p:nvSpPr>
        <p:spPr>
          <a:xfrm>
            <a:off x="1524000" y="3725862"/>
            <a:ext cx="9144000" cy="13081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4300"/>
              <a:buFont typeface="Arial"/>
              <a:buNone/>
            </a:pPr>
            <a:r>
              <a:rPr lang="en-US" sz="4300" b="0" i="0" u="none">
                <a:solidFill>
                  <a:schemeClr val="lt1"/>
                </a:solidFill>
                <a:latin typeface="Arial"/>
                <a:ea typeface="Arial"/>
                <a:cs typeface="Arial"/>
                <a:sym typeface="Arial"/>
              </a:rPr>
              <a:t>THANK YOU FOR YOUR PARTICIPATION!</a:t>
            </a:r>
            <a:endParaRPr/>
          </a:p>
        </p:txBody>
      </p:sp>
      <p:sp>
        <p:nvSpPr>
          <p:cNvPr id="389" name="Google Shape;389;p36"/>
          <p:cNvSpPr txBox="1">
            <a:spLocks noGrp="1"/>
          </p:cNvSpPr>
          <p:nvPr>
            <p:ph type="subTitle" idx="1"/>
          </p:nvPr>
        </p:nvSpPr>
        <p:spPr>
          <a:xfrm>
            <a:off x="1524000" y="5110162"/>
            <a:ext cx="9144000" cy="1052512"/>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accent1"/>
              </a:buClr>
              <a:buSzPts val="3200"/>
              <a:buNone/>
            </a:pPr>
            <a:r>
              <a:rPr lang="en-US" sz="3200" b="0" i="0" u="none" dirty="0">
                <a:solidFill>
                  <a:schemeClr val="accent1"/>
                </a:solidFill>
                <a:latin typeface="Arial"/>
                <a:ea typeface="Arial"/>
                <a:cs typeface="Arial"/>
                <a:sym typeface="Arial"/>
              </a:rPr>
              <a:t>Community Engagement Meeting </a:t>
            </a:r>
            <a:endParaRPr dirty="0"/>
          </a:p>
          <a:p>
            <a:pPr marL="0" lvl="0" indent="0" algn="ctr" rtl="0">
              <a:lnSpc>
                <a:spcPct val="90000"/>
              </a:lnSpc>
              <a:spcBef>
                <a:spcPts val="1000"/>
              </a:spcBef>
              <a:spcAft>
                <a:spcPts val="0"/>
              </a:spcAft>
              <a:buClr>
                <a:schemeClr val="accent1"/>
              </a:buClr>
              <a:buSzPts val="3200"/>
              <a:buNone/>
            </a:pPr>
            <a:r>
              <a:rPr lang="en-US" sz="3200" dirty="0">
                <a:latin typeface="Arial"/>
                <a:ea typeface="Arial"/>
                <a:cs typeface="Arial"/>
                <a:sym typeface="Arial"/>
              </a:rPr>
              <a:t>May 17</a:t>
            </a:r>
            <a:r>
              <a:rPr lang="en-US" sz="3200" b="0" i="0" u="none" dirty="0">
                <a:solidFill>
                  <a:schemeClr val="accent1"/>
                </a:solidFill>
                <a:latin typeface="Arial"/>
                <a:ea typeface="Arial"/>
                <a:cs typeface="Arial"/>
                <a:sym typeface="Arial"/>
              </a:rPr>
              <a:t>, 2022 </a:t>
            </a:r>
            <a:endParaRPr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Custom 2">
      <a:dk1>
        <a:srgbClr val="000000"/>
      </a:dk1>
      <a:lt1>
        <a:srgbClr val="FFFFFF"/>
      </a:lt1>
      <a:dk2>
        <a:srgbClr val="008896"/>
      </a:dk2>
      <a:lt2>
        <a:srgbClr val="DBDBD3"/>
      </a:lt2>
      <a:accent1>
        <a:srgbClr val="F7941D"/>
      </a:accent1>
      <a:accent2>
        <a:srgbClr val="B74D9C"/>
      </a:accent2>
      <a:accent3>
        <a:srgbClr val="F067A6"/>
      </a:accent3>
      <a:accent4>
        <a:srgbClr val="80A04C"/>
      </a:accent4>
      <a:accent5>
        <a:srgbClr val="5B9BD5"/>
      </a:accent5>
      <a:accent6>
        <a:srgbClr val="70AD47"/>
      </a:accent6>
      <a:hlink>
        <a:srgbClr val="008795"/>
      </a:hlink>
      <a:folHlink>
        <a:srgbClr val="B64C9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5907</TotalTime>
  <Words>5264</Words>
  <Application>Microsoft Office PowerPoint</Application>
  <PresentationFormat>Widescreen</PresentationFormat>
  <Paragraphs>1166</Paragraphs>
  <Slides>88</Slides>
  <Notes>49</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88</vt:i4>
      </vt:variant>
    </vt:vector>
  </HeadingPairs>
  <TitlesOfParts>
    <vt:vector size="97" baseType="lpstr">
      <vt:lpstr>Arial</vt:lpstr>
      <vt:lpstr>Calibri</vt:lpstr>
      <vt:lpstr>Gill Sans MT</vt:lpstr>
      <vt:lpstr>Open Sans</vt:lpstr>
      <vt:lpstr>Proxima Nova</vt:lpstr>
      <vt:lpstr>Wingdings</vt:lpstr>
      <vt:lpstr>Office Theme</vt:lpstr>
      <vt:lpstr>Chart</vt:lpstr>
      <vt:lpstr>Adobe Acrobat Document</vt:lpstr>
      <vt:lpstr>PowerPoint Presentation</vt:lpstr>
      <vt:lpstr>Facilities for Learning</vt:lpstr>
      <vt:lpstr>Welcome</vt:lpstr>
      <vt:lpstr>QR Code to Tonight’s Presentation</vt:lpstr>
      <vt:lpstr>Community Engagement Team Co-Chairs</vt:lpstr>
      <vt:lpstr>Community Engagement Sessions (CES)</vt:lpstr>
      <vt:lpstr>Vison Forward Is a Partnership</vt:lpstr>
      <vt:lpstr>Sign-in Sheet</vt:lpstr>
      <vt:lpstr>Questions/Comments</vt:lpstr>
      <vt:lpstr>Shaping the Vision A Recap of What We’ve Learned  </vt:lpstr>
      <vt:lpstr>Community Engagement #1</vt:lpstr>
      <vt:lpstr>District Mission and Vision </vt:lpstr>
      <vt:lpstr>Programs</vt:lpstr>
      <vt:lpstr>Programs (continued)</vt:lpstr>
      <vt:lpstr>SJSD Attendance by Grade Level* </vt:lpstr>
      <vt:lpstr>Sources of Revenue</vt:lpstr>
      <vt:lpstr>Total Student Enrollment</vt:lpstr>
      <vt:lpstr>School Capacity Overview</vt:lpstr>
      <vt:lpstr>Graduation Rates</vt:lpstr>
      <vt:lpstr>Our Schools</vt:lpstr>
      <vt:lpstr>Challenges</vt:lpstr>
      <vt:lpstr>Community Engagement #2</vt:lpstr>
      <vt:lpstr>Turnover Rates</vt:lpstr>
      <vt:lpstr>Exit Surveys - Why Staff Are Leaving</vt:lpstr>
      <vt:lpstr>Staff Recruitment Efforts</vt:lpstr>
      <vt:lpstr>Staff Retention Efforts</vt:lpstr>
      <vt:lpstr>Challenges to Recruitment &amp; Retention</vt:lpstr>
      <vt:lpstr>Community Engagement #3</vt:lpstr>
      <vt:lpstr>Special Education Services</vt:lpstr>
      <vt:lpstr>Early Childhood Education</vt:lpstr>
      <vt:lpstr>Parents As Teachers</vt:lpstr>
      <vt:lpstr>ESL- English as a Second Language</vt:lpstr>
      <vt:lpstr>ESL Staffing and Services</vt:lpstr>
      <vt:lpstr>Highly Effective Staff </vt:lpstr>
      <vt:lpstr>Community Engagement #4</vt:lpstr>
      <vt:lpstr>Our Secondary Schools</vt:lpstr>
      <vt:lpstr>PowerPoint Presentation</vt:lpstr>
      <vt:lpstr>Middle Level Feeder Pattern</vt:lpstr>
      <vt:lpstr>School Capacity Breakdown</vt:lpstr>
      <vt:lpstr>PowerPoint Presentation</vt:lpstr>
      <vt:lpstr>Behavior/Discipline Data – Number of Referrals for 2021-2022 school year </vt:lpstr>
      <vt:lpstr>SJSD Facilities Review </vt:lpstr>
      <vt:lpstr>Summary for All 31 Locations</vt:lpstr>
      <vt:lpstr>3 High Schools / 1 Tech School / 1 Alternative School</vt:lpstr>
      <vt:lpstr>4 Middle Schools</vt:lpstr>
      <vt:lpstr>14 Grade Schools</vt:lpstr>
      <vt:lpstr>14 Grade Schools</vt:lpstr>
      <vt:lpstr>14 Grade Schools</vt:lpstr>
      <vt:lpstr>1 Preschool</vt:lpstr>
      <vt:lpstr>Non-School Settings</vt:lpstr>
      <vt:lpstr>Capital Improvement Projects</vt:lpstr>
      <vt:lpstr>Security Entrances</vt:lpstr>
      <vt:lpstr>Security Entrance Costs</vt:lpstr>
      <vt:lpstr>Current Conditions at SJSD Schools</vt:lpstr>
      <vt:lpstr>Current Conditions at SJSD Schools</vt:lpstr>
      <vt:lpstr>Current Conditions at SJSD Schools</vt:lpstr>
      <vt:lpstr>Facility Needs Assessment</vt:lpstr>
      <vt:lpstr>Physical Condition of Building</vt:lpstr>
      <vt:lpstr>Functional Needs</vt:lpstr>
      <vt:lpstr>THEN…</vt:lpstr>
      <vt:lpstr>STUDENT-CENTERED</vt:lpstr>
      <vt:lpstr>ENGAGING</vt:lpstr>
      <vt:lpstr>FLUID/FLEXIBLE</vt:lpstr>
      <vt:lpstr>SAFE &amp;  SECURE</vt:lpstr>
      <vt:lpstr>SUSTAINABLE</vt:lpstr>
      <vt:lpstr>COLLABORATIVE</vt:lpstr>
      <vt:lpstr>FOSTER CREATIVITY</vt:lpstr>
      <vt:lpstr>SUPERIOR  LIGHTING</vt:lpstr>
      <vt:lpstr>front entry</vt:lpstr>
      <vt:lpstr>front entry</vt:lpstr>
      <vt:lpstr>interior entry</vt:lpstr>
      <vt:lpstr>interior entry</vt:lpstr>
      <vt:lpstr>student commons</vt:lpstr>
      <vt:lpstr>information commons</vt:lpstr>
      <vt:lpstr>classrooms</vt:lpstr>
      <vt:lpstr>21st century learning environments</vt:lpstr>
      <vt:lpstr>auditorium</vt:lpstr>
      <vt:lpstr>auditorium</vt:lpstr>
      <vt:lpstr>Facilities for Learning A Special Video Presentations </vt:lpstr>
      <vt:lpstr>Small Group  Work Activity</vt:lpstr>
      <vt:lpstr>Small Group Work Activity</vt:lpstr>
      <vt:lpstr>Small Group Worksheet</vt:lpstr>
      <vt:lpstr>Small Group Discussion Norms</vt:lpstr>
      <vt:lpstr>Small Group Work Tasks</vt:lpstr>
      <vt:lpstr>         Small Group Work Activity Reporting</vt:lpstr>
      <vt:lpstr>Thank You</vt:lpstr>
      <vt:lpstr>THANK YOU FOR YOUR PARTICIPATION!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ARWAY</dc:creator>
  <cp:lastModifiedBy>Eileen HoustonStewart</cp:lastModifiedBy>
  <cp:revision>274</cp:revision>
  <cp:lastPrinted>2022-03-28T18:30:43Z</cp:lastPrinted>
  <dcterms:created xsi:type="dcterms:W3CDTF">2022-01-06T14:19:40Z</dcterms:created>
  <dcterms:modified xsi:type="dcterms:W3CDTF">2022-05-17T14:21:19Z</dcterms:modified>
</cp:coreProperties>
</file>