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9"/>
  </p:notesMasterIdLst>
  <p:handoutMasterIdLst>
    <p:handoutMasterId r:id="rId90"/>
  </p:handoutMasterIdLst>
  <p:sldIdLst>
    <p:sldId id="256" r:id="rId2"/>
    <p:sldId id="367" r:id="rId3"/>
    <p:sldId id="368" r:id="rId4"/>
    <p:sldId id="369" r:id="rId5"/>
    <p:sldId id="370" r:id="rId6"/>
    <p:sldId id="371" r:id="rId7"/>
    <p:sldId id="372" r:id="rId8"/>
    <p:sldId id="373" r:id="rId9"/>
    <p:sldId id="374" r:id="rId10"/>
    <p:sldId id="391" r:id="rId11"/>
    <p:sldId id="392" r:id="rId12"/>
    <p:sldId id="393" r:id="rId13"/>
    <p:sldId id="394" r:id="rId14"/>
    <p:sldId id="395" r:id="rId15"/>
    <p:sldId id="396" r:id="rId16"/>
    <p:sldId id="397" r:id="rId17"/>
    <p:sldId id="398" r:id="rId18"/>
    <p:sldId id="375" r:id="rId19"/>
    <p:sldId id="376" r:id="rId20"/>
    <p:sldId id="377" r:id="rId21"/>
    <p:sldId id="399" r:id="rId22"/>
    <p:sldId id="400" r:id="rId23"/>
    <p:sldId id="401" r:id="rId24"/>
    <p:sldId id="296" r:id="rId25"/>
    <p:sldId id="297" r:id="rId26"/>
    <p:sldId id="298" r:id="rId27"/>
    <p:sldId id="299" r:id="rId28"/>
    <p:sldId id="262" r:id="rId29"/>
    <p:sldId id="263" r:id="rId30"/>
    <p:sldId id="301" r:id="rId31"/>
    <p:sldId id="302" r:id="rId32"/>
    <p:sldId id="303" r:id="rId33"/>
    <p:sldId id="304" r:id="rId34"/>
    <p:sldId id="339" r:id="rId35"/>
    <p:sldId id="306" r:id="rId36"/>
    <p:sldId id="288" r:id="rId37"/>
    <p:sldId id="258" r:id="rId38"/>
    <p:sldId id="259" r:id="rId39"/>
    <p:sldId id="366" r:id="rId40"/>
    <p:sldId id="378" r:id="rId41"/>
    <p:sldId id="379" r:id="rId42"/>
    <p:sldId id="380" r:id="rId43"/>
    <p:sldId id="381" r:id="rId44"/>
    <p:sldId id="382" r:id="rId45"/>
    <p:sldId id="383" r:id="rId46"/>
    <p:sldId id="384" r:id="rId47"/>
    <p:sldId id="385" r:id="rId48"/>
    <p:sldId id="294" r:id="rId49"/>
    <p:sldId id="386" r:id="rId50"/>
    <p:sldId id="387" r:id="rId51"/>
    <p:sldId id="363" r:id="rId52"/>
    <p:sldId id="257" r:id="rId53"/>
    <p:sldId id="344" r:id="rId54"/>
    <p:sldId id="346" r:id="rId55"/>
    <p:sldId id="332" r:id="rId56"/>
    <p:sldId id="273" r:id="rId57"/>
    <p:sldId id="345" r:id="rId58"/>
    <p:sldId id="347" r:id="rId59"/>
    <p:sldId id="348" r:id="rId60"/>
    <p:sldId id="349" r:id="rId61"/>
    <p:sldId id="350" r:id="rId62"/>
    <p:sldId id="340" r:id="rId63"/>
    <p:sldId id="334" r:id="rId64"/>
    <p:sldId id="355" r:id="rId65"/>
    <p:sldId id="356" r:id="rId66"/>
    <p:sldId id="335" r:id="rId67"/>
    <p:sldId id="360" r:id="rId68"/>
    <p:sldId id="361" r:id="rId69"/>
    <p:sldId id="336" r:id="rId70"/>
    <p:sldId id="270" r:id="rId71"/>
    <p:sldId id="388" r:id="rId72"/>
    <p:sldId id="357" r:id="rId73"/>
    <p:sldId id="265" r:id="rId74"/>
    <p:sldId id="389" r:id="rId75"/>
    <p:sldId id="352" r:id="rId76"/>
    <p:sldId id="353" r:id="rId77"/>
    <p:sldId id="358" r:id="rId78"/>
    <p:sldId id="390" r:id="rId79"/>
    <p:sldId id="283" r:id="rId80"/>
    <p:sldId id="308" r:id="rId81"/>
    <p:sldId id="285" r:id="rId82"/>
    <p:sldId id="286" r:id="rId83"/>
    <p:sldId id="309" r:id="rId84"/>
    <p:sldId id="310" r:id="rId85"/>
    <p:sldId id="311" r:id="rId86"/>
    <p:sldId id="312" r:id="rId87"/>
    <p:sldId id="313" r:id="rId88"/>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34" autoAdjust="0"/>
    <p:restoredTop sz="76654" autoAdjust="0"/>
  </p:normalViewPr>
  <p:slideViewPr>
    <p:cSldViewPr snapToGrid="0" snapToObjects="1">
      <p:cViewPr varScale="1">
        <p:scale>
          <a:sx n="49" d="100"/>
          <a:sy n="49" d="100"/>
        </p:scale>
        <p:origin x="902" y="6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p:scale>
          <a:sx n="112" d="100"/>
          <a:sy n="112" d="100"/>
        </p:scale>
        <p:origin x="207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95"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leen HoustonStewart" userId="1a0ab32b-4ea4-4396-8441-522d8f9fc05c" providerId="ADAL" clId="{5D080C59-4C32-4526-BA3C-A8BAEDE00262}"/>
    <pc:docChg chg="modSld">
      <pc:chgData name="Eileen HoustonStewart" userId="1a0ab32b-4ea4-4396-8441-522d8f9fc05c" providerId="ADAL" clId="{5D080C59-4C32-4526-BA3C-A8BAEDE00262}" dt="2022-03-29T18:28:19.437" v="3" actId="20577"/>
      <pc:docMkLst>
        <pc:docMk/>
      </pc:docMkLst>
      <pc:sldChg chg="modSp mod">
        <pc:chgData name="Eileen HoustonStewart" userId="1a0ab32b-4ea4-4396-8441-522d8f9fc05c" providerId="ADAL" clId="{5D080C59-4C32-4526-BA3C-A8BAEDE00262}" dt="2022-03-29T18:25:46.091" v="1" actId="20577"/>
        <pc:sldMkLst>
          <pc:docMk/>
          <pc:sldMk cId="3037880530" sldId="258"/>
        </pc:sldMkLst>
        <pc:spChg chg="mod">
          <ac:chgData name="Eileen HoustonStewart" userId="1a0ab32b-4ea4-4396-8441-522d8f9fc05c" providerId="ADAL" clId="{5D080C59-4C32-4526-BA3C-A8BAEDE00262}" dt="2022-03-29T18:25:46.091" v="1" actId="20577"/>
          <ac:spMkLst>
            <pc:docMk/>
            <pc:sldMk cId="3037880530" sldId="258"/>
            <ac:spMk id="3" creationId="{0451BDA1-23ED-B94B-887C-166D9B466B72}"/>
          </ac:spMkLst>
        </pc:spChg>
      </pc:sldChg>
      <pc:sldChg chg="modSp mod">
        <pc:chgData name="Eileen HoustonStewart" userId="1a0ab32b-4ea4-4396-8441-522d8f9fc05c" providerId="ADAL" clId="{5D080C59-4C32-4526-BA3C-A8BAEDE00262}" dt="2022-03-29T18:28:19.437" v="3" actId="20577"/>
        <pc:sldMkLst>
          <pc:docMk/>
          <pc:sldMk cId="543649814" sldId="381"/>
        </pc:sldMkLst>
        <pc:spChg chg="mod">
          <ac:chgData name="Eileen HoustonStewart" userId="1a0ab32b-4ea4-4396-8441-522d8f9fc05c" providerId="ADAL" clId="{5D080C59-4C32-4526-BA3C-A8BAEDE00262}" dt="2022-03-29T18:28:19.437" v="3" actId="20577"/>
          <ac:spMkLst>
            <pc:docMk/>
            <pc:sldMk cId="543649814" sldId="381"/>
            <ac:spMk id="3" creationId="{54531399-177D-6E4B-93BA-4B0B527EE3B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21C2E7-22FC-4485-8A4A-6E3D45749C4E}"/>
              </a:ext>
            </a:extLst>
          </p:cNvPr>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a:extLst>
              <a:ext uri="{FF2B5EF4-FFF2-40B4-BE49-F238E27FC236}">
                <a16:creationId xmlns:a16="http://schemas.microsoft.com/office/drawing/2014/main" id="{212EE86A-7C82-4638-A9CA-48AF118AB374}"/>
              </a:ext>
            </a:extLst>
          </p:cNvPr>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B0424011-2432-4BAD-B49F-67938DD0C151}" type="datetimeFigureOut">
              <a:rPr lang="en-US" smtClean="0"/>
              <a:t>3/29/2022</a:t>
            </a:fld>
            <a:endParaRPr lang="en-US"/>
          </a:p>
        </p:txBody>
      </p:sp>
      <p:sp>
        <p:nvSpPr>
          <p:cNvPr id="4" name="Footer Placeholder 3">
            <a:extLst>
              <a:ext uri="{FF2B5EF4-FFF2-40B4-BE49-F238E27FC236}">
                <a16:creationId xmlns:a16="http://schemas.microsoft.com/office/drawing/2014/main" id="{8B875AE4-7C75-4BA1-AFCC-A6C1E5FA1C32}"/>
              </a:ext>
            </a:extLst>
          </p:cNvPr>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48EAB3-3D98-490C-951F-9B7348A51D6B}"/>
              </a:ext>
            </a:extLst>
          </p:cNvPr>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5C12D5C5-7AE2-4F39-B4BC-2427585EC694}" type="slidenum">
              <a:rPr lang="en-US" smtClean="0"/>
              <a:t>‹#›</a:t>
            </a:fld>
            <a:endParaRPr lang="en-US"/>
          </a:p>
        </p:txBody>
      </p:sp>
    </p:spTree>
    <p:extLst>
      <p:ext uri="{BB962C8B-B14F-4D97-AF65-F5344CB8AC3E}">
        <p14:creationId xmlns:p14="http://schemas.microsoft.com/office/powerpoint/2010/main" val="3093007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634BAFE2-05F2-064D-8FE0-60399C39D921}" type="datetimeFigureOut">
              <a:rPr lang="en-US" smtClean="0"/>
              <a:t>3/29/2022</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DB5791EF-E038-0449-968C-79048ADEB872}" type="slidenum">
              <a:rPr lang="en-US" smtClean="0"/>
              <a:t>‹#›</a:t>
            </a:fld>
            <a:endParaRPr lang="en-US"/>
          </a:p>
        </p:txBody>
      </p:sp>
    </p:spTree>
    <p:extLst>
      <p:ext uri="{BB962C8B-B14F-4D97-AF65-F5344CB8AC3E}">
        <p14:creationId xmlns:p14="http://schemas.microsoft.com/office/powerpoint/2010/main" val="2343339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2</a:t>
            </a:fld>
            <a:endParaRPr/>
          </a:p>
        </p:txBody>
      </p:sp>
    </p:spTree>
    <p:extLst>
      <p:ext uri="{BB962C8B-B14F-4D97-AF65-F5344CB8AC3E}">
        <p14:creationId xmlns:p14="http://schemas.microsoft.com/office/powerpoint/2010/main" val="3514208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3</a:t>
            </a:fld>
            <a:endParaRPr/>
          </a:p>
        </p:txBody>
      </p:sp>
    </p:spTree>
    <p:extLst>
      <p:ext uri="{BB962C8B-B14F-4D97-AF65-F5344CB8AC3E}">
        <p14:creationId xmlns:p14="http://schemas.microsoft.com/office/powerpoint/2010/main" val="1156227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4</a:t>
            </a:fld>
            <a:endParaRPr/>
          </a:p>
        </p:txBody>
      </p:sp>
    </p:spTree>
    <p:extLst>
      <p:ext uri="{BB962C8B-B14F-4D97-AF65-F5344CB8AC3E}">
        <p14:creationId xmlns:p14="http://schemas.microsoft.com/office/powerpoint/2010/main" val="2801528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5</a:t>
            </a:fld>
            <a:endParaRPr/>
          </a:p>
        </p:txBody>
      </p:sp>
    </p:spTree>
    <p:extLst>
      <p:ext uri="{BB962C8B-B14F-4D97-AF65-F5344CB8AC3E}">
        <p14:creationId xmlns:p14="http://schemas.microsoft.com/office/powerpoint/2010/main" val="246794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6</a:t>
            </a:fld>
            <a:endParaRPr/>
          </a:p>
        </p:txBody>
      </p:sp>
    </p:spTree>
    <p:extLst>
      <p:ext uri="{BB962C8B-B14F-4D97-AF65-F5344CB8AC3E}">
        <p14:creationId xmlns:p14="http://schemas.microsoft.com/office/powerpoint/2010/main" val="4077203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7</a:t>
            </a:fld>
            <a:endParaRPr/>
          </a:p>
        </p:txBody>
      </p:sp>
    </p:spTree>
    <p:extLst>
      <p:ext uri="{BB962C8B-B14F-4D97-AF65-F5344CB8AC3E}">
        <p14:creationId xmlns:p14="http://schemas.microsoft.com/office/powerpoint/2010/main" val="2528193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8</a:t>
            </a:fld>
            <a:endParaRPr/>
          </a:p>
        </p:txBody>
      </p:sp>
    </p:spTree>
    <p:extLst>
      <p:ext uri="{BB962C8B-B14F-4D97-AF65-F5344CB8AC3E}">
        <p14:creationId xmlns:p14="http://schemas.microsoft.com/office/powerpoint/2010/main" val="3818257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9</a:t>
            </a:fld>
            <a:endParaRPr/>
          </a:p>
        </p:txBody>
      </p:sp>
    </p:spTree>
    <p:extLst>
      <p:ext uri="{BB962C8B-B14F-4D97-AF65-F5344CB8AC3E}">
        <p14:creationId xmlns:p14="http://schemas.microsoft.com/office/powerpoint/2010/main" val="1612325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10</a:t>
            </a:fld>
            <a:endParaRPr/>
          </a:p>
        </p:txBody>
      </p:sp>
    </p:spTree>
    <p:extLst>
      <p:ext uri="{BB962C8B-B14F-4D97-AF65-F5344CB8AC3E}">
        <p14:creationId xmlns:p14="http://schemas.microsoft.com/office/powerpoint/2010/main" val="1691967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11</a:t>
            </a:fld>
            <a:endParaRPr/>
          </a:p>
        </p:txBody>
      </p:sp>
    </p:spTree>
    <p:extLst>
      <p:ext uri="{BB962C8B-B14F-4D97-AF65-F5344CB8AC3E}">
        <p14:creationId xmlns:p14="http://schemas.microsoft.com/office/powerpoint/2010/main" val="694978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12</a:t>
            </a:fld>
            <a:endParaRPr/>
          </a:p>
        </p:txBody>
      </p:sp>
    </p:spTree>
    <p:extLst>
      <p:ext uri="{BB962C8B-B14F-4D97-AF65-F5344CB8AC3E}">
        <p14:creationId xmlns:p14="http://schemas.microsoft.com/office/powerpoint/2010/main" val="2379886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13</a:t>
            </a:fld>
            <a:endParaRPr/>
          </a:p>
        </p:txBody>
      </p:sp>
    </p:spTree>
    <p:extLst>
      <p:ext uri="{BB962C8B-B14F-4D97-AF65-F5344CB8AC3E}">
        <p14:creationId xmlns:p14="http://schemas.microsoft.com/office/powerpoint/2010/main" val="2161880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14</a:t>
            </a:fld>
            <a:endParaRPr/>
          </a:p>
        </p:txBody>
      </p:sp>
    </p:spTree>
    <p:extLst>
      <p:ext uri="{BB962C8B-B14F-4D97-AF65-F5344CB8AC3E}">
        <p14:creationId xmlns:p14="http://schemas.microsoft.com/office/powerpoint/2010/main" val="10213819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15</a:t>
            </a:fld>
            <a:endParaRPr/>
          </a:p>
        </p:txBody>
      </p:sp>
    </p:spTree>
    <p:extLst>
      <p:ext uri="{BB962C8B-B14F-4D97-AF65-F5344CB8AC3E}">
        <p14:creationId xmlns:p14="http://schemas.microsoft.com/office/powerpoint/2010/main" val="482003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16</a:t>
            </a:fld>
            <a:endParaRPr/>
          </a:p>
        </p:txBody>
      </p:sp>
    </p:spTree>
    <p:extLst>
      <p:ext uri="{BB962C8B-B14F-4D97-AF65-F5344CB8AC3E}">
        <p14:creationId xmlns:p14="http://schemas.microsoft.com/office/powerpoint/2010/main" val="1186100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17</a:t>
            </a:fld>
            <a:endParaRPr/>
          </a:p>
        </p:txBody>
      </p:sp>
    </p:spTree>
    <p:extLst>
      <p:ext uri="{BB962C8B-B14F-4D97-AF65-F5344CB8AC3E}">
        <p14:creationId xmlns:p14="http://schemas.microsoft.com/office/powerpoint/2010/main" val="2820084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Clr>
                <a:srgbClr val="FF0000"/>
              </a:buClr>
              <a:buSzPts val="1400"/>
              <a:buFont typeface="Proxima Nova"/>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18</a:t>
            </a:fld>
            <a:endParaRPr/>
          </a:p>
        </p:txBody>
      </p:sp>
    </p:spTree>
    <p:extLst>
      <p:ext uri="{BB962C8B-B14F-4D97-AF65-F5344CB8AC3E}">
        <p14:creationId xmlns:p14="http://schemas.microsoft.com/office/powerpoint/2010/main" val="601315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SzPts val="1400"/>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19</a:t>
            </a:fld>
            <a:endParaRPr/>
          </a:p>
        </p:txBody>
      </p:sp>
    </p:spTree>
    <p:extLst>
      <p:ext uri="{BB962C8B-B14F-4D97-AF65-F5344CB8AC3E}">
        <p14:creationId xmlns:p14="http://schemas.microsoft.com/office/powerpoint/2010/main" val="2889875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SzPts val="1400"/>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20</a:t>
            </a:fld>
            <a:endParaRPr/>
          </a:p>
        </p:txBody>
      </p:sp>
    </p:spTree>
    <p:extLst>
      <p:ext uri="{BB962C8B-B14F-4D97-AF65-F5344CB8AC3E}">
        <p14:creationId xmlns:p14="http://schemas.microsoft.com/office/powerpoint/2010/main" val="1705883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SzPts val="1400"/>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21</a:t>
            </a:fld>
            <a:endParaRPr/>
          </a:p>
        </p:txBody>
      </p:sp>
    </p:spTree>
    <p:extLst>
      <p:ext uri="{BB962C8B-B14F-4D97-AF65-F5344CB8AC3E}">
        <p14:creationId xmlns:p14="http://schemas.microsoft.com/office/powerpoint/2010/main" val="1250922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SzPts val="1400"/>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22</a:t>
            </a:fld>
            <a:endParaRPr/>
          </a:p>
        </p:txBody>
      </p:sp>
    </p:spTree>
    <p:extLst>
      <p:ext uri="{BB962C8B-B14F-4D97-AF65-F5344CB8AC3E}">
        <p14:creationId xmlns:p14="http://schemas.microsoft.com/office/powerpoint/2010/main" val="2084091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SzPts val="1400"/>
              <a:buNone/>
            </a:pPr>
            <a:endParaRPr dirty="0"/>
          </a:p>
        </p:txBody>
      </p:sp>
      <p:sp>
        <p:nvSpPr>
          <p:cNvPr id="118" name="Google Shape;118;p3: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23</a:t>
            </a:fld>
            <a:endParaRPr/>
          </a:p>
        </p:txBody>
      </p:sp>
    </p:spTree>
    <p:extLst>
      <p:ext uri="{BB962C8B-B14F-4D97-AF65-F5344CB8AC3E}">
        <p14:creationId xmlns:p14="http://schemas.microsoft.com/office/powerpoint/2010/main" val="2921764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0" name="Google Shape;110;p2: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a:p>
        </p:txBody>
      </p:sp>
      <p:sp>
        <p:nvSpPr>
          <p:cNvPr id="111" name="Google Shape;111;p2: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chemeClr val="dk1"/>
              </a:buClr>
              <a:buSzPts val="1200"/>
            </a:pPr>
            <a:fld id="{00000000-1234-1234-1234-123412341234}" type="slidenum">
              <a:rPr lang="en-US" sz="1200">
                <a:solidFill>
                  <a:schemeClr val="dk1"/>
                </a:solidFill>
                <a:latin typeface="Calibri"/>
                <a:ea typeface="Calibri"/>
                <a:cs typeface="Calibri"/>
                <a:sym typeface="Calibri"/>
              </a:rPr>
              <a:pPr algn="r">
                <a:buClr>
                  <a:schemeClr val="dk1"/>
                </a:buClr>
                <a:buSzPts val="1200"/>
              </a:pPr>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sz="1400" dirty="0">
              <a:solidFill>
                <a:srgbClr val="FF0000"/>
              </a:solidFill>
            </a:endParaRPr>
          </a:p>
          <a:p>
            <a:pPr>
              <a:buSzPts val="1400"/>
            </a:pPr>
            <a:br>
              <a:rPr lang="en-US" sz="1400" dirty="0"/>
            </a:br>
            <a:r>
              <a:rPr lang="en-US" sz="1400" dirty="0">
                <a:solidFill>
                  <a:srgbClr val="000000"/>
                </a:solidFill>
                <a:latin typeface="Proxima Nova"/>
                <a:ea typeface="Proxima Nova"/>
                <a:cs typeface="Proxima Nova"/>
                <a:sym typeface="Proxima Nova"/>
              </a:rPr>
              <a:t>Good evening and welcome to our third </a:t>
            </a:r>
            <a:r>
              <a:rPr lang="en-US" sz="1400" i="1" dirty="0">
                <a:solidFill>
                  <a:srgbClr val="000000"/>
                </a:solidFill>
                <a:latin typeface="Proxima Nova"/>
                <a:ea typeface="Proxima Nova"/>
                <a:cs typeface="Proxima Nova"/>
                <a:sym typeface="Proxima Nova"/>
              </a:rPr>
              <a:t>Vision Forward </a:t>
            </a:r>
            <a:r>
              <a:rPr lang="en-US" sz="1400" dirty="0">
                <a:solidFill>
                  <a:srgbClr val="000000"/>
                </a:solidFill>
                <a:latin typeface="Proxima Nova"/>
                <a:ea typeface="Proxima Nova"/>
                <a:cs typeface="Proxima Nova"/>
                <a:sym typeface="Proxima Nova"/>
              </a:rPr>
              <a:t>community engagement session. Over the past two months we’ve had really good participation and it’s really nice to see so many of you here tonight.  </a:t>
            </a:r>
            <a:endParaRPr dirty="0"/>
          </a:p>
          <a:p>
            <a:pPr>
              <a:buSzPts val="1400"/>
            </a:pPr>
            <a:endParaRPr sz="1400" dirty="0">
              <a:solidFill>
                <a:srgbClr val="000000"/>
              </a:solidFill>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We wanted everyone to have an opportunity to share ideas with as many people as possible, so tonight we have both the in-person and the virtual sessions again. We welcome those of you who are joining us virtually via Zoom and look forward to hearing your ideas and comments. </a:t>
            </a:r>
            <a:r>
              <a:rPr lang="en-US" sz="1400" dirty="0">
                <a:latin typeface="Proxima Nova"/>
                <a:ea typeface="Proxima Nova"/>
                <a:cs typeface="Proxima Nova"/>
                <a:sym typeface="Proxima Nova"/>
              </a:rPr>
              <a:t>If you’re joining us virtually tonight, be sure to check your Welcome page that has links to all you’ll need tonight – including the sign in sheet, the presentation and the work activity. </a:t>
            </a:r>
            <a:endParaRPr dirty="0"/>
          </a:p>
          <a:p>
            <a:pPr>
              <a:buSzPts val="1400"/>
            </a:pPr>
            <a:br>
              <a:rPr lang="en-US" sz="1400" dirty="0"/>
            </a:br>
            <a:r>
              <a:rPr lang="en-US" sz="1400" dirty="0">
                <a:solidFill>
                  <a:srgbClr val="000000"/>
                </a:solidFill>
                <a:latin typeface="Proxima Nova"/>
                <a:ea typeface="Proxima Nova"/>
                <a:cs typeface="Proxima Nova"/>
                <a:sym typeface="Proxima Nova"/>
              </a:rPr>
              <a:t>My name is Bob Miller and I’m one of four co-chairs of our program.  </a:t>
            </a:r>
            <a:endParaRPr dirty="0"/>
          </a:p>
          <a:p>
            <a:pPr>
              <a:buSzPts val="1400"/>
            </a:pPr>
            <a:br>
              <a:rPr lang="en-US" sz="1400" dirty="0"/>
            </a:br>
            <a:r>
              <a:rPr lang="en-US" sz="1400" b="1" i="1" dirty="0">
                <a:solidFill>
                  <a:srgbClr val="000000"/>
                </a:solidFill>
                <a:latin typeface="Proxima Nova"/>
                <a:ea typeface="Proxima Nova"/>
                <a:cs typeface="Proxima Nova"/>
                <a:sym typeface="Proxima Nova"/>
              </a:rPr>
              <a:t>(At  this point acknowledge any dignitaries in the audience — elected officials such as mayor, city council members, legislators, president of Chamber of Commerce, school board members and others holding positions of community leadership.)</a:t>
            </a:r>
            <a:endParaRPr sz="1400" dirty="0"/>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p>
          <a:p>
            <a:pPr>
              <a:buClr>
                <a:srgbClr val="000000"/>
              </a:buClr>
              <a:buSzPts val="1400"/>
            </a:pPr>
            <a:r>
              <a:rPr lang="en-US" sz="1400" dirty="0">
                <a:solidFill>
                  <a:srgbClr val="000000"/>
                </a:solidFill>
                <a:latin typeface="Proxima Nova"/>
                <a:ea typeface="Proxima Nova"/>
                <a:cs typeface="Proxima Nova"/>
                <a:sym typeface="Proxima Nova"/>
              </a:rPr>
              <a:t>We’ve asked you to help us choose the topics you would like to learn more about as we move forward. Tonight we are going to learn more about strategies to improve our PreK and elementary learning.  </a:t>
            </a:r>
            <a:endParaRPr lang="en-US" dirty="0"/>
          </a:p>
          <a:p>
            <a:pPr>
              <a:buSzPts val="1400"/>
            </a:pPr>
            <a:br>
              <a:rPr lang="en-US" sz="1400" dirty="0"/>
            </a:br>
            <a:br>
              <a:rPr lang="en-US" sz="1400" dirty="0"/>
            </a:br>
            <a:endParaRPr dirty="0"/>
          </a:p>
        </p:txBody>
      </p:sp>
      <p:sp>
        <p:nvSpPr>
          <p:cNvPr id="118" name="Google Shape;118;p3: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24" name="Google Shape;124;p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a:solidFill>
                  <a:srgbClr val="FF0000"/>
                </a:solidFill>
                <a:latin typeface="Proxima Nova"/>
                <a:ea typeface="Proxima Nova"/>
                <a:cs typeface="Proxima Nova"/>
                <a:sym typeface="Proxima Nova"/>
              </a:rPr>
              <a:t>[Selected Community Chair at podium]</a:t>
            </a:r>
            <a:endParaRPr sz="1400">
              <a:solidFill>
                <a:srgbClr val="FF0000"/>
              </a:solidFill>
            </a:endParaRPr>
          </a:p>
          <a:p>
            <a:pPr>
              <a:buSzPts val="1400"/>
            </a:pPr>
            <a:br>
              <a:rPr lang="en-US" sz="1400"/>
            </a:br>
            <a:r>
              <a:rPr lang="en-US" sz="1400">
                <a:solidFill>
                  <a:srgbClr val="000000"/>
                </a:solidFill>
                <a:latin typeface="Proxima Nova"/>
                <a:ea typeface="Proxima Nova"/>
                <a:cs typeface="Proxima Nova"/>
                <a:sym typeface="Proxima Nova"/>
              </a:rPr>
              <a:t>We know this is a large room and some of you sitting in the back may not have an easy view of the screen.  Some of the charts have lots of information and we don’t want you to miss anything.  So grab your phone, open your camera and do a quick scan of the QR code on the printed agenda at your table. This will pull up a link to the presentation so you can easily view it.  </a:t>
            </a:r>
            <a:endParaRPr/>
          </a:p>
          <a:p>
            <a:pPr>
              <a:buSzPts val="1400"/>
            </a:pPr>
            <a:br>
              <a:rPr lang="en-US" sz="1400"/>
            </a:br>
            <a:br>
              <a:rPr lang="en-US" sz="1400"/>
            </a:br>
            <a:endParaRPr/>
          </a:p>
        </p:txBody>
      </p:sp>
      <p:sp>
        <p:nvSpPr>
          <p:cNvPr id="125" name="Google Shape;125;p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32" name="Google Shape;132;p5: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a:solidFill>
                  <a:srgbClr val="000000"/>
                </a:solidFill>
                <a:latin typeface="Proxima Nova"/>
                <a:ea typeface="Proxima Nova"/>
                <a:cs typeface="Proxima Nova"/>
                <a:sym typeface="Proxima Nova"/>
              </a:rPr>
              <a:t>So let’s get started. It is my pleasure to introduce our other co-chairs — Linda Bahrke, Teresa Simmons and Dave Hinde.</a:t>
            </a:r>
            <a:endParaRPr/>
          </a:p>
          <a:p>
            <a:pPr>
              <a:buSzPts val="1400"/>
            </a:pPr>
            <a:br>
              <a:rPr lang="en-US" sz="1400">
                <a:latin typeface="Proxima Nova"/>
                <a:ea typeface="Proxima Nova"/>
                <a:cs typeface="Proxima Nova"/>
                <a:sym typeface="Proxima Nova"/>
              </a:rPr>
            </a:br>
            <a:r>
              <a:rPr lang="en-US" sz="1400" b="1">
                <a:solidFill>
                  <a:srgbClr val="FF0000"/>
                </a:solidFill>
                <a:latin typeface="Proxima Nova"/>
                <a:ea typeface="Proxima Nova"/>
                <a:cs typeface="Proxima Nova"/>
                <a:sym typeface="Proxima Nova"/>
              </a:rPr>
              <a:t>Chair ?</a:t>
            </a:r>
            <a:r>
              <a:rPr lang="en-US" sz="1400">
                <a:solidFill>
                  <a:srgbClr val="000000"/>
                </a:solidFill>
                <a:latin typeface="Proxima Nova"/>
                <a:ea typeface="Proxima Nova"/>
                <a:cs typeface="Proxima Nova"/>
                <a:sym typeface="Proxima Nova"/>
              </a:rPr>
              <a:t> is going to kick-off our program —</a:t>
            </a:r>
            <a:r>
              <a:rPr lang="en-US" sz="1400" b="1">
                <a:solidFill>
                  <a:srgbClr val="000000"/>
                </a:solidFill>
                <a:latin typeface="Proxima Nova"/>
                <a:ea typeface="Proxima Nova"/>
                <a:cs typeface="Proxima Nova"/>
                <a:sym typeface="Proxima Nova"/>
              </a:rPr>
              <a:t> </a:t>
            </a:r>
            <a:endParaRPr sz="1400" b="1">
              <a:solidFill>
                <a:srgbClr val="FF0000"/>
              </a:solidFill>
              <a:latin typeface="Proxima Nova"/>
              <a:ea typeface="Proxima Nova"/>
              <a:cs typeface="Proxima Nova"/>
              <a:sym typeface="Proxima Nova"/>
            </a:endParaRPr>
          </a:p>
          <a:p>
            <a:pPr>
              <a:buSzPts val="1400"/>
            </a:pPr>
            <a:br>
              <a:rPr lang="en-US" sz="1400">
                <a:latin typeface="Proxima Nova"/>
                <a:ea typeface="Proxima Nova"/>
                <a:cs typeface="Proxima Nova"/>
                <a:sym typeface="Proxima Nova"/>
              </a:rPr>
            </a:br>
            <a:r>
              <a:rPr lang="en-US" sz="1400" b="1">
                <a:solidFill>
                  <a:srgbClr val="FF0000"/>
                </a:solidFill>
                <a:latin typeface="Proxima Nova"/>
                <a:ea typeface="Proxima Nova"/>
                <a:cs typeface="Proxima Nova"/>
                <a:sym typeface="Proxima Nova"/>
              </a:rPr>
              <a:t>[Selected Community Chair at podium]</a:t>
            </a:r>
            <a:endParaRPr sz="1400">
              <a:latin typeface="Proxima Nova"/>
              <a:ea typeface="Proxima Nova"/>
              <a:cs typeface="Proxima Nova"/>
              <a:sym typeface="Proxima Nova"/>
            </a:endParaRPr>
          </a:p>
          <a:p>
            <a:endParaRPr sz="1400">
              <a:latin typeface="Proxima Nova"/>
              <a:ea typeface="Proxima Nova"/>
              <a:cs typeface="Proxima Nova"/>
              <a:sym typeface="Proxima Nova"/>
            </a:endParaRPr>
          </a:p>
        </p:txBody>
      </p:sp>
      <p:sp>
        <p:nvSpPr>
          <p:cNvPr id="133" name="Google Shape;133;p5: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55" name="Google Shape;155;p7: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dirty="0"/>
          </a:p>
        </p:txBody>
      </p:sp>
      <p:sp>
        <p:nvSpPr>
          <p:cNvPr id="156" name="Google Shape;156;p7: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8: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62" name="Google Shape;162;p8: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800"/>
            </a:pPr>
            <a:endParaRPr lang="en-US" dirty="0">
              <a:solidFill>
                <a:srgbClr val="000000"/>
              </a:solidFill>
              <a:latin typeface="Proxima Nova"/>
              <a:ea typeface="Proxima Nova"/>
              <a:cs typeface="Proxima Nova"/>
              <a:sym typeface="Proxima Nova"/>
            </a:endParaRPr>
          </a:p>
          <a:p>
            <a:pPr>
              <a:buClr>
                <a:srgbClr val="000000"/>
              </a:buClr>
              <a:buSzPts val="1800"/>
            </a:pPr>
            <a:r>
              <a:rPr lang="en-US" dirty="0">
                <a:solidFill>
                  <a:srgbClr val="000000"/>
                </a:solidFill>
                <a:latin typeface="Proxima Nova"/>
                <a:ea typeface="Proxima Nova"/>
                <a:cs typeface="Proxima Nova"/>
                <a:sym typeface="Proxima Nova"/>
              </a:rPr>
              <a:t>Let’s talk about why we’re here. The goal of Vision Forward is to develop a long range Action Plan, that is created by and supported by our community that will improve the St. Joseph School District. </a:t>
            </a:r>
            <a:endParaRPr dirty="0"/>
          </a:p>
          <a:p>
            <a:pPr>
              <a:buSzPts val="1800"/>
            </a:pPr>
            <a:endParaRPr dirty="0"/>
          </a:p>
          <a:p>
            <a:pPr>
              <a:spcBef>
                <a:spcPts val="1233"/>
              </a:spcBef>
              <a:buClr>
                <a:srgbClr val="000000"/>
              </a:buClr>
              <a:buSzPts val="1800"/>
            </a:pPr>
            <a:r>
              <a:rPr lang="en-US" dirty="0">
                <a:solidFill>
                  <a:srgbClr val="000000"/>
                </a:solidFill>
                <a:latin typeface="Proxima Nova"/>
                <a:ea typeface="Proxima Nova"/>
                <a:cs typeface="Proxima Nova"/>
                <a:sym typeface="Proxima Nova"/>
              </a:rPr>
              <a:t>This group, all of us here tonight and hopefully even more residents who join in the future, has the responsibility of developing and administering Vision Forward. I want to emphasize that this program is truly a community program. </a:t>
            </a:r>
            <a:endParaRPr dirty="0"/>
          </a:p>
          <a:p>
            <a:pPr>
              <a:spcBef>
                <a:spcPts val="2466"/>
              </a:spcBef>
              <a:buSzPts val="1800"/>
            </a:pPr>
            <a:endParaRPr dirty="0">
              <a:solidFill>
                <a:srgbClr val="000000"/>
              </a:solidFill>
              <a:latin typeface="Proxima Nova"/>
              <a:ea typeface="Proxima Nova"/>
              <a:cs typeface="Proxima Nova"/>
              <a:sym typeface="Proxima Nova"/>
            </a:endParaRPr>
          </a:p>
          <a:p>
            <a:pPr>
              <a:spcBef>
                <a:spcPts val="2466"/>
              </a:spcBef>
              <a:buClr>
                <a:srgbClr val="000000"/>
              </a:buClr>
              <a:buSzPts val="1800"/>
            </a:pPr>
            <a:r>
              <a:rPr lang="en-US" dirty="0">
                <a:solidFill>
                  <a:srgbClr val="000000"/>
                </a:solidFill>
                <a:latin typeface="Proxima Nova"/>
                <a:ea typeface="Proxima Nova"/>
                <a:cs typeface="Proxima Nova"/>
                <a:sym typeface="Proxima Nova"/>
              </a:rPr>
              <a:t>We want to thank the district for its efforts in helping us implement our program and for trusting the process. This is truly a community led and driven engagement program we believe will make a difference for our schools, our children and our community. </a:t>
            </a:r>
            <a:endParaRPr dirty="0"/>
          </a:p>
          <a:p>
            <a:pPr>
              <a:spcBef>
                <a:spcPts val="1233"/>
              </a:spcBef>
              <a:buSzPts val="1800"/>
            </a:pPr>
            <a:endParaRPr dirty="0">
              <a:solidFill>
                <a:srgbClr val="000000"/>
              </a:solidFill>
              <a:latin typeface="Proxima Nova"/>
              <a:ea typeface="Proxima Nova"/>
              <a:cs typeface="Proxima Nova"/>
              <a:sym typeface="Proxima Nova"/>
            </a:endParaRPr>
          </a:p>
          <a:p>
            <a:pPr>
              <a:buClr>
                <a:srgbClr val="000000"/>
              </a:buClr>
              <a:buSzPts val="1800"/>
            </a:pPr>
            <a:r>
              <a:rPr lang="en-US" dirty="0">
                <a:solidFill>
                  <a:srgbClr val="000000"/>
                </a:solidFill>
                <a:latin typeface="Proxima Nova"/>
                <a:ea typeface="Proxima Nova"/>
                <a:cs typeface="Proxima Nova"/>
                <a:sym typeface="Proxima Nova"/>
              </a:rPr>
              <a:t>The Action Plan is to be developed with extensive community participation. That why we are here.  So far we’ve learned more about the school district and ways to help recruit and retain staff and tonight we focus on student achievement for our young learners.  </a:t>
            </a:r>
            <a:endParaRPr dirty="0"/>
          </a:p>
        </p:txBody>
      </p:sp>
      <p:sp>
        <p:nvSpPr>
          <p:cNvPr id="163" name="Google Shape;163;p8: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1: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76" name="Google Shape;176;p11:notes"/>
          <p:cNvSpPr txBox="1">
            <a:spLocks noGrp="1"/>
          </p:cNvSpPr>
          <p:nvPr>
            <p:ph type="body" idx="1"/>
          </p:nvPr>
        </p:nvSpPr>
        <p:spPr>
          <a:xfrm>
            <a:off x="724089" y="4580754"/>
            <a:ext cx="5786113" cy="3748609"/>
          </a:xfrm>
          <a:prstGeom prst="rect">
            <a:avLst/>
          </a:prstGeom>
          <a:noFill/>
          <a:ln>
            <a:noFill/>
          </a:ln>
        </p:spPr>
        <p:txBody>
          <a:bodyPr spcFirstLastPara="1" wrap="square" lIns="95719" tIns="47846" rIns="95719" bIns="47846" anchor="t" anchorCtr="0">
            <a:noAutofit/>
          </a:bodyPr>
          <a:lstStyle/>
          <a:p>
            <a:pPr defTabSz="939363">
              <a:buClr>
                <a:srgbClr val="000000"/>
              </a:buClr>
              <a:buSzPts val="1400"/>
              <a:defRPr/>
            </a:pPr>
            <a:r>
              <a:rPr lang="en-US" sz="1400" dirty="0">
                <a:solidFill>
                  <a:srgbClr val="000000"/>
                </a:solidFill>
                <a:latin typeface="Proxima Nova"/>
                <a:ea typeface="Proxima Nova"/>
                <a:cs typeface="Proxima Nova"/>
                <a:sym typeface="Proxima Nova"/>
              </a:rPr>
              <a:t>Info from previous sessions on website</a:t>
            </a:r>
          </a:p>
          <a:p>
            <a:pPr>
              <a:buClr>
                <a:srgbClr val="000000"/>
              </a:buClr>
              <a:buSzPts val="1400"/>
            </a:pPr>
            <a:endParaRPr lang="en-US" sz="1400" dirty="0">
              <a:solidFill>
                <a:srgbClr val="000000"/>
              </a:solidFill>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We are documenting everything and making all information available on our website. </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Just like with the previous sessions, tonight’s presentation will be posted on our website along with work group responses. We’ll also produce an executive summary with consensus points. Those consensus points will be the building blocks for our final Action Plan. </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endParaRPr sz="1400" dirty="0">
              <a:latin typeface="Proxima Nova"/>
              <a:ea typeface="Proxima Nova"/>
              <a:cs typeface="Proxima Nova"/>
              <a:sym typeface="Proxima Nova"/>
            </a:endParaRPr>
          </a:p>
        </p:txBody>
      </p:sp>
      <p:sp>
        <p:nvSpPr>
          <p:cNvPr id="177" name="Google Shape;177;p11:notes"/>
          <p:cNvSpPr txBox="1"/>
          <p:nvPr/>
        </p:nvSpPr>
        <p:spPr>
          <a:xfrm>
            <a:off x="4097167" y="9041219"/>
            <a:ext cx="3135460" cy="477984"/>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83" name="Google Shape;183;p12: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a:solidFill>
                  <a:srgbClr val="000000"/>
                </a:solidFill>
                <a:latin typeface="Proxima Nova"/>
                <a:ea typeface="Proxima Nova"/>
                <a:cs typeface="Proxima Nova"/>
                <a:sym typeface="Proxima Nova"/>
              </a:rPr>
              <a:t>A couple more things.  </a:t>
            </a:r>
            <a:endParaRPr/>
          </a:p>
          <a:p>
            <a:pPr>
              <a:buSzPts val="1400"/>
            </a:pPr>
            <a:br>
              <a:rPr lang="en-US" sz="1400">
                <a:latin typeface="Proxima Nova"/>
                <a:ea typeface="Proxima Nova"/>
                <a:cs typeface="Proxima Nova"/>
                <a:sym typeface="Proxima Nova"/>
              </a:rPr>
            </a:br>
            <a:r>
              <a:rPr lang="en-US" sz="1400">
                <a:solidFill>
                  <a:srgbClr val="000000"/>
                </a:solidFill>
                <a:latin typeface="Proxima Nova"/>
                <a:ea typeface="Proxima Nova"/>
                <a:cs typeface="Proxima Nova"/>
                <a:sym typeface="Proxima Nova"/>
              </a:rPr>
              <a:t>Our agenda is tight. As such, it’s important to not interrupt the presenter with questions so we have plenty of time to work. During the work session, the presenters and Community Engagement Team members will visit the tables to answer questions you might have.  If you’re joining us virtually, you can also ask a question in the chat area and we will respond as quickly as possible. </a:t>
            </a:r>
            <a:endParaRPr/>
          </a:p>
          <a:p>
            <a:pPr>
              <a:buSzPts val="1400"/>
            </a:pPr>
            <a:br>
              <a:rPr lang="en-US" sz="1400">
                <a:latin typeface="Proxima Nova"/>
                <a:ea typeface="Proxima Nova"/>
                <a:cs typeface="Proxima Nova"/>
                <a:sym typeface="Proxima Nova"/>
              </a:rPr>
            </a:br>
            <a:r>
              <a:rPr lang="en-US" sz="1400">
                <a:solidFill>
                  <a:srgbClr val="000000"/>
                </a:solidFill>
                <a:latin typeface="Proxima Nova"/>
                <a:ea typeface="Proxima Nova"/>
                <a:cs typeface="Proxima Nova"/>
                <a:sym typeface="Proxima Nova"/>
              </a:rPr>
              <a:t>Also, there are “I Have A Question/Comment” forms on each table. If you have a question or comment, and we are not able to respond during small group time, please fill out a form and turn it in to us at the end of the session. You can also call or send us an email. </a:t>
            </a:r>
            <a:endParaRPr/>
          </a:p>
          <a:p>
            <a:pPr>
              <a:buSzPts val="1400"/>
            </a:pPr>
            <a:br>
              <a:rPr lang="en-US" sz="1400">
                <a:latin typeface="Proxima Nova"/>
                <a:ea typeface="Proxima Nova"/>
                <a:cs typeface="Proxima Nova"/>
                <a:sym typeface="Proxima Nova"/>
              </a:rPr>
            </a:br>
            <a:r>
              <a:rPr lang="en-US" sz="1400">
                <a:solidFill>
                  <a:srgbClr val="000000"/>
                </a:solidFill>
                <a:latin typeface="Arial"/>
                <a:ea typeface="Arial"/>
                <a:cs typeface="Arial"/>
                <a:sym typeface="Arial"/>
              </a:rPr>
              <a:t>And lastly, for those here in the room, please feel free to grab some water we have in the back of the room or visit bathrooms during our meeting. </a:t>
            </a:r>
            <a:endParaRPr/>
          </a:p>
          <a:p>
            <a:pPr>
              <a:buSzPts val="1400"/>
            </a:pPr>
            <a:br>
              <a:rPr lang="en-US" sz="1400">
                <a:latin typeface="Proxima Nova"/>
                <a:ea typeface="Proxima Nova"/>
                <a:cs typeface="Proxima Nova"/>
                <a:sym typeface="Proxima Nova"/>
              </a:rPr>
            </a:br>
            <a:r>
              <a:rPr lang="en-US" sz="1400">
                <a:solidFill>
                  <a:srgbClr val="000000"/>
                </a:solidFill>
                <a:latin typeface="Proxima Nova"/>
                <a:ea typeface="Proxima Nova"/>
                <a:cs typeface="Proxima Nova"/>
                <a:sym typeface="Proxima Nova"/>
              </a:rPr>
              <a:t>Now, I’d like to turn it over to </a:t>
            </a:r>
            <a:r>
              <a:rPr lang="en-US" sz="1400" b="1">
                <a:solidFill>
                  <a:srgbClr val="FF0000"/>
                </a:solidFill>
                <a:latin typeface="Proxima Nova"/>
                <a:ea typeface="Proxima Nova"/>
                <a:cs typeface="Proxima Nova"/>
                <a:sym typeface="Proxima Nova"/>
              </a:rPr>
              <a:t>Bob</a:t>
            </a:r>
            <a:r>
              <a:rPr lang="en-US" sz="1400">
                <a:solidFill>
                  <a:srgbClr val="000000"/>
                </a:solidFill>
                <a:latin typeface="Proxima Nova"/>
                <a:ea typeface="Proxima Nova"/>
                <a:cs typeface="Proxima Nova"/>
                <a:sym typeface="Proxima Nova"/>
              </a:rPr>
              <a:t> to introduce tonight’s speakers. </a:t>
            </a:r>
            <a:endParaRPr/>
          </a:p>
          <a:p>
            <a:pPr>
              <a:buSzPts val="1400"/>
            </a:pPr>
            <a:br>
              <a:rPr lang="en-US" sz="1400">
                <a:latin typeface="Proxima Nova"/>
                <a:ea typeface="Proxima Nova"/>
                <a:cs typeface="Proxima Nova"/>
                <a:sym typeface="Proxima Nova"/>
              </a:rPr>
            </a:br>
            <a:br>
              <a:rPr lang="en-US" sz="1400">
                <a:latin typeface="Proxima Nova"/>
                <a:ea typeface="Proxima Nova"/>
                <a:cs typeface="Proxima Nova"/>
                <a:sym typeface="Proxima Nova"/>
              </a:rPr>
            </a:br>
            <a:br>
              <a:rPr lang="en-US" sz="1400">
                <a:latin typeface="Proxima Nova"/>
                <a:ea typeface="Proxima Nova"/>
                <a:cs typeface="Proxima Nova"/>
                <a:sym typeface="Proxima Nova"/>
              </a:rPr>
            </a:br>
            <a:endParaRPr/>
          </a:p>
        </p:txBody>
      </p:sp>
      <p:sp>
        <p:nvSpPr>
          <p:cNvPr id="184" name="Google Shape;184;p12: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31</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1" name="Google Shape;191;p13: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600"/>
            </a:pPr>
            <a:r>
              <a:rPr lang="en-US" sz="1600">
                <a:solidFill>
                  <a:srgbClr val="000000"/>
                </a:solidFill>
                <a:latin typeface="Proxima Nova"/>
                <a:ea typeface="Proxima Nova"/>
                <a:cs typeface="Proxima Nova"/>
                <a:sym typeface="Proxima Nova"/>
              </a:rPr>
              <a:t>Please make sure everyone at the table or online has signed in. This is our way of taking attendance and getting your contact information so we can keep you informed about our program.  We’ll gather these sheets during the small group work time later in the session.</a:t>
            </a:r>
            <a:endParaRPr/>
          </a:p>
          <a:p>
            <a:pPr>
              <a:buSzPts val="1600"/>
            </a:pPr>
            <a:br>
              <a:rPr lang="en-US" sz="1600">
                <a:latin typeface="Proxima Nova"/>
                <a:ea typeface="Proxima Nova"/>
                <a:cs typeface="Proxima Nova"/>
                <a:sym typeface="Proxima Nova"/>
              </a:rPr>
            </a:br>
            <a:r>
              <a:rPr lang="en-US" sz="1600">
                <a:solidFill>
                  <a:srgbClr val="000000"/>
                </a:solidFill>
                <a:latin typeface="Proxima Nova"/>
                <a:ea typeface="Proxima Nova"/>
                <a:cs typeface="Proxima Nova"/>
                <a:sym typeface="Proxima Nova"/>
              </a:rPr>
              <a:t>Now, I’d like to turn it over to </a:t>
            </a:r>
            <a:r>
              <a:rPr lang="en-US" sz="1400" b="1">
                <a:solidFill>
                  <a:srgbClr val="FF0000"/>
                </a:solidFill>
                <a:latin typeface="Proxima Nova"/>
                <a:ea typeface="Proxima Nova"/>
                <a:cs typeface="Proxima Nova"/>
                <a:sym typeface="Proxima Nova"/>
              </a:rPr>
              <a:t>[Selected Community Chair at podium]</a:t>
            </a:r>
            <a:r>
              <a:rPr lang="en-US" sz="1600">
                <a:solidFill>
                  <a:srgbClr val="000000"/>
                </a:solidFill>
                <a:latin typeface="Proxima Nova"/>
                <a:ea typeface="Proxima Nova"/>
                <a:cs typeface="Proxima Nova"/>
                <a:sym typeface="Proxima Nova"/>
              </a:rPr>
              <a:t> to introduce tonight’s speaker. </a:t>
            </a:r>
            <a:endParaRPr/>
          </a:p>
          <a:p>
            <a:pPr>
              <a:buSzPts val="1600"/>
            </a:pPr>
            <a:endParaRPr sz="1600">
              <a:latin typeface="Proxima Nova"/>
              <a:ea typeface="Proxima Nova"/>
              <a:cs typeface="Proxima Nova"/>
              <a:sym typeface="Proxima Nova"/>
            </a:endParaRPr>
          </a:p>
          <a:p>
            <a:pPr>
              <a:buSzPts val="1600"/>
            </a:pPr>
            <a:br>
              <a:rPr lang="en-US" sz="1600">
                <a:latin typeface="Proxima Nova"/>
                <a:ea typeface="Proxima Nova"/>
                <a:cs typeface="Proxima Nova"/>
                <a:sym typeface="Proxima Nova"/>
              </a:rPr>
            </a:br>
            <a:endParaRPr/>
          </a:p>
        </p:txBody>
      </p:sp>
      <p:sp>
        <p:nvSpPr>
          <p:cNvPr id="192" name="Google Shape;192;p13: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8" name="Google Shape;198;p1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dirty="0"/>
          </a:p>
          <a:p>
            <a:pPr>
              <a:buSzPts val="1400"/>
            </a:pPr>
            <a:br>
              <a:rPr lang="en-US" sz="1400" dirty="0">
                <a:latin typeface="Proxima Nova"/>
                <a:ea typeface="Proxima Nova"/>
                <a:cs typeface="Proxima Nova"/>
                <a:sym typeface="Proxima Nova"/>
              </a:rPr>
            </a:br>
            <a:r>
              <a:rPr lang="en-US" sz="1400" dirty="0">
                <a:solidFill>
                  <a:srgbClr val="000000"/>
                </a:solidFill>
                <a:latin typeface="Proxima Nova"/>
                <a:ea typeface="Proxima Nova"/>
                <a:cs typeface="Proxima Nova"/>
                <a:sym typeface="Proxima Nova"/>
              </a:rPr>
              <a:t>The Vision Forward program is really about listening and sharing ideas to improve our school district and our community. The input we heard from you resulted in selecting the topic for tonight’s meeting. </a:t>
            </a:r>
            <a:endParaRPr dirty="0"/>
          </a:p>
          <a:p>
            <a:pPr>
              <a:buSzPts val="1400"/>
            </a:pPr>
            <a:endParaRPr sz="1400" dirty="0">
              <a:solidFill>
                <a:srgbClr val="000000"/>
              </a:solidFill>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At our first session, after listening to the State of the District presentation by Superintendent Dr. Van Zyl, we then asked participants to list a few of the topics they wanted to learn more about.  </a:t>
            </a:r>
          </a:p>
          <a:p>
            <a:pPr>
              <a:buClr>
                <a:srgbClr val="000000"/>
              </a:buClr>
              <a:buSzPts val="1400"/>
            </a:pPr>
            <a:endParaRPr lang="en-US" sz="1400" dirty="0">
              <a:solidFill>
                <a:srgbClr val="000000"/>
              </a:solidFill>
              <a:latin typeface="Proxima Nova"/>
              <a:ea typeface="Proxima Nova"/>
              <a:cs typeface="Proxima Nova"/>
              <a:sym typeface="Proxima Nova"/>
            </a:endParaRPr>
          </a:p>
          <a:p>
            <a:pPr>
              <a:buClr>
                <a:srgbClr val="000000"/>
              </a:buClr>
              <a:buSzPts val="1400"/>
            </a:pPr>
            <a:r>
              <a:rPr lang="en-US" sz="1800" dirty="0">
                <a:solidFill>
                  <a:srgbClr val="FF0000"/>
                </a:solidFill>
              </a:rPr>
              <a:t>At our second meeting, we addressed the issue of recruiting and retaining quality staff — getting good people in the school building. </a:t>
            </a:r>
          </a:p>
          <a:p>
            <a:pPr>
              <a:buClr>
                <a:srgbClr val="000000"/>
              </a:buClr>
              <a:buSzPts val="1400"/>
            </a:pPr>
            <a:endParaRPr lang="en-US" sz="1800" dirty="0">
              <a:solidFill>
                <a:srgbClr val="FF0000"/>
              </a:solidFill>
            </a:endParaRPr>
          </a:p>
          <a:p>
            <a:pPr>
              <a:buClr>
                <a:srgbClr val="000000"/>
              </a:buClr>
              <a:buSzPts val="1400"/>
            </a:pPr>
            <a:r>
              <a:rPr lang="en-US" sz="1800" dirty="0">
                <a:solidFill>
                  <a:srgbClr val="FF0000"/>
                </a:solidFill>
              </a:rPr>
              <a:t>Tonight we explore improving student performance. We learn more about the various factors that impact learning and ways to create an educational environment enabling students to perform better. </a:t>
            </a:r>
            <a:endParaRPr sz="1400" dirty="0">
              <a:latin typeface="Proxima Nova"/>
              <a:ea typeface="Proxima Nova"/>
              <a:cs typeface="Proxima Nova"/>
              <a:sym typeface="Proxima Nova"/>
            </a:endParaRPr>
          </a:p>
        </p:txBody>
      </p:sp>
      <p:sp>
        <p:nvSpPr>
          <p:cNvPr id="199" name="Google Shape;199;p1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8" name="Google Shape;198;p1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dirty="0"/>
          </a:p>
          <a:p>
            <a:pPr marL="469682" lvl="1">
              <a:lnSpc>
                <a:spcPct val="107000"/>
              </a:lnSpc>
              <a:buClr>
                <a:schemeClr val="dk1"/>
              </a:buClr>
              <a:buSzPts val="2400"/>
            </a:pPr>
            <a:br>
              <a:rPr lang="en-US" sz="1400" dirty="0">
                <a:latin typeface="Proxima Nova"/>
                <a:ea typeface="Proxima Nova"/>
                <a:cs typeface="Proxima Nova"/>
                <a:sym typeface="Proxima Nova"/>
              </a:rPr>
            </a:br>
            <a:r>
              <a:rPr lang="en-US" sz="2900" dirty="0">
                <a:solidFill>
                  <a:schemeClr val="dk1"/>
                </a:solidFill>
                <a:cs typeface="Arial"/>
                <a:sym typeface="Arial"/>
              </a:rPr>
              <a:t>Vision Forward is the result of a real, sincere desire to work with the St. Joseph community and our school district to improve the educational opportunities for our children.</a:t>
            </a:r>
          </a:p>
          <a:p>
            <a:pPr marL="469682" lvl="1">
              <a:lnSpc>
                <a:spcPct val="107000"/>
              </a:lnSpc>
              <a:buClr>
                <a:schemeClr val="dk1"/>
              </a:buClr>
              <a:buSzPts val="2400"/>
            </a:pPr>
            <a:endParaRPr lang="en-US" sz="2900" dirty="0">
              <a:solidFill>
                <a:schemeClr val="dk1"/>
              </a:solidFill>
              <a:cs typeface="Arial"/>
              <a:sym typeface="Arial"/>
            </a:endParaRPr>
          </a:p>
          <a:p>
            <a:pPr marL="469682" lvl="1">
              <a:lnSpc>
                <a:spcPct val="107000"/>
              </a:lnSpc>
              <a:buClr>
                <a:schemeClr val="dk1"/>
              </a:buClr>
              <a:buSzPts val="2400"/>
            </a:pPr>
            <a:r>
              <a:rPr lang="en-US" sz="2900" dirty="0">
                <a:solidFill>
                  <a:schemeClr val="dk1"/>
                </a:solidFill>
                <a:cs typeface="Arial"/>
                <a:sym typeface="Arial"/>
              </a:rPr>
              <a:t>All of us working together – residents, business and community leaders, parents and educators – we are a strong partnership that will make a difference.  </a:t>
            </a:r>
            <a:endParaRPr lang="en-US" sz="2900" dirty="0"/>
          </a:p>
          <a:p>
            <a:endParaRPr sz="1400" dirty="0">
              <a:latin typeface="Proxima Nova"/>
              <a:ea typeface="Proxima Nova"/>
              <a:cs typeface="Proxima Nova"/>
              <a:sym typeface="Proxima Nova"/>
            </a:endParaRPr>
          </a:p>
        </p:txBody>
      </p:sp>
      <p:sp>
        <p:nvSpPr>
          <p:cNvPr id="199" name="Google Shape;199;p1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34</a:t>
            </a:fld>
            <a:endParaRPr/>
          </a:p>
        </p:txBody>
      </p:sp>
    </p:spTree>
    <p:extLst>
      <p:ext uri="{BB962C8B-B14F-4D97-AF65-F5344CB8AC3E}">
        <p14:creationId xmlns:p14="http://schemas.microsoft.com/office/powerpoint/2010/main" val="36435084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6: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12" name="Google Shape;212;p16: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SzPts val="1400"/>
            </a:pPr>
            <a:r>
              <a:rPr lang="en-US" sz="1400" b="1" i="1" dirty="0">
                <a:latin typeface="Proxima Nova"/>
                <a:ea typeface="Proxima Nova"/>
                <a:cs typeface="Proxima Nova"/>
                <a:sym typeface="Proxima Nova"/>
              </a:rPr>
              <a:t>[Bob at the podium]</a:t>
            </a:r>
            <a:endParaRPr dirty="0"/>
          </a:p>
          <a:p>
            <a:pPr>
              <a:buSzPts val="1400"/>
            </a:pPr>
            <a:br>
              <a:rPr lang="en-US" sz="1400" dirty="0">
                <a:latin typeface="Proxima Nova"/>
                <a:ea typeface="Proxima Nova"/>
                <a:cs typeface="Proxima Nova"/>
                <a:sym typeface="Proxima Nova"/>
              </a:rPr>
            </a:br>
            <a:r>
              <a:rPr lang="en-US" sz="1400" dirty="0">
                <a:latin typeface="Proxima Nova"/>
                <a:ea typeface="Proxima Nova"/>
                <a:cs typeface="Proxima Nova"/>
                <a:sym typeface="Proxima Nova"/>
              </a:rPr>
              <a:t>Thanks </a:t>
            </a:r>
            <a:r>
              <a:rPr lang="en-US" sz="1400" dirty="0">
                <a:solidFill>
                  <a:srgbClr val="FF0000"/>
                </a:solidFill>
                <a:latin typeface="Proxima Nova"/>
                <a:ea typeface="Proxima Nova"/>
                <a:cs typeface="Proxima Nova"/>
                <a:sym typeface="Proxima Nova"/>
              </a:rPr>
              <a:t>Chair Name?</a:t>
            </a:r>
            <a:r>
              <a:rPr lang="en-US" sz="1400" dirty="0">
                <a:latin typeface="Proxima Nova"/>
                <a:ea typeface="Proxima Nova"/>
                <a:cs typeface="Proxima Nova"/>
                <a:sym typeface="Proxima Nova"/>
              </a:rPr>
              <a:t> Strategies to improve student achievement was another a high priority for the majority of the participants. First we’re going to hear from Mrs. </a:t>
            </a:r>
            <a:r>
              <a:rPr lang="en-US" sz="1400" dirty="0" err="1">
                <a:latin typeface="Proxima Nova"/>
                <a:ea typeface="Proxima Nova"/>
                <a:cs typeface="Proxima Nova"/>
                <a:sym typeface="Proxima Nova"/>
              </a:rPr>
              <a:t>Dlo</a:t>
            </a:r>
            <a:r>
              <a:rPr lang="en-US" sz="1400" dirty="0">
                <a:latin typeface="Proxima Nova"/>
                <a:ea typeface="Proxima Nova"/>
                <a:cs typeface="Proxima Nova"/>
                <a:sym typeface="Proxima Nova"/>
              </a:rPr>
              <a:t> DuVall, who is Assistant Director of Special Programs, about our youngest learners.  Then, we will turn our attention to grades 1-5. Dr. Diane Rutledge, a highly successful educational leader who is with District Leadership Solutions will share proven practices that improve teaching and learning in elementary schools. </a:t>
            </a:r>
          </a:p>
          <a:p>
            <a:pPr>
              <a:buSzPts val="1400"/>
            </a:pPr>
            <a:endParaRPr lang="en-US" sz="1400" dirty="0">
              <a:latin typeface="Proxima Nova"/>
              <a:ea typeface="Proxima Nova"/>
              <a:cs typeface="Proxima Nova"/>
              <a:sym typeface="Proxima Nova"/>
            </a:endParaRPr>
          </a:p>
          <a:p>
            <a:pPr>
              <a:buSzPts val="1400"/>
            </a:pPr>
            <a:r>
              <a:rPr lang="en-US" sz="1400" dirty="0">
                <a:latin typeface="Proxima Nova"/>
                <a:ea typeface="Proxima Nova"/>
                <a:cs typeface="Proxima Nova"/>
                <a:sym typeface="Proxima Nova"/>
              </a:rPr>
              <a:t>After the presentation you will have a chance to ask questions and work at your table discussing what you’ve heard. </a:t>
            </a:r>
            <a:endParaRPr dirty="0"/>
          </a:p>
          <a:p>
            <a:pPr>
              <a:buSzPts val="1400"/>
            </a:pPr>
            <a:endParaRPr sz="1400" dirty="0">
              <a:latin typeface="Proxima Nova"/>
              <a:ea typeface="Proxima Nova"/>
              <a:cs typeface="Proxima Nova"/>
              <a:sym typeface="Proxima Nova"/>
            </a:endParaRPr>
          </a:p>
          <a:p>
            <a:endParaRPr sz="1400" dirty="0">
              <a:latin typeface="Proxima Nova"/>
              <a:ea typeface="Proxima Nova"/>
              <a:cs typeface="Proxima Nova"/>
              <a:sym typeface="Proxima Nova"/>
            </a:endParaRPr>
          </a:p>
        </p:txBody>
      </p:sp>
      <p:sp>
        <p:nvSpPr>
          <p:cNvPr id="213" name="Google Shape;213;p16: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37</a:t>
            </a:fld>
            <a:endParaRPr lang="en-US"/>
          </a:p>
        </p:txBody>
      </p:sp>
    </p:spTree>
    <p:extLst>
      <p:ext uri="{BB962C8B-B14F-4D97-AF65-F5344CB8AC3E}">
        <p14:creationId xmlns:p14="http://schemas.microsoft.com/office/powerpoint/2010/main" val="1838421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COMMENT ABOUT WHY THIS PROGRAM EXIST </a:t>
            </a:r>
          </a:p>
          <a:p>
            <a:endParaRPr lang="en-US" dirty="0"/>
          </a:p>
          <a:p>
            <a:r>
              <a:rPr lang="en-US" dirty="0"/>
              <a:t>RESEARCH SHOWS KIDS COME TO SCHOOL BEHIND AND THESE PROGRAMS HELP CHILDREN WHO ARE BEHIND </a:t>
            </a:r>
          </a:p>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38</a:t>
            </a:fld>
            <a:endParaRPr lang="en-US"/>
          </a:p>
        </p:txBody>
      </p:sp>
    </p:spTree>
    <p:extLst>
      <p:ext uri="{BB962C8B-B14F-4D97-AF65-F5344CB8AC3E}">
        <p14:creationId xmlns:p14="http://schemas.microsoft.com/office/powerpoint/2010/main" val="36792621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41</a:t>
            </a:fld>
            <a:endParaRPr lang="en-US"/>
          </a:p>
        </p:txBody>
      </p:sp>
    </p:spTree>
    <p:extLst>
      <p:ext uri="{BB962C8B-B14F-4D97-AF65-F5344CB8AC3E}">
        <p14:creationId xmlns:p14="http://schemas.microsoft.com/office/powerpoint/2010/main" val="36439535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this mean you have room for 62 more students?  </a:t>
            </a:r>
          </a:p>
        </p:txBody>
      </p:sp>
      <p:sp>
        <p:nvSpPr>
          <p:cNvPr id="4" name="Slide Number Placeholder 3"/>
          <p:cNvSpPr>
            <a:spLocks noGrp="1"/>
          </p:cNvSpPr>
          <p:nvPr>
            <p:ph type="sldNum" sz="quarter" idx="5"/>
          </p:nvPr>
        </p:nvSpPr>
        <p:spPr/>
        <p:txBody>
          <a:bodyPr/>
          <a:lstStyle/>
          <a:p>
            <a:fld id="{DB5791EF-E038-0449-968C-79048ADEB872}" type="slidenum">
              <a:rPr lang="en-US" smtClean="0"/>
              <a:t>43</a:t>
            </a:fld>
            <a:endParaRPr lang="en-US"/>
          </a:p>
        </p:txBody>
      </p:sp>
    </p:spTree>
    <p:extLst>
      <p:ext uri="{BB962C8B-B14F-4D97-AF65-F5344CB8AC3E}">
        <p14:creationId xmlns:p14="http://schemas.microsoft.com/office/powerpoint/2010/main" val="741950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8:notes"/>
          <p:cNvSpPr txBox="1">
            <a:spLocks noGrp="1"/>
          </p:cNvSpPr>
          <p:nvPr>
            <p:ph type="body" idx="1"/>
          </p:nvPr>
        </p:nvSpPr>
        <p:spPr>
          <a:xfrm>
            <a:off x="724090" y="4580755"/>
            <a:ext cx="5786164" cy="3748481"/>
          </a:xfrm>
          <a:prstGeom prst="rect">
            <a:avLst/>
          </a:prstGeom>
        </p:spPr>
        <p:txBody>
          <a:bodyPr spcFirstLastPara="1" wrap="square" lIns="95719" tIns="47846" rIns="95719" bIns="47846" anchor="t" anchorCtr="0">
            <a:noAutofit/>
          </a:bodyPr>
          <a:lstStyle/>
          <a:p>
            <a:endParaRPr lang="en-US" dirty="0">
              <a:effectLst/>
            </a:endParaRPr>
          </a:p>
          <a:p>
            <a:pPr marL="1174204" lvl="2" indent="-234841">
              <a:buFont typeface="+mj-lt"/>
              <a:buAutoNum type="arabicPeriod"/>
            </a:pPr>
            <a:r>
              <a:rPr lang="en-US" dirty="0">
                <a:effectLst/>
              </a:rPr>
              <a:t>All students must participate in the Health and Developmental Screening provided by the school district. </a:t>
            </a:r>
          </a:p>
          <a:p>
            <a:pPr marL="1174204" lvl="2" indent="-234841">
              <a:buFont typeface="+mj-lt"/>
              <a:buAutoNum type="arabicPeriod"/>
            </a:pPr>
            <a:r>
              <a:rPr lang="en-US" dirty="0">
                <a:effectLst/>
              </a:rPr>
              <a:t>We offer Title funded and monitored positions to those students with the greatest need according to the Parent report, the health, and the developmental screening. </a:t>
            </a:r>
          </a:p>
          <a:p>
            <a:pPr marL="1174204" lvl="2" indent="-234841">
              <a:buFont typeface="+mj-lt"/>
              <a:buAutoNum type="arabicPeriod"/>
            </a:pPr>
            <a:r>
              <a:rPr lang="en-US" dirty="0">
                <a:effectLst/>
              </a:rPr>
              <a:t>We also evaluate students for Special Education services throughout the entire school year.  All students ages 3-5 that have an IEP are serviced through our Early Learning Center.  </a:t>
            </a:r>
          </a:p>
          <a:p>
            <a:pPr marL="1174204" lvl="2" indent="-234841">
              <a:buFont typeface="+mj-lt"/>
              <a:buAutoNum type="arabicPeriod"/>
            </a:pPr>
            <a:r>
              <a:rPr lang="en-US" dirty="0">
                <a:effectLst/>
              </a:rPr>
              <a:t>Any remaining title and peer spots are offered to families that have participated in the screening. However, busing is offered between AM and PM depending on where a family lives in town. We are never “full” for students that have qualified for Special Education services. We always need to leave space to service a student ages 3-5 with an IEP.</a:t>
            </a:r>
          </a:p>
          <a:p>
            <a:endParaRPr dirty="0"/>
          </a:p>
        </p:txBody>
      </p:sp>
      <p:sp>
        <p:nvSpPr>
          <p:cNvPr id="331" name="Google Shape;331;p28: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90963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45</a:t>
            </a:fld>
            <a:endParaRPr lang="en-US"/>
          </a:p>
        </p:txBody>
      </p:sp>
    </p:spTree>
    <p:extLst>
      <p:ext uri="{BB962C8B-B14F-4D97-AF65-F5344CB8AC3E}">
        <p14:creationId xmlns:p14="http://schemas.microsoft.com/office/powerpoint/2010/main" val="28236855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PREK PROGAM – DOES THIS HELP STUDENTS PREPARE FOR ELEMENTARY?  WHY IS ELS TALKED ABOUT HERE? HELP CONNECT THE DOTS – WHY IS THIS IMPORTANT TO PREK? NOT SEEING HOW THIS FITS IN PREK PROGRAM. </a:t>
            </a:r>
          </a:p>
        </p:txBody>
      </p:sp>
      <p:sp>
        <p:nvSpPr>
          <p:cNvPr id="4" name="Slide Number Placeholder 3"/>
          <p:cNvSpPr>
            <a:spLocks noGrp="1"/>
          </p:cNvSpPr>
          <p:nvPr>
            <p:ph type="sldNum" sz="quarter" idx="5"/>
          </p:nvPr>
        </p:nvSpPr>
        <p:spPr/>
        <p:txBody>
          <a:bodyPr/>
          <a:lstStyle/>
          <a:p>
            <a:fld id="{DB5791EF-E038-0449-968C-79048ADEB872}" type="slidenum">
              <a:rPr lang="en-US" smtClean="0"/>
              <a:t>46</a:t>
            </a:fld>
            <a:endParaRPr lang="en-US"/>
          </a:p>
        </p:txBody>
      </p:sp>
    </p:spTree>
    <p:extLst>
      <p:ext uri="{BB962C8B-B14F-4D97-AF65-F5344CB8AC3E}">
        <p14:creationId xmlns:p14="http://schemas.microsoft.com/office/powerpoint/2010/main" val="28938581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8:notes"/>
          <p:cNvSpPr txBox="1">
            <a:spLocks noGrp="1"/>
          </p:cNvSpPr>
          <p:nvPr>
            <p:ph type="body" idx="1"/>
          </p:nvPr>
        </p:nvSpPr>
        <p:spPr>
          <a:xfrm>
            <a:off x="724090" y="4580755"/>
            <a:ext cx="5786164" cy="3748481"/>
          </a:xfrm>
          <a:prstGeom prst="rect">
            <a:avLst/>
          </a:prstGeom>
        </p:spPr>
        <p:txBody>
          <a:bodyPr spcFirstLastPara="1" wrap="square" lIns="95719" tIns="47846" rIns="95719" bIns="47846" anchor="t" anchorCtr="0">
            <a:noAutofit/>
          </a:bodyPr>
          <a:lstStyle/>
          <a:p>
            <a:r>
              <a:rPr lang="en-US" dirty="0"/>
              <a:t>How would the district like to see the programs grow or improve?  Or what initiatives would we like to see in SJSD?</a:t>
            </a:r>
            <a:r>
              <a:rPr lang="en-US" dirty="0">
                <a:effectLst/>
              </a:rPr>
              <a:t> </a:t>
            </a:r>
          </a:p>
          <a:p>
            <a:pPr marL="1174204" lvl="2" indent="-234841">
              <a:buFont typeface="+mj-lt"/>
              <a:buAutoNum type="arabicPeriod"/>
            </a:pPr>
            <a:r>
              <a:rPr lang="en-US" dirty="0">
                <a:effectLst/>
              </a:rPr>
              <a:t>We would like to see our Early Childhood program offerings expand to be able to offer additional placements to children in our district. Which could include a longer day and before and after school childcare. By being able to offer more “spots” we could offer additional “peer” spots which would change our qualification matrix. </a:t>
            </a:r>
          </a:p>
          <a:p>
            <a:pPr marL="1174204" lvl="2" indent="-234841">
              <a:buFont typeface="+mj-lt"/>
              <a:buAutoNum type="arabicPeriod"/>
            </a:pPr>
            <a:r>
              <a:rPr lang="en-US" dirty="0">
                <a:effectLst/>
              </a:rPr>
              <a:t>Our ELL program is constantly growing and by offering a Center School Model at the secondary level, we could meet those students needs better by offering more classes specifically for newcomers and/or students with limited or interrupted education. </a:t>
            </a:r>
          </a:p>
          <a:p>
            <a:endParaRPr dirty="0"/>
          </a:p>
        </p:txBody>
      </p:sp>
      <p:sp>
        <p:nvSpPr>
          <p:cNvPr id="331" name="Google Shape;331;p28: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32467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8:notes"/>
          <p:cNvSpPr txBox="1">
            <a:spLocks noGrp="1"/>
          </p:cNvSpPr>
          <p:nvPr>
            <p:ph type="body" idx="1"/>
          </p:nvPr>
        </p:nvSpPr>
        <p:spPr>
          <a:xfrm>
            <a:off x="724090" y="4580755"/>
            <a:ext cx="5786164" cy="3748481"/>
          </a:xfrm>
          <a:prstGeom prst="rect">
            <a:avLst/>
          </a:prstGeom>
        </p:spPr>
        <p:txBody>
          <a:bodyPr spcFirstLastPara="1" wrap="square" lIns="95719" tIns="47846" rIns="95719" bIns="47846" anchor="t" anchorCtr="0">
            <a:noAutofit/>
          </a:bodyPr>
          <a:lstStyle/>
          <a:p>
            <a:pPr defTabSz="939363">
              <a:defRPr/>
            </a:pPr>
            <a:r>
              <a:rPr lang="en-US" altLang="en-US" dirty="0">
                <a:latin typeface="Arial" panose="020B0604020202020204" pitchFamily="34" charset="0"/>
              </a:rPr>
              <a:t>A large Early Learning Center in the middle of town or second site on the North side of town to be able to expand our program to meet the needs of more children in our community. </a:t>
            </a:r>
          </a:p>
          <a:p>
            <a:endParaRPr dirty="0"/>
          </a:p>
        </p:txBody>
      </p:sp>
      <p:sp>
        <p:nvSpPr>
          <p:cNvPr id="331" name="Google Shape;331;p28: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17240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8:notes"/>
          <p:cNvSpPr txBox="1">
            <a:spLocks noGrp="1"/>
          </p:cNvSpPr>
          <p:nvPr>
            <p:ph type="body" idx="1"/>
          </p:nvPr>
        </p:nvSpPr>
        <p:spPr>
          <a:xfrm>
            <a:off x="724090" y="4580755"/>
            <a:ext cx="5786164" cy="3748481"/>
          </a:xfrm>
          <a:prstGeom prst="rect">
            <a:avLst/>
          </a:prstGeom>
        </p:spPr>
        <p:txBody>
          <a:bodyPr spcFirstLastPara="1" wrap="square" lIns="95719" tIns="47846" rIns="95719" bIns="47846" anchor="t" anchorCtr="0">
            <a:noAutofit/>
          </a:bodyPr>
          <a:lstStyle/>
          <a:p>
            <a:endParaRPr/>
          </a:p>
        </p:txBody>
      </p:sp>
      <p:sp>
        <p:nvSpPr>
          <p:cNvPr id="331" name="Google Shape;331;p28: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61842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Instructional design:  small groups</a:t>
            </a:r>
          </a:p>
          <a:p>
            <a:endParaRPr lang="en-US" dirty="0"/>
          </a:p>
          <a:p>
            <a:pPr lvl="1"/>
            <a:r>
              <a:rPr lang="en-US" dirty="0">
                <a:solidFill>
                  <a:srgbClr val="FF0000"/>
                </a:solidFill>
              </a:rPr>
              <a:t>DISTRICT </a:t>
            </a:r>
            <a:r>
              <a:rPr lang="en-US">
                <a:solidFill>
                  <a:srgbClr val="FF0000"/>
                </a:solidFill>
              </a:rPr>
              <a:t>DATA NEEDED</a:t>
            </a:r>
          </a:p>
          <a:p>
            <a:pPr lvl="1"/>
            <a:r>
              <a:rPr lang="en-US">
                <a:solidFill>
                  <a:srgbClr val="FF0000"/>
                </a:solidFill>
              </a:rPr>
              <a:t>What </a:t>
            </a:r>
            <a:r>
              <a:rPr lang="en-US" dirty="0">
                <a:solidFill>
                  <a:srgbClr val="FF0000"/>
                </a:solidFill>
              </a:rPr>
              <a:t>is an interventionist?</a:t>
            </a:r>
          </a:p>
          <a:p>
            <a:pPr lvl="1"/>
            <a:r>
              <a:rPr lang="en-US" dirty="0">
                <a:solidFill>
                  <a:srgbClr val="FF0000"/>
                </a:solidFill>
              </a:rPr>
              <a:t>Number of Interventionist in SJSD</a:t>
            </a:r>
          </a:p>
          <a:p>
            <a:pPr lvl="1"/>
            <a:r>
              <a:rPr lang="en-US" dirty="0">
                <a:solidFill>
                  <a:srgbClr val="FF0000"/>
                </a:solidFill>
              </a:rPr>
              <a:t>How many are needed</a:t>
            </a:r>
          </a:p>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62</a:t>
            </a:fld>
            <a:endParaRPr lang="en-US"/>
          </a:p>
        </p:txBody>
      </p:sp>
    </p:spTree>
    <p:extLst>
      <p:ext uri="{BB962C8B-B14F-4D97-AF65-F5344CB8AC3E}">
        <p14:creationId xmlns:p14="http://schemas.microsoft.com/office/powerpoint/2010/main" val="2668026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aspects impact student achievement and many of these items are currently being addressed.  More in-depth conversation in another presentation in the future. </a:t>
            </a:r>
          </a:p>
        </p:txBody>
      </p:sp>
      <p:sp>
        <p:nvSpPr>
          <p:cNvPr id="4" name="Slide Number Placeholder 3"/>
          <p:cNvSpPr>
            <a:spLocks noGrp="1"/>
          </p:cNvSpPr>
          <p:nvPr>
            <p:ph type="sldNum" sz="quarter" idx="5"/>
          </p:nvPr>
        </p:nvSpPr>
        <p:spPr/>
        <p:txBody>
          <a:bodyPr/>
          <a:lstStyle/>
          <a:p>
            <a:fld id="{DB5791EF-E038-0449-968C-79048ADEB872}" type="slidenum">
              <a:rPr lang="en-US" smtClean="0"/>
              <a:t>65</a:t>
            </a:fld>
            <a:endParaRPr lang="en-US"/>
          </a:p>
        </p:txBody>
      </p:sp>
    </p:spTree>
    <p:extLst>
      <p:ext uri="{BB962C8B-B14F-4D97-AF65-F5344CB8AC3E}">
        <p14:creationId xmlns:p14="http://schemas.microsoft.com/office/powerpoint/2010/main" val="16813675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dirty="0"/>
              <a:t>refer to handouts on tables with quick comment about curriculum that is in place</a:t>
            </a:r>
          </a:p>
          <a:p>
            <a:pPr defTabSz="939363">
              <a:defRPr/>
            </a:pPr>
            <a:r>
              <a:rPr lang="en-US" dirty="0">
                <a:solidFill>
                  <a:srgbClr val="FF0000"/>
                </a:solidFill>
              </a:rPr>
              <a:t>SJSD USES ITEMS CURRENTLY REQUIRED OR IN PLACE NOW; MEETING STATE STANDARDS, AND CHALLENGING CURRICULUM IN PLACE NOW</a:t>
            </a:r>
          </a:p>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68</a:t>
            </a:fld>
            <a:endParaRPr lang="en-US"/>
          </a:p>
        </p:txBody>
      </p:sp>
    </p:spTree>
    <p:extLst>
      <p:ext uri="{BB962C8B-B14F-4D97-AF65-F5344CB8AC3E}">
        <p14:creationId xmlns:p14="http://schemas.microsoft.com/office/powerpoint/2010/main" val="20031831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69</a:t>
            </a:fld>
            <a:endParaRPr lang="en-US"/>
          </a:p>
        </p:txBody>
      </p:sp>
    </p:spTree>
    <p:extLst>
      <p:ext uri="{BB962C8B-B14F-4D97-AF65-F5344CB8AC3E}">
        <p14:creationId xmlns:p14="http://schemas.microsoft.com/office/powerpoint/2010/main" val="29512208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9363">
              <a:defRPr/>
            </a:pPr>
            <a:r>
              <a:rPr lang="en-US" dirty="0">
                <a:solidFill>
                  <a:schemeClr val="bg1"/>
                </a:solidFill>
              </a:rPr>
              <a:t>When families are stakeholders in students' education, </a:t>
            </a:r>
            <a:r>
              <a:rPr lang="en-US" b="1" dirty="0">
                <a:solidFill>
                  <a:schemeClr val="bg1"/>
                </a:solidFill>
              </a:rPr>
              <a:t>there's a positive impact on student success</a:t>
            </a:r>
            <a:r>
              <a:rPr lang="en-US" dirty="0">
                <a:solidFill>
                  <a:schemeClr val="bg1"/>
                </a:solidFill>
              </a:rPr>
              <a:t>. When families get involved and engaged in their child's education, students are more likely to graduate, earn higher grades, improve their attendance, and go to college or trade school training.</a:t>
            </a:r>
          </a:p>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70</a:t>
            </a:fld>
            <a:endParaRPr lang="en-US"/>
          </a:p>
        </p:txBody>
      </p:sp>
    </p:spTree>
    <p:extLst>
      <p:ext uri="{BB962C8B-B14F-4D97-AF65-F5344CB8AC3E}">
        <p14:creationId xmlns:p14="http://schemas.microsoft.com/office/powerpoint/2010/main" val="30935381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73</a:t>
            </a:fld>
            <a:endParaRPr lang="en-US"/>
          </a:p>
        </p:txBody>
      </p:sp>
    </p:spTree>
    <p:extLst>
      <p:ext uri="{BB962C8B-B14F-4D97-AF65-F5344CB8AC3E}">
        <p14:creationId xmlns:p14="http://schemas.microsoft.com/office/powerpoint/2010/main" val="22000327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74</a:t>
            </a:fld>
            <a:endParaRPr lang="en-US"/>
          </a:p>
        </p:txBody>
      </p:sp>
    </p:spTree>
    <p:extLst>
      <p:ext uri="{BB962C8B-B14F-4D97-AF65-F5344CB8AC3E}">
        <p14:creationId xmlns:p14="http://schemas.microsoft.com/office/powerpoint/2010/main" val="2021559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comment that most of these key items do not cost a lot of money – but successful implementation of key factors know to impact achievement</a:t>
            </a:r>
          </a:p>
        </p:txBody>
      </p:sp>
      <p:sp>
        <p:nvSpPr>
          <p:cNvPr id="4" name="Slide Number Placeholder 3"/>
          <p:cNvSpPr>
            <a:spLocks noGrp="1"/>
          </p:cNvSpPr>
          <p:nvPr>
            <p:ph type="sldNum" sz="quarter" idx="5"/>
          </p:nvPr>
        </p:nvSpPr>
        <p:spPr/>
        <p:txBody>
          <a:bodyPr/>
          <a:lstStyle/>
          <a:p>
            <a:fld id="{DB5791EF-E038-0449-968C-79048ADEB872}" type="slidenum">
              <a:rPr lang="en-US" smtClean="0"/>
              <a:t>76</a:t>
            </a:fld>
            <a:endParaRPr lang="en-US"/>
          </a:p>
        </p:txBody>
      </p:sp>
    </p:spTree>
    <p:extLst>
      <p:ext uri="{BB962C8B-B14F-4D97-AF65-F5344CB8AC3E}">
        <p14:creationId xmlns:p14="http://schemas.microsoft.com/office/powerpoint/2010/main" val="8453940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78</a:t>
            </a:fld>
            <a:endParaRPr lang="en-US"/>
          </a:p>
        </p:txBody>
      </p:sp>
    </p:spTree>
    <p:extLst>
      <p:ext uri="{BB962C8B-B14F-4D97-AF65-F5344CB8AC3E}">
        <p14:creationId xmlns:p14="http://schemas.microsoft.com/office/powerpoint/2010/main" val="41831896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9: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37" name="Google Shape;337;p29: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800"/>
            </a:pPr>
            <a:r>
              <a:rPr lang="en-US" sz="1800" b="1" i="1" dirty="0">
                <a:solidFill>
                  <a:srgbClr val="FF0000"/>
                </a:solidFill>
                <a:latin typeface="Proxima Nova"/>
                <a:ea typeface="Proxima Nova"/>
                <a:cs typeface="Proxima Nova"/>
                <a:sym typeface="Proxima Nova"/>
              </a:rPr>
              <a:t>[Teresa at podium]</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Let’s give a round of applause to Dr. Rutledge for an excellent presentation. Thank you Dr. Rutledge. </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Now let’s get to work!</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On your table, on </a:t>
            </a:r>
            <a:r>
              <a:rPr lang="en-US" sz="1800" b="1" i="1" dirty="0">
                <a:solidFill>
                  <a:srgbClr val="FF0000"/>
                </a:solidFill>
                <a:latin typeface="Proxima Nova"/>
                <a:ea typeface="Proxima Nova"/>
                <a:cs typeface="Proxima Nova"/>
                <a:sym typeface="Proxima Nova"/>
              </a:rPr>
              <a:t>INSERT COLOR OF PAPER HERE </a:t>
            </a:r>
            <a:r>
              <a:rPr lang="en-US" sz="1800" dirty="0">
                <a:solidFill>
                  <a:srgbClr val="000000"/>
                </a:solidFill>
                <a:latin typeface="Proxima Nova"/>
                <a:ea typeface="Proxima Nova"/>
                <a:cs typeface="Proxima Nova"/>
                <a:sym typeface="Proxima Nova"/>
              </a:rPr>
              <a:t>paper, is tonight’s work activity. </a:t>
            </a:r>
            <a:r>
              <a:rPr lang="en-US" sz="1800" b="1" dirty="0">
                <a:solidFill>
                  <a:srgbClr val="000000"/>
                </a:solidFill>
                <a:latin typeface="Proxima Nova"/>
                <a:ea typeface="Proxima Nova"/>
                <a:cs typeface="Proxima Nova"/>
                <a:sym typeface="Proxima Nova"/>
              </a:rPr>
              <a:t>This is the official sheet for your recorder to use.</a:t>
            </a:r>
            <a:endParaRPr dirty="0"/>
          </a:p>
          <a:p>
            <a:pPr>
              <a:buSzPts val="1800"/>
            </a:pPr>
            <a:endParaRPr sz="1800" b="1" dirty="0">
              <a:solidFill>
                <a:srgbClr val="000000"/>
              </a:solidFill>
              <a:latin typeface="Proxima Nova"/>
              <a:ea typeface="Proxima Nova"/>
              <a:cs typeface="Proxima Nova"/>
              <a:sym typeface="Proxima Nova"/>
            </a:endParaRPr>
          </a:p>
          <a:p>
            <a:pPr>
              <a:buClr>
                <a:srgbClr val="000000"/>
              </a:buClr>
              <a:buSzPts val="1800"/>
            </a:pPr>
            <a:r>
              <a:rPr lang="en-US" sz="1800" b="1" i="1" dirty="0">
                <a:solidFill>
                  <a:srgbClr val="000000"/>
                </a:solidFill>
                <a:latin typeface="Proxima Nova"/>
                <a:ea typeface="Proxima Nova"/>
                <a:cs typeface="Proxima Nova"/>
                <a:sym typeface="Proxima Nova"/>
              </a:rPr>
              <a:t>(Hold up a copy of the work activity) </a:t>
            </a:r>
            <a:endParaRPr i="1" dirty="0">
              <a:latin typeface="Proxima Nova"/>
              <a:ea typeface="Proxima Nova"/>
              <a:cs typeface="Proxima Nova"/>
              <a:sym typeface="Proxima Nova"/>
            </a:endParaRPr>
          </a:p>
          <a:p>
            <a:pPr>
              <a:buSzPts val="1800"/>
            </a:pPr>
            <a:br>
              <a:rPr lang="en-US" dirty="0">
                <a:latin typeface="Proxima Nova"/>
                <a:ea typeface="Proxima Nova"/>
                <a:cs typeface="Proxima Nova"/>
                <a:sym typeface="Proxima Nova"/>
              </a:rPr>
            </a:br>
            <a:r>
              <a:rPr lang="en-US" dirty="0">
                <a:latin typeface="Proxima Nova"/>
                <a:ea typeface="Proxima Nova"/>
                <a:cs typeface="Proxima Nova"/>
                <a:sym typeface="Proxima Nova"/>
              </a:rPr>
              <a:t>And if you’re here virtually, please check your Welcome Sheet for the link to the work activity. </a:t>
            </a:r>
            <a:endParaRPr dirty="0"/>
          </a:p>
          <a:p>
            <a:pPr>
              <a:buSzPts val="1800"/>
            </a:pPr>
            <a:endParaRPr sz="1800" dirty="0">
              <a:solidFill>
                <a:srgbClr val="000000"/>
              </a:solidFill>
              <a:latin typeface="Proxima Nova"/>
              <a:ea typeface="Proxima Nova"/>
              <a:cs typeface="Proxima Nova"/>
              <a:sym typeface="Proxima Nova"/>
            </a:endParaRPr>
          </a:p>
          <a:p>
            <a:pPr>
              <a:buClr>
                <a:srgbClr val="000000"/>
              </a:buClr>
              <a:buSzPts val="1800"/>
            </a:pPr>
            <a:r>
              <a:rPr lang="en-US" sz="1800" dirty="0">
                <a:solidFill>
                  <a:srgbClr val="000000"/>
                </a:solidFill>
                <a:latin typeface="Proxima Nova"/>
                <a:ea typeface="Proxima Nova"/>
                <a:cs typeface="Proxima Nova"/>
                <a:sym typeface="Proxima Nova"/>
              </a:rPr>
              <a:t>Let’s go through the instructions to make sure everyone understands the tasks.</a:t>
            </a:r>
            <a:endParaRPr dirty="0">
              <a:latin typeface="Proxima Nova"/>
              <a:ea typeface="Proxima Nova"/>
              <a:cs typeface="Proxima Nova"/>
              <a:sym typeface="Proxima Nova"/>
            </a:endParaRPr>
          </a:p>
          <a:p>
            <a:endParaRPr dirty="0">
              <a:latin typeface="Proxima Nova"/>
              <a:ea typeface="Proxima Nova"/>
              <a:cs typeface="Proxima Nova"/>
              <a:sym typeface="Proxima Nova"/>
            </a:endParaRPr>
          </a:p>
        </p:txBody>
      </p:sp>
      <p:sp>
        <p:nvSpPr>
          <p:cNvPr id="338" name="Google Shape;338;p29: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79</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0: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43" name="Google Shape;343;p30: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800"/>
            </a:pPr>
            <a:r>
              <a:rPr lang="en-US" sz="1800" b="1" i="1">
                <a:solidFill>
                  <a:srgbClr val="FF0000"/>
                </a:solidFill>
                <a:latin typeface="Proxima Nova"/>
                <a:ea typeface="Proxima Nova"/>
                <a:cs typeface="Proxima Nova"/>
                <a:sym typeface="Proxima Nova"/>
              </a:rPr>
              <a:t>[Teresa at podium]</a:t>
            </a:r>
            <a:endParaRPr sz="1800">
              <a:latin typeface="Proxima Nova"/>
              <a:ea typeface="Proxima Nova"/>
              <a:cs typeface="Proxima Nova"/>
              <a:sym typeface="Proxima Nova"/>
            </a:endParaRPr>
          </a:p>
          <a:p>
            <a:pPr>
              <a:buSzPts val="1800"/>
            </a:pPr>
            <a:endParaRPr sz="1800">
              <a:solidFill>
                <a:srgbClr val="000000"/>
              </a:solidFill>
              <a:latin typeface="Proxima Nova"/>
              <a:ea typeface="Proxima Nova"/>
              <a:cs typeface="Proxima Nova"/>
              <a:sym typeface="Proxima Nova"/>
            </a:endParaRPr>
          </a:p>
          <a:p>
            <a:pPr>
              <a:buClr>
                <a:srgbClr val="000000"/>
              </a:buClr>
              <a:buSzPts val="1800"/>
            </a:pPr>
            <a:r>
              <a:rPr lang="en-US" sz="1800">
                <a:solidFill>
                  <a:srgbClr val="000000"/>
                </a:solidFill>
                <a:latin typeface="Proxima Nova"/>
                <a:ea typeface="Proxima Nova"/>
                <a:cs typeface="Proxima Nova"/>
                <a:sym typeface="Proxima Nova"/>
              </a:rPr>
              <a:t>At each table, you will select a recorder and spokesperson.</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The recorder is responsible for completing the worksheet. Make sure to complete the information in the box in the upper left corner. </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The spokesperson should facilitate discussions, keep the group focused so the work is completed on time, and then report table results.</a:t>
            </a:r>
            <a:endParaRPr/>
          </a:p>
          <a:p>
            <a:pPr>
              <a:buSzPts val="1800"/>
            </a:pPr>
            <a:br>
              <a:rPr lang="en-US"/>
            </a:br>
            <a:endParaRPr/>
          </a:p>
        </p:txBody>
      </p:sp>
      <p:sp>
        <p:nvSpPr>
          <p:cNvPr id="344" name="Google Shape;344;p30: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80</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1: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1" name="Google Shape;351;p31: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800"/>
            </a:pPr>
            <a:r>
              <a:rPr lang="en-US" sz="1800">
                <a:solidFill>
                  <a:srgbClr val="000000"/>
                </a:solidFill>
                <a:latin typeface="Proxima Nova"/>
                <a:ea typeface="Proxima Nova"/>
                <a:cs typeface="Proxima Nova"/>
                <a:sym typeface="Proxima Nova"/>
              </a:rPr>
              <a:t>Please make sure the information recorded on the group’s worksheet reflects general agreement of everyone at the table, not just the opinion of one or two individuals.</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Monitor the time to make sure you get done on time. We’ll start the reporting out at </a:t>
            </a:r>
            <a:r>
              <a:rPr lang="en-US" sz="1800" b="1">
                <a:solidFill>
                  <a:srgbClr val="000000"/>
                </a:solidFill>
                <a:latin typeface="Proxima Nova"/>
                <a:ea typeface="Proxima Nova"/>
                <a:cs typeface="Proxima Nova"/>
                <a:sym typeface="Proxima Nova"/>
              </a:rPr>
              <a:t>(name a time</a:t>
            </a: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b="1">
                <a:solidFill>
                  <a:srgbClr val="000000"/>
                </a:solidFill>
                <a:latin typeface="Proxima Nova"/>
                <a:ea typeface="Proxima Nova"/>
                <a:cs typeface="Proxima Nova"/>
                <a:sym typeface="Proxima Nova"/>
              </a:rPr>
              <a:t>At the end of the session we will only collect the worksheet that has been completed by the recorder.</a:t>
            </a:r>
            <a:endParaRPr/>
          </a:p>
          <a:p>
            <a:pPr>
              <a:buSzPts val="1800"/>
            </a:pPr>
            <a:br>
              <a:rPr lang="en-US"/>
            </a:br>
            <a:endParaRPr/>
          </a:p>
        </p:txBody>
      </p:sp>
      <p:sp>
        <p:nvSpPr>
          <p:cNvPr id="352" name="Google Shape;352;p31: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81</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8" name="Google Shape;358;p32: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a:solidFill>
                  <a:srgbClr val="000000"/>
                </a:solidFill>
                <a:latin typeface="Proxima Nova"/>
                <a:ea typeface="Proxima Nova"/>
                <a:cs typeface="Proxima Nova"/>
                <a:sym typeface="Proxima Nova"/>
              </a:rPr>
              <a:t>As you begin your group discussion tonight we ask that you please keep these points in mind as you work toward consensus on the activities. </a:t>
            </a:r>
            <a:endParaRPr/>
          </a:p>
          <a:p>
            <a:pPr>
              <a:buSzPts val="1400"/>
            </a:pPr>
            <a:endParaRPr sz="1400" i="1">
              <a:solidFill>
                <a:srgbClr val="000000"/>
              </a:solidFill>
              <a:latin typeface="Proxima Nova"/>
              <a:ea typeface="Proxima Nova"/>
              <a:cs typeface="Proxima Nova"/>
              <a:sym typeface="Proxima Nova"/>
            </a:endParaRPr>
          </a:p>
          <a:p>
            <a:pPr>
              <a:buClr>
                <a:srgbClr val="000000"/>
              </a:buClr>
              <a:buSzPts val="1400"/>
            </a:pPr>
            <a:r>
              <a:rPr lang="en-US" sz="1400" b="1" i="1">
                <a:solidFill>
                  <a:srgbClr val="000000"/>
                </a:solidFill>
                <a:latin typeface="Proxima Nova"/>
                <a:ea typeface="Proxima Nova"/>
                <a:cs typeface="Proxima Nova"/>
                <a:sym typeface="Proxima Nova"/>
              </a:rPr>
              <a:t>(Read points)</a:t>
            </a:r>
            <a:endParaRPr/>
          </a:p>
        </p:txBody>
      </p:sp>
      <p:sp>
        <p:nvSpPr>
          <p:cNvPr id="359" name="Google Shape;359;p32: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82</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65" name="Google Shape;365;p33: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800"/>
            </a:pPr>
            <a:r>
              <a:rPr lang="en-US" sz="1800" dirty="0">
                <a:solidFill>
                  <a:srgbClr val="000000"/>
                </a:solidFill>
                <a:latin typeface="Proxima Nova"/>
                <a:ea typeface="Proxima Nova"/>
                <a:cs typeface="Proxima Nova"/>
                <a:sym typeface="Proxima Nova"/>
              </a:rPr>
              <a:t>We are asking each group to complete two activities. </a:t>
            </a:r>
            <a:endParaRPr dirty="0"/>
          </a:p>
          <a:p>
            <a:pPr>
              <a:buSzPts val="1800"/>
            </a:pPr>
            <a:endParaRPr sz="1800" dirty="0">
              <a:solidFill>
                <a:srgbClr val="000000"/>
              </a:solidFill>
              <a:latin typeface="Proxima Nova"/>
              <a:ea typeface="Proxima Nova"/>
              <a:cs typeface="Proxima Nova"/>
              <a:sym typeface="Proxima Nova"/>
            </a:endParaRPr>
          </a:p>
          <a:p>
            <a:pPr>
              <a:buClr>
                <a:srgbClr val="000000"/>
              </a:buClr>
              <a:buSzPts val="1800"/>
            </a:pPr>
            <a:r>
              <a:rPr lang="en-US" sz="1800" i="1" dirty="0">
                <a:solidFill>
                  <a:srgbClr val="000000"/>
                </a:solidFill>
                <a:latin typeface="Proxima Nova"/>
                <a:ea typeface="Proxima Nova"/>
                <a:cs typeface="Proxima Nova"/>
                <a:sym typeface="Proxima Nova"/>
              </a:rPr>
              <a:t>(Read Tasks)</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Take a minute or two to review the tasks and then let’s get work. If you have questions about the work activities, </a:t>
            </a:r>
            <a:r>
              <a:rPr lang="en-US" sz="1800" dirty="0">
                <a:solidFill>
                  <a:srgbClr val="FF0000"/>
                </a:solidFill>
                <a:latin typeface="Proxima Nova"/>
                <a:ea typeface="Proxima Nova"/>
                <a:cs typeface="Proxima Nova"/>
                <a:sym typeface="Proxima Nova"/>
              </a:rPr>
              <a:t>just ask one of the Community Team Members who are walking around the room or send us note in the chat if in a virtual breakout room.   </a:t>
            </a:r>
            <a:endParaRPr dirty="0"/>
          </a:p>
          <a:p>
            <a:pPr>
              <a:buSzPts val="1800"/>
            </a:pPr>
            <a:endParaRPr sz="1800" dirty="0">
              <a:solidFill>
                <a:srgbClr val="FF0000"/>
              </a:solidFill>
              <a:latin typeface="Proxima Nova"/>
              <a:ea typeface="Proxima Nova"/>
              <a:cs typeface="Proxima Nova"/>
              <a:sym typeface="Proxima Nova"/>
            </a:endParaRPr>
          </a:p>
          <a:p>
            <a:pPr>
              <a:buClr>
                <a:srgbClr val="FF0000"/>
              </a:buClr>
              <a:buSzPts val="1800"/>
            </a:pPr>
            <a:r>
              <a:rPr lang="en-US" sz="1800" dirty="0">
                <a:solidFill>
                  <a:srgbClr val="FF0000"/>
                </a:solidFill>
                <a:latin typeface="Proxima Nova"/>
                <a:ea typeface="Proxima Nova"/>
                <a:cs typeface="Proxima Nova"/>
                <a:sym typeface="Proxima Nova"/>
              </a:rPr>
              <a:t>And please, we really need your help on this activity. Please pay special attention to Task #2 – it is very important for your group to rank your top 3 priorities and then offer any recommendations about each one.  When you list them 1 through 3, it helps us identify the top priorities moving forward for the Action Plan. Remember </a:t>
            </a:r>
            <a:r>
              <a:rPr lang="en-US" dirty="0">
                <a:solidFill>
                  <a:srgbClr val="FF0000"/>
                </a:solidFill>
                <a:latin typeface="Proxima Nova"/>
                <a:ea typeface="Proxima Nova"/>
                <a:cs typeface="Proxima Nova"/>
                <a:sym typeface="Proxima Nova"/>
              </a:rPr>
              <a:t>1</a:t>
            </a:r>
            <a:r>
              <a:rPr lang="en-US" sz="1800" dirty="0">
                <a:solidFill>
                  <a:srgbClr val="FF0000"/>
                </a:solidFill>
                <a:latin typeface="Proxima Nova"/>
                <a:ea typeface="Proxima Nova"/>
                <a:cs typeface="Proxima Nova"/>
                <a:sym typeface="Proxima Nova"/>
              </a:rPr>
              <a:t> is the highest and 3 is the lowest. </a:t>
            </a:r>
            <a:endParaRPr dirty="0"/>
          </a:p>
          <a:p>
            <a:pPr>
              <a:buSzPts val="1800"/>
            </a:pPr>
            <a:endParaRPr sz="1800" dirty="0">
              <a:solidFill>
                <a:srgbClr val="000000"/>
              </a:solidFill>
              <a:latin typeface="Proxima Nova"/>
              <a:ea typeface="Proxima Nova"/>
              <a:cs typeface="Proxima Nova"/>
              <a:sym typeface="Proxima Nova"/>
            </a:endParaRPr>
          </a:p>
          <a:p>
            <a:pPr>
              <a:buSzPts val="1800"/>
            </a:pPr>
            <a:r>
              <a:rPr lang="en-US" dirty="0">
                <a:latin typeface="Proxima Nova"/>
                <a:ea typeface="Proxima Nova"/>
                <a:cs typeface="Proxima Nova"/>
                <a:sym typeface="Proxima Nova"/>
              </a:rPr>
              <a:t>If you’re joining us virtually tonight, we’re sending you to special breakout rooms where you will complete the group same activity and then rejoin the in-person group to share your ideas. </a:t>
            </a:r>
            <a:endParaRPr dirty="0"/>
          </a:p>
          <a:p>
            <a:pPr>
              <a:buSzPts val="1800"/>
            </a:pPr>
            <a:br>
              <a:rPr lang="en-US" dirty="0">
                <a:latin typeface="Proxima Nova"/>
                <a:ea typeface="Proxima Nova"/>
                <a:cs typeface="Proxima Nova"/>
                <a:sym typeface="Proxima Nova"/>
              </a:rPr>
            </a:br>
            <a:br>
              <a:rPr lang="en-US" dirty="0">
                <a:latin typeface="Proxima Nova"/>
                <a:ea typeface="Proxima Nova"/>
                <a:cs typeface="Proxima Nova"/>
                <a:sym typeface="Proxima Nova"/>
              </a:rPr>
            </a:br>
            <a:endParaRPr dirty="0"/>
          </a:p>
        </p:txBody>
      </p:sp>
      <p:sp>
        <p:nvSpPr>
          <p:cNvPr id="366" name="Google Shape;366;p33: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83</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72" name="Google Shape;372;p3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dirty="0">
                <a:solidFill>
                  <a:srgbClr val="000000"/>
                </a:solidFill>
                <a:latin typeface="Proxima Nova"/>
                <a:ea typeface="Proxima Nova"/>
                <a:cs typeface="Proxima Nova"/>
                <a:sym typeface="Proxima Nova"/>
              </a:rPr>
              <a:t>Now it is time to hear from the tables and from the virtual groups. </a:t>
            </a:r>
            <a:r>
              <a:rPr lang="en-US" sz="1400" b="1" dirty="0">
                <a:solidFill>
                  <a:srgbClr val="FF0000"/>
                </a:solidFill>
                <a:latin typeface="Proxima Nova"/>
                <a:ea typeface="Proxima Nova"/>
                <a:cs typeface="Proxima Nova"/>
                <a:sym typeface="Proxima Nova"/>
              </a:rPr>
              <a:t>[Selected Community Chairs]</a:t>
            </a:r>
            <a:r>
              <a:rPr lang="en-US" sz="1400" dirty="0">
                <a:solidFill>
                  <a:srgbClr val="000000"/>
                </a:solidFill>
                <a:latin typeface="Proxima Nova"/>
                <a:ea typeface="Proxima Nova"/>
                <a:cs typeface="Proxima Nova"/>
                <a:sym typeface="Proxima Nova"/>
              </a:rPr>
              <a:t> will bring a microphone around to and try to get to as many groups as possible.</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b="1" dirty="0">
                <a:solidFill>
                  <a:srgbClr val="000000"/>
                </a:solidFill>
                <a:latin typeface="Proxima Nova"/>
                <a:ea typeface="Proxima Nova"/>
                <a:cs typeface="Proxima Nova"/>
                <a:sym typeface="Proxima Nova"/>
              </a:rPr>
              <a:t>Please be brief so we can hear from as many tables as possible. We’ll collect the worksheet at the end of tonight’s session and document everything on our website.</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From each table, let’s hear one of the favorite positive things about our district, students or staff that you can share with a friend. Then tell us your top 3 priorities for </a:t>
            </a:r>
            <a:r>
              <a:rPr lang="en-US" sz="1400" dirty="0">
                <a:solidFill>
                  <a:srgbClr val="000000"/>
                </a:solidFill>
                <a:latin typeface="Proxima Nova"/>
              </a:rPr>
              <a:t>improving PreK and Elementary academic achievement.</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Okay, let’s get started!</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SzPts val="1400"/>
            </a:pPr>
            <a:r>
              <a:rPr lang="en-US" sz="1400" b="1" i="1" dirty="0">
                <a:latin typeface="Proxima Nova"/>
                <a:ea typeface="Proxima Nova"/>
                <a:cs typeface="Proxima Nova"/>
                <a:sym typeface="Proxima Nova"/>
              </a:rPr>
              <a:t>(Community chairpersons will take microphone from table to table for each group’s spokesperson to report. Be sure to collect the worksheet from the spokesperson as he/she finishes reporting.)</a:t>
            </a:r>
            <a:endParaRPr sz="1400" dirty="0">
              <a:latin typeface="Proxima Nova"/>
              <a:ea typeface="Proxima Nova"/>
              <a:cs typeface="Proxima Nova"/>
              <a:sym typeface="Proxima Nova"/>
            </a:endParaRPr>
          </a:p>
          <a:p>
            <a:pPr>
              <a:buSzPts val="1400"/>
            </a:pPr>
            <a:br>
              <a:rPr lang="en-US" sz="1400" dirty="0">
                <a:latin typeface="Proxima Nova"/>
                <a:ea typeface="Proxima Nova"/>
                <a:cs typeface="Proxima Nova"/>
                <a:sym typeface="Proxima Nova"/>
              </a:rPr>
            </a:br>
            <a:endParaRPr dirty="0"/>
          </a:p>
        </p:txBody>
      </p:sp>
      <p:sp>
        <p:nvSpPr>
          <p:cNvPr id="373" name="Google Shape;373;p3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84</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5: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78" name="Google Shape;378;p35: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sz="1400" dirty="0">
              <a:latin typeface="Proxima Nova"/>
              <a:ea typeface="Proxima Nova"/>
              <a:cs typeface="Proxima Nova"/>
              <a:sym typeface="Proxima Nova"/>
            </a:endParaRPr>
          </a:p>
          <a:p>
            <a:pPr>
              <a:buSzPts val="1400"/>
            </a:pPr>
            <a:endParaRPr sz="1400" dirty="0">
              <a:solidFill>
                <a:srgbClr val="000000"/>
              </a:solidFill>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Thanks for your hard work. I hope you enjoyed this meeting — it sounds like there were great discussions at the tables. </a:t>
            </a:r>
            <a:endParaRPr dirty="0"/>
          </a:p>
          <a:p>
            <a:pPr>
              <a:buSzPts val="1400"/>
            </a:pPr>
            <a:br>
              <a:rPr lang="en-US" sz="1400" dirty="0"/>
            </a:br>
            <a:r>
              <a:rPr lang="en-US" sz="1400" dirty="0">
                <a:solidFill>
                  <a:srgbClr val="000000"/>
                </a:solidFill>
                <a:latin typeface="Proxima Nova"/>
                <a:ea typeface="Proxima Nova"/>
                <a:cs typeface="Proxima Nova"/>
                <a:sym typeface="Proxima Nova"/>
              </a:rPr>
              <a:t>We want as many people as possible attending these sessions. So please help us to spread the word! And we hope to see each and every one of you at our next meeting. Let me see a show of hands – how many of you can we count on attending our next meeting? </a:t>
            </a:r>
            <a:endParaRPr dirty="0"/>
          </a:p>
          <a:p>
            <a:pPr>
              <a:buSzPts val="1400"/>
            </a:pPr>
            <a:endParaRPr sz="1400" dirty="0"/>
          </a:p>
          <a:p>
            <a:pPr>
              <a:buClr>
                <a:srgbClr val="000000"/>
              </a:buClr>
              <a:buSzPts val="1400"/>
            </a:pPr>
            <a:r>
              <a:rPr lang="en-US" sz="1400" dirty="0">
                <a:solidFill>
                  <a:srgbClr val="000000"/>
                </a:solidFill>
                <a:latin typeface="Proxima Nova"/>
                <a:ea typeface="Proxima Nova"/>
                <a:cs typeface="Proxima Nova"/>
                <a:sym typeface="Proxima Nova"/>
              </a:rPr>
              <a:t>Don’t worry about picking up anything. And make sure and leave any Question/Comment forms on your table. </a:t>
            </a:r>
            <a:endParaRPr sz="1400" dirty="0"/>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p>
          <a:p>
            <a:pPr>
              <a:buClr>
                <a:srgbClr val="000000"/>
              </a:buClr>
              <a:buSzPts val="1400"/>
            </a:pPr>
            <a:r>
              <a:rPr lang="en-US" sz="1400" dirty="0">
                <a:solidFill>
                  <a:srgbClr val="000000"/>
                </a:solidFill>
                <a:latin typeface="Proxima Nova"/>
                <a:ea typeface="Proxima Nova"/>
                <a:cs typeface="Proxima Nova"/>
                <a:sym typeface="Proxima Nova"/>
              </a:rPr>
              <a:t>Thanks for coming — see you in April!</a:t>
            </a:r>
            <a:endParaRPr sz="1400" dirty="0"/>
          </a:p>
          <a:p>
            <a:endParaRPr sz="1400" dirty="0"/>
          </a:p>
        </p:txBody>
      </p:sp>
      <p:sp>
        <p:nvSpPr>
          <p:cNvPr id="379" name="Google Shape;379;p35: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85</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6: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85" name="Google Shape;385;p36: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a:p>
        </p:txBody>
      </p:sp>
      <p:sp>
        <p:nvSpPr>
          <p:cNvPr id="386" name="Google Shape;386;p36: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chemeClr val="dk1"/>
              </a:buClr>
              <a:buSzPts val="1200"/>
            </a:pPr>
            <a:fld id="{00000000-1234-1234-1234-123412341234}" type="slidenum">
              <a:rPr lang="en-US" sz="1200">
                <a:solidFill>
                  <a:schemeClr val="dk1"/>
                </a:solidFill>
                <a:latin typeface="Calibri"/>
                <a:ea typeface="Calibri"/>
                <a:cs typeface="Calibri"/>
                <a:sym typeface="Calibri"/>
              </a:rPr>
              <a:pPr algn="r">
                <a:buClr>
                  <a:schemeClr val="dk1"/>
                </a:buClr>
                <a:buSzPts val="1200"/>
              </a:pPr>
              <a:t>86</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3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92" name="Google Shape;392;p37: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a:p>
        </p:txBody>
      </p:sp>
      <p:sp>
        <p:nvSpPr>
          <p:cNvPr id="393" name="Google Shape;393;p37: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chemeClr val="dk1"/>
              </a:buClr>
              <a:buSzPts val="1200"/>
            </a:pPr>
            <a:fld id="{00000000-1234-1234-1234-123412341234}" type="slidenum">
              <a:rPr lang="en-US" sz="1200">
                <a:solidFill>
                  <a:schemeClr val="dk1"/>
                </a:solidFill>
                <a:latin typeface="Calibri"/>
                <a:ea typeface="Calibri"/>
                <a:cs typeface="Calibri"/>
                <a:sym typeface="Calibri"/>
              </a:rPr>
              <a:pPr algn="r">
                <a:buClr>
                  <a:schemeClr val="dk1"/>
                </a:buClr>
                <a:buSzPts val="1200"/>
              </a:pPr>
              <a:t>87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3">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48B01A-E0E1-D941-9607-8897F66D39CD}"/>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5" name="Footer Placeholder 4">
            <a:extLst>
              <a:ext uri="{FF2B5EF4-FFF2-40B4-BE49-F238E27FC236}">
                <a16:creationId xmlns:a16="http://schemas.microsoft.com/office/drawing/2014/main" id="{65A633B3-D1BE-7C44-A869-291553EC20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8E657-F1F4-F147-9277-3837784618F9}"/>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4EF243C8-95E6-B149-9819-C141CE34B50B}"/>
              </a:ext>
            </a:extLst>
          </p:cNvPr>
          <p:cNvPicPr>
            <a:picLocks noChangeAspect="1"/>
          </p:cNvPicPr>
          <p:nvPr userDrawn="1"/>
        </p:nvPicPr>
        <p:blipFill>
          <a:blip r:embed="rId2"/>
          <a:stretch>
            <a:fillRect/>
          </a:stretch>
        </p:blipFill>
        <p:spPr>
          <a:xfrm>
            <a:off x="1238499" y="1328952"/>
            <a:ext cx="9715002" cy="4101890"/>
          </a:xfrm>
          <a:prstGeom prst="rect">
            <a:avLst/>
          </a:prstGeom>
        </p:spPr>
      </p:pic>
    </p:spTree>
    <p:extLst>
      <p:ext uri="{BB962C8B-B14F-4D97-AF65-F5344CB8AC3E}">
        <p14:creationId xmlns:p14="http://schemas.microsoft.com/office/powerpoint/2010/main" val="58595893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3">
        <a:schemeClr val="bg1"/>
      </p:bgRef>
    </p:bg>
    <p:spTree>
      <p:nvGrpSpPr>
        <p:cNvPr id="1" name=""/>
        <p:cNvGrpSpPr/>
        <p:nvPr/>
      </p:nvGrpSpPr>
      <p:grpSpPr>
        <a:xfrm>
          <a:off x="0" y="0"/>
          <a:ext cx="0" cy="0"/>
          <a:chOff x="0" y="0"/>
          <a:chExt cx="0" cy="0"/>
        </a:xfrm>
      </p:grpSpPr>
      <p:sp>
        <p:nvSpPr>
          <p:cNvPr id="10" name="Manual Input 9">
            <a:extLst>
              <a:ext uri="{FF2B5EF4-FFF2-40B4-BE49-F238E27FC236}">
                <a16:creationId xmlns:a16="http://schemas.microsoft.com/office/drawing/2014/main" id="{3D5DAC6B-18E6-EA4C-BC7F-C90891BAD41D}"/>
              </a:ext>
            </a:extLst>
          </p:cNvPr>
          <p:cNvSpPr/>
          <p:nvPr userDrawn="1"/>
        </p:nvSpPr>
        <p:spPr>
          <a:xfrm flipH="1">
            <a:off x="0" y="2877954"/>
            <a:ext cx="12192000" cy="3980046"/>
          </a:xfrm>
          <a:prstGeom prst="flowChartManualInp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anual Input 8">
            <a:extLst>
              <a:ext uri="{FF2B5EF4-FFF2-40B4-BE49-F238E27FC236}">
                <a16:creationId xmlns:a16="http://schemas.microsoft.com/office/drawing/2014/main" id="{70E711E0-814D-2F4A-8048-E4FA46196660}"/>
              </a:ext>
            </a:extLst>
          </p:cNvPr>
          <p:cNvSpPr/>
          <p:nvPr userDrawn="1"/>
        </p:nvSpPr>
        <p:spPr>
          <a:xfrm>
            <a:off x="-1" y="2877954"/>
            <a:ext cx="12192001" cy="398004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8D5638-834E-F44E-ABBF-663A86D93DF9}"/>
              </a:ext>
            </a:extLst>
          </p:cNvPr>
          <p:cNvSpPr>
            <a:spLocks noGrp="1"/>
          </p:cNvSpPr>
          <p:nvPr>
            <p:ph type="ctrTitle"/>
          </p:nvPr>
        </p:nvSpPr>
        <p:spPr>
          <a:xfrm>
            <a:off x="1523999" y="3726456"/>
            <a:ext cx="9144000" cy="1052713"/>
          </a:xfrm>
        </p:spPr>
        <p:txBody>
          <a:bodyPr anchor="b">
            <a:normAutofit/>
          </a:bodyPr>
          <a:lstStyle>
            <a:lvl1pPr algn="ctr">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223B1DC-3975-1143-9E1A-1F20F635CB99}"/>
              </a:ext>
            </a:extLst>
          </p:cNvPr>
          <p:cNvSpPr>
            <a:spLocks noGrp="1"/>
          </p:cNvSpPr>
          <p:nvPr>
            <p:ph type="subTitle" idx="1"/>
          </p:nvPr>
        </p:nvSpPr>
        <p:spPr>
          <a:xfrm>
            <a:off x="1524000" y="5109861"/>
            <a:ext cx="9144000" cy="1052714"/>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B48B01A-E0E1-D941-9607-8897F66D39CD}"/>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5" name="Footer Placeholder 4">
            <a:extLst>
              <a:ext uri="{FF2B5EF4-FFF2-40B4-BE49-F238E27FC236}">
                <a16:creationId xmlns:a16="http://schemas.microsoft.com/office/drawing/2014/main" id="{65A633B3-D1BE-7C44-A869-291553EC20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8E657-F1F4-F147-9277-3837784618F9}"/>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4EF243C8-95E6-B149-9819-C141CE34B50B}"/>
              </a:ext>
            </a:extLst>
          </p:cNvPr>
          <p:cNvPicPr>
            <a:picLocks noChangeAspect="1"/>
          </p:cNvPicPr>
          <p:nvPr userDrawn="1"/>
        </p:nvPicPr>
        <p:blipFill>
          <a:blip r:embed="rId2"/>
          <a:stretch>
            <a:fillRect/>
          </a:stretch>
        </p:blipFill>
        <p:spPr>
          <a:xfrm>
            <a:off x="3467100" y="504124"/>
            <a:ext cx="5143500" cy="2171700"/>
          </a:xfrm>
          <a:prstGeom prst="rect">
            <a:avLst/>
          </a:prstGeom>
        </p:spPr>
      </p:pic>
    </p:spTree>
    <p:extLst>
      <p:ext uri="{BB962C8B-B14F-4D97-AF65-F5344CB8AC3E}">
        <p14:creationId xmlns:p14="http://schemas.microsoft.com/office/powerpoint/2010/main" val="229232604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Manual Input 6">
            <a:extLst>
              <a:ext uri="{FF2B5EF4-FFF2-40B4-BE49-F238E27FC236}">
                <a16:creationId xmlns:a16="http://schemas.microsoft.com/office/drawing/2014/main" id="{DCB22423-7C0A-A14D-81D2-03C7C499004A}"/>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CAA0C2-E313-3E4D-A352-E2D8116CA2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F1C39C4-BB3A-C24B-B85D-382B2DA0E141}"/>
              </a:ext>
            </a:extLst>
          </p:cNvPr>
          <p:cNvSpPr>
            <a:spLocks noGrp="1"/>
          </p:cNvSpPr>
          <p:nvPr>
            <p:ph idx="1"/>
          </p:nvPr>
        </p:nvSpPr>
        <p:spPr>
          <a:xfrm>
            <a:off x="838200" y="1927653"/>
            <a:ext cx="10515600" cy="424930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4AECFDF-6CF7-8A4D-89BA-C3857A27A3A4}"/>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5" name="Footer Placeholder 4">
            <a:extLst>
              <a:ext uri="{FF2B5EF4-FFF2-40B4-BE49-F238E27FC236}">
                <a16:creationId xmlns:a16="http://schemas.microsoft.com/office/drawing/2014/main" id="{C187B5BC-CFC8-5E43-BE90-3B6BC7FDA9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84F3F-500B-4E42-BE83-CE5591D5FAF1}"/>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7FECE24B-2A8A-594F-BEC3-470BB7A19EA6}"/>
              </a:ext>
            </a:extLst>
          </p:cNvPr>
          <p:cNvPicPr>
            <a:picLocks noChangeAspect="1"/>
          </p:cNvPicPr>
          <p:nvPr userDrawn="1"/>
        </p:nvPicPr>
        <p:blipFill>
          <a:blip r:embed="rId2"/>
          <a:stretch>
            <a:fillRect/>
          </a:stretch>
        </p:blipFill>
        <p:spPr>
          <a:xfrm>
            <a:off x="10917410" y="230190"/>
            <a:ext cx="1030200" cy="1030200"/>
          </a:xfrm>
          <a:prstGeom prst="rect">
            <a:avLst/>
          </a:prstGeom>
        </p:spPr>
      </p:pic>
    </p:spTree>
    <p:extLst>
      <p:ext uri="{BB962C8B-B14F-4D97-AF65-F5344CB8AC3E}">
        <p14:creationId xmlns:p14="http://schemas.microsoft.com/office/powerpoint/2010/main" val="1083474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gradFill>
          <a:gsLst>
            <a:gs pos="0">
              <a:schemeClr val="accent5">
                <a:lumMod val="31000"/>
              </a:schemeClr>
            </a:gs>
            <a:gs pos="100000">
              <a:schemeClr val="tx2"/>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93EC-8145-734D-BB11-3838A199368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94EDCF6-2E55-DD4C-A34F-9BBC641F9709}"/>
              </a:ext>
            </a:extLst>
          </p:cNvPr>
          <p:cNvSpPr>
            <a:spLocks noGrp="1"/>
          </p:cNvSpPr>
          <p:nvPr>
            <p:ph type="body" idx="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4BA0173-3889-0C44-950C-9C8F777D22AA}"/>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5" name="Footer Placeholder 4">
            <a:extLst>
              <a:ext uri="{FF2B5EF4-FFF2-40B4-BE49-F238E27FC236}">
                <a16:creationId xmlns:a16="http://schemas.microsoft.com/office/drawing/2014/main" id="{4D05AA77-056B-1C4F-B052-FA183BCF9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DB387-7B28-C74C-847E-3E691C4994EB}"/>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9481FAEB-24DD-B746-8243-666946D08311}"/>
              </a:ext>
            </a:extLst>
          </p:cNvPr>
          <p:cNvPicPr>
            <a:picLocks noChangeAspect="1"/>
          </p:cNvPicPr>
          <p:nvPr userDrawn="1"/>
        </p:nvPicPr>
        <p:blipFill>
          <a:blip r:embed="rId2"/>
          <a:stretch>
            <a:fillRect/>
          </a:stretch>
        </p:blipFill>
        <p:spPr>
          <a:xfrm>
            <a:off x="8108264" y="-383102"/>
            <a:ext cx="3771900" cy="3771900"/>
          </a:xfrm>
          <a:prstGeom prst="rect">
            <a:avLst/>
          </a:prstGeom>
        </p:spPr>
      </p:pic>
    </p:spTree>
    <p:extLst>
      <p:ext uri="{BB962C8B-B14F-4D97-AF65-F5344CB8AC3E}">
        <p14:creationId xmlns:p14="http://schemas.microsoft.com/office/powerpoint/2010/main" val="2092120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gradFill>
          <a:gsLst>
            <a:gs pos="0">
              <a:schemeClr val="accent1">
                <a:lumMod val="38000"/>
              </a:schemeClr>
            </a:gs>
            <a:gs pos="100000">
              <a:schemeClr val="accent1"/>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93EC-8145-734D-BB11-3838A199368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94EDCF6-2E55-DD4C-A34F-9BBC641F9709}"/>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4BA0173-3889-0C44-950C-9C8F777D22AA}"/>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5" name="Footer Placeholder 4">
            <a:extLst>
              <a:ext uri="{FF2B5EF4-FFF2-40B4-BE49-F238E27FC236}">
                <a16:creationId xmlns:a16="http://schemas.microsoft.com/office/drawing/2014/main" id="{4D05AA77-056B-1C4F-B052-FA183BCF9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DB387-7B28-C74C-847E-3E691C4994EB}"/>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9481FAEB-24DD-B746-8243-666946D08311}"/>
              </a:ext>
            </a:extLst>
          </p:cNvPr>
          <p:cNvPicPr>
            <a:picLocks noChangeAspect="1"/>
          </p:cNvPicPr>
          <p:nvPr userDrawn="1"/>
        </p:nvPicPr>
        <p:blipFill>
          <a:blip r:embed="rId2"/>
          <a:stretch>
            <a:fillRect/>
          </a:stretch>
        </p:blipFill>
        <p:spPr>
          <a:xfrm>
            <a:off x="8108264" y="-383102"/>
            <a:ext cx="3771900" cy="3771900"/>
          </a:xfrm>
          <a:prstGeom prst="rect">
            <a:avLst/>
          </a:prstGeom>
        </p:spPr>
      </p:pic>
    </p:spTree>
    <p:extLst>
      <p:ext uri="{BB962C8B-B14F-4D97-AF65-F5344CB8AC3E}">
        <p14:creationId xmlns:p14="http://schemas.microsoft.com/office/powerpoint/2010/main" val="3366553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bg>
      <p:bgPr>
        <a:gradFill>
          <a:gsLst>
            <a:gs pos="0">
              <a:schemeClr val="accent3">
                <a:lumMod val="35000"/>
              </a:schemeClr>
            </a:gs>
            <a:gs pos="100000">
              <a:schemeClr val="accent2"/>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93EC-8145-734D-BB11-3838A199368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94EDCF6-2E55-DD4C-A34F-9BBC641F9709}"/>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4BA0173-3889-0C44-950C-9C8F777D22AA}"/>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5" name="Footer Placeholder 4">
            <a:extLst>
              <a:ext uri="{FF2B5EF4-FFF2-40B4-BE49-F238E27FC236}">
                <a16:creationId xmlns:a16="http://schemas.microsoft.com/office/drawing/2014/main" id="{4D05AA77-056B-1C4F-B052-FA183BCF9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DB387-7B28-C74C-847E-3E691C4994EB}"/>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9481FAEB-24DD-B746-8243-666946D08311}"/>
              </a:ext>
            </a:extLst>
          </p:cNvPr>
          <p:cNvPicPr>
            <a:picLocks noChangeAspect="1"/>
          </p:cNvPicPr>
          <p:nvPr userDrawn="1"/>
        </p:nvPicPr>
        <p:blipFill>
          <a:blip r:embed="rId2"/>
          <a:stretch>
            <a:fillRect/>
          </a:stretch>
        </p:blipFill>
        <p:spPr>
          <a:xfrm>
            <a:off x="8108264" y="-383102"/>
            <a:ext cx="3771900" cy="3771900"/>
          </a:xfrm>
          <a:prstGeom prst="rect">
            <a:avLst/>
          </a:prstGeom>
        </p:spPr>
      </p:pic>
    </p:spTree>
    <p:extLst>
      <p:ext uri="{BB962C8B-B14F-4D97-AF65-F5344CB8AC3E}">
        <p14:creationId xmlns:p14="http://schemas.microsoft.com/office/powerpoint/2010/main" val="1724483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Manual Input 7">
            <a:extLst>
              <a:ext uri="{FF2B5EF4-FFF2-40B4-BE49-F238E27FC236}">
                <a16:creationId xmlns:a16="http://schemas.microsoft.com/office/drawing/2014/main" id="{BE158014-45B7-6545-9C75-A10FFACC69AC}"/>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8E93A-847E-1649-8884-DB4F06E6345A}"/>
              </a:ext>
            </a:extLst>
          </p:cNvPr>
          <p:cNvPicPr>
            <a:picLocks noChangeAspect="1"/>
          </p:cNvPicPr>
          <p:nvPr userDrawn="1"/>
        </p:nvPicPr>
        <p:blipFill>
          <a:blip r:embed="rId2"/>
          <a:stretch>
            <a:fillRect/>
          </a:stretch>
        </p:blipFill>
        <p:spPr>
          <a:xfrm>
            <a:off x="10917410" y="230190"/>
            <a:ext cx="1030200" cy="1030200"/>
          </a:xfrm>
          <a:prstGeom prst="rect">
            <a:avLst/>
          </a:prstGeom>
        </p:spPr>
      </p:pic>
      <p:sp>
        <p:nvSpPr>
          <p:cNvPr id="2" name="Title 1">
            <a:extLst>
              <a:ext uri="{FF2B5EF4-FFF2-40B4-BE49-F238E27FC236}">
                <a16:creationId xmlns:a16="http://schemas.microsoft.com/office/drawing/2014/main" id="{C7693DFF-FB1A-8E42-B6FF-1B078B7A72EC}"/>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A8132AE3-85F0-1645-99DC-5C7852CF93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AF3FA0-170D-4C40-8EFD-4CB7A68D97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AE628C-319F-2B44-973A-565ECA29C83B}"/>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6" name="Footer Placeholder 5">
            <a:extLst>
              <a:ext uri="{FF2B5EF4-FFF2-40B4-BE49-F238E27FC236}">
                <a16:creationId xmlns:a16="http://schemas.microsoft.com/office/drawing/2014/main" id="{95977990-11B0-4047-AFDE-1E415B65A5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926A65-04E4-724A-8D11-DCEE5AE1B35C}"/>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2312694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Manual Input 9">
            <a:extLst>
              <a:ext uri="{FF2B5EF4-FFF2-40B4-BE49-F238E27FC236}">
                <a16:creationId xmlns:a16="http://schemas.microsoft.com/office/drawing/2014/main" id="{D1409242-F9BF-2943-AE97-77F18C8E9876}"/>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FEE8D16-DAF4-414E-A0E5-F7AA888961DD}"/>
              </a:ext>
            </a:extLst>
          </p:cNvPr>
          <p:cNvPicPr>
            <a:picLocks noChangeAspect="1"/>
          </p:cNvPicPr>
          <p:nvPr userDrawn="1"/>
        </p:nvPicPr>
        <p:blipFill>
          <a:blip r:embed="rId2"/>
          <a:stretch>
            <a:fillRect/>
          </a:stretch>
        </p:blipFill>
        <p:spPr>
          <a:xfrm>
            <a:off x="10917410" y="230190"/>
            <a:ext cx="1030200" cy="1030200"/>
          </a:xfrm>
          <a:prstGeom prst="rect">
            <a:avLst/>
          </a:prstGeom>
        </p:spPr>
      </p:pic>
      <p:sp>
        <p:nvSpPr>
          <p:cNvPr id="2" name="Title 1">
            <a:extLst>
              <a:ext uri="{FF2B5EF4-FFF2-40B4-BE49-F238E27FC236}">
                <a16:creationId xmlns:a16="http://schemas.microsoft.com/office/drawing/2014/main" id="{3678FDD5-A45B-B449-A03D-FE29CB731737}"/>
              </a:ext>
            </a:extLst>
          </p:cNvPr>
          <p:cNvSpPr>
            <a:spLocks noGrp="1"/>
          </p:cNvSpPr>
          <p:nvPr>
            <p:ph type="title"/>
          </p:nvPr>
        </p:nvSpPr>
        <p:spPr>
          <a:xfrm>
            <a:off x="839788" y="365125"/>
            <a:ext cx="10515600"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88AF802-E8A8-844C-BA85-25ADA4D528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608564-1C1F-7749-8F84-E11EE40FFA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CFE396-3CB3-A341-AA81-CC05276C95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727DE1-7009-884C-84DB-DB086D4F0F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A6E975-4E32-DF46-9DEE-726C1A838769}"/>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8" name="Footer Placeholder 7">
            <a:extLst>
              <a:ext uri="{FF2B5EF4-FFF2-40B4-BE49-F238E27FC236}">
                <a16:creationId xmlns:a16="http://schemas.microsoft.com/office/drawing/2014/main" id="{9191F609-661E-5742-8F39-63A1F77505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4DC67F-3080-C44A-8870-47707397FD86}"/>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3421189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Manual Input 5">
            <a:extLst>
              <a:ext uri="{FF2B5EF4-FFF2-40B4-BE49-F238E27FC236}">
                <a16:creationId xmlns:a16="http://schemas.microsoft.com/office/drawing/2014/main" id="{968CEEB1-3967-0047-87A4-C75455362C11}"/>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E0FBB69-A054-BE4F-BC81-4B91214EC3FF}"/>
              </a:ext>
            </a:extLst>
          </p:cNvPr>
          <p:cNvPicPr>
            <a:picLocks noChangeAspect="1"/>
          </p:cNvPicPr>
          <p:nvPr userDrawn="1"/>
        </p:nvPicPr>
        <p:blipFill>
          <a:blip r:embed="rId2"/>
          <a:stretch>
            <a:fillRect/>
          </a:stretch>
        </p:blipFill>
        <p:spPr>
          <a:xfrm>
            <a:off x="10917410" y="230190"/>
            <a:ext cx="1030200" cy="1030200"/>
          </a:xfrm>
          <a:prstGeom prst="rect">
            <a:avLst/>
          </a:prstGeom>
        </p:spPr>
      </p:pic>
      <p:sp>
        <p:nvSpPr>
          <p:cNvPr id="2" name="Title 1">
            <a:extLst>
              <a:ext uri="{FF2B5EF4-FFF2-40B4-BE49-F238E27FC236}">
                <a16:creationId xmlns:a16="http://schemas.microsoft.com/office/drawing/2014/main" id="{B41B7371-01DA-A34F-ABC1-486458FEEA2E}"/>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5B1E03A0-B6EF-8046-92AC-DE4D900F8BCD}"/>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4" name="Footer Placeholder 3">
            <a:extLst>
              <a:ext uri="{FF2B5EF4-FFF2-40B4-BE49-F238E27FC236}">
                <a16:creationId xmlns:a16="http://schemas.microsoft.com/office/drawing/2014/main" id="{F9C5F241-3A47-F04C-8C6C-57CB5DE5AF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A36547-C42D-674E-985A-3E34161FE2BA}"/>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650695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3EA94-F2C6-B844-8F62-77E0051ABC59}"/>
              </a:ext>
            </a:extLst>
          </p:cNvPr>
          <p:cNvSpPr>
            <a:spLocks noGrp="1"/>
          </p:cNvSpPr>
          <p:nvPr>
            <p:ph type="dt" sz="half" idx="10"/>
          </p:nvPr>
        </p:nvSpPr>
        <p:spPr/>
        <p:txBody>
          <a:bodyPr/>
          <a:lstStyle/>
          <a:p>
            <a:fld id="{917F54EE-8507-F845-BEDD-2AB8D0BA199C}" type="datetimeFigureOut">
              <a:rPr lang="en-US" smtClean="0"/>
              <a:t>3/29/2022</a:t>
            </a:fld>
            <a:endParaRPr lang="en-US"/>
          </a:p>
        </p:txBody>
      </p:sp>
      <p:sp>
        <p:nvSpPr>
          <p:cNvPr id="3" name="Footer Placeholder 2">
            <a:extLst>
              <a:ext uri="{FF2B5EF4-FFF2-40B4-BE49-F238E27FC236}">
                <a16:creationId xmlns:a16="http://schemas.microsoft.com/office/drawing/2014/main" id="{F3C92C09-1828-D440-A007-18C7D6D6B0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72EE48-0DC3-254F-843B-2B4382AB4548}"/>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1456919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51A6A6-8BE8-5041-91EE-CEDD614FA6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A0D38B-8B12-8B4C-8D82-07F5D5154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232D0C-A444-E742-8D77-EE20D8EFE7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F54EE-8507-F845-BEDD-2AB8D0BA199C}" type="datetimeFigureOut">
              <a:rPr lang="en-US" smtClean="0"/>
              <a:t>3/29/2022</a:t>
            </a:fld>
            <a:endParaRPr lang="en-US"/>
          </a:p>
        </p:txBody>
      </p:sp>
      <p:sp>
        <p:nvSpPr>
          <p:cNvPr id="5" name="Footer Placeholder 4">
            <a:extLst>
              <a:ext uri="{FF2B5EF4-FFF2-40B4-BE49-F238E27FC236}">
                <a16:creationId xmlns:a16="http://schemas.microsoft.com/office/drawing/2014/main" id="{3C891222-3CA4-3444-B372-E361AF393A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ABF813C-A4B6-FA46-80D6-92011ACCCD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986C49-4B09-894B-9112-7EDC9217511F}" type="slidenum">
              <a:rPr lang="en-US" smtClean="0"/>
              <a:t>‹#›</a:t>
            </a:fld>
            <a:endParaRPr lang="en-US"/>
          </a:p>
        </p:txBody>
      </p:sp>
    </p:spTree>
    <p:extLst>
      <p:ext uri="{BB962C8B-B14F-4D97-AF65-F5344CB8AC3E}">
        <p14:creationId xmlns:p14="http://schemas.microsoft.com/office/powerpoint/2010/main" val="390592962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0" r:id="rId3"/>
    <p:sldLayoutId id="2147483651" r:id="rId4"/>
    <p:sldLayoutId id="2147483656" r:id="rId5"/>
    <p:sldLayoutId id="2147483658" r:id="rId6"/>
    <p:sldLayoutId id="2147483652" r:id="rId7"/>
    <p:sldLayoutId id="2147483653" r:id="rId8"/>
    <p:sldLayoutId id="2147483654" r:id="rId9"/>
    <p:sldLayoutId id="214748365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mailto:communications@sjsd.k12.mo.us"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video" Target="https://www.youtube.com/embed/VBYf24Htc9U?feature=oembed" TargetMode="External"/><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3605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776856" y="4894075"/>
            <a:ext cx="5125123" cy="1632679"/>
          </a:xfrm>
          <a:prstGeom prst="rect">
            <a:avLst/>
          </a:prstGeom>
          <a:noFill/>
          <a:ln>
            <a:noFill/>
          </a:ln>
        </p:spPr>
        <p:txBody>
          <a:bodyPr spcFirstLastPara="1" wrap="square" lIns="91425" tIns="45700" rIns="91425" bIns="45700" anchor="t" anchorCtr="0">
            <a:normAutofit fontScale="700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Annie Ray</a:t>
            </a:r>
          </a:p>
          <a:p>
            <a:pPr marL="0" marR="0" lvl="0" indent="0" algn="ctr" rtl="0">
              <a:lnSpc>
                <a:spcPct val="120000"/>
              </a:lnSpc>
              <a:spcBef>
                <a:spcPts val="0"/>
              </a:spcBef>
              <a:spcAft>
                <a:spcPts val="1200"/>
              </a:spcAft>
              <a:buClr>
                <a:schemeClr val="dk1"/>
              </a:buClr>
              <a:buSzPts val="2400"/>
              <a:buNone/>
            </a:pPr>
            <a:r>
              <a:rPr lang="en-US" sz="3200" b="1" dirty="0"/>
              <a:t>Family Involvement Coordinator, </a:t>
            </a:r>
            <a:r>
              <a:rPr lang="en-US" sz="3200" b="1" dirty="0" err="1"/>
              <a:t>Robidoux</a:t>
            </a:r>
            <a:r>
              <a:rPr lang="en-US" sz="3200" b="1" dirty="0"/>
              <a:t> Middle School </a:t>
            </a:r>
            <a:endParaRPr sz="32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03AFB2D4-F7F3-4F8C-A8E0-37F444F2BE7D}"/>
              </a:ext>
            </a:extLst>
          </p:cNvPr>
          <p:cNvPicPr>
            <a:picLocks noChangeAspect="1"/>
          </p:cNvPicPr>
          <p:nvPr/>
        </p:nvPicPr>
        <p:blipFill>
          <a:blip r:embed="rId4"/>
          <a:stretch>
            <a:fillRect/>
          </a:stretch>
        </p:blipFill>
        <p:spPr>
          <a:xfrm>
            <a:off x="6096000" y="1690687"/>
            <a:ext cx="4805082" cy="3203388"/>
          </a:xfrm>
          <a:prstGeom prst="rect">
            <a:avLst/>
          </a:prstGeom>
        </p:spPr>
      </p:pic>
    </p:spTree>
    <p:extLst>
      <p:ext uri="{BB962C8B-B14F-4D97-AF65-F5344CB8AC3E}">
        <p14:creationId xmlns:p14="http://schemas.microsoft.com/office/powerpoint/2010/main" val="930921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6095998" y="4894075"/>
            <a:ext cx="4987757" cy="1632679"/>
          </a:xfrm>
          <a:prstGeom prst="rect">
            <a:avLst/>
          </a:prstGeom>
          <a:noFill/>
          <a:ln>
            <a:noFill/>
          </a:ln>
        </p:spPr>
        <p:txBody>
          <a:bodyPr spcFirstLastPara="1" wrap="square" lIns="91425" tIns="45700" rIns="91425" bIns="45700" anchor="t" anchorCtr="0">
            <a:normAutofit/>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3200" b="1" dirty="0"/>
              <a:t>Kayla </a:t>
            </a:r>
            <a:r>
              <a:rPr lang="en-US" sz="3200" b="1" dirty="0" err="1"/>
              <a:t>Bielby</a:t>
            </a:r>
            <a:endParaRPr lang="en-US" sz="3200" b="1" dirty="0"/>
          </a:p>
          <a:p>
            <a:pPr marL="0" marR="0" lvl="0" indent="0" algn="ctr" rtl="0">
              <a:lnSpc>
                <a:spcPct val="90000"/>
              </a:lnSpc>
              <a:spcBef>
                <a:spcPts val="1000"/>
              </a:spcBef>
              <a:spcAft>
                <a:spcPts val="0"/>
              </a:spcAft>
              <a:buClr>
                <a:schemeClr val="dk1"/>
              </a:buClr>
              <a:buSzPts val="2400"/>
              <a:buNone/>
            </a:pPr>
            <a:r>
              <a:rPr lang="en-US" sz="2200" b="1" dirty="0"/>
              <a:t>Secretary, Pickett</a:t>
            </a:r>
            <a:endParaRPr sz="22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E55A3D96-A71D-4610-BB29-A8B235D51C16}"/>
              </a:ext>
            </a:extLst>
          </p:cNvPr>
          <p:cNvPicPr>
            <a:picLocks noChangeAspect="1"/>
          </p:cNvPicPr>
          <p:nvPr/>
        </p:nvPicPr>
        <p:blipFill>
          <a:blip r:embed="rId4"/>
          <a:stretch>
            <a:fillRect/>
          </a:stretch>
        </p:blipFill>
        <p:spPr>
          <a:xfrm>
            <a:off x="6096000" y="1690687"/>
            <a:ext cx="4987756" cy="3325170"/>
          </a:xfrm>
          <a:prstGeom prst="rect">
            <a:avLst/>
          </a:prstGeom>
        </p:spPr>
      </p:pic>
    </p:spTree>
    <p:extLst>
      <p:ext uri="{BB962C8B-B14F-4D97-AF65-F5344CB8AC3E}">
        <p14:creationId xmlns:p14="http://schemas.microsoft.com/office/powerpoint/2010/main" val="267485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6251776" y="4894075"/>
            <a:ext cx="5102024" cy="1632679"/>
          </a:xfrm>
          <a:prstGeom prst="rect">
            <a:avLst/>
          </a:prstGeom>
          <a:noFill/>
          <a:ln>
            <a:noFill/>
          </a:ln>
        </p:spPr>
        <p:txBody>
          <a:bodyPr spcFirstLastPara="1" wrap="square" lIns="91425" tIns="45700" rIns="91425" bIns="45700" anchor="t" anchorCtr="0">
            <a:normAutofit lnSpcReduction="1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3200" b="1" dirty="0"/>
              <a:t>Annie Bramlage</a:t>
            </a:r>
          </a:p>
          <a:p>
            <a:pPr marL="0" marR="0" lvl="0" indent="0" algn="ctr" rtl="0">
              <a:lnSpc>
                <a:spcPct val="90000"/>
              </a:lnSpc>
              <a:spcBef>
                <a:spcPts val="1000"/>
              </a:spcBef>
              <a:spcAft>
                <a:spcPts val="0"/>
              </a:spcAft>
              <a:buClr>
                <a:schemeClr val="dk1"/>
              </a:buClr>
              <a:buSzPts val="2400"/>
              <a:buNone/>
            </a:pPr>
            <a:r>
              <a:rPr lang="en-US" sz="2200" b="1" dirty="0"/>
              <a:t>Theater Teacher, Central High School</a:t>
            </a:r>
            <a:endParaRPr sz="22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30CF297B-AFFA-404B-AC3F-9B4C826C9EF7}"/>
              </a:ext>
            </a:extLst>
          </p:cNvPr>
          <p:cNvPicPr>
            <a:picLocks noChangeAspect="1"/>
          </p:cNvPicPr>
          <p:nvPr/>
        </p:nvPicPr>
        <p:blipFill>
          <a:blip r:embed="rId4"/>
          <a:stretch>
            <a:fillRect/>
          </a:stretch>
        </p:blipFill>
        <p:spPr>
          <a:xfrm>
            <a:off x="6251776" y="1728325"/>
            <a:ext cx="5102024" cy="3401350"/>
          </a:xfrm>
          <a:prstGeom prst="rect">
            <a:avLst/>
          </a:prstGeom>
        </p:spPr>
      </p:pic>
    </p:spTree>
    <p:extLst>
      <p:ext uri="{BB962C8B-B14F-4D97-AF65-F5344CB8AC3E}">
        <p14:creationId xmlns:p14="http://schemas.microsoft.com/office/powerpoint/2010/main" val="1329991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8928847" y="2689412"/>
            <a:ext cx="3076687" cy="3837342"/>
          </a:xfrm>
          <a:prstGeom prst="rect">
            <a:avLst/>
          </a:prstGeom>
          <a:noFill/>
          <a:ln>
            <a:noFill/>
          </a:ln>
        </p:spPr>
        <p:txBody>
          <a:bodyPr spcFirstLastPara="1" wrap="square" lIns="91425" tIns="45700" rIns="91425" bIns="45700" anchor="t" anchorCtr="0">
            <a:normAutofit/>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3200" b="1" dirty="0"/>
              <a:t>Jessica Keefer</a:t>
            </a:r>
          </a:p>
          <a:p>
            <a:pPr marL="0" marR="0" lvl="0" indent="0" algn="ctr" rtl="0">
              <a:lnSpc>
                <a:spcPct val="90000"/>
              </a:lnSpc>
              <a:spcBef>
                <a:spcPts val="1000"/>
              </a:spcBef>
              <a:spcAft>
                <a:spcPts val="0"/>
              </a:spcAft>
              <a:buClr>
                <a:schemeClr val="dk1"/>
              </a:buClr>
              <a:buSzPts val="2400"/>
              <a:buNone/>
            </a:pPr>
            <a:r>
              <a:rPr lang="en-US" sz="2200" b="1" dirty="0"/>
              <a:t>Ag Education, Hillyard/LHS/RMS/VA</a:t>
            </a:r>
            <a:endParaRPr sz="22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499B98F2-4D68-467C-8254-D17A6CE2597F}"/>
              </a:ext>
            </a:extLst>
          </p:cNvPr>
          <p:cNvPicPr>
            <a:picLocks noChangeAspect="1"/>
          </p:cNvPicPr>
          <p:nvPr/>
        </p:nvPicPr>
        <p:blipFill rotWithShape="1">
          <a:blip r:embed="rId4"/>
          <a:srcRect l="29838" t="11822" r="33017" b="-3611"/>
          <a:stretch/>
        </p:blipFill>
        <p:spPr>
          <a:xfrm>
            <a:off x="6067016" y="1796526"/>
            <a:ext cx="2775770" cy="4572775"/>
          </a:xfrm>
          <a:prstGeom prst="rect">
            <a:avLst/>
          </a:prstGeom>
        </p:spPr>
      </p:pic>
    </p:spTree>
    <p:extLst>
      <p:ext uri="{BB962C8B-B14F-4D97-AF65-F5344CB8AC3E}">
        <p14:creationId xmlns:p14="http://schemas.microsoft.com/office/powerpoint/2010/main" val="664633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6096000" y="5443369"/>
            <a:ext cx="3908612" cy="1083385"/>
          </a:xfrm>
          <a:prstGeom prst="rect">
            <a:avLst/>
          </a:prstGeom>
          <a:noFill/>
          <a:ln>
            <a:noFill/>
          </a:ln>
        </p:spPr>
        <p:txBody>
          <a:bodyPr spcFirstLastPara="1" wrap="square" lIns="91425" tIns="45700" rIns="91425" bIns="45700" anchor="t" anchorCtr="0">
            <a:normAutofit fontScale="850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3200" b="1" dirty="0"/>
              <a:t>Kelsey Davis </a:t>
            </a:r>
          </a:p>
          <a:p>
            <a:pPr marL="0" marR="0" lvl="0" indent="0" algn="ctr" rtl="0">
              <a:lnSpc>
                <a:spcPct val="90000"/>
              </a:lnSpc>
              <a:spcBef>
                <a:spcPts val="1000"/>
              </a:spcBef>
              <a:spcAft>
                <a:spcPts val="0"/>
              </a:spcAft>
              <a:buClr>
                <a:schemeClr val="dk1"/>
              </a:buClr>
              <a:buSzPts val="2400"/>
              <a:buNone/>
            </a:pPr>
            <a:r>
              <a:rPr lang="en-US" sz="2600" b="1" dirty="0"/>
              <a:t>7th grade ELA, </a:t>
            </a:r>
            <a:r>
              <a:rPr lang="en-US" sz="2600" b="1" dirty="0" err="1"/>
              <a:t>Robidoux</a:t>
            </a:r>
            <a:endParaRPr sz="26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830482D9-B080-4DDD-BE69-90E983986BB8}"/>
              </a:ext>
            </a:extLst>
          </p:cNvPr>
          <p:cNvPicPr>
            <a:picLocks noChangeAspect="1"/>
          </p:cNvPicPr>
          <p:nvPr/>
        </p:nvPicPr>
        <p:blipFill rotWithShape="1">
          <a:blip r:embed="rId4"/>
          <a:srcRect l="19854" t="14282" r="21725" b="-2218"/>
          <a:stretch/>
        </p:blipFill>
        <p:spPr>
          <a:xfrm>
            <a:off x="6096000" y="1790693"/>
            <a:ext cx="3908612" cy="3922145"/>
          </a:xfrm>
          <a:prstGeom prst="rect">
            <a:avLst/>
          </a:prstGeom>
        </p:spPr>
      </p:pic>
    </p:spTree>
    <p:extLst>
      <p:ext uri="{BB962C8B-B14F-4D97-AF65-F5344CB8AC3E}">
        <p14:creationId xmlns:p14="http://schemas.microsoft.com/office/powerpoint/2010/main" val="3528144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819888" y="5443369"/>
            <a:ext cx="5325034" cy="1325562"/>
          </a:xfrm>
          <a:prstGeom prst="rect">
            <a:avLst/>
          </a:prstGeom>
          <a:noFill/>
          <a:ln>
            <a:noFill/>
          </a:ln>
        </p:spPr>
        <p:txBody>
          <a:bodyPr spcFirstLastPara="1" wrap="square" lIns="91425" tIns="45700" rIns="91425" bIns="45700" anchor="t" anchorCtr="0">
            <a:normAutofit fontScale="550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5800" b="1" dirty="0"/>
              <a:t>Kerry </a:t>
            </a:r>
            <a:r>
              <a:rPr lang="en-US" sz="5800" b="1" dirty="0" err="1"/>
              <a:t>Funck</a:t>
            </a:r>
            <a:endParaRPr lang="en-US" sz="5800" b="1" dirty="0"/>
          </a:p>
          <a:p>
            <a:pPr marL="0" marR="0" lvl="0" indent="0" algn="ctr" rtl="0">
              <a:lnSpc>
                <a:spcPct val="90000"/>
              </a:lnSpc>
              <a:spcBef>
                <a:spcPts val="1000"/>
              </a:spcBef>
              <a:spcAft>
                <a:spcPts val="0"/>
              </a:spcAft>
              <a:buClr>
                <a:schemeClr val="dk1"/>
              </a:buClr>
              <a:buSzPts val="2400"/>
              <a:buNone/>
            </a:pPr>
            <a:r>
              <a:rPr lang="en-US" sz="4000" b="1" dirty="0"/>
              <a:t>Library Facilitator, </a:t>
            </a:r>
            <a:r>
              <a:rPr lang="en-US" sz="4000" b="1" dirty="0" err="1"/>
              <a:t>Skaith</a:t>
            </a:r>
            <a:r>
              <a:rPr lang="en-US" sz="4000" b="1" dirty="0"/>
              <a:t> Elementary</a:t>
            </a:r>
            <a:endParaRPr sz="40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8473BB2D-FB6D-46C9-BA41-BC03AE57ACF5}"/>
              </a:ext>
            </a:extLst>
          </p:cNvPr>
          <p:cNvPicPr>
            <a:picLocks noChangeAspect="1"/>
          </p:cNvPicPr>
          <p:nvPr/>
        </p:nvPicPr>
        <p:blipFill rotWithShape="1">
          <a:blip r:embed="rId4"/>
          <a:srcRect l="19924" t="19583" r="20468"/>
          <a:stretch/>
        </p:blipFill>
        <p:spPr>
          <a:xfrm>
            <a:off x="6435934" y="1714192"/>
            <a:ext cx="4042014" cy="3635374"/>
          </a:xfrm>
          <a:prstGeom prst="rect">
            <a:avLst/>
          </a:prstGeom>
        </p:spPr>
      </p:pic>
    </p:spTree>
    <p:extLst>
      <p:ext uri="{BB962C8B-B14F-4D97-AF65-F5344CB8AC3E}">
        <p14:creationId xmlns:p14="http://schemas.microsoft.com/office/powerpoint/2010/main" val="1673796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6095998" y="4894075"/>
            <a:ext cx="4987757" cy="1818697"/>
          </a:xfrm>
          <a:prstGeom prst="rect">
            <a:avLst/>
          </a:prstGeom>
          <a:noFill/>
          <a:ln>
            <a:noFill/>
          </a:ln>
        </p:spPr>
        <p:txBody>
          <a:bodyPr spcFirstLastPara="1" wrap="square" lIns="91425" tIns="45700" rIns="91425" bIns="45700" anchor="t" anchorCtr="0">
            <a:normAutofit lnSpcReduction="1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3200" b="1" dirty="0"/>
              <a:t>Michelle Shepard</a:t>
            </a:r>
          </a:p>
          <a:p>
            <a:pPr marL="0" marR="0" lvl="0" indent="0" algn="ctr" rtl="0">
              <a:lnSpc>
                <a:spcPct val="90000"/>
              </a:lnSpc>
              <a:spcBef>
                <a:spcPts val="1000"/>
              </a:spcBef>
              <a:spcAft>
                <a:spcPts val="0"/>
              </a:spcAft>
              <a:buClr>
                <a:schemeClr val="dk1"/>
              </a:buClr>
              <a:buSzPts val="2400"/>
              <a:buNone/>
            </a:pPr>
            <a:r>
              <a:rPr lang="en-US" sz="2200" b="1" dirty="0"/>
              <a:t>Nutrition Services Manager </a:t>
            </a:r>
          </a:p>
          <a:p>
            <a:pPr marL="0" marR="0" lvl="0" indent="0" algn="ctr" rtl="0">
              <a:lnSpc>
                <a:spcPct val="90000"/>
              </a:lnSpc>
              <a:spcBef>
                <a:spcPts val="1000"/>
              </a:spcBef>
              <a:spcAft>
                <a:spcPts val="0"/>
              </a:spcAft>
              <a:buClr>
                <a:schemeClr val="dk1"/>
              </a:buClr>
              <a:buSzPts val="2400"/>
              <a:buNone/>
            </a:pPr>
            <a:r>
              <a:rPr lang="en-US" sz="2200" b="1" dirty="0"/>
              <a:t>Central High School </a:t>
            </a:r>
            <a:endParaRPr sz="22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3E40A061-F605-436C-AD37-22C7185F9D95}"/>
              </a:ext>
            </a:extLst>
          </p:cNvPr>
          <p:cNvPicPr>
            <a:picLocks noChangeAspect="1"/>
          </p:cNvPicPr>
          <p:nvPr/>
        </p:nvPicPr>
        <p:blipFill>
          <a:blip r:embed="rId4"/>
          <a:stretch>
            <a:fillRect/>
          </a:stretch>
        </p:blipFill>
        <p:spPr>
          <a:xfrm>
            <a:off x="6095998" y="1788165"/>
            <a:ext cx="4922503" cy="3281669"/>
          </a:xfrm>
          <a:prstGeom prst="rect">
            <a:avLst/>
          </a:prstGeom>
        </p:spPr>
      </p:pic>
    </p:spTree>
    <p:extLst>
      <p:ext uri="{BB962C8B-B14F-4D97-AF65-F5344CB8AC3E}">
        <p14:creationId xmlns:p14="http://schemas.microsoft.com/office/powerpoint/2010/main" val="2422632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206701" y="5317711"/>
            <a:ext cx="5809130" cy="1448849"/>
          </a:xfrm>
          <a:prstGeom prst="rect">
            <a:avLst/>
          </a:prstGeom>
          <a:noFill/>
          <a:ln>
            <a:noFill/>
          </a:ln>
        </p:spPr>
        <p:txBody>
          <a:bodyPr spcFirstLastPara="1" wrap="square" lIns="91425" tIns="45700" rIns="91425" bIns="45700" anchor="t" anchorCtr="0">
            <a:normAutofit fontScale="625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Tiffany Thompson</a:t>
            </a:r>
          </a:p>
          <a:p>
            <a:pPr marL="0" marR="0" lvl="0" indent="0" algn="ctr" rtl="0">
              <a:lnSpc>
                <a:spcPct val="90000"/>
              </a:lnSpc>
              <a:spcBef>
                <a:spcPts val="1000"/>
              </a:spcBef>
              <a:spcAft>
                <a:spcPts val="0"/>
              </a:spcAft>
              <a:buClr>
                <a:schemeClr val="dk1"/>
              </a:buClr>
              <a:buSzPts val="2400"/>
              <a:buNone/>
            </a:pPr>
            <a:r>
              <a:rPr lang="en-US" sz="3500" b="1" dirty="0"/>
              <a:t>6th Grade Social Studies</a:t>
            </a:r>
          </a:p>
          <a:p>
            <a:pPr marL="0" marR="0" lvl="0" indent="0" algn="ctr" rtl="0">
              <a:lnSpc>
                <a:spcPct val="90000"/>
              </a:lnSpc>
              <a:spcBef>
                <a:spcPts val="1000"/>
              </a:spcBef>
              <a:spcAft>
                <a:spcPts val="0"/>
              </a:spcAft>
              <a:buClr>
                <a:schemeClr val="dk1"/>
              </a:buClr>
              <a:buSzPts val="2400"/>
              <a:buNone/>
            </a:pPr>
            <a:r>
              <a:rPr lang="en-US" sz="3500" b="1" dirty="0"/>
              <a:t>Spring Garden </a:t>
            </a:r>
            <a:endParaRPr sz="35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C22981C8-8D0A-4BFF-B2AC-0263395056E7}"/>
              </a:ext>
            </a:extLst>
          </p:cNvPr>
          <p:cNvPicPr>
            <a:picLocks noChangeAspect="1"/>
          </p:cNvPicPr>
          <p:nvPr/>
        </p:nvPicPr>
        <p:blipFill rotWithShape="1">
          <a:blip r:embed="rId4"/>
          <a:srcRect l="19171" t="5058" r="30005" b="17754"/>
          <a:stretch/>
        </p:blipFill>
        <p:spPr>
          <a:xfrm>
            <a:off x="6260949" y="1690688"/>
            <a:ext cx="3582297" cy="3627024"/>
          </a:xfrm>
          <a:prstGeom prst="rect">
            <a:avLst/>
          </a:prstGeom>
        </p:spPr>
      </p:pic>
    </p:spTree>
    <p:extLst>
      <p:ext uri="{BB962C8B-B14F-4D97-AF65-F5344CB8AC3E}">
        <p14:creationId xmlns:p14="http://schemas.microsoft.com/office/powerpoint/2010/main" val="2435271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206701" y="5317711"/>
            <a:ext cx="5809130" cy="1448849"/>
          </a:xfrm>
          <a:prstGeom prst="rect">
            <a:avLst/>
          </a:prstGeom>
          <a:noFill/>
          <a:ln>
            <a:noFill/>
          </a:ln>
        </p:spPr>
        <p:txBody>
          <a:bodyPr spcFirstLastPara="1" wrap="square" lIns="91425" tIns="45700" rIns="91425" bIns="45700" anchor="t" anchorCtr="0">
            <a:normAutofit fontScale="625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Paula Swords</a:t>
            </a:r>
          </a:p>
          <a:p>
            <a:pPr marL="0" marR="0" lvl="0" indent="0" algn="ctr" rtl="0">
              <a:lnSpc>
                <a:spcPct val="90000"/>
              </a:lnSpc>
              <a:spcBef>
                <a:spcPts val="1000"/>
              </a:spcBef>
              <a:spcAft>
                <a:spcPts val="0"/>
              </a:spcAft>
              <a:buClr>
                <a:schemeClr val="dk1"/>
              </a:buClr>
              <a:buSzPts val="2400"/>
              <a:buNone/>
            </a:pPr>
            <a:r>
              <a:rPr lang="en-US" sz="3500" b="1" dirty="0"/>
              <a:t>6th Grade Teacher</a:t>
            </a:r>
          </a:p>
          <a:p>
            <a:pPr marL="0" marR="0" lvl="0" indent="0" algn="ctr" rtl="0">
              <a:lnSpc>
                <a:spcPct val="90000"/>
              </a:lnSpc>
              <a:spcBef>
                <a:spcPts val="1000"/>
              </a:spcBef>
              <a:spcAft>
                <a:spcPts val="0"/>
              </a:spcAft>
              <a:buClr>
                <a:schemeClr val="dk1"/>
              </a:buClr>
              <a:buSzPts val="2400"/>
              <a:buNone/>
            </a:pPr>
            <a:r>
              <a:rPr lang="en-US" sz="3500" b="1" dirty="0"/>
              <a:t>Skaith Elementary</a:t>
            </a:r>
            <a:endParaRPr sz="35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C22981C8-8D0A-4BFF-B2AC-0263395056E7}"/>
              </a:ext>
            </a:extLst>
          </p:cNvPr>
          <p:cNvPicPr>
            <a:picLocks noChangeAspect="1"/>
          </p:cNvPicPr>
          <p:nvPr/>
        </p:nvPicPr>
        <p:blipFill>
          <a:blip r:embed="rId4"/>
          <a:srcRect l="17078" r="17078"/>
          <a:stretch/>
        </p:blipFill>
        <p:spPr>
          <a:xfrm>
            <a:off x="6260949" y="1690688"/>
            <a:ext cx="3582297" cy="3627024"/>
          </a:xfrm>
          <a:prstGeom prst="rect">
            <a:avLst/>
          </a:prstGeom>
        </p:spPr>
      </p:pic>
    </p:spTree>
    <p:extLst>
      <p:ext uri="{BB962C8B-B14F-4D97-AF65-F5344CB8AC3E}">
        <p14:creationId xmlns:p14="http://schemas.microsoft.com/office/powerpoint/2010/main" val="1662074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206701" y="5317711"/>
            <a:ext cx="5809130" cy="1448849"/>
          </a:xfrm>
          <a:prstGeom prst="rect">
            <a:avLst/>
          </a:prstGeom>
          <a:noFill/>
          <a:ln>
            <a:noFill/>
          </a:ln>
        </p:spPr>
        <p:txBody>
          <a:bodyPr spcFirstLastPara="1" wrap="square" lIns="91425" tIns="45700" rIns="91425" bIns="45700" anchor="t" anchorCtr="0">
            <a:normAutofit fontScale="625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Amy Kretzer</a:t>
            </a:r>
          </a:p>
          <a:p>
            <a:pPr marL="0" marR="0" lvl="0" indent="0" algn="ctr" rtl="0">
              <a:lnSpc>
                <a:spcPct val="90000"/>
              </a:lnSpc>
              <a:spcBef>
                <a:spcPts val="1000"/>
              </a:spcBef>
              <a:spcAft>
                <a:spcPts val="0"/>
              </a:spcAft>
              <a:buClr>
                <a:schemeClr val="dk1"/>
              </a:buClr>
              <a:buSzPts val="2400"/>
              <a:buNone/>
            </a:pPr>
            <a:r>
              <a:rPr lang="en-US" sz="3500" b="1" dirty="0"/>
              <a:t>PowerSchool Technician</a:t>
            </a:r>
          </a:p>
          <a:p>
            <a:pPr marL="0" marR="0" lvl="0" indent="0" algn="ctr" rtl="0">
              <a:lnSpc>
                <a:spcPct val="90000"/>
              </a:lnSpc>
              <a:spcBef>
                <a:spcPts val="1000"/>
              </a:spcBef>
              <a:spcAft>
                <a:spcPts val="0"/>
              </a:spcAft>
              <a:buClr>
                <a:schemeClr val="dk1"/>
              </a:buClr>
              <a:buSzPts val="2400"/>
              <a:buNone/>
            </a:pPr>
            <a:r>
              <a:rPr lang="en-US" sz="3500" b="1" dirty="0"/>
              <a:t>TMC</a:t>
            </a:r>
            <a:endParaRPr lang="en-US" sz="35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C22981C8-8D0A-4BFF-B2AC-0263395056E7}"/>
              </a:ext>
            </a:extLst>
          </p:cNvPr>
          <p:cNvPicPr>
            <a:picLocks noChangeAspect="1"/>
          </p:cNvPicPr>
          <p:nvPr/>
        </p:nvPicPr>
        <p:blipFill>
          <a:blip r:embed="rId4"/>
          <a:srcRect l="17078" r="17078"/>
          <a:stretch/>
        </p:blipFill>
        <p:spPr>
          <a:xfrm>
            <a:off x="6260949" y="1690688"/>
            <a:ext cx="3582297" cy="3627024"/>
          </a:xfrm>
          <a:prstGeom prst="rect">
            <a:avLst/>
          </a:prstGeom>
        </p:spPr>
      </p:pic>
    </p:spTree>
    <p:extLst>
      <p:ext uri="{BB962C8B-B14F-4D97-AF65-F5344CB8AC3E}">
        <p14:creationId xmlns:p14="http://schemas.microsoft.com/office/powerpoint/2010/main" val="1405433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206701" y="5317711"/>
            <a:ext cx="5809130" cy="1448849"/>
          </a:xfrm>
          <a:prstGeom prst="rect">
            <a:avLst/>
          </a:prstGeom>
          <a:noFill/>
          <a:ln>
            <a:noFill/>
          </a:ln>
        </p:spPr>
        <p:txBody>
          <a:bodyPr spcFirstLastPara="1" wrap="square" lIns="91425" tIns="45700" rIns="91425" bIns="45700" anchor="t" anchorCtr="0">
            <a:normAutofit fontScale="625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Jennifer Wray</a:t>
            </a:r>
          </a:p>
          <a:p>
            <a:pPr marL="0" marR="0" lvl="0" indent="0" algn="ctr" rtl="0">
              <a:lnSpc>
                <a:spcPct val="90000"/>
              </a:lnSpc>
              <a:spcBef>
                <a:spcPts val="1000"/>
              </a:spcBef>
              <a:spcAft>
                <a:spcPts val="0"/>
              </a:spcAft>
              <a:buClr>
                <a:schemeClr val="dk1"/>
              </a:buClr>
              <a:buSzPts val="2400"/>
              <a:buNone/>
            </a:pPr>
            <a:r>
              <a:rPr lang="en-US" sz="3500" b="1" dirty="0"/>
              <a:t>SPED Para</a:t>
            </a:r>
          </a:p>
          <a:p>
            <a:pPr marL="0" marR="0" lvl="0" indent="0" algn="ctr" rtl="0">
              <a:lnSpc>
                <a:spcPct val="90000"/>
              </a:lnSpc>
              <a:spcBef>
                <a:spcPts val="1000"/>
              </a:spcBef>
              <a:spcAft>
                <a:spcPts val="0"/>
              </a:spcAft>
              <a:buClr>
                <a:schemeClr val="dk1"/>
              </a:buClr>
              <a:buSzPts val="2400"/>
              <a:buNone/>
            </a:pPr>
            <a:r>
              <a:rPr lang="en-US" sz="3500" b="1" dirty="0"/>
              <a:t>Pershing Elementary</a:t>
            </a:r>
            <a:endParaRPr lang="en-US" sz="35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C22981C8-8D0A-4BFF-B2AC-0263395056E7}"/>
              </a:ext>
            </a:extLst>
          </p:cNvPr>
          <p:cNvPicPr>
            <a:picLocks noChangeAspect="1"/>
          </p:cNvPicPr>
          <p:nvPr/>
        </p:nvPicPr>
        <p:blipFill>
          <a:blip r:embed="rId4"/>
          <a:srcRect l="17078" r="17078"/>
          <a:stretch/>
        </p:blipFill>
        <p:spPr>
          <a:xfrm>
            <a:off x="6260949" y="1690688"/>
            <a:ext cx="3582297" cy="3627024"/>
          </a:xfrm>
          <a:prstGeom prst="rect">
            <a:avLst/>
          </a:prstGeom>
        </p:spPr>
      </p:pic>
    </p:spTree>
    <p:extLst>
      <p:ext uri="{BB962C8B-B14F-4D97-AF65-F5344CB8AC3E}">
        <p14:creationId xmlns:p14="http://schemas.microsoft.com/office/powerpoint/2010/main" val="1932277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206701" y="5317711"/>
            <a:ext cx="5809130" cy="1448849"/>
          </a:xfrm>
          <a:prstGeom prst="rect">
            <a:avLst/>
          </a:prstGeom>
          <a:noFill/>
          <a:ln>
            <a:noFill/>
          </a:ln>
        </p:spPr>
        <p:txBody>
          <a:bodyPr spcFirstLastPara="1" wrap="square" lIns="91425" tIns="45700" rIns="91425" bIns="45700" anchor="t" anchorCtr="0">
            <a:normAutofit fontScale="625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Tabitha Blevins</a:t>
            </a:r>
          </a:p>
          <a:p>
            <a:pPr marL="0" marR="0" lvl="0" indent="0" algn="ctr" rtl="0">
              <a:lnSpc>
                <a:spcPct val="90000"/>
              </a:lnSpc>
              <a:spcBef>
                <a:spcPts val="1000"/>
              </a:spcBef>
              <a:spcAft>
                <a:spcPts val="0"/>
              </a:spcAft>
              <a:buClr>
                <a:schemeClr val="dk1"/>
              </a:buClr>
              <a:buSzPts val="2400"/>
              <a:buNone/>
            </a:pPr>
            <a:r>
              <a:rPr lang="en-US" sz="3500" b="1" dirty="0"/>
              <a:t>Principal</a:t>
            </a:r>
          </a:p>
          <a:p>
            <a:pPr marL="0" marR="0" lvl="0" indent="0" algn="ctr" rtl="0">
              <a:lnSpc>
                <a:spcPct val="90000"/>
              </a:lnSpc>
              <a:spcBef>
                <a:spcPts val="1000"/>
              </a:spcBef>
              <a:spcAft>
                <a:spcPts val="0"/>
              </a:spcAft>
              <a:buClr>
                <a:schemeClr val="dk1"/>
              </a:buClr>
              <a:buSzPts val="2400"/>
              <a:buNone/>
            </a:pPr>
            <a:r>
              <a:rPr lang="en-US" sz="3500" b="1" dirty="0"/>
              <a:t>Edison Elementary</a:t>
            </a:r>
            <a:endParaRPr lang="en-US" sz="35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C22981C8-8D0A-4BFF-B2AC-0263395056E7}"/>
              </a:ext>
            </a:extLst>
          </p:cNvPr>
          <p:cNvPicPr>
            <a:picLocks noChangeAspect="1"/>
          </p:cNvPicPr>
          <p:nvPr/>
        </p:nvPicPr>
        <p:blipFill>
          <a:blip r:embed="rId4"/>
          <a:srcRect l="17078" r="17078"/>
          <a:stretch/>
        </p:blipFill>
        <p:spPr>
          <a:xfrm>
            <a:off x="6260949" y="1690688"/>
            <a:ext cx="3582297" cy="3627024"/>
          </a:xfrm>
          <a:prstGeom prst="rect">
            <a:avLst/>
          </a:prstGeom>
        </p:spPr>
      </p:pic>
    </p:spTree>
    <p:extLst>
      <p:ext uri="{BB962C8B-B14F-4D97-AF65-F5344CB8AC3E}">
        <p14:creationId xmlns:p14="http://schemas.microsoft.com/office/powerpoint/2010/main" val="2812091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206701" y="5317711"/>
            <a:ext cx="5809130" cy="1448849"/>
          </a:xfrm>
          <a:prstGeom prst="rect">
            <a:avLst/>
          </a:prstGeom>
          <a:noFill/>
          <a:ln>
            <a:noFill/>
          </a:ln>
        </p:spPr>
        <p:txBody>
          <a:bodyPr spcFirstLastPara="1" wrap="square" lIns="91425" tIns="45700" rIns="91425" bIns="45700" anchor="t" anchorCtr="0">
            <a:normAutofit fontScale="625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Becky Whitmer</a:t>
            </a:r>
          </a:p>
          <a:p>
            <a:pPr marL="0" marR="0" lvl="0" indent="0" algn="ctr" rtl="0">
              <a:lnSpc>
                <a:spcPct val="90000"/>
              </a:lnSpc>
              <a:spcBef>
                <a:spcPts val="1000"/>
              </a:spcBef>
              <a:spcAft>
                <a:spcPts val="0"/>
              </a:spcAft>
              <a:buClr>
                <a:schemeClr val="dk1"/>
              </a:buClr>
              <a:buSzPts val="2400"/>
              <a:buNone/>
            </a:pPr>
            <a:r>
              <a:rPr lang="en-US" sz="3500" b="1" dirty="0"/>
              <a:t>Counselor</a:t>
            </a:r>
          </a:p>
          <a:p>
            <a:pPr marL="0" marR="0" lvl="0" indent="0" algn="ctr" rtl="0">
              <a:lnSpc>
                <a:spcPct val="90000"/>
              </a:lnSpc>
              <a:spcBef>
                <a:spcPts val="1000"/>
              </a:spcBef>
              <a:spcAft>
                <a:spcPts val="0"/>
              </a:spcAft>
              <a:buClr>
                <a:schemeClr val="dk1"/>
              </a:buClr>
              <a:buSzPts val="2400"/>
              <a:buNone/>
            </a:pPr>
            <a:r>
              <a:rPr lang="en-US" sz="3500" b="1" dirty="0"/>
              <a:t>Hillyard Technical Center</a:t>
            </a:r>
            <a:endParaRPr lang="en-US" sz="35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C22981C8-8D0A-4BFF-B2AC-0263395056E7}"/>
              </a:ext>
            </a:extLst>
          </p:cNvPr>
          <p:cNvPicPr>
            <a:picLocks noChangeAspect="1"/>
          </p:cNvPicPr>
          <p:nvPr/>
        </p:nvPicPr>
        <p:blipFill>
          <a:blip r:embed="rId4"/>
          <a:srcRect l="17078" r="17078"/>
          <a:stretch/>
        </p:blipFill>
        <p:spPr>
          <a:xfrm>
            <a:off x="6260949" y="1690688"/>
            <a:ext cx="3582297" cy="3627024"/>
          </a:xfrm>
          <a:prstGeom prst="rect">
            <a:avLst/>
          </a:prstGeom>
        </p:spPr>
      </p:pic>
    </p:spTree>
    <p:extLst>
      <p:ext uri="{BB962C8B-B14F-4D97-AF65-F5344CB8AC3E}">
        <p14:creationId xmlns:p14="http://schemas.microsoft.com/office/powerpoint/2010/main" val="3690878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206701" y="5317711"/>
            <a:ext cx="5809130" cy="1448849"/>
          </a:xfrm>
          <a:prstGeom prst="rect">
            <a:avLst/>
          </a:prstGeom>
          <a:noFill/>
          <a:ln>
            <a:noFill/>
          </a:ln>
        </p:spPr>
        <p:txBody>
          <a:bodyPr spcFirstLastPara="1" wrap="square" lIns="91425" tIns="45700" rIns="91425" bIns="45700" anchor="t" anchorCtr="0">
            <a:normAutofit fontScale="625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Mark Weis</a:t>
            </a:r>
          </a:p>
          <a:p>
            <a:pPr marL="0" marR="0" lvl="0" indent="0" algn="ctr" rtl="0">
              <a:lnSpc>
                <a:spcPct val="90000"/>
              </a:lnSpc>
              <a:spcBef>
                <a:spcPts val="1000"/>
              </a:spcBef>
              <a:spcAft>
                <a:spcPts val="0"/>
              </a:spcAft>
              <a:buClr>
                <a:schemeClr val="dk1"/>
              </a:buClr>
              <a:buSzPts val="2400"/>
              <a:buNone/>
            </a:pPr>
            <a:r>
              <a:rPr lang="en-US" sz="3500" b="1" dirty="0"/>
              <a:t>Principal</a:t>
            </a:r>
          </a:p>
          <a:p>
            <a:pPr marL="0" marR="0" lvl="0" indent="0" algn="ctr" rtl="0">
              <a:lnSpc>
                <a:spcPct val="90000"/>
              </a:lnSpc>
              <a:spcBef>
                <a:spcPts val="1000"/>
              </a:spcBef>
              <a:spcAft>
                <a:spcPts val="0"/>
              </a:spcAft>
              <a:buClr>
                <a:schemeClr val="dk1"/>
              </a:buClr>
              <a:buSzPts val="2400"/>
              <a:buNone/>
            </a:pPr>
            <a:r>
              <a:rPr lang="en-US" sz="3500" b="1" dirty="0" err="1"/>
              <a:t>Robidoux</a:t>
            </a:r>
            <a:endParaRPr lang="en-US" sz="35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C22981C8-8D0A-4BFF-B2AC-0263395056E7}"/>
              </a:ext>
            </a:extLst>
          </p:cNvPr>
          <p:cNvPicPr>
            <a:picLocks noChangeAspect="1"/>
          </p:cNvPicPr>
          <p:nvPr/>
        </p:nvPicPr>
        <p:blipFill>
          <a:blip r:embed="rId4"/>
          <a:srcRect l="17078" r="17078"/>
          <a:stretch/>
        </p:blipFill>
        <p:spPr>
          <a:xfrm>
            <a:off x="6260949" y="1690688"/>
            <a:ext cx="3582297" cy="3627024"/>
          </a:xfrm>
          <a:prstGeom prst="rect">
            <a:avLst/>
          </a:prstGeom>
        </p:spPr>
      </p:pic>
    </p:spTree>
    <p:extLst>
      <p:ext uri="{BB962C8B-B14F-4D97-AF65-F5344CB8AC3E}">
        <p14:creationId xmlns:p14="http://schemas.microsoft.com/office/powerpoint/2010/main" val="723448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206701" y="5317711"/>
            <a:ext cx="5809130" cy="1448849"/>
          </a:xfrm>
          <a:prstGeom prst="rect">
            <a:avLst/>
          </a:prstGeom>
          <a:noFill/>
          <a:ln>
            <a:noFill/>
          </a:ln>
        </p:spPr>
        <p:txBody>
          <a:bodyPr spcFirstLastPara="1" wrap="square" lIns="91425" tIns="45700" rIns="91425" bIns="45700" anchor="t" anchorCtr="0">
            <a:normAutofit fontScale="625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Caleb Garber</a:t>
            </a:r>
          </a:p>
          <a:p>
            <a:pPr marL="0" marR="0" lvl="0" indent="0" algn="ctr" rtl="0">
              <a:lnSpc>
                <a:spcPct val="90000"/>
              </a:lnSpc>
              <a:spcBef>
                <a:spcPts val="1000"/>
              </a:spcBef>
              <a:spcAft>
                <a:spcPts val="0"/>
              </a:spcAft>
              <a:buClr>
                <a:schemeClr val="dk1"/>
              </a:buClr>
              <a:buSzPts val="2400"/>
              <a:buNone/>
            </a:pPr>
            <a:r>
              <a:rPr lang="en-US" sz="3500" b="1" dirty="0"/>
              <a:t>Building Computer Technician</a:t>
            </a:r>
          </a:p>
          <a:p>
            <a:pPr marL="0" marR="0" lvl="0" indent="0" algn="ctr" rtl="0">
              <a:lnSpc>
                <a:spcPct val="90000"/>
              </a:lnSpc>
              <a:spcBef>
                <a:spcPts val="1000"/>
              </a:spcBef>
              <a:spcAft>
                <a:spcPts val="0"/>
              </a:spcAft>
              <a:buClr>
                <a:schemeClr val="dk1"/>
              </a:buClr>
              <a:buSzPts val="2400"/>
              <a:buNone/>
            </a:pPr>
            <a:r>
              <a:rPr lang="en-US" sz="3500" b="1" dirty="0"/>
              <a:t>District</a:t>
            </a:r>
            <a:endParaRPr lang="en-US" sz="35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C22981C8-8D0A-4BFF-B2AC-0263395056E7}"/>
              </a:ext>
            </a:extLst>
          </p:cNvPr>
          <p:cNvPicPr>
            <a:picLocks noChangeAspect="1"/>
          </p:cNvPicPr>
          <p:nvPr/>
        </p:nvPicPr>
        <p:blipFill>
          <a:blip r:embed="rId4"/>
          <a:srcRect l="17078" r="17078"/>
          <a:stretch/>
        </p:blipFill>
        <p:spPr>
          <a:xfrm>
            <a:off x="6260949" y="1690688"/>
            <a:ext cx="3582297" cy="3627024"/>
          </a:xfrm>
          <a:prstGeom prst="rect">
            <a:avLst/>
          </a:prstGeom>
        </p:spPr>
      </p:pic>
    </p:spTree>
    <p:extLst>
      <p:ext uri="{BB962C8B-B14F-4D97-AF65-F5344CB8AC3E}">
        <p14:creationId xmlns:p14="http://schemas.microsoft.com/office/powerpoint/2010/main" val="2691975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Shining Star</a:t>
            </a:r>
            <a:endParaRPr dirty="0"/>
          </a:p>
        </p:txBody>
      </p:sp>
      <p:sp>
        <p:nvSpPr>
          <p:cNvPr id="121" name="Google Shape;121;p3"/>
          <p:cNvSpPr txBox="1">
            <a:spLocks noGrp="1"/>
          </p:cNvSpPr>
          <p:nvPr>
            <p:ph type="body" idx="1"/>
          </p:nvPr>
        </p:nvSpPr>
        <p:spPr>
          <a:xfrm>
            <a:off x="5206701" y="5317711"/>
            <a:ext cx="5809130" cy="1448849"/>
          </a:xfrm>
          <a:prstGeom prst="rect">
            <a:avLst/>
          </a:prstGeom>
          <a:noFill/>
          <a:ln>
            <a:noFill/>
          </a:ln>
        </p:spPr>
        <p:txBody>
          <a:bodyPr spcFirstLastPara="1" wrap="square" lIns="91425" tIns="45700" rIns="91425" bIns="45700" anchor="t" anchorCtr="0">
            <a:normAutofit fontScale="625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sz="4600" b="1" dirty="0"/>
              <a:t>Debbie G. Fujinami</a:t>
            </a:r>
          </a:p>
          <a:p>
            <a:pPr marL="0" marR="0" lvl="0" indent="0" algn="ctr" rtl="0">
              <a:lnSpc>
                <a:spcPct val="90000"/>
              </a:lnSpc>
              <a:spcBef>
                <a:spcPts val="1000"/>
              </a:spcBef>
              <a:spcAft>
                <a:spcPts val="0"/>
              </a:spcAft>
              <a:buClr>
                <a:schemeClr val="dk1"/>
              </a:buClr>
              <a:buSzPts val="2400"/>
              <a:buNone/>
            </a:pPr>
            <a:r>
              <a:rPr lang="en-US" sz="3500" b="1" dirty="0"/>
              <a:t>Social Worker</a:t>
            </a:r>
          </a:p>
          <a:p>
            <a:pPr marL="0" marR="0" lvl="0" indent="0" algn="ctr" rtl="0">
              <a:lnSpc>
                <a:spcPct val="90000"/>
              </a:lnSpc>
              <a:spcBef>
                <a:spcPts val="1000"/>
              </a:spcBef>
              <a:spcAft>
                <a:spcPts val="0"/>
              </a:spcAft>
              <a:buClr>
                <a:schemeClr val="dk1"/>
              </a:buClr>
              <a:buSzPts val="2400"/>
              <a:buNone/>
            </a:pPr>
            <a:r>
              <a:rPr lang="en-US" sz="3500" b="1" dirty="0"/>
              <a:t>Edison Elementary</a:t>
            </a:r>
            <a:endParaRPr lang="en-US" sz="35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BA0A5E9-2751-4AF0-A539-86A7C76D0BE5}"/>
              </a:ext>
            </a:extLst>
          </p:cNvPr>
          <p:cNvPicPr>
            <a:picLocks noChangeAspect="1"/>
          </p:cNvPicPr>
          <p:nvPr/>
        </p:nvPicPr>
        <p:blipFill>
          <a:blip r:embed="rId3"/>
          <a:stretch>
            <a:fillRect/>
          </a:stretch>
        </p:blipFill>
        <p:spPr>
          <a:xfrm rot="21160758">
            <a:off x="628100" y="2284397"/>
            <a:ext cx="4571429" cy="3047619"/>
          </a:xfrm>
          <a:prstGeom prst="rect">
            <a:avLst/>
          </a:prstGeom>
          <a:ln w="22860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C22981C8-8D0A-4BFF-B2AC-0263395056E7}"/>
              </a:ext>
            </a:extLst>
          </p:cNvPr>
          <p:cNvPicPr>
            <a:picLocks noChangeAspect="1"/>
          </p:cNvPicPr>
          <p:nvPr/>
        </p:nvPicPr>
        <p:blipFill>
          <a:blip r:embed="rId4"/>
          <a:srcRect l="17078" r="17078"/>
          <a:stretch/>
        </p:blipFill>
        <p:spPr>
          <a:xfrm>
            <a:off x="6260949" y="1690688"/>
            <a:ext cx="3582297" cy="3627024"/>
          </a:xfrm>
          <a:prstGeom prst="rect">
            <a:avLst/>
          </a:prstGeom>
        </p:spPr>
      </p:pic>
    </p:spTree>
    <p:extLst>
      <p:ext uri="{BB962C8B-B14F-4D97-AF65-F5344CB8AC3E}">
        <p14:creationId xmlns:p14="http://schemas.microsoft.com/office/powerpoint/2010/main" val="1868914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St. Joseph Scholar Athletes</a:t>
            </a:r>
            <a:endParaRPr dirty="0"/>
          </a:p>
        </p:txBody>
      </p:sp>
      <p:sp>
        <p:nvSpPr>
          <p:cNvPr id="121" name="Google Shape;121;p3"/>
          <p:cNvSpPr txBox="1">
            <a:spLocks noGrp="1"/>
          </p:cNvSpPr>
          <p:nvPr>
            <p:ph type="body" idx="1"/>
          </p:nvPr>
        </p:nvSpPr>
        <p:spPr>
          <a:xfrm>
            <a:off x="8122024" y="5285437"/>
            <a:ext cx="3948055" cy="1448849"/>
          </a:xfrm>
          <a:prstGeom prst="rect">
            <a:avLst/>
          </a:prstGeom>
          <a:noFill/>
          <a:ln>
            <a:noFill/>
          </a:ln>
        </p:spPr>
        <p:txBody>
          <a:bodyPr spcFirstLastPara="1" wrap="square" lIns="91425" tIns="45700" rIns="91425" bIns="45700" anchor="t" anchorCtr="0">
            <a:normAutofit/>
          </a:bodyPr>
          <a:lstStyle/>
          <a:p>
            <a:pPr marL="228600" marR="0" lvl="0" indent="-76200" algn="ctr" rtl="0">
              <a:lnSpc>
                <a:spcPct val="90000"/>
              </a:lnSpc>
              <a:spcBef>
                <a:spcPts val="0"/>
              </a:spcBef>
              <a:spcAft>
                <a:spcPts val="0"/>
              </a:spcAft>
              <a:buClr>
                <a:schemeClr val="dk1"/>
              </a:buClr>
              <a:buSzPts val="2400"/>
              <a:buFont typeface="Arial"/>
              <a:buNone/>
            </a:pPr>
            <a:r>
              <a:rPr lang="en-US" sz="3200" dirty="0" err="1"/>
              <a:t>Taten</a:t>
            </a:r>
            <a:r>
              <a:rPr lang="en-US" sz="3200" dirty="0"/>
              <a:t> </a:t>
            </a:r>
            <a:r>
              <a:rPr lang="en-US" sz="3200" dirty="0" err="1"/>
              <a:t>Piepergerdes</a:t>
            </a:r>
            <a:endParaRPr lang="en-US" sz="3200" dirty="0"/>
          </a:p>
          <a:p>
            <a:pPr marL="228600" marR="0" lvl="0" indent="-76200" algn="ctr" rtl="0">
              <a:lnSpc>
                <a:spcPct val="90000"/>
              </a:lnSpc>
              <a:spcBef>
                <a:spcPts val="0"/>
              </a:spcBef>
              <a:spcAft>
                <a:spcPts val="0"/>
              </a:spcAft>
              <a:buClr>
                <a:schemeClr val="dk1"/>
              </a:buClr>
              <a:buSzPts val="2400"/>
              <a:buFont typeface="Arial"/>
              <a:buNone/>
            </a:pPr>
            <a:r>
              <a:rPr lang="en-US" sz="2200" dirty="0"/>
              <a:t>Benton High School</a:t>
            </a:r>
            <a:endParaRPr sz="22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endParaRPr sz="3500" b="0" i="1" u="none" dirty="0">
              <a:solidFill>
                <a:schemeClr val="dk1"/>
              </a:solidFill>
              <a:latin typeface="Arial"/>
              <a:ea typeface="Arial"/>
              <a:cs typeface="Arial"/>
              <a:sym typeface="Arial"/>
            </a:endParaRPr>
          </a:p>
        </p:txBody>
      </p:sp>
      <p:pic>
        <p:nvPicPr>
          <p:cNvPr id="5" name="Picture 4">
            <a:extLst>
              <a:ext uri="{FF2B5EF4-FFF2-40B4-BE49-F238E27FC236}">
                <a16:creationId xmlns:a16="http://schemas.microsoft.com/office/drawing/2014/main" id="{36F6295A-0A24-4528-9D94-3C49F2D48717}"/>
              </a:ext>
            </a:extLst>
          </p:cNvPr>
          <p:cNvPicPr>
            <a:picLocks noChangeAspect="1"/>
          </p:cNvPicPr>
          <p:nvPr/>
        </p:nvPicPr>
        <p:blipFill>
          <a:blip r:embed="rId3"/>
          <a:stretch>
            <a:fillRect/>
          </a:stretch>
        </p:blipFill>
        <p:spPr>
          <a:xfrm>
            <a:off x="3810285" y="1970601"/>
            <a:ext cx="4571429" cy="3047619"/>
          </a:xfrm>
          <a:prstGeom prst="rect">
            <a:avLst/>
          </a:prstGeom>
        </p:spPr>
      </p:pic>
      <p:sp>
        <p:nvSpPr>
          <p:cNvPr id="6" name="TextBox 5">
            <a:extLst>
              <a:ext uri="{FF2B5EF4-FFF2-40B4-BE49-F238E27FC236}">
                <a16:creationId xmlns:a16="http://schemas.microsoft.com/office/drawing/2014/main" id="{6D457C2F-5DAE-449B-B6A4-0627E8FAFD53}"/>
              </a:ext>
            </a:extLst>
          </p:cNvPr>
          <p:cNvSpPr txBox="1"/>
          <p:nvPr/>
        </p:nvSpPr>
        <p:spPr>
          <a:xfrm>
            <a:off x="322729" y="5281999"/>
            <a:ext cx="3400923" cy="923330"/>
          </a:xfrm>
          <a:prstGeom prst="rect">
            <a:avLst/>
          </a:prstGeom>
          <a:noFill/>
        </p:spPr>
        <p:txBody>
          <a:bodyPr wrap="square" rtlCol="0">
            <a:spAutoFit/>
          </a:bodyPr>
          <a:lstStyle/>
          <a:p>
            <a:pPr algn="ctr"/>
            <a:r>
              <a:rPr lang="en-US" sz="3200" dirty="0"/>
              <a:t>Ella Moody</a:t>
            </a:r>
          </a:p>
          <a:p>
            <a:pPr algn="ctr"/>
            <a:r>
              <a:rPr lang="en-US" sz="2200" dirty="0"/>
              <a:t>Central High School</a:t>
            </a:r>
          </a:p>
        </p:txBody>
      </p:sp>
      <p:pic>
        <p:nvPicPr>
          <p:cNvPr id="3" name="Picture 2" descr="A person smiling for the camera&#10;&#10;Description automatically generated with medium confidence">
            <a:extLst>
              <a:ext uri="{FF2B5EF4-FFF2-40B4-BE49-F238E27FC236}">
                <a16:creationId xmlns:a16="http://schemas.microsoft.com/office/drawing/2014/main" id="{5C3D9913-FD58-4BB0-9E33-AAFAE389F1CA}"/>
              </a:ext>
            </a:extLst>
          </p:cNvPr>
          <p:cNvPicPr>
            <a:picLocks noChangeAspect="1"/>
          </p:cNvPicPr>
          <p:nvPr/>
        </p:nvPicPr>
        <p:blipFill>
          <a:blip r:embed="rId4"/>
          <a:stretch>
            <a:fillRect/>
          </a:stretch>
        </p:blipFill>
        <p:spPr>
          <a:xfrm>
            <a:off x="9024488" y="2160720"/>
            <a:ext cx="2143125" cy="2857500"/>
          </a:xfrm>
          <a:prstGeom prst="rect">
            <a:avLst/>
          </a:prstGeom>
        </p:spPr>
      </p:pic>
      <p:pic>
        <p:nvPicPr>
          <p:cNvPr id="7" name="Picture 6" descr="A person with long hair smiling&#10;&#10;Description automatically generated with low confidence">
            <a:extLst>
              <a:ext uri="{FF2B5EF4-FFF2-40B4-BE49-F238E27FC236}">
                <a16:creationId xmlns:a16="http://schemas.microsoft.com/office/drawing/2014/main" id="{8009DD94-FC49-412A-99C0-077F3D7E1B7A}"/>
              </a:ext>
            </a:extLst>
          </p:cNvPr>
          <p:cNvPicPr>
            <a:picLocks noChangeAspect="1"/>
          </p:cNvPicPr>
          <p:nvPr/>
        </p:nvPicPr>
        <p:blipFill>
          <a:blip r:embed="rId5"/>
          <a:stretch>
            <a:fillRect/>
          </a:stretch>
        </p:blipFill>
        <p:spPr>
          <a:xfrm>
            <a:off x="951627" y="2160720"/>
            <a:ext cx="2143125" cy="2857500"/>
          </a:xfrm>
          <a:prstGeom prst="rect">
            <a:avLst/>
          </a:prstGeom>
        </p:spPr>
      </p:pic>
    </p:spTree>
    <p:extLst>
      <p:ext uri="{BB962C8B-B14F-4D97-AF65-F5344CB8AC3E}">
        <p14:creationId xmlns:p14="http://schemas.microsoft.com/office/powerpoint/2010/main" val="2167863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dirty="0">
                <a:solidFill>
                  <a:schemeClr val="lt1"/>
                </a:solidFill>
                <a:latin typeface="Arial"/>
                <a:cs typeface="Arial"/>
                <a:sym typeface="Arial"/>
              </a:rPr>
              <a:t>Grand Prize Winner</a:t>
            </a:r>
            <a:endParaRPr dirty="0"/>
          </a:p>
        </p:txBody>
      </p:sp>
      <p:sp>
        <p:nvSpPr>
          <p:cNvPr id="121" name="Google Shape;121;p3"/>
          <p:cNvSpPr txBox="1">
            <a:spLocks noGrp="1"/>
          </p:cNvSpPr>
          <p:nvPr>
            <p:ph type="body" idx="1"/>
          </p:nvPr>
        </p:nvSpPr>
        <p:spPr>
          <a:xfrm>
            <a:off x="7691718" y="1957893"/>
            <a:ext cx="3662082" cy="4776394"/>
          </a:xfrm>
          <a:prstGeom prst="rect">
            <a:avLst/>
          </a:prstGeom>
          <a:noFill/>
          <a:ln>
            <a:noFill/>
          </a:ln>
        </p:spPr>
        <p:txBody>
          <a:bodyPr spcFirstLastPara="1" wrap="square" lIns="91425" tIns="45700" rIns="91425" bIns="45700" anchor="t" anchorCtr="0">
            <a:normAutofit/>
          </a:bodyPr>
          <a:lstStyle/>
          <a:p>
            <a:pPr marL="228600" marR="0" lvl="0" indent="-76200" algn="ctr" rtl="0">
              <a:lnSpc>
                <a:spcPct val="90000"/>
              </a:lnSpc>
              <a:spcBef>
                <a:spcPts val="0"/>
              </a:spcBef>
              <a:spcAft>
                <a:spcPts val="0"/>
              </a:spcAft>
              <a:buClr>
                <a:schemeClr val="dk1"/>
              </a:buClr>
              <a:buSzPts val="2400"/>
              <a:buFont typeface="Arial"/>
              <a:buNone/>
            </a:pPr>
            <a:r>
              <a:rPr lang="en-US" b="1" dirty="0">
                <a:solidFill>
                  <a:schemeClr val="accent3">
                    <a:lumMod val="75000"/>
                  </a:schemeClr>
                </a:solidFill>
              </a:rPr>
              <a:t>Congratulations</a:t>
            </a:r>
          </a:p>
          <a:p>
            <a:pPr marL="228600" marR="0" lvl="0" indent="-76200" algn="ctr" rtl="0">
              <a:lnSpc>
                <a:spcPct val="90000"/>
              </a:lnSpc>
              <a:spcBef>
                <a:spcPts val="0"/>
              </a:spcBef>
              <a:spcAft>
                <a:spcPts val="0"/>
              </a:spcAft>
              <a:buClr>
                <a:schemeClr val="dk1"/>
              </a:buClr>
              <a:buSzPts val="2400"/>
              <a:buFont typeface="Arial"/>
              <a:buNone/>
            </a:pPr>
            <a:endParaRPr lang="en-US" b="1" dirty="0">
              <a:solidFill>
                <a:schemeClr val="accent3">
                  <a:lumMod val="75000"/>
                </a:schemeClr>
              </a:solidFill>
            </a:endParaRPr>
          </a:p>
          <a:p>
            <a:pPr marL="228600" marR="0" lvl="0" indent="-76200" algn="ctr" rtl="0">
              <a:lnSpc>
                <a:spcPct val="90000"/>
              </a:lnSpc>
              <a:spcBef>
                <a:spcPts val="0"/>
              </a:spcBef>
              <a:spcAft>
                <a:spcPts val="0"/>
              </a:spcAft>
              <a:buClr>
                <a:schemeClr val="dk1"/>
              </a:buClr>
              <a:buSzPts val="2400"/>
              <a:buFont typeface="Arial"/>
              <a:buNone/>
            </a:pPr>
            <a:r>
              <a:rPr lang="en-US" sz="3200" b="1" dirty="0"/>
              <a:t>Alexis Peterson</a:t>
            </a:r>
          </a:p>
          <a:p>
            <a:pPr marL="228600" marR="0" lvl="0" indent="-76200" algn="ctr" rtl="0">
              <a:lnSpc>
                <a:spcPct val="90000"/>
              </a:lnSpc>
              <a:spcBef>
                <a:spcPts val="0"/>
              </a:spcBef>
              <a:spcAft>
                <a:spcPts val="0"/>
              </a:spcAft>
              <a:buClr>
                <a:schemeClr val="dk1"/>
              </a:buClr>
              <a:buSzPts val="2400"/>
              <a:buFont typeface="Arial"/>
              <a:buNone/>
            </a:pPr>
            <a:r>
              <a:rPr lang="en-US" sz="2200" dirty="0"/>
              <a:t>Grand Prize Winner</a:t>
            </a:r>
          </a:p>
          <a:p>
            <a:pPr marL="228600" marR="0" lvl="0" indent="-76200" algn="ctr" rtl="0">
              <a:lnSpc>
                <a:spcPct val="90000"/>
              </a:lnSpc>
              <a:spcBef>
                <a:spcPts val="0"/>
              </a:spcBef>
              <a:spcAft>
                <a:spcPts val="0"/>
              </a:spcAft>
              <a:buClr>
                <a:schemeClr val="dk1"/>
              </a:buClr>
              <a:buSzPts val="2400"/>
              <a:buFont typeface="Arial"/>
              <a:buNone/>
            </a:pPr>
            <a:endParaRPr lang="en-US" sz="2200" dirty="0"/>
          </a:p>
          <a:p>
            <a:pPr marL="228600" marR="0" lvl="0" indent="-76200" algn="ctr" rtl="0">
              <a:lnSpc>
                <a:spcPct val="90000"/>
              </a:lnSpc>
              <a:spcBef>
                <a:spcPts val="0"/>
              </a:spcBef>
              <a:spcAft>
                <a:spcPts val="0"/>
              </a:spcAft>
              <a:buClr>
                <a:schemeClr val="dk1"/>
              </a:buClr>
              <a:buSzPts val="2400"/>
              <a:buFont typeface="Arial"/>
              <a:buNone/>
            </a:pPr>
            <a:r>
              <a:rPr lang="en-US" sz="2200" dirty="0"/>
              <a:t>Award Winning Essay Hispanic Heritage Month Essay Contest </a:t>
            </a:r>
          </a:p>
          <a:p>
            <a:pPr marL="228600" marR="0" lvl="0" indent="-76200" algn="ctr" rtl="0">
              <a:lnSpc>
                <a:spcPct val="90000"/>
              </a:lnSpc>
              <a:spcBef>
                <a:spcPts val="0"/>
              </a:spcBef>
              <a:spcAft>
                <a:spcPts val="0"/>
              </a:spcAft>
              <a:buClr>
                <a:schemeClr val="dk1"/>
              </a:buClr>
              <a:buSzPts val="2400"/>
              <a:buFont typeface="Arial"/>
              <a:buNone/>
            </a:pPr>
            <a:endParaRPr lang="en-US" sz="2200" dirty="0"/>
          </a:p>
          <a:p>
            <a:pPr marL="228600" marR="0" lvl="0" indent="-76200" algn="ctr" rtl="0">
              <a:lnSpc>
                <a:spcPct val="90000"/>
              </a:lnSpc>
              <a:spcBef>
                <a:spcPts val="0"/>
              </a:spcBef>
              <a:spcAft>
                <a:spcPts val="0"/>
              </a:spcAft>
              <a:buClr>
                <a:schemeClr val="dk1"/>
              </a:buClr>
              <a:buSzPts val="2400"/>
              <a:buFont typeface="Arial"/>
              <a:buNone/>
            </a:pPr>
            <a:r>
              <a:rPr lang="en-US" sz="2200" dirty="0"/>
              <a:t>$1,500 Scholarship </a:t>
            </a:r>
            <a:endParaRPr lang="en-US" sz="2200" b="0" i="1" u="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A48B659A-93F2-4E25-8232-01F5A4182882}"/>
              </a:ext>
            </a:extLst>
          </p:cNvPr>
          <p:cNvPicPr>
            <a:picLocks noChangeAspect="1"/>
          </p:cNvPicPr>
          <p:nvPr/>
        </p:nvPicPr>
        <p:blipFill rotWithShape="1">
          <a:blip r:embed="rId3"/>
          <a:srcRect l="7101" t="19098" r="12028"/>
          <a:stretch/>
        </p:blipFill>
        <p:spPr>
          <a:xfrm>
            <a:off x="432853" y="1957892"/>
            <a:ext cx="6239435" cy="4161192"/>
          </a:xfrm>
          <a:prstGeom prst="rect">
            <a:avLst/>
          </a:prstGeom>
        </p:spPr>
      </p:pic>
    </p:spTree>
    <p:extLst>
      <p:ext uri="{BB962C8B-B14F-4D97-AF65-F5344CB8AC3E}">
        <p14:creationId xmlns:p14="http://schemas.microsoft.com/office/powerpoint/2010/main" val="2700662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Missouri All-State Band</a:t>
            </a:r>
            <a:endParaRPr dirty="0"/>
          </a:p>
        </p:txBody>
      </p:sp>
      <p:sp>
        <p:nvSpPr>
          <p:cNvPr id="121" name="Google Shape;121;p3"/>
          <p:cNvSpPr txBox="1">
            <a:spLocks noGrp="1"/>
          </p:cNvSpPr>
          <p:nvPr>
            <p:ph type="body" idx="1"/>
          </p:nvPr>
        </p:nvSpPr>
        <p:spPr>
          <a:xfrm>
            <a:off x="4270787" y="1973998"/>
            <a:ext cx="7734748" cy="4552756"/>
          </a:xfrm>
          <a:prstGeom prst="rect">
            <a:avLst/>
          </a:prstGeom>
          <a:noFill/>
          <a:ln>
            <a:noFill/>
          </a:ln>
        </p:spPr>
        <p:txBody>
          <a:bodyPr spcFirstLastPara="1" wrap="square" lIns="91425" tIns="45700" rIns="91425" bIns="45700" anchor="t" anchorCtr="0">
            <a:normAutofit/>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b="1" dirty="0">
                <a:solidFill>
                  <a:schemeClr val="accent3">
                    <a:lumMod val="75000"/>
                  </a:schemeClr>
                </a:solidFill>
              </a:rPr>
              <a:t>One of Only 100 Student Musicians Selected</a:t>
            </a:r>
          </a:p>
          <a:p>
            <a:pPr marL="0" marR="0" lvl="0" indent="0" algn="ctr" rtl="0">
              <a:lnSpc>
                <a:spcPct val="90000"/>
              </a:lnSpc>
              <a:spcBef>
                <a:spcPts val="1000"/>
              </a:spcBef>
              <a:spcAft>
                <a:spcPts val="0"/>
              </a:spcAft>
              <a:buClr>
                <a:schemeClr val="dk1"/>
              </a:buClr>
              <a:buSzPts val="2400"/>
              <a:buNone/>
            </a:pPr>
            <a:r>
              <a:rPr lang="en-US" sz="3200" b="1" dirty="0"/>
              <a:t>Chloe Crooks</a:t>
            </a:r>
          </a:p>
          <a:p>
            <a:pPr marL="0" marR="0" lvl="0" indent="0" algn="ctr" rtl="0">
              <a:lnSpc>
                <a:spcPct val="90000"/>
              </a:lnSpc>
              <a:spcBef>
                <a:spcPts val="1000"/>
              </a:spcBef>
              <a:spcAft>
                <a:spcPts val="0"/>
              </a:spcAft>
              <a:buClr>
                <a:schemeClr val="dk1"/>
              </a:buClr>
              <a:buSzPts val="2400"/>
              <a:buNone/>
            </a:pPr>
            <a:r>
              <a:rPr lang="en-US" sz="2200" dirty="0"/>
              <a:t>Central High School Junior</a:t>
            </a:r>
          </a:p>
          <a:p>
            <a:pPr marL="0" marR="0" lvl="0" indent="0" algn="ctr" rtl="0">
              <a:lnSpc>
                <a:spcPct val="90000"/>
              </a:lnSpc>
              <a:spcBef>
                <a:spcPts val="1000"/>
              </a:spcBef>
              <a:spcAft>
                <a:spcPts val="0"/>
              </a:spcAft>
              <a:buClr>
                <a:schemeClr val="dk1"/>
              </a:buClr>
              <a:buSzPts val="2400"/>
              <a:buNone/>
            </a:pPr>
            <a:r>
              <a:rPr lang="en-US" sz="2200" dirty="0"/>
              <a:t>Missouri All-State Band</a:t>
            </a:r>
          </a:p>
          <a:p>
            <a:pPr marL="0" marR="0" lvl="0" indent="0" algn="ctr" rtl="0">
              <a:lnSpc>
                <a:spcPct val="90000"/>
              </a:lnSpc>
              <a:spcBef>
                <a:spcPts val="1000"/>
              </a:spcBef>
              <a:spcAft>
                <a:spcPts val="0"/>
              </a:spcAft>
              <a:buClr>
                <a:schemeClr val="dk1"/>
              </a:buClr>
              <a:buSzPts val="2400"/>
              <a:buNone/>
            </a:pPr>
            <a:r>
              <a:rPr lang="en-US" sz="2200" dirty="0"/>
              <a:t>Missouri Music Educators Association Annual Conference </a:t>
            </a:r>
          </a:p>
        </p:txBody>
      </p:sp>
      <p:pic>
        <p:nvPicPr>
          <p:cNvPr id="5" name="Picture 4">
            <a:extLst>
              <a:ext uri="{FF2B5EF4-FFF2-40B4-BE49-F238E27FC236}">
                <a16:creationId xmlns:a16="http://schemas.microsoft.com/office/drawing/2014/main" id="{1BD0A5A8-160A-4683-A534-8897433C9C50}"/>
              </a:ext>
            </a:extLst>
          </p:cNvPr>
          <p:cNvPicPr>
            <a:picLocks noChangeAspect="1"/>
          </p:cNvPicPr>
          <p:nvPr/>
        </p:nvPicPr>
        <p:blipFill rotWithShape="1">
          <a:blip r:embed="rId3"/>
          <a:srcRect t="16707"/>
          <a:stretch/>
        </p:blipFill>
        <p:spPr>
          <a:xfrm>
            <a:off x="298989" y="1973998"/>
            <a:ext cx="3799673" cy="4217830"/>
          </a:xfrm>
          <a:prstGeom prst="rect">
            <a:avLst/>
          </a:prstGeom>
        </p:spPr>
      </p:pic>
    </p:spTree>
    <p:extLst>
      <p:ext uri="{BB962C8B-B14F-4D97-AF65-F5344CB8AC3E}">
        <p14:creationId xmlns:p14="http://schemas.microsoft.com/office/powerpoint/2010/main" val="1829071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National SkillsUSA Medalists</a:t>
            </a:r>
            <a:endParaRPr dirty="0"/>
          </a:p>
        </p:txBody>
      </p:sp>
      <p:sp>
        <p:nvSpPr>
          <p:cNvPr id="121" name="Google Shape;121;p3"/>
          <p:cNvSpPr txBox="1">
            <a:spLocks noGrp="1"/>
          </p:cNvSpPr>
          <p:nvPr>
            <p:ph type="body" idx="1"/>
          </p:nvPr>
        </p:nvSpPr>
        <p:spPr>
          <a:xfrm>
            <a:off x="4270787" y="1973998"/>
            <a:ext cx="7734748" cy="4552756"/>
          </a:xfrm>
          <a:prstGeom prst="rect">
            <a:avLst/>
          </a:prstGeom>
          <a:noFill/>
          <a:ln>
            <a:noFill/>
          </a:ln>
        </p:spPr>
        <p:txBody>
          <a:bodyPr spcFirstLastPara="1" wrap="square" lIns="91425" tIns="45700" rIns="91425" bIns="45700" anchor="t" anchorCtr="0">
            <a:normAutofit/>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b="1" dirty="0">
                <a:solidFill>
                  <a:schemeClr val="accent3">
                    <a:lumMod val="75000"/>
                  </a:schemeClr>
                </a:solidFill>
              </a:rPr>
              <a:t>Silver Medalists</a:t>
            </a:r>
          </a:p>
          <a:p>
            <a:pPr marL="0" marR="0" lvl="0" indent="0" algn="ctr" rtl="0">
              <a:lnSpc>
                <a:spcPct val="90000"/>
              </a:lnSpc>
              <a:spcBef>
                <a:spcPts val="1000"/>
              </a:spcBef>
              <a:spcAft>
                <a:spcPts val="0"/>
              </a:spcAft>
              <a:buClr>
                <a:schemeClr val="dk1"/>
              </a:buClr>
              <a:buSzPts val="2400"/>
              <a:buNone/>
            </a:pPr>
            <a:r>
              <a:rPr lang="en-US" sz="3200" b="1" dirty="0"/>
              <a:t>Kali Justice </a:t>
            </a:r>
          </a:p>
          <a:p>
            <a:pPr marL="0" marR="0" lvl="0" indent="0" algn="ctr" rtl="0">
              <a:lnSpc>
                <a:spcPct val="90000"/>
              </a:lnSpc>
              <a:spcBef>
                <a:spcPts val="1000"/>
              </a:spcBef>
              <a:spcAft>
                <a:spcPts val="0"/>
              </a:spcAft>
              <a:buClr>
                <a:schemeClr val="dk1"/>
              </a:buClr>
              <a:buSzPts val="2400"/>
              <a:buNone/>
            </a:pPr>
            <a:r>
              <a:rPr lang="en-US" sz="3200" b="1" dirty="0"/>
              <a:t>and </a:t>
            </a:r>
          </a:p>
          <a:p>
            <a:pPr marL="0" marR="0" lvl="0" indent="0" algn="ctr" rtl="0">
              <a:lnSpc>
                <a:spcPct val="90000"/>
              </a:lnSpc>
              <a:spcBef>
                <a:spcPts val="1000"/>
              </a:spcBef>
              <a:spcAft>
                <a:spcPts val="0"/>
              </a:spcAft>
              <a:buClr>
                <a:schemeClr val="dk1"/>
              </a:buClr>
              <a:buSzPts val="2400"/>
              <a:buNone/>
            </a:pPr>
            <a:r>
              <a:rPr lang="en-US" sz="3200" b="1" dirty="0"/>
              <a:t>Marissa Foster</a:t>
            </a:r>
          </a:p>
          <a:p>
            <a:pPr marL="0" marR="0" lvl="0" indent="0" algn="ctr" rtl="0">
              <a:lnSpc>
                <a:spcPct val="90000"/>
              </a:lnSpc>
              <a:spcBef>
                <a:spcPts val="1000"/>
              </a:spcBef>
              <a:spcAft>
                <a:spcPts val="0"/>
              </a:spcAft>
              <a:buClr>
                <a:schemeClr val="dk1"/>
              </a:buClr>
              <a:buSzPts val="2400"/>
              <a:buNone/>
            </a:pPr>
            <a:r>
              <a:rPr lang="en-US" sz="1600" b="0" i="0" dirty="0">
                <a:solidFill>
                  <a:srgbClr val="464B4F"/>
                </a:solidFill>
                <a:effectLst/>
                <a:latin typeface="Arial" panose="020B0604020202020204" pitchFamily="34" charset="0"/>
              </a:rPr>
              <a:t>SkillsUSA Emergency Medical Technician Contest </a:t>
            </a:r>
            <a:endParaRPr lang="en-US" sz="2200" dirty="0"/>
          </a:p>
        </p:txBody>
      </p:sp>
      <p:pic>
        <p:nvPicPr>
          <p:cNvPr id="3" name="Picture 2" descr="A collage of a person&#10;&#10;Description automatically generated with medium confidence">
            <a:extLst>
              <a:ext uri="{FF2B5EF4-FFF2-40B4-BE49-F238E27FC236}">
                <a16:creationId xmlns:a16="http://schemas.microsoft.com/office/drawing/2014/main" id="{5EA1E098-489F-438B-AAF8-519B6758D90D}"/>
              </a:ext>
            </a:extLst>
          </p:cNvPr>
          <p:cNvPicPr>
            <a:picLocks noChangeAspect="1"/>
          </p:cNvPicPr>
          <p:nvPr/>
        </p:nvPicPr>
        <p:blipFill>
          <a:blip r:embed="rId3"/>
          <a:stretch>
            <a:fillRect/>
          </a:stretch>
        </p:blipFill>
        <p:spPr>
          <a:xfrm>
            <a:off x="186465" y="2338955"/>
            <a:ext cx="5363861" cy="3575907"/>
          </a:xfrm>
          <a:prstGeom prst="rect">
            <a:avLst/>
          </a:prstGeom>
        </p:spPr>
      </p:pic>
    </p:spTree>
    <p:extLst>
      <p:ext uri="{BB962C8B-B14F-4D97-AF65-F5344CB8AC3E}">
        <p14:creationId xmlns:p14="http://schemas.microsoft.com/office/powerpoint/2010/main" val="953757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National Merit Semifinalists</a:t>
            </a:r>
            <a:endParaRPr dirty="0"/>
          </a:p>
        </p:txBody>
      </p:sp>
      <p:sp>
        <p:nvSpPr>
          <p:cNvPr id="121" name="Google Shape;121;p3"/>
          <p:cNvSpPr txBox="1">
            <a:spLocks noGrp="1"/>
          </p:cNvSpPr>
          <p:nvPr>
            <p:ph type="body" idx="1"/>
          </p:nvPr>
        </p:nvSpPr>
        <p:spPr>
          <a:xfrm>
            <a:off x="4270787" y="1973998"/>
            <a:ext cx="7734748" cy="4552756"/>
          </a:xfrm>
          <a:prstGeom prst="rect">
            <a:avLst/>
          </a:prstGeom>
          <a:noFill/>
          <a:ln>
            <a:noFill/>
          </a:ln>
        </p:spPr>
        <p:txBody>
          <a:bodyPr spcFirstLastPara="1" wrap="square" lIns="91425" tIns="45700" rIns="91425" bIns="45700" anchor="t" anchorCtr="0">
            <a:normAutofit/>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1000"/>
              </a:spcBef>
              <a:spcAft>
                <a:spcPts val="0"/>
              </a:spcAft>
              <a:buClr>
                <a:schemeClr val="dk1"/>
              </a:buClr>
              <a:buSzPts val="2400"/>
              <a:buNone/>
            </a:pPr>
            <a:r>
              <a:rPr lang="en-US" b="1" dirty="0">
                <a:solidFill>
                  <a:schemeClr val="accent3">
                    <a:lumMod val="75000"/>
                  </a:schemeClr>
                </a:solidFill>
              </a:rPr>
              <a:t>Way to go!</a:t>
            </a:r>
          </a:p>
          <a:p>
            <a:pPr marL="0" marR="0" lvl="0" indent="0" algn="ctr" rtl="0">
              <a:lnSpc>
                <a:spcPct val="90000"/>
              </a:lnSpc>
              <a:spcBef>
                <a:spcPts val="1000"/>
              </a:spcBef>
              <a:spcAft>
                <a:spcPts val="0"/>
              </a:spcAft>
              <a:buClr>
                <a:schemeClr val="dk1"/>
              </a:buClr>
              <a:buSzPts val="2400"/>
              <a:buNone/>
            </a:pPr>
            <a:r>
              <a:rPr lang="en-US" sz="3200" b="1" dirty="0"/>
              <a:t>Blakeley Thompson</a:t>
            </a:r>
          </a:p>
          <a:p>
            <a:pPr marL="0" marR="0" lvl="0" indent="0" algn="ctr" rtl="0">
              <a:lnSpc>
                <a:spcPct val="90000"/>
              </a:lnSpc>
              <a:spcBef>
                <a:spcPts val="1000"/>
              </a:spcBef>
              <a:spcAft>
                <a:spcPts val="0"/>
              </a:spcAft>
              <a:buClr>
                <a:schemeClr val="dk1"/>
              </a:buClr>
              <a:buSzPts val="2400"/>
              <a:buNone/>
            </a:pPr>
            <a:r>
              <a:rPr lang="en-US" sz="3200" b="1" dirty="0"/>
              <a:t>Frederick Rivas-Giorgi</a:t>
            </a:r>
          </a:p>
          <a:p>
            <a:pPr marL="0" marR="0" lvl="0" indent="0" algn="ctr" rtl="0">
              <a:lnSpc>
                <a:spcPct val="90000"/>
              </a:lnSpc>
              <a:spcBef>
                <a:spcPts val="1000"/>
              </a:spcBef>
              <a:spcAft>
                <a:spcPts val="0"/>
              </a:spcAft>
              <a:buClr>
                <a:schemeClr val="dk1"/>
              </a:buClr>
              <a:buSzPts val="2400"/>
              <a:buNone/>
            </a:pPr>
            <a:r>
              <a:rPr lang="en-US" sz="3200" b="1" dirty="0"/>
              <a:t>Adam </a:t>
            </a:r>
            <a:r>
              <a:rPr lang="en-US" sz="3200" b="1" dirty="0" err="1"/>
              <a:t>Honson</a:t>
            </a:r>
            <a:endParaRPr lang="en-US" sz="3200" b="1" dirty="0"/>
          </a:p>
          <a:p>
            <a:pPr marL="0" marR="0" lvl="0" indent="0" algn="ctr" rtl="0">
              <a:lnSpc>
                <a:spcPct val="90000"/>
              </a:lnSpc>
              <a:spcBef>
                <a:spcPts val="1000"/>
              </a:spcBef>
              <a:spcAft>
                <a:spcPts val="0"/>
              </a:spcAft>
              <a:buClr>
                <a:schemeClr val="dk1"/>
              </a:buClr>
              <a:buSzPts val="2400"/>
              <a:buNone/>
            </a:pPr>
            <a:r>
              <a:rPr lang="en-US" sz="3200" b="1" dirty="0"/>
              <a:t>Joshua </a:t>
            </a:r>
            <a:r>
              <a:rPr lang="en-US" sz="3200" b="1" dirty="0" err="1"/>
              <a:t>Donaldsaon</a:t>
            </a:r>
            <a:endParaRPr lang="en-US" sz="3200" b="1" dirty="0"/>
          </a:p>
        </p:txBody>
      </p:sp>
      <p:pic>
        <p:nvPicPr>
          <p:cNvPr id="4" name="Picture 3" descr="A picture containing text, person, posing, standing&#10;&#10;Description automatically generated">
            <a:extLst>
              <a:ext uri="{FF2B5EF4-FFF2-40B4-BE49-F238E27FC236}">
                <a16:creationId xmlns:a16="http://schemas.microsoft.com/office/drawing/2014/main" id="{13282B1B-A9F2-4047-B6FB-7E279243465A}"/>
              </a:ext>
            </a:extLst>
          </p:cNvPr>
          <p:cNvPicPr>
            <a:picLocks noChangeAspect="1"/>
          </p:cNvPicPr>
          <p:nvPr/>
        </p:nvPicPr>
        <p:blipFill>
          <a:blip r:embed="rId3"/>
          <a:stretch>
            <a:fillRect/>
          </a:stretch>
        </p:blipFill>
        <p:spPr>
          <a:xfrm>
            <a:off x="503063" y="2400846"/>
            <a:ext cx="4571429" cy="3047619"/>
          </a:xfrm>
          <a:prstGeom prst="rect">
            <a:avLst/>
          </a:prstGeom>
        </p:spPr>
      </p:pic>
    </p:spTree>
    <p:extLst>
      <p:ext uri="{BB962C8B-B14F-4D97-AF65-F5344CB8AC3E}">
        <p14:creationId xmlns:p14="http://schemas.microsoft.com/office/powerpoint/2010/main" val="1137524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dirty="0">
                <a:solidFill>
                  <a:schemeClr val="lt1"/>
                </a:solidFill>
                <a:latin typeface="Arial"/>
                <a:ea typeface="Arial"/>
                <a:cs typeface="Arial"/>
                <a:sym typeface="Arial"/>
              </a:rPr>
              <a:t>Missouri Seal of Biliteracy</a:t>
            </a:r>
            <a:endParaRPr lang="en-US" dirty="0"/>
          </a:p>
        </p:txBody>
      </p:sp>
      <p:sp>
        <p:nvSpPr>
          <p:cNvPr id="121" name="Google Shape;121;p3"/>
          <p:cNvSpPr txBox="1">
            <a:spLocks noGrp="1"/>
          </p:cNvSpPr>
          <p:nvPr>
            <p:ph sz="half" idx="1"/>
          </p:nvPr>
        </p:nvSpPr>
        <p:spPr>
          <a:xfrm>
            <a:off x="685800" y="2304288"/>
            <a:ext cx="5181600" cy="4717097"/>
          </a:xfrm>
          <a:prstGeom prst="rect">
            <a:avLst/>
          </a:prstGeom>
          <a:noFill/>
          <a:ln>
            <a:noFill/>
          </a:ln>
        </p:spPr>
        <p:txBody>
          <a:bodyPr spcFirstLastPara="1" wrap="square" lIns="91425" tIns="45700" rIns="91425" bIns="45700" anchor="t" anchorCtr="0">
            <a:normAutofit fontScale="70000" lnSpcReduction="20000"/>
          </a:bodyPr>
          <a:lstStyle/>
          <a:p>
            <a:pPr marL="228600" marR="0" lvl="0" indent="-76200" algn="ctr"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2400"/>
              <a:buNone/>
            </a:pPr>
            <a:r>
              <a:rPr lang="en-US" sz="3100" b="1" i="0" dirty="0">
                <a:solidFill>
                  <a:srgbClr val="464B4F"/>
                </a:solidFill>
                <a:effectLst/>
              </a:rPr>
              <a:t>Grace Tang</a:t>
            </a:r>
            <a:endParaRPr lang="en-US" sz="3100" dirty="0">
              <a:solidFill>
                <a:srgbClr val="464B4F"/>
              </a:solidFill>
            </a:endParaRPr>
          </a:p>
          <a:p>
            <a:pPr marL="0" marR="0" lvl="0" indent="0" algn="ctr" rtl="0">
              <a:lnSpc>
                <a:spcPct val="90000"/>
              </a:lnSpc>
              <a:spcBef>
                <a:spcPts val="0"/>
              </a:spcBef>
              <a:spcAft>
                <a:spcPts val="0"/>
              </a:spcAft>
              <a:buClr>
                <a:schemeClr val="dk1"/>
              </a:buClr>
              <a:buSzPts val="2400"/>
              <a:buNone/>
            </a:pPr>
            <a:r>
              <a:rPr lang="en-US" sz="3100" b="0" i="0" dirty="0">
                <a:solidFill>
                  <a:srgbClr val="464B4F"/>
                </a:solidFill>
                <a:effectLst/>
              </a:rPr>
              <a:t>Chinese, Central High School</a:t>
            </a:r>
            <a:br>
              <a:rPr lang="en-US" sz="3100" dirty="0"/>
            </a:br>
            <a:endParaRPr lang="en-US" sz="3100" dirty="0"/>
          </a:p>
          <a:p>
            <a:pPr marL="0" marR="0" lvl="0" indent="0" algn="ctr" rtl="0">
              <a:lnSpc>
                <a:spcPct val="90000"/>
              </a:lnSpc>
              <a:spcBef>
                <a:spcPts val="0"/>
              </a:spcBef>
              <a:spcAft>
                <a:spcPts val="0"/>
              </a:spcAft>
              <a:buClr>
                <a:schemeClr val="dk1"/>
              </a:buClr>
              <a:buSzPts val="2400"/>
              <a:buNone/>
            </a:pPr>
            <a:r>
              <a:rPr lang="en-US" sz="3100" b="1" i="0" dirty="0">
                <a:solidFill>
                  <a:srgbClr val="464B4F"/>
                </a:solidFill>
                <a:effectLst/>
              </a:rPr>
              <a:t>Frederick Rivas-Giorgi</a:t>
            </a:r>
            <a:endParaRPr lang="en-US" sz="3100" b="1" dirty="0">
              <a:solidFill>
                <a:srgbClr val="464B4F"/>
              </a:solidFill>
            </a:endParaRPr>
          </a:p>
          <a:p>
            <a:pPr marL="0" marR="0" lvl="0" indent="0" algn="ctr" rtl="0">
              <a:lnSpc>
                <a:spcPct val="90000"/>
              </a:lnSpc>
              <a:spcBef>
                <a:spcPts val="0"/>
              </a:spcBef>
              <a:spcAft>
                <a:spcPts val="0"/>
              </a:spcAft>
              <a:buClr>
                <a:schemeClr val="dk1"/>
              </a:buClr>
              <a:buSzPts val="2400"/>
              <a:buNone/>
            </a:pPr>
            <a:r>
              <a:rPr lang="en-US" sz="3100" b="0" i="0" dirty="0">
                <a:solidFill>
                  <a:srgbClr val="464B4F"/>
                </a:solidFill>
                <a:effectLst/>
              </a:rPr>
              <a:t>Spanish, Central High School</a:t>
            </a:r>
            <a:br>
              <a:rPr lang="en-US" sz="3100" dirty="0"/>
            </a:br>
            <a:endParaRPr lang="en-US" sz="3100" dirty="0"/>
          </a:p>
          <a:p>
            <a:pPr marL="0" marR="0" lvl="0" indent="0" algn="ctr" rtl="0">
              <a:lnSpc>
                <a:spcPct val="90000"/>
              </a:lnSpc>
              <a:spcBef>
                <a:spcPts val="0"/>
              </a:spcBef>
              <a:spcAft>
                <a:spcPts val="0"/>
              </a:spcAft>
              <a:buClr>
                <a:schemeClr val="dk1"/>
              </a:buClr>
              <a:buSzPts val="2400"/>
              <a:buNone/>
            </a:pPr>
            <a:r>
              <a:rPr lang="en-US" sz="3100" b="1" i="0" dirty="0">
                <a:solidFill>
                  <a:srgbClr val="464B4F"/>
                </a:solidFill>
                <a:effectLst/>
              </a:rPr>
              <a:t>Isabella </a:t>
            </a:r>
            <a:r>
              <a:rPr lang="en-US" sz="3100" b="1" i="0" dirty="0" err="1">
                <a:solidFill>
                  <a:srgbClr val="464B4F"/>
                </a:solidFill>
                <a:effectLst/>
              </a:rPr>
              <a:t>Wiebelt</a:t>
            </a:r>
            <a:r>
              <a:rPr lang="en-US" sz="3100" b="1" i="0" dirty="0">
                <a:solidFill>
                  <a:srgbClr val="464B4F"/>
                </a:solidFill>
                <a:effectLst/>
              </a:rPr>
              <a:t>-Smith</a:t>
            </a:r>
            <a:endParaRPr lang="en-US" sz="3100" dirty="0">
              <a:solidFill>
                <a:srgbClr val="464B4F"/>
              </a:solidFill>
            </a:endParaRPr>
          </a:p>
          <a:p>
            <a:pPr marL="0" marR="0" lvl="0" indent="0" algn="ctr" rtl="0">
              <a:lnSpc>
                <a:spcPct val="90000"/>
              </a:lnSpc>
              <a:spcBef>
                <a:spcPts val="0"/>
              </a:spcBef>
              <a:spcAft>
                <a:spcPts val="0"/>
              </a:spcAft>
              <a:buClr>
                <a:schemeClr val="dk1"/>
              </a:buClr>
              <a:buSzPts val="2400"/>
              <a:buNone/>
            </a:pPr>
            <a:r>
              <a:rPr lang="en-US" sz="3100" b="0" i="0" dirty="0">
                <a:solidFill>
                  <a:srgbClr val="464B4F"/>
                </a:solidFill>
                <a:effectLst/>
              </a:rPr>
              <a:t>Spanish, Central High School</a:t>
            </a:r>
            <a:br>
              <a:rPr lang="en-US" sz="3100" dirty="0"/>
            </a:br>
            <a:endParaRPr lang="en-US" sz="3100" dirty="0"/>
          </a:p>
          <a:p>
            <a:pPr marL="0" marR="0" lvl="0" indent="0" algn="ctr" rtl="0">
              <a:lnSpc>
                <a:spcPct val="90000"/>
              </a:lnSpc>
              <a:spcBef>
                <a:spcPts val="0"/>
              </a:spcBef>
              <a:spcAft>
                <a:spcPts val="0"/>
              </a:spcAft>
              <a:buClr>
                <a:schemeClr val="dk1"/>
              </a:buClr>
              <a:buSzPts val="2400"/>
              <a:buNone/>
            </a:pPr>
            <a:r>
              <a:rPr lang="en-US" sz="3100" b="1" i="0" dirty="0">
                <a:solidFill>
                  <a:srgbClr val="464B4F"/>
                </a:solidFill>
                <a:effectLst/>
              </a:rPr>
              <a:t>Marianna Sanchez</a:t>
            </a:r>
            <a:endParaRPr lang="en-US" sz="3100" b="1" dirty="0">
              <a:solidFill>
                <a:srgbClr val="464B4F"/>
              </a:solidFill>
            </a:endParaRPr>
          </a:p>
          <a:p>
            <a:pPr marL="0" marR="0" lvl="0" indent="0" algn="ctr" rtl="0">
              <a:lnSpc>
                <a:spcPct val="90000"/>
              </a:lnSpc>
              <a:spcBef>
                <a:spcPts val="0"/>
              </a:spcBef>
              <a:spcAft>
                <a:spcPts val="0"/>
              </a:spcAft>
              <a:buClr>
                <a:schemeClr val="dk1"/>
              </a:buClr>
              <a:buSzPts val="2400"/>
              <a:buNone/>
            </a:pPr>
            <a:r>
              <a:rPr lang="en-US" sz="3100" b="0" i="0" dirty="0">
                <a:solidFill>
                  <a:srgbClr val="464B4F"/>
                </a:solidFill>
                <a:effectLst/>
              </a:rPr>
              <a:t>Spanish, Benton High School</a:t>
            </a:r>
            <a:br>
              <a:rPr lang="en-US" sz="3100" dirty="0"/>
            </a:br>
            <a:endParaRPr lang="en-US" sz="3100" dirty="0"/>
          </a:p>
          <a:p>
            <a:pPr marL="0" marR="0" lvl="0" indent="0" algn="ctr" rtl="0">
              <a:lnSpc>
                <a:spcPct val="90000"/>
              </a:lnSpc>
              <a:spcBef>
                <a:spcPts val="0"/>
              </a:spcBef>
              <a:spcAft>
                <a:spcPts val="0"/>
              </a:spcAft>
              <a:buClr>
                <a:schemeClr val="dk1"/>
              </a:buClr>
              <a:buSzPts val="2400"/>
              <a:buNone/>
            </a:pPr>
            <a:r>
              <a:rPr lang="en-US" sz="3100" b="1" i="0" dirty="0">
                <a:solidFill>
                  <a:srgbClr val="464B4F"/>
                </a:solidFill>
                <a:effectLst/>
              </a:rPr>
              <a:t>Caden Lovelady</a:t>
            </a:r>
            <a:endParaRPr lang="en-US" sz="3100" b="1" dirty="0">
              <a:solidFill>
                <a:srgbClr val="464B4F"/>
              </a:solidFill>
            </a:endParaRPr>
          </a:p>
          <a:p>
            <a:pPr marL="0" marR="0" lvl="0" indent="0" algn="ctr" rtl="0">
              <a:lnSpc>
                <a:spcPct val="90000"/>
              </a:lnSpc>
              <a:spcBef>
                <a:spcPts val="0"/>
              </a:spcBef>
              <a:spcAft>
                <a:spcPts val="0"/>
              </a:spcAft>
              <a:buClr>
                <a:schemeClr val="dk1"/>
              </a:buClr>
              <a:buSzPts val="2400"/>
              <a:buNone/>
            </a:pPr>
            <a:r>
              <a:rPr lang="en-US" sz="3100" b="0" i="0" dirty="0">
                <a:solidFill>
                  <a:srgbClr val="464B4F"/>
                </a:solidFill>
                <a:effectLst/>
              </a:rPr>
              <a:t>French, Central High School</a:t>
            </a:r>
            <a:br>
              <a:rPr lang="en-US" sz="3100" dirty="0"/>
            </a:br>
            <a:endParaRPr lang="en-US" sz="3100" dirty="0"/>
          </a:p>
          <a:p>
            <a:pPr marL="0" marR="0" lvl="0" indent="0" algn="ctr" rtl="0">
              <a:lnSpc>
                <a:spcPct val="90000"/>
              </a:lnSpc>
              <a:spcBef>
                <a:spcPts val="0"/>
              </a:spcBef>
              <a:spcAft>
                <a:spcPts val="0"/>
              </a:spcAft>
              <a:buClr>
                <a:schemeClr val="dk1"/>
              </a:buClr>
              <a:buSzPts val="2400"/>
              <a:buNone/>
            </a:pPr>
            <a:r>
              <a:rPr lang="en-US" sz="3100" b="1" i="0" dirty="0">
                <a:solidFill>
                  <a:srgbClr val="464B4F"/>
                </a:solidFill>
                <a:effectLst/>
              </a:rPr>
              <a:t>Eli Blair</a:t>
            </a:r>
            <a:endParaRPr lang="en-US" sz="3100" b="1" dirty="0">
              <a:solidFill>
                <a:srgbClr val="464B4F"/>
              </a:solidFill>
            </a:endParaRPr>
          </a:p>
          <a:p>
            <a:pPr marL="0" marR="0" lvl="0" indent="0" algn="ctr" rtl="0">
              <a:lnSpc>
                <a:spcPct val="90000"/>
              </a:lnSpc>
              <a:spcBef>
                <a:spcPts val="0"/>
              </a:spcBef>
              <a:spcAft>
                <a:spcPts val="0"/>
              </a:spcAft>
              <a:buClr>
                <a:schemeClr val="dk1"/>
              </a:buClr>
              <a:buSzPts val="2400"/>
              <a:buNone/>
            </a:pPr>
            <a:r>
              <a:rPr lang="en-US" sz="3100" b="0" i="0" dirty="0">
                <a:solidFill>
                  <a:srgbClr val="464B4F"/>
                </a:solidFill>
                <a:effectLst/>
              </a:rPr>
              <a:t>French, Central High School</a:t>
            </a:r>
            <a:br>
              <a:rPr lang="en-US" sz="2400" dirty="0"/>
            </a:br>
            <a:endParaRPr lang="en-US" sz="2400" b="1" dirty="0"/>
          </a:p>
        </p:txBody>
      </p:sp>
      <p:sp>
        <p:nvSpPr>
          <p:cNvPr id="2" name="Content Placeholder 1">
            <a:extLst>
              <a:ext uri="{FF2B5EF4-FFF2-40B4-BE49-F238E27FC236}">
                <a16:creationId xmlns:a16="http://schemas.microsoft.com/office/drawing/2014/main" id="{67D4D993-8764-4145-8472-65F901BDFF31}"/>
              </a:ext>
            </a:extLst>
          </p:cNvPr>
          <p:cNvSpPr>
            <a:spLocks noGrp="1"/>
          </p:cNvSpPr>
          <p:nvPr>
            <p:ph sz="half" idx="2"/>
          </p:nvPr>
        </p:nvSpPr>
        <p:spPr>
          <a:xfrm>
            <a:off x="6172200" y="2535935"/>
            <a:ext cx="5181600" cy="3641027"/>
          </a:xfrm>
        </p:spPr>
        <p:txBody>
          <a:bodyPr>
            <a:noAutofit/>
          </a:bodyPr>
          <a:lstStyle/>
          <a:p>
            <a:pPr marL="0" indent="0" algn="ctr">
              <a:lnSpc>
                <a:spcPct val="70000"/>
              </a:lnSpc>
              <a:spcBef>
                <a:spcPts val="0"/>
              </a:spcBef>
              <a:buNone/>
            </a:pPr>
            <a:r>
              <a:rPr lang="en-US" sz="2200" b="1" i="0" dirty="0">
                <a:solidFill>
                  <a:srgbClr val="464B4F"/>
                </a:solidFill>
                <a:effectLst/>
              </a:rPr>
              <a:t>Carson </a:t>
            </a:r>
            <a:r>
              <a:rPr lang="en-US" sz="2200" b="1" i="0" dirty="0" err="1">
                <a:solidFill>
                  <a:srgbClr val="464B4F"/>
                </a:solidFill>
                <a:effectLst/>
              </a:rPr>
              <a:t>Haberyan</a:t>
            </a:r>
            <a:endParaRPr lang="en-US" sz="2200" b="1" dirty="0">
              <a:solidFill>
                <a:srgbClr val="464B4F"/>
              </a:solidFill>
            </a:endParaRPr>
          </a:p>
          <a:p>
            <a:pPr marL="0" indent="0" algn="ctr">
              <a:lnSpc>
                <a:spcPct val="70000"/>
              </a:lnSpc>
              <a:spcBef>
                <a:spcPts val="0"/>
              </a:spcBef>
              <a:buNone/>
            </a:pPr>
            <a:r>
              <a:rPr lang="en-US" sz="2200" b="0" i="0" dirty="0">
                <a:solidFill>
                  <a:srgbClr val="464B4F"/>
                </a:solidFill>
                <a:effectLst/>
              </a:rPr>
              <a:t>French, Central High School</a:t>
            </a:r>
            <a:br>
              <a:rPr lang="en-US" sz="2200" dirty="0"/>
            </a:br>
            <a:endParaRPr lang="en-US" sz="2200" dirty="0"/>
          </a:p>
          <a:p>
            <a:pPr marL="0" indent="0" algn="ctr">
              <a:lnSpc>
                <a:spcPct val="70000"/>
              </a:lnSpc>
              <a:spcBef>
                <a:spcPts val="0"/>
              </a:spcBef>
              <a:buNone/>
            </a:pPr>
            <a:r>
              <a:rPr lang="en-US" sz="2200" b="1" i="0" dirty="0">
                <a:solidFill>
                  <a:srgbClr val="464B4F"/>
                </a:solidFill>
                <a:effectLst/>
              </a:rPr>
              <a:t>Ian Patterson</a:t>
            </a:r>
          </a:p>
          <a:p>
            <a:pPr marL="0" indent="0" algn="ctr">
              <a:lnSpc>
                <a:spcPct val="70000"/>
              </a:lnSpc>
              <a:spcBef>
                <a:spcPts val="0"/>
              </a:spcBef>
              <a:buNone/>
            </a:pPr>
            <a:r>
              <a:rPr lang="en-US" sz="2200" b="0" i="0" dirty="0">
                <a:solidFill>
                  <a:srgbClr val="464B4F"/>
                </a:solidFill>
                <a:effectLst/>
              </a:rPr>
              <a:t>French, Central High School</a:t>
            </a:r>
            <a:br>
              <a:rPr lang="en-US" sz="2200" dirty="0"/>
            </a:br>
            <a:endParaRPr lang="en-US" sz="2200" dirty="0"/>
          </a:p>
          <a:p>
            <a:pPr marL="0" indent="0" algn="ctr">
              <a:lnSpc>
                <a:spcPct val="70000"/>
              </a:lnSpc>
              <a:spcBef>
                <a:spcPts val="0"/>
              </a:spcBef>
              <a:buNone/>
            </a:pPr>
            <a:r>
              <a:rPr lang="en-US" sz="2200" b="1" i="0" dirty="0">
                <a:solidFill>
                  <a:srgbClr val="464B4F"/>
                </a:solidFill>
                <a:effectLst/>
              </a:rPr>
              <a:t>Nicholas Leonardo</a:t>
            </a:r>
          </a:p>
          <a:p>
            <a:pPr marL="0" indent="0" algn="ctr">
              <a:lnSpc>
                <a:spcPct val="70000"/>
              </a:lnSpc>
              <a:spcBef>
                <a:spcPts val="0"/>
              </a:spcBef>
              <a:buNone/>
            </a:pPr>
            <a:r>
              <a:rPr lang="en-US" sz="2200" b="0" i="0" dirty="0">
                <a:solidFill>
                  <a:srgbClr val="464B4F"/>
                </a:solidFill>
                <a:effectLst/>
              </a:rPr>
              <a:t>French, Central High School</a:t>
            </a:r>
            <a:br>
              <a:rPr lang="en-US" sz="2200" dirty="0"/>
            </a:br>
            <a:endParaRPr lang="en-US" sz="2200" dirty="0"/>
          </a:p>
          <a:p>
            <a:pPr marL="0" indent="0" algn="ctr">
              <a:lnSpc>
                <a:spcPct val="70000"/>
              </a:lnSpc>
              <a:spcBef>
                <a:spcPts val="0"/>
              </a:spcBef>
              <a:buNone/>
            </a:pPr>
            <a:r>
              <a:rPr lang="en-US" sz="2200" b="1" i="0" dirty="0">
                <a:solidFill>
                  <a:srgbClr val="464B4F"/>
                </a:solidFill>
                <a:effectLst/>
              </a:rPr>
              <a:t>Cowles Anderson</a:t>
            </a:r>
          </a:p>
          <a:p>
            <a:pPr marL="0" indent="0" algn="ctr">
              <a:lnSpc>
                <a:spcPct val="70000"/>
              </a:lnSpc>
              <a:spcBef>
                <a:spcPts val="0"/>
              </a:spcBef>
              <a:buNone/>
            </a:pPr>
            <a:r>
              <a:rPr lang="en-US" sz="2200" b="0" i="0" dirty="0">
                <a:solidFill>
                  <a:srgbClr val="464B4F"/>
                </a:solidFill>
                <a:effectLst/>
              </a:rPr>
              <a:t>French, Central High School</a:t>
            </a:r>
            <a:br>
              <a:rPr lang="en-US" sz="2200" dirty="0"/>
            </a:br>
            <a:endParaRPr lang="en-US" sz="2200" dirty="0"/>
          </a:p>
          <a:p>
            <a:pPr marL="0" indent="0" algn="ctr">
              <a:lnSpc>
                <a:spcPct val="70000"/>
              </a:lnSpc>
              <a:spcBef>
                <a:spcPts val="0"/>
              </a:spcBef>
              <a:buNone/>
            </a:pPr>
            <a:r>
              <a:rPr lang="en-US" sz="2200" b="1" i="0" dirty="0">
                <a:solidFill>
                  <a:srgbClr val="464B4F"/>
                </a:solidFill>
                <a:effectLst/>
              </a:rPr>
              <a:t>Connor McPhillips</a:t>
            </a:r>
          </a:p>
          <a:p>
            <a:pPr marL="0" indent="0" algn="ctr">
              <a:lnSpc>
                <a:spcPct val="70000"/>
              </a:lnSpc>
              <a:spcBef>
                <a:spcPts val="0"/>
              </a:spcBef>
              <a:buNone/>
            </a:pPr>
            <a:r>
              <a:rPr lang="en-US" sz="2200" b="0" i="0" dirty="0">
                <a:solidFill>
                  <a:srgbClr val="464B4F"/>
                </a:solidFill>
                <a:effectLst/>
              </a:rPr>
              <a:t>Latin, Central High School</a:t>
            </a:r>
            <a:endParaRPr lang="en-US" sz="2200" dirty="0"/>
          </a:p>
        </p:txBody>
      </p:sp>
      <p:sp>
        <p:nvSpPr>
          <p:cNvPr id="3" name="TextBox 2">
            <a:extLst>
              <a:ext uri="{FF2B5EF4-FFF2-40B4-BE49-F238E27FC236}">
                <a16:creationId xmlns:a16="http://schemas.microsoft.com/office/drawing/2014/main" id="{2ABCDE63-1E63-44D3-960D-0BA525B0A370}"/>
              </a:ext>
            </a:extLst>
          </p:cNvPr>
          <p:cNvSpPr txBox="1"/>
          <p:nvPr/>
        </p:nvSpPr>
        <p:spPr>
          <a:xfrm>
            <a:off x="560832" y="1825625"/>
            <a:ext cx="11033760" cy="861774"/>
          </a:xfrm>
          <a:prstGeom prst="rect">
            <a:avLst/>
          </a:prstGeom>
          <a:noFill/>
        </p:spPr>
        <p:txBody>
          <a:bodyPr wrap="square" rtlCol="0">
            <a:spAutoFit/>
          </a:bodyPr>
          <a:lstStyle/>
          <a:p>
            <a:r>
              <a:rPr lang="en-US" sz="3200" b="1" dirty="0">
                <a:solidFill>
                  <a:schemeClr val="accent3">
                    <a:lumMod val="75000"/>
                  </a:schemeClr>
                </a:solidFill>
              </a:rPr>
              <a:t>Recognition for Proficiency to Two or More Languages!</a:t>
            </a:r>
          </a:p>
          <a:p>
            <a:endParaRPr lang="en-US" dirty="0"/>
          </a:p>
        </p:txBody>
      </p:sp>
    </p:spTree>
    <p:extLst>
      <p:ext uri="{BB962C8B-B14F-4D97-AF65-F5344CB8AC3E}">
        <p14:creationId xmlns:p14="http://schemas.microsoft.com/office/powerpoint/2010/main" val="550599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
          <p:cNvSpPr txBox="1">
            <a:spLocks noGrp="1"/>
          </p:cNvSpPr>
          <p:nvPr>
            <p:ph type="ctrTitle"/>
          </p:nvPr>
        </p:nvSpPr>
        <p:spPr>
          <a:xfrm>
            <a:off x="1066800" y="3586162"/>
            <a:ext cx="10067925" cy="129063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b="0" i="0" u="none" dirty="0">
                <a:solidFill>
                  <a:schemeClr val="lt1"/>
                </a:solidFill>
                <a:latin typeface="Arial"/>
                <a:ea typeface="Arial"/>
                <a:cs typeface="Arial"/>
                <a:sym typeface="Arial"/>
              </a:rPr>
              <a:t>Improving Student Performance</a:t>
            </a:r>
            <a:br>
              <a:rPr lang="en-US" sz="4300" b="0" i="0" u="none" dirty="0">
                <a:solidFill>
                  <a:schemeClr val="lt1"/>
                </a:solidFill>
                <a:latin typeface="Arial"/>
                <a:ea typeface="Arial"/>
                <a:cs typeface="Arial"/>
                <a:sym typeface="Arial"/>
              </a:rPr>
            </a:br>
            <a:r>
              <a:rPr lang="en-US" sz="4300" b="0" i="0" u="none" dirty="0">
                <a:solidFill>
                  <a:schemeClr val="lt1"/>
                </a:solidFill>
                <a:latin typeface="Arial"/>
                <a:ea typeface="Arial"/>
                <a:cs typeface="Arial"/>
                <a:sym typeface="Arial"/>
              </a:rPr>
              <a:t>Pre-K and Elementary</a:t>
            </a:r>
            <a:endParaRPr dirty="0"/>
          </a:p>
        </p:txBody>
      </p:sp>
      <p:sp>
        <p:nvSpPr>
          <p:cNvPr id="114" name="Google Shape;114;p2"/>
          <p:cNvSpPr txBox="1">
            <a:spLocks noGrp="1"/>
          </p:cNvSpPr>
          <p:nvPr>
            <p:ph type="subTitle" idx="1"/>
          </p:nvPr>
        </p:nvSpPr>
        <p:spPr>
          <a:xfrm>
            <a:off x="1524000" y="5059362"/>
            <a:ext cx="9144000" cy="1401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dirty="0">
                <a:solidFill>
                  <a:schemeClr val="accent1"/>
                </a:solidFill>
                <a:latin typeface="Arial"/>
                <a:ea typeface="Arial"/>
                <a:cs typeface="Arial"/>
                <a:sym typeface="Arial"/>
              </a:rPr>
              <a:t>Community Engagement Meeting </a:t>
            </a:r>
            <a:endParaRPr dirty="0"/>
          </a:p>
          <a:p>
            <a:pPr marL="0" lvl="0" indent="0" algn="ctr" rtl="0">
              <a:lnSpc>
                <a:spcPct val="90000"/>
              </a:lnSpc>
              <a:spcBef>
                <a:spcPts val="1000"/>
              </a:spcBef>
              <a:spcAft>
                <a:spcPts val="0"/>
              </a:spcAft>
              <a:buClr>
                <a:schemeClr val="accent1"/>
              </a:buClr>
              <a:buSzPts val="3200"/>
              <a:buNone/>
            </a:pPr>
            <a:r>
              <a:rPr lang="en-US" sz="3200" b="0" i="0" u="none" dirty="0">
                <a:solidFill>
                  <a:schemeClr val="accent1"/>
                </a:solidFill>
                <a:latin typeface="Arial"/>
                <a:ea typeface="Arial"/>
                <a:cs typeface="Arial"/>
                <a:sym typeface="Arial"/>
              </a:rPr>
              <a:t>March 29, 2022 </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Welcome</a:t>
            </a:r>
            <a:endParaRPr/>
          </a:p>
        </p:txBody>
      </p:sp>
      <p:sp>
        <p:nvSpPr>
          <p:cNvPr id="121" name="Google Shape;121;p3"/>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Introduce yourself to others at your table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Put on a name tag</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Complete the information on the sign-in sheet</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ctr" rtl="0">
              <a:lnSpc>
                <a:spcPct val="90000"/>
              </a:lnSpc>
              <a:spcBef>
                <a:spcPts val="1000"/>
              </a:spcBef>
              <a:spcAft>
                <a:spcPts val="0"/>
              </a:spcAft>
              <a:buClr>
                <a:schemeClr val="dk1"/>
              </a:buClr>
              <a:buSzPts val="2400"/>
              <a:buFont typeface="Arial"/>
              <a:buNone/>
            </a:pPr>
            <a:r>
              <a:rPr lang="en-US" sz="2400" b="0" i="1" u="none" strike="noStrike" cap="none">
                <a:solidFill>
                  <a:schemeClr val="dk1"/>
                </a:solidFill>
                <a:latin typeface="Arial"/>
                <a:ea typeface="Arial"/>
                <a:cs typeface="Arial"/>
                <a:sym typeface="Arial"/>
              </a:rPr>
              <a:t>Bienvenidos. Gracias por venir esta noche. Hay una mesa designada si hablan espanol y necesitan ayuda si prefieren. </a:t>
            </a:r>
            <a:endParaRPr/>
          </a:p>
          <a:p>
            <a:pPr marL="228600" marR="0" lvl="0" indent="-76200" algn="l" rtl="0">
              <a:lnSpc>
                <a:spcPct val="90000"/>
              </a:lnSpc>
              <a:spcBef>
                <a:spcPts val="1000"/>
              </a:spcBef>
              <a:spcAft>
                <a:spcPts val="0"/>
              </a:spcAft>
              <a:buClr>
                <a:schemeClr val="dk1"/>
              </a:buClr>
              <a:buSzPts val="2400"/>
              <a:buFont typeface="Arial"/>
              <a:buNone/>
            </a:pPr>
            <a:endParaRPr sz="2400" b="0" i="1" u="non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QR Code to Tonight’s Presentation</a:t>
            </a:r>
            <a:endParaRPr/>
          </a:p>
        </p:txBody>
      </p:sp>
      <p:sp>
        <p:nvSpPr>
          <p:cNvPr id="128" name="Google Shape;128;p4"/>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Look for the QR code on the agenda on your table.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Scan the code with the camera on your phone.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This will take you to a link of tonight’s presentation. </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pic>
        <p:nvPicPr>
          <p:cNvPr id="129" name="Google Shape;129;p4"/>
          <p:cNvPicPr preferRelativeResize="0"/>
          <p:nvPr/>
        </p:nvPicPr>
        <p:blipFill rotWithShape="1">
          <a:blip r:embed="rId3">
            <a:alphaModFix/>
          </a:blip>
          <a:srcRect/>
          <a:stretch/>
        </p:blipFill>
        <p:spPr>
          <a:xfrm>
            <a:off x="8915400" y="2290762"/>
            <a:ext cx="2438400" cy="2438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Community Engagement Team Co-Chairs</a:t>
            </a:r>
            <a:endParaRPr/>
          </a:p>
        </p:txBody>
      </p:sp>
      <p:pic>
        <p:nvPicPr>
          <p:cNvPr id="136" name="Google Shape;136;p5" descr="A person wearing glasses&#10;&#10;Description automatically generated with medium confidence"/>
          <p:cNvPicPr preferRelativeResize="0">
            <a:picLocks noGrp="1"/>
          </p:cNvPicPr>
          <p:nvPr>
            <p:ph type="body" idx="1"/>
          </p:nvPr>
        </p:nvPicPr>
        <p:blipFill rotWithShape="1">
          <a:blip r:embed="rId3">
            <a:alphaModFix/>
          </a:blip>
          <a:srcRect/>
          <a:stretch/>
        </p:blipFill>
        <p:spPr>
          <a:xfrm>
            <a:off x="568325" y="2132012"/>
            <a:ext cx="2433637" cy="3652837"/>
          </a:xfrm>
          <a:prstGeom prst="rect">
            <a:avLst/>
          </a:prstGeom>
          <a:noFill/>
          <a:ln>
            <a:noFill/>
          </a:ln>
        </p:spPr>
      </p:pic>
      <p:pic>
        <p:nvPicPr>
          <p:cNvPr id="137" name="Google Shape;137;p5" descr="A person smiling for the camera&#10;&#10;Description automatically generated with medium confidence"/>
          <p:cNvPicPr preferRelativeResize="0"/>
          <p:nvPr/>
        </p:nvPicPr>
        <p:blipFill rotWithShape="1">
          <a:blip r:embed="rId4">
            <a:alphaModFix/>
          </a:blip>
          <a:srcRect/>
          <a:stretch/>
        </p:blipFill>
        <p:spPr>
          <a:xfrm>
            <a:off x="3465512" y="2138362"/>
            <a:ext cx="2433637" cy="3651250"/>
          </a:xfrm>
          <a:prstGeom prst="rect">
            <a:avLst/>
          </a:prstGeom>
          <a:noFill/>
          <a:ln>
            <a:noFill/>
          </a:ln>
        </p:spPr>
      </p:pic>
      <p:pic>
        <p:nvPicPr>
          <p:cNvPr id="138" name="Google Shape;138;p5" descr="A picture containing person, indoor, wall, person&#10;&#10;Description automatically generated"/>
          <p:cNvPicPr preferRelativeResize="0"/>
          <p:nvPr/>
        </p:nvPicPr>
        <p:blipFill rotWithShape="1">
          <a:blip r:embed="rId5">
            <a:alphaModFix/>
          </a:blip>
          <a:srcRect/>
          <a:stretch/>
        </p:blipFill>
        <p:spPr>
          <a:xfrm>
            <a:off x="6362700" y="2138362"/>
            <a:ext cx="2433637" cy="3651250"/>
          </a:xfrm>
          <a:prstGeom prst="rect">
            <a:avLst/>
          </a:prstGeom>
          <a:noFill/>
          <a:ln>
            <a:noFill/>
          </a:ln>
        </p:spPr>
      </p:pic>
      <p:pic>
        <p:nvPicPr>
          <p:cNvPr id="139" name="Google Shape;139;p5" descr="A person wearing glasses&#10;&#10;Description automatically generated with low confidence"/>
          <p:cNvPicPr preferRelativeResize="0"/>
          <p:nvPr/>
        </p:nvPicPr>
        <p:blipFill rotWithShape="1">
          <a:blip r:embed="rId6">
            <a:alphaModFix/>
          </a:blip>
          <a:srcRect/>
          <a:stretch/>
        </p:blipFill>
        <p:spPr>
          <a:xfrm>
            <a:off x="9258300" y="2138362"/>
            <a:ext cx="2435225" cy="3651250"/>
          </a:xfrm>
          <a:prstGeom prst="rect">
            <a:avLst/>
          </a:prstGeom>
          <a:noFill/>
          <a:ln>
            <a:noFill/>
          </a:ln>
        </p:spPr>
      </p:pic>
      <p:sp>
        <p:nvSpPr>
          <p:cNvPr id="140" name="Google Shape;140;p5"/>
          <p:cNvSpPr txBox="1"/>
          <p:nvPr/>
        </p:nvSpPr>
        <p:spPr>
          <a:xfrm>
            <a:off x="568325"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Linda Bahrke</a:t>
            </a:r>
            <a:endParaRPr/>
          </a:p>
        </p:txBody>
      </p:sp>
      <p:sp>
        <p:nvSpPr>
          <p:cNvPr id="141" name="Google Shape;141;p5"/>
          <p:cNvSpPr txBox="1"/>
          <p:nvPr/>
        </p:nvSpPr>
        <p:spPr>
          <a:xfrm>
            <a:off x="6362700" y="5881687"/>
            <a:ext cx="2378075"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Bob Miller</a:t>
            </a:r>
            <a:endParaRPr/>
          </a:p>
        </p:txBody>
      </p:sp>
      <p:sp>
        <p:nvSpPr>
          <p:cNvPr id="142" name="Google Shape;142;p5"/>
          <p:cNvSpPr txBox="1"/>
          <p:nvPr/>
        </p:nvSpPr>
        <p:spPr>
          <a:xfrm>
            <a:off x="3465512"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David Hinde</a:t>
            </a:r>
            <a:endParaRPr/>
          </a:p>
        </p:txBody>
      </p:sp>
      <p:sp>
        <p:nvSpPr>
          <p:cNvPr id="143" name="Google Shape;143;p5"/>
          <p:cNvSpPr txBox="1"/>
          <p:nvPr/>
        </p:nvSpPr>
        <p:spPr>
          <a:xfrm>
            <a:off x="9258300" y="5881687"/>
            <a:ext cx="2379662"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Teresa Simmons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7"/>
          <p:cNvSpPr txBox="1">
            <a:spLocks noGrp="1"/>
          </p:cNvSpPr>
          <p:nvPr>
            <p:ph type="title"/>
          </p:nvPr>
        </p:nvSpPr>
        <p:spPr>
          <a:xfrm>
            <a:off x="471487" y="3638550"/>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a:solidFill>
                  <a:schemeClr val="lt1"/>
                </a:solidFill>
                <a:latin typeface="Arial"/>
                <a:ea typeface="Arial"/>
                <a:cs typeface="Arial"/>
                <a:sym typeface="Arial"/>
              </a:rPr>
              <a:t>Community Engagement Sessions (CES)</a:t>
            </a:r>
            <a:endParaRPr/>
          </a:p>
        </p:txBody>
      </p:sp>
      <p:sp>
        <p:nvSpPr>
          <p:cNvPr id="159" name="Google Shape;159;p7"/>
          <p:cNvSpPr txBox="1">
            <a:spLocks noGrp="1"/>
          </p:cNvSpPr>
          <p:nvPr>
            <p:ph type="body" idx="1"/>
          </p:nvPr>
        </p:nvSpPr>
        <p:spPr>
          <a:xfrm>
            <a:off x="831850" y="4589462"/>
            <a:ext cx="10515600" cy="150018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2400"/>
              <a:buNone/>
            </a:pPr>
            <a:endParaRPr sz="2400" b="0" i="0" u="none">
              <a:solidFill>
                <a:schemeClr val="accent1"/>
              </a:solidFill>
              <a:latin typeface="Arial"/>
              <a:ea typeface="Arial"/>
              <a:cs typeface="Arial"/>
              <a:sym typeface="Arial"/>
            </a:endParaRPr>
          </a:p>
          <a:p>
            <a:pPr marL="0" lvl="0" indent="0" algn="l" rtl="0">
              <a:lnSpc>
                <a:spcPct val="90000"/>
              </a:lnSpc>
              <a:spcBef>
                <a:spcPts val="1000"/>
              </a:spcBef>
              <a:spcAft>
                <a:spcPts val="0"/>
              </a:spcAft>
              <a:buClr>
                <a:schemeClr val="accent1"/>
              </a:buClr>
              <a:buSzPts val="2400"/>
              <a:buNone/>
            </a:pPr>
            <a:endParaRPr sz="2400" b="0" i="0" u="none">
              <a:solidFill>
                <a:schemeClr val="accen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8"/>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Purpose</a:t>
            </a:r>
            <a:endParaRPr/>
          </a:p>
        </p:txBody>
      </p:sp>
      <p:sp>
        <p:nvSpPr>
          <p:cNvPr id="166" name="Google Shape;166;p8"/>
          <p:cNvSpPr txBox="1">
            <a:spLocks noGrp="1"/>
          </p:cNvSpPr>
          <p:nvPr>
            <p:ph type="body" idx="1"/>
          </p:nvPr>
        </p:nvSpPr>
        <p:spPr>
          <a:xfrm>
            <a:off x="838200" y="2178050"/>
            <a:ext cx="10515600" cy="4462462"/>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07000"/>
              </a:lnSpc>
              <a:spcBef>
                <a:spcPts val="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Review current and accurate information that reflects the community’s priorities related to the future operations and educational opportunities for students in the St. Joseph Public Schools.</a:t>
            </a:r>
            <a:br>
              <a:rPr lang="en-US" sz="2400" b="0" i="0" u="none">
                <a:solidFill>
                  <a:schemeClr val="dk1"/>
                </a:solidFill>
                <a:latin typeface="Arial"/>
                <a:ea typeface="Arial"/>
                <a:cs typeface="Arial"/>
                <a:sym typeface="Arial"/>
              </a:rPr>
            </a:br>
            <a:endParaRPr/>
          </a:p>
          <a:p>
            <a:pPr marL="228600" marR="0" lvl="0" indent="-228600" algn="l" rtl="0">
              <a:lnSpc>
                <a:spcPct val="107000"/>
              </a:lnSpc>
              <a:spcBef>
                <a:spcPts val="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Involve a broad-based group of citizens in dialogue and deliberation.</a:t>
            </a:r>
            <a:br>
              <a:rPr lang="en-US" sz="2400" b="0" i="0" u="none">
                <a:solidFill>
                  <a:schemeClr val="dk1"/>
                </a:solidFill>
                <a:latin typeface="Arial"/>
                <a:ea typeface="Arial"/>
                <a:cs typeface="Arial"/>
                <a:sym typeface="Arial"/>
              </a:rPr>
            </a:br>
            <a:endParaRPr/>
          </a:p>
          <a:p>
            <a:pPr marL="228600" marR="0" lvl="0" indent="-228600" algn="l" rtl="0">
              <a:lnSpc>
                <a:spcPct val="107000"/>
              </a:lnSpc>
              <a:spcBef>
                <a:spcPts val="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Recommendations made to the St. Joseph Board of Education by December 2022.</a:t>
            </a:r>
            <a:endParaRPr/>
          </a:p>
          <a:p>
            <a:pPr marL="228600" marR="0" lvl="0" indent="-76200" algn="l" rtl="0">
              <a:lnSpc>
                <a:spcPct val="90000"/>
              </a:lnSpc>
              <a:spcBef>
                <a:spcPts val="18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Arial"/>
              <a:buNone/>
            </a:pPr>
            <a:r>
              <a:rPr lang="en-US" sz="4400" b="0" i="0" u="none">
                <a:solidFill>
                  <a:schemeClr val="lt1"/>
                </a:solidFill>
                <a:latin typeface="Arial"/>
                <a:ea typeface="Arial"/>
                <a:cs typeface="Arial"/>
                <a:sym typeface="Arial"/>
              </a:rPr>
              <a:t>Session Documentation</a:t>
            </a:r>
            <a:endParaRPr/>
          </a:p>
        </p:txBody>
      </p:sp>
      <p:pic>
        <p:nvPicPr>
          <p:cNvPr id="180" name="Google Shape;180;p11"/>
          <p:cNvPicPr preferRelativeResize="0">
            <a:picLocks noGrp="1"/>
          </p:cNvPicPr>
          <p:nvPr>
            <p:ph type="body" idx="1"/>
          </p:nvPr>
        </p:nvPicPr>
        <p:blipFill rotWithShape="1">
          <a:blip r:embed="rId3">
            <a:alphaModFix/>
          </a:blip>
          <a:srcRect/>
          <a:stretch/>
        </p:blipFill>
        <p:spPr>
          <a:xfrm>
            <a:off x="3344862" y="1760537"/>
            <a:ext cx="5622900" cy="5097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Arial"/>
              <a:buNone/>
            </a:pPr>
            <a:r>
              <a:rPr lang="en-US" sz="3600" b="0" i="0" u="none">
                <a:solidFill>
                  <a:schemeClr val="lt1"/>
                </a:solidFill>
                <a:latin typeface="Arial"/>
                <a:ea typeface="Arial"/>
                <a:cs typeface="Arial"/>
                <a:sym typeface="Arial"/>
              </a:rPr>
              <a:t>Questions/Comments</a:t>
            </a:r>
            <a:endParaRPr/>
          </a:p>
        </p:txBody>
      </p:sp>
      <p:sp>
        <p:nvSpPr>
          <p:cNvPr id="187" name="Google Shape;187;p12"/>
          <p:cNvSpPr txBox="1">
            <a:spLocks noGrp="1"/>
          </p:cNvSpPr>
          <p:nvPr>
            <p:ph type="body" idx="1"/>
          </p:nvPr>
        </p:nvSpPr>
        <p:spPr>
          <a:xfrm>
            <a:off x="838200" y="2173287"/>
            <a:ext cx="6602412" cy="4175125"/>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Fill out “I Have a Question/Comment” form</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Email </a:t>
            </a:r>
            <a:r>
              <a:rPr lang="en-US" sz="24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communications@sjsd.k12.mo.us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Ask Questions during Small Group Time </a:t>
            </a:r>
            <a:endParaRPr/>
          </a:p>
        </p:txBody>
      </p:sp>
      <p:pic>
        <p:nvPicPr>
          <p:cNvPr id="188" name="Google Shape;188;p12"/>
          <p:cNvPicPr preferRelativeResize="0"/>
          <p:nvPr/>
        </p:nvPicPr>
        <p:blipFill rotWithShape="1">
          <a:blip r:embed="rId4">
            <a:alphaModFix/>
          </a:blip>
          <a:srcRect/>
          <a:stretch/>
        </p:blipFill>
        <p:spPr>
          <a:xfrm>
            <a:off x="7904163" y="1741488"/>
            <a:ext cx="3144837" cy="5038725"/>
          </a:xfrm>
          <a:prstGeom prst="rect">
            <a:avLst/>
          </a:prstGeom>
          <a:noFill/>
          <a:ln w="9525" cap="flat" cmpd="sng">
            <a:solidFill>
              <a:schemeClr val="dk1"/>
            </a:solidFill>
            <a:prstDash val="solid"/>
            <a:miter lim="800000"/>
            <a:headEnd type="none" w="sm" len="sm"/>
            <a:tailEnd type="none" w="sm" len="sm"/>
          </a:ln>
          <a:effectLst>
            <a:outerShdw blurRad="50800" dist="38100" dir="2700000" algn="tl" rotWithShape="0">
              <a:srgbClr val="000000">
                <a:alpha val="39607"/>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Sign-in Sheet</a:t>
            </a:r>
            <a:endParaRPr/>
          </a:p>
        </p:txBody>
      </p:sp>
      <p:pic>
        <p:nvPicPr>
          <p:cNvPr id="195" name="Google Shape;195;p13"/>
          <p:cNvPicPr preferRelativeResize="0"/>
          <p:nvPr/>
        </p:nvPicPr>
        <p:blipFill rotWithShape="1">
          <a:blip r:embed="rId3">
            <a:alphaModFix/>
          </a:blip>
          <a:srcRect/>
          <a:stretch/>
        </p:blipFill>
        <p:spPr>
          <a:xfrm>
            <a:off x="3074988" y="2005013"/>
            <a:ext cx="6042025" cy="4672012"/>
          </a:xfrm>
          <a:prstGeom prst="rect">
            <a:avLst/>
          </a:prstGeom>
          <a:noFill/>
          <a:ln w="9525" cap="flat" cmpd="sng">
            <a:solidFill>
              <a:schemeClr val="dk1"/>
            </a:solidFill>
            <a:prstDash val="solid"/>
            <a:miter lim="800000"/>
            <a:headEnd type="none" w="sm" len="sm"/>
            <a:tailEnd type="none" w="sm" len="sm"/>
          </a:ln>
          <a:effectLst>
            <a:outerShdw blurRad="50800" dist="38100" dir="8100000" algn="tr" rotWithShape="0">
              <a:srgbClr val="000000">
                <a:alpha val="39607"/>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We Are Listening – We Hear You</a:t>
            </a:r>
            <a:endParaRPr/>
          </a:p>
        </p:txBody>
      </p:sp>
      <p:sp>
        <p:nvSpPr>
          <p:cNvPr id="202" name="Google Shape;202;p14"/>
          <p:cNvSpPr txBox="1">
            <a:spLocks noGrp="1"/>
          </p:cNvSpPr>
          <p:nvPr>
            <p:ph type="body" idx="1"/>
          </p:nvPr>
        </p:nvSpPr>
        <p:spPr>
          <a:xfrm>
            <a:off x="838200" y="2106612"/>
            <a:ext cx="10515600" cy="45656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chemeClr val="dk1"/>
              </a:buClr>
              <a:buSzPts val="2800"/>
              <a:buFont typeface="Arial"/>
              <a:buNone/>
            </a:pPr>
            <a:r>
              <a:rPr lang="en-US" sz="2800" b="1" i="0" u="none" dirty="0">
                <a:solidFill>
                  <a:schemeClr val="dk1"/>
                </a:solidFill>
                <a:latin typeface="Arial"/>
                <a:ea typeface="Arial"/>
                <a:cs typeface="Arial"/>
                <a:sym typeface="Arial"/>
              </a:rPr>
              <a:t>Vision Forward Community Engagement Session #2</a:t>
            </a:r>
          </a:p>
          <a:p>
            <a:pPr marL="0" marR="0" lvl="0" indent="0" algn="l" rtl="0">
              <a:lnSpc>
                <a:spcPct val="107000"/>
              </a:lnSpc>
              <a:spcBef>
                <a:spcPts val="0"/>
              </a:spcBef>
              <a:spcAft>
                <a:spcPts val="0"/>
              </a:spcAft>
              <a:buClr>
                <a:schemeClr val="dk1"/>
              </a:buClr>
              <a:buSzPts val="2800"/>
              <a:buFont typeface="Arial"/>
              <a:buNone/>
            </a:pPr>
            <a:endParaRPr lang="en-US" sz="2400" b="1" i="0" u="none" dirty="0">
              <a:solidFill>
                <a:schemeClr val="dk1"/>
              </a:solidFill>
              <a:latin typeface="Arial"/>
              <a:ea typeface="Arial"/>
              <a:cs typeface="Arial"/>
              <a:sym typeface="Arial"/>
            </a:endParaRPr>
          </a:p>
          <a:p>
            <a:pPr marL="0" marR="0" lvl="0" indent="0" algn="l" rtl="0">
              <a:lnSpc>
                <a:spcPct val="107000"/>
              </a:lnSpc>
              <a:spcBef>
                <a:spcPts val="0"/>
              </a:spcBef>
              <a:spcAft>
                <a:spcPts val="0"/>
              </a:spcAft>
              <a:buClr>
                <a:schemeClr val="dk1"/>
              </a:buClr>
              <a:buSzPts val="2800"/>
              <a:buFont typeface="Arial"/>
              <a:buNone/>
            </a:pPr>
            <a:r>
              <a:rPr lang="en-US" sz="2400" b="1" i="0" u="none" dirty="0">
                <a:solidFill>
                  <a:schemeClr val="dk1"/>
                </a:solidFill>
                <a:latin typeface="Arial"/>
                <a:ea typeface="Arial"/>
                <a:cs typeface="Arial"/>
                <a:sym typeface="Arial"/>
              </a:rPr>
              <a:t>Top Identified Priority to Improve Recruiting and Retention of Staff</a:t>
            </a:r>
            <a:endParaRPr lang="en-US" sz="2400" dirty="0">
              <a:sym typeface="Arial"/>
            </a:endParaRPr>
          </a:p>
          <a:p>
            <a:pPr marL="0" marR="0" lvl="0" indent="0" algn="l" rtl="0">
              <a:lnSpc>
                <a:spcPct val="107000"/>
              </a:lnSpc>
              <a:spcBef>
                <a:spcPts val="0"/>
              </a:spcBef>
              <a:spcAft>
                <a:spcPts val="0"/>
              </a:spcAft>
              <a:buClr>
                <a:schemeClr val="dk1"/>
              </a:buClr>
              <a:buSzPts val="2800"/>
              <a:buFont typeface="Arial"/>
              <a:buNone/>
            </a:pPr>
            <a:endParaRPr sz="2400" b="0" i="0" u="none" dirty="0">
              <a:solidFill>
                <a:schemeClr val="dk1"/>
              </a:solidFill>
              <a:latin typeface="Arial"/>
              <a:ea typeface="Arial"/>
              <a:cs typeface="Arial"/>
              <a:sym typeface="Arial"/>
            </a:endParaRPr>
          </a:p>
          <a:p>
            <a:pPr marL="914400" lvl="1" indent="-457200">
              <a:lnSpc>
                <a:spcPct val="107000"/>
              </a:lnSpc>
              <a:spcBef>
                <a:spcPts val="0"/>
              </a:spcBef>
              <a:buClr>
                <a:schemeClr val="dk1"/>
              </a:buClr>
              <a:buSzPts val="2400"/>
              <a:buFont typeface="+mj-lt"/>
              <a:buAutoNum type="arabicPeriod"/>
            </a:pPr>
            <a:r>
              <a:rPr lang="en-US" b="0" i="0" u="none" strike="noStrike" cap="none" dirty="0">
                <a:solidFill>
                  <a:schemeClr val="dk1"/>
                </a:solidFill>
                <a:ea typeface="Arial"/>
                <a:cs typeface="Arial"/>
                <a:sym typeface="Arial"/>
              </a:rPr>
              <a:t>Salaries</a:t>
            </a:r>
          </a:p>
          <a:p>
            <a:pPr marL="914400" lvl="1" indent="-457200">
              <a:lnSpc>
                <a:spcPct val="107000"/>
              </a:lnSpc>
              <a:spcBef>
                <a:spcPts val="0"/>
              </a:spcBef>
              <a:buClr>
                <a:schemeClr val="dk1"/>
              </a:buClr>
              <a:buSzPts val="2400"/>
              <a:buFont typeface="+mj-lt"/>
              <a:buAutoNum type="arabicPeriod"/>
            </a:pPr>
            <a:r>
              <a:rPr lang="en-US" b="0" i="0" u="none" strike="noStrike" dirty="0">
                <a:solidFill>
                  <a:srgbClr val="000000"/>
                </a:solidFill>
                <a:effectLst/>
              </a:rPr>
              <a:t>Retaining and recruiting high quality employees</a:t>
            </a:r>
          </a:p>
          <a:p>
            <a:pPr marL="914400" lvl="1" indent="-457200">
              <a:lnSpc>
                <a:spcPct val="107000"/>
              </a:lnSpc>
              <a:spcBef>
                <a:spcPts val="0"/>
              </a:spcBef>
              <a:buClr>
                <a:schemeClr val="dk1"/>
              </a:buClr>
              <a:buSzPts val="2400"/>
              <a:buFont typeface="+mj-lt"/>
              <a:buAutoNum type="arabicPeriod"/>
            </a:pPr>
            <a:r>
              <a:rPr lang="en-US" dirty="0">
                <a:solidFill>
                  <a:srgbClr val="000000"/>
                </a:solidFill>
              </a:rPr>
              <a:t>Teac</a:t>
            </a:r>
            <a:r>
              <a:rPr lang="en-US" b="0" i="0" u="none" strike="noStrike" dirty="0">
                <a:solidFill>
                  <a:srgbClr val="000000"/>
                </a:solidFill>
                <a:effectLst/>
              </a:rPr>
              <a:t>her support (support by administration, resources)</a:t>
            </a:r>
          </a:p>
          <a:p>
            <a:pPr marL="914400" lvl="1" indent="-457200">
              <a:lnSpc>
                <a:spcPct val="107000"/>
              </a:lnSpc>
              <a:spcBef>
                <a:spcPts val="0"/>
              </a:spcBef>
              <a:buClr>
                <a:schemeClr val="dk1"/>
              </a:buClr>
              <a:buSzPts val="2400"/>
              <a:buFont typeface="+mj-lt"/>
              <a:buAutoNum type="arabicPeriod"/>
            </a:pPr>
            <a:r>
              <a:rPr lang="en-US" b="0" i="0" u="none" strike="noStrike" dirty="0">
                <a:solidFill>
                  <a:srgbClr val="000000"/>
                </a:solidFill>
                <a:effectLst/>
              </a:rPr>
              <a:t>Facilities</a:t>
            </a:r>
          </a:p>
          <a:p>
            <a:pPr marL="914400" lvl="1" indent="-457200">
              <a:lnSpc>
                <a:spcPct val="107000"/>
              </a:lnSpc>
              <a:spcBef>
                <a:spcPts val="0"/>
              </a:spcBef>
              <a:buClr>
                <a:schemeClr val="dk1"/>
              </a:buClr>
              <a:buSzPts val="2400"/>
              <a:buFont typeface="+mj-lt"/>
              <a:buAutoNum type="arabicPeriod"/>
            </a:pPr>
            <a:r>
              <a:rPr lang="en-US" b="0" i="0" u="none" strike="noStrike" dirty="0">
                <a:solidFill>
                  <a:srgbClr val="000000"/>
                </a:solidFill>
                <a:effectLst/>
              </a:rPr>
              <a:t>Reputation of St. Joseph School District and community</a:t>
            </a:r>
            <a:endParaRPr lang="en-US" dirty="0">
              <a:effectLst/>
            </a:endParaRPr>
          </a:p>
          <a:p>
            <a:pPr marL="685800" marR="0" lvl="1" indent="-228600" algn="l" rtl="0">
              <a:lnSpc>
                <a:spcPct val="107000"/>
              </a:lnSpc>
              <a:spcBef>
                <a:spcPts val="0"/>
              </a:spcBef>
              <a:spcAft>
                <a:spcPts val="0"/>
              </a:spcAft>
              <a:buClr>
                <a:schemeClr val="dk1"/>
              </a:buClr>
              <a:buSzPts val="2400"/>
              <a:buFont typeface="Arial"/>
              <a:buChar char="•"/>
            </a:pPr>
            <a:endParaRPr lang="en-US" sz="1800" b="0" i="0" u="none" strike="noStrike" dirty="0">
              <a:solidFill>
                <a:srgbClr val="000000"/>
              </a:solidFill>
              <a:effectLst/>
              <a:latin typeface="Open Sans" panose="020B0606030504020204" pitchFamily="34" charset="0"/>
            </a:endParaRPr>
          </a:p>
          <a:p>
            <a:pPr marL="685800" marR="0" lvl="1" indent="-228600" algn="l" rtl="0">
              <a:lnSpc>
                <a:spcPct val="107000"/>
              </a:lnSpc>
              <a:spcBef>
                <a:spcPts val="0"/>
              </a:spcBef>
              <a:spcAft>
                <a:spcPts val="0"/>
              </a:spcAft>
              <a:buClr>
                <a:schemeClr val="dk1"/>
              </a:buClr>
              <a:buSzPts val="2400"/>
              <a:buFont typeface="Arial"/>
              <a:buChar char="•"/>
            </a:pPr>
            <a:endParaRPr dirty="0"/>
          </a:p>
          <a:p>
            <a:pPr marL="0" marR="0" lvl="0" indent="0" algn="l" rtl="0">
              <a:lnSpc>
                <a:spcPct val="107000"/>
              </a:lnSpc>
              <a:spcBef>
                <a:spcPts val="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dirty="0">
                <a:solidFill>
                  <a:schemeClr val="lt1"/>
                </a:solidFill>
                <a:latin typeface="Arial"/>
                <a:cs typeface="Arial"/>
                <a:sym typeface="Arial"/>
              </a:rPr>
              <a:t>Vison Forward Is a Partnership</a:t>
            </a:r>
            <a:endParaRPr dirty="0"/>
          </a:p>
        </p:txBody>
      </p:sp>
      <p:sp>
        <p:nvSpPr>
          <p:cNvPr id="202" name="Google Shape;202;p14"/>
          <p:cNvSpPr txBox="1">
            <a:spLocks noGrp="1"/>
          </p:cNvSpPr>
          <p:nvPr>
            <p:ph type="body" idx="1"/>
          </p:nvPr>
        </p:nvSpPr>
        <p:spPr>
          <a:xfrm>
            <a:off x="838200" y="2106612"/>
            <a:ext cx="10759068" cy="45656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chemeClr val="dk1"/>
              </a:buClr>
              <a:buSzPts val="2800"/>
              <a:buFont typeface="Arial"/>
              <a:buNone/>
            </a:pPr>
            <a:r>
              <a:rPr lang="en-US" sz="2800" b="1" i="0" u="none" dirty="0">
                <a:solidFill>
                  <a:schemeClr val="dk1"/>
                </a:solidFill>
                <a:latin typeface="Arial"/>
                <a:ea typeface="Arial"/>
                <a:cs typeface="Arial"/>
                <a:sym typeface="Arial"/>
              </a:rPr>
              <a:t>We Need You!</a:t>
            </a:r>
            <a:endParaRPr lang="en-US" sz="2400" dirty="0">
              <a:sym typeface="Arial"/>
            </a:endParaRPr>
          </a:p>
          <a:p>
            <a:pPr marL="0" marR="0" lvl="0" indent="0" algn="l" rtl="0">
              <a:lnSpc>
                <a:spcPct val="107000"/>
              </a:lnSpc>
              <a:spcBef>
                <a:spcPts val="0"/>
              </a:spcBef>
              <a:spcAft>
                <a:spcPts val="0"/>
              </a:spcAft>
              <a:buClr>
                <a:schemeClr val="dk1"/>
              </a:buClr>
              <a:buSzPts val="2800"/>
              <a:buFont typeface="Arial"/>
              <a:buNone/>
            </a:pPr>
            <a:endParaRPr sz="2400" b="0" i="0" u="none" dirty="0">
              <a:solidFill>
                <a:schemeClr val="dk1"/>
              </a:solidFill>
              <a:latin typeface="Arial"/>
              <a:ea typeface="Arial"/>
              <a:cs typeface="Arial"/>
              <a:sym typeface="Arial"/>
            </a:endParaRPr>
          </a:p>
          <a:p>
            <a:pPr marL="457200" lvl="1" indent="0">
              <a:lnSpc>
                <a:spcPct val="107000"/>
              </a:lnSpc>
              <a:spcBef>
                <a:spcPts val="0"/>
              </a:spcBef>
              <a:buClr>
                <a:schemeClr val="dk1"/>
              </a:buClr>
              <a:buSzPts val="2400"/>
              <a:buNone/>
            </a:pPr>
            <a:r>
              <a:rPr lang="en-US" dirty="0">
                <a:solidFill>
                  <a:schemeClr val="dk1"/>
                </a:solidFill>
                <a:effectLst/>
                <a:cs typeface="Arial"/>
                <a:sym typeface="Arial"/>
              </a:rPr>
              <a:t>Vision Forward is the result of a sincere desire </a:t>
            </a:r>
            <a:r>
              <a:rPr lang="en-US" dirty="0">
                <a:solidFill>
                  <a:schemeClr val="dk1"/>
                </a:solidFill>
                <a:cs typeface="Arial"/>
                <a:sym typeface="Arial"/>
              </a:rPr>
              <a:t>to work with the St. Joseph community and our school district to improve the educational opportunities for our children.</a:t>
            </a:r>
          </a:p>
          <a:p>
            <a:pPr marL="457200" lvl="1" indent="0" algn="ctr">
              <a:lnSpc>
                <a:spcPct val="107000"/>
              </a:lnSpc>
              <a:spcBef>
                <a:spcPts val="0"/>
              </a:spcBef>
              <a:buClr>
                <a:schemeClr val="dk1"/>
              </a:buClr>
              <a:buSzPts val="2400"/>
              <a:buNone/>
            </a:pPr>
            <a:r>
              <a:rPr lang="en-US" sz="3200" b="1" dirty="0">
                <a:solidFill>
                  <a:schemeClr val="tx2">
                    <a:lumMod val="75000"/>
                  </a:schemeClr>
                </a:solidFill>
                <a:cs typeface="Arial"/>
                <a:sym typeface="Arial"/>
              </a:rPr>
              <a:t>All of Us Working Together</a:t>
            </a:r>
            <a:endParaRPr lang="en-US" sz="3200" dirty="0">
              <a:solidFill>
                <a:schemeClr val="dk1"/>
              </a:solidFill>
              <a:cs typeface="Arial"/>
              <a:sym typeface="Arial"/>
            </a:endParaRPr>
          </a:p>
          <a:p>
            <a:pPr marL="457200" lvl="1" indent="0" algn="ctr">
              <a:lnSpc>
                <a:spcPct val="107000"/>
              </a:lnSpc>
              <a:spcBef>
                <a:spcPts val="0"/>
              </a:spcBef>
              <a:buClr>
                <a:schemeClr val="dk1"/>
              </a:buClr>
              <a:buSzPts val="2400"/>
              <a:buNone/>
            </a:pPr>
            <a:endParaRPr lang="en-US" dirty="0">
              <a:solidFill>
                <a:schemeClr val="dk1"/>
              </a:solidFill>
              <a:cs typeface="Arial"/>
              <a:sym typeface="Arial"/>
            </a:endParaRPr>
          </a:p>
          <a:p>
            <a:pPr marL="457200" lvl="1" indent="0" algn="ctr">
              <a:lnSpc>
                <a:spcPct val="107000"/>
              </a:lnSpc>
              <a:spcBef>
                <a:spcPts val="0"/>
              </a:spcBef>
              <a:buClr>
                <a:schemeClr val="dk1"/>
              </a:buClr>
              <a:buSzPts val="2400"/>
              <a:buNone/>
            </a:pPr>
            <a:r>
              <a:rPr lang="en-US" dirty="0">
                <a:solidFill>
                  <a:schemeClr val="dk1"/>
                </a:solidFill>
                <a:cs typeface="Arial"/>
                <a:sym typeface="Arial"/>
              </a:rPr>
              <a:t>Residents, Business and Community Leaders, Parents and Educators</a:t>
            </a:r>
          </a:p>
          <a:p>
            <a:pPr marL="457200" lvl="1" indent="0" algn="ctr">
              <a:lnSpc>
                <a:spcPct val="107000"/>
              </a:lnSpc>
              <a:spcBef>
                <a:spcPts val="0"/>
              </a:spcBef>
              <a:buClr>
                <a:schemeClr val="dk1"/>
              </a:buClr>
              <a:buSzPts val="2400"/>
              <a:buNone/>
            </a:pPr>
            <a:r>
              <a:rPr lang="en-US" dirty="0">
                <a:solidFill>
                  <a:schemeClr val="dk1"/>
                </a:solidFill>
                <a:cs typeface="Arial"/>
                <a:sym typeface="Arial"/>
              </a:rPr>
              <a:t>A Strong Partnership That Will Make a Difference</a:t>
            </a:r>
          </a:p>
          <a:p>
            <a:pPr marL="457200" lvl="1" indent="0" algn="ctr">
              <a:lnSpc>
                <a:spcPct val="107000"/>
              </a:lnSpc>
              <a:spcBef>
                <a:spcPts val="0"/>
              </a:spcBef>
              <a:buClr>
                <a:schemeClr val="dk1"/>
              </a:buClr>
              <a:buSzPts val="2400"/>
              <a:buNone/>
            </a:pPr>
            <a:endParaRPr lang="en-US" sz="3200" b="1" dirty="0">
              <a:solidFill>
                <a:schemeClr val="tx2">
                  <a:lumMod val="75000"/>
                </a:schemeClr>
              </a:solidFill>
              <a:cs typeface="Arial"/>
              <a:sym typeface="Arial"/>
            </a:endParaRPr>
          </a:p>
          <a:p>
            <a:pPr marL="457200" lvl="1" indent="0" algn="ctr">
              <a:lnSpc>
                <a:spcPct val="107000"/>
              </a:lnSpc>
              <a:spcBef>
                <a:spcPts val="0"/>
              </a:spcBef>
              <a:buClr>
                <a:schemeClr val="dk1"/>
              </a:buClr>
              <a:buSzPts val="2400"/>
              <a:buNone/>
            </a:pPr>
            <a:endParaRPr lang="en-US" sz="3200" b="1" dirty="0">
              <a:solidFill>
                <a:schemeClr val="tx2">
                  <a:lumMod val="75000"/>
                </a:schemeClr>
              </a:solidFill>
              <a:cs typeface="Arial"/>
              <a:sym typeface="Arial"/>
            </a:endParaRPr>
          </a:p>
          <a:p>
            <a:pPr marL="457200" lvl="1" indent="0">
              <a:lnSpc>
                <a:spcPct val="107000"/>
              </a:lnSpc>
              <a:spcBef>
                <a:spcPts val="0"/>
              </a:spcBef>
              <a:buClr>
                <a:schemeClr val="dk1"/>
              </a:buClr>
              <a:buSzPts val="2400"/>
              <a:buNone/>
            </a:pPr>
            <a:endParaRPr lang="en-US" dirty="0">
              <a:solidFill>
                <a:schemeClr val="dk1"/>
              </a:solidFill>
              <a:cs typeface="Arial"/>
              <a:sym typeface="Arial"/>
            </a:endParaRPr>
          </a:p>
          <a:p>
            <a:pPr marL="457200" marR="0" lvl="1" indent="0" algn="l" rtl="0">
              <a:lnSpc>
                <a:spcPct val="107000"/>
              </a:lnSpc>
              <a:spcBef>
                <a:spcPts val="0"/>
              </a:spcBef>
              <a:spcAft>
                <a:spcPts val="0"/>
              </a:spcAft>
              <a:buClr>
                <a:schemeClr val="dk1"/>
              </a:buClr>
              <a:buSzPts val="2400"/>
              <a:buNone/>
            </a:pPr>
            <a:endParaRPr lang="en-US" sz="1800" b="0" i="0" u="none" strike="noStrike" dirty="0">
              <a:solidFill>
                <a:srgbClr val="000000"/>
              </a:solidFill>
              <a:effectLst/>
              <a:latin typeface="Open Sans" panose="020B0606030504020204" pitchFamily="34" charset="0"/>
            </a:endParaRPr>
          </a:p>
          <a:p>
            <a:pPr marL="685800" marR="0" lvl="1" indent="-228600" algn="l" rtl="0">
              <a:lnSpc>
                <a:spcPct val="107000"/>
              </a:lnSpc>
              <a:spcBef>
                <a:spcPts val="0"/>
              </a:spcBef>
              <a:spcAft>
                <a:spcPts val="0"/>
              </a:spcAft>
              <a:buClr>
                <a:schemeClr val="dk1"/>
              </a:buClr>
              <a:buSzPts val="2400"/>
              <a:buFont typeface="Arial"/>
              <a:buChar char="•"/>
            </a:pPr>
            <a:endParaRPr dirty="0"/>
          </a:p>
          <a:p>
            <a:pPr marL="0" marR="0" lvl="0" indent="0" algn="l" rtl="0">
              <a:lnSpc>
                <a:spcPct val="107000"/>
              </a:lnSpc>
              <a:spcBef>
                <a:spcPts val="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657780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6"/>
          <p:cNvSpPr txBox="1">
            <a:spLocks noGrp="1"/>
          </p:cNvSpPr>
          <p:nvPr>
            <p:ph type="title"/>
          </p:nvPr>
        </p:nvSpPr>
        <p:spPr>
          <a:xfrm>
            <a:off x="425450" y="2324912"/>
            <a:ext cx="10515600" cy="419262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dirty="0">
                <a:solidFill>
                  <a:schemeClr val="lt1"/>
                </a:solidFill>
                <a:latin typeface="Arial"/>
                <a:ea typeface="Arial"/>
                <a:cs typeface="Arial"/>
                <a:sym typeface="Arial"/>
              </a:rPr>
              <a:t>Improving Student Performance</a:t>
            </a:r>
            <a:br>
              <a:rPr lang="en-US" sz="7200" b="0" i="0" u="none" dirty="0">
                <a:solidFill>
                  <a:schemeClr val="lt1"/>
                </a:solidFill>
                <a:latin typeface="Arial"/>
                <a:ea typeface="Arial"/>
                <a:cs typeface="Arial"/>
                <a:sym typeface="Arial"/>
              </a:rPr>
            </a:br>
            <a:r>
              <a:rPr lang="en-US" sz="3600" b="0" i="0" u="none" dirty="0">
                <a:solidFill>
                  <a:schemeClr val="lt1"/>
                </a:solidFill>
                <a:latin typeface="Arial"/>
                <a:ea typeface="Arial"/>
                <a:cs typeface="Arial"/>
                <a:sym typeface="Arial"/>
              </a:rPr>
              <a:t>PreK and Elementary</a:t>
            </a:r>
            <a:br>
              <a:rPr lang="en-US" sz="7200" b="0" i="0" u="none" dirty="0">
                <a:solidFill>
                  <a:schemeClr val="lt1"/>
                </a:solidFill>
                <a:latin typeface="Arial"/>
                <a:ea typeface="Arial"/>
                <a:cs typeface="Arial"/>
                <a:sym typeface="Arial"/>
              </a:rPr>
            </a:br>
            <a:endParaRPr dirty="0"/>
          </a:p>
        </p:txBody>
      </p:sp>
      <p:sp>
        <p:nvSpPr>
          <p:cNvPr id="216" name="Google Shape;216;p16"/>
          <p:cNvSpPr txBox="1">
            <a:spLocks noGrp="1"/>
          </p:cNvSpPr>
          <p:nvPr>
            <p:ph type="body" idx="1"/>
          </p:nvPr>
        </p:nvSpPr>
        <p:spPr>
          <a:xfrm>
            <a:off x="425450" y="5282120"/>
            <a:ext cx="10515600" cy="131323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endParaRPr sz="2400" b="0" i="0" u="none" dirty="0">
              <a:solidFill>
                <a:schemeClr val="dk1"/>
              </a:solidFill>
              <a:latin typeface="Arial"/>
              <a:ea typeface="Arial"/>
              <a:cs typeface="Arial"/>
              <a:sym typeface="Arial"/>
            </a:endParaRPr>
          </a:p>
          <a:p>
            <a:pPr>
              <a:buClr>
                <a:schemeClr val="dk1"/>
              </a:buClr>
              <a:buSzPts val="2400"/>
            </a:pPr>
            <a:r>
              <a:rPr lang="en-US" sz="2400" b="0" i="1" u="none" dirty="0">
                <a:solidFill>
                  <a:schemeClr val="dk1"/>
                </a:solidFill>
                <a:latin typeface="Arial"/>
                <a:ea typeface="Arial"/>
                <a:cs typeface="Arial"/>
                <a:sym typeface="Arial"/>
              </a:rPr>
              <a:t>Presenters: </a:t>
            </a:r>
            <a:r>
              <a:rPr lang="en-US" sz="2400" b="0" i="1" u="none">
                <a:solidFill>
                  <a:schemeClr val="dk1"/>
                </a:solidFill>
                <a:latin typeface="Arial"/>
                <a:ea typeface="Arial"/>
                <a:cs typeface="Arial"/>
                <a:sym typeface="Arial"/>
              </a:rPr>
              <a:t>	</a:t>
            </a:r>
            <a:r>
              <a:rPr lang="en-US"/>
              <a:t>Mrs</a:t>
            </a:r>
            <a:r>
              <a:rPr lang="en-US" dirty="0"/>
              <a:t>.</a:t>
            </a:r>
            <a:r>
              <a:rPr lang="en-US" i="1" dirty="0">
                <a:solidFill>
                  <a:schemeClr val="dk1"/>
                </a:solidFill>
                <a:latin typeface="Arial"/>
                <a:ea typeface="Arial"/>
                <a:cs typeface="Arial"/>
                <a:sym typeface="Arial"/>
              </a:rPr>
              <a:t> </a:t>
            </a:r>
            <a:r>
              <a:rPr lang="en-US" dirty="0" err="1"/>
              <a:t>Dlo</a:t>
            </a:r>
            <a:r>
              <a:rPr lang="en-US" dirty="0"/>
              <a:t> DuVall, Assistant Director of Special Programs and </a:t>
            </a:r>
          </a:p>
          <a:p>
            <a:pPr>
              <a:buClr>
                <a:schemeClr val="dk1"/>
              </a:buClr>
              <a:buSzPts val="2400"/>
            </a:pPr>
            <a:r>
              <a:rPr lang="en-US" dirty="0"/>
              <a:t>		Dr. Diane Rutledge, District Leadership Solutions</a:t>
            </a:r>
          </a:p>
          <a:p>
            <a:pPr>
              <a:buClr>
                <a:schemeClr val="dk1"/>
              </a:buClr>
              <a:buSzPts val="2400"/>
            </a:pPr>
            <a:endParaRPr lang="en-US" dirty="0"/>
          </a:p>
          <a:p>
            <a:pPr marL="0" lvl="0" indent="0" algn="l" rtl="0">
              <a:lnSpc>
                <a:spcPct val="90000"/>
              </a:lnSpc>
              <a:spcBef>
                <a:spcPts val="1000"/>
              </a:spcBef>
              <a:spcAft>
                <a:spcPts val="0"/>
              </a:spcAft>
              <a:buClr>
                <a:schemeClr val="dk1"/>
              </a:buClr>
              <a:buSzPts val="2400"/>
              <a:buNone/>
            </a:pP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5F4B-F138-8E4A-9A11-AE59D37A9A3B}"/>
              </a:ext>
            </a:extLst>
          </p:cNvPr>
          <p:cNvSpPr>
            <a:spLocks noGrp="1"/>
          </p:cNvSpPr>
          <p:nvPr>
            <p:ph type="ctrTitle"/>
          </p:nvPr>
        </p:nvSpPr>
        <p:spPr/>
        <p:txBody>
          <a:bodyPr/>
          <a:lstStyle/>
          <a:p>
            <a:r>
              <a:rPr lang="en-US" dirty="0"/>
              <a:t>Special Programs Overview</a:t>
            </a:r>
          </a:p>
        </p:txBody>
      </p:sp>
      <p:sp>
        <p:nvSpPr>
          <p:cNvPr id="3" name="Subtitle 2">
            <a:extLst>
              <a:ext uri="{FF2B5EF4-FFF2-40B4-BE49-F238E27FC236}">
                <a16:creationId xmlns:a16="http://schemas.microsoft.com/office/drawing/2014/main" id="{6A347AD5-959C-BF44-86FE-43062500451A}"/>
              </a:ext>
            </a:extLst>
          </p:cNvPr>
          <p:cNvSpPr>
            <a:spLocks noGrp="1"/>
          </p:cNvSpPr>
          <p:nvPr>
            <p:ph type="subTitle" idx="1"/>
          </p:nvPr>
        </p:nvSpPr>
        <p:spPr/>
        <p:txBody>
          <a:bodyPr/>
          <a:lstStyle/>
          <a:p>
            <a:r>
              <a:rPr lang="en-US" dirty="0" err="1"/>
              <a:t>Dlo</a:t>
            </a:r>
            <a:r>
              <a:rPr lang="en-US" dirty="0"/>
              <a:t> </a:t>
            </a:r>
            <a:r>
              <a:rPr lang="en-US" dirty="0" err="1"/>
              <a:t>DuVall</a:t>
            </a:r>
            <a:endParaRPr lang="en-US" dirty="0"/>
          </a:p>
          <a:p>
            <a:r>
              <a:rPr lang="en-US" dirty="0"/>
              <a:t>Assistant Director of Special Programs</a:t>
            </a:r>
          </a:p>
        </p:txBody>
      </p:sp>
    </p:spTree>
    <p:extLst>
      <p:ext uri="{BB962C8B-B14F-4D97-AF65-F5344CB8AC3E}">
        <p14:creationId xmlns:p14="http://schemas.microsoft.com/office/powerpoint/2010/main" val="2036785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55820-D739-9F42-B052-28FAE7E61AE9}"/>
              </a:ext>
            </a:extLst>
          </p:cNvPr>
          <p:cNvSpPr>
            <a:spLocks noGrp="1"/>
          </p:cNvSpPr>
          <p:nvPr>
            <p:ph type="title"/>
          </p:nvPr>
        </p:nvSpPr>
        <p:spPr/>
        <p:txBody>
          <a:bodyPr/>
          <a:lstStyle/>
          <a:p>
            <a:r>
              <a:rPr lang="en-US" dirty="0"/>
              <a:t>Special Education Services</a:t>
            </a:r>
          </a:p>
        </p:txBody>
      </p:sp>
      <p:sp>
        <p:nvSpPr>
          <p:cNvPr id="3" name="Content Placeholder 2">
            <a:extLst>
              <a:ext uri="{FF2B5EF4-FFF2-40B4-BE49-F238E27FC236}">
                <a16:creationId xmlns:a16="http://schemas.microsoft.com/office/drawing/2014/main" id="{0451BDA1-23ED-B94B-887C-166D9B466B72}"/>
              </a:ext>
            </a:extLst>
          </p:cNvPr>
          <p:cNvSpPr>
            <a:spLocks noGrp="1"/>
          </p:cNvSpPr>
          <p:nvPr>
            <p:ph idx="1"/>
          </p:nvPr>
        </p:nvSpPr>
        <p:spPr>
          <a:xfrm>
            <a:off x="838200" y="1927653"/>
            <a:ext cx="10515600" cy="4687460"/>
          </a:xfrm>
        </p:spPr>
        <p:txBody>
          <a:bodyPr>
            <a:normAutofit fontScale="92500" lnSpcReduction="10000"/>
          </a:bodyPr>
          <a:lstStyle/>
          <a:p>
            <a:r>
              <a:rPr lang="en-US" dirty="0"/>
              <a:t>Provide services to students ages 3-21 who qualify </a:t>
            </a:r>
          </a:p>
          <a:p>
            <a:endParaRPr lang="en-US" dirty="0"/>
          </a:p>
          <a:p>
            <a:r>
              <a:rPr lang="en-US" dirty="0"/>
              <a:t>Services are offered at all schools </a:t>
            </a:r>
          </a:p>
          <a:p>
            <a:endParaRPr lang="en-US" dirty="0"/>
          </a:p>
          <a:p>
            <a:r>
              <a:rPr lang="en-US" dirty="0"/>
              <a:t>1130 students K-12 receive special education services</a:t>
            </a:r>
          </a:p>
          <a:p>
            <a:pPr lvl="1"/>
            <a:r>
              <a:rPr lang="en-US" dirty="0"/>
              <a:t>174 Early Childhood Special Education (ECSE) </a:t>
            </a:r>
          </a:p>
          <a:p>
            <a:pPr marL="0" indent="0">
              <a:buNone/>
            </a:pPr>
            <a:endParaRPr lang="en-US" dirty="0"/>
          </a:p>
          <a:p>
            <a:r>
              <a:rPr lang="en-US" dirty="0"/>
              <a:t>Staff totals: 146 Certified Staff and 78 Non-Certified Staff</a:t>
            </a:r>
          </a:p>
          <a:p>
            <a:endParaRPr lang="en-US" dirty="0"/>
          </a:p>
          <a:p>
            <a:r>
              <a:rPr lang="en-US" dirty="0"/>
              <a:t>Current challenge is our staffing shortage</a:t>
            </a:r>
          </a:p>
          <a:p>
            <a:pPr lvl="1"/>
            <a:r>
              <a:rPr lang="en-US" dirty="0"/>
              <a:t>17 Teacher openings and 7 Para openings for the 22-23 school year</a:t>
            </a:r>
          </a:p>
          <a:p>
            <a:pPr marL="0" indent="0">
              <a:buNone/>
            </a:pPr>
            <a:endParaRPr lang="en-US" dirty="0"/>
          </a:p>
        </p:txBody>
      </p:sp>
    </p:spTree>
    <p:extLst>
      <p:ext uri="{BB962C8B-B14F-4D97-AF65-F5344CB8AC3E}">
        <p14:creationId xmlns:p14="http://schemas.microsoft.com/office/powerpoint/2010/main" val="3037880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230A-AA0D-AD47-A0AB-43A8EFFBCBEB}"/>
              </a:ext>
            </a:extLst>
          </p:cNvPr>
          <p:cNvSpPr>
            <a:spLocks noGrp="1"/>
          </p:cNvSpPr>
          <p:nvPr>
            <p:ph type="title"/>
          </p:nvPr>
        </p:nvSpPr>
        <p:spPr>
          <a:xfrm>
            <a:off x="356837" y="320325"/>
            <a:ext cx="10515600" cy="2315997"/>
          </a:xfrm>
        </p:spPr>
        <p:txBody>
          <a:bodyPr/>
          <a:lstStyle/>
          <a:p>
            <a:r>
              <a:rPr lang="en-US" dirty="0"/>
              <a:t>Early Childhood Education</a:t>
            </a:r>
          </a:p>
        </p:txBody>
      </p:sp>
      <p:pic>
        <p:nvPicPr>
          <p:cNvPr id="5" name="Picture 4">
            <a:extLst>
              <a:ext uri="{FF2B5EF4-FFF2-40B4-BE49-F238E27FC236}">
                <a16:creationId xmlns:a16="http://schemas.microsoft.com/office/drawing/2014/main" id="{299B8C00-424B-3E40-892A-5751B7FA6C07}"/>
              </a:ext>
            </a:extLst>
          </p:cNvPr>
          <p:cNvPicPr>
            <a:picLocks noChangeAspect="1"/>
          </p:cNvPicPr>
          <p:nvPr/>
        </p:nvPicPr>
        <p:blipFill>
          <a:blip r:embed="rId3"/>
          <a:stretch>
            <a:fillRect/>
          </a:stretch>
        </p:blipFill>
        <p:spPr>
          <a:xfrm>
            <a:off x="5535614" y="3976173"/>
            <a:ext cx="5664200" cy="1854200"/>
          </a:xfrm>
          <a:prstGeom prst="rect">
            <a:avLst/>
          </a:prstGeom>
        </p:spPr>
      </p:pic>
      <p:pic>
        <p:nvPicPr>
          <p:cNvPr id="7" name="Picture 6" descr="Logo, company name&#10;&#10;Description automatically generated">
            <a:extLst>
              <a:ext uri="{FF2B5EF4-FFF2-40B4-BE49-F238E27FC236}">
                <a16:creationId xmlns:a16="http://schemas.microsoft.com/office/drawing/2014/main" id="{742CDFA0-0B5C-0A48-924C-6EC27005D636}"/>
              </a:ext>
            </a:extLst>
          </p:cNvPr>
          <p:cNvPicPr>
            <a:picLocks noChangeAspect="1"/>
          </p:cNvPicPr>
          <p:nvPr/>
        </p:nvPicPr>
        <p:blipFill>
          <a:blip r:embed="rId4"/>
          <a:stretch>
            <a:fillRect/>
          </a:stretch>
        </p:blipFill>
        <p:spPr>
          <a:xfrm>
            <a:off x="958849" y="3391973"/>
            <a:ext cx="3657600" cy="2438400"/>
          </a:xfrm>
          <a:prstGeom prst="rect">
            <a:avLst/>
          </a:prstGeom>
        </p:spPr>
      </p:pic>
    </p:spTree>
    <p:extLst>
      <p:ext uri="{BB962C8B-B14F-4D97-AF65-F5344CB8AC3E}">
        <p14:creationId xmlns:p14="http://schemas.microsoft.com/office/powerpoint/2010/main" val="24842842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1020985A-B385-A948-A4B9-3D2407381EB4}"/>
              </a:ext>
            </a:extLst>
          </p:cNvPr>
          <p:cNvSpPr/>
          <p:nvPr/>
        </p:nvSpPr>
        <p:spPr>
          <a:xfrm>
            <a:off x="1687225" y="1971304"/>
            <a:ext cx="2362260" cy="239343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Frequently Asked Questions</a:t>
            </a:r>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838199" y="2671948"/>
            <a:ext cx="10748964" cy="4057466"/>
          </a:xfrm>
        </p:spPr>
        <p:txBody>
          <a:bodyPr>
            <a:noAutofit/>
          </a:bodyPr>
          <a:lstStyle/>
          <a:p>
            <a:pPr marL="3657600" lvl="8" indent="0">
              <a:lnSpc>
                <a:spcPct val="100000"/>
              </a:lnSpc>
              <a:buNone/>
            </a:pPr>
            <a:endParaRPr lang="en-US" sz="2000" dirty="0"/>
          </a:p>
          <a:p>
            <a:pPr marL="3657600" lvl="8" indent="0">
              <a:lnSpc>
                <a:spcPct val="100000"/>
              </a:lnSpc>
              <a:buNone/>
            </a:pPr>
            <a:r>
              <a:rPr lang="en-US" sz="2000" b="1" dirty="0"/>
              <a:t>How many Parent Educators are there?</a:t>
            </a:r>
          </a:p>
          <a:p>
            <a:pPr lvl="8">
              <a:lnSpc>
                <a:spcPct val="100000"/>
              </a:lnSpc>
            </a:pPr>
            <a:r>
              <a:rPr lang="en-US" sz="2000" dirty="0"/>
              <a:t>8 Full-Time Parent Educators</a:t>
            </a:r>
          </a:p>
          <a:p>
            <a:pPr lvl="8">
              <a:lnSpc>
                <a:spcPct val="100000"/>
              </a:lnSpc>
            </a:pPr>
            <a:r>
              <a:rPr lang="en-US" sz="2000" dirty="0"/>
              <a:t>1 Part-Time Parent Educator</a:t>
            </a:r>
          </a:p>
          <a:p>
            <a:pPr marL="457200" lvl="1" indent="0">
              <a:lnSpc>
                <a:spcPct val="100000"/>
              </a:lnSpc>
              <a:buNone/>
            </a:pPr>
            <a:r>
              <a:rPr lang="en-US" sz="2000" dirty="0"/>
              <a:t>                   </a:t>
            </a:r>
          </a:p>
          <a:p>
            <a:pPr>
              <a:lnSpc>
                <a:spcPct val="100000"/>
              </a:lnSpc>
            </a:pPr>
            <a:r>
              <a:rPr lang="en-US" sz="2000" b="1" dirty="0"/>
              <a:t>Who qualifies (or what qualifies a family) for home visitation?</a:t>
            </a:r>
          </a:p>
          <a:p>
            <a:pPr lvl="1">
              <a:lnSpc>
                <a:spcPct val="100000"/>
              </a:lnSpc>
            </a:pPr>
            <a:r>
              <a:rPr lang="en-US" sz="2000" dirty="0"/>
              <a:t>Any family within the SJSD who has a child(ren) aged prenatal-Kindergarten entry</a:t>
            </a:r>
          </a:p>
          <a:p>
            <a:pPr>
              <a:lnSpc>
                <a:spcPct val="100000"/>
              </a:lnSpc>
            </a:pPr>
            <a:r>
              <a:rPr lang="en-US" sz="2000" b="1" dirty="0"/>
              <a:t>What is the frequency of home visitation?</a:t>
            </a:r>
          </a:p>
          <a:p>
            <a:pPr lvl="1">
              <a:lnSpc>
                <a:spcPct val="100000"/>
              </a:lnSpc>
            </a:pPr>
            <a:r>
              <a:rPr lang="en-US" sz="2000" dirty="0"/>
              <a:t>Either once or twice monthly</a:t>
            </a:r>
          </a:p>
          <a:p>
            <a:pPr marL="0" indent="0">
              <a:lnSpc>
                <a:spcPct val="100000"/>
              </a:lnSpc>
              <a:buNone/>
            </a:pPr>
            <a:r>
              <a:rPr lang="en-US" sz="2000" dirty="0"/>
              <a:t> </a:t>
            </a:r>
          </a:p>
          <a:p>
            <a:pPr marL="0" indent="0">
              <a:lnSpc>
                <a:spcPct val="100000"/>
              </a:lnSpc>
              <a:buNone/>
            </a:pPr>
            <a:endParaRPr lang="en-US" sz="2000" dirty="0"/>
          </a:p>
          <a:p>
            <a:pPr>
              <a:lnSpc>
                <a:spcPct val="100000"/>
              </a:lnSpc>
            </a:pPr>
            <a:endParaRPr lang="en-US" sz="2000" dirty="0"/>
          </a:p>
          <a:p>
            <a:pPr>
              <a:lnSpc>
                <a:spcPct val="100000"/>
              </a:lnSpc>
            </a:pPr>
            <a:endParaRPr lang="en-US" sz="2000" dirty="0"/>
          </a:p>
        </p:txBody>
      </p:sp>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a:xfrm>
            <a:off x="838199" y="324644"/>
            <a:ext cx="10515600" cy="1325563"/>
          </a:xfrm>
        </p:spPr>
        <p:txBody>
          <a:bodyPr/>
          <a:lstStyle/>
          <a:p>
            <a:r>
              <a:rPr lang="en-US" dirty="0"/>
              <a:t>Parents As Teachers</a:t>
            </a:r>
          </a:p>
        </p:txBody>
      </p:sp>
    </p:spTree>
    <p:extLst>
      <p:ext uri="{BB962C8B-B14F-4D97-AF65-F5344CB8AC3E}">
        <p14:creationId xmlns:p14="http://schemas.microsoft.com/office/powerpoint/2010/main" val="2712031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p:txBody>
          <a:bodyPr/>
          <a:lstStyle/>
          <a:p>
            <a:r>
              <a:rPr lang="en-US" dirty="0"/>
              <a:t>Parents As Teachers</a:t>
            </a:r>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838199" y="1200150"/>
            <a:ext cx="10748964" cy="5529263"/>
          </a:xfrm>
        </p:spPr>
        <p:txBody>
          <a:bodyPr>
            <a:normAutofit fontScale="92500" lnSpcReduction="10000"/>
          </a:bodyPr>
          <a:lstStyle/>
          <a:p>
            <a:pPr marL="0" indent="0">
              <a:buNone/>
            </a:pPr>
            <a:endParaRPr lang="en-US" dirty="0"/>
          </a:p>
          <a:p>
            <a:endParaRPr lang="en-US" dirty="0"/>
          </a:p>
          <a:p>
            <a:r>
              <a:rPr lang="en-US" b="1" dirty="0"/>
              <a:t>What is the overarching goal for families receiving home visitation?</a:t>
            </a:r>
          </a:p>
          <a:p>
            <a:pPr lvl="1"/>
            <a:r>
              <a:rPr lang="en-US" dirty="0"/>
              <a:t>School readiness, connection to other families with young children, accessibility to community resources, reduce child abuse and neglect.</a:t>
            </a:r>
          </a:p>
          <a:p>
            <a:pPr marL="457200" lvl="1" indent="0">
              <a:buNone/>
            </a:pPr>
            <a:endParaRPr lang="en-US" dirty="0"/>
          </a:p>
          <a:p>
            <a:r>
              <a:rPr lang="en-US" b="1" dirty="0"/>
              <a:t>How many are enrolled and being served currently?</a:t>
            </a:r>
          </a:p>
          <a:p>
            <a:pPr lvl="1"/>
            <a:r>
              <a:rPr lang="en-US" dirty="0"/>
              <a:t>393 families, 607 children</a:t>
            </a:r>
          </a:p>
          <a:p>
            <a:pPr marL="457200" lvl="1" indent="0">
              <a:buNone/>
            </a:pPr>
            <a:endParaRPr lang="en-US" dirty="0"/>
          </a:p>
          <a:p>
            <a:r>
              <a:rPr lang="en-US" b="1" dirty="0"/>
              <a:t>What other things does Parents as Teachers offer?</a:t>
            </a:r>
          </a:p>
          <a:p>
            <a:pPr lvl="1"/>
            <a:r>
              <a:rPr lang="en-US" dirty="0"/>
              <a:t>Annual health and developmental screenings for all participating children, connection to community resources, twice monthly play groups, infant massage, group connections, Early Childhood screening events, and we help families set and work toward goals that are important to them.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222547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8D45C-F9FF-B240-A4DD-6F217C471FA0}"/>
              </a:ext>
            </a:extLst>
          </p:cNvPr>
          <p:cNvSpPr>
            <a:spLocks noGrp="1"/>
          </p:cNvSpPr>
          <p:nvPr>
            <p:ph type="title"/>
          </p:nvPr>
        </p:nvSpPr>
        <p:spPr>
          <a:xfrm>
            <a:off x="638882" y="639193"/>
            <a:ext cx="3571810" cy="3573516"/>
          </a:xfrm>
          <a:noFill/>
          <a:ln>
            <a:noFill/>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b">
            <a:normAutofit fontScale="90000"/>
          </a:bodyPr>
          <a:lstStyle/>
          <a:p>
            <a:r>
              <a:rPr lang="en-US" sz="4600" kern="1200" dirty="0">
                <a:latin typeface="+mj-lt"/>
                <a:ea typeface="+mj-ea"/>
                <a:cs typeface="+mj-cs"/>
              </a:rPr>
              <a:t>SJSD </a:t>
            </a:r>
            <a:br>
              <a:rPr lang="en-US" sz="4600" kern="1200" dirty="0">
                <a:latin typeface="+mj-lt"/>
                <a:ea typeface="+mj-ea"/>
                <a:cs typeface="+mj-cs"/>
              </a:rPr>
            </a:br>
            <a:r>
              <a:rPr lang="en-US" sz="4600" kern="1200" dirty="0">
                <a:latin typeface="+mj-lt"/>
                <a:ea typeface="+mj-ea"/>
                <a:cs typeface="+mj-cs"/>
              </a:rPr>
              <a:t>Early Learning Center Preschool </a:t>
            </a:r>
            <a:br>
              <a:rPr lang="en-US" sz="4600" kern="1200" dirty="0">
                <a:latin typeface="+mj-lt"/>
                <a:ea typeface="+mj-ea"/>
                <a:cs typeface="+mj-cs"/>
              </a:rPr>
            </a:br>
            <a:endParaRPr lang="en-US" sz="4600" kern="1200" dirty="0">
              <a:latin typeface="+mj-lt"/>
              <a:ea typeface="+mj-ea"/>
              <a:cs typeface="+mj-cs"/>
            </a:endParaRPr>
          </a:p>
        </p:txBody>
      </p:sp>
      <p:pic>
        <p:nvPicPr>
          <p:cNvPr id="6" name="Online Media 5" descr="ELC BOE Video">
            <a:hlinkClick r:id="" action="ppaction://media"/>
            <a:extLst>
              <a:ext uri="{FF2B5EF4-FFF2-40B4-BE49-F238E27FC236}">
                <a16:creationId xmlns:a16="http://schemas.microsoft.com/office/drawing/2014/main" id="{2025A3C2-867E-B841-881B-4BE09D9C0B60}"/>
              </a:ext>
            </a:extLst>
          </p:cNvPr>
          <p:cNvPicPr>
            <a:picLocks noRot="1" noChangeAspect="1"/>
          </p:cNvPicPr>
          <p:nvPr>
            <a:videoFile r:link="rId1"/>
          </p:nvPr>
        </p:nvPicPr>
        <p:blipFill>
          <a:blip r:embed="rId4"/>
          <a:stretch>
            <a:fillRect/>
          </a:stretch>
        </p:blipFill>
        <p:spPr>
          <a:xfrm>
            <a:off x="4654296" y="1377155"/>
            <a:ext cx="7214616" cy="4076258"/>
          </a:xfrm>
          <a:prstGeom prst="rect">
            <a:avLst/>
          </a:prstGeom>
        </p:spPr>
      </p:pic>
      <p:sp>
        <p:nvSpPr>
          <p:cNvPr id="8" name="TextBox 7">
            <a:extLst>
              <a:ext uri="{FF2B5EF4-FFF2-40B4-BE49-F238E27FC236}">
                <a16:creationId xmlns:a16="http://schemas.microsoft.com/office/drawing/2014/main" id="{5E5833BE-1083-0847-9F48-337F84A130BF}"/>
              </a:ext>
            </a:extLst>
          </p:cNvPr>
          <p:cNvSpPr txBox="1"/>
          <p:nvPr/>
        </p:nvSpPr>
        <p:spPr>
          <a:xfrm>
            <a:off x="6475699" y="5749904"/>
            <a:ext cx="3571810" cy="646331"/>
          </a:xfrm>
          <a:prstGeom prst="rect">
            <a:avLst/>
          </a:prstGeom>
          <a:noFill/>
        </p:spPr>
        <p:txBody>
          <a:bodyPr wrap="square" rtlCol="0">
            <a:spAutoFit/>
          </a:bodyPr>
          <a:lstStyle/>
          <a:p>
            <a:r>
              <a:rPr lang="en-US" sz="3600" b="1" i="1" dirty="0">
                <a:solidFill>
                  <a:schemeClr val="bg1"/>
                </a:solidFill>
              </a:rPr>
              <a:t>New Location!</a:t>
            </a:r>
          </a:p>
        </p:txBody>
      </p:sp>
    </p:spTree>
    <p:extLst>
      <p:ext uri="{BB962C8B-B14F-4D97-AF65-F5344CB8AC3E}">
        <p14:creationId xmlns:p14="http://schemas.microsoft.com/office/powerpoint/2010/main" val="392934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B149F5-0DA8-F844-978A-0BB6FF0870C8}"/>
              </a:ext>
            </a:extLst>
          </p:cNvPr>
          <p:cNvSpPr>
            <a:spLocks noGrp="1"/>
          </p:cNvSpPr>
          <p:nvPr>
            <p:ph type="body" idx="1"/>
          </p:nvPr>
        </p:nvSpPr>
        <p:spPr>
          <a:xfrm>
            <a:off x="257175" y="6257924"/>
            <a:ext cx="11118850" cy="371475"/>
          </a:xfrm>
        </p:spPr>
        <p:txBody>
          <a:bodyPr>
            <a:normAutofit fontScale="25000" lnSpcReduction="20000"/>
          </a:bodyPr>
          <a:lstStyle/>
          <a:p>
            <a:pPr>
              <a:lnSpc>
                <a:spcPct val="170000"/>
              </a:lnSpc>
            </a:pPr>
            <a:r>
              <a:rPr lang="en-US" sz="3000" dirty="0"/>
              <a:t>Yoshikawa, H., Weiland, C., Brooks-Gunn, J., </a:t>
            </a:r>
            <a:r>
              <a:rPr lang="en-US" sz="3000" dirty="0" err="1"/>
              <a:t>Burchinal</a:t>
            </a:r>
            <a:r>
              <a:rPr lang="en-US" sz="3000" dirty="0"/>
              <a:t>, M., Espinosa, L., Gormley, W., . . . </a:t>
            </a:r>
            <a:r>
              <a:rPr lang="en-US" sz="3000" dirty="0" err="1"/>
              <a:t>Zaslow</a:t>
            </a:r>
            <a:r>
              <a:rPr lang="en-US" sz="3000" dirty="0"/>
              <a:t>, M. (October 2013). Education and outreach: Investing in our future. Society for Research in Child Development. doi:10.22541/au.158456657.76257442</a:t>
            </a:r>
          </a:p>
          <a:p>
            <a:endParaRPr lang="en-US" sz="4800" dirty="0"/>
          </a:p>
        </p:txBody>
      </p:sp>
      <p:sp>
        <p:nvSpPr>
          <p:cNvPr id="4" name="Rectangle 3">
            <a:extLst>
              <a:ext uri="{FF2B5EF4-FFF2-40B4-BE49-F238E27FC236}">
                <a16:creationId xmlns:a16="http://schemas.microsoft.com/office/drawing/2014/main" id="{AD1E3A6C-6462-504A-B7B6-0357D53F166A}"/>
              </a:ext>
            </a:extLst>
          </p:cNvPr>
          <p:cNvSpPr/>
          <p:nvPr/>
        </p:nvSpPr>
        <p:spPr>
          <a:xfrm>
            <a:off x="257175" y="1305342"/>
            <a:ext cx="10472738" cy="4678204"/>
          </a:xfrm>
          <a:prstGeom prst="rect">
            <a:avLst/>
          </a:prstGeom>
        </p:spPr>
        <p:txBody>
          <a:bodyPr wrap="square">
            <a:spAutoFit/>
          </a:bodyPr>
          <a:lstStyle/>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r>
              <a:rPr lang="en-US" sz="2800" dirty="0">
                <a:solidFill>
                  <a:schemeClr val="bg1"/>
                </a:solidFill>
              </a:rPr>
              <a:t>Recent studies estimate that public schools </a:t>
            </a:r>
            <a:br>
              <a:rPr lang="en-US" sz="2800" dirty="0">
                <a:solidFill>
                  <a:schemeClr val="bg1"/>
                </a:solidFill>
              </a:rPr>
            </a:br>
            <a:r>
              <a:rPr lang="en-US" sz="2800" dirty="0">
                <a:solidFill>
                  <a:schemeClr val="bg1"/>
                </a:solidFill>
              </a:rPr>
              <a:t>save $3 to $7 dollars for every $1 spent </a:t>
            </a:r>
            <a:br>
              <a:rPr lang="en-US" sz="2800" dirty="0">
                <a:solidFill>
                  <a:schemeClr val="bg1"/>
                </a:solidFill>
              </a:rPr>
            </a:br>
            <a:r>
              <a:rPr lang="en-US" sz="2800" dirty="0">
                <a:solidFill>
                  <a:schemeClr val="bg1"/>
                </a:solidFill>
              </a:rPr>
              <a:t>on preschool</a:t>
            </a:r>
          </a:p>
          <a:p>
            <a:endParaRPr lang="en-US" sz="2800" dirty="0">
              <a:solidFill>
                <a:schemeClr val="bg1"/>
              </a:solidFill>
            </a:endParaRPr>
          </a:p>
          <a:p>
            <a:pPr marL="285750" indent="-285750">
              <a:buFont typeface="Arial" panose="020B0604020202020204" pitchFamily="34" charset="0"/>
              <a:buChar char="•"/>
            </a:pPr>
            <a:r>
              <a:rPr lang="en-US" sz="2800" dirty="0">
                <a:solidFill>
                  <a:schemeClr val="bg1"/>
                </a:solidFill>
              </a:rPr>
              <a:t>Long-term social benefits of preschool </a:t>
            </a:r>
            <a:br>
              <a:rPr lang="en-US" sz="2800" dirty="0">
                <a:solidFill>
                  <a:schemeClr val="bg1"/>
                </a:solidFill>
              </a:rPr>
            </a:br>
            <a:r>
              <a:rPr lang="en-US" sz="2800" dirty="0">
                <a:solidFill>
                  <a:schemeClr val="bg1"/>
                </a:solidFill>
              </a:rPr>
              <a:t>transcend academic benefits</a:t>
            </a: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r>
              <a:rPr lang="en-US" sz="2800" dirty="0">
                <a:solidFill>
                  <a:schemeClr val="bg1"/>
                </a:solidFill>
              </a:rPr>
              <a:t>Quality Preschool benefits students with identified </a:t>
            </a:r>
            <a:br>
              <a:rPr lang="en-US" sz="2800" dirty="0">
                <a:solidFill>
                  <a:schemeClr val="bg1"/>
                </a:solidFill>
              </a:rPr>
            </a:br>
            <a:r>
              <a:rPr lang="en-US" sz="2800" dirty="0">
                <a:solidFill>
                  <a:schemeClr val="bg1"/>
                </a:solidFill>
              </a:rPr>
              <a:t>needs as well as typically developing children</a:t>
            </a:r>
          </a:p>
          <a:p>
            <a:pPr marL="285750" indent="-285750">
              <a:buFont typeface="Arial" panose="020B0604020202020204" pitchFamily="34" charset="0"/>
              <a:buChar char="•"/>
            </a:pPr>
            <a:endParaRPr lang="en-US" dirty="0">
              <a:solidFill>
                <a:schemeClr val="bg1"/>
              </a:solidFill>
              <a:latin typeface="Helvetica" pitchFamily="2" charset="0"/>
            </a:endParaRPr>
          </a:p>
        </p:txBody>
      </p:sp>
      <p:sp>
        <p:nvSpPr>
          <p:cNvPr id="5" name="TextBox 4">
            <a:extLst>
              <a:ext uri="{FF2B5EF4-FFF2-40B4-BE49-F238E27FC236}">
                <a16:creationId xmlns:a16="http://schemas.microsoft.com/office/drawing/2014/main" id="{3510FB27-4C4B-B640-9AE4-F4631FB8C2F9}"/>
              </a:ext>
            </a:extLst>
          </p:cNvPr>
          <p:cNvSpPr txBox="1"/>
          <p:nvPr/>
        </p:nvSpPr>
        <p:spPr>
          <a:xfrm>
            <a:off x="471488" y="400050"/>
            <a:ext cx="7443787" cy="646331"/>
          </a:xfrm>
          <a:prstGeom prst="rect">
            <a:avLst/>
          </a:prstGeom>
          <a:solidFill>
            <a:schemeClr val="tx2"/>
          </a:solidFill>
        </p:spPr>
        <p:txBody>
          <a:bodyPr wrap="square" rtlCol="0">
            <a:spAutoFit/>
          </a:bodyPr>
          <a:lstStyle/>
          <a:p>
            <a:pPr algn="ctr"/>
            <a:r>
              <a:rPr lang="en-US" sz="3600" dirty="0">
                <a:solidFill>
                  <a:schemeClr val="bg1"/>
                </a:solidFill>
              </a:rPr>
              <a:t>The Preschool Boost</a:t>
            </a:r>
          </a:p>
        </p:txBody>
      </p:sp>
    </p:spTree>
    <p:extLst>
      <p:ext uri="{BB962C8B-B14F-4D97-AF65-F5344CB8AC3E}">
        <p14:creationId xmlns:p14="http://schemas.microsoft.com/office/powerpoint/2010/main" val="1757063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BAED-7E2B-2945-ADE5-C2FF4B147D42}"/>
              </a:ext>
            </a:extLst>
          </p:cNvPr>
          <p:cNvSpPr>
            <a:spLocks noGrp="1"/>
          </p:cNvSpPr>
          <p:nvPr>
            <p:ph type="title"/>
          </p:nvPr>
        </p:nvSpPr>
        <p:spPr/>
        <p:txBody>
          <a:bodyPr/>
          <a:lstStyle/>
          <a:p>
            <a:r>
              <a:rPr lang="en-US" dirty="0"/>
              <a:t>Early Learning Center Enrollment</a:t>
            </a:r>
          </a:p>
        </p:txBody>
      </p:sp>
      <p:sp>
        <p:nvSpPr>
          <p:cNvPr id="3" name="Content Placeholder 2">
            <a:extLst>
              <a:ext uri="{FF2B5EF4-FFF2-40B4-BE49-F238E27FC236}">
                <a16:creationId xmlns:a16="http://schemas.microsoft.com/office/drawing/2014/main" id="{54531399-177D-6E4B-93BA-4B0B527EE3B9}"/>
              </a:ext>
            </a:extLst>
          </p:cNvPr>
          <p:cNvSpPr>
            <a:spLocks noGrp="1"/>
          </p:cNvSpPr>
          <p:nvPr>
            <p:ph idx="1"/>
          </p:nvPr>
        </p:nvSpPr>
        <p:spPr>
          <a:xfrm>
            <a:off x="838200" y="1857375"/>
            <a:ext cx="5571356" cy="4886325"/>
          </a:xfrm>
        </p:spPr>
        <p:txBody>
          <a:bodyPr>
            <a:noAutofit/>
          </a:bodyPr>
          <a:lstStyle/>
          <a:p>
            <a:r>
              <a:rPr lang="en-US" sz="1600" dirty="0"/>
              <a:t>Enrollment as of 3/11/22 is 390 students. 174 of those students have an Individual Education Plan and receive Special Education services. </a:t>
            </a:r>
          </a:p>
          <a:p>
            <a:r>
              <a:rPr lang="en-US" sz="1600" dirty="0"/>
              <a:t>Title funded spots and ECSE (Early Childhood Special Education) spots are available for those who qualify. </a:t>
            </a:r>
          </a:p>
          <a:p>
            <a:pPr lvl="1"/>
            <a:r>
              <a:rPr lang="en-US" sz="1600" dirty="0"/>
              <a:t>5 Title Classrooms</a:t>
            </a:r>
          </a:p>
          <a:p>
            <a:pPr lvl="1"/>
            <a:r>
              <a:rPr lang="en-US" sz="1600" dirty="0"/>
              <a:t>10 Integrated (ECSE and Peer) Classrooms</a:t>
            </a:r>
          </a:p>
          <a:p>
            <a:pPr lvl="1"/>
            <a:r>
              <a:rPr lang="en-US" sz="1600" dirty="0"/>
              <a:t>4 Low-Incidence ECSE Classrooms</a:t>
            </a:r>
          </a:p>
          <a:p>
            <a:r>
              <a:rPr lang="en-US" sz="1600" dirty="0"/>
              <a:t>ELC capacity based on best practice ratios is 452:</a:t>
            </a:r>
          </a:p>
          <a:p>
            <a:pPr lvl="1"/>
            <a:r>
              <a:rPr lang="en-US" sz="1600" dirty="0"/>
              <a:t>Title 18:1, ECSE Integrated 12:1, and ECSE Low Incidence 4:1 </a:t>
            </a:r>
          </a:p>
          <a:p>
            <a:r>
              <a:rPr lang="en-US" sz="1600" dirty="0"/>
              <a:t>ELC Staffing </a:t>
            </a:r>
          </a:p>
          <a:p>
            <a:pPr lvl="1"/>
            <a:r>
              <a:rPr lang="en-US" sz="1600" dirty="0"/>
              <a:t>1 Coordinator, 1 Admin. Assistant, 1 Nurse, 2 Social Workers, 2 Process Consultants, 2 SLPs, 1 SLP-A, 1 Occupational Therapist, 1 Physical </a:t>
            </a:r>
            <a:r>
              <a:rPr lang="en-US" sz="1600"/>
              <a:t>Therapist,</a:t>
            </a:r>
            <a:br>
              <a:rPr lang="en-US" sz="1600"/>
            </a:br>
            <a:r>
              <a:rPr lang="en-US" sz="1600"/>
              <a:t>26.5 </a:t>
            </a:r>
            <a:r>
              <a:rPr lang="en-US" sz="1600" dirty="0"/>
              <a:t>Paraprofessionals and 17 teachers</a:t>
            </a:r>
          </a:p>
          <a:p>
            <a:pPr marL="0" indent="0">
              <a:buNone/>
            </a:pPr>
            <a:r>
              <a:rPr lang="en-US" sz="1600" dirty="0"/>
              <a:t> </a:t>
            </a:r>
          </a:p>
          <a:p>
            <a:endParaRPr lang="en-US" sz="1600" dirty="0"/>
          </a:p>
        </p:txBody>
      </p:sp>
      <p:pic>
        <p:nvPicPr>
          <p:cNvPr id="4" name="Picture 3">
            <a:extLst>
              <a:ext uri="{FF2B5EF4-FFF2-40B4-BE49-F238E27FC236}">
                <a16:creationId xmlns:a16="http://schemas.microsoft.com/office/drawing/2014/main" id="{E18AB318-F8B6-7244-9FCE-50D3B12059BD}"/>
              </a:ext>
            </a:extLst>
          </p:cNvPr>
          <p:cNvPicPr>
            <a:picLocks noChangeAspect="1"/>
          </p:cNvPicPr>
          <p:nvPr/>
        </p:nvPicPr>
        <p:blipFill>
          <a:blip r:embed="rId3"/>
          <a:stretch>
            <a:fillRect/>
          </a:stretch>
        </p:blipFill>
        <p:spPr>
          <a:xfrm>
            <a:off x="6884569" y="2419300"/>
            <a:ext cx="4986305" cy="3328358"/>
          </a:xfrm>
          <a:prstGeom prst="rect">
            <a:avLst/>
          </a:prstGeom>
        </p:spPr>
      </p:pic>
    </p:spTree>
    <p:extLst>
      <p:ext uri="{BB962C8B-B14F-4D97-AF65-F5344CB8AC3E}">
        <p14:creationId xmlns:p14="http://schemas.microsoft.com/office/powerpoint/2010/main" val="5436498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28"/>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lt1"/>
              </a:buClr>
              <a:buSzPts val="4400"/>
              <a:buFont typeface="Arial"/>
              <a:buNone/>
            </a:pPr>
            <a:r>
              <a:rPr lang="en-US" dirty="0"/>
              <a:t>Preschool Acceptance Criteria</a:t>
            </a:r>
            <a:endParaRPr dirty="0"/>
          </a:p>
        </p:txBody>
      </p:sp>
      <p:sp>
        <p:nvSpPr>
          <p:cNvPr id="334" name="Google Shape;334;p28"/>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Autofit/>
          </a:bodyPr>
          <a:lstStyle/>
          <a:p>
            <a:pPr marL="228600" marR="0" lvl="0" indent="0" algn="l" rtl="0">
              <a:lnSpc>
                <a:spcPct val="90000"/>
              </a:lnSpc>
              <a:spcBef>
                <a:spcPts val="1000"/>
              </a:spcBef>
              <a:spcAft>
                <a:spcPts val="0"/>
              </a:spcAft>
              <a:buNone/>
            </a:pPr>
            <a:endParaRPr dirty="0"/>
          </a:p>
          <a:p>
            <a:pPr marL="228600" marR="0" lvl="0" indent="-50800" algn="l" rtl="0">
              <a:lnSpc>
                <a:spcPct val="90000"/>
              </a:lnSpc>
              <a:spcBef>
                <a:spcPts val="1000"/>
              </a:spcBef>
              <a:spcAft>
                <a:spcPts val="0"/>
              </a:spcAft>
              <a:buClr>
                <a:schemeClr val="dk1"/>
              </a:buClr>
              <a:buSzPts val="2800"/>
              <a:buFont typeface="Arial"/>
              <a:buNone/>
            </a:pPr>
            <a:endParaRPr sz="2800" b="0" i="0" u="none" dirty="0">
              <a:solidFill>
                <a:schemeClr val="dk1"/>
              </a:solidFill>
              <a:latin typeface="Arial"/>
              <a:ea typeface="Arial"/>
              <a:cs typeface="Arial"/>
              <a:sym typeface="Arial"/>
            </a:endParaRPr>
          </a:p>
        </p:txBody>
      </p:sp>
      <p:sp>
        <p:nvSpPr>
          <p:cNvPr id="6" name="TextBox 5">
            <a:extLst>
              <a:ext uri="{FF2B5EF4-FFF2-40B4-BE49-F238E27FC236}">
                <a16:creationId xmlns:a16="http://schemas.microsoft.com/office/drawing/2014/main" id="{23D445BA-6EF3-4602-A0E9-0425B4A74B6B}"/>
              </a:ext>
            </a:extLst>
          </p:cNvPr>
          <p:cNvSpPr txBox="1"/>
          <p:nvPr/>
        </p:nvSpPr>
        <p:spPr>
          <a:xfrm>
            <a:off x="345689" y="2037981"/>
            <a:ext cx="11206975" cy="4708981"/>
          </a:xfrm>
          <a:prstGeom prst="rect">
            <a:avLst/>
          </a:prstGeom>
          <a:noFill/>
        </p:spPr>
        <p:txBody>
          <a:bodyPr wrap="square">
            <a:spAutoFit/>
          </a:bodyPr>
          <a:lstStyle/>
          <a:p>
            <a:pPr marL="1200150" lvl="2" indent="-285750">
              <a:spcAft>
                <a:spcPts val="1200"/>
              </a:spcAft>
              <a:buFont typeface="Arial" panose="020B0604020202020204" pitchFamily="34" charset="0"/>
              <a:buChar char="•"/>
            </a:pPr>
            <a:r>
              <a:rPr lang="en-US" sz="2400" dirty="0">
                <a:effectLst/>
              </a:rPr>
              <a:t>Health Screening provided by the school district </a:t>
            </a:r>
          </a:p>
          <a:p>
            <a:pPr marL="1657350" lvl="3" indent="-285750">
              <a:spcAft>
                <a:spcPts val="1200"/>
              </a:spcAft>
              <a:buFont typeface="Arial" panose="020B0604020202020204" pitchFamily="34" charset="0"/>
              <a:buChar char="•"/>
            </a:pPr>
            <a:r>
              <a:rPr lang="en-US" sz="2400" dirty="0"/>
              <a:t>(including vision, hearing and a dental screening)</a:t>
            </a:r>
          </a:p>
          <a:p>
            <a:pPr marL="1200150" lvl="2" indent="-285750">
              <a:spcAft>
                <a:spcPts val="1200"/>
              </a:spcAft>
              <a:buFont typeface="Arial" panose="020B0604020202020204" pitchFamily="34" charset="0"/>
              <a:buChar char="•"/>
            </a:pPr>
            <a:r>
              <a:rPr lang="en-US" sz="2400" dirty="0"/>
              <a:t>Developmental Screening </a:t>
            </a:r>
          </a:p>
          <a:p>
            <a:pPr marL="1657350" lvl="3" indent="-285750">
              <a:spcAft>
                <a:spcPts val="1200"/>
              </a:spcAft>
              <a:buFont typeface="Arial" panose="020B0604020202020204" pitchFamily="34" charset="0"/>
              <a:buChar char="•"/>
            </a:pPr>
            <a:r>
              <a:rPr lang="en-US" sz="2400" dirty="0"/>
              <a:t>(including motor, language, thinking skills, and social emotional) </a:t>
            </a:r>
          </a:p>
          <a:p>
            <a:pPr marL="1200150" lvl="2" indent="-285750">
              <a:spcBef>
                <a:spcPts val="0"/>
              </a:spcBef>
              <a:spcAft>
                <a:spcPts val="1200"/>
              </a:spcAft>
              <a:buFont typeface="Arial" panose="020B0604020202020204" pitchFamily="34" charset="0"/>
              <a:buChar char="•"/>
            </a:pPr>
            <a:r>
              <a:rPr lang="en-US" sz="2400" dirty="0">
                <a:effectLst/>
              </a:rPr>
              <a:t>Title funded and monitored placements are offered to those students with the greatest need first</a:t>
            </a:r>
          </a:p>
          <a:p>
            <a:pPr marL="1200150" lvl="2" indent="-285750">
              <a:spcBef>
                <a:spcPts val="0"/>
              </a:spcBef>
              <a:spcAft>
                <a:spcPts val="1200"/>
              </a:spcAft>
              <a:buFont typeface="Arial" panose="020B0604020202020204" pitchFamily="34" charset="0"/>
              <a:buChar char="•"/>
            </a:pPr>
            <a:r>
              <a:rPr lang="en-US" sz="2400" dirty="0">
                <a:effectLst/>
              </a:rPr>
              <a:t>Evaluation </a:t>
            </a:r>
            <a:r>
              <a:rPr lang="en-US" sz="2400" dirty="0"/>
              <a:t>of </a:t>
            </a:r>
            <a:r>
              <a:rPr lang="en-US" sz="2400" dirty="0">
                <a:effectLst/>
              </a:rPr>
              <a:t>Special Education services throughout the entire </a:t>
            </a:r>
            <a:br>
              <a:rPr lang="en-US" sz="2400" dirty="0">
                <a:effectLst/>
              </a:rPr>
            </a:br>
            <a:r>
              <a:rPr lang="en-US" sz="2400" dirty="0">
                <a:effectLst/>
              </a:rPr>
              <a:t>school year</a:t>
            </a:r>
          </a:p>
          <a:p>
            <a:pPr marL="1200150" lvl="2" indent="-285750">
              <a:spcBef>
                <a:spcPts val="0"/>
              </a:spcBef>
              <a:spcAft>
                <a:spcPts val="1200"/>
              </a:spcAft>
              <a:buFont typeface="Arial" panose="020B0604020202020204" pitchFamily="34" charset="0"/>
              <a:buChar char="•"/>
            </a:pPr>
            <a:r>
              <a:rPr lang="en-US" sz="2400" dirty="0">
                <a:effectLst/>
              </a:rPr>
              <a:t>Any remaining Title and Peer spots are offered to families who participated in the screening</a:t>
            </a:r>
          </a:p>
        </p:txBody>
      </p:sp>
    </p:spTree>
    <p:extLst>
      <p:ext uri="{BB962C8B-B14F-4D97-AF65-F5344CB8AC3E}">
        <p14:creationId xmlns:p14="http://schemas.microsoft.com/office/powerpoint/2010/main" val="8348929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8F5F6C-0E31-874C-A166-4436A00195C9}"/>
              </a:ext>
            </a:extLst>
          </p:cNvPr>
          <p:cNvSpPr>
            <a:spLocks noGrp="1"/>
          </p:cNvSpPr>
          <p:nvPr>
            <p:ph type="body" idx="1"/>
          </p:nvPr>
        </p:nvSpPr>
        <p:spPr>
          <a:xfrm>
            <a:off x="498243" y="1408692"/>
            <a:ext cx="3671887" cy="1500187"/>
          </a:xfrm>
          <a:noFill/>
        </p:spPr>
        <p:txBody>
          <a:bodyPr>
            <a:noAutofit/>
          </a:bodyPr>
          <a:lstStyle/>
          <a:p>
            <a:r>
              <a:rPr lang="en-US" sz="4800" dirty="0">
                <a:solidFill>
                  <a:schemeClr val="bg1"/>
                </a:solidFill>
              </a:rPr>
              <a:t>Community Partnerships</a:t>
            </a:r>
          </a:p>
        </p:txBody>
      </p:sp>
      <p:pic>
        <p:nvPicPr>
          <p:cNvPr id="4" name="Picture 3" descr="Diagram&#10;&#10;Description automatically generated with medium confidence">
            <a:extLst>
              <a:ext uri="{FF2B5EF4-FFF2-40B4-BE49-F238E27FC236}">
                <a16:creationId xmlns:a16="http://schemas.microsoft.com/office/drawing/2014/main" id="{FECEEFAD-8E7D-5041-81EC-D632C264AF26}"/>
              </a:ext>
            </a:extLst>
          </p:cNvPr>
          <p:cNvPicPr>
            <a:picLocks noChangeAspect="1"/>
          </p:cNvPicPr>
          <p:nvPr/>
        </p:nvPicPr>
        <p:blipFill rotWithShape="1">
          <a:blip r:embed="rId3"/>
          <a:srcRect t="86285"/>
          <a:stretch/>
        </p:blipFill>
        <p:spPr>
          <a:xfrm>
            <a:off x="498243" y="4317257"/>
            <a:ext cx="10959262" cy="1763485"/>
          </a:xfrm>
          <a:prstGeom prst="rect">
            <a:avLst/>
          </a:prstGeom>
        </p:spPr>
      </p:pic>
    </p:spTree>
    <p:extLst>
      <p:ext uri="{BB962C8B-B14F-4D97-AF65-F5344CB8AC3E}">
        <p14:creationId xmlns:p14="http://schemas.microsoft.com/office/powerpoint/2010/main" val="38205782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645FA-5B51-AA40-B942-67E273CAF8F5}"/>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latin typeface="+mj-lt"/>
                <a:ea typeface="+mj-ea"/>
                <a:cs typeface="+mj-cs"/>
              </a:rPr>
              <a:t>ESL- English as a Second Language</a:t>
            </a:r>
          </a:p>
        </p:txBody>
      </p:sp>
      <p:pic>
        <p:nvPicPr>
          <p:cNvPr id="6" name="Content Placeholder 5" descr="A picture containing icon&#10;&#10;Description automatically generated">
            <a:extLst>
              <a:ext uri="{FF2B5EF4-FFF2-40B4-BE49-F238E27FC236}">
                <a16:creationId xmlns:a16="http://schemas.microsoft.com/office/drawing/2014/main" id="{55C56E73-C735-C44E-8AE6-62EC9DF97AF8}"/>
              </a:ext>
            </a:extLst>
          </p:cNvPr>
          <p:cNvPicPr>
            <a:picLocks noGrp="1" noChangeAspect="1"/>
          </p:cNvPicPr>
          <p:nvPr>
            <p:ph sz="half" idx="1"/>
          </p:nvPr>
        </p:nvPicPr>
        <p:blipFill rotWithShape="1">
          <a:blip r:embed="rId3"/>
          <a:srcRect l="27471" r="29483"/>
          <a:stretch/>
        </p:blipFill>
        <p:spPr>
          <a:xfrm>
            <a:off x="1995054" y="1971676"/>
            <a:ext cx="7920842" cy="3971924"/>
          </a:xfrm>
          <a:prstGeom prst="rect">
            <a:avLst/>
          </a:prstGeom>
        </p:spPr>
      </p:pic>
      <p:sp>
        <p:nvSpPr>
          <p:cNvPr id="7" name="TextBox 6">
            <a:extLst>
              <a:ext uri="{FF2B5EF4-FFF2-40B4-BE49-F238E27FC236}">
                <a16:creationId xmlns:a16="http://schemas.microsoft.com/office/drawing/2014/main" id="{7D3AD57F-F6B3-A746-8298-4CA474024896}"/>
              </a:ext>
            </a:extLst>
          </p:cNvPr>
          <p:cNvSpPr txBox="1"/>
          <p:nvPr/>
        </p:nvSpPr>
        <p:spPr>
          <a:xfrm>
            <a:off x="443345" y="5943600"/>
            <a:ext cx="11324112" cy="923330"/>
          </a:xfrm>
          <a:prstGeom prst="rect">
            <a:avLst/>
          </a:prstGeom>
          <a:noFill/>
        </p:spPr>
        <p:txBody>
          <a:bodyPr wrap="square" rtlCol="0">
            <a:spAutoFit/>
          </a:bodyPr>
          <a:lstStyle/>
          <a:p>
            <a:r>
              <a:rPr lang="en-US" dirty="0"/>
              <a:t>839 K-12 Students are receiving ESL services. We have had 50 Newcomers move into our district this school year. 13 of those students are designated as SLIFE. Students exit our program when they earn a 4.7 on the ACCESS test which is administered once a year or through a portfolio exit. </a:t>
            </a:r>
          </a:p>
        </p:txBody>
      </p:sp>
    </p:spTree>
    <p:extLst>
      <p:ext uri="{BB962C8B-B14F-4D97-AF65-F5344CB8AC3E}">
        <p14:creationId xmlns:p14="http://schemas.microsoft.com/office/powerpoint/2010/main" val="2053201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0CFE1-36BA-3540-A881-8CD5B1732D7C}"/>
              </a:ext>
            </a:extLst>
          </p:cNvPr>
          <p:cNvSpPr>
            <a:spLocks noGrp="1"/>
          </p:cNvSpPr>
          <p:nvPr>
            <p:ph type="title"/>
          </p:nvPr>
        </p:nvSpPr>
        <p:spPr/>
        <p:txBody>
          <a:bodyPr/>
          <a:lstStyle/>
          <a:p>
            <a:r>
              <a:rPr lang="en-US" dirty="0"/>
              <a:t>ESL Staffing and Services</a:t>
            </a:r>
          </a:p>
        </p:txBody>
      </p:sp>
      <p:sp>
        <p:nvSpPr>
          <p:cNvPr id="8" name="TextBox 7">
            <a:extLst>
              <a:ext uri="{FF2B5EF4-FFF2-40B4-BE49-F238E27FC236}">
                <a16:creationId xmlns:a16="http://schemas.microsoft.com/office/drawing/2014/main" id="{4E88D829-4A8D-C443-A0C9-ACAE6ACAD7E4}"/>
              </a:ext>
            </a:extLst>
          </p:cNvPr>
          <p:cNvSpPr txBox="1"/>
          <p:nvPr/>
        </p:nvSpPr>
        <p:spPr>
          <a:xfrm>
            <a:off x="557213" y="1943100"/>
            <a:ext cx="11415712" cy="4431983"/>
          </a:xfrm>
          <a:prstGeom prst="rect">
            <a:avLst/>
          </a:prstGeom>
          <a:noFill/>
        </p:spPr>
        <p:txBody>
          <a:bodyPr wrap="square" rtlCol="0">
            <a:spAutoFit/>
          </a:bodyPr>
          <a:lstStyle/>
          <a:p>
            <a:pPr marL="285750" indent="-285750">
              <a:buFont typeface="Arial" panose="020B0604020202020204" pitchFamily="34" charset="0"/>
              <a:buChar char="•"/>
            </a:pPr>
            <a:r>
              <a:rPr lang="en-US" sz="3600" dirty="0"/>
              <a:t>We offer ESL services at all schools K-12</a:t>
            </a:r>
          </a:p>
          <a:p>
            <a:pPr marL="285750" indent="-285750">
              <a:buFont typeface="Arial" panose="020B0604020202020204" pitchFamily="34" charset="0"/>
              <a:buChar char="•"/>
            </a:pPr>
            <a:endParaRPr lang="en-US" sz="3600" dirty="0"/>
          </a:p>
          <a:p>
            <a:pPr marL="285750" indent="-285750">
              <a:buFont typeface="Arial" panose="020B0604020202020204" pitchFamily="34" charset="0"/>
              <a:buChar char="•"/>
            </a:pPr>
            <a:r>
              <a:rPr lang="en-US" sz="3600" dirty="0"/>
              <a:t>We have 32 full time staff members and 1 part-time staff member</a:t>
            </a:r>
          </a:p>
          <a:p>
            <a:pPr marL="742950" lvl="1" indent="-285750">
              <a:buFont typeface="Arial" panose="020B0604020202020204" pitchFamily="34" charset="0"/>
              <a:buChar char="•"/>
            </a:pPr>
            <a:r>
              <a:rPr lang="en-US" sz="2400" dirty="0"/>
              <a:t>2 ESL Family Advocates</a:t>
            </a:r>
          </a:p>
          <a:p>
            <a:pPr marL="742950" lvl="1" indent="-285750">
              <a:buFont typeface="Arial" panose="020B0604020202020204" pitchFamily="34" charset="0"/>
              <a:buChar char="•"/>
            </a:pPr>
            <a:r>
              <a:rPr lang="en-US" sz="2400" dirty="0"/>
              <a:t>1 Part-Time ESL Interpreter/Translator (Spanish)</a:t>
            </a:r>
          </a:p>
          <a:p>
            <a:pPr marL="742950" lvl="1" indent="-285750">
              <a:buFont typeface="Arial" panose="020B0604020202020204" pitchFamily="34" charset="0"/>
              <a:buChar char="•"/>
            </a:pPr>
            <a:r>
              <a:rPr lang="en-US" sz="2400" dirty="0"/>
              <a:t>24 ESL Teachers</a:t>
            </a:r>
          </a:p>
          <a:p>
            <a:pPr marL="742950" lvl="1" indent="-285750">
              <a:buFont typeface="Arial" panose="020B0604020202020204" pitchFamily="34" charset="0"/>
              <a:buChar char="•"/>
            </a:pPr>
            <a:r>
              <a:rPr lang="en-US" sz="2400" dirty="0"/>
              <a:t>1 ESL Assessment Specialist</a:t>
            </a:r>
          </a:p>
          <a:p>
            <a:pPr marL="742950" lvl="1" indent="-285750">
              <a:buFont typeface="Arial" panose="020B0604020202020204" pitchFamily="34" charset="0"/>
              <a:buChar char="•"/>
            </a:pPr>
            <a:r>
              <a:rPr lang="en-US" sz="2400" dirty="0"/>
              <a:t>1 ESL Instructional Specialist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8572030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212B-78EE-C041-A097-2827E65DD737}"/>
              </a:ext>
            </a:extLst>
          </p:cNvPr>
          <p:cNvSpPr>
            <a:spLocks noGrp="1"/>
          </p:cNvSpPr>
          <p:nvPr>
            <p:ph type="title"/>
          </p:nvPr>
        </p:nvSpPr>
        <p:spPr/>
        <p:txBody>
          <a:bodyPr>
            <a:normAutofit/>
          </a:bodyPr>
          <a:lstStyle/>
          <a:p>
            <a:r>
              <a:rPr lang="en-US" dirty="0"/>
              <a:t>Home School Partnerships</a:t>
            </a:r>
          </a:p>
        </p:txBody>
      </p:sp>
      <p:sp>
        <p:nvSpPr>
          <p:cNvPr id="3" name="TextBox 2">
            <a:extLst>
              <a:ext uri="{FF2B5EF4-FFF2-40B4-BE49-F238E27FC236}">
                <a16:creationId xmlns:a16="http://schemas.microsoft.com/office/drawing/2014/main" id="{400E68DD-F1ED-3545-95E0-273E8571565D}"/>
              </a:ext>
            </a:extLst>
          </p:cNvPr>
          <p:cNvSpPr txBox="1"/>
          <p:nvPr/>
        </p:nvSpPr>
        <p:spPr>
          <a:xfrm>
            <a:off x="285750" y="1928813"/>
            <a:ext cx="11701463" cy="4093428"/>
          </a:xfrm>
          <a:prstGeom prst="rect">
            <a:avLst/>
          </a:prstGeom>
          <a:noFill/>
        </p:spPr>
        <p:txBody>
          <a:bodyPr wrap="square" rtlCol="0">
            <a:spAutoFit/>
          </a:bodyPr>
          <a:lstStyle/>
          <a:p>
            <a:pPr fontAlgn="base"/>
            <a:endParaRPr lang="en-US" b="1" dirty="0"/>
          </a:p>
          <a:p>
            <a:pPr fontAlgn="base"/>
            <a:r>
              <a:rPr lang="en-US" sz="2800" dirty="0"/>
              <a:t>Parents are a child’s first teacher, and the home is a child’s first classroom. As key resources for learning and growth, parents help to shape a child’s social, emotional and physical development so that he/she can thrive in school and beyond.</a:t>
            </a:r>
          </a:p>
          <a:p>
            <a:pPr fontAlgn="base"/>
            <a:endParaRPr lang="en-US" sz="2800" dirty="0"/>
          </a:p>
          <a:p>
            <a:pPr fontAlgn="base"/>
            <a:r>
              <a:rPr lang="en-US" sz="2800" dirty="0"/>
              <a:t>Supporting student success starts with a shared agreement among families, schools and the community to work together and it involves committed actions to make it happen.</a:t>
            </a:r>
          </a:p>
          <a:p>
            <a:endParaRPr lang="en-US" dirty="0"/>
          </a:p>
        </p:txBody>
      </p:sp>
      <p:sp>
        <p:nvSpPr>
          <p:cNvPr id="4" name="TextBox 3">
            <a:extLst>
              <a:ext uri="{FF2B5EF4-FFF2-40B4-BE49-F238E27FC236}">
                <a16:creationId xmlns:a16="http://schemas.microsoft.com/office/drawing/2014/main" id="{163F7D9A-CC61-8840-8524-D045DC965D93}"/>
              </a:ext>
            </a:extLst>
          </p:cNvPr>
          <p:cNvSpPr txBox="1"/>
          <p:nvPr/>
        </p:nvSpPr>
        <p:spPr>
          <a:xfrm>
            <a:off x="0" y="6229350"/>
            <a:ext cx="11987213" cy="492443"/>
          </a:xfrm>
          <a:prstGeom prst="rect">
            <a:avLst/>
          </a:prstGeom>
          <a:noFill/>
        </p:spPr>
        <p:txBody>
          <a:bodyPr wrap="square" rtlCol="0">
            <a:spAutoFit/>
          </a:bodyPr>
          <a:lstStyle/>
          <a:p>
            <a:r>
              <a:rPr lang="en-US" dirty="0"/>
              <a:t>“</a:t>
            </a:r>
            <a:r>
              <a:rPr lang="en-US" sz="1200" dirty="0"/>
              <a:t>How to Support Student Learning at Home.” </a:t>
            </a:r>
            <a:r>
              <a:rPr lang="en-US" sz="1200" i="1" dirty="0"/>
              <a:t>CAPTA Toolkit</a:t>
            </a:r>
            <a:r>
              <a:rPr lang="en-US" sz="1200" dirty="0"/>
              <a:t>, http://</a:t>
            </a:r>
            <a:r>
              <a:rPr lang="en-US" sz="1200" dirty="0" err="1"/>
              <a:t>toolkit.capta.org</a:t>
            </a:r>
            <a:r>
              <a:rPr lang="en-US" sz="1200" dirty="0"/>
              <a:t>/programs/family-engagement/how-to-support-student-learning-at-home/. </a:t>
            </a:r>
          </a:p>
          <a:p>
            <a:endParaRPr lang="en-US" sz="800" dirty="0"/>
          </a:p>
        </p:txBody>
      </p:sp>
    </p:spTree>
    <p:extLst>
      <p:ext uri="{BB962C8B-B14F-4D97-AF65-F5344CB8AC3E}">
        <p14:creationId xmlns:p14="http://schemas.microsoft.com/office/powerpoint/2010/main" val="28098937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28"/>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lt1"/>
              </a:buClr>
              <a:buSzPts val="4400"/>
              <a:buFont typeface="Arial"/>
              <a:buNone/>
            </a:pPr>
            <a:r>
              <a:rPr lang="en-US" dirty="0"/>
              <a:t>Expanded Program Will Help Students</a:t>
            </a:r>
            <a:endParaRPr dirty="0"/>
          </a:p>
        </p:txBody>
      </p:sp>
      <p:sp>
        <p:nvSpPr>
          <p:cNvPr id="334" name="Google Shape;334;p28"/>
          <p:cNvSpPr txBox="1">
            <a:spLocks noGrp="1"/>
          </p:cNvSpPr>
          <p:nvPr>
            <p:ph type="body" idx="1"/>
          </p:nvPr>
        </p:nvSpPr>
        <p:spPr>
          <a:xfrm>
            <a:off x="0" y="2208810"/>
            <a:ext cx="7956468" cy="3968152"/>
          </a:xfrm>
          <a:prstGeom prst="rect">
            <a:avLst/>
          </a:prstGeom>
          <a:noFill/>
          <a:ln>
            <a:noFill/>
          </a:ln>
        </p:spPr>
        <p:txBody>
          <a:bodyPr spcFirstLastPara="1" wrap="square" lIns="91425" tIns="45700" rIns="91425" bIns="45700" anchor="t" anchorCtr="0">
            <a:noAutofit/>
          </a:bodyPr>
          <a:lstStyle/>
          <a:p>
            <a:pPr lvl="2">
              <a:spcBef>
                <a:spcPts val="0"/>
              </a:spcBef>
              <a:spcAft>
                <a:spcPts val="1200"/>
              </a:spcAft>
            </a:pPr>
            <a:r>
              <a:rPr lang="en-US" sz="2400" dirty="0">
                <a:effectLst/>
              </a:rPr>
              <a:t>Expanded program offers additional placements to children </a:t>
            </a:r>
          </a:p>
          <a:p>
            <a:pPr lvl="2">
              <a:spcBef>
                <a:spcPts val="0"/>
              </a:spcBef>
              <a:spcAft>
                <a:spcPts val="1200"/>
              </a:spcAft>
            </a:pPr>
            <a:r>
              <a:rPr lang="en-US" sz="2400" dirty="0">
                <a:effectLst/>
              </a:rPr>
              <a:t>A longer day with before and after school childcare. </a:t>
            </a:r>
          </a:p>
          <a:p>
            <a:pPr lvl="2">
              <a:spcBef>
                <a:spcPts val="0"/>
              </a:spcBef>
              <a:spcAft>
                <a:spcPts val="1200"/>
              </a:spcAft>
            </a:pPr>
            <a:r>
              <a:rPr lang="en-US" sz="2400" dirty="0">
                <a:effectLst/>
              </a:rPr>
              <a:t>More openings would allow additional “peer” spots which would change the qualification matrix. </a:t>
            </a:r>
          </a:p>
          <a:p>
            <a:pPr marL="228600" marR="0" lvl="0" indent="-50800" algn="l" rtl="0">
              <a:lnSpc>
                <a:spcPct val="90000"/>
              </a:lnSpc>
              <a:spcBef>
                <a:spcPts val="1000"/>
              </a:spcBef>
              <a:spcAft>
                <a:spcPts val="0"/>
              </a:spcAft>
              <a:buClr>
                <a:schemeClr val="dk1"/>
              </a:buClr>
              <a:buSzPts val="2800"/>
              <a:buFont typeface="Arial"/>
              <a:buNone/>
            </a:pPr>
            <a:endParaRPr sz="2800" b="0" i="0" u="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3075171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28"/>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lt1"/>
              </a:buClr>
              <a:buSzPts val="4400"/>
              <a:buFont typeface="Arial"/>
              <a:buNone/>
            </a:pPr>
            <a:r>
              <a:rPr lang="en-US" dirty="0"/>
              <a:t>What Would Benefit Our Students Most</a:t>
            </a:r>
            <a:endParaRPr dirty="0"/>
          </a:p>
        </p:txBody>
      </p:sp>
      <p:sp>
        <p:nvSpPr>
          <p:cNvPr id="334" name="Google Shape;334;p28"/>
          <p:cNvSpPr txBox="1">
            <a:spLocks noGrp="1"/>
          </p:cNvSpPr>
          <p:nvPr>
            <p:ph type="body" idx="1"/>
          </p:nvPr>
        </p:nvSpPr>
        <p:spPr>
          <a:xfrm>
            <a:off x="0" y="2243138"/>
            <a:ext cx="7279574" cy="4249737"/>
          </a:xfrm>
          <a:prstGeom prst="rect">
            <a:avLst/>
          </a:prstGeom>
          <a:noFill/>
          <a:ln>
            <a:noFill/>
          </a:ln>
        </p:spPr>
        <p:txBody>
          <a:bodyPr spcFirstLastPara="1" wrap="square" lIns="91425" tIns="45700" rIns="91425" bIns="45700" anchor="t" anchorCtr="0">
            <a:noAutofit/>
          </a:bodyPr>
          <a:lstStyle/>
          <a:p>
            <a:pPr lvl="2" eaLnBrk="0" fontAlgn="base" hangingPunct="0">
              <a:lnSpc>
                <a:spcPct val="100000"/>
              </a:lnSpc>
              <a:spcBef>
                <a:spcPct val="0"/>
              </a:spcBef>
              <a:spcAft>
                <a:spcPts val="1200"/>
              </a:spcAft>
            </a:pPr>
            <a:r>
              <a:rPr kumimoji="0" lang="en-US" altLang="en-US" sz="2400" b="0" i="0" u="none" strike="noStrike" cap="none" normalizeH="0" baseline="0" dirty="0">
                <a:ln>
                  <a:noFill/>
                </a:ln>
                <a:solidFill>
                  <a:schemeClr val="tx1"/>
                </a:solidFill>
                <a:effectLst/>
                <a:latin typeface="Arial" panose="020B0604020202020204" pitchFamily="34" charset="0"/>
              </a:rPr>
              <a:t>More Special Education and ESOL Teachers and Paraprofessionals</a:t>
            </a:r>
          </a:p>
          <a:p>
            <a:pPr lvl="2" eaLnBrk="0" fontAlgn="base" hangingPunct="0">
              <a:lnSpc>
                <a:spcPct val="100000"/>
              </a:lnSpc>
              <a:spcBef>
                <a:spcPct val="0"/>
              </a:spcBef>
              <a:spcAft>
                <a:spcPts val="1200"/>
              </a:spcAft>
            </a:pPr>
            <a:r>
              <a:rPr kumimoji="0" lang="en-US" altLang="en-US" sz="2400" b="0" i="0" u="none" strike="noStrike" cap="none" normalizeH="0" baseline="0" dirty="0">
                <a:ln>
                  <a:noFill/>
                </a:ln>
                <a:solidFill>
                  <a:schemeClr val="tx1"/>
                </a:solidFill>
                <a:effectLst/>
                <a:latin typeface="Arial" panose="020B0604020202020204" pitchFamily="34" charset="0"/>
              </a:rPr>
              <a:t>A Chuukese speaking translator/interpreter/family advocate. </a:t>
            </a:r>
          </a:p>
          <a:p>
            <a:pPr lvl="2" eaLnBrk="0" fontAlgn="base" hangingPunct="0">
              <a:lnSpc>
                <a:spcPct val="100000"/>
              </a:lnSpc>
              <a:spcBef>
                <a:spcPct val="0"/>
              </a:spcBef>
              <a:spcAft>
                <a:spcPts val="1200"/>
              </a:spcAft>
            </a:pPr>
            <a:r>
              <a:rPr kumimoji="0" lang="en-US" altLang="en-US" sz="2400" b="0" i="0" u="none" strike="noStrike" cap="none" normalizeH="0" baseline="0" dirty="0">
                <a:ln>
                  <a:noFill/>
                </a:ln>
                <a:solidFill>
                  <a:schemeClr val="tx1"/>
                </a:solidFill>
                <a:effectLst/>
                <a:latin typeface="Arial" panose="020B0604020202020204" pitchFamily="34" charset="0"/>
              </a:rPr>
              <a:t>More time with SPED and ESOL staff for professional development and planning/collaboration. </a:t>
            </a:r>
          </a:p>
          <a:p>
            <a:pPr lvl="2" eaLnBrk="0" fontAlgn="base" hangingPunct="0">
              <a:lnSpc>
                <a:spcPct val="100000"/>
              </a:lnSpc>
              <a:spcBef>
                <a:spcPct val="0"/>
              </a:spcBef>
              <a:spcAft>
                <a:spcPts val="1200"/>
              </a:spcAft>
            </a:pPr>
            <a:r>
              <a:rPr kumimoji="0" lang="en-US" altLang="en-US" sz="2400" b="0" i="0" u="none" strike="noStrike" cap="none" normalizeH="0" baseline="0" dirty="0">
                <a:ln>
                  <a:noFill/>
                </a:ln>
                <a:solidFill>
                  <a:schemeClr val="tx1"/>
                </a:solidFill>
                <a:effectLst/>
                <a:latin typeface="Arial" panose="020B0604020202020204" pitchFamily="34" charset="0"/>
              </a:rPr>
              <a:t>Additional Sites to Expand Program for More Children</a:t>
            </a:r>
          </a:p>
          <a:p>
            <a:pPr marL="228600" marR="0" lvl="0" indent="0" algn="l" rtl="0">
              <a:lnSpc>
                <a:spcPct val="90000"/>
              </a:lnSpc>
              <a:spcBef>
                <a:spcPts val="1000"/>
              </a:spcBef>
              <a:spcAft>
                <a:spcPts val="0"/>
              </a:spcAft>
              <a:buNone/>
            </a:pPr>
            <a:endParaRPr dirty="0"/>
          </a:p>
          <a:p>
            <a:pPr marL="228600" marR="0" lvl="0" indent="-50800" algn="l" rtl="0">
              <a:lnSpc>
                <a:spcPct val="90000"/>
              </a:lnSpc>
              <a:spcBef>
                <a:spcPts val="1000"/>
              </a:spcBef>
              <a:spcAft>
                <a:spcPts val="0"/>
              </a:spcAft>
              <a:buClr>
                <a:schemeClr val="dk1"/>
              </a:buClr>
              <a:buSzPts val="2800"/>
              <a:buFont typeface="Arial"/>
              <a:buNone/>
            </a:pPr>
            <a:endParaRPr sz="2800" b="0" i="0" u="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1423218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28"/>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lt1"/>
              </a:buClr>
              <a:buSzPts val="4400"/>
              <a:buFont typeface="Arial"/>
              <a:buNone/>
            </a:pPr>
            <a:r>
              <a:rPr lang="en-US" dirty="0"/>
              <a:t>What Matters Most </a:t>
            </a:r>
            <a:r>
              <a:rPr lang="en-US" sz="4400" b="0" i="0" u="none" dirty="0">
                <a:solidFill>
                  <a:schemeClr val="lt1"/>
                </a:solidFill>
                <a:latin typeface="Arial"/>
                <a:ea typeface="Arial"/>
                <a:cs typeface="Arial"/>
                <a:sym typeface="Arial"/>
              </a:rPr>
              <a:t> </a:t>
            </a:r>
            <a:endParaRPr dirty="0"/>
          </a:p>
        </p:txBody>
      </p:sp>
      <p:sp>
        <p:nvSpPr>
          <p:cNvPr id="334" name="Google Shape;334;p28"/>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Autofit/>
          </a:bodyPr>
          <a:lstStyle/>
          <a:p>
            <a:pPr marL="228600" marR="0" lvl="0" indent="0" algn="l" rtl="0">
              <a:lnSpc>
                <a:spcPct val="90000"/>
              </a:lnSpc>
              <a:spcBef>
                <a:spcPts val="0"/>
              </a:spcBef>
              <a:spcAft>
                <a:spcPts val="0"/>
              </a:spcAft>
              <a:buNone/>
            </a:pPr>
            <a:r>
              <a:rPr lang="en-US" dirty="0"/>
              <a:t>Several factors have a positive impact on PreK education. These include:</a:t>
            </a:r>
            <a:endParaRPr dirty="0"/>
          </a:p>
          <a:p>
            <a:pPr marL="0" marR="0" lvl="0" indent="0" algn="l" rtl="0">
              <a:lnSpc>
                <a:spcPct val="90000"/>
              </a:lnSpc>
              <a:spcBef>
                <a:spcPts val="0"/>
              </a:spcBef>
              <a:spcAft>
                <a:spcPts val="0"/>
              </a:spcAft>
              <a:buNone/>
            </a:pP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Significant enrollment of community’s youngest learners</a:t>
            </a:r>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Community Partnerships</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dirty="0">
                <a:solidFill>
                  <a:schemeClr val="dk1"/>
                </a:solidFill>
                <a:latin typeface="Arial"/>
                <a:cs typeface="Arial"/>
                <a:sym typeface="Arial"/>
              </a:rPr>
              <a:t>Fully staffed teachers and support personnel</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Home School Partnerships</a:t>
            </a:r>
            <a:endParaRPr sz="2800" b="0" i="0" u="none" dirty="0">
              <a:solidFill>
                <a:schemeClr val="dk1"/>
              </a:solidFill>
              <a:latin typeface="Arial"/>
              <a:ea typeface="Arial"/>
              <a:cs typeface="Arial"/>
              <a:sym typeface="Arial"/>
            </a:endParaRPr>
          </a:p>
          <a:p>
            <a:pPr marL="228600" marR="0" lvl="0" indent="0" algn="l" rtl="0">
              <a:lnSpc>
                <a:spcPct val="90000"/>
              </a:lnSpc>
              <a:spcBef>
                <a:spcPts val="1000"/>
              </a:spcBef>
              <a:spcAft>
                <a:spcPts val="0"/>
              </a:spcAft>
              <a:buNone/>
            </a:pPr>
            <a:endParaRPr dirty="0"/>
          </a:p>
          <a:p>
            <a:pPr marL="228600" marR="0" lvl="0" indent="-50800" algn="l" rtl="0">
              <a:lnSpc>
                <a:spcPct val="90000"/>
              </a:lnSpc>
              <a:spcBef>
                <a:spcPts val="1000"/>
              </a:spcBef>
              <a:spcAft>
                <a:spcPts val="0"/>
              </a:spcAft>
              <a:buClr>
                <a:schemeClr val="dk1"/>
              </a:buClr>
              <a:buSzPts val="2800"/>
              <a:buFont typeface="Arial"/>
              <a:buNone/>
            </a:pPr>
            <a:endParaRPr sz="2800" b="0" i="0" u="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1975593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5F4B-F138-8E4A-9A11-AE59D37A9A3B}"/>
              </a:ext>
            </a:extLst>
          </p:cNvPr>
          <p:cNvSpPr>
            <a:spLocks noGrp="1"/>
          </p:cNvSpPr>
          <p:nvPr>
            <p:ph type="ctrTitle"/>
          </p:nvPr>
        </p:nvSpPr>
        <p:spPr>
          <a:xfrm>
            <a:off x="1523999" y="3429000"/>
            <a:ext cx="9144000" cy="1350169"/>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Improving Student Performance</a:t>
            </a:r>
            <a:br>
              <a:rPr lang="en-US" dirty="0"/>
            </a:br>
            <a:r>
              <a:rPr lang="en-US" dirty="0"/>
              <a:t>Grades PreK-5</a:t>
            </a:r>
          </a:p>
        </p:txBody>
      </p:sp>
      <p:sp>
        <p:nvSpPr>
          <p:cNvPr id="3" name="Subtitle 2">
            <a:extLst>
              <a:ext uri="{FF2B5EF4-FFF2-40B4-BE49-F238E27FC236}">
                <a16:creationId xmlns:a16="http://schemas.microsoft.com/office/drawing/2014/main" id="{6A347AD5-959C-BF44-86FE-43062500451A}"/>
              </a:ext>
            </a:extLst>
          </p:cNvPr>
          <p:cNvSpPr>
            <a:spLocks noGrp="1"/>
          </p:cNvSpPr>
          <p:nvPr>
            <p:ph type="subTitle" idx="1"/>
          </p:nvPr>
        </p:nvSpPr>
        <p:spPr>
          <a:xfrm>
            <a:off x="1524000" y="5109861"/>
            <a:ext cx="8775700" cy="655939"/>
          </a:xfrm>
        </p:spPr>
        <p:txBody>
          <a:bodyPr>
            <a:normAutofit fontScale="55000" lnSpcReduction="20000"/>
          </a:bodyPr>
          <a:lstStyle/>
          <a:p>
            <a:r>
              <a:rPr lang="en-US" sz="3600" dirty="0"/>
              <a:t>Dr. Diane Rutledge</a:t>
            </a:r>
          </a:p>
          <a:p>
            <a:r>
              <a:rPr lang="en-US" sz="3600" dirty="0"/>
              <a:t>District Leadership Solutions</a:t>
            </a:r>
          </a:p>
        </p:txBody>
      </p:sp>
    </p:spTree>
    <p:extLst>
      <p:ext uri="{BB962C8B-B14F-4D97-AF65-F5344CB8AC3E}">
        <p14:creationId xmlns:p14="http://schemas.microsoft.com/office/powerpoint/2010/main" val="13990227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73A30-AADE-444B-99CB-68EF44CE92A1}"/>
              </a:ext>
            </a:extLst>
          </p:cNvPr>
          <p:cNvSpPr>
            <a:spLocks noGrp="1"/>
          </p:cNvSpPr>
          <p:nvPr>
            <p:ph type="ctrTitle"/>
          </p:nvPr>
        </p:nvSpPr>
        <p:spPr/>
        <p:txBody>
          <a:bodyPr/>
          <a:lstStyle/>
          <a:p>
            <a:r>
              <a:rPr lang="en-US" dirty="0"/>
              <a:t>PreK – Grade 5</a:t>
            </a:r>
          </a:p>
        </p:txBody>
      </p:sp>
      <p:sp>
        <p:nvSpPr>
          <p:cNvPr id="3" name="Subtitle 2">
            <a:extLst>
              <a:ext uri="{FF2B5EF4-FFF2-40B4-BE49-F238E27FC236}">
                <a16:creationId xmlns:a16="http://schemas.microsoft.com/office/drawing/2014/main" id="{B74CF037-F64C-374C-B97B-7374AF45AB15}"/>
              </a:ext>
            </a:extLst>
          </p:cNvPr>
          <p:cNvSpPr>
            <a:spLocks noGrp="1"/>
          </p:cNvSpPr>
          <p:nvPr>
            <p:ph type="subTitle" idx="1"/>
          </p:nvPr>
        </p:nvSpPr>
        <p:spPr/>
        <p:txBody>
          <a:bodyPr>
            <a:normAutofit/>
          </a:bodyPr>
          <a:lstStyle/>
          <a:p>
            <a:r>
              <a:rPr lang="en-US" sz="3600" dirty="0">
                <a:solidFill>
                  <a:schemeClr val="bg1"/>
                </a:solidFill>
              </a:rPr>
              <a:t>What’s Possible?</a:t>
            </a:r>
          </a:p>
        </p:txBody>
      </p:sp>
    </p:spTree>
    <p:extLst>
      <p:ext uri="{BB962C8B-B14F-4D97-AF65-F5344CB8AC3E}">
        <p14:creationId xmlns:p14="http://schemas.microsoft.com/office/powerpoint/2010/main" val="9834716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30E05-3960-BD43-90EF-02F6F051282C}"/>
              </a:ext>
            </a:extLst>
          </p:cNvPr>
          <p:cNvSpPr>
            <a:spLocks noGrp="1"/>
          </p:cNvSpPr>
          <p:nvPr>
            <p:ph type="title"/>
          </p:nvPr>
        </p:nvSpPr>
        <p:spPr>
          <a:xfrm>
            <a:off x="831850" y="2364058"/>
            <a:ext cx="10515600" cy="3088887"/>
          </a:xfrm>
        </p:spPr>
        <p:txBody>
          <a:bodyPr/>
          <a:lstStyle/>
          <a:p>
            <a:r>
              <a:rPr lang="en-US" dirty="0"/>
              <a:t>Characteristics of Improved School Districts</a:t>
            </a:r>
          </a:p>
        </p:txBody>
      </p:sp>
    </p:spTree>
    <p:extLst>
      <p:ext uri="{BB962C8B-B14F-4D97-AF65-F5344CB8AC3E}">
        <p14:creationId xmlns:p14="http://schemas.microsoft.com/office/powerpoint/2010/main" val="41146394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D9F12-76D3-4714-904C-2012640C2B2A}"/>
              </a:ext>
            </a:extLst>
          </p:cNvPr>
          <p:cNvSpPr>
            <a:spLocks noGrp="1"/>
          </p:cNvSpPr>
          <p:nvPr>
            <p:ph type="title"/>
          </p:nvPr>
        </p:nvSpPr>
        <p:spPr/>
        <p:txBody>
          <a:bodyPr/>
          <a:lstStyle/>
          <a:p>
            <a:r>
              <a:rPr lang="en-US" dirty="0">
                <a:solidFill>
                  <a:schemeClr val="lt1"/>
                </a:solidFill>
                <a:latin typeface="Arial"/>
                <a:cs typeface="Arial"/>
                <a:sym typeface="Arial"/>
              </a:rPr>
              <a:t>Successful Strategies That Impact Achievement</a:t>
            </a:r>
            <a:endParaRPr lang="en-US" dirty="0"/>
          </a:p>
        </p:txBody>
      </p:sp>
      <p:sp>
        <p:nvSpPr>
          <p:cNvPr id="3" name="Content Placeholder 2">
            <a:extLst>
              <a:ext uri="{FF2B5EF4-FFF2-40B4-BE49-F238E27FC236}">
                <a16:creationId xmlns:a16="http://schemas.microsoft.com/office/drawing/2014/main" id="{7D6BC2BE-FBBC-4192-B2B0-5A89B0B27534}"/>
              </a:ext>
            </a:extLst>
          </p:cNvPr>
          <p:cNvSpPr>
            <a:spLocks noGrp="1"/>
          </p:cNvSpPr>
          <p:nvPr>
            <p:ph idx="1"/>
          </p:nvPr>
        </p:nvSpPr>
        <p:spPr/>
        <p:txBody>
          <a:bodyPr>
            <a:normAutofit fontScale="85000" lnSpcReduction="20000"/>
          </a:bodyPr>
          <a:lstStyle/>
          <a:p>
            <a:pPr marL="0" indent="0">
              <a:spcBef>
                <a:spcPts val="0"/>
              </a:spcBef>
              <a:buClr>
                <a:schemeClr val="dk1"/>
              </a:buClr>
              <a:buSzPts val="2800"/>
              <a:buNone/>
            </a:pPr>
            <a:r>
              <a:rPr lang="en-US" dirty="0"/>
              <a:t>Research identifies key factors that impact a school district’s ability to improve student achievement. These factors include: </a:t>
            </a:r>
          </a:p>
          <a:p>
            <a:pPr marL="228600" marR="0" lvl="0" indent="-228600" algn="l" rtl="0">
              <a:lnSpc>
                <a:spcPct val="90000"/>
              </a:lnSpc>
              <a:spcBef>
                <a:spcPts val="0"/>
              </a:spcBef>
              <a:spcAft>
                <a:spcPts val="0"/>
              </a:spcAft>
              <a:buClr>
                <a:schemeClr val="dk1"/>
              </a:buClr>
              <a:buSzPts val="2800"/>
              <a:buFont typeface="Arial"/>
              <a:buChar char="•"/>
            </a:pPr>
            <a:endParaRPr lang="en-US" sz="2800" b="0" i="0" u="none" dirty="0">
              <a:solidFill>
                <a:schemeClr val="dk1"/>
              </a:solidFill>
              <a:latin typeface="Arial"/>
              <a:ea typeface="Arial"/>
              <a:cs typeface="Arial"/>
              <a:sym typeface="Arial"/>
            </a:endParaRPr>
          </a:p>
          <a:p>
            <a:pPr marL="228600" marR="0" lvl="0" indent="-228600" algn="l" rtl="0">
              <a:lnSpc>
                <a:spcPct val="150000"/>
              </a:lnSpc>
              <a:spcBef>
                <a:spcPts val="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Districts are fully staffed with high quality teachers and principals</a:t>
            </a:r>
          </a:p>
          <a:p>
            <a:pPr marL="228600" marR="0" lvl="0" indent="-228600" algn="l" rtl="0">
              <a:lnSpc>
                <a:spcPct val="150000"/>
              </a:lnSpc>
              <a:spcBef>
                <a:spcPts val="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High level of additional support services available for students</a:t>
            </a:r>
          </a:p>
          <a:p>
            <a:pPr lvl="1">
              <a:lnSpc>
                <a:spcPct val="150000"/>
              </a:lnSpc>
              <a:spcBef>
                <a:spcPts val="0"/>
              </a:spcBef>
              <a:buClr>
                <a:schemeClr val="dk1"/>
              </a:buClr>
              <a:buSzPts val="2800"/>
              <a:buFont typeface="Arial"/>
              <a:buChar char="•"/>
            </a:pPr>
            <a:r>
              <a:rPr lang="en-US" b="0" i="0" u="none" dirty="0">
                <a:solidFill>
                  <a:schemeClr val="dk1"/>
                </a:solidFill>
                <a:latin typeface="Arial"/>
                <a:ea typeface="Arial"/>
                <a:cs typeface="Arial"/>
                <a:sym typeface="Arial"/>
              </a:rPr>
              <a:t>Coaches for teachers and principals, interventionists, reading and math specialists</a:t>
            </a:r>
          </a:p>
          <a:p>
            <a:pPr marL="228600" marR="0" lvl="0" indent="-228600" algn="l" rtl="0">
              <a:lnSpc>
                <a:spcPct val="150000"/>
              </a:lnSpc>
              <a:spcBef>
                <a:spcPts val="0"/>
              </a:spcBef>
              <a:spcAft>
                <a:spcPts val="0"/>
              </a:spcAft>
              <a:buClr>
                <a:schemeClr val="dk1"/>
              </a:buClr>
              <a:buSzPts val="2800"/>
              <a:buFont typeface="Arial"/>
              <a:buChar char="•"/>
            </a:pPr>
            <a:r>
              <a:rPr lang="en-US" dirty="0">
                <a:solidFill>
                  <a:schemeClr val="dk1"/>
                </a:solidFill>
                <a:latin typeface="Arial"/>
                <a:ea typeface="Arial"/>
                <a:cs typeface="Arial"/>
                <a:sym typeface="Arial"/>
              </a:rPr>
              <a:t>Schools function at optimal capacity</a:t>
            </a:r>
          </a:p>
          <a:p>
            <a:pPr marL="228600" marR="0" lvl="0" indent="-228600" algn="l" rtl="0">
              <a:lnSpc>
                <a:spcPct val="150000"/>
              </a:lnSpc>
              <a:spcBef>
                <a:spcPts val="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School buildings </a:t>
            </a:r>
            <a:r>
              <a:rPr lang="en-US" dirty="0">
                <a:solidFill>
                  <a:schemeClr val="dk1"/>
                </a:solidFill>
                <a:latin typeface="Arial"/>
                <a:ea typeface="Arial"/>
                <a:cs typeface="Arial"/>
                <a:sym typeface="Arial"/>
              </a:rPr>
              <a:t>accommodate all educational programs</a:t>
            </a:r>
          </a:p>
          <a:p>
            <a:pPr marL="228600" marR="0" lvl="0" indent="-228600" algn="l" rtl="0">
              <a:lnSpc>
                <a:spcPct val="150000"/>
              </a:lnSpc>
              <a:spcBef>
                <a:spcPts val="0"/>
              </a:spcBef>
              <a:spcAft>
                <a:spcPts val="0"/>
              </a:spcAft>
              <a:buClr>
                <a:schemeClr val="dk1"/>
              </a:buClr>
              <a:buSzPts val="2800"/>
              <a:buFont typeface="Arial"/>
              <a:buChar char="•"/>
            </a:pPr>
            <a:r>
              <a:rPr lang="en-US" dirty="0">
                <a:solidFill>
                  <a:schemeClr val="dk1"/>
                </a:solidFill>
                <a:latin typeface="Arial"/>
                <a:ea typeface="Arial"/>
                <a:cs typeface="Arial"/>
                <a:sym typeface="Arial"/>
              </a:rPr>
              <a:t>21</a:t>
            </a:r>
            <a:r>
              <a:rPr lang="en-US" baseline="30000" dirty="0">
                <a:solidFill>
                  <a:schemeClr val="dk1"/>
                </a:solidFill>
                <a:latin typeface="Arial"/>
                <a:ea typeface="Arial"/>
                <a:cs typeface="Arial"/>
                <a:sym typeface="Arial"/>
              </a:rPr>
              <a:t>st</a:t>
            </a:r>
            <a:r>
              <a:rPr lang="en-US" dirty="0">
                <a:solidFill>
                  <a:schemeClr val="dk1"/>
                </a:solidFill>
                <a:latin typeface="Arial"/>
                <a:ea typeface="Arial"/>
                <a:cs typeface="Arial"/>
                <a:sym typeface="Arial"/>
              </a:rPr>
              <a:t> Century Learning; Challenging Curriculum </a:t>
            </a:r>
          </a:p>
          <a:p>
            <a:pPr marL="228600" marR="0" lvl="0" indent="-228600" algn="l" rtl="0">
              <a:lnSpc>
                <a:spcPct val="150000"/>
              </a:lnSpc>
              <a:spcBef>
                <a:spcPts val="0"/>
              </a:spcBef>
              <a:spcAft>
                <a:spcPts val="0"/>
              </a:spcAft>
              <a:buClr>
                <a:schemeClr val="dk1"/>
              </a:buClr>
              <a:buSzPts val="2800"/>
              <a:buFont typeface="Arial"/>
              <a:buChar char="•"/>
            </a:pPr>
            <a:r>
              <a:rPr lang="en-US" dirty="0">
                <a:solidFill>
                  <a:schemeClr val="dk1"/>
                </a:solidFill>
                <a:latin typeface="Arial"/>
                <a:ea typeface="Arial"/>
                <a:cs typeface="Arial"/>
                <a:sym typeface="Arial"/>
              </a:rPr>
              <a:t>Family Engagement</a:t>
            </a:r>
          </a:p>
          <a:p>
            <a:endParaRPr lang="en-US" dirty="0"/>
          </a:p>
        </p:txBody>
      </p:sp>
    </p:spTree>
    <p:extLst>
      <p:ext uri="{BB962C8B-B14F-4D97-AF65-F5344CB8AC3E}">
        <p14:creationId xmlns:p14="http://schemas.microsoft.com/office/powerpoint/2010/main" val="19262724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AB9A-7171-E641-9959-02DF3747CC24}"/>
              </a:ext>
            </a:extLst>
          </p:cNvPr>
          <p:cNvSpPr>
            <a:spLocks noGrp="1"/>
          </p:cNvSpPr>
          <p:nvPr>
            <p:ph type="title"/>
          </p:nvPr>
        </p:nvSpPr>
        <p:spPr>
          <a:xfrm>
            <a:off x="831850" y="2521899"/>
            <a:ext cx="10515600" cy="2852737"/>
          </a:xfrm>
        </p:spPr>
        <p:txBody>
          <a:bodyPr/>
          <a:lstStyle/>
          <a:p>
            <a:r>
              <a:rPr lang="en-US" dirty="0"/>
              <a:t>Teachers, Principals and Staff</a:t>
            </a:r>
          </a:p>
        </p:txBody>
      </p:sp>
    </p:spTree>
    <p:extLst>
      <p:ext uri="{BB962C8B-B14F-4D97-AF65-F5344CB8AC3E}">
        <p14:creationId xmlns:p14="http://schemas.microsoft.com/office/powerpoint/2010/main" val="19023633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62925-05DE-CE45-B0A7-6A4E782A5C9C}"/>
              </a:ext>
            </a:extLst>
          </p:cNvPr>
          <p:cNvSpPr>
            <a:spLocks noGrp="1"/>
          </p:cNvSpPr>
          <p:nvPr>
            <p:ph type="title"/>
          </p:nvPr>
        </p:nvSpPr>
        <p:spPr/>
        <p:txBody>
          <a:bodyPr/>
          <a:lstStyle/>
          <a:p>
            <a:r>
              <a:rPr lang="en-US" dirty="0"/>
              <a:t>Highly Effective Staff </a:t>
            </a:r>
          </a:p>
        </p:txBody>
      </p:sp>
      <p:sp>
        <p:nvSpPr>
          <p:cNvPr id="3" name="Content Placeholder 2">
            <a:extLst>
              <a:ext uri="{FF2B5EF4-FFF2-40B4-BE49-F238E27FC236}">
                <a16:creationId xmlns:a16="http://schemas.microsoft.com/office/drawing/2014/main" id="{2675DD33-53A2-294A-AE5C-D8D8AD20E535}"/>
              </a:ext>
            </a:extLst>
          </p:cNvPr>
          <p:cNvSpPr>
            <a:spLocks noGrp="1"/>
          </p:cNvSpPr>
          <p:nvPr>
            <p:ph idx="1"/>
          </p:nvPr>
        </p:nvSpPr>
        <p:spPr/>
        <p:txBody>
          <a:bodyPr>
            <a:normAutofit fontScale="92500" lnSpcReduction="10000"/>
          </a:bodyPr>
          <a:lstStyle/>
          <a:p>
            <a:pPr marL="0" indent="0">
              <a:buNone/>
            </a:pPr>
            <a:endParaRPr lang="en-US" dirty="0"/>
          </a:p>
          <a:p>
            <a:pPr marL="0" indent="0">
              <a:buNone/>
            </a:pPr>
            <a:r>
              <a:rPr lang="en-US" b="1" dirty="0">
                <a:solidFill>
                  <a:schemeClr val="tx2">
                    <a:lumMod val="50000"/>
                  </a:schemeClr>
                </a:solidFill>
              </a:rPr>
              <a:t>Teachers and Principals Are Keys to Improvement</a:t>
            </a:r>
          </a:p>
          <a:p>
            <a:pPr marL="0" indent="0">
              <a:buNone/>
            </a:pPr>
            <a:endParaRPr lang="en-US" dirty="0"/>
          </a:p>
          <a:p>
            <a:pPr marL="0" indent="0">
              <a:buNone/>
            </a:pPr>
            <a:r>
              <a:rPr lang="en-US" dirty="0"/>
              <a:t>The number one most impactful strategy for school improvement for those factors we can control for inside the school building is the quality of the teacher.</a:t>
            </a:r>
          </a:p>
          <a:p>
            <a:pPr marL="0" indent="0">
              <a:buNone/>
            </a:pPr>
            <a:endParaRPr lang="en-US" dirty="0"/>
          </a:p>
          <a:p>
            <a:pPr marL="0" indent="0">
              <a:buNone/>
            </a:pPr>
            <a:r>
              <a:rPr lang="en-US" dirty="0"/>
              <a:t>The second most impactful strategy is highly effective school leaders. </a:t>
            </a:r>
          </a:p>
          <a:p>
            <a:pPr marL="0" indent="0">
              <a:buNone/>
            </a:pPr>
            <a:endParaRPr lang="en-US" dirty="0"/>
          </a:p>
          <a:p>
            <a:pPr marL="0" indent="0">
              <a:buNone/>
            </a:pPr>
            <a:r>
              <a:rPr lang="en-US" sz="1200" dirty="0"/>
              <a:t>Wallace Foundation</a:t>
            </a:r>
          </a:p>
          <a:p>
            <a:pPr marL="0" indent="0">
              <a:buNone/>
            </a:pPr>
            <a:endParaRPr lang="en-US" dirty="0"/>
          </a:p>
        </p:txBody>
      </p:sp>
    </p:spTree>
    <p:extLst>
      <p:ext uri="{BB962C8B-B14F-4D97-AF65-F5344CB8AC3E}">
        <p14:creationId xmlns:p14="http://schemas.microsoft.com/office/powerpoint/2010/main" val="3120915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ED924-B945-014E-A4E5-0B9B2AE46FF1}"/>
              </a:ext>
            </a:extLst>
          </p:cNvPr>
          <p:cNvSpPr>
            <a:spLocks noGrp="1"/>
          </p:cNvSpPr>
          <p:nvPr>
            <p:ph type="title"/>
          </p:nvPr>
        </p:nvSpPr>
        <p:spPr/>
        <p:txBody>
          <a:bodyPr/>
          <a:lstStyle/>
          <a:p>
            <a:r>
              <a:rPr lang="en-US" dirty="0"/>
              <a:t>Highly Qualified Teachers</a:t>
            </a:r>
          </a:p>
        </p:txBody>
      </p:sp>
      <p:sp>
        <p:nvSpPr>
          <p:cNvPr id="3" name="Content Placeholder 2">
            <a:extLst>
              <a:ext uri="{FF2B5EF4-FFF2-40B4-BE49-F238E27FC236}">
                <a16:creationId xmlns:a16="http://schemas.microsoft.com/office/drawing/2014/main" id="{8C450ACB-B19E-0B41-A309-5111793AAF04}"/>
              </a:ext>
            </a:extLst>
          </p:cNvPr>
          <p:cNvSpPr>
            <a:spLocks noGrp="1"/>
          </p:cNvSpPr>
          <p:nvPr>
            <p:ph idx="1"/>
          </p:nvPr>
        </p:nvSpPr>
        <p:spPr>
          <a:xfrm>
            <a:off x="762000" y="1980661"/>
            <a:ext cx="10515600" cy="4249309"/>
          </a:xfrm>
        </p:spPr>
        <p:txBody>
          <a:bodyPr>
            <a:normAutofit lnSpcReduction="10000"/>
          </a:bodyPr>
          <a:lstStyle/>
          <a:p>
            <a:pPr marL="0" indent="0">
              <a:buNone/>
            </a:pPr>
            <a:r>
              <a:rPr lang="en-US" u="sng" dirty="0"/>
              <a:t>Recruitment &amp; Development</a:t>
            </a:r>
          </a:p>
          <a:p>
            <a:r>
              <a:rPr lang="en-US" dirty="0"/>
              <a:t>Develop teachers from within</a:t>
            </a:r>
          </a:p>
          <a:p>
            <a:r>
              <a:rPr lang="en-US" dirty="0"/>
              <a:t>Partner with teacher preparation programs</a:t>
            </a:r>
          </a:p>
          <a:p>
            <a:r>
              <a:rPr lang="en-US" dirty="0"/>
              <a:t>Provide opportunities for paraprofessionals </a:t>
            </a:r>
          </a:p>
          <a:p>
            <a:r>
              <a:rPr lang="en-US" dirty="0"/>
              <a:t>Remove barriers </a:t>
            </a:r>
          </a:p>
          <a:p>
            <a:r>
              <a:rPr lang="en-US" dirty="0"/>
              <a:t>Professional Development</a:t>
            </a:r>
          </a:p>
          <a:p>
            <a:r>
              <a:rPr lang="en-US" dirty="0"/>
              <a:t>Supports by mentors and coaches</a:t>
            </a:r>
          </a:p>
          <a:p>
            <a:r>
              <a:rPr lang="en-US" dirty="0"/>
              <a:t>Highly Qualified Principals</a:t>
            </a:r>
          </a:p>
          <a:p>
            <a:r>
              <a:rPr lang="en-US" dirty="0"/>
              <a:t>Working Conditions</a:t>
            </a:r>
          </a:p>
          <a:p>
            <a:endParaRPr lang="en-US" dirty="0"/>
          </a:p>
        </p:txBody>
      </p:sp>
    </p:spTree>
    <p:extLst>
      <p:ext uri="{BB962C8B-B14F-4D97-AF65-F5344CB8AC3E}">
        <p14:creationId xmlns:p14="http://schemas.microsoft.com/office/powerpoint/2010/main" val="37323950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F2CE-CD2A-8A43-9DEA-A2ACC42C9E2A}"/>
              </a:ext>
            </a:extLst>
          </p:cNvPr>
          <p:cNvSpPr>
            <a:spLocks noGrp="1"/>
          </p:cNvSpPr>
          <p:nvPr>
            <p:ph type="title"/>
          </p:nvPr>
        </p:nvSpPr>
        <p:spPr/>
        <p:txBody>
          <a:bodyPr/>
          <a:lstStyle/>
          <a:p>
            <a:r>
              <a:rPr lang="en-US" dirty="0"/>
              <a:t>Highly Qualified Principals</a:t>
            </a:r>
          </a:p>
        </p:txBody>
      </p:sp>
      <p:sp>
        <p:nvSpPr>
          <p:cNvPr id="3" name="Content Placeholder 2">
            <a:extLst>
              <a:ext uri="{FF2B5EF4-FFF2-40B4-BE49-F238E27FC236}">
                <a16:creationId xmlns:a16="http://schemas.microsoft.com/office/drawing/2014/main" id="{8E68346D-8E43-3B4F-B149-E59262E5ED11}"/>
              </a:ext>
            </a:extLst>
          </p:cNvPr>
          <p:cNvSpPr>
            <a:spLocks noGrp="1"/>
          </p:cNvSpPr>
          <p:nvPr>
            <p:ph idx="1"/>
          </p:nvPr>
        </p:nvSpPr>
        <p:spPr/>
        <p:txBody>
          <a:bodyPr>
            <a:normAutofit lnSpcReduction="10000"/>
          </a:bodyPr>
          <a:lstStyle/>
          <a:p>
            <a:r>
              <a:rPr lang="en-US" dirty="0"/>
              <a:t>No successful school without successful principal</a:t>
            </a:r>
          </a:p>
          <a:p>
            <a:r>
              <a:rPr lang="en-US" dirty="0"/>
              <a:t>Create the conditions for success</a:t>
            </a:r>
          </a:p>
          <a:p>
            <a:r>
              <a:rPr lang="en-US" dirty="0"/>
              <a:t>Attract and develop effective teachers</a:t>
            </a:r>
          </a:p>
          <a:p>
            <a:r>
              <a:rPr lang="en-US" dirty="0"/>
              <a:t>Impact entire school; not just classroom</a:t>
            </a:r>
          </a:p>
          <a:p>
            <a:r>
              <a:rPr lang="en-US" dirty="0"/>
              <a:t>Engage in instructional focus</a:t>
            </a:r>
          </a:p>
          <a:p>
            <a:r>
              <a:rPr lang="en-US" dirty="0"/>
              <a:t>Build productive culture and environment</a:t>
            </a:r>
          </a:p>
          <a:p>
            <a:r>
              <a:rPr lang="en-US" dirty="0"/>
              <a:t>Facilitate collaboration</a:t>
            </a:r>
          </a:p>
          <a:p>
            <a:r>
              <a:rPr lang="en-US" dirty="0"/>
              <a:t>Manage personnel and resources</a:t>
            </a:r>
          </a:p>
          <a:p>
            <a:r>
              <a:rPr lang="en-US" dirty="0"/>
              <a:t>Promote equity</a:t>
            </a:r>
          </a:p>
        </p:txBody>
      </p:sp>
    </p:spTree>
    <p:extLst>
      <p:ext uri="{BB962C8B-B14F-4D97-AF65-F5344CB8AC3E}">
        <p14:creationId xmlns:p14="http://schemas.microsoft.com/office/powerpoint/2010/main" val="14577852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919FF-066B-1A49-A7C5-C55B5F4F490F}"/>
              </a:ext>
            </a:extLst>
          </p:cNvPr>
          <p:cNvSpPr>
            <a:spLocks noGrp="1"/>
          </p:cNvSpPr>
          <p:nvPr>
            <p:ph type="title"/>
          </p:nvPr>
        </p:nvSpPr>
        <p:spPr/>
        <p:txBody>
          <a:bodyPr/>
          <a:lstStyle/>
          <a:p>
            <a:r>
              <a:rPr lang="en-US" dirty="0"/>
              <a:t>Develop Principals</a:t>
            </a:r>
          </a:p>
        </p:txBody>
      </p:sp>
      <p:sp>
        <p:nvSpPr>
          <p:cNvPr id="3" name="Content Placeholder 2">
            <a:extLst>
              <a:ext uri="{FF2B5EF4-FFF2-40B4-BE49-F238E27FC236}">
                <a16:creationId xmlns:a16="http://schemas.microsoft.com/office/drawing/2014/main" id="{99C7B1F4-9065-B14D-BC3E-F2872E34A5AD}"/>
              </a:ext>
            </a:extLst>
          </p:cNvPr>
          <p:cNvSpPr>
            <a:spLocks noGrp="1"/>
          </p:cNvSpPr>
          <p:nvPr>
            <p:ph idx="1"/>
          </p:nvPr>
        </p:nvSpPr>
        <p:spPr/>
        <p:txBody>
          <a:bodyPr>
            <a:normAutofit/>
          </a:bodyPr>
          <a:lstStyle/>
          <a:p>
            <a:r>
              <a:rPr lang="en-US" dirty="0"/>
              <a:t>Identify early and provide opportunities </a:t>
            </a:r>
          </a:p>
          <a:p>
            <a:r>
              <a:rPr lang="en-US" dirty="0"/>
              <a:t>Partner with principal preparation programs / application opportunities during coursework</a:t>
            </a:r>
          </a:p>
          <a:p>
            <a:r>
              <a:rPr lang="en-US" dirty="0"/>
              <a:t>Offer year-long residencies</a:t>
            </a:r>
          </a:p>
          <a:p>
            <a:r>
              <a:rPr lang="en-US" dirty="0"/>
              <a:t>Mentors and Coaches</a:t>
            </a:r>
          </a:p>
          <a:p>
            <a:pPr marL="0" indent="0">
              <a:buNone/>
            </a:pPr>
            <a:endParaRPr lang="en-US" dirty="0"/>
          </a:p>
          <a:p>
            <a:pPr marL="0" indent="0">
              <a:buNone/>
            </a:pPr>
            <a:r>
              <a:rPr lang="en-US" dirty="0"/>
              <a:t>Effective leadership is stable and sustains improvement strategies long enough to become institutionalized. </a:t>
            </a:r>
          </a:p>
        </p:txBody>
      </p:sp>
    </p:spTree>
    <p:extLst>
      <p:ext uri="{BB962C8B-B14F-4D97-AF65-F5344CB8AC3E}">
        <p14:creationId xmlns:p14="http://schemas.microsoft.com/office/powerpoint/2010/main" val="2214921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8B6D6-8BAB-9C4B-8535-00394C98D90B}"/>
              </a:ext>
            </a:extLst>
          </p:cNvPr>
          <p:cNvSpPr>
            <a:spLocks noGrp="1"/>
          </p:cNvSpPr>
          <p:nvPr>
            <p:ph type="title"/>
          </p:nvPr>
        </p:nvSpPr>
        <p:spPr/>
        <p:txBody>
          <a:bodyPr/>
          <a:lstStyle/>
          <a:p>
            <a:r>
              <a:rPr lang="en-US" dirty="0"/>
              <a:t> Principal Role in School Improvement </a:t>
            </a:r>
          </a:p>
        </p:txBody>
      </p:sp>
      <p:sp>
        <p:nvSpPr>
          <p:cNvPr id="3" name="Content Placeholder 2">
            <a:extLst>
              <a:ext uri="{FF2B5EF4-FFF2-40B4-BE49-F238E27FC236}">
                <a16:creationId xmlns:a16="http://schemas.microsoft.com/office/drawing/2014/main" id="{F7B533A1-07D1-B14B-84F1-183C512293AC}"/>
              </a:ext>
            </a:extLst>
          </p:cNvPr>
          <p:cNvSpPr>
            <a:spLocks noGrp="1"/>
          </p:cNvSpPr>
          <p:nvPr>
            <p:ph idx="1"/>
          </p:nvPr>
        </p:nvSpPr>
        <p:spPr/>
        <p:txBody>
          <a:bodyPr/>
          <a:lstStyle/>
          <a:p>
            <a:endParaRPr lang="en-US" dirty="0"/>
          </a:p>
          <a:p>
            <a:r>
              <a:rPr lang="en-US" dirty="0"/>
              <a:t>Effective use of Time focused on School Improvement</a:t>
            </a:r>
          </a:p>
          <a:p>
            <a:r>
              <a:rPr lang="en-US" dirty="0"/>
              <a:t>Effective use of Leadership Framework i.e. those factors that principals have control, including use of Instructional Leadership Team</a:t>
            </a:r>
          </a:p>
          <a:p>
            <a:r>
              <a:rPr lang="en-US" dirty="0"/>
              <a:t>Aligned School Improvement Strategy that identifies both student learning problems and instructional problems of practice</a:t>
            </a:r>
          </a:p>
          <a:p>
            <a:r>
              <a:rPr lang="en-US" dirty="0"/>
              <a:t>Supported by ongoing professional development and coaching</a:t>
            </a:r>
          </a:p>
        </p:txBody>
      </p:sp>
    </p:spTree>
    <p:extLst>
      <p:ext uri="{BB962C8B-B14F-4D97-AF65-F5344CB8AC3E}">
        <p14:creationId xmlns:p14="http://schemas.microsoft.com/office/powerpoint/2010/main" val="24967656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3E6908-DB33-904C-8C2F-F1520017376E}"/>
              </a:ext>
            </a:extLst>
          </p:cNvPr>
          <p:cNvSpPr>
            <a:spLocks noGrp="1"/>
          </p:cNvSpPr>
          <p:nvPr>
            <p:ph type="title"/>
          </p:nvPr>
        </p:nvSpPr>
        <p:spPr/>
        <p:txBody>
          <a:bodyPr/>
          <a:lstStyle/>
          <a:p>
            <a:r>
              <a:rPr lang="en-US" dirty="0"/>
              <a:t>Support Personnel Available</a:t>
            </a:r>
          </a:p>
        </p:txBody>
      </p:sp>
      <p:sp>
        <p:nvSpPr>
          <p:cNvPr id="5" name="Content Placeholder 4">
            <a:extLst>
              <a:ext uri="{FF2B5EF4-FFF2-40B4-BE49-F238E27FC236}">
                <a16:creationId xmlns:a16="http://schemas.microsoft.com/office/drawing/2014/main" id="{B4B1D9FB-85C6-054B-B5DC-218814F127A5}"/>
              </a:ext>
            </a:extLst>
          </p:cNvPr>
          <p:cNvSpPr>
            <a:spLocks noGrp="1"/>
          </p:cNvSpPr>
          <p:nvPr>
            <p:ph sz="half" idx="2"/>
          </p:nvPr>
        </p:nvSpPr>
        <p:spPr>
          <a:xfrm>
            <a:off x="839788" y="2505075"/>
            <a:ext cx="5157787" cy="2996952"/>
          </a:xfrm>
        </p:spPr>
        <p:txBody>
          <a:bodyPr>
            <a:normAutofit/>
          </a:bodyPr>
          <a:lstStyle/>
          <a:p>
            <a:r>
              <a:rPr lang="en-US" dirty="0"/>
              <a:t>Intervention Supports Needed</a:t>
            </a:r>
          </a:p>
          <a:p>
            <a:pPr lvl="1"/>
            <a:r>
              <a:rPr lang="en-US" dirty="0"/>
              <a:t>Academic and behavioral</a:t>
            </a:r>
          </a:p>
          <a:p>
            <a:pPr lvl="1"/>
            <a:r>
              <a:rPr lang="en-US" dirty="0"/>
              <a:t>Reading and Math specialists</a:t>
            </a:r>
          </a:p>
          <a:p>
            <a:pPr marL="0" indent="0">
              <a:buNone/>
            </a:pPr>
            <a:endParaRPr lang="en-US" dirty="0"/>
          </a:p>
        </p:txBody>
      </p:sp>
      <p:sp>
        <p:nvSpPr>
          <p:cNvPr id="7" name="Content Placeholder 6">
            <a:extLst>
              <a:ext uri="{FF2B5EF4-FFF2-40B4-BE49-F238E27FC236}">
                <a16:creationId xmlns:a16="http://schemas.microsoft.com/office/drawing/2014/main" id="{09123F02-ED7B-4642-AC8E-8BC80B3435F0}"/>
              </a:ext>
            </a:extLst>
          </p:cNvPr>
          <p:cNvSpPr>
            <a:spLocks noGrp="1"/>
          </p:cNvSpPr>
          <p:nvPr>
            <p:ph sz="quarter" idx="4"/>
          </p:nvPr>
        </p:nvSpPr>
        <p:spPr>
          <a:xfrm>
            <a:off x="6169024" y="2505075"/>
            <a:ext cx="5183188" cy="3684588"/>
          </a:xfrm>
        </p:spPr>
        <p:txBody>
          <a:bodyPr>
            <a:normAutofit/>
          </a:bodyPr>
          <a:lstStyle/>
          <a:p>
            <a:r>
              <a:rPr lang="en-US" dirty="0"/>
              <a:t>Specialized programming</a:t>
            </a:r>
          </a:p>
          <a:p>
            <a:pPr lvl="1"/>
            <a:r>
              <a:rPr lang="en-US" dirty="0"/>
              <a:t>Gifted</a:t>
            </a:r>
          </a:p>
          <a:p>
            <a:pPr lvl="1"/>
            <a:r>
              <a:rPr lang="en-US" dirty="0"/>
              <a:t>Special Education</a:t>
            </a:r>
          </a:p>
          <a:p>
            <a:pPr lvl="1"/>
            <a:r>
              <a:rPr lang="en-US" dirty="0"/>
              <a:t>ESOL</a:t>
            </a:r>
          </a:p>
          <a:p>
            <a:pPr lvl="1"/>
            <a:r>
              <a:rPr lang="en-US" dirty="0"/>
              <a:t>504</a:t>
            </a:r>
          </a:p>
          <a:p>
            <a:pPr lvl="1"/>
            <a:r>
              <a:rPr lang="en-US" dirty="0"/>
              <a:t>Trauma informed (NME)</a:t>
            </a:r>
          </a:p>
          <a:p>
            <a:endParaRPr lang="en-US" dirty="0"/>
          </a:p>
        </p:txBody>
      </p:sp>
    </p:spTree>
    <p:extLst>
      <p:ext uri="{BB962C8B-B14F-4D97-AF65-F5344CB8AC3E}">
        <p14:creationId xmlns:p14="http://schemas.microsoft.com/office/powerpoint/2010/main" val="7159240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AB9A-7171-E641-9959-02DF3747CC24}"/>
              </a:ext>
            </a:extLst>
          </p:cNvPr>
          <p:cNvSpPr>
            <a:spLocks noGrp="1"/>
          </p:cNvSpPr>
          <p:nvPr>
            <p:ph type="title"/>
          </p:nvPr>
        </p:nvSpPr>
        <p:spPr/>
        <p:txBody>
          <a:bodyPr/>
          <a:lstStyle/>
          <a:p>
            <a:r>
              <a:rPr lang="en-US" dirty="0"/>
              <a:t>Schools for Learning</a:t>
            </a:r>
          </a:p>
        </p:txBody>
      </p:sp>
    </p:spTree>
    <p:extLst>
      <p:ext uri="{BB962C8B-B14F-4D97-AF65-F5344CB8AC3E}">
        <p14:creationId xmlns:p14="http://schemas.microsoft.com/office/powerpoint/2010/main" val="1686865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24351-8F76-1B4F-9A31-EAFAEFD19E18}"/>
              </a:ext>
            </a:extLst>
          </p:cNvPr>
          <p:cNvSpPr>
            <a:spLocks noGrp="1"/>
          </p:cNvSpPr>
          <p:nvPr>
            <p:ph type="title"/>
          </p:nvPr>
        </p:nvSpPr>
        <p:spPr/>
        <p:txBody>
          <a:bodyPr/>
          <a:lstStyle/>
          <a:p>
            <a:r>
              <a:rPr lang="en-US" dirty="0"/>
              <a:t>Facilities Role in School Improvement</a:t>
            </a:r>
          </a:p>
        </p:txBody>
      </p:sp>
      <p:sp>
        <p:nvSpPr>
          <p:cNvPr id="3" name="Content Placeholder 2">
            <a:extLst>
              <a:ext uri="{FF2B5EF4-FFF2-40B4-BE49-F238E27FC236}">
                <a16:creationId xmlns:a16="http://schemas.microsoft.com/office/drawing/2014/main" id="{84C6342C-CA32-0945-9F83-487EF1ECDC82}"/>
              </a:ext>
            </a:extLst>
          </p:cNvPr>
          <p:cNvSpPr>
            <a:spLocks noGrp="1"/>
          </p:cNvSpPr>
          <p:nvPr>
            <p:ph idx="1"/>
          </p:nvPr>
        </p:nvSpPr>
        <p:spPr/>
        <p:txBody>
          <a:bodyPr/>
          <a:lstStyle/>
          <a:p>
            <a:pPr marL="0" indent="0">
              <a:buNone/>
            </a:pPr>
            <a:r>
              <a:rPr lang="en-US" dirty="0"/>
              <a:t>1. Impact on both teacher and student outcomes</a:t>
            </a:r>
          </a:p>
          <a:p>
            <a:pPr marL="969963"/>
            <a:r>
              <a:rPr lang="en-US" dirty="0"/>
              <a:t>Teachers:  recruitment, retention, commitment &amp; effort</a:t>
            </a:r>
          </a:p>
          <a:p>
            <a:pPr marL="969963"/>
            <a:r>
              <a:rPr lang="en-US" dirty="0"/>
              <a:t>Students:  health, behavior, engagement, &amp; achievement</a:t>
            </a:r>
          </a:p>
          <a:p>
            <a:pPr marL="0" indent="0">
              <a:buNone/>
            </a:pPr>
            <a:endParaRPr lang="en-US" dirty="0"/>
          </a:p>
          <a:p>
            <a:pPr marL="457200" indent="-457200">
              <a:buNone/>
            </a:pPr>
            <a:r>
              <a:rPr lang="en-US" dirty="0"/>
              <a:t>2. Aging school buildings tend to lack 21</a:t>
            </a:r>
            <a:r>
              <a:rPr lang="en-US" baseline="30000" dirty="0"/>
              <a:t>st</a:t>
            </a:r>
            <a:r>
              <a:rPr lang="en-US" dirty="0"/>
              <a:t> century physical spaces, technology, laboratories, and safety features</a:t>
            </a:r>
          </a:p>
          <a:p>
            <a:pPr marL="0" indent="0">
              <a:buNone/>
            </a:pPr>
            <a:endParaRPr lang="en-US" dirty="0"/>
          </a:p>
          <a:p>
            <a:pPr marL="0" indent="0">
              <a:buNone/>
            </a:pPr>
            <a:endParaRPr lang="en-US" dirty="0"/>
          </a:p>
          <a:p>
            <a:pPr marL="0" indent="0">
              <a:buNone/>
            </a:pPr>
            <a:r>
              <a:rPr lang="en-US" sz="1200" dirty="0"/>
              <a:t>Center for the Evaluation and Education Policy Analysis/Penn State University</a:t>
            </a:r>
          </a:p>
        </p:txBody>
      </p:sp>
    </p:spTree>
    <p:extLst>
      <p:ext uri="{BB962C8B-B14F-4D97-AF65-F5344CB8AC3E}">
        <p14:creationId xmlns:p14="http://schemas.microsoft.com/office/powerpoint/2010/main" val="36733059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2C2EF-2031-9E46-831A-259188F7084B}"/>
              </a:ext>
            </a:extLst>
          </p:cNvPr>
          <p:cNvSpPr>
            <a:spLocks noGrp="1"/>
          </p:cNvSpPr>
          <p:nvPr>
            <p:ph type="title"/>
          </p:nvPr>
        </p:nvSpPr>
        <p:spPr/>
        <p:txBody>
          <a:bodyPr/>
          <a:lstStyle/>
          <a:p>
            <a:r>
              <a:rPr lang="en-US" dirty="0"/>
              <a:t>School Facilities Facets</a:t>
            </a:r>
          </a:p>
        </p:txBody>
      </p:sp>
      <p:sp>
        <p:nvSpPr>
          <p:cNvPr id="3" name="Content Placeholder 2">
            <a:extLst>
              <a:ext uri="{FF2B5EF4-FFF2-40B4-BE49-F238E27FC236}">
                <a16:creationId xmlns:a16="http://schemas.microsoft.com/office/drawing/2014/main" id="{85163CCB-15CC-354E-AE2A-AE8DC70D31BF}"/>
              </a:ext>
            </a:extLst>
          </p:cNvPr>
          <p:cNvSpPr>
            <a:spLocks noGrp="1"/>
          </p:cNvSpPr>
          <p:nvPr>
            <p:ph idx="1"/>
          </p:nvPr>
        </p:nvSpPr>
        <p:spPr/>
        <p:txBody>
          <a:bodyPr>
            <a:normAutofit lnSpcReduction="10000"/>
          </a:bodyPr>
          <a:lstStyle/>
          <a:p>
            <a:endParaRPr lang="en-US" dirty="0"/>
          </a:p>
          <a:p>
            <a:r>
              <a:rPr lang="en-US" dirty="0"/>
              <a:t>Acoustics and Noise</a:t>
            </a:r>
          </a:p>
          <a:p>
            <a:r>
              <a:rPr lang="en-US" dirty="0"/>
              <a:t>Air Quality</a:t>
            </a:r>
          </a:p>
          <a:p>
            <a:r>
              <a:rPr lang="en-US" dirty="0"/>
              <a:t>Lighting</a:t>
            </a:r>
          </a:p>
          <a:p>
            <a:r>
              <a:rPr lang="en-US" dirty="0"/>
              <a:t>Temperature Control </a:t>
            </a:r>
          </a:p>
          <a:p>
            <a:r>
              <a:rPr lang="en-US" dirty="0"/>
              <a:t>Classroom Size and Space</a:t>
            </a:r>
          </a:p>
          <a:p>
            <a:r>
              <a:rPr lang="en-US" dirty="0"/>
              <a:t>Twenty-First Century Learning</a:t>
            </a:r>
          </a:p>
          <a:p>
            <a:r>
              <a:rPr lang="en-US" dirty="0"/>
              <a:t>Equitable Opportunities</a:t>
            </a:r>
          </a:p>
          <a:p>
            <a:r>
              <a:rPr lang="en-US" dirty="0"/>
              <a:t>Security and Safety </a:t>
            </a:r>
          </a:p>
          <a:p>
            <a:pPr marL="0" indent="0">
              <a:buNone/>
            </a:pPr>
            <a:endParaRPr lang="en-US" dirty="0"/>
          </a:p>
          <a:p>
            <a:endParaRPr lang="en-US" dirty="0"/>
          </a:p>
        </p:txBody>
      </p:sp>
    </p:spTree>
    <p:extLst>
      <p:ext uri="{BB962C8B-B14F-4D97-AF65-F5344CB8AC3E}">
        <p14:creationId xmlns:p14="http://schemas.microsoft.com/office/powerpoint/2010/main" val="17366376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AB9A-7171-E641-9959-02DF3747CC24}"/>
              </a:ext>
            </a:extLst>
          </p:cNvPr>
          <p:cNvSpPr>
            <a:spLocks noGrp="1"/>
          </p:cNvSpPr>
          <p:nvPr>
            <p:ph type="title"/>
          </p:nvPr>
        </p:nvSpPr>
        <p:spPr/>
        <p:txBody>
          <a:bodyPr/>
          <a:lstStyle/>
          <a:p>
            <a:r>
              <a:rPr lang="en-US" dirty="0"/>
              <a:t>Curriculum</a:t>
            </a:r>
          </a:p>
        </p:txBody>
      </p:sp>
      <p:sp>
        <p:nvSpPr>
          <p:cNvPr id="3" name="Text Placeholder 2">
            <a:extLst>
              <a:ext uri="{FF2B5EF4-FFF2-40B4-BE49-F238E27FC236}">
                <a16:creationId xmlns:a16="http://schemas.microsoft.com/office/drawing/2014/main" id="{6EAE846D-76C1-7A43-9459-22B06F983DFD}"/>
              </a:ext>
            </a:extLst>
          </p:cNvPr>
          <p:cNvSpPr>
            <a:spLocks noGrp="1"/>
          </p:cNvSpPr>
          <p:nvPr>
            <p:ph type="body" idx="1"/>
          </p:nvPr>
        </p:nvSpPr>
        <p:spPr>
          <a:xfrm>
            <a:off x="831849" y="4589463"/>
            <a:ext cx="10909435" cy="1500187"/>
          </a:xfrm>
        </p:spPr>
        <p:txBody>
          <a:bodyPr>
            <a:normAutofit/>
          </a:bodyPr>
          <a:lstStyle/>
          <a:p>
            <a:pPr>
              <a:lnSpc>
                <a:spcPct val="150000"/>
              </a:lnSpc>
              <a:spcBef>
                <a:spcPts val="0"/>
              </a:spcBef>
              <a:buClr>
                <a:schemeClr val="dk1"/>
              </a:buClr>
              <a:buSzPts val="2800"/>
            </a:pPr>
            <a:r>
              <a:rPr lang="en-US" dirty="0">
                <a:solidFill>
                  <a:schemeClr val="bg1"/>
                </a:solidFill>
                <a:latin typeface="Arial"/>
                <a:cs typeface="Arial"/>
                <a:sym typeface="Arial"/>
              </a:rPr>
              <a:t>State Standards </a:t>
            </a:r>
            <a:r>
              <a:rPr lang="en-US" sz="3200" dirty="0">
                <a:solidFill>
                  <a:schemeClr val="bg1"/>
                </a:solidFill>
              </a:rPr>
              <a:t>•</a:t>
            </a:r>
            <a:r>
              <a:rPr lang="en-US" sz="2400" dirty="0">
                <a:solidFill>
                  <a:schemeClr val="bg1"/>
                </a:solidFill>
              </a:rPr>
              <a:t>  </a:t>
            </a:r>
            <a:r>
              <a:rPr lang="en-US" dirty="0">
                <a:solidFill>
                  <a:schemeClr val="bg1"/>
                </a:solidFill>
                <a:latin typeface="Arial"/>
                <a:ea typeface="Arial"/>
                <a:cs typeface="Arial"/>
                <a:sym typeface="Arial"/>
              </a:rPr>
              <a:t>Challenging Curriculum  </a:t>
            </a:r>
            <a:r>
              <a:rPr lang="en-US" sz="3200" dirty="0">
                <a:solidFill>
                  <a:schemeClr val="bg1"/>
                </a:solidFill>
              </a:rPr>
              <a:t>•</a:t>
            </a:r>
            <a:r>
              <a:rPr lang="en-US" dirty="0">
                <a:solidFill>
                  <a:schemeClr val="bg1"/>
                </a:solidFill>
              </a:rPr>
              <a:t>  </a:t>
            </a:r>
            <a:r>
              <a:rPr lang="en-US" sz="2400" b="0" i="0" u="none" dirty="0">
                <a:solidFill>
                  <a:schemeClr val="bg1"/>
                </a:solidFill>
                <a:latin typeface="Arial"/>
                <a:ea typeface="Arial"/>
                <a:cs typeface="Arial"/>
                <a:sym typeface="Arial"/>
              </a:rPr>
              <a:t>Quality Lesson Planning</a:t>
            </a:r>
            <a:endParaRPr lang="en-US" dirty="0">
              <a:solidFill>
                <a:schemeClr val="bg1"/>
              </a:solidFill>
            </a:endParaRPr>
          </a:p>
        </p:txBody>
      </p:sp>
    </p:spTree>
    <p:extLst>
      <p:ext uri="{BB962C8B-B14F-4D97-AF65-F5344CB8AC3E}">
        <p14:creationId xmlns:p14="http://schemas.microsoft.com/office/powerpoint/2010/main" val="20372420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6FBA-E228-3443-BCFB-46237EA5B56F}"/>
              </a:ext>
            </a:extLst>
          </p:cNvPr>
          <p:cNvSpPr>
            <a:spLocks noGrp="1"/>
          </p:cNvSpPr>
          <p:nvPr>
            <p:ph type="title"/>
          </p:nvPr>
        </p:nvSpPr>
        <p:spPr/>
        <p:txBody>
          <a:bodyPr/>
          <a:lstStyle/>
          <a:p>
            <a:r>
              <a:rPr lang="en-US" dirty="0"/>
              <a:t>Curriculum</a:t>
            </a:r>
          </a:p>
        </p:txBody>
      </p:sp>
      <p:sp>
        <p:nvSpPr>
          <p:cNvPr id="3" name="Content Placeholder 2">
            <a:extLst>
              <a:ext uri="{FF2B5EF4-FFF2-40B4-BE49-F238E27FC236}">
                <a16:creationId xmlns:a16="http://schemas.microsoft.com/office/drawing/2014/main" id="{215CCFEC-643E-8B42-B4BF-249B0CF8B758}"/>
              </a:ext>
            </a:extLst>
          </p:cNvPr>
          <p:cNvSpPr>
            <a:spLocks noGrp="1"/>
          </p:cNvSpPr>
          <p:nvPr>
            <p:ph idx="1"/>
          </p:nvPr>
        </p:nvSpPr>
        <p:spPr/>
        <p:txBody>
          <a:bodyPr>
            <a:normAutofit fontScale="85000" lnSpcReduction="10000"/>
          </a:bodyPr>
          <a:lstStyle/>
          <a:p>
            <a:pPr marL="0" indent="0">
              <a:buNone/>
            </a:pPr>
            <a:endParaRPr lang="en-US" dirty="0"/>
          </a:p>
          <a:p>
            <a:pPr marL="0" indent="0">
              <a:buNone/>
            </a:pPr>
            <a:r>
              <a:rPr lang="en-US" dirty="0"/>
              <a:t>People are the #1 important strategy for school improvement, but content is also important. </a:t>
            </a:r>
          </a:p>
          <a:p>
            <a:pPr marL="0" indent="0">
              <a:buNone/>
            </a:pPr>
            <a:endParaRPr lang="en-US" dirty="0"/>
          </a:p>
          <a:p>
            <a:pPr marL="0" indent="0">
              <a:buNone/>
            </a:pPr>
            <a:r>
              <a:rPr lang="en-US" dirty="0"/>
              <a:t> Alignment of curriculum AND assessment to state standards is required. </a:t>
            </a:r>
          </a:p>
          <a:p>
            <a:pPr marL="0" indent="0">
              <a:buNone/>
            </a:pPr>
            <a:endParaRPr lang="en-US" dirty="0"/>
          </a:p>
          <a:p>
            <a:pPr marL="0" indent="0">
              <a:buNone/>
            </a:pPr>
            <a:r>
              <a:rPr lang="en-US" dirty="0"/>
              <a:t>Resources (time, money, and expertise) for professional development, teacher collaboration, and monitoring are a part of the curriculum conversation.</a:t>
            </a:r>
          </a:p>
          <a:p>
            <a:pPr marL="0" indent="0">
              <a:buNone/>
            </a:pPr>
            <a:endParaRPr lang="en-US" dirty="0"/>
          </a:p>
          <a:p>
            <a:pPr marL="0" indent="0">
              <a:buNone/>
            </a:pPr>
            <a:r>
              <a:rPr lang="en-US" dirty="0"/>
              <a:t>Regular review process of curriculum. </a:t>
            </a:r>
          </a:p>
        </p:txBody>
      </p:sp>
    </p:spTree>
    <p:extLst>
      <p:ext uri="{BB962C8B-B14F-4D97-AF65-F5344CB8AC3E}">
        <p14:creationId xmlns:p14="http://schemas.microsoft.com/office/powerpoint/2010/main" val="20900443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6453-8AF4-314E-8865-DE7266EC5AF0}"/>
              </a:ext>
            </a:extLst>
          </p:cNvPr>
          <p:cNvSpPr>
            <a:spLocks noGrp="1"/>
          </p:cNvSpPr>
          <p:nvPr>
            <p:ph type="title"/>
          </p:nvPr>
        </p:nvSpPr>
        <p:spPr/>
        <p:txBody>
          <a:bodyPr/>
          <a:lstStyle/>
          <a:p>
            <a:r>
              <a:rPr lang="en-US" dirty="0"/>
              <a:t>Curriculum in Classrooms </a:t>
            </a:r>
          </a:p>
        </p:txBody>
      </p:sp>
      <p:sp>
        <p:nvSpPr>
          <p:cNvPr id="3" name="Content Placeholder 2">
            <a:extLst>
              <a:ext uri="{FF2B5EF4-FFF2-40B4-BE49-F238E27FC236}">
                <a16:creationId xmlns:a16="http://schemas.microsoft.com/office/drawing/2014/main" id="{8FE8359A-4E70-7643-BFE5-2A02EC682CAA}"/>
              </a:ext>
            </a:extLst>
          </p:cNvPr>
          <p:cNvSpPr>
            <a:spLocks noGrp="1"/>
          </p:cNvSpPr>
          <p:nvPr>
            <p:ph idx="1"/>
          </p:nvPr>
        </p:nvSpPr>
        <p:spPr>
          <a:xfrm>
            <a:off x="838200" y="2243566"/>
            <a:ext cx="10515600" cy="4249309"/>
          </a:xfrm>
        </p:spPr>
        <p:txBody>
          <a:bodyPr>
            <a:normAutofit/>
          </a:bodyPr>
          <a:lstStyle/>
          <a:p>
            <a:pPr marL="0" indent="0">
              <a:buNone/>
            </a:pPr>
            <a:r>
              <a:rPr lang="en-US" sz="2400" dirty="0"/>
              <a:t>The issue is not the curriculum, but more about how teachers and principals implement the curriculum. </a:t>
            </a:r>
          </a:p>
          <a:p>
            <a:pPr marL="0" indent="0">
              <a:buNone/>
            </a:pPr>
            <a:endParaRPr lang="en-US" sz="2400" dirty="0"/>
          </a:p>
          <a:p>
            <a:pPr marL="0" indent="0">
              <a:buNone/>
            </a:pPr>
            <a:r>
              <a:rPr lang="en-US" sz="2400" dirty="0"/>
              <a:t>SJSD coordinates with the state mandated assessment program in all its classrooms.</a:t>
            </a:r>
          </a:p>
          <a:p>
            <a:pPr marL="0" indent="0">
              <a:buNone/>
            </a:pPr>
            <a:endParaRPr lang="en-US" sz="2400" dirty="0"/>
          </a:p>
          <a:p>
            <a:pPr marL="0" indent="0">
              <a:buNone/>
            </a:pPr>
            <a:r>
              <a:rPr lang="en-US" sz="2400" dirty="0"/>
              <a:t>This is a requirement of all Missouri schools and can not be changed. Schools can control the effectiveness of the instruction. </a:t>
            </a:r>
          </a:p>
        </p:txBody>
      </p:sp>
    </p:spTree>
    <p:extLst>
      <p:ext uri="{BB962C8B-B14F-4D97-AF65-F5344CB8AC3E}">
        <p14:creationId xmlns:p14="http://schemas.microsoft.com/office/powerpoint/2010/main" val="42798542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AB9A-7171-E641-9959-02DF3747CC24}"/>
              </a:ext>
            </a:extLst>
          </p:cNvPr>
          <p:cNvSpPr>
            <a:spLocks noGrp="1"/>
          </p:cNvSpPr>
          <p:nvPr>
            <p:ph type="title"/>
          </p:nvPr>
        </p:nvSpPr>
        <p:spPr>
          <a:xfrm>
            <a:off x="831850" y="1709738"/>
            <a:ext cx="10515600" cy="3877023"/>
          </a:xfrm>
        </p:spPr>
        <p:txBody>
          <a:bodyPr/>
          <a:lstStyle/>
          <a:p>
            <a:r>
              <a:rPr lang="en-US" dirty="0"/>
              <a:t>Families and District</a:t>
            </a:r>
            <a:br>
              <a:rPr lang="en-US" dirty="0"/>
            </a:br>
            <a:r>
              <a:rPr lang="en-US" dirty="0"/>
              <a:t>Working Together</a:t>
            </a:r>
          </a:p>
        </p:txBody>
      </p:sp>
    </p:spTree>
    <p:extLst>
      <p:ext uri="{BB962C8B-B14F-4D97-AF65-F5344CB8AC3E}">
        <p14:creationId xmlns:p14="http://schemas.microsoft.com/office/powerpoint/2010/main" val="39875845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831DF-25E1-F543-A5A3-6285A84A3B73}"/>
              </a:ext>
            </a:extLst>
          </p:cNvPr>
          <p:cNvSpPr>
            <a:spLocks noGrp="1"/>
          </p:cNvSpPr>
          <p:nvPr>
            <p:ph type="title"/>
          </p:nvPr>
        </p:nvSpPr>
        <p:spPr/>
        <p:txBody>
          <a:bodyPr/>
          <a:lstStyle/>
          <a:p>
            <a:r>
              <a:rPr lang="en-US" dirty="0"/>
              <a:t>Family Engagement and Impact on Learning</a:t>
            </a:r>
          </a:p>
        </p:txBody>
      </p:sp>
      <p:sp>
        <p:nvSpPr>
          <p:cNvPr id="3" name="Text Placeholder 2">
            <a:extLst>
              <a:ext uri="{FF2B5EF4-FFF2-40B4-BE49-F238E27FC236}">
                <a16:creationId xmlns:a16="http://schemas.microsoft.com/office/drawing/2014/main" id="{C68E4FDF-9EB3-2A48-9F99-C8B1C03AEAB4}"/>
              </a:ext>
            </a:extLst>
          </p:cNvPr>
          <p:cNvSpPr>
            <a:spLocks noGrp="1"/>
          </p:cNvSpPr>
          <p:nvPr>
            <p:ph type="body" idx="1"/>
          </p:nvPr>
        </p:nvSpPr>
        <p:spPr/>
        <p:txBody>
          <a:bodyPr>
            <a:normAutofit fontScale="92500" lnSpcReduction="20000"/>
          </a:bodyPr>
          <a:lstStyle/>
          <a:p>
            <a:r>
              <a:rPr lang="en-US" dirty="0">
                <a:solidFill>
                  <a:schemeClr val="bg1"/>
                </a:solidFill>
              </a:rPr>
              <a:t>Students are more likely to graduate</a:t>
            </a:r>
          </a:p>
          <a:p>
            <a:r>
              <a:rPr lang="en-US" dirty="0">
                <a:solidFill>
                  <a:schemeClr val="bg1"/>
                </a:solidFill>
              </a:rPr>
              <a:t>Students earn higher grades</a:t>
            </a:r>
          </a:p>
          <a:p>
            <a:r>
              <a:rPr lang="en-US" dirty="0">
                <a:solidFill>
                  <a:schemeClr val="bg1"/>
                </a:solidFill>
              </a:rPr>
              <a:t>Students improve their attendance</a:t>
            </a:r>
          </a:p>
          <a:p>
            <a:r>
              <a:rPr lang="en-US" dirty="0">
                <a:solidFill>
                  <a:schemeClr val="bg1"/>
                </a:solidFill>
              </a:rPr>
              <a:t>Students go to college or trade skill training</a:t>
            </a:r>
          </a:p>
        </p:txBody>
      </p:sp>
    </p:spTree>
    <p:extLst>
      <p:ext uri="{BB962C8B-B14F-4D97-AF65-F5344CB8AC3E}">
        <p14:creationId xmlns:p14="http://schemas.microsoft.com/office/powerpoint/2010/main" val="17233730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94A5B-7288-D848-B588-4014B8820D59}"/>
              </a:ext>
            </a:extLst>
          </p:cNvPr>
          <p:cNvSpPr>
            <a:spLocks noGrp="1"/>
          </p:cNvSpPr>
          <p:nvPr>
            <p:ph type="title"/>
          </p:nvPr>
        </p:nvSpPr>
        <p:spPr/>
        <p:txBody>
          <a:bodyPr/>
          <a:lstStyle/>
          <a:p>
            <a:r>
              <a:rPr lang="en-US" dirty="0"/>
              <a:t>Family Engagement Role in School Improvement</a:t>
            </a:r>
          </a:p>
        </p:txBody>
      </p:sp>
      <p:sp>
        <p:nvSpPr>
          <p:cNvPr id="3" name="Content Placeholder 2">
            <a:extLst>
              <a:ext uri="{FF2B5EF4-FFF2-40B4-BE49-F238E27FC236}">
                <a16:creationId xmlns:a16="http://schemas.microsoft.com/office/drawing/2014/main" id="{66A6E68E-F466-3147-850E-1976D49B9F74}"/>
              </a:ext>
            </a:extLst>
          </p:cNvPr>
          <p:cNvSpPr>
            <a:spLocks noGrp="1"/>
          </p:cNvSpPr>
          <p:nvPr>
            <p:ph idx="1"/>
          </p:nvPr>
        </p:nvSpPr>
        <p:spPr>
          <a:xfrm>
            <a:off x="838200" y="2339439"/>
            <a:ext cx="10515600" cy="3837523"/>
          </a:xfrm>
        </p:spPr>
        <p:txBody>
          <a:bodyPr>
            <a:normAutofit lnSpcReduction="10000"/>
          </a:bodyPr>
          <a:lstStyle/>
          <a:p>
            <a:r>
              <a:rPr lang="en-US" dirty="0"/>
              <a:t>Partner with the School </a:t>
            </a:r>
          </a:p>
          <a:p>
            <a:pPr lvl="1"/>
            <a:r>
              <a:rPr lang="en-US" dirty="0"/>
              <a:t>Verbalize and Demonstrate Relationship</a:t>
            </a:r>
          </a:p>
          <a:p>
            <a:endParaRPr lang="en-US" dirty="0"/>
          </a:p>
          <a:p>
            <a:r>
              <a:rPr lang="en-US" dirty="0"/>
              <a:t>Ensure to best of ability, sleep and nutrition</a:t>
            </a:r>
          </a:p>
          <a:p>
            <a:endParaRPr lang="en-US" dirty="0"/>
          </a:p>
          <a:p>
            <a:r>
              <a:rPr lang="en-US" dirty="0"/>
              <a:t>Ask about school and provide space and time for home study</a:t>
            </a:r>
          </a:p>
          <a:p>
            <a:endParaRPr lang="en-US" dirty="0"/>
          </a:p>
          <a:p>
            <a:r>
              <a:rPr lang="en-US" dirty="0"/>
              <a:t>Read to elementary children at least 15 minutes daily</a:t>
            </a:r>
          </a:p>
        </p:txBody>
      </p:sp>
    </p:spTree>
    <p:extLst>
      <p:ext uri="{BB962C8B-B14F-4D97-AF65-F5344CB8AC3E}">
        <p14:creationId xmlns:p14="http://schemas.microsoft.com/office/powerpoint/2010/main" val="10724368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2A7FD-96B9-2D40-8D3B-E8CB12F7746A}"/>
              </a:ext>
            </a:extLst>
          </p:cNvPr>
          <p:cNvSpPr>
            <a:spLocks noGrp="1"/>
          </p:cNvSpPr>
          <p:nvPr>
            <p:ph type="title"/>
          </p:nvPr>
        </p:nvSpPr>
        <p:spPr/>
        <p:txBody>
          <a:bodyPr/>
          <a:lstStyle/>
          <a:p>
            <a:r>
              <a:rPr lang="en-US" dirty="0"/>
              <a:t>Partners in Students’ Success</a:t>
            </a:r>
          </a:p>
        </p:txBody>
      </p:sp>
      <p:sp>
        <p:nvSpPr>
          <p:cNvPr id="3" name="Content Placeholder 2">
            <a:extLst>
              <a:ext uri="{FF2B5EF4-FFF2-40B4-BE49-F238E27FC236}">
                <a16:creationId xmlns:a16="http://schemas.microsoft.com/office/drawing/2014/main" id="{4AC2D160-CF76-4E49-8C5E-FEC8148BC576}"/>
              </a:ext>
            </a:extLst>
          </p:cNvPr>
          <p:cNvSpPr>
            <a:spLocks noGrp="1"/>
          </p:cNvSpPr>
          <p:nvPr>
            <p:ph idx="1"/>
          </p:nvPr>
        </p:nvSpPr>
        <p:spPr/>
        <p:txBody>
          <a:bodyPr>
            <a:normAutofit fontScale="92500" lnSpcReduction="10000"/>
          </a:bodyPr>
          <a:lstStyle/>
          <a:p>
            <a:pPr marL="0" indent="0">
              <a:buNone/>
            </a:pPr>
            <a:r>
              <a:rPr lang="en-US" sz="2800" b="1" dirty="0"/>
              <a:t>Working Together for </a:t>
            </a:r>
            <a:r>
              <a:rPr lang="en-US" b="1" dirty="0"/>
              <a:t>Academic Success</a:t>
            </a:r>
          </a:p>
          <a:p>
            <a:pPr marL="0" indent="0">
              <a:buNone/>
            </a:pPr>
            <a:r>
              <a:rPr lang="en-US" sz="2800" b="1" dirty="0"/>
              <a:t>Parents and School Staff Are Equal </a:t>
            </a:r>
            <a:r>
              <a:rPr lang="en-US" b="1" dirty="0"/>
              <a:t>P</a:t>
            </a:r>
            <a:r>
              <a:rPr lang="en-US" sz="2800" b="1" dirty="0"/>
              <a:t>artners</a:t>
            </a:r>
          </a:p>
          <a:p>
            <a:pPr marL="0" indent="0">
              <a:buNone/>
            </a:pPr>
            <a:endParaRPr lang="en-US" dirty="0"/>
          </a:p>
          <a:p>
            <a:pPr>
              <a:lnSpc>
                <a:spcPct val="110000"/>
              </a:lnSpc>
              <a:spcBef>
                <a:spcPts val="0"/>
              </a:spcBef>
            </a:pPr>
            <a:r>
              <a:rPr lang="en-US" sz="2600" dirty="0"/>
              <a:t>All parents have dreams for their children and want the best for them</a:t>
            </a:r>
          </a:p>
          <a:p>
            <a:pPr>
              <a:lnSpc>
                <a:spcPct val="110000"/>
              </a:lnSpc>
              <a:spcBef>
                <a:spcPts val="0"/>
              </a:spcBef>
            </a:pPr>
            <a:r>
              <a:rPr lang="en-US" sz="2600" dirty="0"/>
              <a:t>All parents have the capacity to support their children’s learning</a:t>
            </a:r>
          </a:p>
          <a:p>
            <a:pPr>
              <a:lnSpc>
                <a:spcPct val="110000"/>
              </a:lnSpc>
              <a:spcBef>
                <a:spcPts val="0"/>
              </a:spcBef>
            </a:pPr>
            <a:r>
              <a:rPr lang="en-US" sz="2600" dirty="0"/>
              <a:t>Responsibility for building partnerships between school and home rests primarily with school staff, especially school leaders</a:t>
            </a:r>
          </a:p>
          <a:p>
            <a:endParaRPr lang="en-US" sz="2400" dirty="0"/>
          </a:p>
          <a:p>
            <a:endParaRPr lang="en-US" sz="2400" dirty="0"/>
          </a:p>
          <a:p>
            <a:endParaRPr lang="en-US" sz="2400" dirty="0"/>
          </a:p>
          <a:p>
            <a:pPr marL="0" indent="0">
              <a:buNone/>
            </a:pPr>
            <a:r>
              <a:rPr lang="en-US" sz="1200" i="1" dirty="0"/>
              <a:t>'Beyond the Bake Sale' by Anne T. Henderson, Karen L. Mapp, Vivian R. Johnson</a:t>
            </a:r>
          </a:p>
          <a:p>
            <a:pPr marL="0" indent="0">
              <a:buNone/>
            </a:pPr>
            <a:endParaRPr lang="en-US" dirty="0"/>
          </a:p>
        </p:txBody>
      </p:sp>
    </p:spTree>
    <p:extLst>
      <p:ext uri="{BB962C8B-B14F-4D97-AF65-F5344CB8AC3E}">
        <p14:creationId xmlns:p14="http://schemas.microsoft.com/office/powerpoint/2010/main" val="47477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212B-78EE-C041-A097-2827E65DD737}"/>
              </a:ext>
            </a:extLst>
          </p:cNvPr>
          <p:cNvSpPr>
            <a:spLocks noGrp="1"/>
          </p:cNvSpPr>
          <p:nvPr>
            <p:ph type="title"/>
          </p:nvPr>
        </p:nvSpPr>
        <p:spPr>
          <a:xfrm>
            <a:off x="1230085" y="205273"/>
            <a:ext cx="10515600" cy="978399"/>
          </a:xfrm>
        </p:spPr>
        <p:txBody>
          <a:bodyPr>
            <a:normAutofit/>
          </a:bodyPr>
          <a:lstStyle/>
          <a:p>
            <a:r>
              <a:rPr lang="en-US" dirty="0"/>
              <a:t>Family Support Is Important</a:t>
            </a:r>
          </a:p>
        </p:txBody>
      </p:sp>
      <p:sp>
        <p:nvSpPr>
          <p:cNvPr id="4" name="TextBox 3">
            <a:extLst>
              <a:ext uri="{FF2B5EF4-FFF2-40B4-BE49-F238E27FC236}">
                <a16:creationId xmlns:a16="http://schemas.microsoft.com/office/drawing/2014/main" id="{D667987F-831E-AE47-8253-88598A8F56F9}"/>
              </a:ext>
            </a:extLst>
          </p:cNvPr>
          <p:cNvSpPr txBox="1"/>
          <p:nvPr/>
        </p:nvSpPr>
        <p:spPr>
          <a:xfrm>
            <a:off x="1082352" y="1839951"/>
            <a:ext cx="10191531" cy="4616648"/>
          </a:xfrm>
          <a:prstGeom prst="rect">
            <a:avLst/>
          </a:prstGeom>
          <a:noFill/>
        </p:spPr>
        <p:txBody>
          <a:bodyPr wrap="square" rtlCol="0">
            <a:spAutoFit/>
          </a:bodyPr>
          <a:lstStyle/>
          <a:p>
            <a:r>
              <a:rPr lang="en-US" sz="2400" dirty="0"/>
              <a:t>“No matter their income or background, </a:t>
            </a:r>
            <a:r>
              <a:rPr lang="en-US" sz="2400" b="1" dirty="0"/>
              <a:t>students with involved parents </a:t>
            </a:r>
            <a:r>
              <a:rPr lang="en-US" sz="2400" dirty="0"/>
              <a:t>are more likely to have higher grades and test scores, attend school regularly, have better social skills, show improved behavior and adapt well to school.” </a:t>
            </a:r>
          </a:p>
          <a:p>
            <a:endParaRPr lang="en-US" dirty="0"/>
          </a:p>
          <a:p>
            <a:r>
              <a:rPr lang="en-US" sz="1200" dirty="0"/>
              <a:t>National Coalition for Parent Involvement in Education Nov 18, 2019</a:t>
            </a:r>
            <a:endParaRPr lang="en-US" dirty="0"/>
          </a:p>
          <a:p>
            <a:endParaRPr lang="en-US" dirty="0"/>
          </a:p>
          <a:p>
            <a:r>
              <a:rPr lang="en-US" sz="2400" dirty="0"/>
              <a:t>When </a:t>
            </a:r>
            <a:r>
              <a:rPr lang="en-US" sz="2400" b="1" dirty="0"/>
              <a:t>parents are involved at school</a:t>
            </a:r>
            <a:r>
              <a:rPr lang="en-US" sz="2400" dirty="0"/>
              <a:t>, the performance of all the children at school, not just their own, tends to improve. The more comprehensive and well planned the partnership between school and home, the higher the student achievement.  </a:t>
            </a:r>
          </a:p>
          <a:p>
            <a:endParaRPr lang="en-US" sz="1200" dirty="0"/>
          </a:p>
          <a:p>
            <a:r>
              <a:rPr lang="en-US" sz="1200" dirty="0"/>
              <a:t>Henderson, A.T., and Nancy </a:t>
            </a:r>
            <a:r>
              <a:rPr lang="en-US" sz="1200" dirty="0" err="1"/>
              <a:t>Berla</a:t>
            </a:r>
            <a:r>
              <a:rPr lang="en-US" sz="1200" dirty="0"/>
              <a:t>. 1995. </a:t>
            </a:r>
            <a:r>
              <a:rPr lang="en-US" sz="1200" i="1" dirty="0"/>
              <a:t>A New Generation of Evidence: The Family Is Critical to Student Achievement.</a:t>
            </a:r>
            <a:r>
              <a:rPr lang="en-US" sz="1200" dirty="0"/>
              <a:t> Washington, DC: Center for Law and Education, 14–16.</a:t>
            </a:r>
          </a:p>
          <a:p>
            <a:endParaRPr lang="en-US" dirty="0"/>
          </a:p>
        </p:txBody>
      </p:sp>
    </p:spTree>
    <p:extLst>
      <p:ext uri="{BB962C8B-B14F-4D97-AF65-F5344CB8AC3E}">
        <p14:creationId xmlns:p14="http://schemas.microsoft.com/office/powerpoint/2010/main" val="11162170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395C3-8796-7B4A-A6DA-046F77C1DCCB}"/>
              </a:ext>
            </a:extLst>
          </p:cNvPr>
          <p:cNvSpPr>
            <a:spLocks noGrp="1"/>
          </p:cNvSpPr>
          <p:nvPr>
            <p:ph type="title"/>
          </p:nvPr>
        </p:nvSpPr>
        <p:spPr/>
        <p:txBody>
          <a:bodyPr/>
          <a:lstStyle/>
          <a:p>
            <a:r>
              <a:rPr lang="en-US" dirty="0"/>
              <a:t>School Improvement – Two Way Street</a:t>
            </a:r>
          </a:p>
        </p:txBody>
      </p:sp>
      <p:sp>
        <p:nvSpPr>
          <p:cNvPr id="3" name="Content Placeholder 2">
            <a:extLst>
              <a:ext uri="{FF2B5EF4-FFF2-40B4-BE49-F238E27FC236}">
                <a16:creationId xmlns:a16="http://schemas.microsoft.com/office/drawing/2014/main" id="{ABB4750E-70BE-FD4D-BCDA-9950948FF83B}"/>
              </a:ext>
            </a:extLst>
          </p:cNvPr>
          <p:cNvSpPr>
            <a:spLocks noGrp="1"/>
          </p:cNvSpPr>
          <p:nvPr>
            <p:ph idx="1"/>
          </p:nvPr>
        </p:nvSpPr>
        <p:spPr>
          <a:xfrm>
            <a:off x="93519" y="2370576"/>
            <a:ext cx="5530232" cy="3552138"/>
          </a:xfrm>
        </p:spPr>
        <p:txBody>
          <a:bodyPr>
            <a:noAutofit/>
          </a:bodyPr>
          <a:lstStyle/>
          <a:p>
            <a:pPr marL="0" indent="0" algn="ctr">
              <a:buNone/>
            </a:pPr>
            <a:endParaRPr lang="en-US" sz="2400" dirty="0"/>
          </a:p>
          <a:p>
            <a:pPr marL="0" indent="0" algn="ctr">
              <a:spcBef>
                <a:spcPts val="0"/>
              </a:spcBef>
              <a:buNone/>
            </a:pPr>
            <a:r>
              <a:rPr lang="en-US" b="1" dirty="0"/>
              <a:t>Key Factors</a:t>
            </a:r>
          </a:p>
          <a:p>
            <a:pPr marL="0" indent="0" algn="ctr">
              <a:spcBef>
                <a:spcPts val="0"/>
              </a:spcBef>
              <a:buNone/>
            </a:pPr>
            <a:r>
              <a:rPr lang="en-US" b="1" dirty="0"/>
              <a:t>That Result in </a:t>
            </a:r>
          </a:p>
          <a:p>
            <a:pPr marL="0" indent="0" algn="ctr">
              <a:spcBef>
                <a:spcPts val="0"/>
              </a:spcBef>
              <a:buNone/>
            </a:pPr>
            <a:r>
              <a:rPr lang="en-US" b="1" dirty="0"/>
              <a:t>Quality Classroom</a:t>
            </a:r>
          </a:p>
          <a:p>
            <a:pPr marL="0" indent="0" algn="ctr">
              <a:spcBef>
                <a:spcPts val="0"/>
              </a:spcBef>
              <a:buNone/>
            </a:pPr>
            <a:r>
              <a:rPr lang="en-US" b="1" dirty="0"/>
              <a:t>Instruction &amp; </a:t>
            </a:r>
          </a:p>
          <a:p>
            <a:pPr marL="0" indent="0" algn="ctr">
              <a:spcBef>
                <a:spcPts val="0"/>
              </a:spcBef>
              <a:buNone/>
            </a:pPr>
            <a:r>
              <a:rPr lang="en-US" b="1" dirty="0"/>
              <a:t>Increased Student Achievement</a:t>
            </a:r>
          </a:p>
          <a:p>
            <a:pPr indent="0">
              <a:lnSpc>
                <a:spcPct val="110000"/>
              </a:lnSpc>
              <a:spcBef>
                <a:spcPts val="0"/>
              </a:spcBef>
              <a:buNone/>
            </a:pPr>
            <a:endParaRPr lang="en-US" sz="6000" dirty="0"/>
          </a:p>
          <a:p>
            <a:pPr marL="0" indent="0">
              <a:buNone/>
            </a:pPr>
            <a:endParaRPr lang="en-US" sz="2600" dirty="0"/>
          </a:p>
        </p:txBody>
      </p:sp>
      <p:sp>
        <p:nvSpPr>
          <p:cNvPr id="4" name="TextBox 3">
            <a:extLst>
              <a:ext uri="{FF2B5EF4-FFF2-40B4-BE49-F238E27FC236}">
                <a16:creationId xmlns:a16="http://schemas.microsoft.com/office/drawing/2014/main" id="{83BC8E00-BD2E-4BBE-9877-AF42307754EF}"/>
              </a:ext>
            </a:extLst>
          </p:cNvPr>
          <p:cNvSpPr txBox="1"/>
          <p:nvPr/>
        </p:nvSpPr>
        <p:spPr>
          <a:xfrm>
            <a:off x="5973460" y="2913367"/>
            <a:ext cx="5530233" cy="3693319"/>
          </a:xfrm>
          <a:prstGeom prst="rect">
            <a:avLst/>
          </a:prstGeom>
          <a:noFill/>
        </p:spPr>
        <p:txBody>
          <a:bodyPr wrap="square" rtlCol="0">
            <a:spAutoFit/>
          </a:bodyPr>
          <a:lstStyle/>
          <a:p>
            <a:pPr marL="228600" indent="-285750">
              <a:lnSpc>
                <a:spcPct val="90000"/>
              </a:lnSpc>
              <a:spcBef>
                <a:spcPts val="0"/>
              </a:spcBef>
              <a:buFont typeface="Arial" panose="020B0604020202020204" pitchFamily="34" charset="0"/>
              <a:buChar char="•"/>
            </a:pPr>
            <a:r>
              <a:rPr lang="en-US" sz="2000" dirty="0"/>
              <a:t>High expectations and accountability for adults – Adult Data</a:t>
            </a:r>
          </a:p>
          <a:p>
            <a:pPr marL="228600" indent="-285750">
              <a:lnSpc>
                <a:spcPct val="90000"/>
              </a:lnSpc>
              <a:spcBef>
                <a:spcPts val="0"/>
              </a:spcBef>
              <a:buFont typeface="Arial" panose="020B0604020202020204" pitchFamily="34" charset="0"/>
              <a:buChar char="•"/>
            </a:pPr>
            <a:endParaRPr lang="en-US" sz="2000" dirty="0"/>
          </a:p>
          <a:p>
            <a:pPr marL="228600" indent="-285750">
              <a:lnSpc>
                <a:spcPct val="90000"/>
              </a:lnSpc>
              <a:spcBef>
                <a:spcPts val="0"/>
              </a:spcBef>
              <a:buFont typeface="Arial" panose="020B0604020202020204" pitchFamily="34" charset="0"/>
              <a:buChar char="•"/>
            </a:pPr>
            <a:r>
              <a:rPr lang="en-US" sz="2000" dirty="0"/>
              <a:t>Coordinated and aligned curriculum and assessment – Student Data</a:t>
            </a:r>
          </a:p>
          <a:p>
            <a:pPr marL="228600" indent="-285750">
              <a:lnSpc>
                <a:spcPct val="90000"/>
              </a:lnSpc>
              <a:spcBef>
                <a:spcPts val="0"/>
              </a:spcBef>
              <a:buFont typeface="Arial" panose="020B0604020202020204" pitchFamily="34" charset="0"/>
              <a:buChar char="•"/>
            </a:pPr>
            <a:endParaRPr lang="en-US" sz="2000" dirty="0"/>
          </a:p>
          <a:p>
            <a:pPr marL="228600" indent="-285750">
              <a:lnSpc>
                <a:spcPct val="90000"/>
              </a:lnSpc>
              <a:spcBef>
                <a:spcPts val="0"/>
              </a:spcBef>
              <a:buFont typeface="Arial" panose="020B0604020202020204" pitchFamily="34" charset="0"/>
              <a:buChar char="•"/>
            </a:pPr>
            <a:r>
              <a:rPr lang="en-US" sz="2000" dirty="0"/>
              <a:t>Effective use of meaningful data (infrastructure, training, time, and application of data to instruction)</a:t>
            </a:r>
          </a:p>
          <a:p>
            <a:pPr marL="228600" indent="-285750">
              <a:lnSpc>
                <a:spcPct val="90000"/>
              </a:lnSpc>
              <a:spcBef>
                <a:spcPts val="0"/>
              </a:spcBef>
              <a:buFont typeface="Arial" panose="020B0604020202020204" pitchFamily="34" charset="0"/>
              <a:buChar char="•"/>
            </a:pPr>
            <a:endParaRPr lang="en-US" sz="2000" dirty="0"/>
          </a:p>
          <a:p>
            <a:pPr marL="228600" indent="-285750">
              <a:lnSpc>
                <a:spcPct val="90000"/>
              </a:lnSpc>
              <a:spcBef>
                <a:spcPts val="0"/>
              </a:spcBef>
              <a:buFont typeface="Arial" panose="020B0604020202020204" pitchFamily="34" charset="0"/>
              <a:buChar char="•"/>
            </a:pPr>
            <a:r>
              <a:rPr lang="en-US" sz="2000" dirty="0"/>
              <a:t>Coordinated and embedded professional development</a:t>
            </a:r>
          </a:p>
          <a:p>
            <a:endParaRPr lang="en-US" dirty="0"/>
          </a:p>
        </p:txBody>
      </p:sp>
      <p:sp>
        <p:nvSpPr>
          <p:cNvPr id="5" name="TextBox 4">
            <a:extLst>
              <a:ext uri="{FF2B5EF4-FFF2-40B4-BE49-F238E27FC236}">
                <a16:creationId xmlns:a16="http://schemas.microsoft.com/office/drawing/2014/main" id="{4D97E01B-11DF-4AFD-8AA2-11E91DE917DD}"/>
              </a:ext>
            </a:extLst>
          </p:cNvPr>
          <p:cNvSpPr txBox="1"/>
          <p:nvPr/>
        </p:nvSpPr>
        <p:spPr>
          <a:xfrm>
            <a:off x="515007" y="6075116"/>
            <a:ext cx="2648607" cy="523220"/>
          </a:xfrm>
          <a:prstGeom prst="rect">
            <a:avLst/>
          </a:prstGeom>
          <a:noFill/>
        </p:spPr>
        <p:txBody>
          <a:bodyPr wrap="square" rtlCol="0">
            <a:spAutoFit/>
          </a:bodyPr>
          <a:lstStyle/>
          <a:p>
            <a:r>
              <a:rPr lang="en-US" sz="1000" i="1" dirty="0"/>
              <a:t>Shannon &amp; Bylsma</a:t>
            </a:r>
          </a:p>
          <a:p>
            <a:endParaRPr lang="en-US" dirty="0"/>
          </a:p>
        </p:txBody>
      </p:sp>
      <p:sp>
        <p:nvSpPr>
          <p:cNvPr id="6" name="TextBox 5">
            <a:extLst>
              <a:ext uri="{FF2B5EF4-FFF2-40B4-BE49-F238E27FC236}">
                <a16:creationId xmlns:a16="http://schemas.microsoft.com/office/drawing/2014/main" id="{2D8198CE-123F-4C30-A27E-FF397B2F3A4B}"/>
              </a:ext>
            </a:extLst>
          </p:cNvPr>
          <p:cNvSpPr txBox="1"/>
          <p:nvPr/>
        </p:nvSpPr>
        <p:spPr>
          <a:xfrm>
            <a:off x="838200" y="1849582"/>
            <a:ext cx="9750136" cy="861774"/>
          </a:xfrm>
          <a:prstGeom prst="rect">
            <a:avLst/>
          </a:prstGeom>
          <a:noFill/>
        </p:spPr>
        <p:txBody>
          <a:bodyPr wrap="square" rtlCol="0">
            <a:spAutoFit/>
          </a:bodyPr>
          <a:lstStyle/>
          <a:p>
            <a:pPr algn="ctr"/>
            <a:r>
              <a:rPr lang="en-US" sz="3200" b="1" dirty="0">
                <a:solidFill>
                  <a:schemeClr val="accent1"/>
                </a:solidFill>
              </a:rPr>
              <a:t>Improvement is Possible</a:t>
            </a:r>
          </a:p>
          <a:p>
            <a:endParaRPr lang="en-US" dirty="0"/>
          </a:p>
        </p:txBody>
      </p:sp>
    </p:spTree>
    <p:extLst>
      <p:ext uri="{BB962C8B-B14F-4D97-AF65-F5344CB8AC3E}">
        <p14:creationId xmlns:p14="http://schemas.microsoft.com/office/powerpoint/2010/main" val="28894199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E4A87-9899-2942-9098-DC1B6C650356}"/>
              </a:ext>
            </a:extLst>
          </p:cNvPr>
          <p:cNvSpPr>
            <a:spLocks noGrp="1"/>
          </p:cNvSpPr>
          <p:nvPr>
            <p:ph type="title"/>
          </p:nvPr>
        </p:nvSpPr>
        <p:spPr/>
        <p:txBody>
          <a:bodyPr/>
          <a:lstStyle/>
          <a:p>
            <a:r>
              <a:rPr lang="en-US" dirty="0"/>
              <a:t>The District’s Role in School Improvement</a:t>
            </a:r>
          </a:p>
        </p:txBody>
      </p:sp>
      <p:sp>
        <p:nvSpPr>
          <p:cNvPr id="3" name="Content Placeholder 2">
            <a:extLst>
              <a:ext uri="{FF2B5EF4-FFF2-40B4-BE49-F238E27FC236}">
                <a16:creationId xmlns:a16="http://schemas.microsoft.com/office/drawing/2014/main" id="{6F122589-F491-4D47-BAF0-AEDABFC52F04}"/>
              </a:ext>
            </a:extLst>
          </p:cNvPr>
          <p:cNvSpPr>
            <a:spLocks noGrp="1"/>
          </p:cNvSpPr>
          <p:nvPr>
            <p:ph idx="1"/>
          </p:nvPr>
        </p:nvSpPr>
        <p:spPr>
          <a:xfrm>
            <a:off x="838200" y="2175641"/>
            <a:ext cx="10515600" cy="4001321"/>
          </a:xfrm>
        </p:spPr>
        <p:txBody>
          <a:bodyPr>
            <a:normAutofit/>
          </a:bodyPr>
          <a:lstStyle/>
          <a:p>
            <a:pPr>
              <a:spcBef>
                <a:spcPts val="0"/>
              </a:spcBef>
            </a:pPr>
            <a:r>
              <a:rPr lang="en-US" sz="2400" dirty="0"/>
              <a:t>High Expectations, Belief System, Shared Vision, Monitoring Performance</a:t>
            </a:r>
          </a:p>
          <a:p>
            <a:pPr>
              <a:spcBef>
                <a:spcPts val="0"/>
              </a:spcBef>
            </a:pPr>
            <a:endParaRPr lang="en-US" sz="2400" dirty="0"/>
          </a:p>
          <a:p>
            <a:pPr>
              <a:spcBef>
                <a:spcPts val="0"/>
              </a:spcBef>
            </a:pPr>
            <a:r>
              <a:rPr lang="en-US" sz="2400" dirty="0"/>
              <a:t>Instruction-focused / Monitoring curriculum, instructional practice, and both student and adult data</a:t>
            </a:r>
          </a:p>
          <a:p>
            <a:pPr>
              <a:spcBef>
                <a:spcPts val="0"/>
              </a:spcBef>
            </a:pPr>
            <a:endParaRPr lang="en-US" sz="2400" dirty="0"/>
          </a:p>
          <a:p>
            <a:pPr>
              <a:spcBef>
                <a:spcPts val="0"/>
              </a:spcBef>
            </a:pPr>
            <a:r>
              <a:rPr lang="en-US" sz="2400" dirty="0"/>
              <a:t>Alignment of District and School Goals based on Data</a:t>
            </a:r>
          </a:p>
          <a:p>
            <a:pPr>
              <a:spcBef>
                <a:spcPts val="0"/>
              </a:spcBef>
            </a:pPr>
            <a:endParaRPr lang="en-US" sz="2400" dirty="0"/>
          </a:p>
          <a:p>
            <a:pPr>
              <a:spcBef>
                <a:spcPts val="0"/>
              </a:spcBef>
            </a:pPr>
            <a:r>
              <a:rPr lang="en-US" sz="2400" dirty="0"/>
              <a:t>Target Professional Development based on Data – embed through the use of instructional coaches</a:t>
            </a:r>
          </a:p>
        </p:txBody>
      </p:sp>
    </p:spTree>
    <p:extLst>
      <p:ext uri="{BB962C8B-B14F-4D97-AF65-F5344CB8AC3E}">
        <p14:creationId xmlns:p14="http://schemas.microsoft.com/office/powerpoint/2010/main" val="1857207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5A75-9779-3E48-8AAB-FDA169D11E1D}"/>
              </a:ext>
            </a:extLst>
          </p:cNvPr>
          <p:cNvSpPr>
            <a:spLocks noGrp="1"/>
          </p:cNvSpPr>
          <p:nvPr>
            <p:ph type="title"/>
          </p:nvPr>
        </p:nvSpPr>
        <p:spPr/>
        <p:txBody>
          <a:bodyPr/>
          <a:lstStyle/>
          <a:p>
            <a:r>
              <a:rPr lang="en-US" dirty="0"/>
              <a:t>District’s Role continued</a:t>
            </a:r>
          </a:p>
        </p:txBody>
      </p:sp>
      <p:sp>
        <p:nvSpPr>
          <p:cNvPr id="3" name="Content Placeholder 2">
            <a:extLst>
              <a:ext uri="{FF2B5EF4-FFF2-40B4-BE49-F238E27FC236}">
                <a16:creationId xmlns:a16="http://schemas.microsoft.com/office/drawing/2014/main" id="{959B3843-FCE2-8E40-9D9B-226864E4E98E}"/>
              </a:ext>
            </a:extLst>
          </p:cNvPr>
          <p:cNvSpPr>
            <a:spLocks noGrp="1"/>
          </p:cNvSpPr>
          <p:nvPr>
            <p:ph idx="1"/>
          </p:nvPr>
        </p:nvSpPr>
        <p:spPr/>
        <p:txBody>
          <a:bodyPr>
            <a:noAutofit/>
          </a:bodyPr>
          <a:lstStyle/>
          <a:p>
            <a:pPr>
              <a:spcBef>
                <a:spcPts val="0"/>
              </a:spcBef>
            </a:pPr>
            <a:r>
              <a:rPr lang="en-US" sz="2400" dirty="0"/>
              <a:t>Develop and utilize school-based Instructional Leadership Teams in order to distribute leadership</a:t>
            </a:r>
          </a:p>
          <a:p>
            <a:pPr>
              <a:spcBef>
                <a:spcPts val="0"/>
              </a:spcBef>
            </a:pPr>
            <a:endParaRPr lang="en-US" sz="2400" dirty="0"/>
          </a:p>
          <a:p>
            <a:pPr>
              <a:spcBef>
                <a:spcPts val="0"/>
              </a:spcBef>
            </a:pPr>
            <a:r>
              <a:rPr lang="en-US" sz="2400" dirty="0"/>
              <a:t>Adopt a continuous school improvement model</a:t>
            </a:r>
          </a:p>
          <a:p>
            <a:pPr>
              <a:spcBef>
                <a:spcPts val="0"/>
              </a:spcBef>
            </a:pPr>
            <a:endParaRPr lang="en-US" sz="2400" dirty="0"/>
          </a:p>
          <a:p>
            <a:pPr>
              <a:spcBef>
                <a:spcPts val="0"/>
              </a:spcBef>
            </a:pPr>
            <a:r>
              <a:rPr lang="en-US" sz="2400" dirty="0"/>
              <a:t>Stay the Course</a:t>
            </a:r>
          </a:p>
          <a:p>
            <a:pPr>
              <a:spcBef>
                <a:spcPts val="0"/>
              </a:spcBef>
            </a:pPr>
            <a:endParaRPr lang="en-US" sz="2400" dirty="0"/>
          </a:p>
          <a:p>
            <a:pPr>
              <a:spcBef>
                <a:spcPts val="0"/>
              </a:spcBef>
            </a:pPr>
            <a:r>
              <a:rPr lang="en-US" sz="2400" dirty="0"/>
              <a:t>Strategically allocate resources based on data and needs</a:t>
            </a:r>
          </a:p>
          <a:p>
            <a:pPr>
              <a:spcBef>
                <a:spcPts val="0"/>
              </a:spcBef>
            </a:pPr>
            <a:endParaRPr lang="en-US" sz="2400" dirty="0"/>
          </a:p>
          <a:p>
            <a:pPr>
              <a:spcBef>
                <a:spcPts val="0"/>
              </a:spcBef>
            </a:pPr>
            <a:r>
              <a:rPr lang="en-US" sz="2400" dirty="0"/>
              <a:t>Identify District Leadership roles to support school efforts</a:t>
            </a:r>
          </a:p>
          <a:p>
            <a:pPr>
              <a:spcBef>
                <a:spcPts val="0"/>
              </a:spcBef>
            </a:pPr>
            <a:endParaRPr lang="en-US" sz="2400" dirty="0"/>
          </a:p>
          <a:p>
            <a:pPr>
              <a:spcBef>
                <a:spcPts val="0"/>
              </a:spcBef>
            </a:pPr>
            <a:r>
              <a:rPr lang="en-US" sz="2400" dirty="0"/>
              <a:t>Partner with Parents, Business, and Community </a:t>
            </a:r>
          </a:p>
        </p:txBody>
      </p:sp>
    </p:spTree>
    <p:extLst>
      <p:ext uri="{BB962C8B-B14F-4D97-AF65-F5344CB8AC3E}">
        <p14:creationId xmlns:p14="http://schemas.microsoft.com/office/powerpoint/2010/main" val="42449159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7F053-E0A1-F343-AE11-20E8D94E4BAE}"/>
              </a:ext>
            </a:extLst>
          </p:cNvPr>
          <p:cNvSpPr>
            <a:spLocks noGrp="1"/>
          </p:cNvSpPr>
          <p:nvPr>
            <p:ph type="title"/>
          </p:nvPr>
        </p:nvSpPr>
        <p:spPr/>
        <p:txBody>
          <a:bodyPr/>
          <a:lstStyle/>
          <a:p>
            <a:r>
              <a:rPr lang="en-US" dirty="0"/>
              <a:t>Academic Success is Possible</a:t>
            </a:r>
          </a:p>
        </p:txBody>
      </p:sp>
      <p:sp>
        <p:nvSpPr>
          <p:cNvPr id="3" name="Content Placeholder 2">
            <a:extLst>
              <a:ext uri="{FF2B5EF4-FFF2-40B4-BE49-F238E27FC236}">
                <a16:creationId xmlns:a16="http://schemas.microsoft.com/office/drawing/2014/main" id="{8B723F16-993B-8C4B-B1C9-D61F8B08DB57}"/>
              </a:ext>
            </a:extLst>
          </p:cNvPr>
          <p:cNvSpPr>
            <a:spLocks noGrp="1"/>
          </p:cNvSpPr>
          <p:nvPr>
            <p:ph idx="1"/>
          </p:nvPr>
        </p:nvSpPr>
        <p:spPr/>
        <p:txBody>
          <a:bodyPr>
            <a:normAutofit/>
          </a:bodyPr>
          <a:lstStyle/>
          <a:p>
            <a:r>
              <a:rPr lang="en-US" sz="2400" dirty="0"/>
              <a:t>Improved Student Achievement is Complex</a:t>
            </a:r>
          </a:p>
          <a:p>
            <a:r>
              <a:rPr lang="en-US" sz="2400" dirty="0"/>
              <a:t>Focus cannot only be on students</a:t>
            </a:r>
          </a:p>
          <a:p>
            <a:r>
              <a:rPr lang="en-US" sz="2400" dirty="0"/>
              <a:t>Families, Teachers, Principals, Support Staff, Central Office, Facilities, and Community all play a role</a:t>
            </a:r>
          </a:p>
          <a:p>
            <a:r>
              <a:rPr lang="en-US" sz="2400" dirty="0"/>
              <a:t>Data</a:t>
            </a:r>
          </a:p>
          <a:p>
            <a:r>
              <a:rPr lang="en-US" sz="2400" dirty="0"/>
              <a:t>Strategic Resources – time, people, dollars, facilities</a:t>
            </a:r>
          </a:p>
          <a:p>
            <a:r>
              <a:rPr lang="en-US" sz="2400" dirty="0"/>
              <a:t>Communication and Relationships</a:t>
            </a:r>
          </a:p>
          <a:p>
            <a:r>
              <a:rPr lang="en-US" sz="2400" dirty="0"/>
              <a:t>Values, Long-term Commitment</a:t>
            </a:r>
          </a:p>
        </p:txBody>
      </p:sp>
    </p:spTree>
    <p:extLst>
      <p:ext uri="{BB962C8B-B14F-4D97-AF65-F5344CB8AC3E}">
        <p14:creationId xmlns:p14="http://schemas.microsoft.com/office/powerpoint/2010/main" val="36249300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AE78C-2714-8D43-A61F-E527A36D3813}"/>
              </a:ext>
            </a:extLst>
          </p:cNvPr>
          <p:cNvSpPr>
            <a:spLocks noGrp="1"/>
          </p:cNvSpPr>
          <p:nvPr>
            <p:ph type="title"/>
          </p:nvPr>
        </p:nvSpPr>
        <p:spPr/>
        <p:txBody>
          <a:bodyPr/>
          <a:lstStyle/>
          <a:p>
            <a:r>
              <a:rPr lang="en-US" dirty="0"/>
              <a:t>Closing</a:t>
            </a:r>
          </a:p>
        </p:txBody>
      </p:sp>
      <p:sp>
        <p:nvSpPr>
          <p:cNvPr id="3" name="Content Placeholder 2">
            <a:extLst>
              <a:ext uri="{FF2B5EF4-FFF2-40B4-BE49-F238E27FC236}">
                <a16:creationId xmlns:a16="http://schemas.microsoft.com/office/drawing/2014/main" id="{D0087110-940B-6C49-8E30-E912035A15C2}"/>
              </a:ext>
            </a:extLst>
          </p:cNvPr>
          <p:cNvSpPr>
            <a:spLocks noGrp="1"/>
          </p:cNvSpPr>
          <p:nvPr>
            <p:ph idx="1"/>
          </p:nvPr>
        </p:nvSpPr>
        <p:spPr>
          <a:xfrm>
            <a:off x="512379" y="2117659"/>
            <a:ext cx="6424449" cy="1529432"/>
          </a:xfrm>
        </p:spPr>
        <p:txBody>
          <a:bodyPr>
            <a:normAutofit/>
          </a:bodyPr>
          <a:lstStyle/>
          <a:p>
            <a:pPr marL="0" indent="0">
              <a:buNone/>
            </a:pPr>
            <a:r>
              <a:rPr lang="en-US" sz="3200" b="1" dirty="0">
                <a:solidFill>
                  <a:schemeClr val="accent1"/>
                </a:solidFill>
              </a:rPr>
              <a:t>With Your Help,</a:t>
            </a:r>
          </a:p>
          <a:p>
            <a:pPr marL="0" indent="0">
              <a:buNone/>
            </a:pPr>
            <a:r>
              <a:rPr lang="en-US" b="1" dirty="0">
                <a:solidFill>
                  <a:schemeClr val="accent1"/>
                </a:solidFill>
              </a:rPr>
              <a:t>St. Joseph Students Can Have a Brighter Future</a:t>
            </a:r>
          </a:p>
          <a:p>
            <a:pPr marL="0" indent="0">
              <a:buNone/>
            </a:pPr>
            <a:endParaRPr lang="en-US" dirty="0"/>
          </a:p>
        </p:txBody>
      </p:sp>
      <p:pic>
        <p:nvPicPr>
          <p:cNvPr id="6" name="Picture 5" descr="Diagram&#10;&#10;Description automatically generated with medium confidence">
            <a:extLst>
              <a:ext uri="{FF2B5EF4-FFF2-40B4-BE49-F238E27FC236}">
                <a16:creationId xmlns:a16="http://schemas.microsoft.com/office/drawing/2014/main" id="{D43903D7-6AB2-4E98-AB28-F61A7FE0CC27}"/>
              </a:ext>
            </a:extLst>
          </p:cNvPr>
          <p:cNvPicPr>
            <a:picLocks noChangeAspect="1"/>
          </p:cNvPicPr>
          <p:nvPr/>
        </p:nvPicPr>
        <p:blipFill rotWithShape="1">
          <a:blip r:embed="rId3"/>
          <a:srcRect l="4565" t="86285" r="72609"/>
          <a:stretch/>
        </p:blipFill>
        <p:spPr>
          <a:xfrm>
            <a:off x="7209452" y="1828536"/>
            <a:ext cx="3198416" cy="2254824"/>
          </a:xfrm>
          <a:prstGeom prst="rect">
            <a:avLst/>
          </a:prstGeom>
        </p:spPr>
      </p:pic>
      <p:sp>
        <p:nvSpPr>
          <p:cNvPr id="7" name="TextBox 6">
            <a:extLst>
              <a:ext uri="{FF2B5EF4-FFF2-40B4-BE49-F238E27FC236}">
                <a16:creationId xmlns:a16="http://schemas.microsoft.com/office/drawing/2014/main" id="{0B3FD256-7406-4C54-ABE6-0CD500A8B4CA}"/>
              </a:ext>
            </a:extLst>
          </p:cNvPr>
          <p:cNvSpPr txBox="1"/>
          <p:nvPr/>
        </p:nvSpPr>
        <p:spPr>
          <a:xfrm>
            <a:off x="512380" y="3670938"/>
            <a:ext cx="5583620" cy="3139321"/>
          </a:xfrm>
          <a:prstGeom prst="rect">
            <a:avLst/>
          </a:prstGeom>
          <a:noFill/>
        </p:spPr>
        <p:txBody>
          <a:bodyPr wrap="square" rtlCol="0">
            <a:spAutoFit/>
          </a:bodyPr>
          <a:lstStyle/>
          <a:p>
            <a:pPr algn="ctr"/>
            <a:r>
              <a:rPr lang="en-US" sz="2000" dirty="0"/>
              <a:t>The most valuable asset a community</a:t>
            </a:r>
          </a:p>
          <a:p>
            <a:pPr algn="ctr"/>
            <a:r>
              <a:rPr lang="en-US" sz="2000" dirty="0"/>
              <a:t>has is its public school system.</a:t>
            </a:r>
          </a:p>
          <a:p>
            <a:pPr algn="ctr"/>
            <a:endParaRPr lang="en-US" sz="2000" dirty="0"/>
          </a:p>
          <a:p>
            <a:pPr algn="ctr"/>
            <a:r>
              <a:rPr lang="en-US" sz="2000" dirty="0"/>
              <a:t>Communities embrace, support, and communicate the value of their system.</a:t>
            </a:r>
          </a:p>
          <a:p>
            <a:pPr algn="ctr"/>
            <a:endParaRPr lang="en-US" sz="2000" dirty="0"/>
          </a:p>
          <a:p>
            <a:pPr algn="ctr"/>
            <a:r>
              <a:rPr lang="en-US" sz="2000" dirty="0"/>
              <a:t>No reason it cannot happen for St. Joseph! Already part way there</a:t>
            </a:r>
          </a:p>
          <a:p>
            <a:pPr algn="ctr"/>
            <a:r>
              <a:rPr lang="en-US" sz="2000" dirty="0"/>
              <a:t>by embracing this process. </a:t>
            </a:r>
          </a:p>
          <a:p>
            <a:endParaRPr lang="en-US" dirty="0"/>
          </a:p>
        </p:txBody>
      </p:sp>
    </p:spTree>
    <p:extLst>
      <p:ext uri="{BB962C8B-B14F-4D97-AF65-F5344CB8AC3E}">
        <p14:creationId xmlns:p14="http://schemas.microsoft.com/office/powerpoint/2010/main" val="5649664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9"/>
          <p:cNvSpPr txBox="1">
            <a:spLocks noGrp="1"/>
          </p:cNvSpPr>
          <p:nvPr>
            <p:ph type="title"/>
          </p:nvPr>
        </p:nvSpPr>
        <p:spPr>
          <a:xfrm>
            <a:off x="473075" y="3586162"/>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a:solidFill>
                  <a:schemeClr val="lt1"/>
                </a:solidFill>
                <a:latin typeface="Arial"/>
                <a:ea typeface="Arial"/>
                <a:cs typeface="Arial"/>
                <a:sym typeface="Arial"/>
              </a:rPr>
              <a:t>Small Group </a:t>
            </a: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Work Activity</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0"/>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Activity</a:t>
            </a:r>
            <a:endParaRPr/>
          </a:p>
        </p:txBody>
      </p:sp>
      <p:sp>
        <p:nvSpPr>
          <p:cNvPr id="347" name="Google Shape;347;p30"/>
          <p:cNvSpPr txBox="1">
            <a:spLocks noGrp="1"/>
          </p:cNvSpPr>
          <p:nvPr>
            <p:ph type="body" idx="1"/>
          </p:nvPr>
        </p:nvSpPr>
        <p:spPr>
          <a:xfrm>
            <a:off x="838200" y="2063750"/>
            <a:ext cx="7127875" cy="4543425"/>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90000"/>
              </a:lnSpc>
              <a:spcBef>
                <a:spcPts val="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Select a Recorder and Spokesperson</a:t>
            </a:r>
            <a:endParaRPr/>
          </a:p>
          <a:p>
            <a:pPr marL="457200" marR="0" lvl="0" indent="-3048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Recorder Responsibilities</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Complete the information on the group’s worksheet</a:t>
            </a:r>
            <a:endParaRPr/>
          </a:p>
          <a:p>
            <a:pPr marL="457200" marR="0" lvl="0" indent="-3048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Spokesperson Responsibilities </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Facilitate Discussion</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Keep Group Focused/On Task</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Report Group’s Information </a:t>
            </a:r>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p:txBody>
      </p:sp>
      <p:graphicFrame>
        <p:nvGraphicFramePr>
          <p:cNvPr id="348" name="Google Shape;348;p30"/>
          <p:cNvGraphicFramePr/>
          <p:nvPr/>
        </p:nvGraphicFramePr>
        <p:xfrm>
          <a:off x="8388350" y="2063750"/>
          <a:ext cx="3289300" cy="4257675"/>
        </p:xfrm>
        <a:graphic>
          <a:graphicData uri="http://schemas.openxmlformats.org/presentationml/2006/ole">
            <mc:AlternateContent xmlns:mc="http://schemas.openxmlformats.org/markup-compatibility/2006">
              <mc:Choice xmlns:v="urn:schemas-microsoft-com:vml" Requires="v">
                <p:oleObj r:id="rId3" imgW="3289300" imgH="4257675" progId="Acrobat.Document.DC">
                  <p:embed/>
                </p:oleObj>
              </mc:Choice>
              <mc:Fallback>
                <p:oleObj r:id="rId3" imgW="3289300" imgH="4257675" progId="Acrobat.Document.DC">
                  <p:embed/>
                  <p:pic>
                    <p:nvPicPr>
                      <p:cNvPr id="348" name="Google Shape;348;p30"/>
                      <p:cNvPicPr preferRelativeResize="0"/>
                      <p:nvPr/>
                    </p:nvPicPr>
                    <p:blipFill rotWithShape="1">
                      <a:blip r:embed="rId4">
                        <a:alphaModFix/>
                      </a:blip>
                      <a:srcRect/>
                      <a:stretch/>
                    </p:blipFill>
                    <p:spPr>
                      <a:xfrm>
                        <a:off x="8388350" y="2063750"/>
                        <a:ext cx="3289300" cy="4257675"/>
                      </a:xfrm>
                      <a:prstGeom prst="rect">
                        <a:avLst/>
                      </a:prstGeom>
                      <a:noFill/>
                      <a:ln w="9525" cap="flat" cmpd="sng">
                        <a:solidFill>
                          <a:schemeClr val="dk1"/>
                        </a:solidFill>
                        <a:prstDash val="solid"/>
                        <a:miter lim="800000"/>
                        <a:headEnd type="none" w="sm" len="sm"/>
                        <a:tailEnd type="none" w="sm" len="sm"/>
                      </a:ln>
                    </p:spPr>
                  </p:pic>
                </p:oleObj>
              </mc:Fallback>
            </mc:AlternateContent>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1"/>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Worksheet</a:t>
            </a:r>
            <a:endParaRPr/>
          </a:p>
        </p:txBody>
      </p:sp>
      <p:sp>
        <p:nvSpPr>
          <p:cNvPr id="355" name="Google Shape;355;p31"/>
          <p:cNvSpPr txBox="1">
            <a:spLocks noGrp="1"/>
          </p:cNvSpPr>
          <p:nvPr>
            <p:ph type="body" idx="1"/>
          </p:nvPr>
        </p:nvSpPr>
        <p:spPr>
          <a:xfrm>
            <a:off x="838200" y="1927225"/>
            <a:ext cx="10725150" cy="4565650"/>
          </a:xfrm>
          <a:prstGeom prst="rect">
            <a:avLst/>
          </a:prstGeom>
          <a:noFill/>
          <a:ln>
            <a:noFill/>
          </a:ln>
        </p:spPr>
        <p:txBody>
          <a:bodyPr spcFirstLastPara="1" wrap="square" lIns="91425" tIns="45700" rIns="91425" bIns="45700" anchor="t" anchorCtr="0">
            <a:no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Information on worksheet should reflect consensus/general agreement of group members.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Monitor progress to complete the worksheet in allotted time.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Only group recorder’s worksheet will be collected.</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Arial"/>
              <a:buNone/>
            </a:pPr>
            <a:r>
              <a:rPr lang="en-US" sz="4400" b="0" i="0" u="none">
                <a:solidFill>
                  <a:schemeClr val="lt1"/>
                </a:solidFill>
                <a:latin typeface="Arial"/>
                <a:ea typeface="Arial"/>
                <a:cs typeface="Arial"/>
                <a:sym typeface="Arial"/>
              </a:rPr>
              <a:t>Small Group Discussion Norms</a:t>
            </a:r>
            <a:endParaRPr/>
          </a:p>
        </p:txBody>
      </p:sp>
      <p:sp>
        <p:nvSpPr>
          <p:cNvPr id="362" name="Google Shape;362;p32"/>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Turn off/silence electronic devices/phones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Give everyone an opportunity to speak</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Be positive; focus on being productive</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Focus on the collective good, not just individual </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Respect the opinions of fellow group members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Stay engaged with the conversation</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3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Tasks</a:t>
            </a:r>
            <a:endParaRPr/>
          </a:p>
        </p:txBody>
      </p:sp>
      <p:sp>
        <p:nvSpPr>
          <p:cNvPr id="369" name="Google Shape;369;p33"/>
          <p:cNvSpPr txBox="1">
            <a:spLocks noGrp="1"/>
          </p:cNvSpPr>
          <p:nvPr>
            <p:ph type="body" idx="1"/>
          </p:nvPr>
        </p:nvSpPr>
        <p:spPr>
          <a:xfrm>
            <a:off x="838200" y="2162175"/>
            <a:ext cx="10725150" cy="4565650"/>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2800"/>
              <a:buFont typeface="Arial"/>
              <a:buNone/>
            </a:pPr>
            <a:r>
              <a:rPr lang="en-US" sz="2800" b="1" i="0" u="none" dirty="0">
                <a:solidFill>
                  <a:schemeClr val="dk1"/>
                </a:solidFill>
                <a:latin typeface="Arial"/>
                <a:ea typeface="Arial"/>
                <a:cs typeface="Arial"/>
                <a:sym typeface="Arial"/>
              </a:rPr>
              <a:t>Task #1</a:t>
            </a:r>
            <a:endParaRPr sz="2400" b="0" i="0" u="none" dirty="0">
              <a:solidFill>
                <a:schemeClr val="dk1"/>
              </a:solidFill>
              <a:latin typeface="Arial"/>
              <a:ea typeface="Arial"/>
              <a:cs typeface="Arial"/>
              <a:sym typeface="Arial"/>
            </a:endParaRPr>
          </a:p>
          <a:p>
            <a:pPr marL="234950" marR="0" lvl="0" indent="-234950" algn="l" rtl="0">
              <a:lnSpc>
                <a:spcPct val="100000"/>
              </a:lnSpc>
              <a:spcBef>
                <a:spcPts val="1000"/>
              </a:spcBef>
              <a:spcAft>
                <a:spcPts val="0"/>
              </a:spcAft>
              <a:buClr>
                <a:srgbClr val="000000"/>
              </a:buClr>
              <a:buSzPts val="2600"/>
              <a:buFont typeface="Arial"/>
              <a:buChar char="•"/>
            </a:pPr>
            <a:r>
              <a:rPr lang="en-US" sz="1800" b="0" i="0" u="none" strike="noStrike" dirty="0">
                <a:solidFill>
                  <a:srgbClr val="000000"/>
                </a:solidFill>
                <a:effectLst/>
                <a:latin typeface="Open Sans" panose="020B0606030504020204" pitchFamily="34" charset="0"/>
              </a:rPr>
              <a:t>If you were sharing information with a friend, what are two positive things about the St. Joseph School District, its students or staff you could share?</a:t>
            </a:r>
            <a:br>
              <a:rPr lang="en-US" sz="2800" b="0" i="0" u="none" dirty="0">
                <a:solidFill>
                  <a:schemeClr val="dk1"/>
                </a:solidFill>
                <a:latin typeface="Arial"/>
                <a:ea typeface="Arial"/>
                <a:cs typeface="Arial"/>
                <a:sym typeface="Arial"/>
              </a:rPr>
            </a:br>
            <a:endParaRPr lang="en-US" sz="2800" b="0" i="0" u="none" dirty="0">
              <a:solidFill>
                <a:schemeClr val="dk1"/>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2600"/>
              <a:buNone/>
            </a:pPr>
            <a:r>
              <a:rPr lang="en-US" sz="2800" b="1" i="0" u="none" dirty="0">
                <a:solidFill>
                  <a:schemeClr val="dk1"/>
                </a:solidFill>
                <a:latin typeface="Arial"/>
                <a:ea typeface="Arial"/>
                <a:cs typeface="Arial"/>
                <a:sym typeface="Arial"/>
              </a:rPr>
              <a:t>Task #2</a:t>
            </a:r>
            <a:endParaRPr dirty="0"/>
          </a:p>
          <a:p>
            <a:pPr marL="0" marR="0" lvl="0" indent="0" algn="l" rtl="0">
              <a:lnSpc>
                <a:spcPct val="100000"/>
              </a:lnSpc>
              <a:spcBef>
                <a:spcPts val="1000"/>
              </a:spcBef>
              <a:spcAft>
                <a:spcPts val="0"/>
              </a:spcAft>
              <a:buClr>
                <a:schemeClr val="dk1"/>
              </a:buClr>
              <a:buSzPts val="900"/>
              <a:buFont typeface="Arial"/>
              <a:buNone/>
            </a:pPr>
            <a:endParaRPr sz="900" b="0" i="0" u="none" dirty="0">
              <a:solidFill>
                <a:schemeClr val="dk1"/>
              </a:solidFill>
              <a:latin typeface="Arial"/>
              <a:ea typeface="Arial"/>
              <a:cs typeface="Arial"/>
              <a:sym typeface="Arial"/>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Proxima Nova"/>
              </a:rPr>
              <a:t>What are 3 priorities to be addressed in the area of improving PreK and Elementary academic achievement? </a:t>
            </a:r>
          </a:p>
          <a:p>
            <a:pPr marL="0" indent="0" rtl="0" fontAlgn="base">
              <a:spcBef>
                <a:spcPts val="0"/>
              </a:spcBef>
              <a:spcAft>
                <a:spcPts val="0"/>
              </a:spcAft>
              <a:buNone/>
            </a:pPr>
            <a:endParaRPr lang="en-US" sz="1800" b="0" i="0" u="none" strike="noStrike" dirty="0">
              <a:solidFill>
                <a:srgbClr val="000000"/>
              </a:solidFill>
              <a:effectLst/>
              <a:latin typeface="Proxima Nova"/>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Open Sans" panose="020B0606030504020204" pitchFamily="34" charset="0"/>
              </a:rPr>
              <a:t>Prioritize your top 3 priorities from 1 to 3 - 1 being the highest and 3 being the lowest. </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Proxima Nova"/>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Proxima Nova"/>
              </a:rPr>
              <a:t>What recommendations does your group have to address these priorities in the next 5 years?</a:t>
            </a:r>
            <a:endParaRPr lang="en-US" sz="1800" b="0" i="0" u="none" strike="noStrike" dirty="0">
              <a:solidFill>
                <a:srgbClr val="000000"/>
              </a:solidFill>
              <a:effectLst/>
              <a:latin typeface="Open Sans" panose="020B0606030504020204"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4"/>
          <p:cNvSpPr txBox="1">
            <a:spLocks noGrp="1"/>
          </p:cNvSpPr>
          <p:nvPr>
            <p:ph type="title"/>
          </p:nvPr>
        </p:nvSpPr>
        <p:spPr>
          <a:xfrm>
            <a:off x="441325" y="3335337"/>
            <a:ext cx="10515600" cy="3098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ts val="4300"/>
              <a:buFont typeface="Arial"/>
              <a:buNone/>
            </a:pP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Small Group Work Activity Reporting</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3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Arial"/>
              <a:buNone/>
            </a:pPr>
            <a:r>
              <a:rPr lang="en-US" sz="3600" b="0" i="0" u="none">
                <a:solidFill>
                  <a:schemeClr val="lt1"/>
                </a:solidFill>
                <a:latin typeface="Arial"/>
                <a:ea typeface="Arial"/>
                <a:cs typeface="Arial"/>
                <a:sym typeface="Arial"/>
              </a:rPr>
              <a:t>Upcoming Community Engagement Sessions</a:t>
            </a:r>
            <a:endParaRPr/>
          </a:p>
        </p:txBody>
      </p:sp>
      <p:sp>
        <p:nvSpPr>
          <p:cNvPr id="382" name="Google Shape;382;p35"/>
          <p:cNvSpPr txBox="1">
            <a:spLocks noGrp="1"/>
          </p:cNvSpPr>
          <p:nvPr>
            <p:ph type="body" idx="1"/>
          </p:nvPr>
        </p:nvSpPr>
        <p:spPr>
          <a:xfrm>
            <a:off x="838200" y="1690674"/>
            <a:ext cx="10515600" cy="530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br>
              <a:rPr lang="en-US" sz="2400" b="1" i="0" u="none" dirty="0">
                <a:solidFill>
                  <a:schemeClr val="dk1"/>
                </a:solidFill>
                <a:latin typeface="Calibri"/>
                <a:ea typeface="Calibri"/>
                <a:cs typeface="Calibri"/>
                <a:sym typeface="Calibri"/>
              </a:rPr>
            </a:br>
            <a:br>
              <a:rPr lang="en-US" sz="2200" b="1" i="0" u="none" dirty="0">
                <a:solidFill>
                  <a:schemeClr val="dk1"/>
                </a:solidFill>
              </a:rPr>
            </a:br>
            <a:br>
              <a:rPr lang="en-US" sz="2200" b="1" i="0" u="none" dirty="0">
                <a:solidFill>
                  <a:schemeClr val="dk1"/>
                </a:solidFill>
              </a:rPr>
            </a:br>
            <a:r>
              <a:rPr lang="en-US" sz="2200" b="1" i="0" u="none" dirty="0">
                <a:solidFill>
                  <a:schemeClr val="dk1"/>
                </a:solidFill>
              </a:rPr>
              <a:t>Session 4 </a:t>
            </a:r>
            <a:endParaRPr sz="2200" dirty="0"/>
          </a:p>
          <a:p>
            <a:pPr marL="0" marR="0" lvl="0" indent="0" algn="l" rtl="0">
              <a:lnSpc>
                <a:spcPct val="100000"/>
              </a:lnSpc>
              <a:spcBef>
                <a:spcPts val="1000"/>
              </a:spcBef>
              <a:spcAft>
                <a:spcPts val="0"/>
              </a:spcAft>
              <a:buClr>
                <a:srgbClr val="FF0000"/>
              </a:buClr>
              <a:buSzPts val="2400"/>
              <a:buFont typeface="Arial"/>
              <a:buNone/>
            </a:pPr>
            <a:r>
              <a:rPr lang="en-US" sz="2200" dirty="0"/>
              <a:t>Improving Student Performance – High School </a:t>
            </a:r>
            <a:br>
              <a:rPr lang="en-US" sz="2200" b="1" i="0" u="none" dirty="0">
                <a:solidFill>
                  <a:schemeClr val="dk1"/>
                </a:solidFill>
              </a:rPr>
            </a:br>
            <a:r>
              <a:rPr lang="en-US" sz="2200" i="0" u="none" dirty="0">
                <a:solidFill>
                  <a:schemeClr val="dk1"/>
                </a:solidFill>
              </a:rPr>
              <a:t>Tuesday, April 26, 2022             	Lafayette High School</a:t>
            </a:r>
            <a:endParaRPr sz="2200" dirty="0"/>
          </a:p>
          <a:p>
            <a:pPr marL="0" marR="0" lvl="0" indent="0" algn="l" rtl="0">
              <a:lnSpc>
                <a:spcPct val="100000"/>
              </a:lnSpc>
              <a:spcBef>
                <a:spcPts val="1000"/>
              </a:spcBef>
              <a:spcAft>
                <a:spcPts val="0"/>
              </a:spcAft>
              <a:buClr>
                <a:srgbClr val="FF0000"/>
              </a:buClr>
              <a:buSzPts val="2400"/>
              <a:buFont typeface="Arial"/>
              <a:buNone/>
            </a:pPr>
            <a:endParaRPr sz="2200" dirty="0"/>
          </a:p>
          <a:p>
            <a:pPr marL="0" lvl="0" indent="0" algn="l" rtl="0">
              <a:lnSpc>
                <a:spcPct val="100000"/>
              </a:lnSpc>
              <a:spcBef>
                <a:spcPts val="0"/>
              </a:spcBef>
              <a:spcAft>
                <a:spcPts val="0"/>
              </a:spcAft>
              <a:buClr>
                <a:schemeClr val="dk1"/>
              </a:buClr>
              <a:buSzPts val="2400"/>
              <a:buFont typeface="Arial"/>
              <a:buNone/>
            </a:pPr>
            <a:r>
              <a:rPr lang="en-US" sz="2200" b="1" dirty="0"/>
              <a:t>Session 5 </a:t>
            </a:r>
            <a:endParaRPr sz="2200" dirty="0"/>
          </a:p>
          <a:p>
            <a:pPr marL="0" lvl="0" indent="0" algn="l" rtl="0">
              <a:lnSpc>
                <a:spcPct val="100000"/>
              </a:lnSpc>
              <a:spcBef>
                <a:spcPts val="0"/>
              </a:spcBef>
              <a:spcAft>
                <a:spcPts val="0"/>
              </a:spcAft>
              <a:buClr>
                <a:srgbClr val="FF0000"/>
              </a:buClr>
              <a:buSzPts val="2400"/>
              <a:buFont typeface="Arial"/>
              <a:buNone/>
            </a:pPr>
            <a:r>
              <a:rPr lang="en-US" sz="2200" dirty="0"/>
              <a:t>Facilities for Learning</a:t>
            </a:r>
            <a:endParaRPr sz="2200" dirty="0"/>
          </a:p>
          <a:p>
            <a:pPr marL="0" lvl="0" indent="0" algn="l" rtl="0">
              <a:lnSpc>
                <a:spcPct val="100000"/>
              </a:lnSpc>
              <a:spcBef>
                <a:spcPts val="0"/>
              </a:spcBef>
              <a:spcAft>
                <a:spcPts val="0"/>
              </a:spcAft>
              <a:buClr>
                <a:srgbClr val="FF0000"/>
              </a:buClr>
              <a:buSzPts val="2400"/>
              <a:buFont typeface="Arial"/>
              <a:buNone/>
            </a:pPr>
            <a:r>
              <a:rPr lang="en-US" sz="2200" dirty="0"/>
              <a:t>Tuesday, May 17, 2022             	Benton High School</a:t>
            </a:r>
            <a:endParaRPr sz="2200" dirty="0"/>
          </a:p>
          <a:p>
            <a:pPr marL="0" marR="0" lvl="0" indent="0" algn="l" rtl="0">
              <a:lnSpc>
                <a:spcPct val="100000"/>
              </a:lnSpc>
              <a:spcBef>
                <a:spcPts val="1000"/>
              </a:spcBef>
              <a:spcAft>
                <a:spcPts val="0"/>
              </a:spcAft>
              <a:buClr>
                <a:srgbClr val="FF0000"/>
              </a:buClr>
              <a:buSzPts val="2400"/>
              <a:buFont typeface="Arial"/>
              <a:buNone/>
            </a:pPr>
            <a:endParaRPr sz="22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6"/>
          <p:cNvSpPr txBox="1">
            <a:spLocks noGrp="1"/>
          </p:cNvSpPr>
          <p:nvPr>
            <p:ph type="ctrTitle"/>
          </p:nvPr>
        </p:nvSpPr>
        <p:spPr>
          <a:xfrm>
            <a:off x="1524000" y="3725862"/>
            <a:ext cx="9144000" cy="13081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b="0" i="0" u="none">
                <a:solidFill>
                  <a:schemeClr val="lt1"/>
                </a:solidFill>
                <a:latin typeface="Arial"/>
                <a:ea typeface="Arial"/>
                <a:cs typeface="Arial"/>
                <a:sym typeface="Arial"/>
              </a:rPr>
              <a:t>THANK YOU FOR YOUR PARTICIPATION!</a:t>
            </a:r>
            <a:endParaRPr/>
          </a:p>
        </p:txBody>
      </p:sp>
      <p:sp>
        <p:nvSpPr>
          <p:cNvPr id="389" name="Google Shape;389;p36"/>
          <p:cNvSpPr txBox="1">
            <a:spLocks noGrp="1"/>
          </p:cNvSpPr>
          <p:nvPr>
            <p:ph type="subTitle" idx="1"/>
          </p:nvPr>
        </p:nvSpPr>
        <p:spPr>
          <a:xfrm>
            <a:off x="1524000" y="5110162"/>
            <a:ext cx="9144000" cy="105251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dirty="0">
                <a:solidFill>
                  <a:schemeClr val="accent1"/>
                </a:solidFill>
                <a:latin typeface="Arial"/>
                <a:ea typeface="Arial"/>
                <a:cs typeface="Arial"/>
                <a:sym typeface="Arial"/>
              </a:rPr>
              <a:t>Community Engagement Meeting </a:t>
            </a:r>
            <a:endParaRPr dirty="0"/>
          </a:p>
          <a:p>
            <a:pPr marL="0" lvl="0" indent="0" algn="ctr" rtl="0">
              <a:lnSpc>
                <a:spcPct val="90000"/>
              </a:lnSpc>
              <a:spcBef>
                <a:spcPts val="1000"/>
              </a:spcBef>
              <a:spcAft>
                <a:spcPts val="0"/>
              </a:spcAft>
              <a:buClr>
                <a:schemeClr val="accent1"/>
              </a:buClr>
              <a:buSzPts val="3200"/>
              <a:buNone/>
            </a:pPr>
            <a:r>
              <a:rPr lang="en-US" sz="3200" b="0" i="0" u="none" dirty="0">
                <a:solidFill>
                  <a:schemeClr val="accent1"/>
                </a:solidFill>
                <a:latin typeface="Arial"/>
                <a:ea typeface="Arial"/>
                <a:cs typeface="Arial"/>
                <a:sym typeface="Arial"/>
              </a:rPr>
              <a:t>March 29, 2022 </a:t>
            </a:r>
            <a:endParaRPr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08896"/>
      </a:dk2>
      <a:lt2>
        <a:srgbClr val="DBDBD3"/>
      </a:lt2>
      <a:accent1>
        <a:srgbClr val="F7941D"/>
      </a:accent1>
      <a:accent2>
        <a:srgbClr val="B74D9C"/>
      </a:accent2>
      <a:accent3>
        <a:srgbClr val="F067A6"/>
      </a:accent3>
      <a:accent4>
        <a:srgbClr val="80A04C"/>
      </a:accent4>
      <a:accent5>
        <a:srgbClr val="5B9BD5"/>
      </a:accent5>
      <a:accent6>
        <a:srgbClr val="70AD47"/>
      </a:accent6>
      <a:hlink>
        <a:srgbClr val="008795"/>
      </a:hlink>
      <a:folHlink>
        <a:srgbClr val="B64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5138</TotalTime>
  <Words>5572</Words>
  <Application>Microsoft Office PowerPoint</Application>
  <PresentationFormat>Widescreen</PresentationFormat>
  <Paragraphs>735</Paragraphs>
  <Slides>87</Slides>
  <Notes>62</Notes>
  <HiddenSlides>0</HiddenSlides>
  <MMClips>1</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94" baseType="lpstr">
      <vt:lpstr>Arial</vt:lpstr>
      <vt:lpstr>Calibri</vt:lpstr>
      <vt:lpstr>Helvetica</vt:lpstr>
      <vt:lpstr>Open Sans</vt:lpstr>
      <vt:lpstr>Proxima Nova</vt:lpstr>
      <vt:lpstr>Office Theme</vt:lpstr>
      <vt:lpstr>Adobe Acrobat Document</vt:lpstr>
      <vt:lpstr>PowerPoint Presentation</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Shining Star</vt:lpstr>
      <vt:lpstr>St. Joseph Scholar Athletes</vt:lpstr>
      <vt:lpstr>Grand Prize Winner</vt:lpstr>
      <vt:lpstr>Missouri All-State Band</vt:lpstr>
      <vt:lpstr>National SkillsUSA Medalists</vt:lpstr>
      <vt:lpstr>National Merit Semifinalists</vt:lpstr>
      <vt:lpstr>Missouri Seal of Biliteracy</vt:lpstr>
      <vt:lpstr>Improving Student Performance Pre-K and Elementary</vt:lpstr>
      <vt:lpstr>Welcome</vt:lpstr>
      <vt:lpstr>QR Code to Tonight’s Presentation</vt:lpstr>
      <vt:lpstr>Community Engagement Team Co-Chairs</vt:lpstr>
      <vt:lpstr>Community Engagement Sessions (CES)</vt:lpstr>
      <vt:lpstr>Purpose</vt:lpstr>
      <vt:lpstr>Session Documentation</vt:lpstr>
      <vt:lpstr>Questions/Comments</vt:lpstr>
      <vt:lpstr>Sign-in Sheet</vt:lpstr>
      <vt:lpstr>We Are Listening – We Hear You</vt:lpstr>
      <vt:lpstr>Vison Forward Is a Partnership</vt:lpstr>
      <vt:lpstr>Improving Student Performance PreK and Elementary </vt:lpstr>
      <vt:lpstr>Special Programs Overview</vt:lpstr>
      <vt:lpstr>Special Education Services</vt:lpstr>
      <vt:lpstr>Early Childhood Education</vt:lpstr>
      <vt:lpstr>Parents As Teachers</vt:lpstr>
      <vt:lpstr>Parents As Teachers</vt:lpstr>
      <vt:lpstr>SJSD  Early Learning Center Preschool  </vt:lpstr>
      <vt:lpstr>PowerPoint Presentation</vt:lpstr>
      <vt:lpstr>Early Learning Center Enrollment</vt:lpstr>
      <vt:lpstr>Preschool Acceptance Criteria</vt:lpstr>
      <vt:lpstr>PowerPoint Presentation</vt:lpstr>
      <vt:lpstr>ESL- English as a Second Language</vt:lpstr>
      <vt:lpstr>ESL Staffing and Services</vt:lpstr>
      <vt:lpstr>Home School Partnerships</vt:lpstr>
      <vt:lpstr>Expanded Program Will Help Students</vt:lpstr>
      <vt:lpstr>What Would Benefit Our Students Most</vt:lpstr>
      <vt:lpstr>What Matters Most  </vt:lpstr>
      <vt:lpstr>          Improving Student Performance Grades PreK-5</vt:lpstr>
      <vt:lpstr>PreK – Grade 5</vt:lpstr>
      <vt:lpstr>Characteristics of Improved School Districts</vt:lpstr>
      <vt:lpstr>Successful Strategies That Impact Achievement</vt:lpstr>
      <vt:lpstr>Teachers, Principals and Staff</vt:lpstr>
      <vt:lpstr>Highly Effective Staff </vt:lpstr>
      <vt:lpstr>Highly Qualified Teachers</vt:lpstr>
      <vt:lpstr>Highly Qualified Principals</vt:lpstr>
      <vt:lpstr>Develop Principals</vt:lpstr>
      <vt:lpstr> Principal Role in School Improvement </vt:lpstr>
      <vt:lpstr>Support Personnel Available</vt:lpstr>
      <vt:lpstr>Schools for Learning</vt:lpstr>
      <vt:lpstr>Facilities Role in School Improvement</vt:lpstr>
      <vt:lpstr>School Facilities Facets</vt:lpstr>
      <vt:lpstr>Curriculum</vt:lpstr>
      <vt:lpstr>Curriculum</vt:lpstr>
      <vt:lpstr>Curriculum in Classrooms </vt:lpstr>
      <vt:lpstr>Families and District Working Together</vt:lpstr>
      <vt:lpstr>Family Engagement and Impact on Learning</vt:lpstr>
      <vt:lpstr>Family Engagement Role in School Improvement</vt:lpstr>
      <vt:lpstr>Partners in Students’ Success</vt:lpstr>
      <vt:lpstr>Family Support Is Important</vt:lpstr>
      <vt:lpstr>School Improvement – Two Way Street</vt:lpstr>
      <vt:lpstr>The District’s Role in School Improvement</vt:lpstr>
      <vt:lpstr>District’s Role continued</vt:lpstr>
      <vt:lpstr>Academic Success is Possible</vt:lpstr>
      <vt:lpstr>Closing</vt:lpstr>
      <vt:lpstr>Small Group  Work Activity</vt:lpstr>
      <vt:lpstr>Small Group Work Activity</vt:lpstr>
      <vt:lpstr>Small Group Worksheet</vt:lpstr>
      <vt:lpstr>Small Group Discussion Norms</vt:lpstr>
      <vt:lpstr>Small Group Work Tasks</vt:lpstr>
      <vt:lpstr>         Small Group Work Activity Reporting</vt:lpstr>
      <vt:lpstr>Upcoming Community Engagement Sessions</vt:lpstr>
      <vt:lpstr>THANK YOU FOR YOUR PARTICIPATION!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ARWAY</dc:creator>
  <cp:lastModifiedBy>Eileen HoustonStewart</cp:lastModifiedBy>
  <cp:revision>117</cp:revision>
  <cp:lastPrinted>2022-03-28T18:30:43Z</cp:lastPrinted>
  <dcterms:created xsi:type="dcterms:W3CDTF">2022-01-06T14:19:40Z</dcterms:created>
  <dcterms:modified xsi:type="dcterms:W3CDTF">2022-03-29T18:28:25Z</dcterms:modified>
</cp:coreProperties>
</file>