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96" r:id="rId3"/>
    <p:sldId id="297" r:id="rId4"/>
    <p:sldId id="298" r:id="rId5"/>
    <p:sldId id="299" r:id="rId6"/>
    <p:sldId id="262" r:id="rId7"/>
    <p:sldId id="339" r:id="rId8"/>
    <p:sldId id="303" r:id="rId9"/>
    <p:sldId id="302" r:id="rId10"/>
    <p:sldId id="306" r:id="rId11"/>
    <p:sldId id="288" r:id="rId12"/>
    <p:sldId id="327" r:id="rId13"/>
    <p:sldId id="429" r:id="rId14"/>
    <p:sldId id="427" r:id="rId15"/>
    <p:sldId id="419" r:id="rId16"/>
    <p:sldId id="420" r:id="rId17"/>
    <p:sldId id="426" r:id="rId18"/>
    <p:sldId id="320" r:id="rId19"/>
    <p:sldId id="403" r:id="rId20"/>
    <p:sldId id="404" r:id="rId21"/>
    <p:sldId id="410" r:id="rId22"/>
    <p:sldId id="402" r:id="rId23"/>
    <p:sldId id="259" r:id="rId24"/>
    <p:sldId id="391" r:id="rId25"/>
    <p:sldId id="408" r:id="rId26"/>
    <p:sldId id="393" r:id="rId27"/>
    <p:sldId id="407" r:id="rId28"/>
    <p:sldId id="414" r:id="rId29"/>
    <p:sldId id="413" r:id="rId30"/>
    <p:sldId id="405" r:id="rId31"/>
    <p:sldId id="378" r:id="rId32"/>
    <p:sldId id="392" r:id="rId33"/>
    <p:sldId id="409" r:id="rId34"/>
    <p:sldId id="411" r:id="rId35"/>
    <p:sldId id="395" r:id="rId36"/>
    <p:sldId id="366" r:id="rId37"/>
    <p:sldId id="335" r:id="rId38"/>
    <p:sldId id="428" r:id="rId39"/>
    <p:sldId id="381" r:id="rId40"/>
    <p:sldId id="398" r:id="rId41"/>
    <p:sldId id="380" r:id="rId42"/>
    <p:sldId id="383" r:id="rId43"/>
    <p:sldId id="401" r:id="rId44"/>
    <p:sldId id="406" r:id="rId45"/>
    <p:sldId id="283" r:id="rId46"/>
    <p:sldId id="308" r:id="rId47"/>
    <p:sldId id="285" r:id="rId48"/>
    <p:sldId id="286" r:id="rId49"/>
    <p:sldId id="309" r:id="rId50"/>
    <p:sldId id="310" r:id="rId51"/>
    <p:sldId id="311" r:id="rId52"/>
    <p:sldId id="312" r:id="rId53"/>
    <p:sldId id="313" r:id="rId5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8" autoAdjust="0"/>
    <p:restoredTop sz="84022" autoAdjust="0"/>
  </p:normalViewPr>
  <p:slideViewPr>
    <p:cSldViewPr snapToGrid="0" snapToObjects="1">
      <p:cViewPr varScale="1">
        <p:scale>
          <a:sx n="105" d="100"/>
          <a:sy n="105" d="100"/>
        </p:scale>
        <p:origin x="696" y="1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7411"/>
    </p:cViewPr>
  </p:sorterViewPr>
  <p:notesViewPr>
    <p:cSldViewPr snapToGrid="0" snapToObjects="1">
      <p:cViewPr>
        <p:scale>
          <a:sx n="112" d="100"/>
          <a:sy n="112" d="100"/>
        </p:scale>
        <p:origin x="207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layout>
        <c:manualLayout>
          <c:xMode val="edge"/>
          <c:yMode val="edge"/>
          <c:x val="0.40740540565944627"/>
          <c:y val="0.92848123336300648"/>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Benton</c:v>
                </c:pt>
              </c:strCache>
            </c:strRef>
          </c:tx>
          <c:dPt>
            <c:idx val="0"/>
            <c:bubble3D val="0"/>
            <c:spPr>
              <a:solidFill>
                <a:schemeClr val="accent3">
                  <a:tint val="58000"/>
                </a:schemeClr>
              </a:solidFill>
              <a:ln w="19050">
                <a:solidFill>
                  <a:schemeClr val="lt1"/>
                </a:solidFill>
              </a:ln>
              <a:effectLst/>
            </c:spPr>
            <c:extLst>
              <c:ext xmlns:c16="http://schemas.microsoft.com/office/drawing/2014/chart" uri="{C3380CC4-5D6E-409C-BE32-E72D297353CC}">
                <c16:uniqueId val="{00000001-ADF9-5446-8AE2-B26286A9DC13}"/>
              </c:ext>
            </c:extLst>
          </c:dPt>
          <c:dPt>
            <c:idx val="1"/>
            <c:bubble3D val="0"/>
            <c:spPr>
              <a:solidFill>
                <a:schemeClr val="accent3">
                  <a:tint val="86000"/>
                </a:schemeClr>
              </a:solidFill>
              <a:ln w="19050">
                <a:solidFill>
                  <a:schemeClr val="lt1"/>
                </a:solidFill>
              </a:ln>
              <a:effectLst/>
            </c:spPr>
            <c:extLst>
              <c:ext xmlns:c16="http://schemas.microsoft.com/office/drawing/2014/chart" uri="{C3380CC4-5D6E-409C-BE32-E72D297353CC}">
                <c16:uniqueId val="{00000003-ADF9-5446-8AE2-B26286A9DC13}"/>
              </c:ext>
            </c:extLst>
          </c:dPt>
          <c:dPt>
            <c:idx val="2"/>
            <c:bubble3D val="0"/>
            <c:spPr>
              <a:solidFill>
                <a:schemeClr val="accent3">
                  <a:shade val="86000"/>
                </a:schemeClr>
              </a:solidFill>
              <a:ln w="19050">
                <a:solidFill>
                  <a:schemeClr val="lt1"/>
                </a:solidFill>
              </a:ln>
              <a:effectLst/>
            </c:spPr>
            <c:extLst>
              <c:ext xmlns:c16="http://schemas.microsoft.com/office/drawing/2014/chart" uri="{C3380CC4-5D6E-409C-BE32-E72D297353CC}">
                <c16:uniqueId val="{00000005-ADF9-5446-8AE2-B26286A9DC13}"/>
              </c:ext>
            </c:extLst>
          </c:dPt>
          <c:dPt>
            <c:idx val="3"/>
            <c:bubble3D val="0"/>
            <c:spPr>
              <a:solidFill>
                <a:schemeClr val="accent3">
                  <a:shade val="58000"/>
                </a:schemeClr>
              </a:solidFill>
              <a:ln w="19050">
                <a:solidFill>
                  <a:schemeClr val="lt1"/>
                </a:solidFill>
              </a:ln>
              <a:effectLst/>
            </c:spPr>
            <c:extLst>
              <c:ext xmlns:c16="http://schemas.microsoft.com/office/drawing/2014/chart" uri="{C3380CC4-5D6E-409C-BE32-E72D297353CC}">
                <c16:uniqueId val="{00000007-ADF9-5446-8AE2-B26286A9DC13}"/>
              </c:ext>
            </c:extLst>
          </c:dPt>
          <c:dLbls>
            <c:dLbl>
              <c:idx val="1"/>
              <c:layout>
                <c:manualLayout>
                  <c:x val="-0.26940766929618326"/>
                  <c:y val="-4.441786456981092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DF9-5446-8AE2-B26286A9DC13}"/>
                </c:ext>
              </c:extLst>
            </c:dLbl>
            <c:dLbl>
              <c:idx val="2"/>
              <c:layout>
                <c:manualLayout>
                  <c:x val="0.2322843327854863"/>
                  <c:y val="-5.853828962889560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DF9-5446-8AE2-B26286A9DC13}"/>
                </c:ext>
              </c:extLst>
            </c:dLbl>
            <c:dLbl>
              <c:idx val="3"/>
              <c:tx>
                <c:rich>
                  <a:bodyPr/>
                  <a:lstStyle/>
                  <a:p>
                    <a:fld id="{B8B889A9-3713-0E48-A3B7-0748722D79B4}" type="CATEGORYNAME">
                      <a:rPr lang="en-US"/>
                      <a:pPr/>
                      <a:t>[CATEGORY NAME]</a:t>
                    </a:fld>
                    <a:r>
                      <a:rPr lang="en-US" baseline="0"/>
                      <a:t>
Less than 5%</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DF9-5446-8AE2-B26286A9DC1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2-year college</c:v>
                </c:pt>
                <c:pt idx="1">
                  <c:v>4-year college</c:v>
                </c:pt>
                <c:pt idx="2">
                  <c:v>Employment</c:v>
                </c:pt>
                <c:pt idx="3">
                  <c:v>Military</c:v>
                </c:pt>
              </c:strCache>
            </c:strRef>
          </c:cat>
          <c:val>
            <c:numRef>
              <c:f>Sheet1!$B$2:$B$5</c:f>
              <c:numCache>
                <c:formatCode>0.00%</c:formatCode>
                <c:ptCount val="4"/>
                <c:pt idx="0">
                  <c:v>8.2000000000000003E-2</c:v>
                </c:pt>
                <c:pt idx="1">
                  <c:v>0.316</c:v>
                </c:pt>
                <c:pt idx="2">
                  <c:v>0.42399999999999999</c:v>
                </c:pt>
                <c:pt idx="3" formatCode="0%">
                  <c:v>0.04</c:v>
                </c:pt>
              </c:numCache>
            </c:numRef>
          </c:val>
          <c:extLst>
            <c:ext xmlns:c16="http://schemas.microsoft.com/office/drawing/2014/chart" uri="{C3380CC4-5D6E-409C-BE32-E72D297353CC}">
              <c16:uniqueId val="{00000000-456C-E446-8FF0-192141434B40}"/>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manualLayout>
          <c:xMode val="edge"/>
          <c:yMode val="edge"/>
          <c:x val="0.43507984632471591"/>
          <c:y val="0.9319375856619919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2502344422573797"/>
          <c:y val="0.17898054434320268"/>
          <c:w val="0.57340136564817923"/>
          <c:h val="0.7642016093889672"/>
        </c:manualLayout>
      </c:layout>
      <c:pieChart>
        <c:varyColors val="1"/>
        <c:ser>
          <c:idx val="0"/>
          <c:order val="0"/>
          <c:tx>
            <c:strRef>
              <c:f>Sheet1!$B$1</c:f>
              <c:strCache>
                <c:ptCount val="1"/>
                <c:pt idx="0">
                  <c:v>Central</c:v>
                </c:pt>
              </c:strCache>
            </c:strRef>
          </c:tx>
          <c:dPt>
            <c:idx val="0"/>
            <c:bubble3D val="0"/>
            <c:spPr>
              <a:solidFill>
                <a:schemeClr val="accent5">
                  <a:shade val="58000"/>
                </a:schemeClr>
              </a:solidFill>
              <a:ln w="19050">
                <a:solidFill>
                  <a:schemeClr val="lt1"/>
                </a:solidFill>
              </a:ln>
              <a:effectLst/>
            </c:spPr>
            <c:extLst>
              <c:ext xmlns:c16="http://schemas.microsoft.com/office/drawing/2014/chart" uri="{C3380CC4-5D6E-409C-BE32-E72D297353CC}">
                <c16:uniqueId val="{00000001-1084-2245-A3B4-84AE30A029A2}"/>
              </c:ext>
            </c:extLst>
          </c:dPt>
          <c:dPt>
            <c:idx val="1"/>
            <c:bubble3D val="0"/>
            <c:spPr>
              <a:solidFill>
                <a:schemeClr val="accent5">
                  <a:shade val="86000"/>
                </a:schemeClr>
              </a:solidFill>
              <a:ln w="19050">
                <a:solidFill>
                  <a:schemeClr val="lt1"/>
                </a:solidFill>
              </a:ln>
              <a:effectLst/>
            </c:spPr>
            <c:extLst>
              <c:ext xmlns:c16="http://schemas.microsoft.com/office/drawing/2014/chart" uri="{C3380CC4-5D6E-409C-BE32-E72D297353CC}">
                <c16:uniqueId val="{00000002-C177-504E-818A-23DFE70ECF24}"/>
              </c:ext>
            </c:extLst>
          </c:dPt>
          <c:dPt>
            <c:idx val="2"/>
            <c:bubble3D val="0"/>
            <c:spPr>
              <a:solidFill>
                <a:schemeClr val="accent5">
                  <a:tint val="86000"/>
                </a:schemeClr>
              </a:solidFill>
              <a:ln w="19050">
                <a:solidFill>
                  <a:schemeClr val="lt1"/>
                </a:solidFill>
              </a:ln>
              <a:effectLst/>
            </c:spPr>
            <c:extLst>
              <c:ext xmlns:c16="http://schemas.microsoft.com/office/drawing/2014/chart" uri="{C3380CC4-5D6E-409C-BE32-E72D297353CC}">
                <c16:uniqueId val="{00000003-C177-504E-818A-23DFE70ECF24}"/>
              </c:ext>
            </c:extLst>
          </c:dPt>
          <c:dPt>
            <c:idx val="3"/>
            <c:bubble3D val="0"/>
            <c:spPr>
              <a:solidFill>
                <a:schemeClr val="accent5">
                  <a:tint val="58000"/>
                </a:schemeClr>
              </a:solidFill>
              <a:ln w="19050">
                <a:solidFill>
                  <a:schemeClr val="lt1"/>
                </a:solidFill>
              </a:ln>
              <a:effectLst/>
            </c:spPr>
            <c:extLst>
              <c:ext xmlns:c16="http://schemas.microsoft.com/office/drawing/2014/chart" uri="{C3380CC4-5D6E-409C-BE32-E72D297353CC}">
                <c16:uniqueId val="{00000007-1084-2245-A3B4-84AE30A029A2}"/>
              </c:ext>
            </c:extLst>
          </c:dPt>
          <c:dLbls>
            <c:dLbl>
              <c:idx val="1"/>
              <c:layout>
                <c:manualLayout>
                  <c:x val="-0.18911066167401736"/>
                  <c:y val="-0.1676554360636131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C177-504E-818A-23DFE70ECF24}"/>
                </c:ext>
              </c:extLst>
            </c:dLbl>
            <c:dLbl>
              <c:idx val="2"/>
              <c:layout>
                <c:manualLayout>
                  <c:x val="0.19982209231690798"/>
                  <c:y val="8.705079691137382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177-504E-818A-23DFE70ECF2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2-year college</c:v>
                </c:pt>
                <c:pt idx="1">
                  <c:v>4-year college</c:v>
                </c:pt>
                <c:pt idx="2">
                  <c:v>Employment</c:v>
                </c:pt>
                <c:pt idx="3">
                  <c:v>Military</c:v>
                </c:pt>
              </c:strCache>
            </c:strRef>
          </c:cat>
          <c:val>
            <c:numRef>
              <c:f>Sheet1!$B$2:$B$5</c:f>
              <c:numCache>
                <c:formatCode>0.00%</c:formatCode>
                <c:ptCount val="4"/>
                <c:pt idx="0">
                  <c:v>5.0999999999999997E-2</c:v>
                </c:pt>
                <c:pt idx="1">
                  <c:v>0.50800000000000001</c:v>
                </c:pt>
                <c:pt idx="2">
                  <c:v>0.251</c:v>
                </c:pt>
                <c:pt idx="3">
                  <c:v>5.0999999999999997E-2</c:v>
                </c:pt>
              </c:numCache>
            </c:numRef>
          </c:val>
          <c:extLst>
            <c:ext xmlns:c16="http://schemas.microsoft.com/office/drawing/2014/chart" uri="{C3380CC4-5D6E-409C-BE32-E72D297353CC}">
              <c16:uniqueId val="{00000000-C177-504E-818A-23DFE70ECF2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layout>
        <c:manualLayout>
          <c:xMode val="edge"/>
          <c:yMode val="edge"/>
          <c:x val="0.41705645262134727"/>
          <c:y val="0.92485634636172276"/>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Lafayette</c:v>
                </c:pt>
              </c:strCache>
            </c:strRef>
          </c:tx>
          <c:dPt>
            <c:idx val="0"/>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1-7E36-2D42-8FF6-474AADB9E0F8}"/>
              </c:ext>
            </c:extLst>
          </c:dPt>
          <c:dPt>
            <c:idx val="1"/>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4-87B7-314D-9A98-3C8EFAA56728}"/>
              </c:ext>
            </c:extLst>
          </c:dPt>
          <c:dPt>
            <c:idx val="2"/>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3-87B7-314D-9A98-3C8EFAA56728}"/>
              </c:ext>
            </c:extLst>
          </c:dPt>
          <c:dPt>
            <c:idx val="3"/>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2-87B7-314D-9A98-3C8EFAA56728}"/>
              </c:ext>
            </c:extLst>
          </c:dPt>
          <c:dLbls>
            <c:dLbl>
              <c:idx val="1"/>
              <c:layout>
                <c:manualLayout>
                  <c:x val="-0.25720902723043304"/>
                  <c:y val="-5.104323804928301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87B7-314D-9A98-3C8EFAA56728}"/>
                </c:ext>
              </c:extLst>
            </c:dLbl>
            <c:dLbl>
              <c:idx val="2"/>
              <c:layout>
                <c:manualLayout>
                  <c:x val="0.22693117730876733"/>
                  <c:y val="-4.955224204558641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7B7-314D-9A98-3C8EFAA56728}"/>
                </c:ext>
              </c:extLst>
            </c:dLbl>
            <c:dLbl>
              <c:idx val="3"/>
              <c:tx>
                <c:rich>
                  <a:bodyPr/>
                  <a:lstStyle/>
                  <a:p>
                    <a:fld id="{E09A2F7A-4DAD-9B4A-A456-ED863001A3C5}" type="CATEGORYNAME">
                      <a:rPr lang="en-US"/>
                      <a:pPr/>
                      <a:t>[CATEGORY NAME]</a:t>
                    </a:fld>
                    <a:r>
                      <a:rPr lang="en-US" baseline="0"/>
                      <a:t>
Less than 5%</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7B7-314D-9A98-3C8EFAA5672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2-year college</c:v>
                </c:pt>
                <c:pt idx="1">
                  <c:v>4-year college</c:v>
                </c:pt>
                <c:pt idx="2">
                  <c:v>Employment</c:v>
                </c:pt>
                <c:pt idx="3">
                  <c:v>Military</c:v>
                </c:pt>
              </c:strCache>
            </c:strRef>
          </c:cat>
          <c:val>
            <c:numRef>
              <c:f>Sheet1!$B$2:$B$5</c:f>
              <c:numCache>
                <c:formatCode>0.00%</c:formatCode>
                <c:ptCount val="4"/>
                <c:pt idx="0">
                  <c:v>7.6999999999999999E-2</c:v>
                </c:pt>
                <c:pt idx="1">
                  <c:v>0.34499999999999997</c:v>
                </c:pt>
                <c:pt idx="2">
                  <c:v>0.47199999999999998</c:v>
                </c:pt>
                <c:pt idx="3" formatCode="0%">
                  <c:v>0.04</c:v>
                </c:pt>
              </c:numCache>
            </c:numRef>
          </c:val>
          <c:extLst>
            <c:ext xmlns:c16="http://schemas.microsoft.com/office/drawing/2014/chart" uri="{C3380CC4-5D6E-409C-BE32-E72D297353CC}">
              <c16:uniqueId val="{00000000-87B7-314D-9A98-3C8EFAA56728}"/>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6C390-39AB-4EE2-B97C-A9EF651F43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1316A3-CE03-4409-9067-526A3D9BE4C0}">
      <dgm:prSet custT="1"/>
      <dgm:spPr/>
      <dgm:t>
        <a:bodyPr/>
        <a:lstStyle/>
        <a:p>
          <a:r>
            <a:rPr lang="en-US" sz="2400" dirty="0">
              <a:solidFill>
                <a:schemeClr val="tx1"/>
              </a:solidFill>
            </a:rPr>
            <a:t>Grade Configuration 6-8</a:t>
          </a:r>
        </a:p>
      </dgm:t>
    </dgm:pt>
    <dgm:pt modelId="{BF52CA1D-C58D-4953-902F-3B9BA5FA147A}" type="parTrans" cxnId="{98025E9E-E3B1-4924-A4AC-8CA5F8A9AC5F}">
      <dgm:prSet/>
      <dgm:spPr/>
      <dgm:t>
        <a:bodyPr/>
        <a:lstStyle/>
        <a:p>
          <a:endParaRPr lang="en-US"/>
        </a:p>
      </dgm:t>
    </dgm:pt>
    <dgm:pt modelId="{AA57B8B6-153A-4EF4-9B55-0147B1F1ACB5}" type="sibTrans" cxnId="{98025E9E-E3B1-4924-A4AC-8CA5F8A9AC5F}">
      <dgm:prSet/>
      <dgm:spPr/>
      <dgm:t>
        <a:bodyPr/>
        <a:lstStyle/>
        <a:p>
          <a:endParaRPr lang="en-US"/>
        </a:p>
      </dgm:t>
    </dgm:pt>
    <dgm:pt modelId="{FB244EEF-8BD1-48C8-87BD-4841FCA7635E}">
      <dgm:prSet custT="1"/>
      <dgm:spPr/>
      <dgm:t>
        <a:bodyPr/>
        <a:lstStyle/>
        <a:p>
          <a:r>
            <a:rPr lang="en-US" sz="2400" dirty="0">
              <a:solidFill>
                <a:schemeClr val="tx1"/>
              </a:solidFill>
            </a:rPr>
            <a:t>More exploratory/elective opportunities</a:t>
          </a:r>
        </a:p>
      </dgm:t>
    </dgm:pt>
    <dgm:pt modelId="{7BD8EE80-F704-4830-B27C-A1DFE2694C0D}" type="parTrans" cxnId="{A6414A9E-6346-414F-9BD3-29CE6AFF6BF7}">
      <dgm:prSet/>
      <dgm:spPr/>
      <dgm:t>
        <a:bodyPr/>
        <a:lstStyle/>
        <a:p>
          <a:endParaRPr lang="en-US"/>
        </a:p>
      </dgm:t>
    </dgm:pt>
    <dgm:pt modelId="{DAFE1E85-9F79-45C3-9533-ABEBCC315207}" type="sibTrans" cxnId="{A6414A9E-6346-414F-9BD3-29CE6AFF6BF7}">
      <dgm:prSet/>
      <dgm:spPr/>
      <dgm:t>
        <a:bodyPr/>
        <a:lstStyle/>
        <a:p>
          <a:endParaRPr lang="en-US"/>
        </a:p>
      </dgm:t>
    </dgm:pt>
    <dgm:pt modelId="{60D89E67-DB99-4213-89E8-FE0EFC23BA0B}">
      <dgm:prSet custT="1"/>
      <dgm:spPr/>
      <dgm:t>
        <a:bodyPr/>
        <a:lstStyle/>
        <a:p>
          <a:r>
            <a:rPr lang="en-US" sz="2400" dirty="0">
              <a:solidFill>
                <a:schemeClr val="tx1"/>
              </a:solidFill>
            </a:rPr>
            <a:t>Flexible Scheduling - Interdisciplinary Curriculum  </a:t>
          </a:r>
        </a:p>
      </dgm:t>
    </dgm:pt>
    <dgm:pt modelId="{002620A0-2E93-4FC2-9108-BDF3135C6770}" type="parTrans" cxnId="{DC87BBAA-DEF9-4AF4-BE8F-C361C2365851}">
      <dgm:prSet/>
      <dgm:spPr/>
      <dgm:t>
        <a:bodyPr/>
        <a:lstStyle/>
        <a:p>
          <a:endParaRPr lang="en-US"/>
        </a:p>
      </dgm:t>
    </dgm:pt>
    <dgm:pt modelId="{5B449469-E8F0-4445-9C5D-6A3919A06210}" type="sibTrans" cxnId="{DC87BBAA-DEF9-4AF4-BE8F-C361C2365851}">
      <dgm:prSet/>
      <dgm:spPr/>
      <dgm:t>
        <a:bodyPr/>
        <a:lstStyle/>
        <a:p>
          <a:endParaRPr lang="en-US"/>
        </a:p>
      </dgm:t>
    </dgm:pt>
    <dgm:pt modelId="{0D25955B-5765-4192-9A90-63B0C2270FC0}">
      <dgm:prSet custT="1"/>
      <dgm:spPr/>
      <dgm:t>
        <a:bodyPr/>
        <a:lstStyle/>
        <a:p>
          <a:r>
            <a:rPr lang="en-US" sz="2400" dirty="0">
              <a:solidFill>
                <a:schemeClr val="tx1"/>
              </a:solidFill>
            </a:rPr>
            <a:t>Student – Focused </a:t>
          </a:r>
        </a:p>
      </dgm:t>
    </dgm:pt>
    <dgm:pt modelId="{420A7F8C-05BD-4312-823E-138676427C12}" type="parTrans" cxnId="{444E0CC5-DF46-44D3-9B9D-00B776E137D0}">
      <dgm:prSet/>
      <dgm:spPr/>
      <dgm:t>
        <a:bodyPr/>
        <a:lstStyle/>
        <a:p>
          <a:endParaRPr lang="en-US"/>
        </a:p>
      </dgm:t>
    </dgm:pt>
    <dgm:pt modelId="{8255DA4F-AD16-43B0-915A-C360BF5AED29}" type="sibTrans" cxnId="{444E0CC5-DF46-44D3-9B9D-00B776E137D0}">
      <dgm:prSet/>
      <dgm:spPr/>
      <dgm:t>
        <a:bodyPr/>
        <a:lstStyle/>
        <a:p>
          <a:endParaRPr lang="en-US"/>
        </a:p>
      </dgm:t>
    </dgm:pt>
    <dgm:pt modelId="{F0A750FC-0ACD-C64C-8494-A47E5335FEC7}">
      <dgm:prSet/>
      <dgm:spPr/>
      <dgm:t>
        <a:bodyPr/>
        <a:lstStyle/>
        <a:p>
          <a:r>
            <a:rPr lang="en-US" dirty="0">
              <a:solidFill>
                <a:schemeClr val="tx1"/>
              </a:solidFill>
            </a:rPr>
            <a:t>Classrooms arranged by grade level teams</a:t>
          </a:r>
        </a:p>
      </dgm:t>
    </dgm:pt>
    <dgm:pt modelId="{15EAABC6-E7B6-5847-ADB4-24FF2EEFF645}" type="parTrans" cxnId="{2D4A2B9E-D6C5-1248-9EB8-90BB0AF9C24A}">
      <dgm:prSet/>
      <dgm:spPr/>
      <dgm:t>
        <a:bodyPr/>
        <a:lstStyle/>
        <a:p>
          <a:endParaRPr lang="en-US"/>
        </a:p>
      </dgm:t>
    </dgm:pt>
    <dgm:pt modelId="{468D4D9E-A61B-CC46-A70E-80DBFC2C6C15}" type="sibTrans" cxnId="{2D4A2B9E-D6C5-1248-9EB8-90BB0AF9C24A}">
      <dgm:prSet/>
      <dgm:spPr/>
      <dgm:t>
        <a:bodyPr/>
        <a:lstStyle/>
        <a:p>
          <a:endParaRPr lang="en-US"/>
        </a:p>
      </dgm:t>
    </dgm:pt>
    <dgm:pt modelId="{AEC7761C-57A1-6C45-8458-23D58149240B}" type="pres">
      <dgm:prSet presAssocID="{A3E6C390-39AB-4EE2-B97C-A9EF651F438C}" presName="linear" presStyleCnt="0">
        <dgm:presLayoutVars>
          <dgm:animLvl val="lvl"/>
          <dgm:resizeHandles val="exact"/>
        </dgm:presLayoutVars>
      </dgm:prSet>
      <dgm:spPr/>
    </dgm:pt>
    <dgm:pt modelId="{ADAF8980-7B43-A145-8D51-A66E19795366}" type="pres">
      <dgm:prSet presAssocID="{B71316A3-CE03-4409-9067-526A3D9BE4C0}" presName="parentText" presStyleLbl="node1" presStyleIdx="0" presStyleCnt="5" custLinFactNeighborX="7840" custLinFactNeighborY="-81894">
        <dgm:presLayoutVars>
          <dgm:chMax val="0"/>
          <dgm:bulletEnabled val="1"/>
        </dgm:presLayoutVars>
      </dgm:prSet>
      <dgm:spPr/>
    </dgm:pt>
    <dgm:pt modelId="{8D87D4AD-A2CC-3D4F-B34A-330FDD2D20F0}" type="pres">
      <dgm:prSet presAssocID="{AA57B8B6-153A-4EF4-9B55-0147B1F1ACB5}" presName="spacer" presStyleCnt="0"/>
      <dgm:spPr/>
    </dgm:pt>
    <dgm:pt modelId="{2DD1C064-2269-724D-AAA7-E92122A9D309}" type="pres">
      <dgm:prSet presAssocID="{FB244EEF-8BD1-48C8-87BD-4841FCA7635E}" presName="parentText" presStyleLbl="node1" presStyleIdx="1" presStyleCnt="5">
        <dgm:presLayoutVars>
          <dgm:chMax val="0"/>
          <dgm:bulletEnabled val="1"/>
        </dgm:presLayoutVars>
      </dgm:prSet>
      <dgm:spPr/>
    </dgm:pt>
    <dgm:pt modelId="{988C99D4-A89E-CF48-8518-20A91B53E392}" type="pres">
      <dgm:prSet presAssocID="{DAFE1E85-9F79-45C3-9533-ABEBCC315207}" presName="spacer" presStyleCnt="0"/>
      <dgm:spPr/>
    </dgm:pt>
    <dgm:pt modelId="{C86DE65E-C030-274C-87AB-5661334E4B00}" type="pres">
      <dgm:prSet presAssocID="{60D89E67-DB99-4213-89E8-FE0EFC23BA0B}" presName="parentText" presStyleLbl="node1" presStyleIdx="2" presStyleCnt="5">
        <dgm:presLayoutVars>
          <dgm:chMax val="0"/>
          <dgm:bulletEnabled val="1"/>
        </dgm:presLayoutVars>
      </dgm:prSet>
      <dgm:spPr/>
    </dgm:pt>
    <dgm:pt modelId="{1B4B5EE9-AFA1-E14F-8F51-BF9A652CCE3B}" type="pres">
      <dgm:prSet presAssocID="{5B449469-E8F0-4445-9C5D-6A3919A06210}" presName="spacer" presStyleCnt="0"/>
      <dgm:spPr/>
    </dgm:pt>
    <dgm:pt modelId="{9E689B0E-42F7-D942-BCA6-31A1282DD5E4}" type="pres">
      <dgm:prSet presAssocID="{0D25955B-5765-4192-9A90-63B0C2270FC0}" presName="parentText" presStyleLbl="node1" presStyleIdx="3" presStyleCnt="5">
        <dgm:presLayoutVars>
          <dgm:chMax val="0"/>
          <dgm:bulletEnabled val="1"/>
        </dgm:presLayoutVars>
      </dgm:prSet>
      <dgm:spPr/>
    </dgm:pt>
    <dgm:pt modelId="{F8B4D0CD-C5AE-A949-95FC-F84FFF246842}" type="pres">
      <dgm:prSet presAssocID="{8255DA4F-AD16-43B0-915A-C360BF5AED29}" presName="spacer" presStyleCnt="0"/>
      <dgm:spPr/>
    </dgm:pt>
    <dgm:pt modelId="{8A1A889C-0D12-C44F-9AFD-B152096798B0}" type="pres">
      <dgm:prSet presAssocID="{F0A750FC-0ACD-C64C-8494-A47E5335FEC7}" presName="parentText" presStyleLbl="node1" presStyleIdx="4" presStyleCnt="5">
        <dgm:presLayoutVars>
          <dgm:chMax val="0"/>
          <dgm:bulletEnabled val="1"/>
        </dgm:presLayoutVars>
      </dgm:prSet>
      <dgm:spPr/>
    </dgm:pt>
  </dgm:ptLst>
  <dgm:cxnLst>
    <dgm:cxn modelId="{1C80071C-ECDA-A14E-9311-334563EF475C}" type="presOf" srcId="{0D25955B-5765-4192-9A90-63B0C2270FC0}" destId="{9E689B0E-42F7-D942-BCA6-31A1282DD5E4}" srcOrd="0" destOrd="0" presId="urn:microsoft.com/office/officeart/2005/8/layout/vList2"/>
    <dgm:cxn modelId="{E554CA57-7871-8F4C-94F3-14A4D932AFEF}" type="presOf" srcId="{A3E6C390-39AB-4EE2-B97C-A9EF651F438C}" destId="{AEC7761C-57A1-6C45-8458-23D58149240B}" srcOrd="0" destOrd="0" presId="urn:microsoft.com/office/officeart/2005/8/layout/vList2"/>
    <dgm:cxn modelId="{F1437B62-F923-5344-BF1A-1E05AD7A6B34}" type="presOf" srcId="{F0A750FC-0ACD-C64C-8494-A47E5335FEC7}" destId="{8A1A889C-0D12-C44F-9AFD-B152096798B0}" srcOrd="0" destOrd="0" presId="urn:microsoft.com/office/officeart/2005/8/layout/vList2"/>
    <dgm:cxn modelId="{2D4A2B9E-D6C5-1248-9EB8-90BB0AF9C24A}" srcId="{A3E6C390-39AB-4EE2-B97C-A9EF651F438C}" destId="{F0A750FC-0ACD-C64C-8494-A47E5335FEC7}" srcOrd="4" destOrd="0" parTransId="{15EAABC6-E7B6-5847-ADB4-24FF2EEFF645}" sibTransId="{468D4D9E-A61B-CC46-A70E-80DBFC2C6C15}"/>
    <dgm:cxn modelId="{A6414A9E-6346-414F-9BD3-29CE6AFF6BF7}" srcId="{A3E6C390-39AB-4EE2-B97C-A9EF651F438C}" destId="{FB244EEF-8BD1-48C8-87BD-4841FCA7635E}" srcOrd="1" destOrd="0" parTransId="{7BD8EE80-F704-4830-B27C-A1DFE2694C0D}" sibTransId="{DAFE1E85-9F79-45C3-9533-ABEBCC315207}"/>
    <dgm:cxn modelId="{98025E9E-E3B1-4924-A4AC-8CA5F8A9AC5F}" srcId="{A3E6C390-39AB-4EE2-B97C-A9EF651F438C}" destId="{B71316A3-CE03-4409-9067-526A3D9BE4C0}" srcOrd="0" destOrd="0" parTransId="{BF52CA1D-C58D-4953-902F-3B9BA5FA147A}" sibTransId="{AA57B8B6-153A-4EF4-9B55-0147B1F1ACB5}"/>
    <dgm:cxn modelId="{DC87BBAA-DEF9-4AF4-BE8F-C361C2365851}" srcId="{A3E6C390-39AB-4EE2-B97C-A9EF651F438C}" destId="{60D89E67-DB99-4213-89E8-FE0EFC23BA0B}" srcOrd="2" destOrd="0" parTransId="{002620A0-2E93-4FC2-9108-BDF3135C6770}" sibTransId="{5B449469-E8F0-4445-9C5D-6A3919A06210}"/>
    <dgm:cxn modelId="{899B55B6-3F76-4448-8382-0247CC867A71}" type="presOf" srcId="{B71316A3-CE03-4409-9067-526A3D9BE4C0}" destId="{ADAF8980-7B43-A145-8D51-A66E19795366}" srcOrd="0" destOrd="0" presId="urn:microsoft.com/office/officeart/2005/8/layout/vList2"/>
    <dgm:cxn modelId="{444E0CC5-DF46-44D3-9B9D-00B776E137D0}" srcId="{A3E6C390-39AB-4EE2-B97C-A9EF651F438C}" destId="{0D25955B-5765-4192-9A90-63B0C2270FC0}" srcOrd="3" destOrd="0" parTransId="{420A7F8C-05BD-4312-823E-138676427C12}" sibTransId="{8255DA4F-AD16-43B0-915A-C360BF5AED29}"/>
    <dgm:cxn modelId="{5C54A0DC-AB34-F540-946F-ACBB65172A34}" type="presOf" srcId="{60D89E67-DB99-4213-89E8-FE0EFC23BA0B}" destId="{C86DE65E-C030-274C-87AB-5661334E4B00}" srcOrd="0" destOrd="0" presId="urn:microsoft.com/office/officeart/2005/8/layout/vList2"/>
    <dgm:cxn modelId="{5CA3FBFE-C33F-E545-9397-5B6A274B3CDA}" type="presOf" srcId="{FB244EEF-8BD1-48C8-87BD-4841FCA7635E}" destId="{2DD1C064-2269-724D-AAA7-E92122A9D309}" srcOrd="0" destOrd="0" presId="urn:microsoft.com/office/officeart/2005/8/layout/vList2"/>
    <dgm:cxn modelId="{BC9F2319-E616-0B47-BD8C-4BF9D2F928CE}" type="presParOf" srcId="{AEC7761C-57A1-6C45-8458-23D58149240B}" destId="{ADAF8980-7B43-A145-8D51-A66E19795366}" srcOrd="0" destOrd="0" presId="urn:microsoft.com/office/officeart/2005/8/layout/vList2"/>
    <dgm:cxn modelId="{8F630900-8B69-D14D-8972-B562E4A18089}" type="presParOf" srcId="{AEC7761C-57A1-6C45-8458-23D58149240B}" destId="{8D87D4AD-A2CC-3D4F-B34A-330FDD2D20F0}" srcOrd="1" destOrd="0" presId="urn:microsoft.com/office/officeart/2005/8/layout/vList2"/>
    <dgm:cxn modelId="{96BF3839-C479-2A48-B503-E538D74F18BB}" type="presParOf" srcId="{AEC7761C-57A1-6C45-8458-23D58149240B}" destId="{2DD1C064-2269-724D-AAA7-E92122A9D309}" srcOrd="2" destOrd="0" presId="urn:microsoft.com/office/officeart/2005/8/layout/vList2"/>
    <dgm:cxn modelId="{BE602E64-CDE5-2E45-9A49-CFE7523C706D}" type="presParOf" srcId="{AEC7761C-57A1-6C45-8458-23D58149240B}" destId="{988C99D4-A89E-CF48-8518-20A91B53E392}" srcOrd="3" destOrd="0" presId="urn:microsoft.com/office/officeart/2005/8/layout/vList2"/>
    <dgm:cxn modelId="{7612E7A4-6F5C-424D-80BB-E9992879BCB3}" type="presParOf" srcId="{AEC7761C-57A1-6C45-8458-23D58149240B}" destId="{C86DE65E-C030-274C-87AB-5661334E4B00}" srcOrd="4" destOrd="0" presId="urn:microsoft.com/office/officeart/2005/8/layout/vList2"/>
    <dgm:cxn modelId="{0D103C79-DFB5-4B4A-A684-07E571C5F696}" type="presParOf" srcId="{AEC7761C-57A1-6C45-8458-23D58149240B}" destId="{1B4B5EE9-AFA1-E14F-8F51-BF9A652CCE3B}" srcOrd="5" destOrd="0" presId="urn:microsoft.com/office/officeart/2005/8/layout/vList2"/>
    <dgm:cxn modelId="{F9598EBF-2700-6F46-AB3E-8617A77BF5AD}" type="presParOf" srcId="{AEC7761C-57A1-6C45-8458-23D58149240B}" destId="{9E689B0E-42F7-D942-BCA6-31A1282DD5E4}" srcOrd="6" destOrd="0" presId="urn:microsoft.com/office/officeart/2005/8/layout/vList2"/>
    <dgm:cxn modelId="{3901150F-7A7C-6F43-B653-0D33C4C0FDA8}" type="presParOf" srcId="{AEC7761C-57A1-6C45-8458-23D58149240B}" destId="{F8B4D0CD-C5AE-A949-95FC-F84FFF246842}" srcOrd="7" destOrd="0" presId="urn:microsoft.com/office/officeart/2005/8/layout/vList2"/>
    <dgm:cxn modelId="{0E2FEEF1-35EA-4242-900F-B54309153908}" type="presParOf" srcId="{AEC7761C-57A1-6C45-8458-23D58149240B}" destId="{8A1A889C-0D12-C44F-9AFD-B152096798B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E6C390-39AB-4EE2-B97C-A9EF651F43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1316A3-CE03-4409-9067-526A3D9BE4C0}">
      <dgm:prSet custT="1"/>
      <dgm:spPr/>
      <dgm:t>
        <a:bodyPr/>
        <a:lstStyle/>
        <a:p>
          <a:r>
            <a:rPr lang="en-US" sz="2400" dirty="0">
              <a:solidFill>
                <a:schemeClr val="tx1"/>
              </a:solidFill>
            </a:rPr>
            <a:t>Grade Configuration 7-9</a:t>
          </a:r>
        </a:p>
      </dgm:t>
    </dgm:pt>
    <dgm:pt modelId="{BF52CA1D-C58D-4953-902F-3B9BA5FA147A}" type="parTrans" cxnId="{98025E9E-E3B1-4924-A4AC-8CA5F8A9AC5F}">
      <dgm:prSet/>
      <dgm:spPr/>
      <dgm:t>
        <a:bodyPr/>
        <a:lstStyle/>
        <a:p>
          <a:endParaRPr lang="en-US"/>
        </a:p>
      </dgm:t>
    </dgm:pt>
    <dgm:pt modelId="{AA57B8B6-153A-4EF4-9B55-0147B1F1ACB5}" type="sibTrans" cxnId="{98025E9E-E3B1-4924-A4AC-8CA5F8A9AC5F}">
      <dgm:prSet/>
      <dgm:spPr/>
      <dgm:t>
        <a:bodyPr/>
        <a:lstStyle/>
        <a:p>
          <a:endParaRPr lang="en-US"/>
        </a:p>
      </dgm:t>
    </dgm:pt>
    <dgm:pt modelId="{FB244EEF-8BD1-48C8-87BD-4841FCA7635E}">
      <dgm:prSet custT="1"/>
      <dgm:spPr/>
      <dgm:t>
        <a:bodyPr/>
        <a:lstStyle/>
        <a:p>
          <a:r>
            <a:rPr lang="en-US" sz="2400" dirty="0">
              <a:solidFill>
                <a:schemeClr val="tx1"/>
              </a:solidFill>
            </a:rPr>
            <a:t>Core content with fewer electives </a:t>
          </a:r>
        </a:p>
      </dgm:t>
    </dgm:pt>
    <dgm:pt modelId="{7BD8EE80-F704-4830-B27C-A1DFE2694C0D}" type="parTrans" cxnId="{A6414A9E-6346-414F-9BD3-29CE6AFF6BF7}">
      <dgm:prSet/>
      <dgm:spPr/>
      <dgm:t>
        <a:bodyPr/>
        <a:lstStyle/>
        <a:p>
          <a:endParaRPr lang="en-US"/>
        </a:p>
      </dgm:t>
    </dgm:pt>
    <dgm:pt modelId="{DAFE1E85-9F79-45C3-9533-ABEBCC315207}" type="sibTrans" cxnId="{A6414A9E-6346-414F-9BD3-29CE6AFF6BF7}">
      <dgm:prSet/>
      <dgm:spPr/>
      <dgm:t>
        <a:bodyPr/>
        <a:lstStyle/>
        <a:p>
          <a:endParaRPr lang="en-US"/>
        </a:p>
      </dgm:t>
    </dgm:pt>
    <dgm:pt modelId="{60D89E67-DB99-4213-89E8-FE0EFC23BA0B}">
      <dgm:prSet custT="1"/>
      <dgm:spPr/>
      <dgm:t>
        <a:bodyPr/>
        <a:lstStyle/>
        <a:p>
          <a:r>
            <a:rPr lang="en-US" sz="2400" dirty="0">
              <a:solidFill>
                <a:schemeClr val="tx1"/>
              </a:solidFill>
            </a:rPr>
            <a:t>Traditional 6, 7, or 8 period day</a:t>
          </a:r>
        </a:p>
      </dgm:t>
    </dgm:pt>
    <dgm:pt modelId="{002620A0-2E93-4FC2-9108-BDF3135C6770}" type="parTrans" cxnId="{DC87BBAA-DEF9-4AF4-BE8F-C361C2365851}">
      <dgm:prSet/>
      <dgm:spPr/>
      <dgm:t>
        <a:bodyPr/>
        <a:lstStyle/>
        <a:p>
          <a:endParaRPr lang="en-US"/>
        </a:p>
      </dgm:t>
    </dgm:pt>
    <dgm:pt modelId="{5B449469-E8F0-4445-9C5D-6A3919A06210}" type="sibTrans" cxnId="{DC87BBAA-DEF9-4AF4-BE8F-C361C2365851}">
      <dgm:prSet/>
      <dgm:spPr/>
      <dgm:t>
        <a:bodyPr/>
        <a:lstStyle/>
        <a:p>
          <a:endParaRPr lang="en-US"/>
        </a:p>
      </dgm:t>
    </dgm:pt>
    <dgm:pt modelId="{6B9F96C4-445A-4E8E-9658-5BF2F7DF8727}">
      <dgm:prSet custT="1"/>
      <dgm:spPr/>
      <dgm:t>
        <a:bodyPr/>
        <a:lstStyle/>
        <a:p>
          <a:r>
            <a:rPr lang="en-US" sz="2400" dirty="0">
              <a:solidFill>
                <a:schemeClr val="tx1"/>
              </a:solidFill>
            </a:rPr>
            <a:t>Content - Oriented </a:t>
          </a:r>
        </a:p>
      </dgm:t>
    </dgm:pt>
    <dgm:pt modelId="{A039BC93-405E-4D18-BF68-D5F8DC2E70A3}" type="parTrans" cxnId="{F54F9E8C-0E17-42C6-85CA-5C9DC38D45F9}">
      <dgm:prSet/>
      <dgm:spPr/>
      <dgm:t>
        <a:bodyPr/>
        <a:lstStyle/>
        <a:p>
          <a:endParaRPr lang="en-US"/>
        </a:p>
      </dgm:t>
    </dgm:pt>
    <dgm:pt modelId="{01F6C168-0831-447A-9131-1E248FB8F9A7}" type="sibTrans" cxnId="{F54F9E8C-0E17-42C6-85CA-5C9DC38D45F9}">
      <dgm:prSet/>
      <dgm:spPr/>
      <dgm:t>
        <a:bodyPr/>
        <a:lstStyle/>
        <a:p>
          <a:endParaRPr lang="en-US"/>
        </a:p>
      </dgm:t>
    </dgm:pt>
    <dgm:pt modelId="{0D25955B-5765-4192-9A90-63B0C2270FC0}">
      <dgm:prSet custT="1"/>
      <dgm:spPr/>
      <dgm:t>
        <a:bodyPr/>
        <a:lstStyle/>
        <a:p>
          <a:r>
            <a:rPr lang="en-US" sz="2400" dirty="0">
              <a:solidFill>
                <a:schemeClr val="tx1"/>
              </a:solidFill>
            </a:rPr>
            <a:t>Classrooms arranged by content </a:t>
          </a:r>
        </a:p>
      </dgm:t>
    </dgm:pt>
    <dgm:pt modelId="{420A7F8C-05BD-4312-823E-138676427C12}" type="parTrans" cxnId="{444E0CC5-DF46-44D3-9B9D-00B776E137D0}">
      <dgm:prSet/>
      <dgm:spPr/>
      <dgm:t>
        <a:bodyPr/>
        <a:lstStyle/>
        <a:p>
          <a:endParaRPr lang="en-US"/>
        </a:p>
      </dgm:t>
    </dgm:pt>
    <dgm:pt modelId="{8255DA4F-AD16-43B0-915A-C360BF5AED29}" type="sibTrans" cxnId="{444E0CC5-DF46-44D3-9B9D-00B776E137D0}">
      <dgm:prSet/>
      <dgm:spPr/>
      <dgm:t>
        <a:bodyPr/>
        <a:lstStyle/>
        <a:p>
          <a:endParaRPr lang="en-US"/>
        </a:p>
      </dgm:t>
    </dgm:pt>
    <dgm:pt modelId="{AEC7761C-57A1-6C45-8458-23D58149240B}" type="pres">
      <dgm:prSet presAssocID="{A3E6C390-39AB-4EE2-B97C-A9EF651F438C}" presName="linear" presStyleCnt="0">
        <dgm:presLayoutVars>
          <dgm:animLvl val="lvl"/>
          <dgm:resizeHandles val="exact"/>
        </dgm:presLayoutVars>
      </dgm:prSet>
      <dgm:spPr/>
    </dgm:pt>
    <dgm:pt modelId="{ADAF8980-7B43-A145-8D51-A66E19795366}" type="pres">
      <dgm:prSet presAssocID="{B71316A3-CE03-4409-9067-526A3D9BE4C0}" presName="parentText" presStyleLbl="node1" presStyleIdx="0" presStyleCnt="5">
        <dgm:presLayoutVars>
          <dgm:chMax val="0"/>
          <dgm:bulletEnabled val="1"/>
        </dgm:presLayoutVars>
      </dgm:prSet>
      <dgm:spPr/>
    </dgm:pt>
    <dgm:pt modelId="{8D87D4AD-A2CC-3D4F-B34A-330FDD2D20F0}" type="pres">
      <dgm:prSet presAssocID="{AA57B8B6-153A-4EF4-9B55-0147B1F1ACB5}" presName="spacer" presStyleCnt="0"/>
      <dgm:spPr/>
    </dgm:pt>
    <dgm:pt modelId="{2DD1C064-2269-724D-AAA7-E92122A9D309}" type="pres">
      <dgm:prSet presAssocID="{FB244EEF-8BD1-48C8-87BD-4841FCA7635E}" presName="parentText" presStyleLbl="node1" presStyleIdx="1" presStyleCnt="5">
        <dgm:presLayoutVars>
          <dgm:chMax val="0"/>
          <dgm:bulletEnabled val="1"/>
        </dgm:presLayoutVars>
      </dgm:prSet>
      <dgm:spPr/>
    </dgm:pt>
    <dgm:pt modelId="{988C99D4-A89E-CF48-8518-20A91B53E392}" type="pres">
      <dgm:prSet presAssocID="{DAFE1E85-9F79-45C3-9533-ABEBCC315207}" presName="spacer" presStyleCnt="0"/>
      <dgm:spPr/>
    </dgm:pt>
    <dgm:pt modelId="{C86DE65E-C030-274C-87AB-5661334E4B00}" type="pres">
      <dgm:prSet presAssocID="{60D89E67-DB99-4213-89E8-FE0EFC23BA0B}" presName="parentText" presStyleLbl="node1" presStyleIdx="2" presStyleCnt="5">
        <dgm:presLayoutVars>
          <dgm:chMax val="0"/>
          <dgm:bulletEnabled val="1"/>
        </dgm:presLayoutVars>
      </dgm:prSet>
      <dgm:spPr/>
    </dgm:pt>
    <dgm:pt modelId="{1B4B5EE9-AFA1-E14F-8F51-BF9A652CCE3B}" type="pres">
      <dgm:prSet presAssocID="{5B449469-E8F0-4445-9C5D-6A3919A06210}" presName="spacer" presStyleCnt="0"/>
      <dgm:spPr/>
    </dgm:pt>
    <dgm:pt modelId="{B316B44A-FE59-2B4D-931D-2278F9C1A3B4}" type="pres">
      <dgm:prSet presAssocID="{6B9F96C4-445A-4E8E-9658-5BF2F7DF8727}" presName="parentText" presStyleLbl="node1" presStyleIdx="3" presStyleCnt="5">
        <dgm:presLayoutVars>
          <dgm:chMax val="0"/>
          <dgm:bulletEnabled val="1"/>
        </dgm:presLayoutVars>
      </dgm:prSet>
      <dgm:spPr/>
    </dgm:pt>
    <dgm:pt modelId="{536FCE51-EBCB-D741-814F-17799F1F8FB6}" type="pres">
      <dgm:prSet presAssocID="{01F6C168-0831-447A-9131-1E248FB8F9A7}" presName="spacer" presStyleCnt="0"/>
      <dgm:spPr/>
    </dgm:pt>
    <dgm:pt modelId="{9E689B0E-42F7-D942-BCA6-31A1282DD5E4}" type="pres">
      <dgm:prSet presAssocID="{0D25955B-5765-4192-9A90-63B0C2270FC0}" presName="parentText" presStyleLbl="node1" presStyleIdx="4" presStyleCnt="5">
        <dgm:presLayoutVars>
          <dgm:chMax val="0"/>
          <dgm:bulletEnabled val="1"/>
        </dgm:presLayoutVars>
      </dgm:prSet>
      <dgm:spPr/>
    </dgm:pt>
  </dgm:ptLst>
  <dgm:cxnLst>
    <dgm:cxn modelId="{1C80071C-ECDA-A14E-9311-334563EF475C}" type="presOf" srcId="{0D25955B-5765-4192-9A90-63B0C2270FC0}" destId="{9E689B0E-42F7-D942-BCA6-31A1282DD5E4}" srcOrd="0" destOrd="0" presId="urn:microsoft.com/office/officeart/2005/8/layout/vList2"/>
    <dgm:cxn modelId="{E554CA57-7871-8F4C-94F3-14A4D932AFEF}" type="presOf" srcId="{A3E6C390-39AB-4EE2-B97C-A9EF651F438C}" destId="{AEC7761C-57A1-6C45-8458-23D58149240B}" srcOrd="0" destOrd="0" presId="urn:microsoft.com/office/officeart/2005/8/layout/vList2"/>
    <dgm:cxn modelId="{F54F9E8C-0E17-42C6-85CA-5C9DC38D45F9}" srcId="{A3E6C390-39AB-4EE2-B97C-A9EF651F438C}" destId="{6B9F96C4-445A-4E8E-9658-5BF2F7DF8727}" srcOrd="3" destOrd="0" parTransId="{A039BC93-405E-4D18-BF68-D5F8DC2E70A3}" sibTransId="{01F6C168-0831-447A-9131-1E248FB8F9A7}"/>
    <dgm:cxn modelId="{83F1308E-1F90-D643-992B-3E20DF6C3A3B}" type="presOf" srcId="{6B9F96C4-445A-4E8E-9658-5BF2F7DF8727}" destId="{B316B44A-FE59-2B4D-931D-2278F9C1A3B4}" srcOrd="0" destOrd="0" presId="urn:microsoft.com/office/officeart/2005/8/layout/vList2"/>
    <dgm:cxn modelId="{A6414A9E-6346-414F-9BD3-29CE6AFF6BF7}" srcId="{A3E6C390-39AB-4EE2-B97C-A9EF651F438C}" destId="{FB244EEF-8BD1-48C8-87BD-4841FCA7635E}" srcOrd="1" destOrd="0" parTransId="{7BD8EE80-F704-4830-B27C-A1DFE2694C0D}" sibTransId="{DAFE1E85-9F79-45C3-9533-ABEBCC315207}"/>
    <dgm:cxn modelId="{98025E9E-E3B1-4924-A4AC-8CA5F8A9AC5F}" srcId="{A3E6C390-39AB-4EE2-B97C-A9EF651F438C}" destId="{B71316A3-CE03-4409-9067-526A3D9BE4C0}" srcOrd="0" destOrd="0" parTransId="{BF52CA1D-C58D-4953-902F-3B9BA5FA147A}" sibTransId="{AA57B8B6-153A-4EF4-9B55-0147B1F1ACB5}"/>
    <dgm:cxn modelId="{DC87BBAA-DEF9-4AF4-BE8F-C361C2365851}" srcId="{A3E6C390-39AB-4EE2-B97C-A9EF651F438C}" destId="{60D89E67-DB99-4213-89E8-FE0EFC23BA0B}" srcOrd="2" destOrd="0" parTransId="{002620A0-2E93-4FC2-9108-BDF3135C6770}" sibTransId="{5B449469-E8F0-4445-9C5D-6A3919A06210}"/>
    <dgm:cxn modelId="{899B55B6-3F76-4448-8382-0247CC867A71}" type="presOf" srcId="{B71316A3-CE03-4409-9067-526A3D9BE4C0}" destId="{ADAF8980-7B43-A145-8D51-A66E19795366}" srcOrd="0" destOrd="0" presId="urn:microsoft.com/office/officeart/2005/8/layout/vList2"/>
    <dgm:cxn modelId="{444E0CC5-DF46-44D3-9B9D-00B776E137D0}" srcId="{A3E6C390-39AB-4EE2-B97C-A9EF651F438C}" destId="{0D25955B-5765-4192-9A90-63B0C2270FC0}" srcOrd="4" destOrd="0" parTransId="{420A7F8C-05BD-4312-823E-138676427C12}" sibTransId="{8255DA4F-AD16-43B0-915A-C360BF5AED29}"/>
    <dgm:cxn modelId="{5C54A0DC-AB34-F540-946F-ACBB65172A34}" type="presOf" srcId="{60D89E67-DB99-4213-89E8-FE0EFC23BA0B}" destId="{C86DE65E-C030-274C-87AB-5661334E4B00}" srcOrd="0" destOrd="0" presId="urn:microsoft.com/office/officeart/2005/8/layout/vList2"/>
    <dgm:cxn modelId="{5CA3FBFE-C33F-E545-9397-5B6A274B3CDA}" type="presOf" srcId="{FB244EEF-8BD1-48C8-87BD-4841FCA7635E}" destId="{2DD1C064-2269-724D-AAA7-E92122A9D309}" srcOrd="0" destOrd="0" presId="urn:microsoft.com/office/officeart/2005/8/layout/vList2"/>
    <dgm:cxn modelId="{BC9F2319-E616-0B47-BD8C-4BF9D2F928CE}" type="presParOf" srcId="{AEC7761C-57A1-6C45-8458-23D58149240B}" destId="{ADAF8980-7B43-A145-8D51-A66E19795366}" srcOrd="0" destOrd="0" presId="urn:microsoft.com/office/officeart/2005/8/layout/vList2"/>
    <dgm:cxn modelId="{8F630900-8B69-D14D-8972-B562E4A18089}" type="presParOf" srcId="{AEC7761C-57A1-6C45-8458-23D58149240B}" destId="{8D87D4AD-A2CC-3D4F-B34A-330FDD2D20F0}" srcOrd="1" destOrd="0" presId="urn:microsoft.com/office/officeart/2005/8/layout/vList2"/>
    <dgm:cxn modelId="{96BF3839-C479-2A48-B503-E538D74F18BB}" type="presParOf" srcId="{AEC7761C-57A1-6C45-8458-23D58149240B}" destId="{2DD1C064-2269-724D-AAA7-E92122A9D309}" srcOrd="2" destOrd="0" presId="urn:microsoft.com/office/officeart/2005/8/layout/vList2"/>
    <dgm:cxn modelId="{BE602E64-CDE5-2E45-9A49-CFE7523C706D}" type="presParOf" srcId="{AEC7761C-57A1-6C45-8458-23D58149240B}" destId="{988C99D4-A89E-CF48-8518-20A91B53E392}" srcOrd="3" destOrd="0" presId="urn:microsoft.com/office/officeart/2005/8/layout/vList2"/>
    <dgm:cxn modelId="{7612E7A4-6F5C-424D-80BB-E9992879BCB3}" type="presParOf" srcId="{AEC7761C-57A1-6C45-8458-23D58149240B}" destId="{C86DE65E-C030-274C-87AB-5661334E4B00}" srcOrd="4" destOrd="0" presId="urn:microsoft.com/office/officeart/2005/8/layout/vList2"/>
    <dgm:cxn modelId="{0D103C79-DFB5-4B4A-A684-07E571C5F696}" type="presParOf" srcId="{AEC7761C-57A1-6C45-8458-23D58149240B}" destId="{1B4B5EE9-AFA1-E14F-8F51-BF9A652CCE3B}" srcOrd="5" destOrd="0" presId="urn:microsoft.com/office/officeart/2005/8/layout/vList2"/>
    <dgm:cxn modelId="{2F1E17B5-DB06-0045-B4CA-154316DCA8D9}" type="presParOf" srcId="{AEC7761C-57A1-6C45-8458-23D58149240B}" destId="{B316B44A-FE59-2B4D-931D-2278F9C1A3B4}" srcOrd="6" destOrd="0" presId="urn:microsoft.com/office/officeart/2005/8/layout/vList2"/>
    <dgm:cxn modelId="{75C6A28A-7514-D34E-B566-31B0FA848925}" type="presParOf" srcId="{AEC7761C-57A1-6C45-8458-23D58149240B}" destId="{536FCE51-EBCB-D741-814F-17799F1F8FB6}" srcOrd="7" destOrd="0" presId="urn:microsoft.com/office/officeart/2005/8/layout/vList2"/>
    <dgm:cxn modelId="{F9598EBF-2700-6F46-AB3E-8617A77BF5AD}" type="presParOf" srcId="{AEC7761C-57A1-6C45-8458-23D58149240B}" destId="{9E689B0E-42F7-D942-BCA6-31A1282DD5E4}"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E6C390-39AB-4EE2-B97C-A9EF651F43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1316A3-CE03-4409-9067-526A3D9BE4C0}">
      <dgm:prSet custT="1"/>
      <dgm:spPr/>
      <dgm:t>
        <a:bodyPr/>
        <a:lstStyle/>
        <a:p>
          <a:r>
            <a:rPr lang="en-US" sz="2400" dirty="0">
              <a:solidFill>
                <a:schemeClr val="tx1"/>
              </a:solidFill>
            </a:rPr>
            <a:t>Lack of student motivation or goals</a:t>
          </a:r>
        </a:p>
      </dgm:t>
    </dgm:pt>
    <dgm:pt modelId="{BF52CA1D-C58D-4953-902F-3B9BA5FA147A}" type="parTrans" cxnId="{98025E9E-E3B1-4924-A4AC-8CA5F8A9AC5F}">
      <dgm:prSet/>
      <dgm:spPr/>
      <dgm:t>
        <a:bodyPr/>
        <a:lstStyle/>
        <a:p>
          <a:endParaRPr lang="en-US"/>
        </a:p>
      </dgm:t>
    </dgm:pt>
    <dgm:pt modelId="{AA57B8B6-153A-4EF4-9B55-0147B1F1ACB5}" type="sibTrans" cxnId="{98025E9E-E3B1-4924-A4AC-8CA5F8A9AC5F}">
      <dgm:prSet/>
      <dgm:spPr/>
      <dgm:t>
        <a:bodyPr/>
        <a:lstStyle/>
        <a:p>
          <a:endParaRPr lang="en-US"/>
        </a:p>
      </dgm:t>
    </dgm:pt>
    <dgm:pt modelId="{FB244EEF-8BD1-48C8-87BD-4841FCA7635E}">
      <dgm:prSet custT="1"/>
      <dgm:spPr/>
      <dgm:t>
        <a:bodyPr/>
        <a:lstStyle/>
        <a:p>
          <a:r>
            <a:rPr lang="en-US" sz="2400" dirty="0">
              <a:solidFill>
                <a:schemeClr val="tx1"/>
              </a:solidFill>
            </a:rPr>
            <a:t>Returning to normal after pandemic</a:t>
          </a:r>
        </a:p>
      </dgm:t>
    </dgm:pt>
    <dgm:pt modelId="{7BD8EE80-F704-4830-B27C-A1DFE2694C0D}" type="parTrans" cxnId="{A6414A9E-6346-414F-9BD3-29CE6AFF6BF7}">
      <dgm:prSet/>
      <dgm:spPr/>
      <dgm:t>
        <a:bodyPr/>
        <a:lstStyle/>
        <a:p>
          <a:endParaRPr lang="en-US"/>
        </a:p>
      </dgm:t>
    </dgm:pt>
    <dgm:pt modelId="{DAFE1E85-9F79-45C3-9533-ABEBCC315207}" type="sibTrans" cxnId="{A6414A9E-6346-414F-9BD3-29CE6AFF6BF7}">
      <dgm:prSet/>
      <dgm:spPr/>
      <dgm:t>
        <a:bodyPr/>
        <a:lstStyle/>
        <a:p>
          <a:endParaRPr lang="en-US"/>
        </a:p>
      </dgm:t>
    </dgm:pt>
    <dgm:pt modelId="{60D89E67-DB99-4213-89E8-FE0EFC23BA0B}">
      <dgm:prSet custT="1"/>
      <dgm:spPr/>
      <dgm:t>
        <a:bodyPr/>
        <a:lstStyle/>
        <a:p>
          <a:r>
            <a:rPr lang="en-US" sz="2400" dirty="0">
              <a:solidFill>
                <a:schemeClr val="tx1"/>
              </a:solidFill>
            </a:rPr>
            <a:t>Discipline issues (cell phones)</a:t>
          </a:r>
        </a:p>
      </dgm:t>
    </dgm:pt>
    <dgm:pt modelId="{002620A0-2E93-4FC2-9108-BDF3135C6770}" type="parTrans" cxnId="{DC87BBAA-DEF9-4AF4-BE8F-C361C2365851}">
      <dgm:prSet/>
      <dgm:spPr/>
      <dgm:t>
        <a:bodyPr/>
        <a:lstStyle/>
        <a:p>
          <a:endParaRPr lang="en-US"/>
        </a:p>
      </dgm:t>
    </dgm:pt>
    <dgm:pt modelId="{5B449469-E8F0-4445-9C5D-6A3919A06210}" type="sibTrans" cxnId="{DC87BBAA-DEF9-4AF4-BE8F-C361C2365851}">
      <dgm:prSet/>
      <dgm:spPr/>
      <dgm:t>
        <a:bodyPr/>
        <a:lstStyle/>
        <a:p>
          <a:endParaRPr lang="en-US"/>
        </a:p>
      </dgm:t>
    </dgm:pt>
    <dgm:pt modelId="{6B9F96C4-445A-4E8E-9658-5BF2F7DF8727}">
      <dgm:prSet custT="1"/>
      <dgm:spPr/>
      <dgm:t>
        <a:bodyPr/>
        <a:lstStyle/>
        <a:p>
          <a:r>
            <a:rPr lang="en-US" sz="2400" dirty="0">
              <a:solidFill>
                <a:schemeClr val="tx1"/>
              </a:solidFill>
            </a:rPr>
            <a:t>Elimination of course offerings due to low student requests</a:t>
          </a:r>
        </a:p>
      </dgm:t>
    </dgm:pt>
    <dgm:pt modelId="{A039BC93-405E-4D18-BF68-D5F8DC2E70A3}" type="parTrans" cxnId="{F54F9E8C-0E17-42C6-85CA-5C9DC38D45F9}">
      <dgm:prSet/>
      <dgm:spPr/>
      <dgm:t>
        <a:bodyPr/>
        <a:lstStyle/>
        <a:p>
          <a:endParaRPr lang="en-US"/>
        </a:p>
      </dgm:t>
    </dgm:pt>
    <dgm:pt modelId="{01F6C168-0831-447A-9131-1E248FB8F9A7}" type="sibTrans" cxnId="{F54F9E8C-0E17-42C6-85CA-5C9DC38D45F9}">
      <dgm:prSet/>
      <dgm:spPr/>
      <dgm:t>
        <a:bodyPr/>
        <a:lstStyle/>
        <a:p>
          <a:endParaRPr lang="en-US"/>
        </a:p>
      </dgm:t>
    </dgm:pt>
    <dgm:pt modelId="{0D25955B-5765-4192-9A90-63B0C2270FC0}">
      <dgm:prSet custT="1"/>
      <dgm:spPr/>
      <dgm:t>
        <a:bodyPr/>
        <a:lstStyle/>
        <a:p>
          <a:r>
            <a:rPr lang="en-US" sz="2400" dirty="0">
              <a:solidFill>
                <a:schemeClr val="tx1"/>
              </a:solidFill>
            </a:rPr>
            <a:t>Multiple classes within a period (Foundations of Art and Advanced 2D</a:t>
          </a:r>
          <a:r>
            <a:rPr lang="en-US" sz="2400" dirty="0"/>
            <a:t>)</a:t>
          </a:r>
        </a:p>
      </dgm:t>
    </dgm:pt>
    <dgm:pt modelId="{420A7F8C-05BD-4312-823E-138676427C12}" type="parTrans" cxnId="{444E0CC5-DF46-44D3-9B9D-00B776E137D0}">
      <dgm:prSet/>
      <dgm:spPr/>
      <dgm:t>
        <a:bodyPr/>
        <a:lstStyle/>
        <a:p>
          <a:endParaRPr lang="en-US"/>
        </a:p>
      </dgm:t>
    </dgm:pt>
    <dgm:pt modelId="{8255DA4F-AD16-43B0-915A-C360BF5AED29}" type="sibTrans" cxnId="{444E0CC5-DF46-44D3-9B9D-00B776E137D0}">
      <dgm:prSet/>
      <dgm:spPr/>
      <dgm:t>
        <a:bodyPr/>
        <a:lstStyle/>
        <a:p>
          <a:endParaRPr lang="en-US"/>
        </a:p>
      </dgm:t>
    </dgm:pt>
    <dgm:pt modelId="{AEC7761C-57A1-6C45-8458-23D58149240B}" type="pres">
      <dgm:prSet presAssocID="{A3E6C390-39AB-4EE2-B97C-A9EF651F438C}" presName="linear" presStyleCnt="0">
        <dgm:presLayoutVars>
          <dgm:animLvl val="lvl"/>
          <dgm:resizeHandles val="exact"/>
        </dgm:presLayoutVars>
      </dgm:prSet>
      <dgm:spPr/>
    </dgm:pt>
    <dgm:pt modelId="{ADAF8980-7B43-A145-8D51-A66E19795366}" type="pres">
      <dgm:prSet presAssocID="{B71316A3-CE03-4409-9067-526A3D9BE4C0}" presName="parentText" presStyleLbl="node1" presStyleIdx="0" presStyleCnt="5">
        <dgm:presLayoutVars>
          <dgm:chMax val="0"/>
          <dgm:bulletEnabled val="1"/>
        </dgm:presLayoutVars>
      </dgm:prSet>
      <dgm:spPr/>
    </dgm:pt>
    <dgm:pt modelId="{8D87D4AD-A2CC-3D4F-B34A-330FDD2D20F0}" type="pres">
      <dgm:prSet presAssocID="{AA57B8B6-153A-4EF4-9B55-0147B1F1ACB5}" presName="spacer" presStyleCnt="0"/>
      <dgm:spPr/>
    </dgm:pt>
    <dgm:pt modelId="{2DD1C064-2269-724D-AAA7-E92122A9D309}" type="pres">
      <dgm:prSet presAssocID="{FB244EEF-8BD1-48C8-87BD-4841FCA7635E}" presName="parentText" presStyleLbl="node1" presStyleIdx="1" presStyleCnt="5">
        <dgm:presLayoutVars>
          <dgm:chMax val="0"/>
          <dgm:bulletEnabled val="1"/>
        </dgm:presLayoutVars>
      </dgm:prSet>
      <dgm:spPr/>
    </dgm:pt>
    <dgm:pt modelId="{988C99D4-A89E-CF48-8518-20A91B53E392}" type="pres">
      <dgm:prSet presAssocID="{DAFE1E85-9F79-45C3-9533-ABEBCC315207}" presName="spacer" presStyleCnt="0"/>
      <dgm:spPr/>
    </dgm:pt>
    <dgm:pt modelId="{C86DE65E-C030-274C-87AB-5661334E4B00}" type="pres">
      <dgm:prSet presAssocID="{60D89E67-DB99-4213-89E8-FE0EFC23BA0B}" presName="parentText" presStyleLbl="node1" presStyleIdx="2" presStyleCnt="5">
        <dgm:presLayoutVars>
          <dgm:chMax val="0"/>
          <dgm:bulletEnabled val="1"/>
        </dgm:presLayoutVars>
      </dgm:prSet>
      <dgm:spPr/>
    </dgm:pt>
    <dgm:pt modelId="{1B4B5EE9-AFA1-E14F-8F51-BF9A652CCE3B}" type="pres">
      <dgm:prSet presAssocID="{5B449469-E8F0-4445-9C5D-6A3919A06210}" presName="spacer" presStyleCnt="0"/>
      <dgm:spPr/>
    </dgm:pt>
    <dgm:pt modelId="{B316B44A-FE59-2B4D-931D-2278F9C1A3B4}" type="pres">
      <dgm:prSet presAssocID="{6B9F96C4-445A-4E8E-9658-5BF2F7DF8727}" presName="parentText" presStyleLbl="node1" presStyleIdx="3" presStyleCnt="5">
        <dgm:presLayoutVars>
          <dgm:chMax val="0"/>
          <dgm:bulletEnabled val="1"/>
        </dgm:presLayoutVars>
      </dgm:prSet>
      <dgm:spPr/>
    </dgm:pt>
    <dgm:pt modelId="{536FCE51-EBCB-D741-814F-17799F1F8FB6}" type="pres">
      <dgm:prSet presAssocID="{01F6C168-0831-447A-9131-1E248FB8F9A7}" presName="spacer" presStyleCnt="0"/>
      <dgm:spPr/>
    </dgm:pt>
    <dgm:pt modelId="{9E689B0E-42F7-D942-BCA6-31A1282DD5E4}" type="pres">
      <dgm:prSet presAssocID="{0D25955B-5765-4192-9A90-63B0C2270FC0}" presName="parentText" presStyleLbl="node1" presStyleIdx="4" presStyleCnt="5">
        <dgm:presLayoutVars>
          <dgm:chMax val="0"/>
          <dgm:bulletEnabled val="1"/>
        </dgm:presLayoutVars>
      </dgm:prSet>
      <dgm:spPr/>
    </dgm:pt>
  </dgm:ptLst>
  <dgm:cxnLst>
    <dgm:cxn modelId="{1C80071C-ECDA-A14E-9311-334563EF475C}" type="presOf" srcId="{0D25955B-5765-4192-9A90-63B0C2270FC0}" destId="{9E689B0E-42F7-D942-BCA6-31A1282DD5E4}" srcOrd="0" destOrd="0" presId="urn:microsoft.com/office/officeart/2005/8/layout/vList2"/>
    <dgm:cxn modelId="{E554CA57-7871-8F4C-94F3-14A4D932AFEF}" type="presOf" srcId="{A3E6C390-39AB-4EE2-B97C-A9EF651F438C}" destId="{AEC7761C-57A1-6C45-8458-23D58149240B}" srcOrd="0" destOrd="0" presId="urn:microsoft.com/office/officeart/2005/8/layout/vList2"/>
    <dgm:cxn modelId="{F54F9E8C-0E17-42C6-85CA-5C9DC38D45F9}" srcId="{A3E6C390-39AB-4EE2-B97C-A9EF651F438C}" destId="{6B9F96C4-445A-4E8E-9658-5BF2F7DF8727}" srcOrd="3" destOrd="0" parTransId="{A039BC93-405E-4D18-BF68-D5F8DC2E70A3}" sibTransId="{01F6C168-0831-447A-9131-1E248FB8F9A7}"/>
    <dgm:cxn modelId="{83F1308E-1F90-D643-992B-3E20DF6C3A3B}" type="presOf" srcId="{6B9F96C4-445A-4E8E-9658-5BF2F7DF8727}" destId="{B316B44A-FE59-2B4D-931D-2278F9C1A3B4}" srcOrd="0" destOrd="0" presId="urn:microsoft.com/office/officeart/2005/8/layout/vList2"/>
    <dgm:cxn modelId="{A6414A9E-6346-414F-9BD3-29CE6AFF6BF7}" srcId="{A3E6C390-39AB-4EE2-B97C-A9EF651F438C}" destId="{FB244EEF-8BD1-48C8-87BD-4841FCA7635E}" srcOrd="1" destOrd="0" parTransId="{7BD8EE80-F704-4830-B27C-A1DFE2694C0D}" sibTransId="{DAFE1E85-9F79-45C3-9533-ABEBCC315207}"/>
    <dgm:cxn modelId="{98025E9E-E3B1-4924-A4AC-8CA5F8A9AC5F}" srcId="{A3E6C390-39AB-4EE2-B97C-A9EF651F438C}" destId="{B71316A3-CE03-4409-9067-526A3D9BE4C0}" srcOrd="0" destOrd="0" parTransId="{BF52CA1D-C58D-4953-902F-3B9BA5FA147A}" sibTransId="{AA57B8B6-153A-4EF4-9B55-0147B1F1ACB5}"/>
    <dgm:cxn modelId="{DC87BBAA-DEF9-4AF4-BE8F-C361C2365851}" srcId="{A3E6C390-39AB-4EE2-B97C-A9EF651F438C}" destId="{60D89E67-DB99-4213-89E8-FE0EFC23BA0B}" srcOrd="2" destOrd="0" parTransId="{002620A0-2E93-4FC2-9108-BDF3135C6770}" sibTransId="{5B449469-E8F0-4445-9C5D-6A3919A06210}"/>
    <dgm:cxn modelId="{899B55B6-3F76-4448-8382-0247CC867A71}" type="presOf" srcId="{B71316A3-CE03-4409-9067-526A3D9BE4C0}" destId="{ADAF8980-7B43-A145-8D51-A66E19795366}" srcOrd="0" destOrd="0" presId="urn:microsoft.com/office/officeart/2005/8/layout/vList2"/>
    <dgm:cxn modelId="{444E0CC5-DF46-44D3-9B9D-00B776E137D0}" srcId="{A3E6C390-39AB-4EE2-B97C-A9EF651F438C}" destId="{0D25955B-5765-4192-9A90-63B0C2270FC0}" srcOrd="4" destOrd="0" parTransId="{420A7F8C-05BD-4312-823E-138676427C12}" sibTransId="{8255DA4F-AD16-43B0-915A-C360BF5AED29}"/>
    <dgm:cxn modelId="{5C54A0DC-AB34-F540-946F-ACBB65172A34}" type="presOf" srcId="{60D89E67-DB99-4213-89E8-FE0EFC23BA0B}" destId="{C86DE65E-C030-274C-87AB-5661334E4B00}" srcOrd="0" destOrd="0" presId="urn:microsoft.com/office/officeart/2005/8/layout/vList2"/>
    <dgm:cxn modelId="{5CA3FBFE-C33F-E545-9397-5B6A274B3CDA}" type="presOf" srcId="{FB244EEF-8BD1-48C8-87BD-4841FCA7635E}" destId="{2DD1C064-2269-724D-AAA7-E92122A9D309}" srcOrd="0" destOrd="0" presId="urn:microsoft.com/office/officeart/2005/8/layout/vList2"/>
    <dgm:cxn modelId="{BC9F2319-E616-0B47-BD8C-4BF9D2F928CE}" type="presParOf" srcId="{AEC7761C-57A1-6C45-8458-23D58149240B}" destId="{ADAF8980-7B43-A145-8D51-A66E19795366}" srcOrd="0" destOrd="0" presId="urn:microsoft.com/office/officeart/2005/8/layout/vList2"/>
    <dgm:cxn modelId="{8F630900-8B69-D14D-8972-B562E4A18089}" type="presParOf" srcId="{AEC7761C-57A1-6C45-8458-23D58149240B}" destId="{8D87D4AD-A2CC-3D4F-B34A-330FDD2D20F0}" srcOrd="1" destOrd="0" presId="urn:microsoft.com/office/officeart/2005/8/layout/vList2"/>
    <dgm:cxn modelId="{96BF3839-C479-2A48-B503-E538D74F18BB}" type="presParOf" srcId="{AEC7761C-57A1-6C45-8458-23D58149240B}" destId="{2DD1C064-2269-724D-AAA7-E92122A9D309}" srcOrd="2" destOrd="0" presId="urn:microsoft.com/office/officeart/2005/8/layout/vList2"/>
    <dgm:cxn modelId="{BE602E64-CDE5-2E45-9A49-CFE7523C706D}" type="presParOf" srcId="{AEC7761C-57A1-6C45-8458-23D58149240B}" destId="{988C99D4-A89E-CF48-8518-20A91B53E392}" srcOrd="3" destOrd="0" presId="urn:microsoft.com/office/officeart/2005/8/layout/vList2"/>
    <dgm:cxn modelId="{7612E7A4-6F5C-424D-80BB-E9992879BCB3}" type="presParOf" srcId="{AEC7761C-57A1-6C45-8458-23D58149240B}" destId="{C86DE65E-C030-274C-87AB-5661334E4B00}" srcOrd="4" destOrd="0" presId="urn:microsoft.com/office/officeart/2005/8/layout/vList2"/>
    <dgm:cxn modelId="{0D103C79-DFB5-4B4A-A684-07E571C5F696}" type="presParOf" srcId="{AEC7761C-57A1-6C45-8458-23D58149240B}" destId="{1B4B5EE9-AFA1-E14F-8F51-BF9A652CCE3B}" srcOrd="5" destOrd="0" presId="urn:microsoft.com/office/officeart/2005/8/layout/vList2"/>
    <dgm:cxn modelId="{2F1E17B5-DB06-0045-B4CA-154316DCA8D9}" type="presParOf" srcId="{AEC7761C-57A1-6C45-8458-23D58149240B}" destId="{B316B44A-FE59-2B4D-931D-2278F9C1A3B4}" srcOrd="6" destOrd="0" presId="urn:microsoft.com/office/officeart/2005/8/layout/vList2"/>
    <dgm:cxn modelId="{75C6A28A-7514-D34E-B566-31B0FA848925}" type="presParOf" srcId="{AEC7761C-57A1-6C45-8458-23D58149240B}" destId="{536FCE51-EBCB-D741-814F-17799F1F8FB6}" srcOrd="7" destOrd="0" presId="urn:microsoft.com/office/officeart/2005/8/layout/vList2"/>
    <dgm:cxn modelId="{F9598EBF-2700-6F46-AB3E-8617A77BF5AD}" type="presParOf" srcId="{AEC7761C-57A1-6C45-8458-23D58149240B}" destId="{9E689B0E-42F7-D942-BCA6-31A1282DD5E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E6C390-39AB-4EE2-B97C-A9EF651F43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1316A3-CE03-4409-9067-526A3D9BE4C0}">
      <dgm:prSet custT="1"/>
      <dgm:spPr/>
      <dgm:t>
        <a:bodyPr/>
        <a:lstStyle/>
        <a:p>
          <a:r>
            <a:rPr lang="en-US" sz="2400" dirty="0">
              <a:solidFill>
                <a:schemeClr val="tx1"/>
              </a:solidFill>
            </a:rPr>
            <a:t>Mental health</a:t>
          </a:r>
        </a:p>
      </dgm:t>
    </dgm:pt>
    <dgm:pt modelId="{BF52CA1D-C58D-4953-902F-3B9BA5FA147A}" type="parTrans" cxnId="{98025E9E-E3B1-4924-A4AC-8CA5F8A9AC5F}">
      <dgm:prSet/>
      <dgm:spPr/>
      <dgm:t>
        <a:bodyPr/>
        <a:lstStyle/>
        <a:p>
          <a:endParaRPr lang="en-US"/>
        </a:p>
      </dgm:t>
    </dgm:pt>
    <dgm:pt modelId="{AA57B8B6-153A-4EF4-9B55-0147B1F1ACB5}" type="sibTrans" cxnId="{98025E9E-E3B1-4924-A4AC-8CA5F8A9AC5F}">
      <dgm:prSet/>
      <dgm:spPr/>
      <dgm:t>
        <a:bodyPr/>
        <a:lstStyle/>
        <a:p>
          <a:endParaRPr lang="en-US"/>
        </a:p>
      </dgm:t>
    </dgm:pt>
    <dgm:pt modelId="{FB244EEF-8BD1-48C8-87BD-4841FCA7635E}">
      <dgm:prSet custT="1"/>
      <dgm:spPr/>
      <dgm:t>
        <a:bodyPr/>
        <a:lstStyle/>
        <a:p>
          <a:r>
            <a:rPr lang="en-US" sz="2400" dirty="0">
              <a:solidFill>
                <a:schemeClr val="tx1"/>
              </a:solidFill>
            </a:rPr>
            <a:t>Lack of ADA accessible environments</a:t>
          </a:r>
        </a:p>
      </dgm:t>
    </dgm:pt>
    <dgm:pt modelId="{7BD8EE80-F704-4830-B27C-A1DFE2694C0D}" type="parTrans" cxnId="{A6414A9E-6346-414F-9BD3-29CE6AFF6BF7}">
      <dgm:prSet/>
      <dgm:spPr/>
      <dgm:t>
        <a:bodyPr/>
        <a:lstStyle/>
        <a:p>
          <a:endParaRPr lang="en-US"/>
        </a:p>
      </dgm:t>
    </dgm:pt>
    <dgm:pt modelId="{DAFE1E85-9F79-45C3-9533-ABEBCC315207}" type="sibTrans" cxnId="{A6414A9E-6346-414F-9BD3-29CE6AFF6BF7}">
      <dgm:prSet/>
      <dgm:spPr/>
      <dgm:t>
        <a:bodyPr/>
        <a:lstStyle/>
        <a:p>
          <a:endParaRPr lang="en-US"/>
        </a:p>
      </dgm:t>
    </dgm:pt>
    <dgm:pt modelId="{60D89E67-DB99-4213-89E8-FE0EFC23BA0B}">
      <dgm:prSet custT="1"/>
      <dgm:spPr/>
      <dgm:t>
        <a:bodyPr/>
        <a:lstStyle/>
        <a:p>
          <a:r>
            <a:rPr lang="en-US" sz="2300" dirty="0">
              <a:solidFill>
                <a:schemeClr val="tx1"/>
              </a:solidFill>
            </a:rPr>
            <a:t>Lack of parent engagement and support</a:t>
          </a:r>
        </a:p>
      </dgm:t>
    </dgm:pt>
    <dgm:pt modelId="{002620A0-2E93-4FC2-9108-BDF3135C6770}" type="parTrans" cxnId="{DC87BBAA-DEF9-4AF4-BE8F-C361C2365851}">
      <dgm:prSet/>
      <dgm:spPr/>
      <dgm:t>
        <a:bodyPr/>
        <a:lstStyle/>
        <a:p>
          <a:endParaRPr lang="en-US"/>
        </a:p>
      </dgm:t>
    </dgm:pt>
    <dgm:pt modelId="{5B449469-E8F0-4445-9C5D-6A3919A06210}" type="sibTrans" cxnId="{DC87BBAA-DEF9-4AF4-BE8F-C361C2365851}">
      <dgm:prSet/>
      <dgm:spPr/>
      <dgm:t>
        <a:bodyPr/>
        <a:lstStyle/>
        <a:p>
          <a:endParaRPr lang="en-US"/>
        </a:p>
      </dgm:t>
    </dgm:pt>
    <dgm:pt modelId="{6B9F96C4-445A-4E8E-9658-5BF2F7DF8727}">
      <dgm:prSet custT="1"/>
      <dgm:spPr/>
      <dgm:t>
        <a:bodyPr/>
        <a:lstStyle/>
        <a:p>
          <a:r>
            <a:rPr lang="en-US" sz="2400" dirty="0">
              <a:solidFill>
                <a:schemeClr val="tx1"/>
              </a:solidFill>
            </a:rPr>
            <a:t>Poverty – Basic Needs</a:t>
          </a:r>
        </a:p>
      </dgm:t>
    </dgm:pt>
    <dgm:pt modelId="{A039BC93-405E-4D18-BF68-D5F8DC2E70A3}" type="parTrans" cxnId="{F54F9E8C-0E17-42C6-85CA-5C9DC38D45F9}">
      <dgm:prSet/>
      <dgm:spPr/>
      <dgm:t>
        <a:bodyPr/>
        <a:lstStyle/>
        <a:p>
          <a:endParaRPr lang="en-US"/>
        </a:p>
      </dgm:t>
    </dgm:pt>
    <dgm:pt modelId="{01F6C168-0831-447A-9131-1E248FB8F9A7}" type="sibTrans" cxnId="{F54F9E8C-0E17-42C6-85CA-5C9DC38D45F9}">
      <dgm:prSet/>
      <dgm:spPr/>
      <dgm:t>
        <a:bodyPr/>
        <a:lstStyle/>
        <a:p>
          <a:endParaRPr lang="en-US"/>
        </a:p>
      </dgm:t>
    </dgm:pt>
    <dgm:pt modelId="{0D25955B-5765-4192-9A90-63B0C2270FC0}">
      <dgm:prSet custT="1"/>
      <dgm:spPr/>
      <dgm:t>
        <a:bodyPr/>
        <a:lstStyle/>
        <a:p>
          <a:r>
            <a:rPr lang="en-US" sz="2400" dirty="0">
              <a:solidFill>
                <a:schemeClr val="tx1"/>
              </a:solidFill>
            </a:rPr>
            <a:t>Lack of high-quality staff applying for open positions within SJSD.</a:t>
          </a:r>
        </a:p>
      </dgm:t>
    </dgm:pt>
    <dgm:pt modelId="{420A7F8C-05BD-4312-823E-138676427C12}" type="parTrans" cxnId="{444E0CC5-DF46-44D3-9B9D-00B776E137D0}">
      <dgm:prSet/>
      <dgm:spPr/>
      <dgm:t>
        <a:bodyPr/>
        <a:lstStyle/>
        <a:p>
          <a:endParaRPr lang="en-US"/>
        </a:p>
      </dgm:t>
    </dgm:pt>
    <dgm:pt modelId="{8255DA4F-AD16-43B0-915A-C360BF5AED29}" type="sibTrans" cxnId="{444E0CC5-DF46-44D3-9B9D-00B776E137D0}">
      <dgm:prSet/>
      <dgm:spPr/>
      <dgm:t>
        <a:bodyPr/>
        <a:lstStyle/>
        <a:p>
          <a:endParaRPr lang="en-US"/>
        </a:p>
      </dgm:t>
    </dgm:pt>
    <dgm:pt modelId="{AEC7761C-57A1-6C45-8458-23D58149240B}" type="pres">
      <dgm:prSet presAssocID="{A3E6C390-39AB-4EE2-B97C-A9EF651F438C}" presName="linear" presStyleCnt="0">
        <dgm:presLayoutVars>
          <dgm:animLvl val="lvl"/>
          <dgm:resizeHandles val="exact"/>
        </dgm:presLayoutVars>
      </dgm:prSet>
      <dgm:spPr/>
    </dgm:pt>
    <dgm:pt modelId="{ADAF8980-7B43-A145-8D51-A66E19795366}" type="pres">
      <dgm:prSet presAssocID="{B71316A3-CE03-4409-9067-526A3D9BE4C0}" presName="parentText" presStyleLbl="node1" presStyleIdx="0" presStyleCnt="5" custLinFactNeighborX="15189" custLinFactNeighborY="-7614">
        <dgm:presLayoutVars>
          <dgm:chMax val="0"/>
          <dgm:bulletEnabled val="1"/>
        </dgm:presLayoutVars>
      </dgm:prSet>
      <dgm:spPr/>
    </dgm:pt>
    <dgm:pt modelId="{8D87D4AD-A2CC-3D4F-B34A-330FDD2D20F0}" type="pres">
      <dgm:prSet presAssocID="{AA57B8B6-153A-4EF4-9B55-0147B1F1ACB5}" presName="spacer" presStyleCnt="0"/>
      <dgm:spPr/>
    </dgm:pt>
    <dgm:pt modelId="{2DD1C064-2269-724D-AAA7-E92122A9D309}" type="pres">
      <dgm:prSet presAssocID="{FB244EEF-8BD1-48C8-87BD-4841FCA7635E}" presName="parentText" presStyleLbl="node1" presStyleIdx="1" presStyleCnt="5">
        <dgm:presLayoutVars>
          <dgm:chMax val="0"/>
          <dgm:bulletEnabled val="1"/>
        </dgm:presLayoutVars>
      </dgm:prSet>
      <dgm:spPr/>
    </dgm:pt>
    <dgm:pt modelId="{988C99D4-A89E-CF48-8518-20A91B53E392}" type="pres">
      <dgm:prSet presAssocID="{DAFE1E85-9F79-45C3-9533-ABEBCC315207}" presName="spacer" presStyleCnt="0"/>
      <dgm:spPr/>
    </dgm:pt>
    <dgm:pt modelId="{C86DE65E-C030-274C-87AB-5661334E4B00}" type="pres">
      <dgm:prSet presAssocID="{60D89E67-DB99-4213-89E8-FE0EFC23BA0B}" presName="parentText" presStyleLbl="node1" presStyleIdx="2" presStyleCnt="5">
        <dgm:presLayoutVars>
          <dgm:chMax val="0"/>
          <dgm:bulletEnabled val="1"/>
        </dgm:presLayoutVars>
      </dgm:prSet>
      <dgm:spPr/>
    </dgm:pt>
    <dgm:pt modelId="{1B4B5EE9-AFA1-E14F-8F51-BF9A652CCE3B}" type="pres">
      <dgm:prSet presAssocID="{5B449469-E8F0-4445-9C5D-6A3919A06210}" presName="spacer" presStyleCnt="0"/>
      <dgm:spPr/>
    </dgm:pt>
    <dgm:pt modelId="{B316B44A-FE59-2B4D-931D-2278F9C1A3B4}" type="pres">
      <dgm:prSet presAssocID="{6B9F96C4-445A-4E8E-9658-5BF2F7DF8727}" presName="parentText" presStyleLbl="node1" presStyleIdx="3" presStyleCnt="5">
        <dgm:presLayoutVars>
          <dgm:chMax val="0"/>
          <dgm:bulletEnabled val="1"/>
        </dgm:presLayoutVars>
      </dgm:prSet>
      <dgm:spPr/>
    </dgm:pt>
    <dgm:pt modelId="{536FCE51-EBCB-D741-814F-17799F1F8FB6}" type="pres">
      <dgm:prSet presAssocID="{01F6C168-0831-447A-9131-1E248FB8F9A7}" presName="spacer" presStyleCnt="0"/>
      <dgm:spPr/>
    </dgm:pt>
    <dgm:pt modelId="{9E689B0E-42F7-D942-BCA6-31A1282DD5E4}" type="pres">
      <dgm:prSet presAssocID="{0D25955B-5765-4192-9A90-63B0C2270FC0}" presName="parentText" presStyleLbl="node1" presStyleIdx="4" presStyleCnt="5">
        <dgm:presLayoutVars>
          <dgm:chMax val="0"/>
          <dgm:bulletEnabled val="1"/>
        </dgm:presLayoutVars>
      </dgm:prSet>
      <dgm:spPr/>
    </dgm:pt>
  </dgm:ptLst>
  <dgm:cxnLst>
    <dgm:cxn modelId="{1C80071C-ECDA-A14E-9311-334563EF475C}" type="presOf" srcId="{0D25955B-5765-4192-9A90-63B0C2270FC0}" destId="{9E689B0E-42F7-D942-BCA6-31A1282DD5E4}" srcOrd="0" destOrd="0" presId="urn:microsoft.com/office/officeart/2005/8/layout/vList2"/>
    <dgm:cxn modelId="{E554CA57-7871-8F4C-94F3-14A4D932AFEF}" type="presOf" srcId="{A3E6C390-39AB-4EE2-B97C-A9EF651F438C}" destId="{AEC7761C-57A1-6C45-8458-23D58149240B}" srcOrd="0" destOrd="0" presId="urn:microsoft.com/office/officeart/2005/8/layout/vList2"/>
    <dgm:cxn modelId="{F54F9E8C-0E17-42C6-85CA-5C9DC38D45F9}" srcId="{A3E6C390-39AB-4EE2-B97C-A9EF651F438C}" destId="{6B9F96C4-445A-4E8E-9658-5BF2F7DF8727}" srcOrd="3" destOrd="0" parTransId="{A039BC93-405E-4D18-BF68-D5F8DC2E70A3}" sibTransId="{01F6C168-0831-447A-9131-1E248FB8F9A7}"/>
    <dgm:cxn modelId="{83F1308E-1F90-D643-992B-3E20DF6C3A3B}" type="presOf" srcId="{6B9F96C4-445A-4E8E-9658-5BF2F7DF8727}" destId="{B316B44A-FE59-2B4D-931D-2278F9C1A3B4}" srcOrd="0" destOrd="0" presId="urn:microsoft.com/office/officeart/2005/8/layout/vList2"/>
    <dgm:cxn modelId="{A6414A9E-6346-414F-9BD3-29CE6AFF6BF7}" srcId="{A3E6C390-39AB-4EE2-B97C-A9EF651F438C}" destId="{FB244EEF-8BD1-48C8-87BD-4841FCA7635E}" srcOrd="1" destOrd="0" parTransId="{7BD8EE80-F704-4830-B27C-A1DFE2694C0D}" sibTransId="{DAFE1E85-9F79-45C3-9533-ABEBCC315207}"/>
    <dgm:cxn modelId="{98025E9E-E3B1-4924-A4AC-8CA5F8A9AC5F}" srcId="{A3E6C390-39AB-4EE2-B97C-A9EF651F438C}" destId="{B71316A3-CE03-4409-9067-526A3D9BE4C0}" srcOrd="0" destOrd="0" parTransId="{BF52CA1D-C58D-4953-902F-3B9BA5FA147A}" sibTransId="{AA57B8B6-153A-4EF4-9B55-0147B1F1ACB5}"/>
    <dgm:cxn modelId="{DC87BBAA-DEF9-4AF4-BE8F-C361C2365851}" srcId="{A3E6C390-39AB-4EE2-B97C-A9EF651F438C}" destId="{60D89E67-DB99-4213-89E8-FE0EFC23BA0B}" srcOrd="2" destOrd="0" parTransId="{002620A0-2E93-4FC2-9108-BDF3135C6770}" sibTransId="{5B449469-E8F0-4445-9C5D-6A3919A06210}"/>
    <dgm:cxn modelId="{899B55B6-3F76-4448-8382-0247CC867A71}" type="presOf" srcId="{B71316A3-CE03-4409-9067-526A3D9BE4C0}" destId="{ADAF8980-7B43-A145-8D51-A66E19795366}" srcOrd="0" destOrd="0" presId="urn:microsoft.com/office/officeart/2005/8/layout/vList2"/>
    <dgm:cxn modelId="{444E0CC5-DF46-44D3-9B9D-00B776E137D0}" srcId="{A3E6C390-39AB-4EE2-B97C-A9EF651F438C}" destId="{0D25955B-5765-4192-9A90-63B0C2270FC0}" srcOrd="4" destOrd="0" parTransId="{420A7F8C-05BD-4312-823E-138676427C12}" sibTransId="{8255DA4F-AD16-43B0-915A-C360BF5AED29}"/>
    <dgm:cxn modelId="{5C54A0DC-AB34-F540-946F-ACBB65172A34}" type="presOf" srcId="{60D89E67-DB99-4213-89E8-FE0EFC23BA0B}" destId="{C86DE65E-C030-274C-87AB-5661334E4B00}" srcOrd="0" destOrd="0" presId="urn:microsoft.com/office/officeart/2005/8/layout/vList2"/>
    <dgm:cxn modelId="{5CA3FBFE-C33F-E545-9397-5B6A274B3CDA}" type="presOf" srcId="{FB244EEF-8BD1-48C8-87BD-4841FCA7635E}" destId="{2DD1C064-2269-724D-AAA7-E92122A9D309}" srcOrd="0" destOrd="0" presId="urn:microsoft.com/office/officeart/2005/8/layout/vList2"/>
    <dgm:cxn modelId="{BC9F2319-E616-0B47-BD8C-4BF9D2F928CE}" type="presParOf" srcId="{AEC7761C-57A1-6C45-8458-23D58149240B}" destId="{ADAF8980-7B43-A145-8D51-A66E19795366}" srcOrd="0" destOrd="0" presId="urn:microsoft.com/office/officeart/2005/8/layout/vList2"/>
    <dgm:cxn modelId="{8F630900-8B69-D14D-8972-B562E4A18089}" type="presParOf" srcId="{AEC7761C-57A1-6C45-8458-23D58149240B}" destId="{8D87D4AD-A2CC-3D4F-B34A-330FDD2D20F0}" srcOrd="1" destOrd="0" presId="urn:microsoft.com/office/officeart/2005/8/layout/vList2"/>
    <dgm:cxn modelId="{96BF3839-C479-2A48-B503-E538D74F18BB}" type="presParOf" srcId="{AEC7761C-57A1-6C45-8458-23D58149240B}" destId="{2DD1C064-2269-724D-AAA7-E92122A9D309}" srcOrd="2" destOrd="0" presId="urn:microsoft.com/office/officeart/2005/8/layout/vList2"/>
    <dgm:cxn modelId="{BE602E64-CDE5-2E45-9A49-CFE7523C706D}" type="presParOf" srcId="{AEC7761C-57A1-6C45-8458-23D58149240B}" destId="{988C99D4-A89E-CF48-8518-20A91B53E392}" srcOrd="3" destOrd="0" presId="urn:microsoft.com/office/officeart/2005/8/layout/vList2"/>
    <dgm:cxn modelId="{7612E7A4-6F5C-424D-80BB-E9992879BCB3}" type="presParOf" srcId="{AEC7761C-57A1-6C45-8458-23D58149240B}" destId="{C86DE65E-C030-274C-87AB-5661334E4B00}" srcOrd="4" destOrd="0" presId="urn:microsoft.com/office/officeart/2005/8/layout/vList2"/>
    <dgm:cxn modelId="{0D103C79-DFB5-4B4A-A684-07E571C5F696}" type="presParOf" srcId="{AEC7761C-57A1-6C45-8458-23D58149240B}" destId="{1B4B5EE9-AFA1-E14F-8F51-BF9A652CCE3B}" srcOrd="5" destOrd="0" presId="urn:microsoft.com/office/officeart/2005/8/layout/vList2"/>
    <dgm:cxn modelId="{2F1E17B5-DB06-0045-B4CA-154316DCA8D9}" type="presParOf" srcId="{AEC7761C-57A1-6C45-8458-23D58149240B}" destId="{B316B44A-FE59-2B4D-931D-2278F9C1A3B4}" srcOrd="6" destOrd="0" presId="urn:microsoft.com/office/officeart/2005/8/layout/vList2"/>
    <dgm:cxn modelId="{75C6A28A-7514-D34E-B566-31B0FA848925}" type="presParOf" srcId="{AEC7761C-57A1-6C45-8458-23D58149240B}" destId="{536FCE51-EBCB-D741-814F-17799F1F8FB6}" srcOrd="7" destOrd="0" presId="urn:microsoft.com/office/officeart/2005/8/layout/vList2"/>
    <dgm:cxn modelId="{F9598EBF-2700-6F46-AB3E-8617A77BF5AD}" type="presParOf" srcId="{AEC7761C-57A1-6C45-8458-23D58149240B}" destId="{9E689B0E-42F7-D942-BCA6-31A1282DD5E4}"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8980-7B43-A145-8D51-A66E19795366}">
      <dsp:nvSpPr>
        <dsp:cNvPr id="0" name=""/>
        <dsp:cNvSpPr/>
      </dsp:nvSpPr>
      <dsp:spPr>
        <a:xfrm>
          <a:off x="0" y="0"/>
          <a:ext cx="5518354" cy="912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Grade Configuration 6-8</a:t>
          </a:r>
        </a:p>
      </dsp:txBody>
      <dsp:txXfrm>
        <a:off x="44549" y="44549"/>
        <a:ext cx="5429256" cy="823502"/>
      </dsp:txXfrm>
    </dsp:sp>
    <dsp:sp modelId="{2DD1C064-2269-724D-AAA7-E92122A9D309}">
      <dsp:nvSpPr>
        <dsp:cNvPr id="0" name=""/>
        <dsp:cNvSpPr/>
      </dsp:nvSpPr>
      <dsp:spPr>
        <a:xfrm>
          <a:off x="0" y="1005142"/>
          <a:ext cx="5518354" cy="912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More exploratory/elective opportunities</a:t>
          </a:r>
        </a:p>
      </dsp:txBody>
      <dsp:txXfrm>
        <a:off x="44549" y="1049691"/>
        <a:ext cx="5429256" cy="823502"/>
      </dsp:txXfrm>
    </dsp:sp>
    <dsp:sp modelId="{C86DE65E-C030-274C-87AB-5661334E4B00}">
      <dsp:nvSpPr>
        <dsp:cNvPr id="0" name=""/>
        <dsp:cNvSpPr/>
      </dsp:nvSpPr>
      <dsp:spPr>
        <a:xfrm>
          <a:off x="0" y="1986862"/>
          <a:ext cx="5518354" cy="912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Flexible Scheduling - Interdisciplinary Curriculum  </a:t>
          </a:r>
        </a:p>
      </dsp:txBody>
      <dsp:txXfrm>
        <a:off x="44549" y="2031411"/>
        <a:ext cx="5429256" cy="823502"/>
      </dsp:txXfrm>
    </dsp:sp>
    <dsp:sp modelId="{9E689B0E-42F7-D942-BCA6-31A1282DD5E4}">
      <dsp:nvSpPr>
        <dsp:cNvPr id="0" name=""/>
        <dsp:cNvSpPr/>
      </dsp:nvSpPr>
      <dsp:spPr>
        <a:xfrm>
          <a:off x="0" y="2968582"/>
          <a:ext cx="5518354" cy="912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Student – Focused </a:t>
          </a:r>
        </a:p>
      </dsp:txBody>
      <dsp:txXfrm>
        <a:off x="44549" y="3013131"/>
        <a:ext cx="5429256" cy="823502"/>
      </dsp:txXfrm>
    </dsp:sp>
    <dsp:sp modelId="{8A1A889C-0D12-C44F-9AFD-B152096798B0}">
      <dsp:nvSpPr>
        <dsp:cNvPr id="0" name=""/>
        <dsp:cNvSpPr/>
      </dsp:nvSpPr>
      <dsp:spPr>
        <a:xfrm>
          <a:off x="0" y="3950302"/>
          <a:ext cx="5518354" cy="912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Classrooms arranged by grade level teams</a:t>
          </a:r>
        </a:p>
      </dsp:txBody>
      <dsp:txXfrm>
        <a:off x="44549" y="3994851"/>
        <a:ext cx="5429256" cy="8235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8980-7B43-A145-8D51-A66E19795366}">
      <dsp:nvSpPr>
        <dsp:cNvPr id="0" name=""/>
        <dsp:cNvSpPr/>
      </dsp:nvSpPr>
      <dsp:spPr>
        <a:xfrm>
          <a:off x="0" y="25402"/>
          <a:ext cx="5518354"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Grade Configuration 7-9</a:t>
          </a:r>
        </a:p>
      </dsp:txBody>
      <dsp:txXfrm>
        <a:off x="42036" y="67438"/>
        <a:ext cx="5434282" cy="777048"/>
      </dsp:txXfrm>
    </dsp:sp>
    <dsp:sp modelId="{2DD1C064-2269-724D-AAA7-E92122A9D309}">
      <dsp:nvSpPr>
        <dsp:cNvPr id="0" name=""/>
        <dsp:cNvSpPr/>
      </dsp:nvSpPr>
      <dsp:spPr>
        <a:xfrm>
          <a:off x="0" y="1019002"/>
          <a:ext cx="5518354"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Core content with fewer electives </a:t>
          </a:r>
        </a:p>
      </dsp:txBody>
      <dsp:txXfrm>
        <a:off x="42036" y="1061038"/>
        <a:ext cx="5434282" cy="777048"/>
      </dsp:txXfrm>
    </dsp:sp>
    <dsp:sp modelId="{C86DE65E-C030-274C-87AB-5661334E4B00}">
      <dsp:nvSpPr>
        <dsp:cNvPr id="0" name=""/>
        <dsp:cNvSpPr/>
      </dsp:nvSpPr>
      <dsp:spPr>
        <a:xfrm>
          <a:off x="0" y="2012602"/>
          <a:ext cx="5518354"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Traditional 6, 7, or 8 period day</a:t>
          </a:r>
        </a:p>
      </dsp:txBody>
      <dsp:txXfrm>
        <a:off x="42036" y="2054638"/>
        <a:ext cx="5434282" cy="777048"/>
      </dsp:txXfrm>
    </dsp:sp>
    <dsp:sp modelId="{B316B44A-FE59-2B4D-931D-2278F9C1A3B4}">
      <dsp:nvSpPr>
        <dsp:cNvPr id="0" name=""/>
        <dsp:cNvSpPr/>
      </dsp:nvSpPr>
      <dsp:spPr>
        <a:xfrm>
          <a:off x="0" y="3006202"/>
          <a:ext cx="5518354"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Content - Oriented </a:t>
          </a:r>
        </a:p>
      </dsp:txBody>
      <dsp:txXfrm>
        <a:off x="42036" y="3048238"/>
        <a:ext cx="5434282" cy="777048"/>
      </dsp:txXfrm>
    </dsp:sp>
    <dsp:sp modelId="{9E689B0E-42F7-D942-BCA6-31A1282DD5E4}">
      <dsp:nvSpPr>
        <dsp:cNvPr id="0" name=""/>
        <dsp:cNvSpPr/>
      </dsp:nvSpPr>
      <dsp:spPr>
        <a:xfrm>
          <a:off x="0" y="3999802"/>
          <a:ext cx="5518354" cy="861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Classrooms arranged by content </a:t>
          </a:r>
        </a:p>
      </dsp:txBody>
      <dsp:txXfrm>
        <a:off x="42036" y="4041838"/>
        <a:ext cx="5434282" cy="7770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8980-7B43-A145-8D51-A66E19795366}">
      <dsp:nvSpPr>
        <dsp:cNvPr id="0" name=""/>
        <dsp:cNvSpPr/>
      </dsp:nvSpPr>
      <dsp:spPr>
        <a:xfrm>
          <a:off x="0" y="1752"/>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Lack of student motivation or goals</a:t>
          </a:r>
        </a:p>
      </dsp:txBody>
      <dsp:txXfrm>
        <a:off x="44410" y="46162"/>
        <a:ext cx="5429534" cy="820928"/>
      </dsp:txXfrm>
    </dsp:sp>
    <dsp:sp modelId="{2DD1C064-2269-724D-AAA7-E92122A9D309}">
      <dsp:nvSpPr>
        <dsp:cNvPr id="0" name=""/>
        <dsp:cNvSpPr/>
      </dsp:nvSpPr>
      <dsp:spPr>
        <a:xfrm>
          <a:off x="0" y="995020"/>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Returning to normal after pandemic</a:t>
          </a:r>
        </a:p>
      </dsp:txBody>
      <dsp:txXfrm>
        <a:off x="44410" y="1039430"/>
        <a:ext cx="5429534" cy="820928"/>
      </dsp:txXfrm>
    </dsp:sp>
    <dsp:sp modelId="{C86DE65E-C030-274C-87AB-5661334E4B00}">
      <dsp:nvSpPr>
        <dsp:cNvPr id="0" name=""/>
        <dsp:cNvSpPr/>
      </dsp:nvSpPr>
      <dsp:spPr>
        <a:xfrm>
          <a:off x="0" y="1988288"/>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Discipline issues (cell phones)</a:t>
          </a:r>
        </a:p>
      </dsp:txBody>
      <dsp:txXfrm>
        <a:off x="44410" y="2032698"/>
        <a:ext cx="5429534" cy="820928"/>
      </dsp:txXfrm>
    </dsp:sp>
    <dsp:sp modelId="{B316B44A-FE59-2B4D-931D-2278F9C1A3B4}">
      <dsp:nvSpPr>
        <dsp:cNvPr id="0" name=""/>
        <dsp:cNvSpPr/>
      </dsp:nvSpPr>
      <dsp:spPr>
        <a:xfrm>
          <a:off x="0" y="2981556"/>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Elimination of course offerings due to low student requests</a:t>
          </a:r>
        </a:p>
      </dsp:txBody>
      <dsp:txXfrm>
        <a:off x="44410" y="3025966"/>
        <a:ext cx="5429534" cy="820928"/>
      </dsp:txXfrm>
    </dsp:sp>
    <dsp:sp modelId="{9E689B0E-42F7-D942-BCA6-31A1282DD5E4}">
      <dsp:nvSpPr>
        <dsp:cNvPr id="0" name=""/>
        <dsp:cNvSpPr/>
      </dsp:nvSpPr>
      <dsp:spPr>
        <a:xfrm>
          <a:off x="0" y="3974824"/>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Multiple classes within a period (Foundations of Art and Advanced 2D</a:t>
          </a:r>
          <a:r>
            <a:rPr lang="en-US" sz="2400" kern="1200" dirty="0"/>
            <a:t>)</a:t>
          </a:r>
        </a:p>
      </dsp:txBody>
      <dsp:txXfrm>
        <a:off x="44410" y="4019234"/>
        <a:ext cx="5429534" cy="8209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8980-7B43-A145-8D51-A66E19795366}">
      <dsp:nvSpPr>
        <dsp:cNvPr id="0" name=""/>
        <dsp:cNvSpPr/>
      </dsp:nvSpPr>
      <dsp:spPr>
        <a:xfrm>
          <a:off x="0" y="0"/>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Mental health</a:t>
          </a:r>
        </a:p>
      </dsp:txBody>
      <dsp:txXfrm>
        <a:off x="44410" y="44410"/>
        <a:ext cx="5429534" cy="820928"/>
      </dsp:txXfrm>
    </dsp:sp>
    <dsp:sp modelId="{2DD1C064-2269-724D-AAA7-E92122A9D309}">
      <dsp:nvSpPr>
        <dsp:cNvPr id="0" name=""/>
        <dsp:cNvSpPr/>
      </dsp:nvSpPr>
      <dsp:spPr>
        <a:xfrm>
          <a:off x="0" y="995020"/>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Lack of ADA accessible environments</a:t>
          </a:r>
        </a:p>
      </dsp:txBody>
      <dsp:txXfrm>
        <a:off x="44410" y="1039430"/>
        <a:ext cx="5429534" cy="820928"/>
      </dsp:txXfrm>
    </dsp:sp>
    <dsp:sp modelId="{C86DE65E-C030-274C-87AB-5661334E4B00}">
      <dsp:nvSpPr>
        <dsp:cNvPr id="0" name=""/>
        <dsp:cNvSpPr/>
      </dsp:nvSpPr>
      <dsp:spPr>
        <a:xfrm>
          <a:off x="0" y="1988288"/>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rPr>
            <a:t>Lack of parent engagement and support</a:t>
          </a:r>
        </a:p>
      </dsp:txBody>
      <dsp:txXfrm>
        <a:off x="44410" y="2032698"/>
        <a:ext cx="5429534" cy="820928"/>
      </dsp:txXfrm>
    </dsp:sp>
    <dsp:sp modelId="{B316B44A-FE59-2B4D-931D-2278F9C1A3B4}">
      <dsp:nvSpPr>
        <dsp:cNvPr id="0" name=""/>
        <dsp:cNvSpPr/>
      </dsp:nvSpPr>
      <dsp:spPr>
        <a:xfrm>
          <a:off x="0" y="2981556"/>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Poverty – Basic Needs</a:t>
          </a:r>
        </a:p>
      </dsp:txBody>
      <dsp:txXfrm>
        <a:off x="44410" y="3025966"/>
        <a:ext cx="5429534" cy="820928"/>
      </dsp:txXfrm>
    </dsp:sp>
    <dsp:sp modelId="{9E689B0E-42F7-D942-BCA6-31A1282DD5E4}">
      <dsp:nvSpPr>
        <dsp:cNvPr id="0" name=""/>
        <dsp:cNvSpPr/>
      </dsp:nvSpPr>
      <dsp:spPr>
        <a:xfrm>
          <a:off x="0" y="3974824"/>
          <a:ext cx="5518354" cy="90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Lack of high-quality staff applying for open positions within SJSD.</a:t>
          </a:r>
        </a:p>
      </dsp:txBody>
      <dsp:txXfrm>
        <a:off x="44410" y="4019234"/>
        <a:ext cx="5429534" cy="8209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drawing1.xml><?xml version="1.0" encoding="utf-8"?>
<c:userShapes xmlns:c="http://schemas.openxmlformats.org/drawingml/2006/chart">
  <cdr:relSizeAnchor xmlns:cdr="http://schemas.openxmlformats.org/drawingml/2006/chartDrawing">
    <cdr:from>
      <cdr:x>0.5</cdr:x>
      <cdr:y>0.19906</cdr:y>
    </cdr:from>
    <cdr:to>
      <cdr:x>0.58696</cdr:x>
      <cdr:y>0.41423</cdr:y>
    </cdr:to>
    <cdr:sp macro="" textlink="">
      <cdr:nvSpPr>
        <cdr:cNvPr id="4" name="TextBox 3">
          <a:extLst xmlns:a="http://schemas.openxmlformats.org/drawingml/2006/main">
            <a:ext uri="{FF2B5EF4-FFF2-40B4-BE49-F238E27FC236}">
              <a16:creationId xmlns:a16="http://schemas.microsoft.com/office/drawing/2014/main" id="{4169D478-BC01-DFC8-E55F-CF12DFCECF19}"/>
            </a:ext>
          </a:extLst>
        </cdr:cNvPr>
        <cdr:cNvSpPr txBox="1"/>
      </cdr:nvSpPr>
      <cdr:spPr>
        <a:xfrm xmlns:a="http://schemas.openxmlformats.org/drawingml/2006/main">
          <a:off x="5257800" y="84595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21C2E7-22FC-4485-8A4A-6E3D45749C4E}"/>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a:extLst>
              <a:ext uri="{FF2B5EF4-FFF2-40B4-BE49-F238E27FC236}">
                <a16:creationId xmlns:a16="http://schemas.microsoft.com/office/drawing/2014/main" id="{212EE86A-7C82-4638-A9CA-48AF118AB374}"/>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B0424011-2432-4BAD-B49F-67938DD0C151}" type="datetimeFigureOut">
              <a:rPr lang="en-US" smtClean="0"/>
              <a:t>4/24/22</a:t>
            </a:fld>
            <a:endParaRPr lang="en-US"/>
          </a:p>
        </p:txBody>
      </p:sp>
      <p:sp>
        <p:nvSpPr>
          <p:cNvPr id="4" name="Footer Placeholder 3">
            <a:extLst>
              <a:ext uri="{FF2B5EF4-FFF2-40B4-BE49-F238E27FC236}">
                <a16:creationId xmlns:a16="http://schemas.microsoft.com/office/drawing/2014/main" id="{8B875AE4-7C75-4BA1-AFCC-A6C1E5FA1C32}"/>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48EAB3-3D98-490C-951F-9B7348A51D6B}"/>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5C12D5C5-7AE2-4F39-B4BC-2427585EC694}" type="slidenum">
              <a:rPr lang="en-US" smtClean="0"/>
              <a:t>‹#›</a:t>
            </a:fld>
            <a:endParaRPr lang="en-US"/>
          </a:p>
        </p:txBody>
      </p:sp>
    </p:spTree>
    <p:extLst>
      <p:ext uri="{BB962C8B-B14F-4D97-AF65-F5344CB8AC3E}">
        <p14:creationId xmlns:p14="http://schemas.microsoft.com/office/powerpoint/2010/main" val="3093007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634BAFE2-05F2-064D-8FE0-60399C39D921}" type="datetimeFigureOut">
              <a:rPr lang="en-US" smtClean="0"/>
              <a:t>4/24/22</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DB5791EF-E038-0449-968C-79048ADEB872}" type="slidenum">
              <a:rPr lang="en-US" smtClean="0"/>
              <a:t>‹#›</a:t>
            </a:fld>
            <a:endParaRPr lang="en-US"/>
          </a:p>
        </p:txBody>
      </p:sp>
    </p:spTree>
    <p:extLst>
      <p:ext uri="{BB962C8B-B14F-4D97-AF65-F5344CB8AC3E}">
        <p14:creationId xmlns:p14="http://schemas.microsoft.com/office/powerpoint/2010/main" val="234333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0" name="Google Shape;110;p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111" name="Google Shape;111;p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solidFill>
                <a:srgbClr val="FF0000"/>
              </a:solidFill>
            </a:endParaRPr>
          </a:p>
          <a:p>
            <a:pPr>
              <a:buSzPts val="1400"/>
            </a:pPr>
            <a:br>
              <a:rPr lang="en-US" sz="1400" dirty="0"/>
            </a:br>
            <a:r>
              <a:rPr lang="en-US" sz="1400" dirty="0">
                <a:solidFill>
                  <a:srgbClr val="000000"/>
                </a:solidFill>
                <a:latin typeface="Proxima Nova"/>
                <a:ea typeface="Proxima Nova"/>
                <a:cs typeface="Proxima Nova"/>
                <a:sym typeface="Proxima Nova"/>
              </a:rPr>
              <a:t>Good evening and welcome to tonight’s </a:t>
            </a:r>
            <a:r>
              <a:rPr lang="en-US" sz="1400" i="1" dirty="0">
                <a:solidFill>
                  <a:srgbClr val="000000"/>
                </a:solidFill>
                <a:latin typeface="Proxima Nova"/>
                <a:ea typeface="Proxima Nova"/>
                <a:cs typeface="Proxima Nova"/>
                <a:sym typeface="Proxima Nova"/>
              </a:rPr>
              <a:t>Vision Forward </a:t>
            </a:r>
            <a:r>
              <a:rPr lang="en-US" sz="1400" dirty="0">
                <a:solidFill>
                  <a:srgbClr val="000000"/>
                </a:solidFill>
                <a:latin typeface="Proxima Nova"/>
                <a:ea typeface="Proxima Nova"/>
                <a:cs typeface="Proxima Nova"/>
                <a:sym typeface="Proxima Nova"/>
              </a:rPr>
              <a:t>community engagement session. Last month we learned more about improving student achievement for our youngest learners in Pre-Kindergarten and in elementary school. Tonight we look at our middle and high schools.  </a:t>
            </a:r>
          </a:p>
          <a:p>
            <a:pPr>
              <a:buSzPts val="1400"/>
            </a:pPr>
            <a:endParaRPr lang="en-US" sz="1400" dirty="0">
              <a:solidFill>
                <a:srgbClr val="000000"/>
              </a:solidFill>
              <a:latin typeface="Proxima Nova"/>
              <a:ea typeface="Proxima Nova"/>
              <a:cs typeface="Proxima Nova"/>
              <a:sym typeface="Proxima Nova"/>
            </a:endParaRPr>
          </a:p>
          <a:p>
            <a:pPr>
              <a:buSzPts val="1400"/>
            </a:pPr>
            <a:r>
              <a:rPr lang="en-US" sz="1400" dirty="0">
                <a:solidFill>
                  <a:srgbClr val="000000"/>
                </a:solidFill>
                <a:latin typeface="Proxima Nova"/>
                <a:ea typeface="Proxima Nova"/>
                <a:cs typeface="Proxima Nova"/>
                <a:sym typeface="Proxima Nova"/>
              </a:rPr>
              <a:t>Thank you for joining us tonight. Over the past few months we’ve had really good participation and it’s really nice to see so many of you here tonight.  </a:t>
            </a:r>
            <a:endParaRPr dirty="0"/>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We wanted everyone to have an opportunity to share ideas with as many people as possible, so tonight we have both the in-person and the virtual sessions again. We welcome those of you who are joining us virtually via Zoom and look forward to hearing your ideas and comments. </a:t>
            </a:r>
            <a:r>
              <a:rPr lang="en-US" sz="1400" dirty="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dirty="0"/>
          </a:p>
          <a:p>
            <a:pPr>
              <a:buSzPts val="1400"/>
            </a:pPr>
            <a:br>
              <a:rPr lang="en-US" sz="1400" dirty="0"/>
            </a:br>
            <a:r>
              <a:rPr lang="en-US" sz="1400" dirty="0">
                <a:solidFill>
                  <a:srgbClr val="000000"/>
                </a:solidFill>
                <a:latin typeface="Proxima Nova"/>
                <a:ea typeface="Proxima Nova"/>
                <a:cs typeface="Proxima Nova"/>
                <a:sym typeface="Proxima Nova"/>
              </a:rPr>
              <a:t>My name is Bob Miller and I’m one of four co-chairs of our program.  </a:t>
            </a:r>
            <a:endParaRPr dirty="0"/>
          </a:p>
          <a:p>
            <a:pPr>
              <a:buSzPts val="1400"/>
            </a:pPr>
            <a:r>
              <a:rPr lang="en-US" sz="1400" dirty="0">
                <a:solidFill>
                  <a:srgbClr val="000000"/>
                </a:solidFill>
                <a:latin typeface="Proxima Nova"/>
                <a:ea typeface="Proxima Nova"/>
                <a:cs typeface="Proxima Nova"/>
                <a:sym typeface="Proxima Nova"/>
              </a:rPr>
              <a:t> </a:t>
            </a:r>
            <a:endParaRPr sz="1400" dirty="0"/>
          </a:p>
          <a:p>
            <a:pPr>
              <a:buSzPts val="1400"/>
            </a:pPr>
            <a:br>
              <a:rPr lang="en-US" sz="1400" dirty="0"/>
            </a:br>
            <a:endParaRPr dirty="0"/>
          </a:p>
        </p:txBody>
      </p:sp>
      <p:sp>
        <p:nvSpPr>
          <p:cNvPr id="118" name="Google Shape;118;p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4" name="Google Shape;124;p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solidFill>
                <a:srgbClr val="FF0000"/>
              </a:solidFill>
            </a:endParaRPr>
          </a:p>
          <a:p>
            <a:pPr>
              <a:buSzPts val="1400"/>
            </a:pPr>
            <a:br>
              <a:rPr lang="en-US" sz="1400" dirty="0"/>
            </a:br>
            <a:r>
              <a:rPr lang="en-US" sz="1400" dirty="0">
                <a:solidFill>
                  <a:srgbClr val="000000"/>
                </a:solidFill>
                <a:latin typeface="Proxima Nova"/>
                <a:ea typeface="Proxima Nova"/>
                <a:cs typeface="Proxima Nova"/>
                <a:sym typeface="Proxima Nova"/>
              </a:rPr>
              <a:t>We want everyone to be able to see the information on our screen, but some of you may not have an easy view of the screen.  We don’t want you to miss anything so if you don’t have a clear view please grab your phone, open your camera and do a quick scan of the QR code on the printed agenda at your table. This will pull up a link to the presentation so you can easily view it.  </a:t>
            </a:r>
            <a:endParaRPr dirty="0"/>
          </a:p>
          <a:p>
            <a:pPr>
              <a:buSzPts val="1400"/>
            </a:pPr>
            <a:br>
              <a:rPr lang="en-US" sz="1400" dirty="0"/>
            </a:br>
            <a:br>
              <a:rPr lang="en-US" sz="1400" dirty="0"/>
            </a:br>
            <a:endParaRPr dirty="0"/>
          </a:p>
        </p:txBody>
      </p:sp>
      <p:sp>
        <p:nvSpPr>
          <p:cNvPr id="125" name="Google Shape;125;p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2" name="Google Shape;132;p5: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So let’s get started. It is my pleasure to introduce our other co-chairs — Linda Bahrke, Teresa Simmons and Dave Hinde.</a:t>
            </a:r>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Chair ?</a:t>
            </a:r>
            <a:r>
              <a:rPr lang="en-US" sz="1400">
                <a:solidFill>
                  <a:srgbClr val="000000"/>
                </a:solidFill>
                <a:latin typeface="Proxima Nova"/>
                <a:ea typeface="Proxima Nova"/>
                <a:cs typeface="Proxima Nova"/>
                <a:sym typeface="Proxima Nova"/>
              </a:rPr>
              <a:t> is going to kick-off our program —</a:t>
            </a:r>
            <a:r>
              <a:rPr lang="en-US" sz="1400" b="1">
                <a:solidFill>
                  <a:srgbClr val="000000"/>
                </a:solidFill>
                <a:latin typeface="Proxima Nova"/>
                <a:ea typeface="Proxima Nova"/>
                <a:cs typeface="Proxima Nova"/>
                <a:sym typeface="Proxima Nova"/>
              </a:rPr>
              <a:t> </a:t>
            </a:r>
            <a:endParaRPr sz="1400" b="1">
              <a:solidFill>
                <a:srgbClr val="FF0000"/>
              </a:solidFill>
              <a:latin typeface="Proxima Nova"/>
              <a:ea typeface="Proxima Nova"/>
              <a:cs typeface="Proxima Nova"/>
              <a:sym typeface="Proxima Nova"/>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[Selected Community Chair at podium]</a:t>
            </a:r>
            <a:endParaRPr sz="1400">
              <a:latin typeface="Proxima Nova"/>
              <a:ea typeface="Proxima Nova"/>
              <a:cs typeface="Proxima Nova"/>
              <a:sym typeface="Proxima Nova"/>
            </a:endParaRPr>
          </a:p>
          <a:p>
            <a:endParaRPr sz="1400">
              <a:latin typeface="Proxima Nova"/>
              <a:ea typeface="Proxima Nova"/>
              <a:cs typeface="Proxima Nova"/>
              <a:sym typeface="Proxima Nova"/>
            </a:endParaRPr>
          </a:p>
        </p:txBody>
      </p:sp>
      <p:sp>
        <p:nvSpPr>
          <p:cNvPr id="133" name="Google Shape;133;p5: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5" name="Google Shape;155;p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156" name="Google Shape;156;p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8" name="Google Shape;198;p1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dirty="0"/>
          </a:p>
          <a:p>
            <a:pPr>
              <a:buSzPts val="1400"/>
            </a:pPr>
            <a:br>
              <a:rPr lang="en-US" sz="1400" dirty="0">
                <a:latin typeface="Proxima Nova"/>
                <a:ea typeface="Proxima Nova"/>
                <a:cs typeface="Proxima Nova"/>
                <a:sym typeface="Proxima Nova"/>
              </a:rPr>
            </a:br>
            <a:r>
              <a:rPr lang="en-US" sz="3200" dirty="0">
                <a:solidFill>
                  <a:srgbClr val="000000"/>
                </a:solidFill>
                <a:latin typeface="Proxima Nova"/>
                <a:ea typeface="Proxima Nova"/>
                <a:cs typeface="Proxima Nova"/>
                <a:sym typeface="Proxima Nova"/>
              </a:rPr>
              <a:t>The Vision Forward program is really about listening and sharing ideas to improve our school district and our community. The input we heard from you resulted in selecting the topic for tonight’s meeting. </a:t>
            </a:r>
            <a:endParaRPr lang="en-US" sz="3200" dirty="0"/>
          </a:p>
          <a:p>
            <a:pPr>
              <a:buSzPts val="1400"/>
            </a:pPr>
            <a:endParaRPr lang="en-US" sz="3200" dirty="0">
              <a:solidFill>
                <a:srgbClr val="000000"/>
              </a:solidFill>
              <a:latin typeface="Proxima Nova"/>
              <a:ea typeface="Proxima Nova"/>
              <a:cs typeface="Proxima Nova"/>
              <a:sym typeface="Proxima Nova"/>
            </a:endParaRPr>
          </a:p>
          <a:p>
            <a:pPr>
              <a:buClr>
                <a:srgbClr val="000000"/>
              </a:buClr>
              <a:buSzPts val="1400"/>
            </a:pPr>
            <a:r>
              <a:rPr lang="en-US" sz="3200" dirty="0">
                <a:solidFill>
                  <a:srgbClr val="000000"/>
                </a:solidFill>
                <a:latin typeface="Proxima Nova"/>
                <a:ea typeface="Proxima Nova"/>
                <a:cs typeface="Proxima Nova"/>
                <a:sym typeface="Proxima Nova"/>
              </a:rPr>
              <a:t>At our first session, we heard about the State of the District and then asked participants to list a few of the topics they wanted to learn more about.  </a:t>
            </a:r>
          </a:p>
          <a:p>
            <a:pPr>
              <a:buClr>
                <a:srgbClr val="000000"/>
              </a:buClr>
              <a:buSzPts val="1400"/>
            </a:pPr>
            <a:endParaRPr lang="en-US" sz="3200" dirty="0">
              <a:solidFill>
                <a:srgbClr val="000000"/>
              </a:solidFill>
              <a:latin typeface="Proxima Nova"/>
              <a:ea typeface="Proxima Nova"/>
              <a:cs typeface="Proxima Nova"/>
              <a:sym typeface="Proxima Nova"/>
            </a:endParaRPr>
          </a:p>
          <a:p>
            <a:pPr>
              <a:buClr>
                <a:srgbClr val="000000"/>
              </a:buClr>
              <a:buSzPts val="1400"/>
            </a:pPr>
            <a:r>
              <a:rPr lang="en-US" sz="4000" dirty="0">
                <a:solidFill>
                  <a:srgbClr val="FF0000"/>
                </a:solidFill>
              </a:rPr>
              <a:t>Your suggestions identified the next presentations. At our second meeting, we addressed the issue of recruiting and retaining quality staff — getting good people in the school building. </a:t>
            </a:r>
          </a:p>
          <a:p>
            <a:pPr>
              <a:buClr>
                <a:srgbClr val="000000"/>
              </a:buClr>
              <a:buSzPts val="1400"/>
            </a:pPr>
            <a:endParaRPr lang="en-US" sz="4000" dirty="0">
              <a:solidFill>
                <a:srgbClr val="FF0000"/>
              </a:solidFill>
            </a:endParaRPr>
          </a:p>
          <a:p>
            <a:pPr>
              <a:buClr>
                <a:srgbClr val="000000"/>
              </a:buClr>
              <a:buSzPts val="1400"/>
            </a:pPr>
            <a:r>
              <a:rPr lang="en-US" sz="4000" dirty="0">
                <a:solidFill>
                  <a:srgbClr val="FF0000"/>
                </a:solidFill>
              </a:rPr>
              <a:t>Last month we explored improving student performance at the PreK-Grade 5 levels. Tonight we’ll learn more about the various factors that impact learning at the secondary level. </a:t>
            </a:r>
            <a:endParaRPr lang="en-US" sz="3200" dirty="0">
              <a:solidFill>
                <a:schemeClr val="tx1"/>
              </a:solidFill>
              <a:latin typeface="Proxima Nova"/>
              <a:sym typeface="Proxima Nova"/>
            </a:endParaRPr>
          </a:p>
          <a:p>
            <a:pPr>
              <a:buClr>
                <a:srgbClr val="000000"/>
              </a:buClr>
              <a:buSzPts val="1400"/>
            </a:pPr>
            <a:endParaRPr lang="en-US" sz="3200" dirty="0">
              <a:solidFill>
                <a:schemeClr val="tx1"/>
              </a:solidFill>
              <a:latin typeface="Proxima Nova"/>
              <a:cs typeface="Arial"/>
              <a:sym typeface="Proxima Nova"/>
            </a:endParaRPr>
          </a:p>
          <a:p>
            <a:pPr>
              <a:buClr>
                <a:srgbClr val="000000"/>
              </a:buClr>
              <a:buSzPts val="1400"/>
            </a:pPr>
            <a:r>
              <a:rPr lang="en-US" sz="2900" dirty="0">
                <a:solidFill>
                  <a:schemeClr val="dk1"/>
                </a:solidFill>
                <a:cs typeface="Arial"/>
                <a:sym typeface="Arial"/>
              </a:rPr>
              <a:t>Vision Forward is the result of a real, sincere desire to work with the St. Joseph community and our school district to improve the educational opportunities for our children.</a:t>
            </a:r>
          </a:p>
          <a:p>
            <a:pPr>
              <a:buClr>
                <a:srgbClr val="000000"/>
              </a:buClr>
              <a:buSzPts val="1400"/>
            </a:pPr>
            <a:endParaRPr lang="en-US" sz="2900" dirty="0">
              <a:solidFill>
                <a:schemeClr val="dk1"/>
              </a:solidFill>
              <a:cs typeface="Arial"/>
              <a:sym typeface="Arial"/>
            </a:endParaRPr>
          </a:p>
          <a:p>
            <a:pPr>
              <a:buClr>
                <a:srgbClr val="000000"/>
              </a:buClr>
              <a:buSzPts val="1400"/>
            </a:pPr>
            <a:r>
              <a:rPr lang="en-US" sz="2900" dirty="0">
                <a:solidFill>
                  <a:schemeClr val="dk1"/>
                </a:solidFill>
                <a:cs typeface="Arial"/>
                <a:sym typeface="Arial"/>
              </a:rPr>
              <a:t>All of us working together – residents, business and community leaders, parents and educators – we are a strong partnership that will make a difference.  </a:t>
            </a:r>
            <a:endParaRPr lang="en-US" sz="2900" dirty="0"/>
          </a:p>
          <a:p>
            <a:endParaRPr sz="1400" dirty="0">
              <a:latin typeface="Proxima Nova"/>
              <a:ea typeface="Proxima Nova"/>
              <a:cs typeface="Proxima Nova"/>
              <a:sym typeface="Proxima Nova"/>
            </a:endParaRPr>
          </a:p>
        </p:txBody>
      </p:sp>
      <p:sp>
        <p:nvSpPr>
          <p:cNvPr id="199" name="Google Shape;199;p1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7</a:t>
            </a:fld>
            <a:endParaRPr/>
          </a:p>
        </p:txBody>
      </p:sp>
    </p:spTree>
    <p:extLst>
      <p:ext uri="{BB962C8B-B14F-4D97-AF65-F5344CB8AC3E}">
        <p14:creationId xmlns:p14="http://schemas.microsoft.com/office/powerpoint/2010/main" val="3643508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1" name="Google Shape;191;p1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600"/>
            </a:pPr>
            <a:r>
              <a:rPr lang="en-US" sz="1600" dirty="0">
                <a:solidFill>
                  <a:srgbClr val="000000"/>
                </a:solidFill>
                <a:latin typeface="Proxima Nova"/>
                <a:ea typeface="Proxima Nova"/>
                <a:cs typeface="Proxima Nova"/>
                <a:sym typeface="Proxima Nova"/>
              </a:rPr>
              <a:t>So, a couple more things before we get started tonight.</a:t>
            </a:r>
          </a:p>
          <a:p>
            <a:pPr>
              <a:buClr>
                <a:srgbClr val="000000"/>
              </a:buClr>
              <a:buSzPts val="1600"/>
            </a:pPr>
            <a:endParaRPr lang="en-US" sz="1600" dirty="0">
              <a:solidFill>
                <a:srgbClr val="000000"/>
              </a:solidFill>
              <a:latin typeface="Proxima Nova"/>
              <a:ea typeface="Proxima Nova"/>
              <a:cs typeface="Proxima Nova"/>
              <a:sym typeface="Proxima Nova"/>
            </a:endParaRPr>
          </a:p>
          <a:p>
            <a:pPr>
              <a:buClr>
                <a:srgbClr val="000000"/>
              </a:buClr>
              <a:buSzPts val="1600"/>
            </a:pPr>
            <a:r>
              <a:rPr lang="en-US" sz="1600" dirty="0">
                <a:solidFill>
                  <a:srgbClr val="000000"/>
                </a:solidFill>
                <a:latin typeface="Proxima Nova"/>
                <a:ea typeface="Proxima Nova"/>
                <a:cs typeface="Proxima Nova"/>
                <a:sym typeface="Proxima Nova"/>
              </a:rPr>
              <a:t>Please make sure everyone at the table or online has signed in. This is our way of taking attendance and getting your contact information so we can keep you informed about our program.  We’ll gather these sheets during the small group work time later in the session.</a:t>
            </a:r>
            <a:endParaRPr dirty="0"/>
          </a:p>
          <a:p>
            <a:pPr>
              <a:buSzPts val="1600"/>
            </a:pPr>
            <a:br>
              <a:rPr lang="en-US" sz="1600" dirty="0">
                <a:latin typeface="Proxima Nova"/>
                <a:ea typeface="Proxima Nova"/>
                <a:cs typeface="Proxima Nova"/>
                <a:sym typeface="Proxima Nova"/>
              </a:rPr>
            </a:br>
            <a:br>
              <a:rPr lang="en-US" sz="1600" dirty="0">
                <a:latin typeface="Proxima Nova"/>
                <a:ea typeface="Proxima Nova"/>
                <a:cs typeface="Proxima Nova"/>
                <a:sym typeface="Proxima Nova"/>
              </a:rPr>
            </a:br>
            <a:endParaRPr dirty="0"/>
          </a:p>
        </p:txBody>
      </p:sp>
      <p:sp>
        <p:nvSpPr>
          <p:cNvPr id="192" name="Google Shape;192;p1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3" name="Google Shape;183;p1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dirty="0">
                <a:solidFill>
                  <a:srgbClr val="000000"/>
                </a:solidFill>
                <a:latin typeface="Proxima Nova"/>
                <a:ea typeface="Proxima Nova"/>
                <a:cs typeface="Proxima Nova"/>
                <a:sym typeface="Proxima Nova"/>
              </a:rPr>
              <a:t>And just a couple more things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Proxima Nova"/>
                <a:ea typeface="Proxima Nova"/>
                <a:cs typeface="Proxima Nova"/>
                <a:sym typeface="Proxima Nova"/>
              </a:rPr>
              <a:t>Our agenda is tight. As such, it’s important to not interrupt the presenter with questions so we have plenty of time to work. During the work session, the presenters and Community Engagement Team members will visit the tables to answer questions you might have.  If you’re joining us virtually, you can also ask a question in the chat area and we will respond as quickly as possible.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Proxima Nova"/>
                <a:ea typeface="Proxima Nova"/>
                <a:cs typeface="Proxima Nova"/>
                <a:sym typeface="Proxima Nova"/>
              </a:rPr>
              <a:t>Also, there are “I Have A Question/Comment” forms on each table. If you have a question or comment, and we are not able to respond during small group time, please fill out a form and turn it in to us at the end of the session. You can also call or send us an email.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Arial"/>
                <a:ea typeface="Arial"/>
                <a:cs typeface="Arial"/>
                <a:sym typeface="Arial"/>
              </a:rPr>
              <a:t>And lastly, for those here in the room, please feel free to grab some water we have in the back of the room or visit bathrooms during our meeting. </a:t>
            </a:r>
            <a:endParaRPr dirty="0"/>
          </a:p>
          <a:p>
            <a:pPr>
              <a:buSzPts val="1600"/>
            </a:pPr>
            <a:br>
              <a:rPr lang="en-US" sz="1400" dirty="0">
                <a:latin typeface="Proxima Nova"/>
                <a:ea typeface="Proxima Nova"/>
                <a:cs typeface="Proxima Nova"/>
                <a:sym typeface="Proxima Nova"/>
              </a:rPr>
            </a:br>
            <a:r>
              <a:rPr lang="en-US" sz="1200" dirty="0">
                <a:solidFill>
                  <a:srgbClr val="000000"/>
                </a:solidFill>
                <a:latin typeface="Proxima Nova"/>
                <a:ea typeface="Proxima Nova"/>
                <a:cs typeface="Proxima Nova"/>
                <a:sym typeface="Proxima Nova"/>
              </a:rPr>
              <a:t>Now, I’d like to turn it over to </a:t>
            </a:r>
            <a:r>
              <a:rPr lang="en-US" sz="1100" b="1" dirty="0">
                <a:solidFill>
                  <a:srgbClr val="FF0000"/>
                </a:solidFill>
                <a:latin typeface="Proxima Nova"/>
                <a:ea typeface="Proxima Nova"/>
                <a:cs typeface="Proxima Nova"/>
                <a:sym typeface="Proxima Nova"/>
              </a:rPr>
              <a:t>[Selected Community Chair at podium]</a:t>
            </a:r>
            <a:r>
              <a:rPr lang="en-US" sz="1200" dirty="0">
                <a:solidFill>
                  <a:srgbClr val="000000"/>
                </a:solidFill>
                <a:latin typeface="Proxima Nova"/>
                <a:ea typeface="Proxima Nova"/>
                <a:cs typeface="Proxima Nova"/>
                <a:sym typeface="Proxima Nova"/>
              </a:rPr>
              <a:t> to introduce tonight’s speaker. </a:t>
            </a:r>
            <a:endParaRPr lang="en-US" dirty="0"/>
          </a:p>
          <a:p>
            <a:pPr>
              <a:buSzPts val="1600"/>
            </a:pPr>
            <a:endParaRPr lang="en-US" sz="1200" dirty="0">
              <a:latin typeface="Proxima Nova"/>
              <a:ea typeface="Proxima Nova"/>
              <a:cs typeface="Proxima Nova"/>
              <a:sym typeface="Proxima Nova"/>
            </a:endParaRPr>
          </a:p>
          <a:p>
            <a:pPr>
              <a:buSzPts val="1400"/>
            </a:pPr>
            <a:endParaRPr dirty="0"/>
          </a:p>
          <a:p>
            <a:pPr>
              <a:buSzPts val="1400"/>
            </a:pP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endParaRPr dirty="0"/>
          </a:p>
        </p:txBody>
      </p:sp>
      <p:sp>
        <p:nvSpPr>
          <p:cNvPr id="184" name="Google Shape;184;p1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2" name="Google Shape;212;p1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SzPts val="1400"/>
            </a:pPr>
            <a:r>
              <a:rPr lang="en-US" sz="1400" b="1" i="1" dirty="0">
                <a:latin typeface="Proxima Nova"/>
                <a:ea typeface="Proxima Nova"/>
                <a:cs typeface="Proxima Nova"/>
                <a:sym typeface="Proxima Nova"/>
              </a:rPr>
              <a:t>[Bob at the podium]</a:t>
            </a:r>
            <a:endParaRPr dirty="0"/>
          </a:p>
          <a:p>
            <a:pPr>
              <a:buSzPts val="1400"/>
            </a:pPr>
            <a:br>
              <a:rPr lang="en-US" sz="1400" dirty="0">
                <a:latin typeface="Proxima Nova"/>
                <a:ea typeface="Proxima Nova"/>
                <a:cs typeface="Proxima Nova"/>
                <a:sym typeface="Proxima Nova"/>
              </a:rPr>
            </a:br>
            <a:r>
              <a:rPr lang="en-US" sz="1400" dirty="0">
                <a:latin typeface="Proxima Nova"/>
                <a:ea typeface="Proxima Nova"/>
                <a:cs typeface="Proxima Nova"/>
                <a:sym typeface="Proxima Nova"/>
              </a:rPr>
              <a:t>Thanks </a:t>
            </a:r>
            <a:r>
              <a:rPr lang="en-US" sz="1400" b="1" dirty="0">
                <a:solidFill>
                  <a:srgbClr val="FF0000"/>
                </a:solidFill>
                <a:latin typeface="Proxima Nova"/>
                <a:ea typeface="Proxima Nova"/>
                <a:cs typeface="Proxima Nova"/>
                <a:sym typeface="Proxima Nova"/>
              </a:rPr>
              <a:t>Chair Name</a:t>
            </a:r>
            <a:r>
              <a:rPr lang="en-US" sz="1400" dirty="0">
                <a:solidFill>
                  <a:srgbClr val="FF0000"/>
                </a:solidFill>
                <a:latin typeface="Proxima Nova"/>
                <a:ea typeface="Proxima Nova"/>
                <a:cs typeface="Proxima Nova"/>
                <a:sym typeface="Proxima Nova"/>
              </a:rPr>
              <a:t>?</a:t>
            </a:r>
            <a:r>
              <a:rPr lang="en-US" sz="1400" dirty="0">
                <a:latin typeface="Proxima Nova"/>
                <a:ea typeface="Proxima Nova"/>
                <a:cs typeface="Proxima Nova"/>
                <a:sym typeface="Proxima Nova"/>
              </a:rPr>
              <a:t> </a:t>
            </a: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Strategies to improve student achievement was another a high priority for the majority of the participants. First we’re going to hear from Dr. Ashly McGinnis, who is the principal at Lafayette High School who will provide an overview of our secondary schools. </a:t>
            </a: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After the presentation you will have a chance to ask questions and work at your table discussing what you’ve heard. </a:t>
            </a:r>
            <a:endParaRPr dirty="0"/>
          </a:p>
          <a:p>
            <a:pPr>
              <a:buSzPts val="1400"/>
            </a:pPr>
            <a:endParaRPr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213" name="Google Shape;213;p1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11</a:t>
            </a:fld>
            <a:endParaRPr lang="en-US"/>
          </a:p>
        </p:txBody>
      </p:sp>
    </p:spTree>
    <p:extLst>
      <p:ext uri="{BB962C8B-B14F-4D97-AF65-F5344CB8AC3E}">
        <p14:creationId xmlns:p14="http://schemas.microsoft.com/office/powerpoint/2010/main" val="1780843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12</a:t>
            </a:fld>
            <a:endParaRPr lang="en-US"/>
          </a:p>
        </p:txBody>
      </p:sp>
    </p:spTree>
    <p:extLst>
      <p:ext uri="{BB962C8B-B14F-4D97-AF65-F5344CB8AC3E}">
        <p14:creationId xmlns:p14="http://schemas.microsoft.com/office/powerpoint/2010/main" val="442583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a:t>
            </a:r>
          </a:p>
          <a:p>
            <a:r>
              <a:rPr lang="en-US" dirty="0"/>
              <a:t>Robidoux - Transitioning partial grade level cohorts from their feeder schools. (Pershing 6th grade to RMS 7</a:t>
            </a:r>
            <a:r>
              <a:rPr lang="en-US" baseline="30000" dirty="0"/>
              <a:t>th</a:t>
            </a:r>
            <a:r>
              <a:rPr lang="en-US" dirty="0"/>
              <a:t>, Lindbergh 5</a:t>
            </a:r>
            <a:r>
              <a:rPr lang="en-US" baseline="30000" dirty="0"/>
              <a:t>th</a:t>
            </a:r>
            <a:r>
              <a:rPr lang="en-US" dirty="0"/>
              <a:t> to RMS 6</a:t>
            </a:r>
            <a:r>
              <a:rPr lang="en-US" baseline="30000" dirty="0"/>
              <a:t>th</a:t>
            </a:r>
            <a:r>
              <a:rPr lang="en-US" dirty="0"/>
              <a:t>)</a:t>
            </a:r>
          </a:p>
          <a:p>
            <a:endParaRPr lang="en-US" dirty="0"/>
          </a:p>
          <a:p>
            <a:r>
              <a:rPr lang="en-US" dirty="0"/>
              <a:t>*Carden Park – Majority attend Truman, but typically 8 to 10 live in the SGMS boundaries and will enroll for 7</a:t>
            </a:r>
            <a:r>
              <a:rPr lang="en-US" baseline="30000" dirty="0"/>
              <a:t>th</a:t>
            </a:r>
            <a:r>
              <a:rPr lang="en-US" dirty="0"/>
              <a:t> grade.</a:t>
            </a:r>
          </a:p>
          <a:p>
            <a:endParaRPr lang="en-US" dirty="0"/>
          </a:p>
          <a:p>
            <a:r>
              <a:rPr lang="en-US" dirty="0"/>
              <a:t>*SGMS – Pocket of Hyde 6</a:t>
            </a:r>
            <a:r>
              <a:rPr lang="en-US" baseline="30000" dirty="0"/>
              <a:t>th</a:t>
            </a:r>
            <a:r>
              <a:rPr lang="en-US" dirty="0"/>
              <a:t> grade live in Truman’s attendance area. Could require student to attend Hyde K-5 SGMS 6, Truman 7/8 and then open enrollment. </a:t>
            </a:r>
          </a:p>
        </p:txBody>
      </p:sp>
      <p:sp>
        <p:nvSpPr>
          <p:cNvPr id="4" name="Slide Number Placeholder 3"/>
          <p:cNvSpPr>
            <a:spLocks noGrp="1"/>
          </p:cNvSpPr>
          <p:nvPr>
            <p:ph type="sldNum" sz="quarter" idx="5"/>
          </p:nvPr>
        </p:nvSpPr>
        <p:spPr/>
        <p:txBody>
          <a:bodyPr/>
          <a:lstStyle/>
          <a:p>
            <a:fld id="{DB5791EF-E038-0449-968C-79048ADEB872}" type="slidenum">
              <a:rPr lang="en-US" smtClean="0"/>
              <a:t>13</a:t>
            </a:fld>
            <a:endParaRPr lang="en-US" dirty="0"/>
          </a:p>
        </p:txBody>
      </p:sp>
    </p:spTree>
    <p:extLst>
      <p:ext uri="{BB962C8B-B14F-4D97-AF65-F5344CB8AC3E}">
        <p14:creationId xmlns:p14="http://schemas.microsoft.com/office/powerpoint/2010/main" val="2882457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Infographic from Bethany Clark, Director of Elementary Education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Pershing, Lindbergh, </a:t>
            </a:r>
            <a:r>
              <a:rPr lang="en-US" dirty="0" err="1"/>
              <a:t>Skaith</a:t>
            </a:r>
            <a:r>
              <a:rPr lang="en-US" dirty="0"/>
              <a:t>, and Hosea are the only elementary schools that send all their students to one middle school as a cohort.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Hyde is a K-5 building that transitions students to Spring Garden, but also Truman (a 7-8 building). There are a few 6th graders that transfer to a different elementary for 6th grade then transfer again for 7th grade to Truman, or they can request a transfer to Spring Garden. If they are granted a transfer, they do not have any district transportation. </a:t>
            </a:r>
            <a:endParaRPr lang="en-US" b="0" dirty="0"/>
          </a:p>
        </p:txBody>
      </p:sp>
      <p:sp>
        <p:nvSpPr>
          <p:cNvPr id="4" name="Slide Number Placeholder 3"/>
          <p:cNvSpPr>
            <a:spLocks noGrp="1"/>
          </p:cNvSpPr>
          <p:nvPr>
            <p:ph type="sldNum" sz="quarter" idx="5"/>
          </p:nvPr>
        </p:nvSpPr>
        <p:spPr/>
        <p:txBody>
          <a:bodyPr/>
          <a:lstStyle/>
          <a:p>
            <a:fld id="{DB5791EF-E038-0449-968C-79048ADEB872}" type="slidenum">
              <a:rPr lang="en-US" smtClean="0"/>
              <a:t>14</a:t>
            </a:fld>
            <a:endParaRPr lang="en-US"/>
          </a:p>
        </p:txBody>
      </p:sp>
    </p:spTree>
    <p:extLst>
      <p:ext uri="{BB962C8B-B14F-4D97-AF65-F5344CB8AC3E}">
        <p14:creationId xmlns:p14="http://schemas.microsoft.com/office/powerpoint/2010/main" val="731618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*6th grade @ SGMS and RMS - Spanish, computer applications, PLTW, Digital Publications – in addition to art, music, PE, orchestra, band </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15</a:t>
            </a:fld>
            <a:endParaRPr lang="en-US" dirty="0"/>
          </a:p>
        </p:txBody>
      </p:sp>
    </p:spTree>
    <p:extLst>
      <p:ext uri="{BB962C8B-B14F-4D97-AF65-F5344CB8AC3E}">
        <p14:creationId xmlns:p14="http://schemas.microsoft.com/office/powerpoint/2010/main" val="2509581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*Truman moving to like department plan time for 22-23. </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16</a:t>
            </a:fld>
            <a:endParaRPr lang="en-US" dirty="0"/>
          </a:p>
        </p:txBody>
      </p:sp>
    </p:spTree>
    <p:extLst>
      <p:ext uri="{BB962C8B-B14F-4D97-AF65-F5344CB8AC3E}">
        <p14:creationId xmlns:p14="http://schemas.microsoft.com/office/powerpoint/2010/main" val="1208792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Middle school is a critical time for our students.  </a:t>
            </a:r>
          </a:p>
        </p:txBody>
      </p:sp>
      <p:sp>
        <p:nvSpPr>
          <p:cNvPr id="4" name="Slide Number Placeholder 3"/>
          <p:cNvSpPr>
            <a:spLocks noGrp="1"/>
          </p:cNvSpPr>
          <p:nvPr>
            <p:ph type="sldNum" sz="quarter" idx="5"/>
          </p:nvPr>
        </p:nvSpPr>
        <p:spPr/>
        <p:txBody>
          <a:bodyPr/>
          <a:lstStyle/>
          <a:p>
            <a:fld id="{DB5791EF-E038-0449-968C-79048ADEB872}" type="slidenum">
              <a:rPr lang="en-US" smtClean="0"/>
              <a:t>17</a:t>
            </a:fld>
            <a:endParaRPr lang="en-US" dirty="0"/>
          </a:p>
        </p:txBody>
      </p:sp>
    </p:spTree>
    <p:extLst>
      <p:ext uri="{BB962C8B-B14F-4D97-AF65-F5344CB8AC3E}">
        <p14:creationId xmlns:p14="http://schemas.microsoft.com/office/powerpoint/2010/main" val="1028804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18</a:t>
            </a:fld>
            <a:endParaRPr lang="en-US"/>
          </a:p>
        </p:txBody>
      </p:sp>
    </p:spTree>
    <p:extLst>
      <p:ext uri="{BB962C8B-B14F-4D97-AF65-F5344CB8AC3E}">
        <p14:creationId xmlns:p14="http://schemas.microsoft.com/office/powerpoint/2010/main" val="4083196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19</a:t>
            </a:fld>
            <a:endParaRPr lang="en-US"/>
          </a:p>
        </p:txBody>
      </p:sp>
    </p:spTree>
    <p:extLst>
      <p:ext uri="{BB962C8B-B14F-4D97-AF65-F5344CB8AC3E}">
        <p14:creationId xmlns:p14="http://schemas.microsoft.com/office/powerpoint/2010/main" val="2858347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20</a:t>
            </a:fld>
            <a:endParaRPr lang="en-US"/>
          </a:p>
        </p:txBody>
      </p:sp>
    </p:spTree>
    <p:extLst>
      <p:ext uri="{BB962C8B-B14F-4D97-AF65-F5344CB8AC3E}">
        <p14:creationId xmlns:p14="http://schemas.microsoft.com/office/powerpoint/2010/main" val="2478510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21</a:t>
            </a:fld>
            <a:endParaRPr lang="en-US"/>
          </a:p>
        </p:txBody>
      </p:sp>
    </p:spTree>
    <p:extLst>
      <p:ext uri="{BB962C8B-B14F-4D97-AF65-F5344CB8AC3E}">
        <p14:creationId xmlns:p14="http://schemas.microsoft.com/office/powerpoint/2010/main" val="773302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22</a:t>
            </a:fld>
            <a:endParaRPr lang="en-US"/>
          </a:p>
        </p:txBody>
      </p:sp>
    </p:spTree>
    <p:extLst>
      <p:ext uri="{BB962C8B-B14F-4D97-AF65-F5344CB8AC3E}">
        <p14:creationId xmlns:p14="http://schemas.microsoft.com/office/powerpoint/2010/main" val="2313171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23</a:t>
            </a:fld>
            <a:endParaRPr lang="en-US"/>
          </a:p>
        </p:txBody>
      </p:sp>
    </p:spTree>
    <p:extLst>
      <p:ext uri="{BB962C8B-B14F-4D97-AF65-F5344CB8AC3E}">
        <p14:creationId xmlns:p14="http://schemas.microsoft.com/office/powerpoint/2010/main" val="3679262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24</a:t>
            </a:fld>
            <a:endParaRPr lang="en-US"/>
          </a:p>
        </p:txBody>
      </p:sp>
    </p:spTree>
    <p:extLst>
      <p:ext uri="{BB962C8B-B14F-4D97-AF65-F5344CB8AC3E}">
        <p14:creationId xmlns:p14="http://schemas.microsoft.com/office/powerpoint/2010/main" val="1535178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Benton = 49% workforce, 46% college, less than 5% military</a:t>
            </a:r>
          </a:p>
          <a:p>
            <a:r>
              <a:rPr lang="en-US" dirty="0"/>
              <a:t>Central = 65% college, 29% workforce, 6% military</a:t>
            </a:r>
          </a:p>
          <a:p>
            <a:r>
              <a:rPr lang="en-US" dirty="0"/>
              <a:t>Lafayette = 51% workforce, 45% college, less than 5% military</a:t>
            </a:r>
          </a:p>
        </p:txBody>
      </p:sp>
      <p:sp>
        <p:nvSpPr>
          <p:cNvPr id="4" name="Slide Number Placeholder 3"/>
          <p:cNvSpPr>
            <a:spLocks noGrp="1"/>
          </p:cNvSpPr>
          <p:nvPr>
            <p:ph type="sldNum" sz="quarter" idx="5"/>
          </p:nvPr>
        </p:nvSpPr>
        <p:spPr/>
        <p:txBody>
          <a:bodyPr/>
          <a:lstStyle/>
          <a:p>
            <a:fld id="{DB5791EF-E038-0449-968C-79048ADEB872}" type="slidenum">
              <a:rPr lang="en-US" smtClean="0"/>
              <a:t>25</a:t>
            </a:fld>
            <a:endParaRPr lang="en-US"/>
          </a:p>
        </p:txBody>
      </p:sp>
    </p:spTree>
    <p:extLst>
      <p:ext uri="{BB962C8B-B14F-4D97-AF65-F5344CB8AC3E}">
        <p14:creationId xmlns:p14="http://schemas.microsoft.com/office/powerpoint/2010/main" val="32896134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comprehensive list, only a sample (one course per content area)</a:t>
            </a:r>
          </a:p>
        </p:txBody>
      </p:sp>
      <p:sp>
        <p:nvSpPr>
          <p:cNvPr id="4" name="Slide Number Placeholder 3"/>
          <p:cNvSpPr>
            <a:spLocks noGrp="1"/>
          </p:cNvSpPr>
          <p:nvPr>
            <p:ph type="sldNum" sz="quarter" idx="5"/>
          </p:nvPr>
        </p:nvSpPr>
        <p:spPr/>
        <p:txBody>
          <a:bodyPr/>
          <a:lstStyle/>
          <a:p>
            <a:fld id="{DB5791EF-E038-0449-968C-79048ADEB872}" type="slidenum">
              <a:rPr lang="en-US" smtClean="0"/>
              <a:t>26</a:t>
            </a:fld>
            <a:endParaRPr lang="en-US"/>
          </a:p>
        </p:txBody>
      </p:sp>
    </p:spTree>
    <p:extLst>
      <p:ext uri="{BB962C8B-B14F-4D97-AF65-F5344CB8AC3E}">
        <p14:creationId xmlns:p14="http://schemas.microsoft.com/office/powerpoint/2010/main" val="1280130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27</a:t>
            </a:fld>
            <a:endParaRPr lang="en-US"/>
          </a:p>
        </p:txBody>
      </p:sp>
    </p:spTree>
    <p:extLst>
      <p:ext uri="{BB962C8B-B14F-4D97-AF65-F5344CB8AC3E}">
        <p14:creationId xmlns:p14="http://schemas.microsoft.com/office/powerpoint/2010/main" val="3453478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28</a:t>
            </a:fld>
            <a:endParaRPr lang="en-US"/>
          </a:p>
        </p:txBody>
      </p:sp>
    </p:spTree>
    <p:extLst>
      <p:ext uri="{BB962C8B-B14F-4D97-AF65-F5344CB8AC3E}">
        <p14:creationId xmlns:p14="http://schemas.microsoft.com/office/powerpoint/2010/main" val="2043517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29</a:t>
            </a:fld>
            <a:endParaRPr lang="en-US"/>
          </a:p>
        </p:txBody>
      </p:sp>
    </p:spTree>
    <p:extLst>
      <p:ext uri="{BB962C8B-B14F-4D97-AF65-F5344CB8AC3E}">
        <p14:creationId xmlns:p14="http://schemas.microsoft.com/office/powerpoint/2010/main" val="2398469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from Dr. Williams – presented to BOE Dec. </a:t>
            </a:r>
            <a:r>
              <a:rPr lang="en-US"/>
              <a:t>2021</a:t>
            </a:r>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30</a:t>
            </a:fld>
            <a:endParaRPr lang="en-US"/>
          </a:p>
        </p:txBody>
      </p:sp>
    </p:spTree>
    <p:extLst>
      <p:ext uri="{BB962C8B-B14F-4D97-AF65-F5344CB8AC3E}">
        <p14:creationId xmlns:p14="http://schemas.microsoft.com/office/powerpoint/2010/main" val="1764973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31</a:t>
            </a:fld>
            <a:endParaRPr lang="en-US"/>
          </a:p>
        </p:txBody>
      </p:sp>
    </p:spTree>
    <p:extLst>
      <p:ext uri="{BB962C8B-B14F-4D97-AF65-F5344CB8AC3E}">
        <p14:creationId xmlns:p14="http://schemas.microsoft.com/office/powerpoint/2010/main" val="3528056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Middle School norms = pass students to the next grade level</a:t>
            </a:r>
          </a:p>
          <a:p>
            <a:endParaRPr lang="en-US" dirty="0"/>
          </a:p>
          <a:p>
            <a:pPr rtl="0"/>
            <a:r>
              <a:rPr lang="en-US" sz="1200" b="1" i="0" u="none" strike="noStrike" kern="1200" dirty="0">
                <a:solidFill>
                  <a:schemeClr val="tx1"/>
                </a:solidFill>
                <a:effectLst/>
                <a:latin typeface="+mn-lt"/>
                <a:ea typeface="+mn-ea"/>
                <a:cs typeface="+mn-cs"/>
              </a:rPr>
              <a:t>Retention:  </a:t>
            </a:r>
            <a:r>
              <a:rPr lang="en-US" sz="1200" b="0" i="0" u="none" strike="noStrike" kern="1200" dirty="0">
                <a:solidFill>
                  <a:schemeClr val="tx1"/>
                </a:solidFill>
                <a:effectLst/>
                <a:latin typeface="+mn-lt"/>
                <a:ea typeface="+mn-ea"/>
                <a:cs typeface="+mn-cs"/>
              </a:rPr>
              <a:t>The student does not meet requirements for promotion, lack of schooling due to poor attendance, and whether the social, emotional, or physical development is such that progress in the next grade is questionable. </a:t>
            </a:r>
            <a:endParaRPr lang="en-US" dirty="0">
              <a:effectLst/>
            </a:endParaRPr>
          </a:p>
          <a:p>
            <a:pPr rtl="0"/>
            <a:br>
              <a:rPr lang="en-US" sz="1200" b="1"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Timeline for Promotion &amp; Retention Decisions:  </a:t>
            </a:r>
            <a:r>
              <a:rPr lang="en-US" sz="1200" b="0" i="0" u="none" strike="noStrike" kern="1200" dirty="0">
                <a:solidFill>
                  <a:schemeClr val="tx1"/>
                </a:solidFill>
                <a:effectLst/>
                <a:latin typeface="+mn-lt"/>
                <a:ea typeface="+mn-ea"/>
                <a:cs typeface="+mn-cs"/>
              </a:rPr>
              <a:t>Teachers and the principal will review students being considered for retention by March 1. Teachers will inform parents of possible placement or retention before or during the third quarter conference. Written evidence of this contact will be placed in the student’s record. Teachers will submit formal placement or retention recommendations to their principal by May 1. The principal and/or teachers shall confer with parents and review recommendations, grades, test results, and other pertinent data that went into making the decision. Parents shall be given the opportunity to express their opinion concerning the proposed action. </a:t>
            </a:r>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Principals will make the final binding decision before the end of the school year. Before a third retention can be assigned, a principal must obtain prior approval of the Director of Elementary Education. A student passing all but one primary subject, but close to passing the one failed subject, can be promoted upon the successful completion of summer school. Students failing more than one subject cannot be promoted by attending summer school.</a:t>
            </a:r>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32</a:t>
            </a:fld>
            <a:endParaRPr lang="en-US"/>
          </a:p>
        </p:txBody>
      </p:sp>
    </p:spTree>
    <p:extLst>
      <p:ext uri="{BB962C8B-B14F-4D97-AF65-F5344CB8AC3E}">
        <p14:creationId xmlns:p14="http://schemas.microsoft.com/office/powerpoint/2010/main" val="1931310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33</a:t>
            </a:fld>
            <a:endParaRPr lang="en-US"/>
          </a:p>
        </p:txBody>
      </p:sp>
    </p:spTree>
    <p:extLst>
      <p:ext uri="{BB962C8B-B14F-4D97-AF65-F5344CB8AC3E}">
        <p14:creationId xmlns:p14="http://schemas.microsoft.com/office/powerpoint/2010/main" val="1978352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34</a:t>
            </a:fld>
            <a:endParaRPr lang="en-US"/>
          </a:p>
        </p:txBody>
      </p:sp>
    </p:spTree>
    <p:extLst>
      <p:ext uri="{BB962C8B-B14F-4D97-AF65-F5344CB8AC3E}">
        <p14:creationId xmlns:p14="http://schemas.microsoft.com/office/powerpoint/2010/main" val="2974053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from Attendance Works</a:t>
            </a:r>
          </a:p>
        </p:txBody>
      </p:sp>
      <p:sp>
        <p:nvSpPr>
          <p:cNvPr id="4" name="Slide Number Placeholder 3"/>
          <p:cNvSpPr>
            <a:spLocks noGrp="1"/>
          </p:cNvSpPr>
          <p:nvPr>
            <p:ph type="sldNum" sz="quarter" idx="5"/>
          </p:nvPr>
        </p:nvSpPr>
        <p:spPr/>
        <p:txBody>
          <a:bodyPr/>
          <a:lstStyle/>
          <a:p>
            <a:fld id="{DB5791EF-E038-0449-968C-79048ADEB872}" type="slidenum">
              <a:rPr lang="en-US" smtClean="0"/>
              <a:t>35</a:t>
            </a:fld>
            <a:endParaRPr lang="en-US"/>
          </a:p>
        </p:txBody>
      </p:sp>
    </p:spTree>
    <p:extLst>
      <p:ext uri="{BB962C8B-B14F-4D97-AF65-F5344CB8AC3E}">
        <p14:creationId xmlns:p14="http://schemas.microsoft.com/office/powerpoint/2010/main" val="24851444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as of 4/18/22</a:t>
            </a:r>
          </a:p>
        </p:txBody>
      </p:sp>
      <p:sp>
        <p:nvSpPr>
          <p:cNvPr id="4" name="Slide Number Placeholder 3"/>
          <p:cNvSpPr>
            <a:spLocks noGrp="1"/>
          </p:cNvSpPr>
          <p:nvPr>
            <p:ph type="sldNum" sz="quarter" idx="5"/>
          </p:nvPr>
        </p:nvSpPr>
        <p:spPr/>
        <p:txBody>
          <a:bodyPr/>
          <a:lstStyle/>
          <a:p>
            <a:fld id="{DB5791EF-E038-0449-968C-79048ADEB872}" type="slidenum">
              <a:rPr lang="en-US" smtClean="0"/>
              <a:t>36</a:t>
            </a:fld>
            <a:endParaRPr lang="en-US"/>
          </a:p>
        </p:txBody>
      </p:sp>
    </p:spTree>
    <p:extLst>
      <p:ext uri="{BB962C8B-B14F-4D97-AF65-F5344CB8AC3E}">
        <p14:creationId xmlns:p14="http://schemas.microsoft.com/office/powerpoint/2010/main" val="1584244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37</a:t>
            </a:fld>
            <a:endParaRPr lang="en-US"/>
          </a:p>
        </p:txBody>
      </p:sp>
    </p:spTree>
    <p:extLst>
      <p:ext uri="{BB962C8B-B14F-4D97-AF65-F5344CB8AC3E}">
        <p14:creationId xmlns:p14="http://schemas.microsoft.com/office/powerpoint/2010/main" val="24680580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38</a:t>
            </a:fld>
            <a:endParaRPr lang="en-US"/>
          </a:p>
        </p:txBody>
      </p:sp>
    </p:spTree>
    <p:extLst>
      <p:ext uri="{BB962C8B-B14F-4D97-AF65-F5344CB8AC3E}">
        <p14:creationId xmlns:p14="http://schemas.microsoft.com/office/powerpoint/2010/main" val="2581456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39</a:t>
            </a:fld>
            <a:endParaRPr lang="en-US"/>
          </a:p>
        </p:txBody>
      </p:sp>
    </p:spTree>
    <p:extLst>
      <p:ext uri="{BB962C8B-B14F-4D97-AF65-F5344CB8AC3E}">
        <p14:creationId xmlns:p14="http://schemas.microsoft.com/office/powerpoint/2010/main" val="741950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Feedback from secondary principals and teachers</a:t>
            </a:r>
          </a:p>
        </p:txBody>
      </p:sp>
      <p:sp>
        <p:nvSpPr>
          <p:cNvPr id="4" name="Slide Number Placeholder 3"/>
          <p:cNvSpPr>
            <a:spLocks noGrp="1"/>
          </p:cNvSpPr>
          <p:nvPr>
            <p:ph type="sldNum" sz="quarter" idx="5"/>
          </p:nvPr>
        </p:nvSpPr>
        <p:spPr/>
        <p:txBody>
          <a:bodyPr/>
          <a:lstStyle/>
          <a:p>
            <a:fld id="{DB5791EF-E038-0449-968C-79048ADEB872}" type="slidenum">
              <a:rPr lang="en-US" smtClean="0"/>
              <a:t>40</a:t>
            </a:fld>
            <a:endParaRPr lang="en-US"/>
          </a:p>
        </p:txBody>
      </p:sp>
    </p:spTree>
    <p:extLst>
      <p:ext uri="{BB962C8B-B14F-4D97-AF65-F5344CB8AC3E}">
        <p14:creationId xmlns:p14="http://schemas.microsoft.com/office/powerpoint/2010/main" val="19908744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41</a:t>
            </a:fld>
            <a:endParaRPr lang="en-US"/>
          </a:p>
        </p:txBody>
      </p:sp>
    </p:spTree>
    <p:extLst>
      <p:ext uri="{BB962C8B-B14F-4D97-AF65-F5344CB8AC3E}">
        <p14:creationId xmlns:p14="http://schemas.microsoft.com/office/powerpoint/2010/main" val="343779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42</a:t>
            </a:fld>
            <a:endParaRPr lang="en-US"/>
          </a:p>
        </p:txBody>
      </p:sp>
    </p:spTree>
    <p:extLst>
      <p:ext uri="{BB962C8B-B14F-4D97-AF65-F5344CB8AC3E}">
        <p14:creationId xmlns:p14="http://schemas.microsoft.com/office/powerpoint/2010/main" val="28236855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43</a:t>
            </a:fld>
            <a:endParaRPr lang="en-US"/>
          </a:p>
        </p:txBody>
      </p:sp>
    </p:spTree>
    <p:extLst>
      <p:ext uri="{BB962C8B-B14F-4D97-AF65-F5344CB8AC3E}">
        <p14:creationId xmlns:p14="http://schemas.microsoft.com/office/powerpoint/2010/main" val="38888375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5791EF-E038-0449-968C-79048ADEB872}" type="slidenum">
              <a:rPr lang="en-US" smtClean="0"/>
              <a:t>44</a:t>
            </a:fld>
            <a:endParaRPr lang="en-US"/>
          </a:p>
        </p:txBody>
      </p:sp>
    </p:spTree>
    <p:extLst>
      <p:ext uri="{BB962C8B-B14F-4D97-AF65-F5344CB8AC3E}">
        <p14:creationId xmlns:p14="http://schemas.microsoft.com/office/powerpoint/2010/main" val="774162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9: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37" name="Google Shape;337;p29: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dirty="0">
                <a:solidFill>
                  <a:srgbClr val="FF0000"/>
                </a:solidFill>
                <a:latin typeface="Proxima Nova"/>
                <a:ea typeface="Proxima Nova"/>
                <a:cs typeface="Proxima Nova"/>
                <a:sym typeface="Proxima Nova"/>
              </a:rPr>
              <a:t>[Chair at podium]</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Let’s give a round of applause to Dr. McGinnis her excellent presentation. Thank you Dr. McGinnis.. </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Now let’s get to work!</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On your table, on </a:t>
            </a:r>
            <a:r>
              <a:rPr lang="en-US" sz="1800" b="1" i="1" dirty="0">
                <a:solidFill>
                  <a:srgbClr val="FF0000"/>
                </a:solidFill>
                <a:latin typeface="Proxima Nova"/>
                <a:ea typeface="Proxima Nova"/>
                <a:cs typeface="Proxima Nova"/>
                <a:sym typeface="Proxima Nova"/>
              </a:rPr>
              <a:t>INSERT COLOR OF PAPER HERE </a:t>
            </a:r>
            <a:r>
              <a:rPr lang="en-US" sz="1800" dirty="0">
                <a:solidFill>
                  <a:srgbClr val="000000"/>
                </a:solidFill>
                <a:latin typeface="Proxima Nova"/>
                <a:ea typeface="Proxima Nova"/>
                <a:cs typeface="Proxima Nova"/>
                <a:sym typeface="Proxima Nova"/>
              </a:rPr>
              <a:t>paper, is tonight’s work activity. </a:t>
            </a:r>
            <a:r>
              <a:rPr lang="en-US" sz="1800" b="1" dirty="0">
                <a:solidFill>
                  <a:srgbClr val="000000"/>
                </a:solidFill>
                <a:latin typeface="Proxima Nova"/>
                <a:ea typeface="Proxima Nova"/>
                <a:cs typeface="Proxima Nova"/>
                <a:sym typeface="Proxima Nova"/>
              </a:rPr>
              <a:t>This is the official sheet for your recorder to use.</a:t>
            </a:r>
            <a:endParaRPr dirty="0"/>
          </a:p>
          <a:p>
            <a:pPr>
              <a:buSzPts val="1800"/>
            </a:pPr>
            <a:endParaRPr sz="1800" b="1" dirty="0">
              <a:solidFill>
                <a:srgbClr val="000000"/>
              </a:solidFill>
              <a:latin typeface="Proxima Nova"/>
              <a:ea typeface="Proxima Nova"/>
              <a:cs typeface="Proxima Nova"/>
              <a:sym typeface="Proxima Nova"/>
            </a:endParaRPr>
          </a:p>
          <a:p>
            <a:pPr>
              <a:buClr>
                <a:srgbClr val="000000"/>
              </a:buClr>
              <a:buSzPts val="1800"/>
            </a:pPr>
            <a:r>
              <a:rPr lang="en-US" sz="1800" b="1" i="1" dirty="0">
                <a:solidFill>
                  <a:srgbClr val="000000"/>
                </a:solidFill>
                <a:latin typeface="Proxima Nova"/>
                <a:ea typeface="Proxima Nova"/>
                <a:cs typeface="Proxima Nova"/>
                <a:sym typeface="Proxima Nova"/>
              </a:rPr>
              <a:t>(Hold up a copy of the work activity) </a:t>
            </a:r>
            <a:endParaRPr i="1" dirty="0">
              <a:latin typeface="Proxima Nova"/>
              <a:ea typeface="Proxima Nova"/>
              <a:cs typeface="Proxima Nova"/>
              <a:sym typeface="Proxima Nova"/>
            </a:endParaRPr>
          </a:p>
          <a:p>
            <a:pPr>
              <a:buSzPts val="1800"/>
            </a:pPr>
            <a:br>
              <a:rPr lang="en-US" dirty="0">
                <a:latin typeface="Proxima Nova"/>
                <a:ea typeface="Proxima Nova"/>
                <a:cs typeface="Proxima Nova"/>
                <a:sym typeface="Proxima Nova"/>
              </a:rPr>
            </a:br>
            <a:r>
              <a:rPr lang="en-US" dirty="0">
                <a:latin typeface="Proxima Nova"/>
                <a:ea typeface="Proxima Nova"/>
                <a:cs typeface="Proxima Nova"/>
                <a:sym typeface="Proxima Nova"/>
              </a:rPr>
              <a:t>And if you’re here virtually, please check your Welcome Sheet for the link to the work activity.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dirty="0">
                <a:solidFill>
                  <a:srgbClr val="000000"/>
                </a:solidFill>
                <a:latin typeface="Proxima Nova"/>
                <a:ea typeface="Proxima Nova"/>
                <a:cs typeface="Proxima Nova"/>
                <a:sym typeface="Proxima Nova"/>
              </a:rPr>
              <a:t>Let’s go through the instructions to make sure everyone understands the tasks.</a:t>
            </a:r>
            <a:endParaRPr dirty="0">
              <a:latin typeface="Proxima Nova"/>
              <a:ea typeface="Proxima Nova"/>
              <a:cs typeface="Proxima Nova"/>
              <a:sym typeface="Proxima Nova"/>
            </a:endParaRPr>
          </a:p>
          <a:p>
            <a:endParaRPr dirty="0">
              <a:latin typeface="Proxima Nova"/>
              <a:ea typeface="Proxima Nova"/>
              <a:cs typeface="Proxima Nova"/>
              <a:sym typeface="Proxima Nova"/>
            </a:endParaRPr>
          </a:p>
        </p:txBody>
      </p:sp>
      <p:sp>
        <p:nvSpPr>
          <p:cNvPr id="338" name="Google Shape;338;p29: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43" name="Google Shape;343;p30: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a:solidFill>
                  <a:srgbClr val="FF0000"/>
                </a:solidFill>
                <a:latin typeface="Proxima Nova"/>
                <a:ea typeface="Proxima Nova"/>
                <a:cs typeface="Proxima Nova"/>
                <a:sym typeface="Proxima Nova"/>
              </a:rPr>
              <a:t>[Teresa at podium]</a:t>
            </a:r>
            <a:endParaRPr sz="1800">
              <a:latin typeface="Proxima Nova"/>
              <a:ea typeface="Proxima Nova"/>
              <a:cs typeface="Proxima Nova"/>
              <a:sym typeface="Proxima Nova"/>
            </a:endParaRPr>
          </a:p>
          <a:p>
            <a:pPr>
              <a:buSzPts val="1800"/>
            </a:pPr>
            <a:endParaRPr sz="1800">
              <a:solidFill>
                <a:srgbClr val="000000"/>
              </a:solidFill>
              <a:latin typeface="Proxima Nova"/>
              <a:ea typeface="Proxima Nova"/>
              <a:cs typeface="Proxima Nova"/>
              <a:sym typeface="Proxima Nova"/>
            </a:endParaRPr>
          </a:p>
          <a:p>
            <a:pPr>
              <a:buClr>
                <a:srgbClr val="000000"/>
              </a:buClr>
              <a:buSzPts val="1800"/>
            </a:pPr>
            <a:r>
              <a:rPr lang="en-US" sz="1800">
                <a:solidFill>
                  <a:srgbClr val="000000"/>
                </a:solidFill>
                <a:latin typeface="Proxima Nova"/>
                <a:ea typeface="Proxima Nova"/>
                <a:cs typeface="Proxima Nova"/>
                <a:sym typeface="Proxima Nova"/>
              </a:rPr>
              <a:t>At each table, you will select a recorder and spokesperson.</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recorder is responsible for completing the worksheet. Make sure to complete the information in the box in the upper left corner.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spokesperson should facilitate discussions, keep the group focused so the work is completed on time, and then report table results.</a:t>
            </a:r>
            <a:endParaRPr/>
          </a:p>
          <a:p>
            <a:pPr>
              <a:buSzPts val="1800"/>
            </a:pPr>
            <a:br>
              <a:rPr lang="en-US"/>
            </a:br>
            <a:endParaRPr/>
          </a:p>
        </p:txBody>
      </p:sp>
      <p:sp>
        <p:nvSpPr>
          <p:cNvPr id="344" name="Google Shape;344;p30: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1" name="Google Shape;351;p31: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a:solidFill>
                  <a:srgbClr val="000000"/>
                </a:solidFill>
                <a:latin typeface="Proxima Nova"/>
                <a:ea typeface="Proxima Nova"/>
                <a:cs typeface="Proxima Nova"/>
                <a:sym typeface="Proxima Nova"/>
              </a:rPr>
              <a:t>Please make sure the information recorded on the group’s worksheet reflects general agreement of everyone at the table, not just the opinion of one or two individuals.</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Monitor the time to make sure you get done on time. We’ll start the reporting out at </a:t>
            </a:r>
            <a:r>
              <a:rPr lang="en-US" sz="1800" b="1">
                <a:solidFill>
                  <a:srgbClr val="000000"/>
                </a:solidFill>
                <a:latin typeface="Proxima Nova"/>
                <a:ea typeface="Proxima Nova"/>
                <a:cs typeface="Proxima Nova"/>
                <a:sym typeface="Proxima Nova"/>
              </a:rPr>
              <a:t>(name a time</a:t>
            </a: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b="1">
                <a:solidFill>
                  <a:srgbClr val="000000"/>
                </a:solidFill>
                <a:latin typeface="Proxima Nova"/>
                <a:ea typeface="Proxima Nova"/>
                <a:cs typeface="Proxima Nova"/>
                <a:sym typeface="Proxima Nova"/>
              </a:rPr>
              <a:t>At the end of the session we will only collect the worksheet that has been completed by the recorder.</a:t>
            </a:r>
            <a:endParaRPr/>
          </a:p>
          <a:p>
            <a:pPr>
              <a:buSzPts val="1800"/>
            </a:pPr>
            <a:br>
              <a:rPr lang="en-US"/>
            </a:br>
            <a:endParaRPr/>
          </a:p>
        </p:txBody>
      </p:sp>
      <p:sp>
        <p:nvSpPr>
          <p:cNvPr id="352" name="Google Shape;352;p31: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8" name="Google Shape;358;p3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As you begin your group discussion tonight we ask that you please keep these points in mind as you work toward consensus on the activities. </a:t>
            </a:r>
            <a:endParaRPr/>
          </a:p>
          <a:p>
            <a:pPr>
              <a:buSzPts val="1400"/>
            </a:pPr>
            <a:endParaRPr sz="1400" i="1">
              <a:solidFill>
                <a:srgbClr val="000000"/>
              </a:solidFill>
              <a:latin typeface="Proxima Nova"/>
              <a:ea typeface="Proxima Nova"/>
              <a:cs typeface="Proxima Nova"/>
              <a:sym typeface="Proxima Nova"/>
            </a:endParaRPr>
          </a:p>
          <a:p>
            <a:pPr>
              <a:buClr>
                <a:srgbClr val="000000"/>
              </a:buClr>
              <a:buSzPts val="1400"/>
            </a:pPr>
            <a:r>
              <a:rPr lang="en-US" sz="1400" b="1" i="1">
                <a:solidFill>
                  <a:srgbClr val="000000"/>
                </a:solidFill>
                <a:latin typeface="Proxima Nova"/>
                <a:ea typeface="Proxima Nova"/>
                <a:cs typeface="Proxima Nova"/>
                <a:sym typeface="Proxima Nova"/>
              </a:rPr>
              <a:t>(Read points)</a:t>
            </a:r>
            <a:endParaRPr/>
          </a:p>
        </p:txBody>
      </p:sp>
      <p:sp>
        <p:nvSpPr>
          <p:cNvPr id="359" name="Google Shape;359;p3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65" name="Google Shape;365;p3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dirty="0">
                <a:solidFill>
                  <a:srgbClr val="000000"/>
                </a:solidFill>
                <a:latin typeface="Proxima Nova"/>
                <a:ea typeface="Proxima Nova"/>
                <a:cs typeface="Proxima Nova"/>
                <a:sym typeface="Proxima Nova"/>
              </a:rPr>
              <a:t>We are asking each group to complete two activities.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i="1" dirty="0">
                <a:solidFill>
                  <a:srgbClr val="000000"/>
                </a:solidFill>
                <a:latin typeface="Proxima Nova"/>
                <a:ea typeface="Proxima Nova"/>
                <a:cs typeface="Proxima Nova"/>
                <a:sym typeface="Proxima Nova"/>
              </a:rPr>
              <a:t>(Read Tasks)</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Take a minute or two to review the tasks and then let’s get work. If you have questions about the work activities, </a:t>
            </a:r>
            <a:r>
              <a:rPr lang="en-US" sz="1800" dirty="0">
                <a:solidFill>
                  <a:srgbClr val="FF0000"/>
                </a:solidFill>
                <a:latin typeface="Proxima Nova"/>
                <a:ea typeface="Proxima Nova"/>
                <a:cs typeface="Proxima Nova"/>
                <a:sym typeface="Proxima Nova"/>
              </a:rPr>
              <a:t>just ask one of the Community Team Members who are walking around the room or send us note in the chat if in a virtual breakout room.   </a:t>
            </a:r>
            <a:endParaRPr dirty="0"/>
          </a:p>
          <a:p>
            <a:pPr>
              <a:buSzPts val="1800"/>
            </a:pPr>
            <a:endParaRPr sz="1800" dirty="0">
              <a:solidFill>
                <a:srgbClr val="FF0000"/>
              </a:solidFill>
              <a:latin typeface="Proxima Nova"/>
              <a:ea typeface="Proxima Nova"/>
              <a:cs typeface="Proxima Nova"/>
              <a:sym typeface="Proxima Nova"/>
            </a:endParaRPr>
          </a:p>
          <a:p>
            <a:pPr>
              <a:buClr>
                <a:srgbClr val="FF0000"/>
              </a:buClr>
              <a:buSzPts val="1800"/>
            </a:pPr>
            <a:r>
              <a:rPr lang="en-US" sz="1800" dirty="0">
                <a:solidFill>
                  <a:srgbClr val="FF0000"/>
                </a:solidFill>
                <a:latin typeface="Proxima Nova"/>
                <a:ea typeface="Proxima Nova"/>
                <a:cs typeface="Proxima Nova"/>
                <a:sym typeface="Proxima Nova"/>
              </a:rPr>
              <a:t>And please, we really need your help on this activity. Please pay special attention to Task #2 – it is very important for your group to rank your top 3 priorities for both the high school level and also for the middle school level.  Then, please offer recommendations for each priority.  When you list them 1 through 3, it helps us identify the top priorities moving forward for the Action Plan. Remember </a:t>
            </a:r>
            <a:r>
              <a:rPr lang="en-US" dirty="0">
                <a:solidFill>
                  <a:srgbClr val="FF0000"/>
                </a:solidFill>
                <a:latin typeface="Proxima Nova"/>
                <a:ea typeface="Proxima Nova"/>
                <a:cs typeface="Proxima Nova"/>
                <a:sym typeface="Proxima Nova"/>
              </a:rPr>
              <a:t>1</a:t>
            </a:r>
            <a:r>
              <a:rPr lang="en-US" sz="1800" dirty="0">
                <a:solidFill>
                  <a:srgbClr val="FF0000"/>
                </a:solidFill>
                <a:latin typeface="Proxima Nova"/>
                <a:ea typeface="Proxima Nova"/>
                <a:cs typeface="Proxima Nova"/>
                <a:sym typeface="Proxima Nova"/>
              </a:rPr>
              <a:t> is the highest and 3 is the lowest. </a:t>
            </a:r>
            <a:endParaRPr dirty="0"/>
          </a:p>
          <a:p>
            <a:pPr>
              <a:buSzPts val="1800"/>
            </a:pPr>
            <a:endParaRPr sz="1800" dirty="0">
              <a:solidFill>
                <a:srgbClr val="000000"/>
              </a:solidFill>
              <a:latin typeface="Proxima Nova"/>
              <a:ea typeface="Proxima Nova"/>
              <a:cs typeface="Proxima Nova"/>
              <a:sym typeface="Proxima Nova"/>
            </a:endParaRPr>
          </a:p>
          <a:p>
            <a:pPr>
              <a:buSzPts val="1800"/>
            </a:pPr>
            <a:r>
              <a:rPr lang="en-US" dirty="0">
                <a:latin typeface="Proxima Nova"/>
                <a:ea typeface="Proxima Nova"/>
                <a:cs typeface="Proxima Nova"/>
                <a:sym typeface="Proxima Nova"/>
              </a:rPr>
              <a:t>If you’re joining us virtually tonight, we’re sending you to special breakout rooms where you will complete the group same activity and then rejoin the in-person group to share your ideas. </a:t>
            </a:r>
            <a:endParaRPr dirty="0"/>
          </a:p>
          <a:p>
            <a:pPr>
              <a:buSzPts val="1800"/>
            </a:pPr>
            <a:br>
              <a:rPr lang="en-US" dirty="0">
                <a:latin typeface="Proxima Nova"/>
                <a:ea typeface="Proxima Nova"/>
                <a:cs typeface="Proxima Nova"/>
                <a:sym typeface="Proxima Nova"/>
              </a:rPr>
            </a:br>
            <a:br>
              <a:rPr lang="en-US" dirty="0">
                <a:latin typeface="Proxima Nova"/>
                <a:ea typeface="Proxima Nova"/>
                <a:cs typeface="Proxima Nova"/>
                <a:sym typeface="Proxima Nova"/>
              </a:rPr>
            </a:br>
            <a:endParaRPr dirty="0"/>
          </a:p>
        </p:txBody>
      </p:sp>
      <p:sp>
        <p:nvSpPr>
          <p:cNvPr id="366" name="Google Shape;366;p3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2" name="Google Shape;372;p3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dirty="0">
                <a:solidFill>
                  <a:srgbClr val="000000"/>
                </a:solidFill>
                <a:latin typeface="Proxima Nova"/>
                <a:ea typeface="Proxima Nova"/>
                <a:cs typeface="Proxima Nova"/>
                <a:sym typeface="Proxima Nova"/>
              </a:rPr>
              <a:t>Now it is time to hear from the tables and from the virtual groups. </a:t>
            </a:r>
            <a:r>
              <a:rPr lang="en-US" sz="1400" b="1" dirty="0">
                <a:solidFill>
                  <a:srgbClr val="FF0000"/>
                </a:solidFill>
                <a:latin typeface="Proxima Nova"/>
                <a:ea typeface="Proxima Nova"/>
                <a:cs typeface="Proxima Nova"/>
                <a:sym typeface="Proxima Nova"/>
              </a:rPr>
              <a:t>[Selected Community Chairs]</a:t>
            </a:r>
            <a:r>
              <a:rPr lang="en-US" sz="1400" dirty="0">
                <a:solidFill>
                  <a:srgbClr val="000000"/>
                </a:solidFill>
                <a:latin typeface="Proxima Nova"/>
                <a:ea typeface="Proxima Nova"/>
                <a:cs typeface="Proxima Nova"/>
                <a:sym typeface="Proxima Nova"/>
              </a:rPr>
              <a:t> will bring a microphone around to and try to get to as many groups as possible.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b="1" dirty="0">
                <a:solidFill>
                  <a:srgbClr val="000000"/>
                </a:solidFill>
                <a:latin typeface="Proxima Nova"/>
                <a:ea typeface="Proxima Nova"/>
                <a:cs typeface="Proxima Nova"/>
                <a:sym typeface="Proxima Nova"/>
              </a:rPr>
              <a:t>Please be brief so we can hear from as many tables as possible. We’ll collect the worksheet at the end of tonight’s session and document everything on our website.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From each table, let’s hear one of the favorite positive things about our district you learned tonight that you can share with a friend. Then tell us your top 3 priorities for </a:t>
            </a:r>
            <a:r>
              <a:rPr lang="en-US" sz="1400" dirty="0">
                <a:solidFill>
                  <a:srgbClr val="000000"/>
                </a:solidFill>
                <a:latin typeface="Proxima Nova"/>
              </a:rPr>
              <a:t>improving high school academic achievement  and then your top 3 for the middle school level.</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Okay, let’s get started!</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SzPts val="1400"/>
            </a:pPr>
            <a:r>
              <a:rPr lang="en-US" sz="1400" b="1" i="1" dirty="0">
                <a:latin typeface="Proxima Nova"/>
                <a:ea typeface="Proxima Nova"/>
                <a:cs typeface="Proxima Nova"/>
                <a:sym typeface="Proxima Nova"/>
              </a:rPr>
              <a:t>(Community chairpersons will take microphone from table to table for each group’s spokesperson to report. Be sure to collect the worksheet from the spokesperson as he/she finishes reporting.)</a:t>
            </a:r>
            <a:endParaRPr sz="1400" dirty="0">
              <a:latin typeface="Proxima Nova"/>
              <a:ea typeface="Proxima Nova"/>
              <a:cs typeface="Proxima Nova"/>
              <a:sym typeface="Proxima Nova"/>
            </a:endParaRPr>
          </a:p>
          <a:p>
            <a:pPr>
              <a:buSzPts val="1400"/>
            </a:pPr>
            <a:br>
              <a:rPr lang="en-US" sz="1400" dirty="0">
                <a:latin typeface="Proxima Nova"/>
                <a:ea typeface="Proxima Nova"/>
                <a:cs typeface="Proxima Nova"/>
                <a:sym typeface="Proxima Nova"/>
              </a:rPr>
            </a:br>
            <a:endParaRPr dirty="0"/>
          </a:p>
        </p:txBody>
      </p:sp>
      <p:sp>
        <p:nvSpPr>
          <p:cNvPr id="373" name="Google Shape;373;p3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50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8" name="Google Shape;378;p35: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latin typeface="Proxima Nova"/>
              <a:ea typeface="Proxima Nova"/>
              <a:cs typeface="Proxima Nova"/>
              <a:sym typeface="Proxima Nova"/>
            </a:endParaRPr>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Thanks for your hard work. I hope you enjoyed this meeting — it sounds like there were great discussions at the tables. </a:t>
            </a:r>
            <a:endParaRPr dirty="0"/>
          </a:p>
          <a:p>
            <a:pPr>
              <a:buSzPts val="1400"/>
            </a:pPr>
            <a:br>
              <a:rPr lang="en-US" sz="1400" dirty="0"/>
            </a:br>
            <a:r>
              <a:rPr lang="en-US" sz="1400" dirty="0">
                <a:solidFill>
                  <a:srgbClr val="000000"/>
                </a:solidFill>
                <a:latin typeface="Proxima Nova"/>
                <a:ea typeface="Proxima Nova"/>
                <a:cs typeface="Proxima Nova"/>
                <a:sym typeface="Proxima Nova"/>
              </a:rPr>
              <a:t>Next month will be the last scheduled Vision Forward community meeting. On May 17 we will be at Benton High School to learn more about how facilities can play a role in improving student achievement and best meet the needs of our students.  Please invite your friends and neighbors to this important session because all ideas and suggestions are important for our work.  </a:t>
            </a:r>
            <a:endParaRPr dirty="0"/>
          </a:p>
          <a:p>
            <a:pPr>
              <a:buSzPts val="1400"/>
            </a:pPr>
            <a:endParaRPr sz="1400" dirty="0"/>
          </a:p>
          <a:p>
            <a:pPr>
              <a:buClr>
                <a:srgbClr val="000000"/>
              </a:buClr>
              <a:buSzPts val="1400"/>
            </a:pPr>
            <a:r>
              <a:rPr lang="en-US" sz="1400" dirty="0">
                <a:solidFill>
                  <a:srgbClr val="000000"/>
                </a:solidFill>
                <a:latin typeface="Proxima Nova"/>
                <a:ea typeface="Proxima Nova"/>
                <a:cs typeface="Proxima Nova"/>
                <a:sym typeface="Proxima Nova"/>
              </a:rPr>
              <a:t>Don’t worry about picking up anything. And make sure and leave any Question/Comment forms on your table. </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Thanks for coming — see you in May!</a:t>
            </a:r>
            <a:endParaRPr sz="1400" dirty="0"/>
          </a:p>
          <a:p>
            <a:endParaRPr sz="1400" dirty="0"/>
          </a:p>
        </p:txBody>
      </p:sp>
      <p:sp>
        <p:nvSpPr>
          <p:cNvPr id="379" name="Google Shape;379;p35: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85" name="Google Shape;385;p3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386" name="Google Shape;386;p3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92" name="Google Shape;392;p3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393" name="Google Shape;393;p3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53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3">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1238499" y="1328952"/>
            <a:ext cx="9715002" cy="4101890"/>
          </a:xfrm>
          <a:prstGeom prst="rect">
            <a:avLst/>
          </a:prstGeom>
        </p:spPr>
      </p:pic>
    </p:spTree>
    <p:extLst>
      <p:ext uri="{BB962C8B-B14F-4D97-AF65-F5344CB8AC3E}">
        <p14:creationId xmlns:p14="http://schemas.microsoft.com/office/powerpoint/2010/main" val="5859589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3">
        <a:schemeClr val="bg1"/>
      </p:bgRef>
    </p:bg>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3D5DAC6B-18E6-EA4C-BC7F-C90891BAD41D}"/>
              </a:ext>
            </a:extLst>
          </p:cNvPr>
          <p:cNvSpPr/>
          <p:nvPr userDrawn="1"/>
        </p:nvSpPr>
        <p:spPr>
          <a:xfrm flipH="1">
            <a:off x="0" y="2877954"/>
            <a:ext cx="12192000" cy="3980046"/>
          </a:xfrm>
          <a:prstGeom prst="flowChartManualIn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anual Input 8">
            <a:extLst>
              <a:ext uri="{FF2B5EF4-FFF2-40B4-BE49-F238E27FC236}">
                <a16:creationId xmlns:a16="http://schemas.microsoft.com/office/drawing/2014/main" id="{70E711E0-814D-2F4A-8048-E4FA46196660}"/>
              </a:ext>
            </a:extLst>
          </p:cNvPr>
          <p:cNvSpPr/>
          <p:nvPr userDrawn="1"/>
        </p:nvSpPr>
        <p:spPr>
          <a:xfrm>
            <a:off x="-1" y="2877954"/>
            <a:ext cx="12192001" cy="398004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D5638-834E-F44E-ABBF-663A86D93DF9}"/>
              </a:ext>
            </a:extLst>
          </p:cNvPr>
          <p:cNvSpPr>
            <a:spLocks noGrp="1"/>
          </p:cNvSpPr>
          <p:nvPr>
            <p:ph type="ctrTitle"/>
          </p:nvPr>
        </p:nvSpPr>
        <p:spPr>
          <a:xfrm>
            <a:off x="1523999" y="3726456"/>
            <a:ext cx="9144000" cy="1052713"/>
          </a:xfrm>
        </p:spPr>
        <p:txBody>
          <a:bodyPr anchor="b">
            <a:normAutofit/>
          </a:bodyPr>
          <a:lstStyle>
            <a:lvl1pPr algn="ctr">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223B1DC-3975-1143-9E1A-1F20F635CB99}"/>
              </a:ext>
            </a:extLst>
          </p:cNvPr>
          <p:cNvSpPr>
            <a:spLocks noGrp="1"/>
          </p:cNvSpPr>
          <p:nvPr>
            <p:ph type="subTitle" idx="1"/>
          </p:nvPr>
        </p:nvSpPr>
        <p:spPr>
          <a:xfrm>
            <a:off x="1524000" y="5109861"/>
            <a:ext cx="9144000" cy="1052714"/>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3467100" y="504124"/>
            <a:ext cx="5143500" cy="2171700"/>
          </a:xfrm>
          <a:prstGeom prst="rect">
            <a:avLst/>
          </a:prstGeom>
        </p:spPr>
      </p:pic>
    </p:spTree>
    <p:extLst>
      <p:ext uri="{BB962C8B-B14F-4D97-AF65-F5344CB8AC3E}">
        <p14:creationId xmlns:p14="http://schemas.microsoft.com/office/powerpoint/2010/main" val="229232604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Manual Input 6">
            <a:extLst>
              <a:ext uri="{FF2B5EF4-FFF2-40B4-BE49-F238E27FC236}">
                <a16:creationId xmlns:a16="http://schemas.microsoft.com/office/drawing/2014/main" id="{DCB22423-7C0A-A14D-81D2-03C7C499004A}"/>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AA0C2-E313-3E4D-A352-E2D8116CA2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1C39C4-BB3A-C24B-B85D-382B2DA0E141}"/>
              </a:ext>
            </a:extLst>
          </p:cNvPr>
          <p:cNvSpPr>
            <a:spLocks noGrp="1"/>
          </p:cNvSpPr>
          <p:nvPr>
            <p:ph idx="1"/>
          </p:nvPr>
        </p:nvSpPr>
        <p:spPr>
          <a:xfrm>
            <a:off x="838200" y="1927653"/>
            <a:ext cx="10515600" cy="424930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4AECFDF-6CF7-8A4D-89BA-C3857A27A3A4}"/>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C187B5BC-CFC8-5E43-BE90-3B6BC7FDA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84F3F-500B-4E42-BE83-CE5591D5FAF1}"/>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7FECE24B-2A8A-594F-BEC3-470BB7A19EA6}"/>
              </a:ext>
            </a:extLst>
          </p:cNvPr>
          <p:cNvPicPr>
            <a:picLocks noChangeAspect="1"/>
          </p:cNvPicPr>
          <p:nvPr userDrawn="1"/>
        </p:nvPicPr>
        <p:blipFill>
          <a:blip r:embed="rId2"/>
          <a:stretch>
            <a:fillRect/>
          </a:stretch>
        </p:blipFill>
        <p:spPr>
          <a:xfrm>
            <a:off x="10917410" y="230190"/>
            <a:ext cx="1030200" cy="1030200"/>
          </a:xfrm>
          <a:prstGeom prst="rect">
            <a:avLst/>
          </a:prstGeom>
        </p:spPr>
      </p:pic>
    </p:spTree>
    <p:extLst>
      <p:ext uri="{BB962C8B-B14F-4D97-AF65-F5344CB8AC3E}">
        <p14:creationId xmlns:p14="http://schemas.microsoft.com/office/powerpoint/2010/main" val="108347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a:gsLst>
            <a:gs pos="0">
              <a:schemeClr val="accent5">
                <a:lumMod val="31000"/>
              </a:schemeClr>
            </a:gs>
            <a:gs pos="100000">
              <a:schemeClr val="tx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209212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gradFill>
          <a:gsLst>
            <a:gs pos="0">
              <a:schemeClr val="accent1">
                <a:lumMod val="38000"/>
              </a:schemeClr>
            </a:gs>
            <a:gs pos="100000">
              <a:schemeClr val="accent1"/>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336655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bg>
      <p:bgPr>
        <a:gradFill>
          <a:gsLst>
            <a:gs pos="0">
              <a:schemeClr val="accent3">
                <a:lumMod val="35000"/>
              </a:schemeClr>
            </a:gs>
            <a:gs pos="100000">
              <a:schemeClr val="accent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172448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Manual Input 7">
            <a:extLst>
              <a:ext uri="{FF2B5EF4-FFF2-40B4-BE49-F238E27FC236}">
                <a16:creationId xmlns:a16="http://schemas.microsoft.com/office/drawing/2014/main" id="{BE158014-45B7-6545-9C75-A10FFACC69AC}"/>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8E93A-847E-1649-8884-DB4F06E6345A}"/>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C7693DFF-FB1A-8E42-B6FF-1B078B7A72EC}"/>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8132AE3-85F0-1645-99DC-5C7852CF93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AF3FA0-170D-4C40-8EFD-4CB7A68D97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E628C-319F-2B44-973A-565ECA29C83B}"/>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6" name="Footer Placeholder 5">
            <a:extLst>
              <a:ext uri="{FF2B5EF4-FFF2-40B4-BE49-F238E27FC236}">
                <a16:creationId xmlns:a16="http://schemas.microsoft.com/office/drawing/2014/main" id="{95977990-11B0-4047-AFDE-1E415B65A5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926A65-04E4-724A-8D11-DCEE5AE1B35C}"/>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231269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D1409242-F9BF-2943-AE97-77F18C8E9876}"/>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EE8D16-DAF4-414E-A0E5-F7AA888961DD}"/>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3678FDD5-A45B-B449-A03D-FE29CB731737}"/>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88AF802-E8A8-844C-BA85-25ADA4D528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08564-1C1F-7749-8F84-E11EE40FFA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CFE396-3CB3-A341-AA81-CC05276C95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727DE1-7009-884C-84DB-DB086D4F0F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A6E975-4E32-DF46-9DEE-726C1A838769}"/>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8" name="Footer Placeholder 7">
            <a:extLst>
              <a:ext uri="{FF2B5EF4-FFF2-40B4-BE49-F238E27FC236}">
                <a16:creationId xmlns:a16="http://schemas.microsoft.com/office/drawing/2014/main" id="{9191F609-661E-5742-8F39-63A1F77505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4DC67F-3080-C44A-8870-47707397FD86}"/>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342118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Manual Input 5">
            <a:extLst>
              <a:ext uri="{FF2B5EF4-FFF2-40B4-BE49-F238E27FC236}">
                <a16:creationId xmlns:a16="http://schemas.microsoft.com/office/drawing/2014/main" id="{968CEEB1-3967-0047-87A4-C75455362C11}"/>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E0FBB69-A054-BE4F-BC81-4B91214EC3FF}"/>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B41B7371-01DA-A34F-ABC1-486458FEEA2E}"/>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5B1E03A0-B6EF-8046-92AC-DE4D900F8BCD}"/>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4" name="Footer Placeholder 3">
            <a:extLst>
              <a:ext uri="{FF2B5EF4-FFF2-40B4-BE49-F238E27FC236}">
                <a16:creationId xmlns:a16="http://schemas.microsoft.com/office/drawing/2014/main" id="{F9C5F241-3A47-F04C-8C6C-57CB5DE5AF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A36547-C42D-674E-985A-3E34161FE2BA}"/>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65069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3EA94-F2C6-B844-8F62-77E0051ABC59}"/>
              </a:ext>
            </a:extLst>
          </p:cNvPr>
          <p:cNvSpPr>
            <a:spLocks noGrp="1"/>
          </p:cNvSpPr>
          <p:nvPr>
            <p:ph type="dt" sz="half" idx="10"/>
          </p:nvPr>
        </p:nvSpPr>
        <p:spPr/>
        <p:txBody>
          <a:bodyPr/>
          <a:lstStyle/>
          <a:p>
            <a:fld id="{917F54EE-8507-F845-BEDD-2AB8D0BA199C}" type="datetimeFigureOut">
              <a:rPr lang="en-US" smtClean="0"/>
              <a:t>4/24/22</a:t>
            </a:fld>
            <a:endParaRPr lang="en-US"/>
          </a:p>
        </p:txBody>
      </p:sp>
      <p:sp>
        <p:nvSpPr>
          <p:cNvPr id="3" name="Footer Placeholder 2">
            <a:extLst>
              <a:ext uri="{FF2B5EF4-FFF2-40B4-BE49-F238E27FC236}">
                <a16:creationId xmlns:a16="http://schemas.microsoft.com/office/drawing/2014/main" id="{F3C92C09-1828-D440-A007-18C7D6D6B0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72EE48-0DC3-254F-843B-2B4382AB4548}"/>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145691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51A6A6-8BE8-5041-91EE-CEDD614FA6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A0D38B-8B12-8B4C-8D82-07F5D5154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32D0C-A444-E742-8D77-EE20D8EFE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F54EE-8507-F845-BEDD-2AB8D0BA199C}" type="datetimeFigureOut">
              <a:rPr lang="en-US" smtClean="0"/>
              <a:t>4/24/22</a:t>
            </a:fld>
            <a:endParaRPr lang="en-US"/>
          </a:p>
        </p:txBody>
      </p:sp>
      <p:sp>
        <p:nvSpPr>
          <p:cNvPr id="5" name="Footer Placeholder 4">
            <a:extLst>
              <a:ext uri="{FF2B5EF4-FFF2-40B4-BE49-F238E27FC236}">
                <a16:creationId xmlns:a16="http://schemas.microsoft.com/office/drawing/2014/main" id="{3C891222-3CA4-3444-B372-E361AF393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BF813C-A4B6-FA46-80D6-92011ACCCD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86C49-4B09-894B-9112-7EDC9217511F}" type="slidenum">
              <a:rPr lang="en-US" smtClean="0"/>
              <a:t>‹#›</a:t>
            </a:fld>
            <a:endParaRPr lang="en-US"/>
          </a:p>
        </p:txBody>
      </p:sp>
    </p:spTree>
    <p:extLst>
      <p:ext uri="{BB962C8B-B14F-4D97-AF65-F5344CB8AC3E}">
        <p14:creationId xmlns:p14="http://schemas.microsoft.com/office/powerpoint/2010/main" val="390592962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1" r:id="rId4"/>
    <p:sldLayoutId id="2147483656" r:id="rId5"/>
    <p:sldLayoutId id="2147483658" r:id="rId6"/>
    <p:sldLayoutId id="2147483652" r:id="rId7"/>
    <p:sldLayoutId id="2147483653" r:id="rId8"/>
    <p:sldLayoutId id="2147483654" r:id="rId9"/>
    <p:sldLayoutId id="214748365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mailto:communications@sjsd.k12.mo.u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www.washington.edu/news/2018/12/12/high-school-start-times-study/"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hyperlink" Target="https://www.chalkbeat.org/2018/10/11/21105869/holding-middle-schoolers-back-causes-dropout-rates-to-spike-new-research-finds" TargetMode="External"/><Relationship Id="rId5" Type="http://schemas.openxmlformats.org/officeDocument/2006/relationships/hyperlink" Target="https://nces.ed.gov/pubs95/web/95741.asp" TargetMode="External"/><Relationship Id="rId4" Type="http://schemas.openxmlformats.org/officeDocument/2006/relationships/hyperlink" Target="https://files.eric.ed.gov/fulltext/EJ1046328.pdf"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17.png"/><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60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a:spLocks noGrp="1"/>
          </p:cNvSpPr>
          <p:nvPr>
            <p:ph type="ctrTitle"/>
          </p:nvPr>
        </p:nvSpPr>
        <p:spPr>
          <a:xfrm>
            <a:off x="1066800" y="3586162"/>
            <a:ext cx="10067925" cy="129063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dirty="0">
                <a:solidFill>
                  <a:schemeClr val="lt1"/>
                </a:solidFill>
                <a:latin typeface="Arial"/>
                <a:ea typeface="Arial"/>
                <a:cs typeface="Arial"/>
                <a:sym typeface="Arial"/>
              </a:rPr>
              <a:t>Improving Student Performance</a:t>
            </a:r>
            <a:br>
              <a:rPr lang="en-US" sz="4300" b="0" i="0" u="none" dirty="0">
                <a:solidFill>
                  <a:schemeClr val="lt1"/>
                </a:solidFill>
                <a:latin typeface="Arial"/>
                <a:ea typeface="Arial"/>
                <a:cs typeface="Arial"/>
                <a:sym typeface="Arial"/>
              </a:rPr>
            </a:br>
            <a:r>
              <a:rPr lang="en-US" sz="4300" b="0" i="0" u="none" dirty="0">
                <a:solidFill>
                  <a:schemeClr val="lt1"/>
                </a:solidFill>
                <a:latin typeface="Arial"/>
                <a:ea typeface="Arial"/>
                <a:cs typeface="Arial"/>
                <a:sym typeface="Arial"/>
              </a:rPr>
              <a:t>Secondary Level</a:t>
            </a:r>
            <a:endParaRPr dirty="0"/>
          </a:p>
        </p:txBody>
      </p:sp>
      <p:sp>
        <p:nvSpPr>
          <p:cNvPr id="114" name="Google Shape;114;p2"/>
          <p:cNvSpPr txBox="1">
            <a:spLocks noGrp="1"/>
          </p:cNvSpPr>
          <p:nvPr>
            <p:ph type="subTitle" idx="1"/>
          </p:nvPr>
        </p:nvSpPr>
        <p:spPr>
          <a:xfrm>
            <a:off x="1524000" y="5059362"/>
            <a:ext cx="9144000" cy="1401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b="0" i="0" u="none" dirty="0">
                <a:solidFill>
                  <a:schemeClr val="accent1"/>
                </a:solidFill>
                <a:latin typeface="Arial"/>
                <a:ea typeface="Arial"/>
                <a:cs typeface="Arial"/>
                <a:sym typeface="Arial"/>
              </a:rPr>
              <a:t>April 26, 2022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Welcome</a:t>
            </a:r>
            <a:endParaRPr/>
          </a:p>
        </p:txBody>
      </p:sp>
      <p:sp>
        <p:nvSpPr>
          <p:cNvPr id="121" name="Google Shape;121;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Introduce yourself to others at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Put on a name tag</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Complete the information on the sign-in sheet</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ctr" rtl="0">
              <a:lnSpc>
                <a:spcPct val="90000"/>
              </a:lnSpc>
              <a:spcBef>
                <a:spcPts val="1000"/>
              </a:spcBef>
              <a:spcAft>
                <a:spcPts val="0"/>
              </a:spcAft>
              <a:buClr>
                <a:schemeClr val="dk1"/>
              </a:buClr>
              <a:buSzPts val="2400"/>
              <a:buFont typeface="Arial"/>
              <a:buNone/>
            </a:pPr>
            <a:r>
              <a:rPr lang="en-US" sz="2400" b="0" i="1" u="none" strike="noStrike" cap="none">
                <a:solidFill>
                  <a:schemeClr val="dk1"/>
                </a:solidFill>
                <a:latin typeface="Arial"/>
                <a:ea typeface="Arial"/>
                <a:cs typeface="Arial"/>
                <a:sym typeface="Arial"/>
              </a:rPr>
              <a:t>Bienvenidos. Gracias por venir esta noche. Hay una mesa designada si hablan espanol y necesitan ayuda si prefieren. </a:t>
            </a:r>
            <a:endParaRPr/>
          </a:p>
          <a:p>
            <a:pPr marL="228600" marR="0" lvl="0" indent="-76200" algn="l" rtl="0">
              <a:lnSpc>
                <a:spcPct val="90000"/>
              </a:lnSpc>
              <a:spcBef>
                <a:spcPts val="1000"/>
              </a:spcBef>
              <a:spcAft>
                <a:spcPts val="0"/>
              </a:spcAft>
              <a:buClr>
                <a:schemeClr val="dk1"/>
              </a:buClr>
              <a:buSzPts val="2400"/>
              <a:buFont typeface="Arial"/>
              <a:buNone/>
            </a:pPr>
            <a:endParaRPr sz="2400" b="0" i="1" u="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QR Code to Tonight’s Presentation</a:t>
            </a:r>
            <a:endParaRPr/>
          </a:p>
        </p:txBody>
      </p:sp>
      <p:sp>
        <p:nvSpPr>
          <p:cNvPr id="128" name="Google Shape;128;p4"/>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Look for the QR code on the agenda on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Scan the code with the camera on your phone.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This will take you to a link of tonight’s presentation. </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pic>
        <p:nvPicPr>
          <p:cNvPr id="129" name="Google Shape;129;p4"/>
          <p:cNvPicPr preferRelativeResize="0"/>
          <p:nvPr/>
        </p:nvPicPr>
        <p:blipFill rotWithShape="1">
          <a:blip r:embed="rId3">
            <a:alphaModFix/>
          </a:blip>
          <a:srcRect/>
          <a:stretch/>
        </p:blipFill>
        <p:spPr>
          <a:xfrm>
            <a:off x="8915400" y="2290762"/>
            <a:ext cx="2438400" cy="243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Co-Chairs</a:t>
            </a:r>
            <a:endParaRPr/>
          </a:p>
        </p:txBody>
      </p:sp>
      <p:pic>
        <p:nvPicPr>
          <p:cNvPr id="136" name="Google Shape;136;p5" descr="A person wearing glasses&#10;&#10;Description automatically generated with medium confidence"/>
          <p:cNvPicPr preferRelativeResize="0">
            <a:picLocks noGrp="1"/>
          </p:cNvPicPr>
          <p:nvPr>
            <p:ph type="body" idx="1"/>
          </p:nvPr>
        </p:nvPicPr>
        <p:blipFill rotWithShape="1">
          <a:blip r:embed="rId3">
            <a:alphaModFix/>
          </a:blip>
          <a:srcRect/>
          <a:stretch/>
        </p:blipFill>
        <p:spPr>
          <a:xfrm>
            <a:off x="568325" y="2132012"/>
            <a:ext cx="2433637" cy="3652837"/>
          </a:xfrm>
          <a:prstGeom prst="rect">
            <a:avLst/>
          </a:prstGeom>
          <a:noFill/>
          <a:ln>
            <a:noFill/>
          </a:ln>
        </p:spPr>
      </p:pic>
      <p:pic>
        <p:nvPicPr>
          <p:cNvPr id="137" name="Google Shape;137;p5" descr="A person smiling for the camera&#10;&#10;Description automatically generated with medium confidence"/>
          <p:cNvPicPr preferRelativeResize="0"/>
          <p:nvPr/>
        </p:nvPicPr>
        <p:blipFill rotWithShape="1">
          <a:blip r:embed="rId4">
            <a:alphaModFix/>
          </a:blip>
          <a:srcRect/>
          <a:stretch/>
        </p:blipFill>
        <p:spPr>
          <a:xfrm>
            <a:off x="3465512" y="2138362"/>
            <a:ext cx="2433637" cy="3651250"/>
          </a:xfrm>
          <a:prstGeom prst="rect">
            <a:avLst/>
          </a:prstGeom>
          <a:noFill/>
          <a:ln>
            <a:noFill/>
          </a:ln>
        </p:spPr>
      </p:pic>
      <p:pic>
        <p:nvPicPr>
          <p:cNvPr id="138" name="Google Shape;138;p5" descr="A picture containing person, indoor, wall, person&#10;&#10;Description automatically generated"/>
          <p:cNvPicPr preferRelativeResize="0"/>
          <p:nvPr/>
        </p:nvPicPr>
        <p:blipFill rotWithShape="1">
          <a:blip r:embed="rId5">
            <a:alphaModFix/>
          </a:blip>
          <a:srcRect/>
          <a:stretch/>
        </p:blipFill>
        <p:spPr>
          <a:xfrm>
            <a:off x="6362700" y="2138362"/>
            <a:ext cx="2433637" cy="3651250"/>
          </a:xfrm>
          <a:prstGeom prst="rect">
            <a:avLst/>
          </a:prstGeom>
          <a:noFill/>
          <a:ln>
            <a:noFill/>
          </a:ln>
        </p:spPr>
      </p:pic>
      <p:pic>
        <p:nvPicPr>
          <p:cNvPr id="139" name="Google Shape;139;p5" descr="A person wearing glasses&#10;&#10;Description automatically generated with low confidence"/>
          <p:cNvPicPr preferRelativeResize="0"/>
          <p:nvPr/>
        </p:nvPicPr>
        <p:blipFill rotWithShape="1">
          <a:blip r:embed="rId6">
            <a:alphaModFix/>
          </a:blip>
          <a:srcRect/>
          <a:stretch/>
        </p:blipFill>
        <p:spPr>
          <a:xfrm>
            <a:off x="9258300" y="2138362"/>
            <a:ext cx="2435225" cy="3651250"/>
          </a:xfrm>
          <a:prstGeom prst="rect">
            <a:avLst/>
          </a:prstGeom>
          <a:noFill/>
          <a:ln>
            <a:noFill/>
          </a:ln>
        </p:spPr>
      </p:pic>
      <p:sp>
        <p:nvSpPr>
          <p:cNvPr id="140" name="Google Shape;140;p5"/>
          <p:cNvSpPr txBox="1"/>
          <p:nvPr/>
        </p:nvSpPr>
        <p:spPr>
          <a:xfrm>
            <a:off x="568325"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Linda Bahrke</a:t>
            </a:r>
            <a:endParaRPr/>
          </a:p>
        </p:txBody>
      </p:sp>
      <p:sp>
        <p:nvSpPr>
          <p:cNvPr id="141" name="Google Shape;141;p5"/>
          <p:cNvSpPr txBox="1"/>
          <p:nvPr/>
        </p:nvSpPr>
        <p:spPr>
          <a:xfrm>
            <a:off x="6362700" y="5881687"/>
            <a:ext cx="2378075"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Bob Miller</a:t>
            </a:r>
            <a:endParaRPr/>
          </a:p>
        </p:txBody>
      </p:sp>
      <p:sp>
        <p:nvSpPr>
          <p:cNvPr id="142" name="Google Shape;142;p5"/>
          <p:cNvSpPr txBox="1"/>
          <p:nvPr/>
        </p:nvSpPr>
        <p:spPr>
          <a:xfrm>
            <a:off x="3465512"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David Hinde</a:t>
            </a:r>
            <a:endParaRPr/>
          </a:p>
        </p:txBody>
      </p:sp>
      <p:sp>
        <p:nvSpPr>
          <p:cNvPr id="143" name="Google Shape;143;p5"/>
          <p:cNvSpPr txBox="1"/>
          <p:nvPr/>
        </p:nvSpPr>
        <p:spPr>
          <a:xfrm>
            <a:off x="9258300" y="5881687"/>
            <a:ext cx="2379662"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Teresa Simmons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7"/>
          <p:cNvSpPr txBox="1">
            <a:spLocks noGrp="1"/>
          </p:cNvSpPr>
          <p:nvPr>
            <p:ph type="title"/>
          </p:nvPr>
        </p:nvSpPr>
        <p:spPr>
          <a:xfrm>
            <a:off x="471487" y="3638550"/>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Community Engagement Sessions (CES)</a:t>
            </a:r>
            <a:endParaRPr/>
          </a:p>
        </p:txBody>
      </p:sp>
      <p:sp>
        <p:nvSpPr>
          <p:cNvPr id="159" name="Google Shape;159;p7"/>
          <p:cNvSpPr txBox="1">
            <a:spLocks noGrp="1"/>
          </p:cNvSpPr>
          <p:nvPr>
            <p:ph type="body" idx="1"/>
          </p:nvPr>
        </p:nvSpPr>
        <p:spPr>
          <a:xfrm>
            <a:off x="831850" y="4589462"/>
            <a:ext cx="10515600" cy="15001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2400"/>
              <a:buNone/>
            </a:pPr>
            <a:endParaRPr sz="2400" b="0" i="0" u="none">
              <a:solidFill>
                <a:schemeClr val="accent1"/>
              </a:solidFill>
              <a:latin typeface="Arial"/>
              <a:ea typeface="Arial"/>
              <a:cs typeface="Arial"/>
              <a:sym typeface="Arial"/>
            </a:endParaRPr>
          </a:p>
          <a:p>
            <a:pPr marL="0" lvl="0" indent="0" algn="l" rtl="0">
              <a:lnSpc>
                <a:spcPct val="90000"/>
              </a:lnSpc>
              <a:spcBef>
                <a:spcPts val="1000"/>
              </a:spcBef>
              <a:spcAft>
                <a:spcPts val="0"/>
              </a:spcAft>
              <a:buClr>
                <a:schemeClr val="accent1"/>
              </a:buClr>
              <a:buSzPts val="2400"/>
              <a:buNone/>
            </a:pPr>
            <a:endParaRPr sz="2400" b="0" i="0" u="none">
              <a:solidFill>
                <a:schemeClr val="accen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3600" dirty="0">
                <a:solidFill>
                  <a:schemeClr val="lt1"/>
                </a:solidFill>
                <a:latin typeface="Arial"/>
                <a:cs typeface="Arial"/>
                <a:sym typeface="Arial"/>
              </a:rPr>
              <a:t>Vison Forward Is a Partnership</a:t>
            </a:r>
            <a:endParaRPr sz="3600" dirty="0"/>
          </a:p>
        </p:txBody>
      </p:sp>
      <p:sp>
        <p:nvSpPr>
          <p:cNvPr id="202" name="Google Shape;202;p14"/>
          <p:cNvSpPr txBox="1">
            <a:spLocks noGrp="1"/>
          </p:cNvSpPr>
          <p:nvPr>
            <p:ph type="body" idx="1"/>
          </p:nvPr>
        </p:nvSpPr>
        <p:spPr>
          <a:xfrm>
            <a:off x="838200" y="2106612"/>
            <a:ext cx="10759068"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We Need You!</a:t>
            </a:r>
            <a:endParaRPr lang="en-US" sz="2400" dirty="0">
              <a:sym typeface="Arial"/>
            </a:endParaRPr>
          </a:p>
          <a:p>
            <a:pPr marL="457200" lvl="1" indent="0">
              <a:lnSpc>
                <a:spcPct val="107000"/>
              </a:lnSpc>
              <a:spcBef>
                <a:spcPts val="0"/>
              </a:spcBef>
              <a:buClr>
                <a:schemeClr val="dk1"/>
              </a:buClr>
              <a:buSzPts val="2400"/>
              <a:buNone/>
            </a:pPr>
            <a:r>
              <a:rPr lang="en-US" dirty="0">
                <a:solidFill>
                  <a:schemeClr val="dk1"/>
                </a:solidFill>
                <a:effectLst/>
                <a:cs typeface="Arial"/>
                <a:sym typeface="Arial"/>
              </a:rPr>
              <a:t>Vision Forward is the result of a sincere desire </a:t>
            </a:r>
            <a:r>
              <a:rPr lang="en-US" dirty="0">
                <a:solidFill>
                  <a:schemeClr val="dk1"/>
                </a:solidFill>
                <a:cs typeface="Arial"/>
                <a:sym typeface="Arial"/>
              </a:rPr>
              <a:t>to improve the educational opportunities for our children. We review</a:t>
            </a:r>
            <a:r>
              <a:rPr lang="en-US" sz="2400" b="0" i="0" u="none" dirty="0">
                <a:solidFill>
                  <a:schemeClr val="dk1"/>
                </a:solidFill>
                <a:latin typeface="Arial"/>
                <a:ea typeface="Arial"/>
                <a:cs typeface="Arial"/>
                <a:sym typeface="Arial"/>
              </a:rPr>
              <a:t> information that reflects the community’s priorities to improve SJSD and will present recommendations to the St. Joseph Board of Education by December 2022.</a:t>
            </a:r>
            <a:endParaRPr lang="en-US" dirty="0"/>
          </a:p>
          <a:p>
            <a:pPr marL="457200" lvl="1" indent="0">
              <a:lnSpc>
                <a:spcPct val="107000"/>
              </a:lnSpc>
              <a:spcBef>
                <a:spcPts val="0"/>
              </a:spcBef>
              <a:buClr>
                <a:schemeClr val="dk1"/>
              </a:buClr>
              <a:buSzPts val="2400"/>
              <a:buNone/>
            </a:pPr>
            <a:endParaRPr lang="en-US" dirty="0">
              <a:solidFill>
                <a:schemeClr val="dk1"/>
              </a:solidFill>
              <a:cs typeface="Arial"/>
              <a:sym typeface="Arial"/>
            </a:endParaRPr>
          </a:p>
          <a:p>
            <a:pPr marL="457200" lvl="1" indent="0" algn="ctr">
              <a:lnSpc>
                <a:spcPct val="107000"/>
              </a:lnSpc>
              <a:spcBef>
                <a:spcPts val="0"/>
              </a:spcBef>
              <a:buClr>
                <a:schemeClr val="dk1"/>
              </a:buClr>
              <a:buSzPts val="2400"/>
              <a:buNone/>
            </a:pPr>
            <a:r>
              <a:rPr lang="en-US" sz="3200" b="1" dirty="0">
                <a:solidFill>
                  <a:schemeClr val="tx2">
                    <a:lumMod val="75000"/>
                  </a:schemeClr>
                </a:solidFill>
                <a:cs typeface="Arial"/>
                <a:sym typeface="Arial"/>
              </a:rPr>
              <a:t>All of Us Working Together</a:t>
            </a:r>
            <a:endParaRPr lang="en-US" sz="3200" dirty="0">
              <a:solidFill>
                <a:schemeClr val="dk1"/>
              </a:solidFill>
              <a:cs typeface="Arial"/>
              <a:sym typeface="Arial"/>
            </a:endParaRPr>
          </a:p>
          <a:p>
            <a:pPr marL="457200" lvl="1" indent="0" algn="ctr">
              <a:lnSpc>
                <a:spcPct val="107000"/>
              </a:lnSpc>
              <a:spcBef>
                <a:spcPts val="0"/>
              </a:spcBef>
              <a:buClr>
                <a:schemeClr val="dk1"/>
              </a:buClr>
              <a:buSzPts val="2400"/>
              <a:buNone/>
            </a:pPr>
            <a:endParaRPr lang="en-US" dirty="0">
              <a:solidFill>
                <a:schemeClr val="dk1"/>
              </a:solidFill>
              <a:cs typeface="Arial"/>
              <a:sym typeface="Arial"/>
            </a:endParaRPr>
          </a:p>
          <a:p>
            <a:pPr marL="457200" lvl="1" indent="0" algn="ctr">
              <a:lnSpc>
                <a:spcPct val="107000"/>
              </a:lnSpc>
              <a:spcBef>
                <a:spcPts val="0"/>
              </a:spcBef>
              <a:buClr>
                <a:schemeClr val="dk1"/>
              </a:buClr>
              <a:buSzPts val="2400"/>
              <a:buNone/>
            </a:pPr>
            <a:r>
              <a:rPr lang="en-US" dirty="0">
                <a:solidFill>
                  <a:schemeClr val="dk1"/>
                </a:solidFill>
                <a:cs typeface="Arial"/>
                <a:sym typeface="Arial"/>
              </a:rPr>
              <a:t>Residents, Business and Community Leaders, Parents and Educators</a:t>
            </a:r>
          </a:p>
          <a:p>
            <a:pPr marL="457200" lvl="1" indent="0" algn="ctr">
              <a:lnSpc>
                <a:spcPct val="107000"/>
              </a:lnSpc>
              <a:spcBef>
                <a:spcPts val="0"/>
              </a:spcBef>
              <a:buClr>
                <a:schemeClr val="dk1"/>
              </a:buClr>
              <a:buSzPts val="2400"/>
              <a:buNone/>
            </a:pPr>
            <a:r>
              <a:rPr lang="en-US" dirty="0">
                <a:solidFill>
                  <a:schemeClr val="dk1"/>
                </a:solidFill>
                <a:cs typeface="Arial"/>
                <a:sym typeface="Arial"/>
              </a:rPr>
              <a:t>A Strong Partnership That Will Make a Difference</a:t>
            </a: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nSpc>
                <a:spcPct val="107000"/>
              </a:lnSpc>
              <a:spcBef>
                <a:spcPts val="0"/>
              </a:spcBef>
              <a:buClr>
                <a:schemeClr val="dk1"/>
              </a:buClr>
              <a:buSzPts val="2400"/>
              <a:buNone/>
            </a:pPr>
            <a:endParaRPr lang="en-US" dirty="0">
              <a:solidFill>
                <a:schemeClr val="dk1"/>
              </a:solidFill>
              <a:cs typeface="Arial"/>
              <a:sym typeface="Arial"/>
            </a:endParaRPr>
          </a:p>
          <a:p>
            <a:pPr marL="457200" marR="0" lvl="1" indent="0" algn="l" rtl="0">
              <a:lnSpc>
                <a:spcPct val="107000"/>
              </a:lnSpc>
              <a:spcBef>
                <a:spcPts val="0"/>
              </a:spcBef>
              <a:spcAft>
                <a:spcPts val="0"/>
              </a:spcAft>
              <a:buClr>
                <a:schemeClr val="dk1"/>
              </a:buClr>
              <a:buSzPts val="2400"/>
              <a:buNone/>
            </a:pPr>
            <a:endParaRPr lang="en-US" sz="1800" b="0" i="0" u="none" strike="noStrike" dirty="0">
              <a:solidFill>
                <a:srgbClr val="000000"/>
              </a:solidFill>
              <a:effectLst/>
              <a:latin typeface="Open Sans" panose="020B0606030504020204" pitchFamily="34" charset="0"/>
            </a:endParaRPr>
          </a:p>
          <a:p>
            <a:pPr marL="685800" marR="0" lvl="1" indent="-228600" algn="l" rtl="0">
              <a:lnSpc>
                <a:spcPct val="107000"/>
              </a:lnSpc>
              <a:spcBef>
                <a:spcPts val="0"/>
              </a:spcBef>
              <a:spcAft>
                <a:spcPts val="0"/>
              </a:spcAft>
              <a:buClr>
                <a:schemeClr val="dk1"/>
              </a:buClr>
              <a:buSzPts val="2400"/>
              <a:buFont typeface="Arial"/>
              <a:buChar char="•"/>
            </a:pPr>
            <a:endParaRPr dirty="0"/>
          </a:p>
          <a:p>
            <a:pPr marL="0" marR="0" lvl="0" indent="0" algn="l" rtl="0">
              <a:lnSpc>
                <a:spcPct val="107000"/>
              </a:lnSpc>
              <a:spcBef>
                <a:spcPts val="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5778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Sign-in Sheet</a:t>
            </a:r>
            <a:endParaRPr/>
          </a:p>
        </p:txBody>
      </p:sp>
      <p:pic>
        <p:nvPicPr>
          <p:cNvPr id="195" name="Google Shape;195;p13"/>
          <p:cNvPicPr preferRelativeResize="0"/>
          <p:nvPr/>
        </p:nvPicPr>
        <p:blipFill rotWithShape="1">
          <a:blip r:embed="rId3">
            <a:alphaModFix/>
          </a:blip>
          <a:srcRect/>
          <a:stretch/>
        </p:blipFill>
        <p:spPr>
          <a:xfrm>
            <a:off x="3074988" y="2005013"/>
            <a:ext cx="6042025" cy="4672012"/>
          </a:xfrm>
          <a:prstGeom prst="rect">
            <a:avLst/>
          </a:prstGeom>
          <a:noFill/>
          <a:ln w="9525" cap="flat" cmpd="sng">
            <a:solidFill>
              <a:schemeClr val="dk1"/>
            </a:solidFill>
            <a:prstDash val="solid"/>
            <a:miter lim="800000"/>
            <a:headEnd type="none" w="sm" len="sm"/>
            <a:tailEnd type="none" w="sm" len="sm"/>
          </a:ln>
          <a:effectLst>
            <a:outerShdw blurRad="50800" dist="38100" dir="8100000" algn="tr" rotWithShape="0">
              <a:srgbClr val="000000">
                <a:alpha val="39607"/>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dirty="0">
                <a:solidFill>
                  <a:schemeClr val="lt1"/>
                </a:solidFill>
                <a:latin typeface="Arial"/>
                <a:ea typeface="Arial"/>
                <a:cs typeface="Arial"/>
                <a:sym typeface="Arial"/>
              </a:rPr>
              <a:t>Questions/Comments</a:t>
            </a:r>
            <a:endParaRPr dirty="0"/>
          </a:p>
        </p:txBody>
      </p:sp>
      <p:sp>
        <p:nvSpPr>
          <p:cNvPr id="187" name="Google Shape;187;p12"/>
          <p:cNvSpPr txBox="1">
            <a:spLocks noGrp="1"/>
          </p:cNvSpPr>
          <p:nvPr>
            <p:ph type="body" idx="1"/>
          </p:nvPr>
        </p:nvSpPr>
        <p:spPr>
          <a:xfrm>
            <a:off x="838200" y="2173287"/>
            <a:ext cx="6602412" cy="417512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Fill out “I Have a Question/Comment” form</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Email </a:t>
            </a:r>
            <a:r>
              <a:rPr lang="en-US" sz="2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communications@sjsd.k12.mo.us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Ask Questions during Small Group Time </a:t>
            </a:r>
            <a:endParaRPr/>
          </a:p>
        </p:txBody>
      </p:sp>
      <p:pic>
        <p:nvPicPr>
          <p:cNvPr id="188" name="Google Shape;188;p12"/>
          <p:cNvPicPr preferRelativeResize="0"/>
          <p:nvPr/>
        </p:nvPicPr>
        <p:blipFill rotWithShape="1">
          <a:blip r:embed="rId4">
            <a:alphaModFix/>
          </a:blip>
          <a:srcRect/>
          <a:stretch/>
        </p:blipFill>
        <p:spPr>
          <a:xfrm>
            <a:off x="7904163" y="1741488"/>
            <a:ext cx="3144837" cy="5038725"/>
          </a:xfrm>
          <a:prstGeom prst="rect">
            <a:avLst/>
          </a:prstGeom>
          <a:noFill/>
          <a:ln w="9525" cap="flat" cmpd="sng">
            <a:solidFill>
              <a:schemeClr val="dk1"/>
            </a:solidFill>
            <a:prstDash val="solid"/>
            <a:miter lim="800000"/>
            <a:headEnd type="none" w="sm" len="sm"/>
            <a:tailEnd type="none" w="sm" len="sm"/>
          </a:ln>
          <a:effectLst>
            <a:outerShdw blurRad="50800" dist="38100" dir="2700000" algn="tl" rotWithShape="0">
              <a:srgbClr val="000000">
                <a:alpha val="39607"/>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271376" y="1943075"/>
            <a:ext cx="10515600" cy="419262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dirty="0">
                <a:solidFill>
                  <a:schemeClr val="lt1"/>
                </a:solidFill>
                <a:latin typeface="Arial"/>
                <a:ea typeface="Arial"/>
                <a:cs typeface="Arial"/>
                <a:sym typeface="Arial"/>
              </a:rPr>
              <a:t>Improving Student Performance</a:t>
            </a:r>
            <a:br>
              <a:rPr lang="en-US" sz="7200" b="0" i="0" u="none" dirty="0">
                <a:solidFill>
                  <a:schemeClr val="lt1"/>
                </a:solidFill>
                <a:latin typeface="Arial"/>
                <a:ea typeface="Arial"/>
                <a:cs typeface="Arial"/>
                <a:sym typeface="Arial"/>
              </a:rPr>
            </a:br>
            <a:r>
              <a:rPr lang="en-US" sz="3600" b="0" i="0" u="none" dirty="0">
                <a:solidFill>
                  <a:schemeClr val="lt1"/>
                </a:solidFill>
                <a:latin typeface="Arial"/>
                <a:ea typeface="Arial"/>
                <a:cs typeface="Arial"/>
                <a:sym typeface="Arial"/>
              </a:rPr>
              <a:t>Secondary Level –High School &amp; Middle School </a:t>
            </a:r>
            <a:br>
              <a:rPr lang="en-US" sz="7200" b="0" i="0" u="none" dirty="0">
                <a:solidFill>
                  <a:schemeClr val="lt1"/>
                </a:solidFill>
                <a:latin typeface="Arial"/>
                <a:ea typeface="Arial"/>
                <a:cs typeface="Arial"/>
                <a:sym typeface="Arial"/>
              </a:rPr>
            </a:br>
            <a:endParaRPr dirty="0"/>
          </a:p>
        </p:txBody>
      </p:sp>
      <p:sp>
        <p:nvSpPr>
          <p:cNvPr id="216" name="Google Shape;216;p16"/>
          <p:cNvSpPr txBox="1">
            <a:spLocks noGrp="1"/>
          </p:cNvSpPr>
          <p:nvPr>
            <p:ph type="body" idx="1"/>
          </p:nvPr>
        </p:nvSpPr>
        <p:spPr>
          <a:xfrm>
            <a:off x="425450" y="5282120"/>
            <a:ext cx="10515600"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a:buClr>
                <a:schemeClr val="dk1"/>
              </a:buClr>
              <a:buSzPts val="2400"/>
            </a:pPr>
            <a:r>
              <a:rPr lang="en-US" sz="2400" b="0" i="1" u="none" dirty="0">
                <a:solidFill>
                  <a:schemeClr val="dk1"/>
                </a:solidFill>
                <a:latin typeface="Arial"/>
                <a:ea typeface="Arial"/>
                <a:cs typeface="Arial"/>
                <a:sym typeface="Arial"/>
              </a:rPr>
              <a:t>Presenter: 	</a:t>
            </a:r>
            <a:r>
              <a:rPr lang="en-US" dirty="0"/>
              <a:t>Dr. Ashly McGinnis, Principal, Lafayette High School and </a:t>
            </a:r>
          </a:p>
          <a:p>
            <a:pPr>
              <a:buClr>
                <a:schemeClr val="dk1"/>
              </a:buClr>
              <a:buSzPts val="2400"/>
            </a:pPr>
            <a:r>
              <a:rPr lang="en-US" dirty="0"/>
              <a:t>		</a:t>
            </a:r>
          </a:p>
          <a:p>
            <a:pPr marL="0" lvl="0" indent="0" algn="l" rtl="0">
              <a:lnSpc>
                <a:spcPct val="90000"/>
              </a:lnSpc>
              <a:spcBef>
                <a:spcPts val="1000"/>
              </a:spcBef>
              <a:spcAft>
                <a:spcPts val="0"/>
              </a:spcAft>
              <a:buClr>
                <a:schemeClr val="dk1"/>
              </a:buClr>
              <a:buSzPts val="24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p:txBody>
          <a:bodyPr/>
          <a:lstStyle/>
          <a:p>
            <a:r>
              <a:rPr lang="en-US" dirty="0"/>
              <a:t>Secondary Education</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lstStyle/>
          <a:p>
            <a:r>
              <a:rPr lang="en-US" dirty="0"/>
              <a:t>Dr. Ashly McGinnis, Principal</a:t>
            </a:r>
          </a:p>
          <a:p>
            <a:r>
              <a:rPr lang="en-US" dirty="0"/>
              <a:t>Lafayette High School</a:t>
            </a:r>
          </a:p>
        </p:txBody>
      </p:sp>
    </p:spTree>
    <p:extLst>
      <p:ext uri="{BB962C8B-B14F-4D97-AF65-F5344CB8AC3E}">
        <p14:creationId xmlns:p14="http://schemas.microsoft.com/office/powerpoint/2010/main" val="203678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20A9FD72-DDBD-C144-AD8A-C68D8908AE28}"/>
              </a:ext>
            </a:extLst>
          </p:cNvPr>
          <p:cNvSpPr>
            <a:spLocks noGrp="1" noChangeArrowheads="1"/>
          </p:cNvSpPr>
          <p:nvPr>
            <p:ph type="title"/>
          </p:nvPr>
        </p:nvSpPr>
        <p:spPr/>
        <p:txBody>
          <a:bodyPr>
            <a:normAutofit/>
          </a:bodyPr>
          <a:lstStyle/>
          <a:p>
            <a:pPr eaLnBrk="1" hangingPunct="1"/>
            <a:r>
              <a:rPr lang="en-US" altLang="en-US" sz="3600" dirty="0"/>
              <a:t>Our Secondary Schools</a:t>
            </a:r>
          </a:p>
        </p:txBody>
      </p:sp>
      <p:sp>
        <p:nvSpPr>
          <p:cNvPr id="3" name="Content Placeholder 2">
            <a:extLst>
              <a:ext uri="{FF2B5EF4-FFF2-40B4-BE49-F238E27FC236}">
                <a16:creationId xmlns:a16="http://schemas.microsoft.com/office/drawing/2014/main" id="{7569FD9B-B099-7E4F-AF01-DDA32118B3B0}"/>
              </a:ext>
            </a:extLst>
          </p:cNvPr>
          <p:cNvSpPr>
            <a:spLocks noGrp="1"/>
          </p:cNvSpPr>
          <p:nvPr>
            <p:ph idx="1"/>
          </p:nvPr>
        </p:nvSpPr>
        <p:spPr>
          <a:xfrm>
            <a:off x="838200" y="1892968"/>
            <a:ext cx="10515600" cy="4965032"/>
          </a:xfrm>
        </p:spPr>
        <p:txBody>
          <a:bodyPr rtlCol="0">
            <a:noAutofit/>
          </a:bodyPr>
          <a:lstStyle/>
          <a:p>
            <a:pPr eaLnBrk="1" fontAlgn="auto" hangingPunct="1">
              <a:spcAft>
                <a:spcPts val="0"/>
              </a:spcAft>
              <a:defRPr/>
            </a:pPr>
            <a:r>
              <a:rPr lang="en-US" sz="2000" dirty="0"/>
              <a:t>Middle Schools:  </a:t>
            </a:r>
          </a:p>
          <a:p>
            <a:pPr lvl="1">
              <a:defRPr/>
            </a:pPr>
            <a:r>
              <a:rPr lang="en-US" sz="1800" dirty="0"/>
              <a:t>Bode (7, 8)</a:t>
            </a:r>
          </a:p>
          <a:p>
            <a:pPr lvl="1">
              <a:defRPr/>
            </a:pPr>
            <a:r>
              <a:rPr lang="en-US" sz="1800" dirty="0" err="1"/>
              <a:t>Robidoux</a:t>
            </a:r>
            <a:r>
              <a:rPr lang="en-US" sz="1800" dirty="0"/>
              <a:t> (6, 7, 8)</a:t>
            </a:r>
          </a:p>
          <a:p>
            <a:pPr lvl="1">
              <a:defRPr/>
            </a:pPr>
            <a:r>
              <a:rPr lang="en-US" sz="1800" dirty="0"/>
              <a:t>Spring Garden (6, 7, 8)</a:t>
            </a:r>
          </a:p>
          <a:p>
            <a:pPr lvl="1">
              <a:defRPr/>
            </a:pPr>
            <a:r>
              <a:rPr lang="en-US" sz="1800" dirty="0"/>
              <a:t>Truman (7, 8)</a:t>
            </a:r>
          </a:p>
          <a:p>
            <a:pPr eaLnBrk="1" fontAlgn="auto" hangingPunct="1">
              <a:spcAft>
                <a:spcPts val="0"/>
              </a:spcAft>
              <a:defRPr/>
            </a:pPr>
            <a:r>
              <a:rPr lang="en-US" sz="2000" dirty="0"/>
              <a:t>High Schools:  Benton, Central, Lafayette (open enrollment as a freshman)</a:t>
            </a:r>
          </a:p>
          <a:p>
            <a:pPr eaLnBrk="1" fontAlgn="auto" hangingPunct="1">
              <a:spcAft>
                <a:spcPts val="0"/>
              </a:spcAft>
              <a:defRPr/>
            </a:pPr>
            <a:r>
              <a:rPr lang="en-US" sz="2000" dirty="0"/>
              <a:t>Alternative School:  Webster</a:t>
            </a:r>
          </a:p>
          <a:p>
            <a:pPr eaLnBrk="1" fontAlgn="auto" hangingPunct="1">
              <a:spcAft>
                <a:spcPts val="0"/>
              </a:spcAft>
              <a:defRPr/>
            </a:pPr>
            <a:r>
              <a:rPr lang="en-US" sz="2000" dirty="0"/>
              <a:t>Technical School:  Hillyard</a:t>
            </a:r>
          </a:p>
          <a:p>
            <a:pPr eaLnBrk="1" fontAlgn="auto" hangingPunct="1">
              <a:spcAft>
                <a:spcPts val="0"/>
              </a:spcAft>
              <a:defRPr/>
            </a:pPr>
            <a:r>
              <a:rPr lang="en-US" sz="2000" dirty="0"/>
              <a:t>Virtual Academy </a:t>
            </a:r>
          </a:p>
          <a:p>
            <a:pPr eaLnBrk="1" fontAlgn="auto" hangingPunct="1">
              <a:spcAft>
                <a:spcPts val="0"/>
              </a:spcAft>
              <a:defRPr/>
            </a:pPr>
            <a:endParaRPr lang="en-US" sz="2000" dirty="0"/>
          </a:p>
          <a:p>
            <a:pPr marL="0" indent="0" eaLnBrk="1" fontAlgn="auto" hangingPunct="1">
              <a:spcAft>
                <a:spcPts val="0"/>
              </a:spcAft>
              <a:buNone/>
              <a:defRPr/>
            </a:pPr>
            <a:r>
              <a:rPr lang="en-US" sz="2000" dirty="0"/>
              <a:t>*Title I Secondary Schools – Lafayette, </a:t>
            </a:r>
            <a:r>
              <a:rPr lang="en-US" sz="2000" dirty="0" err="1"/>
              <a:t>Robidoux</a:t>
            </a:r>
            <a:r>
              <a:rPr lang="en-US" sz="2000" dirty="0"/>
              <a:t>, Truman</a:t>
            </a:r>
          </a:p>
          <a:p>
            <a:pPr lvl="1">
              <a:defRPr/>
            </a:pPr>
            <a:r>
              <a:rPr lang="en-US" sz="1800" dirty="0"/>
              <a:t>Family Involvement Coordinator, Behavior Interventionist, Teacher Interventionists (ELA or math), tutoring funds, para support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8E58-6FD5-0B41-B7E7-D87AF129A7D8}"/>
              </a:ext>
            </a:extLst>
          </p:cNvPr>
          <p:cNvSpPr>
            <a:spLocks noGrp="1"/>
          </p:cNvSpPr>
          <p:nvPr>
            <p:ph type="title"/>
          </p:nvPr>
        </p:nvSpPr>
        <p:spPr/>
        <p:txBody>
          <a:bodyPr>
            <a:normAutofit/>
          </a:bodyPr>
          <a:lstStyle/>
          <a:p>
            <a:r>
              <a:rPr lang="en-US" dirty="0"/>
              <a:t>Middle Level Feeder Pattern</a:t>
            </a:r>
          </a:p>
        </p:txBody>
      </p:sp>
      <p:sp>
        <p:nvSpPr>
          <p:cNvPr id="3" name="Content Placeholder 2">
            <a:extLst>
              <a:ext uri="{FF2B5EF4-FFF2-40B4-BE49-F238E27FC236}">
                <a16:creationId xmlns:a16="http://schemas.microsoft.com/office/drawing/2014/main" id="{0DD06592-A0EE-5746-B500-01963CE5C20F}"/>
              </a:ext>
            </a:extLst>
          </p:cNvPr>
          <p:cNvSpPr>
            <a:spLocks noGrp="1"/>
          </p:cNvSpPr>
          <p:nvPr>
            <p:ph idx="1"/>
          </p:nvPr>
        </p:nvSpPr>
        <p:spPr>
          <a:xfrm>
            <a:off x="340963" y="1690688"/>
            <a:ext cx="11499742" cy="4802187"/>
          </a:xfrm>
        </p:spPr>
        <p:txBody>
          <a:bodyPr>
            <a:normAutofit fontScale="85000" lnSpcReduction="20000"/>
          </a:bodyPr>
          <a:lstStyle/>
          <a:p>
            <a:endParaRPr lang="en-US" dirty="0"/>
          </a:p>
          <a:p>
            <a:pPr>
              <a:buFont typeface="Wingdings" pitchFamily="2" charset="2"/>
              <a:buChar char="§"/>
            </a:pPr>
            <a:r>
              <a:rPr lang="en-US" sz="2400" dirty="0"/>
              <a:t>Bode Middle School – Ellison, Coleman, Field, Oak Grove, Edison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Robidoux Middle School – Lindbergh (K-5), Pershing, Carden Park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Spring Garden Middle School – Hosea (K-5), Hyde (K-5), Carden Park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Truman Middle School – </a:t>
            </a:r>
            <a:r>
              <a:rPr lang="en-US" sz="2400" dirty="0" err="1"/>
              <a:t>Skaith</a:t>
            </a:r>
            <a:r>
              <a:rPr lang="en-US" sz="2400" dirty="0"/>
              <a:t>, Pickett, Parkway, Mark Twain, Carden Park </a:t>
            </a:r>
          </a:p>
          <a:p>
            <a:pPr>
              <a:buFont typeface="Wingdings" pitchFamily="2" charset="2"/>
              <a:buChar char="§"/>
            </a:pPr>
            <a:endParaRPr lang="en-US" sz="2400" dirty="0"/>
          </a:p>
          <a:p>
            <a:pPr>
              <a:buFont typeface="Wingdings" pitchFamily="2" charset="2"/>
              <a:buChar char="§"/>
            </a:pPr>
            <a:endParaRPr lang="en-US" sz="2400" dirty="0"/>
          </a:p>
          <a:p>
            <a:pPr marL="0" indent="0">
              <a:buNone/>
            </a:pPr>
            <a:r>
              <a:rPr lang="en-US" sz="1800" dirty="0"/>
              <a:t>*All elementary schools are K-6 unless noted otherwise.</a:t>
            </a:r>
          </a:p>
          <a:p>
            <a:endParaRPr lang="en-US" dirty="0"/>
          </a:p>
        </p:txBody>
      </p:sp>
      <p:graphicFrame>
        <p:nvGraphicFramePr>
          <p:cNvPr id="4" name="Table 4">
            <a:extLst>
              <a:ext uri="{FF2B5EF4-FFF2-40B4-BE49-F238E27FC236}">
                <a16:creationId xmlns:a16="http://schemas.microsoft.com/office/drawing/2014/main" id="{11EF0A9C-A794-70C5-2B94-5FD6D6448BB6}"/>
              </a:ext>
            </a:extLst>
          </p:cNvPr>
          <p:cNvGraphicFramePr>
            <a:graphicFrameLocks noGrp="1"/>
          </p:cNvGraphicFramePr>
          <p:nvPr/>
        </p:nvGraphicFramePr>
        <p:xfrm>
          <a:off x="838197" y="3429000"/>
          <a:ext cx="8081211"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gridCol w="2693737">
                  <a:extLst>
                    <a:ext uri="{9D8B030D-6E8A-4147-A177-3AD203B41FA5}">
                      <a16:colId xmlns:a16="http://schemas.microsoft.com/office/drawing/2014/main" val="2877456153"/>
                    </a:ext>
                  </a:extLst>
                </a:gridCol>
              </a:tblGrid>
              <a:tr h="272358">
                <a:tc>
                  <a:txBody>
                    <a:bodyPr/>
                    <a:lstStyle/>
                    <a:p>
                      <a:r>
                        <a:rPr lang="en-US" dirty="0"/>
                        <a:t>6</a:t>
                      </a:r>
                      <a:r>
                        <a:rPr lang="en-US" baseline="30000" dirty="0"/>
                        <a:t>th</a:t>
                      </a:r>
                      <a:r>
                        <a:rPr lang="en-US" dirty="0"/>
                        <a:t> grade = 78</a:t>
                      </a:r>
                    </a:p>
                  </a:txBody>
                  <a:tcPr/>
                </a:tc>
                <a:tc>
                  <a:txBody>
                    <a:bodyPr/>
                    <a:lstStyle/>
                    <a:p>
                      <a:r>
                        <a:rPr lang="en-US" dirty="0"/>
                        <a:t>7</a:t>
                      </a:r>
                      <a:r>
                        <a:rPr lang="en-US" baseline="30000" dirty="0"/>
                        <a:t>th</a:t>
                      </a:r>
                      <a:r>
                        <a:rPr lang="en-US" dirty="0"/>
                        <a:t> grade = 139</a:t>
                      </a:r>
                    </a:p>
                  </a:txBody>
                  <a:tcPr/>
                </a:tc>
                <a:tc>
                  <a:txBody>
                    <a:bodyPr/>
                    <a:lstStyle/>
                    <a:p>
                      <a:r>
                        <a:rPr lang="en-US" dirty="0"/>
                        <a:t>8</a:t>
                      </a:r>
                      <a:r>
                        <a:rPr lang="en-US" baseline="30000" dirty="0"/>
                        <a:t>th</a:t>
                      </a:r>
                      <a:r>
                        <a:rPr lang="en-US" dirty="0"/>
                        <a:t> grade = 178</a:t>
                      </a:r>
                    </a:p>
                  </a:txBody>
                  <a:tcPr/>
                </a:tc>
                <a:extLst>
                  <a:ext uri="{0D108BD9-81ED-4DB2-BD59-A6C34878D82A}">
                    <a16:rowId xmlns:a16="http://schemas.microsoft.com/office/drawing/2014/main" val="2182258632"/>
                  </a:ext>
                </a:extLst>
              </a:tr>
            </a:tbl>
          </a:graphicData>
        </a:graphic>
      </p:graphicFrame>
      <p:graphicFrame>
        <p:nvGraphicFramePr>
          <p:cNvPr id="5" name="Table 4">
            <a:extLst>
              <a:ext uri="{FF2B5EF4-FFF2-40B4-BE49-F238E27FC236}">
                <a16:creationId xmlns:a16="http://schemas.microsoft.com/office/drawing/2014/main" id="{6AF36853-24D0-E353-DD3D-216F898BC4B9}"/>
              </a:ext>
            </a:extLst>
          </p:cNvPr>
          <p:cNvGraphicFramePr>
            <a:graphicFrameLocks noGrp="1"/>
          </p:cNvGraphicFramePr>
          <p:nvPr/>
        </p:nvGraphicFramePr>
        <p:xfrm>
          <a:off x="838197" y="4457541"/>
          <a:ext cx="8081211"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gridCol w="2693737">
                  <a:extLst>
                    <a:ext uri="{9D8B030D-6E8A-4147-A177-3AD203B41FA5}">
                      <a16:colId xmlns:a16="http://schemas.microsoft.com/office/drawing/2014/main" val="2877456153"/>
                    </a:ext>
                  </a:extLst>
                </a:gridCol>
              </a:tblGrid>
              <a:tr h="0">
                <a:tc>
                  <a:txBody>
                    <a:bodyPr/>
                    <a:lstStyle/>
                    <a:p>
                      <a:r>
                        <a:rPr lang="en-US" dirty="0"/>
                        <a:t>6</a:t>
                      </a:r>
                      <a:r>
                        <a:rPr lang="en-US" baseline="30000" dirty="0"/>
                        <a:t>th</a:t>
                      </a:r>
                      <a:r>
                        <a:rPr lang="en-US" dirty="0"/>
                        <a:t> grade = 157</a:t>
                      </a:r>
                    </a:p>
                  </a:txBody>
                  <a:tcPr/>
                </a:tc>
                <a:tc>
                  <a:txBody>
                    <a:bodyPr/>
                    <a:lstStyle/>
                    <a:p>
                      <a:r>
                        <a:rPr lang="en-US" dirty="0"/>
                        <a:t>7</a:t>
                      </a:r>
                      <a:r>
                        <a:rPr lang="en-US" baseline="30000" dirty="0"/>
                        <a:t>th</a:t>
                      </a:r>
                      <a:r>
                        <a:rPr lang="en-US" dirty="0"/>
                        <a:t> grade = 160</a:t>
                      </a:r>
                    </a:p>
                  </a:txBody>
                  <a:tcPr/>
                </a:tc>
                <a:tc>
                  <a:txBody>
                    <a:bodyPr/>
                    <a:lstStyle/>
                    <a:p>
                      <a:r>
                        <a:rPr lang="en-US" dirty="0"/>
                        <a:t>8</a:t>
                      </a:r>
                      <a:r>
                        <a:rPr lang="en-US" baseline="30000" dirty="0"/>
                        <a:t>th</a:t>
                      </a:r>
                      <a:r>
                        <a:rPr lang="en-US" dirty="0"/>
                        <a:t> grade = 169</a:t>
                      </a:r>
                    </a:p>
                  </a:txBody>
                  <a:tcPr/>
                </a:tc>
                <a:extLst>
                  <a:ext uri="{0D108BD9-81ED-4DB2-BD59-A6C34878D82A}">
                    <a16:rowId xmlns:a16="http://schemas.microsoft.com/office/drawing/2014/main" val="2182258632"/>
                  </a:ext>
                </a:extLst>
              </a:tr>
            </a:tbl>
          </a:graphicData>
        </a:graphic>
      </p:graphicFrame>
      <p:graphicFrame>
        <p:nvGraphicFramePr>
          <p:cNvPr id="6" name="Table 4">
            <a:extLst>
              <a:ext uri="{FF2B5EF4-FFF2-40B4-BE49-F238E27FC236}">
                <a16:creationId xmlns:a16="http://schemas.microsoft.com/office/drawing/2014/main" id="{22E5E606-23CA-6DEB-87C8-1D46154B3F21}"/>
              </a:ext>
            </a:extLst>
          </p:cNvPr>
          <p:cNvGraphicFramePr>
            <a:graphicFrameLocks noGrp="1"/>
          </p:cNvGraphicFramePr>
          <p:nvPr/>
        </p:nvGraphicFramePr>
        <p:xfrm>
          <a:off x="838199" y="2400459"/>
          <a:ext cx="5387474"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tblGrid>
              <a:tr h="0">
                <a:tc>
                  <a:txBody>
                    <a:bodyPr/>
                    <a:lstStyle/>
                    <a:p>
                      <a:r>
                        <a:rPr lang="en-US" baseline="0" dirty="0"/>
                        <a:t>7</a:t>
                      </a:r>
                      <a:r>
                        <a:rPr lang="en-US" baseline="30000" dirty="0"/>
                        <a:t>th</a:t>
                      </a:r>
                      <a:r>
                        <a:rPr lang="en-US" baseline="0" dirty="0"/>
                        <a:t> grade = 259</a:t>
                      </a:r>
                    </a:p>
                  </a:txBody>
                  <a:tcPr/>
                </a:tc>
                <a:tc>
                  <a:txBody>
                    <a:bodyPr/>
                    <a:lstStyle/>
                    <a:p>
                      <a:r>
                        <a:rPr lang="en-US" dirty="0"/>
                        <a:t>8</a:t>
                      </a:r>
                      <a:r>
                        <a:rPr lang="en-US" baseline="30000" dirty="0"/>
                        <a:t>th</a:t>
                      </a:r>
                      <a:r>
                        <a:rPr lang="en-US" dirty="0"/>
                        <a:t> grade = 258</a:t>
                      </a:r>
                    </a:p>
                  </a:txBody>
                  <a:tcPr/>
                </a:tc>
                <a:extLst>
                  <a:ext uri="{0D108BD9-81ED-4DB2-BD59-A6C34878D82A}">
                    <a16:rowId xmlns:a16="http://schemas.microsoft.com/office/drawing/2014/main" val="2182258632"/>
                  </a:ext>
                </a:extLst>
              </a:tr>
            </a:tbl>
          </a:graphicData>
        </a:graphic>
      </p:graphicFrame>
      <p:graphicFrame>
        <p:nvGraphicFramePr>
          <p:cNvPr id="8" name="Table 4">
            <a:extLst>
              <a:ext uri="{FF2B5EF4-FFF2-40B4-BE49-F238E27FC236}">
                <a16:creationId xmlns:a16="http://schemas.microsoft.com/office/drawing/2014/main" id="{876D12EF-FB66-C861-3AD0-5116B6A2507F}"/>
              </a:ext>
            </a:extLst>
          </p:cNvPr>
          <p:cNvGraphicFramePr>
            <a:graphicFrameLocks noGrp="1"/>
          </p:cNvGraphicFramePr>
          <p:nvPr/>
        </p:nvGraphicFramePr>
        <p:xfrm>
          <a:off x="838199" y="5475208"/>
          <a:ext cx="5387474"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tblGrid>
              <a:tr h="0">
                <a:tc>
                  <a:txBody>
                    <a:bodyPr/>
                    <a:lstStyle/>
                    <a:p>
                      <a:r>
                        <a:rPr lang="en-US" baseline="0" dirty="0"/>
                        <a:t>7</a:t>
                      </a:r>
                      <a:r>
                        <a:rPr lang="en-US" baseline="30000" dirty="0"/>
                        <a:t>th</a:t>
                      </a:r>
                      <a:r>
                        <a:rPr lang="en-US" baseline="0" dirty="0"/>
                        <a:t> grade = 242</a:t>
                      </a:r>
                    </a:p>
                  </a:txBody>
                  <a:tcPr/>
                </a:tc>
                <a:tc>
                  <a:txBody>
                    <a:bodyPr/>
                    <a:lstStyle/>
                    <a:p>
                      <a:r>
                        <a:rPr lang="en-US" dirty="0"/>
                        <a:t>8</a:t>
                      </a:r>
                      <a:r>
                        <a:rPr lang="en-US" baseline="30000" dirty="0"/>
                        <a:t>th</a:t>
                      </a:r>
                      <a:r>
                        <a:rPr lang="en-US" dirty="0"/>
                        <a:t> grade = 215</a:t>
                      </a:r>
                    </a:p>
                  </a:txBody>
                  <a:tcPr/>
                </a:tc>
                <a:extLst>
                  <a:ext uri="{0D108BD9-81ED-4DB2-BD59-A6C34878D82A}">
                    <a16:rowId xmlns:a16="http://schemas.microsoft.com/office/drawing/2014/main" val="2182258632"/>
                  </a:ext>
                </a:extLst>
              </a:tr>
            </a:tbl>
          </a:graphicData>
        </a:graphic>
      </p:graphicFrame>
    </p:spTree>
    <p:extLst>
      <p:ext uri="{BB962C8B-B14F-4D97-AF65-F5344CB8AC3E}">
        <p14:creationId xmlns:p14="http://schemas.microsoft.com/office/powerpoint/2010/main" val="372834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Description automatically generated">
            <a:extLst>
              <a:ext uri="{FF2B5EF4-FFF2-40B4-BE49-F238E27FC236}">
                <a16:creationId xmlns:a16="http://schemas.microsoft.com/office/drawing/2014/main" id="{0D806E1D-8CE0-9EE4-4E0F-88EC435DF051}"/>
              </a:ext>
            </a:extLst>
          </p:cNvPr>
          <p:cNvPicPr>
            <a:picLocks noChangeAspect="1"/>
          </p:cNvPicPr>
          <p:nvPr/>
        </p:nvPicPr>
        <p:blipFill>
          <a:blip r:embed="rId3"/>
          <a:stretch>
            <a:fillRect/>
          </a:stretch>
        </p:blipFill>
        <p:spPr>
          <a:xfrm>
            <a:off x="1444681" y="329618"/>
            <a:ext cx="9303941" cy="6199632"/>
          </a:xfrm>
          <a:prstGeom prst="rect">
            <a:avLst/>
          </a:prstGeom>
        </p:spPr>
      </p:pic>
    </p:spTree>
    <p:extLst>
      <p:ext uri="{BB962C8B-B14F-4D97-AF65-F5344CB8AC3E}">
        <p14:creationId xmlns:p14="http://schemas.microsoft.com/office/powerpoint/2010/main" val="3397014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BAED-7E2B-2945-ADE5-C2FF4B147D42}"/>
              </a:ext>
            </a:extLst>
          </p:cNvPr>
          <p:cNvSpPr>
            <a:spLocks noGrp="1"/>
          </p:cNvSpPr>
          <p:nvPr>
            <p:ph type="title"/>
          </p:nvPr>
        </p:nvSpPr>
        <p:spPr>
          <a:xfrm>
            <a:off x="-119920" y="465445"/>
            <a:ext cx="11906038" cy="1325563"/>
          </a:xfrm>
        </p:spPr>
        <p:txBody>
          <a:bodyPr>
            <a:normAutofit/>
          </a:bodyPr>
          <a:lstStyle/>
          <a:p>
            <a:pPr algn="ctr"/>
            <a:r>
              <a:rPr lang="en-US" sz="3600" dirty="0"/>
              <a:t>Middle School      vs.         Junior High </a:t>
            </a:r>
          </a:p>
        </p:txBody>
      </p:sp>
      <p:graphicFrame>
        <p:nvGraphicFramePr>
          <p:cNvPr id="6" name="Content Placeholder 2">
            <a:extLst>
              <a:ext uri="{FF2B5EF4-FFF2-40B4-BE49-F238E27FC236}">
                <a16:creationId xmlns:a16="http://schemas.microsoft.com/office/drawing/2014/main" id="{EC4C061A-7776-FD7E-E018-D62508DB3B33}"/>
              </a:ext>
            </a:extLst>
          </p:cNvPr>
          <p:cNvGraphicFramePr>
            <a:graphicFrameLocks noGrp="1"/>
          </p:cNvGraphicFramePr>
          <p:nvPr>
            <p:ph idx="1"/>
            <p:extLst>
              <p:ext uri="{D42A27DB-BD31-4B8C-83A1-F6EECF244321}">
                <p14:modId xmlns:p14="http://schemas.microsoft.com/office/powerpoint/2010/main" val="3026916824"/>
              </p:ext>
            </p:extLst>
          </p:nvPr>
        </p:nvGraphicFramePr>
        <p:xfrm>
          <a:off x="209812" y="1971675"/>
          <a:ext cx="5518354" cy="4886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Content Placeholder 2">
            <a:extLst>
              <a:ext uri="{FF2B5EF4-FFF2-40B4-BE49-F238E27FC236}">
                <a16:creationId xmlns:a16="http://schemas.microsoft.com/office/drawing/2014/main" id="{8EF3ED55-C603-184B-8B27-4D7E874E4E51}"/>
              </a:ext>
            </a:extLst>
          </p:cNvPr>
          <p:cNvGraphicFramePr>
            <a:graphicFrameLocks/>
          </p:cNvGraphicFramePr>
          <p:nvPr>
            <p:extLst>
              <p:ext uri="{D42A27DB-BD31-4B8C-83A1-F6EECF244321}">
                <p14:modId xmlns:p14="http://schemas.microsoft.com/office/powerpoint/2010/main" val="3723323399"/>
              </p:ext>
            </p:extLst>
          </p:nvPr>
        </p:nvGraphicFramePr>
        <p:xfrm>
          <a:off x="6463834" y="1971674"/>
          <a:ext cx="5518354" cy="48863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57397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8E58-6FD5-0B41-B7E7-D87AF129A7D8}"/>
              </a:ext>
            </a:extLst>
          </p:cNvPr>
          <p:cNvSpPr>
            <a:spLocks noGrp="1"/>
          </p:cNvSpPr>
          <p:nvPr>
            <p:ph type="title"/>
          </p:nvPr>
        </p:nvSpPr>
        <p:spPr>
          <a:xfrm>
            <a:off x="602166" y="365125"/>
            <a:ext cx="10751634" cy="1325563"/>
          </a:xfrm>
        </p:spPr>
        <p:txBody>
          <a:bodyPr>
            <a:normAutofit/>
          </a:bodyPr>
          <a:lstStyle/>
          <a:p>
            <a:r>
              <a:rPr lang="en-US" sz="3600" dirty="0"/>
              <a:t>SJSD Middle Level Structures </a:t>
            </a:r>
          </a:p>
        </p:txBody>
      </p:sp>
      <p:sp>
        <p:nvSpPr>
          <p:cNvPr id="3" name="Content Placeholder 2">
            <a:extLst>
              <a:ext uri="{FF2B5EF4-FFF2-40B4-BE49-F238E27FC236}">
                <a16:creationId xmlns:a16="http://schemas.microsoft.com/office/drawing/2014/main" id="{0DD06592-A0EE-5746-B500-01963CE5C20F}"/>
              </a:ext>
            </a:extLst>
          </p:cNvPr>
          <p:cNvSpPr>
            <a:spLocks noGrp="1"/>
          </p:cNvSpPr>
          <p:nvPr>
            <p:ph idx="1"/>
          </p:nvPr>
        </p:nvSpPr>
        <p:spPr>
          <a:xfrm>
            <a:off x="602165" y="2061275"/>
            <a:ext cx="11238539" cy="4431600"/>
          </a:xfrm>
        </p:spPr>
        <p:txBody>
          <a:bodyPr>
            <a:normAutofit/>
          </a:bodyPr>
          <a:lstStyle/>
          <a:p>
            <a:pPr marL="0" indent="0">
              <a:buNone/>
            </a:pPr>
            <a:endParaRPr lang="en-US" sz="2400" dirty="0"/>
          </a:p>
          <a:p>
            <a:pPr>
              <a:lnSpc>
                <a:spcPct val="100000"/>
              </a:lnSpc>
              <a:spcBef>
                <a:spcPts val="600"/>
              </a:spcBef>
              <a:buFont typeface="Wingdings" pitchFamily="2" charset="2"/>
              <a:buChar char="§"/>
            </a:pPr>
            <a:r>
              <a:rPr lang="en-US" sz="2400" b="1" dirty="0"/>
              <a:t>Bode Middle School</a:t>
            </a:r>
          </a:p>
          <a:p>
            <a:pPr marL="457200" indent="-457200">
              <a:lnSpc>
                <a:spcPct val="100000"/>
              </a:lnSpc>
              <a:spcBef>
                <a:spcPts val="600"/>
              </a:spcBef>
              <a:buNone/>
            </a:pPr>
            <a:r>
              <a:rPr lang="en-US" sz="2000" dirty="0"/>
              <a:t>	organized by grade level / common department plan time </a:t>
            </a:r>
          </a:p>
          <a:p>
            <a:pPr>
              <a:lnSpc>
                <a:spcPct val="100000"/>
              </a:lnSpc>
              <a:spcBef>
                <a:spcPts val="600"/>
              </a:spcBef>
              <a:buFont typeface="Wingdings" pitchFamily="2" charset="2"/>
              <a:buChar char="§"/>
            </a:pPr>
            <a:r>
              <a:rPr lang="en-US" sz="2400" b="1" dirty="0"/>
              <a:t>Robidoux Middle School</a:t>
            </a:r>
          </a:p>
          <a:p>
            <a:pPr marL="457200" lvl="1" indent="0">
              <a:lnSpc>
                <a:spcPct val="100000"/>
              </a:lnSpc>
              <a:spcBef>
                <a:spcPts val="600"/>
              </a:spcBef>
              <a:buNone/>
            </a:pPr>
            <a:r>
              <a:rPr lang="en-US" sz="2000" dirty="0"/>
              <a:t>organized by grade level / common department plan time</a:t>
            </a:r>
          </a:p>
          <a:p>
            <a:pPr>
              <a:lnSpc>
                <a:spcPct val="100000"/>
              </a:lnSpc>
              <a:spcBef>
                <a:spcPts val="600"/>
              </a:spcBef>
              <a:buFont typeface="Wingdings" pitchFamily="2" charset="2"/>
              <a:buChar char="§"/>
            </a:pPr>
            <a:r>
              <a:rPr lang="en-US" sz="2400" b="1" dirty="0"/>
              <a:t>Truman Middle School</a:t>
            </a:r>
          </a:p>
          <a:p>
            <a:pPr marL="457200" lvl="1" indent="0">
              <a:lnSpc>
                <a:spcPct val="100000"/>
              </a:lnSpc>
              <a:spcBef>
                <a:spcPts val="600"/>
              </a:spcBef>
              <a:buNone/>
            </a:pPr>
            <a:r>
              <a:rPr lang="en-US" sz="2000" dirty="0"/>
              <a:t>organized by team / common team plan time</a:t>
            </a:r>
          </a:p>
          <a:p>
            <a:pPr>
              <a:lnSpc>
                <a:spcPct val="100000"/>
              </a:lnSpc>
              <a:spcBef>
                <a:spcPts val="600"/>
              </a:spcBef>
              <a:buFont typeface="Wingdings" pitchFamily="2" charset="2"/>
              <a:buChar char="§"/>
            </a:pPr>
            <a:r>
              <a:rPr lang="en-US" sz="2400" b="1" dirty="0"/>
              <a:t>Spring Garden Middle School</a:t>
            </a:r>
          </a:p>
          <a:p>
            <a:pPr marL="457200" lvl="1" indent="0">
              <a:lnSpc>
                <a:spcPct val="100000"/>
              </a:lnSpc>
              <a:spcBef>
                <a:spcPts val="600"/>
              </a:spcBef>
              <a:buNone/>
            </a:pPr>
            <a:r>
              <a:rPr lang="en-US" sz="2000" dirty="0"/>
              <a:t>organized by department / common department plan time</a:t>
            </a:r>
          </a:p>
          <a:p>
            <a:pPr>
              <a:buFont typeface="Wingdings" pitchFamily="2" charset="2"/>
              <a:buChar char="§"/>
            </a:pPr>
            <a:endParaRPr lang="en-US" sz="2400" dirty="0"/>
          </a:p>
          <a:p>
            <a:pPr>
              <a:buFont typeface="Wingdings" pitchFamily="2" charset="2"/>
              <a:buChar char="§"/>
            </a:pPr>
            <a:endParaRPr lang="en-US" dirty="0"/>
          </a:p>
          <a:p>
            <a:endParaRPr lang="en-US" dirty="0"/>
          </a:p>
        </p:txBody>
      </p:sp>
    </p:spTree>
    <p:extLst>
      <p:ext uri="{BB962C8B-B14F-4D97-AF65-F5344CB8AC3E}">
        <p14:creationId xmlns:p14="http://schemas.microsoft.com/office/powerpoint/2010/main" val="2956632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8E58-6FD5-0B41-B7E7-D87AF129A7D8}"/>
              </a:ext>
            </a:extLst>
          </p:cNvPr>
          <p:cNvSpPr>
            <a:spLocks noGrp="1"/>
          </p:cNvSpPr>
          <p:nvPr>
            <p:ph type="title"/>
          </p:nvPr>
        </p:nvSpPr>
        <p:spPr/>
        <p:txBody>
          <a:bodyPr>
            <a:normAutofit/>
          </a:bodyPr>
          <a:lstStyle/>
          <a:p>
            <a:r>
              <a:rPr lang="en-US" sz="3600" dirty="0"/>
              <a:t>NASSP Breaking Ranks </a:t>
            </a:r>
          </a:p>
        </p:txBody>
      </p:sp>
      <p:sp>
        <p:nvSpPr>
          <p:cNvPr id="3" name="Content Placeholder 2">
            <a:extLst>
              <a:ext uri="{FF2B5EF4-FFF2-40B4-BE49-F238E27FC236}">
                <a16:creationId xmlns:a16="http://schemas.microsoft.com/office/drawing/2014/main" id="{0DD06592-A0EE-5746-B500-01963CE5C20F}"/>
              </a:ext>
            </a:extLst>
          </p:cNvPr>
          <p:cNvSpPr>
            <a:spLocks noGrp="1"/>
          </p:cNvSpPr>
          <p:nvPr>
            <p:ph idx="1"/>
          </p:nvPr>
        </p:nvSpPr>
        <p:spPr>
          <a:xfrm>
            <a:off x="340963" y="2061275"/>
            <a:ext cx="11499742" cy="4431600"/>
          </a:xfrm>
        </p:spPr>
        <p:txBody>
          <a:bodyPr>
            <a:normAutofit/>
          </a:bodyPr>
          <a:lstStyle/>
          <a:p>
            <a:pPr marL="0" indent="0">
              <a:buNone/>
            </a:pPr>
            <a:r>
              <a:rPr lang="en-US" dirty="0"/>
              <a:t>At the Middle Level….</a:t>
            </a:r>
          </a:p>
          <a:p>
            <a:pPr marL="0" indent="0">
              <a:buNone/>
            </a:pPr>
            <a:endParaRPr lang="en-US" dirty="0"/>
          </a:p>
          <a:p>
            <a:pPr marL="0" indent="0">
              <a:buNone/>
            </a:pPr>
            <a:r>
              <a:rPr lang="en-US" i="1" dirty="0"/>
              <a:t>At no other time in the life cycle are the changes of finding one’s self and losing one’s self so closely aligned.</a:t>
            </a:r>
          </a:p>
          <a:p>
            <a:pPr marL="0" indent="0">
              <a:buNone/>
            </a:pPr>
            <a:r>
              <a:rPr lang="en-US" i="1" dirty="0"/>
              <a:t>									</a:t>
            </a:r>
            <a:r>
              <a:rPr lang="en-US" dirty="0"/>
              <a:t> ~Erik Erikson</a:t>
            </a:r>
          </a:p>
          <a:p>
            <a:pPr marL="0" indent="0">
              <a:buNone/>
            </a:pPr>
            <a:endParaRPr lang="en-US" sz="1600" i="1" dirty="0"/>
          </a:p>
          <a:p>
            <a:pPr marL="0" indent="0">
              <a:buNone/>
            </a:pPr>
            <a:endParaRPr lang="en-US" sz="1600" i="1" dirty="0"/>
          </a:p>
          <a:p>
            <a:pPr marL="0" indent="0">
              <a:buNone/>
            </a:pPr>
            <a:endParaRPr lang="en-US" sz="1600" i="1" dirty="0"/>
          </a:p>
          <a:p>
            <a:pPr marL="0" indent="0">
              <a:buNone/>
            </a:pPr>
            <a:endParaRPr lang="en-US" sz="1600" i="1" dirty="0"/>
          </a:p>
          <a:p>
            <a:pPr marL="0" indent="0">
              <a:buNone/>
            </a:pPr>
            <a:r>
              <a:rPr lang="en-US" sz="1600" i="1" dirty="0"/>
              <a:t>NASSP - National Association of Secondary School Principals</a:t>
            </a:r>
          </a:p>
          <a:p>
            <a:pPr marL="0" indent="0">
              <a:buNone/>
            </a:pPr>
            <a:endParaRPr lang="en-US" sz="2400" dirty="0"/>
          </a:p>
          <a:p>
            <a:pPr>
              <a:buFont typeface="Wingdings" pitchFamily="2" charset="2"/>
              <a:buChar char="§"/>
            </a:pPr>
            <a:endParaRPr lang="en-US" sz="2400" dirty="0"/>
          </a:p>
          <a:p>
            <a:pPr>
              <a:buFont typeface="Wingdings" pitchFamily="2" charset="2"/>
              <a:buChar char="§"/>
            </a:pPr>
            <a:endParaRPr lang="en-US" sz="2400" dirty="0"/>
          </a:p>
          <a:p>
            <a:pPr>
              <a:buFont typeface="Wingdings" pitchFamily="2" charset="2"/>
              <a:buChar char="§"/>
            </a:pPr>
            <a:endParaRPr lang="en-US" dirty="0"/>
          </a:p>
          <a:p>
            <a:endParaRPr lang="en-US" dirty="0"/>
          </a:p>
        </p:txBody>
      </p:sp>
    </p:spTree>
    <p:extLst>
      <p:ext uri="{BB962C8B-B14F-4D97-AF65-F5344CB8AC3E}">
        <p14:creationId xmlns:p14="http://schemas.microsoft.com/office/powerpoint/2010/main" val="319668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5" cy="1325563"/>
          </a:xfrm>
        </p:spPr>
        <p:txBody>
          <a:bodyPr>
            <a:normAutofit/>
          </a:bodyPr>
          <a:lstStyle/>
          <a:p>
            <a:pPr eaLnBrk="1" hangingPunct="1"/>
            <a:r>
              <a:rPr lang="en-US" altLang="en-US" sz="3600" dirty="0"/>
              <a:t>School Capacity Breakdown</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617732904"/>
              </p:ext>
            </p:extLst>
          </p:nvPr>
        </p:nvGraphicFramePr>
        <p:xfrm>
          <a:off x="422785" y="2179756"/>
          <a:ext cx="11297147" cy="3772094"/>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714423">
                <a:tc>
                  <a:txBody>
                    <a:bodyPr/>
                    <a:lstStyle/>
                    <a:p>
                      <a:r>
                        <a:rPr lang="en-US" sz="1800" b="1" dirty="0">
                          <a:solidFill>
                            <a:schemeClr val="tx1"/>
                          </a:solidFill>
                        </a:rPr>
                        <a:t>School</a:t>
                      </a:r>
                    </a:p>
                  </a:txBody>
                  <a:tcPr/>
                </a:tc>
                <a:tc>
                  <a:txBody>
                    <a:bodyPr/>
                    <a:lstStyle/>
                    <a:p>
                      <a:r>
                        <a:rPr lang="en-US" sz="1800" dirty="0">
                          <a:solidFill>
                            <a:schemeClr val="tx1"/>
                          </a:solidFill>
                        </a:rPr>
                        <a:t>Max Capacity</a:t>
                      </a:r>
                    </a:p>
                  </a:txBody>
                  <a:tcPr/>
                </a:tc>
                <a:tc>
                  <a:txBody>
                    <a:bodyPr/>
                    <a:lstStyle/>
                    <a:p>
                      <a:r>
                        <a:rPr lang="en-US" sz="1800" dirty="0">
                          <a:solidFill>
                            <a:schemeClr val="tx1"/>
                          </a:solidFill>
                        </a:rPr>
                        <a:t>Optimum Capacity</a:t>
                      </a:r>
                    </a:p>
                  </a:txBody>
                  <a:tcPr/>
                </a:tc>
                <a:tc>
                  <a:txBody>
                    <a:bodyPr/>
                    <a:lstStyle/>
                    <a:p>
                      <a:r>
                        <a:rPr lang="en-US" sz="1800" dirty="0">
                          <a:solidFill>
                            <a:schemeClr val="tx1"/>
                          </a:solidFill>
                        </a:rPr>
                        <a:t>Current Enrollment</a:t>
                      </a:r>
                    </a:p>
                  </a:txBody>
                  <a:tcPr/>
                </a:tc>
                <a:tc>
                  <a:txBody>
                    <a:bodyPr/>
                    <a:lstStyle/>
                    <a:p>
                      <a:pPr algn="ctr" fontAlgn="b"/>
                      <a:r>
                        <a:rPr lang="en-US" sz="1800" b="1" i="0" u="none" strike="noStrike" kern="1200" dirty="0">
                          <a:solidFill>
                            <a:schemeClr val="tx1"/>
                          </a:solidFill>
                          <a:effectLst/>
                          <a:latin typeface="+mn-lt"/>
                          <a:ea typeface="+mn-ea"/>
                          <a:cs typeface="+mn-cs"/>
                        </a:rPr>
                        <a:t>Current Enrollment as a Percentage </a:t>
                      </a:r>
                    </a:p>
                    <a:p>
                      <a:pPr algn="ctr" fontAlgn="b"/>
                      <a:r>
                        <a:rPr lang="en-US" sz="1800" b="1" i="0" u="none" strike="noStrike" kern="1200" dirty="0">
                          <a:solidFill>
                            <a:schemeClr val="tx1"/>
                          </a:solidFill>
                          <a:effectLst/>
                          <a:latin typeface="+mn-lt"/>
                          <a:ea typeface="+mn-ea"/>
                          <a:cs typeface="+mn-cs"/>
                        </a:rPr>
                        <a:t>of Optimum Capacity</a:t>
                      </a:r>
                    </a:p>
                  </a:txBody>
                  <a:tcPr/>
                </a:tc>
                <a:extLst>
                  <a:ext uri="{0D108BD9-81ED-4DB2-BD59-A6C34878D82A}">
                    <a16:rowId xmlns:a16="http://schemas.microsoft.com/office/drawing/2014/main" val="3438160159"/>
                  </a:ext>
                </a:extLst>
              </a:tr>
              <a:tr h="408242">
                <a:tc>
                  <a:txBody>
                    <a:bodyPr/>
                    <a:lstStyle/>
                    <a:p>
                      <a:r>
                        <a:rPr lang="en-US" dirty="0"/>
                        <a:t>Benton</a:t>
                      </a:r>
                    </a:p>
                  </a:txBody>
                  <a:tcPr/>
                </a:tc>
                <a:tc>
                  <a:txBody>
                    <a:bodyPr/>
                    <a:lstStyle/>
                    <a:p>
                      <a:r>
                        <a:rPr lang="en-US" dirty="0"/>
                        <a:t>999</a:t>
                      </a:r>
                    </a:p>
                  </a:txBody>
                  <a:tcPr/>
                </a:tc>
                <a:tc>
                  <a:txBody>
                    <a:bodyPr/>
                    <a:lstStyle/>
                    <a:p>
                      <a:r>
                        <a:rPr lang="en-US" dirty="0"/>
                        <a:t>884</a:t>
                      </a:r>
                    </a:p>
                  </a:txBody>
                  <a:tcPr/>
                </a:tc>
                <a:tc>
                  <a:txBody>
                    <a:bodyPr/>
                    <a:lstStyle/>
                    <a:p>
                      <a:r>
                        <a:rPr lang="en-US" dirty="0"/>
                        <a:t>596</a:t>
                      </a:r>
                    </a:p>
                  </a:txBody>
                  <a:tcPr/>
                </a:tc>
                <a:tc>
                  <a:txBody>
                    <a:bodyPr/>
                    <a:lstStyle/>
                    <a:p>
                      <a:r>
                        <a:rPr lang="en-US" dirty="0"/>
                        <a:t>67%</a:t>
                      </a:r>
                    </a:p>
                  </a:txBody>
                  <a:tcPr/>
                </a:tc>
                <a:extLst>
                  <a:ext uri="{0D108BD9-81ED-4DB2-BD59-A6C34878D82A}">
                    <a16:rowId xmlns:a16="http://schemas.microsoft.com/office/drawing/2014/main" val="3041574353"/>
                  </a:ext>
                </a:extLst>
              </a:tr>
              <a:tr h="408242">
                <a:tc>
                  <a:txBody>
                    <a:bodyPr/>
                    <a:lstStyle/>
                    <a:p>
                      <a:r>
                        <a:rPr lang="en-US" dirty="0"/>
                        <a:t>Central </a:t>
                      </a:r>
                    </a:p>
                  </a:txBody>
                  <a:tcPr/>
                </a:tc>
                <a:tc>
                  <a:txBody>
                    <a:bodyPr/>
                    <a:lstStyle/>
                    <a:p>
                      <a:r>
                        <a:rPr lang="en-US" dirty="0"/>
                        <a:t>1937</a:t>
                      </a:r>
                    </a:p>
                  </a:txBody>
                  <a:tcPr/>
                </a:tc>
                <a:tc>
                  <a:txBody>
                    <a:bodyPr/>
                    <a:lstStyle/>
                    <a:p>
                      <a:r>
                        <a:rPr lang="en-US" dirty="0"/>
                        <a:t>1732</a:t>
                      </a:r>
                    </a:p>
                  </a:txBody>
                  <a:tcPr/>
                </a:tc>
                <a:tc>
                  <a:txBody>
                    <a:bodyPr/>
                    <a:lstStyle/>
                    <a:p>
                      <a:r>
                        <a:rPr lang="en-US" dirty="0"/>
                        <a:t>1553</a:t>
                      </a:r>
                    </a:p>
                  </a:txBody>
                  <a:tcPr/>
                </a:tc>
                <a:tc>
                  <a:txBody>
                    <a:bodyPr/>
                    <a:lstStyle/>
                    <a:p>
                      <a:r>
                        <a:rPr lang="en-US" dirty="0"/>
                        <a:t>90%</a:t>
                      </a:r>
                    </a:p>
                  </a:txBody>
                  <a:tcPr/>
                </a:tc>
                <a:extLst>
                  <a:ext uri="{0D108BD9-81ED-4DB2-BD59-A6C34878D82A}">
                    <a16:rowId xmlns:a16="http://schemas.microsoft.com/office/drawing/2014/main" val="2447846493"/>
                  </a:ext>
                </a:extLst>
              </a:tr>
              <a:tr h="408242">
                <a:tc>
                  <a:txBody>
                    <a:bodyPr/>
                    <a:lstStyle/>
                    <a:p>
                      <a:r>
                        <a:rPr lang="en-US" dirty="0"/>
                        <a:t>Lafayette</a:t>
                      </a:r>
                    </a:p>
                  </a:txBody>
                  <a:tcPr/>
                </a:tc>
                <a:tc>
                  <a:txBody>
                    <a:bodyPr/>
                    <a:lstStyle/>
                    <a:p>
                      <a:r>
                        <a:rPr lang="en-US" dirty="0"/>
                        <a:t>1611</a:t>
                      </a:r>
                    </a:p>
                  </a:txBody>
                  <a:tcPr/>
                </a:tc>
                <a:tc>
                  <a:txBody>
                    <a:bodyPr/>
                    <a:lstStyle/>
                    <a:p>
                      <a:r>
                        <a:rPr lang="en-US" dirty="0"/>
                        <a:t>1380</a:t>
                      </a:r>
                    </a:p>
                  </a:txBody>
                  <a:tcPr/>
                </a:tc>
                <a:tc>
                  <a:txBody>
                    <a:bodyPr/>
                    <a:lstStyle/>
                    <a:p>
                      <a:r>
                        <a:rPr lang="en-US" dirty="0"/>
                        <a:t>640</a:t>
                      </a:r>
                    </a:p>
                  </a:txBody>
                  <a:tcPr/>
                </a:tc>
                <a:tc>
                  <a:txBody>
                    <a:bodyPr/>
                    <a:lstStyle/>
                    <a:p>
                      <a:r>
                        <a:rPr lang="en-US" dirty="0"/>
                        <a:t>46%</a:t>
                      </a:r>
                    </a:p>
                  </a:txBody>
                  <a:tcPr/>
                </a:tc>
                <a:extLst>
                  <a:ext uri="{0D108BD9-81ED-4DB2-BD59-A6C34878D82A}">
                    <a16:rowId xmlns:a16="http://schemas.microsoft.com/office/drawing/2014/main" val="2676248828"/>
                  </a:ext>
                </a:extLst>
              </a:tr>
              <a:tr h="408242">
                <a:tc>
                  <a:txBody>
                    <a:bodyPr/>
                    <a:lstStyle/>
                    <a:p>
                      <a:r>
                        <a:rPr lang="en-US" sz="1800" dirty="0"/>
                        <a:t>Bode</a:t>
                      </a:r>
                    </a:p>
                  </a:txBody>
                  <a:tcPr/>
                </a:tc>
                <a:tc>
                  <a:txBody>
                    <a:bodyPr/>
                    <a:lstStyle/>
                    <a:p>
                      <a:r>
                        <a:rPr lang="en-US" sz="1800" dirty="0"/>
                        <a:t>510</a:t>
                      </a:r>
                    </a:p>
                  </a:txBody>
                  <a:tcPr/>
                </a:tc>
                <a:tc>
                  <a:txBody>
                    <a:bodyPr/>
                    <a:lstStyle/>
                    <a:p>
                      <a:r>
                        <a:rPr lang="en-US" sz="1800" dirty="0"/>
                        <a:t>460</a:t>
                      </a:r>
                    </a:p>
                  </a:txBody>
                  <a:tcPr/>
                </a:tc>
                <a:tc>
                  <a:txBody>
                    <a:bodyPr/>
                    <a:lstStyle/>
                    <a:p>
                      <a:r>
                        <a:rPr lang="en-US" sz="1800" dirty="0"/>
                        <a:t>523</a:t>
                      </a:r>
                    </a:p>
                  </a:txBody>
                  <a:tcPr/>
                </a:tc>
                <a:tc>
                  <a:txBody>
                    <a:bodyPr/>
                    <a:lstStyle/>
                    <a:p>
                      <a:pPr algn="l" fontAlgn="b"/>
                      <a:r>
                        <a:rPr lang="en-US" sz="1800" b="0" i="0" u="none" strike="noStrike" kern="1200" dirty="0">
                          <a:solidFill>
                            <a:schemeClr val="tx1"/>
                          </a:solidFill>
                          <a:effectLst/>
                          <a:latin typeface="+mn-lt"/>
                          <a:ea typeface="+mn-ea"/>
                          <a:cs typeface="+mn-cs"/>
                        </a:rPr>
                        <a:t>114%</a:t>
                      </a:r>
                    </a:p>
                  </a:txBody>
                  <a:tcPr/>
                </a:tc>
                <a:extLst>
                  <a:ext uri="{0D108BD9-81ED-4DB2-BD59-A6C34878D82A}">
                    <a16:rowId xmlns:a16="http://schemas.microsoft.com/office/drawing/2014/main" val="2868439004"/>
                  </a:ext>
                </a:extLst>
              </a:tr>
              <a:tr h="408242">
                <a:tc>
                  <a:txBody>
                    <a:bodyPr/>
                    <a:lstStyle/>
                    <a:p>
                      <a:r>
                        <a:rPr lang="en-US" dirty="0" err="1"/>
                        <a:t>Robidoux</a:t>
                      </a:r>
                      <a:endParaRPr lang="en-US" dirty="0"/>
                    </a:p>
                  </a:txBody>
                  <a:tcPr/>
                </a:tc>
                <a:tc>
                  <a:txBody>
                    <a:bodyPr/>
                    <a:lstStyle/>
                    <a:p>
                      <a:r>
                        <a:rPr lang="en-US" dirty="0"/>
                        <a:t>540</a:t>
                      </a:r>
                    </a:p>
                  </a:txBody>
                  <a:tcPr/>
                </a:tc>
                <a:tc>
                  <a:txBody>
                    <a:bodyPr/>
                    <a:lstStyle/>
                    <a:p>
                      <a:r>
                        <a:rPr lang="en-US" dirty="0"/>
                        <a:t>500</a:t>
                      </a:r>
                    </a:p>
                  </a:txBody>
                  <a:tcPr/>
                </a:tc>
                <a:tc>
                  <a:txBody>
                    <a:bodyPr/>
                    <a:lstStyle/>
                    <a:p>
                      <a:r>
                        <a:rPr lang="en-US" dirty="0"/>
                        <a:t>396</a:t>
                      </a:r>
                    </a:p>
                  </a:txBody>
                  <a:tcPr/>
                </a:tc>
                <a:tc>
                  <a:txBody>
                    <a:bodyPr/>
                    <a:lstStyle/>
                    <a:p>
                      <a:r>
                        <a:rPr lang="en-US" b="0" dirty="0">
                          <a:solidFill>
                            <a:schemeClr val="tx1"/>
                          </a:solidFill>
                        </a:rPr>
                        <a:t>79%</a:t>
                      </a:r>
                    </a:p>
                  </a:txBody>
                  <a:tcPr/>
                </a:tc>
                <a:extLst>
                  <a:ext uri="{0D108BD9-81ED-4DB2-BD59-A6C34878D82A}">
                    <a16:rowId xmlns:a16="http://schemas.microsoft.com/office/drawing/2014/main" val="3484615982"/>
                  </a:ext>
                </a:extLst>
              </a:tr>
              <a:tr h="408242">
                <a:tc>
                  <a:txBody>
                    <a:bodyPr/>
                    <a:lstStyle/>
                    <a:p>
                      <a:r>
                        <a:rPr lang="en-US" dirty="0"/>
                        <a:t>Spring Garden</a:t>
                      </a:r>
                    </a:p>
                  </a:txBody>
                  <a:tcPr/>
                </a:tc>
                <a:tc>
                  <a:txBody>
                    <a:bodyPr/>
                    <a:lstStyle/>
                    <a:p>
                      <a:r>
                        <a:rPr lang="en-US" dirty="0"/>
                        <a:t>556</a:t>
                      </a:r>
                    </a:p>
                  </a:txBody>
                  <a:tcPr/>
                </a:tc>
                <a:tc>
                  <a:txBody>
                    <a:bodyPr/>
                    <a:lstStyle/>
                    <a:p>
                      <a:r>
                        <a:rPr lang="en-US" dirty="0"/>
                        <a:t>496</a:t>
                      </a:r>
                    </a:p>
                  </a:txBody>
                  <a:tcPr/>
                </a:tc>
                <a:tc>
                  <a:txBody>
                    <a:bodyPr/>
                    <a:lstStyle/>
                    <a:p>
                      <a:r>
                        <a:rPr lang="en-US" dirty="0"/>
                        <a:t>486</a:t>
                      </a:r>
                    </a:p>
                  </a:txBody>
                  <a:tcPr/>
                </a:tc>
                <a:tc>
                  <a:txBody>
                    <a:bodyPr/>
                    <a:lstStyle/>
                    <a:p>
                      <a:r>
                        <a:rPr lang="en-US" b="0" dirty="0">
                          <a:solidFill>
                            <a:schemeClr val="tx1"/>
                          </a:solidFill>
                        </a:rPr>
                        <a:t>98%</a:t>
                      </a:r>
                    </a:p>
                  </a:txBody>
                  <a:tcPr/>
                </a:tc>
                <a:extLst>
                  <a:ext uri="{0D108BD9-81ED-4DB2-BD59-A6C34878D82A}">
                    <a16:rowId xmlns:a16="http://schemas.microsoft.com/office/drawing/2014/main" val="185478923"/>
                  </a:ext>
                </a:extLst>
              </a:tr>
              <a:tr h="408242">
                <a:tc>
                  <a:txBody>
                    <a:bodyPr/>
                    <a:lstStyle/>
                    <a:p>
                      <a:r>
                        <a:rPr lang="en-US" dirty="0"/>
                        <a:t>Truman</a:t>
                      </a:r>
                    </a:p>
                  </a:txBody>
                  <a:tcPr/>
                </a:tc>
                <a:tc>
                  <a:txBody>
                    <a:bodyPr/>
                    <a:lstStyle/>
                    <a:p>
                      <a:r>
                        <a:rPr lang="en-US" dirty="0"/>
                        <a:t>515</a:t>
                      </a:r>
                    </a:p>
                  </a:txBody>
                  <a:tcPr/>
                </a:tc>
                <a:tc>
                  <a:txBody>
                    <a:bodyPr/>
                    <a:lstStyle/>
                    <a:p>
                      <a:r>
                        <a:rPr lang="en-US" dirty="0"/>
                        <a:t>484</a:t>
                      </a:r>
                    </a:p>
                  </a:txBody>
                  <a:tcPr/>
                </a:tc>
                <a:tc>
                  <a:txBody>
                    <a:bodyPr/>
                    <a:lstStyle/>
                    <a:p>
                      <a:r>
                        <a:rPr lang="en-US" dirty="0"/>
                        <a:t>459</a:t>
                      </a:r>
                    </a:p>
                  </a:txBody>
                  <a:tcPr/>
                </a:tc>
                <a:tc>
                  <a:txBody>
                    <a:bodyPr/>
                    <a:lstStyle/>
                    <a:p>
                      <a:r>
                        <a:rPr lang="en-US" dirty="0"/>
                        <a:t>95%</a:t>
                      </a:r>
                    </a:p>
                  </a:txBody>
                  <a:tcPr/>
                </a:tc>
                <a:extLst>
                  <a:ext uri="{0D108BD9-81ED-4DB2-BD59-A6C34878D82A}">
                    <a16:rowId xmlns:a16="http://schemas.microsoft.com/office/drawing/2014/main" val="159707073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CAA52-8BC0-5943-9DAF-7440A6B44B22}"/>
              </a:ext>
            </a:extLst>
          </p:cNvPr>
          <p:cNvSpPr>
            <a:spLocks noGrp="1"/>
          </p:cNvSpPr>
          <p:nvPr>
            <p:ph type="title"/>
          </p:nvPr>
        </p:nvSpPr>
        <p:spPr/>
        <p:txBody>
          <a:bodyPr>
            <a:normAutofit/>
          </a:bodyPr>
          <a:lstStyle/>
          <a:p>
            <a:r>
              <a:rPr lang="en-US" sz="3600" dirty="0"/>
              <a:t>Webster</a:t>
            </a:r>
          </a:p>
        </p:txBody>
      </p:sp>
      <p:sp>
        <p:nvSpPr>
          <p:cNvPr id="3" name="Content Placeholder 2">
            <a:extLst>
              <a:ext uri="{FF2B5EF4-FFF2-40B4-BE49-F238E27FC236}">
                <a16:creationId xmlns:a16="http://schemas.microsoft.com/office/drawing/2014/main" id="{21712404-E2B9-444B-8037-71669A8208CC}"/>
              </a:ext>
            </a:extLst>
          </p:cNvPr>
          <p:cNvSpPr>
            <a:spLocks noGrp="1"/>
          </p:cNvSpPr>
          <p:nvPr>
            <p:ph sz="half" idx="1"/>
          </p:nvPr>
        </p:nvSpPr>
        <p:spPr>
          <a:xfrm>
            <a:off x="379142" y="1855904"/>
            <a:ext cx="5181600" cy="4351338"/>
          </a:xfrm>
        </p:spPr>
        <p:txBody>
          <a:bodyPr>
            <a:noAutofit/>
          </a:bodyPr>
          <a:lstStyle/>
          <a:p>
            <a:pPr marL="0" indent="0">
              <a:buNone/>
            </a:pPr>
            <a:r>
              <a:rPr lang="en-US" sz="2000" b="1" dirty="0"/>
              <a:t>Grades 6-8 students are enrolled in the following programs:</a:t>
            </a:r>
          </a:p>
          <a:p>
            <a:pPr lvl="1"/>
            <a:r>
              <a:rPr lang="en-US" sz="2000" dirty="0"/>
              <a:t>Public Day School (IEP) – 3 students</a:t>
            </a:r>
          </a:p>
          <a:p>
            <a:pPr lvl="1"/>
            <a:r>
              <a:rPr lang="en-US" sz="2000" dirty="0"/>
              <a:t>Long-Term Placement (Suspension) – 14 students</a:t>
            </a:r>
          </a:p>
          <a:p>
            <a:pPr lvl="1"/>
            <a:r>
              <a:rPr lang="en-US" sz="2000" dirty="0"/>
              <a:t>Buchanan County Academy (BCA) – 3 students</a:t>
            </a:r>
          </a:p>
          <a:p>
            <a:pPr lvl="1"/>
            <a:r>
              <a:rPr lang="en-US" sz="2000" dirty="0"/>
              <a:t>Juvenile Detention (at BCA) – 2 students</a:t>
            </a:r>
          </a:p>
          <a:p>
            <a:pPr marL="457200" lvl="1" indent="0">
              <a:buNone/>
            </a:pPr>
            <a:endParaRPr lang="en-US" sz="2000" dirty="0"/>
          </a:p>
        </p:txBody>
      </p:sp>
      <p:sp>
        <p:nvSpPr>
          <p:cNvPr id="4" name="Content Placeholder 3">
            <a:extLst>
              <a:ext uri="{FF2B5EF4-FFF2-40B4-BE49-F238E27FC236}">
                <a16:creationId xmlns:a16="http://schemas.microsoft.com/office/drawing/2014/main" id="{D0280356-9139-4EAF-81A7-1C152CF06121}"/>
              </a:ext>
            </a:extLst>
          </p:cNvPr>
          <p:cNvSpPr>
            <a:spLocks noGrp="1"/>
          </p:cNvSpPr>
          <p:nvPr>
            <p:ph sz="half" idx="2"/>
          </p:nvPr>
        </p:nvSpPr>
        <p:spPr>
          <a:xfrm>
            <a:off x="6406376" y="1811299"/>
            <a:ext cx="5181600" cy="4351338"/>
          </a:xfrm>
        </p:spPr>
        <p:txBody>
          <a:bodyPr/>
          <a:lstStyle/>
          <a:p>
            <a:pPr marL="0" indent="0">
              <a:buNone/>
            </a:pPr>
            <a:r>
              <a:rPr lang="en-US" sz="2000" b="1" dirty="0"/>
              <a:t>High school students are enrolled in the following programs:</a:t>
            </a:r>
          </a:p>
          <a:p>
            <a:pPr lvl="1"/>
            <a:r>
              <a:rPr lang="en-US" sz="2000" dirty="0"/>
              <a:t>Mo Options – 105 students enrolled</a:t>
            </a:r>
          </a:p>
          <a:p>
            <a:pPr lvl="1"/>
            <a:r>
              <a:rPr lang="en-US" sz="2000" dirty="0"/>
              <a:t>ASPIRE (credit deficient sophomores and juniors) – 100 students </a:t>
            </a:r>
          </a:p>
          <a:p>
            <a:pPr lvl="1"/>
            <a:r>
              <a:rPr lang="en-US" sz="2000" dirty="0"/>
              <a:t>Public Day School (IEP) – 10 students</a:t>
            </a:r>
          </a:p>
          <a:p>
            <a:pPr lvl="1"/>
            <a:r>
              <a:rPr lang="en-US" sz="2000" dirty="0"/>
              <a:t>Long-Term Placement (Suspension) – 27 students</a:t>
            </a:r>
          </a:p>
          <a:p>
            <a:pPr lvl="1"/>
            <a:r>
              <a:rPr lang="en-US" sz="2000" dirty="0"/>
              <a:t>Buchanan County Academy – 11 students</a:t>
            </a:r>
          </a:p>
          <a:p>
            <a:pPr lvl="1"/>
            <a:r>
              <a:rPr lang="en-US" sz="2000" dirty="0"/>
              <a:t>Juvenile Detention (at BCA) – 1</a:t>
            </a:r>
          </a:p>
          <a:p>
            <a:pPr lvl="1"/>
            <a:r>
              <a:rPr lang="en-US" sz="2000" dirty="0"/>
              <a:t>Academic Reassignment (numbers vary)</a:t>
            </a:r>
          </a:p>
          <a:p>
            <a:endParaRPr lang="en-US" dirty="0"/>
          </a:p>
        </p:txBody>
      </p:sp>
    </p:spTree>
    <p:extLst>
      <p:ext uri="{BB962C8B-B14F-4D97-AF65-F5344CB8AC3E}">
        <p14:creationId xmlns:p14="http://schemas.microsoft.com/office/powerpoint/2010/main" val="413653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852A-596E-0D42-99E2-9AD678E09DC4}"/>
              </a:ext>
            </a:extLst>
          </p:cNvPr>
          <p:cNvSpPr>
            <a:spLocks noGrp="1"/>
          </p:cNvSpPr>
          <p:nvPr>
            <p:ph type="title"/>
          </p:nvPr>
        </p:nvSpPr>
        <p:spPr/>
        <p:txBody>
          <a:bodyPr>
            <a:normAutofit/>
          </a:bodyPr>
          <a:lstStyle/>
          <a:p>
            <a:r>
              <a:rPr lang="en-US" sz="3600" dirty="0"/>
              <a:t>Hillyard Technical Center</a:t>
            </a:r>
          </a:p>
        </p:txBody>
      </p:sp>
      <p:sp>
        <p:nvSpPr>
          <p:cNvPr id="3" name="Content Placeholder 2">
            <a:extLst>
              <a:ext uri="{FF2B5EF4-FFF2-40B4-BE49-F238E27FC236}">
                <a16:creationId xmlns:a16="http://schemas.microsoft.com/office/drawing/2014/main" id="{E870B903-5657-794B-BF6D-99AEDAA887CF}"/>
              </a:ext>
            </a:extLst>
          </p:cNvPr>
          <p:cNvSpPr>
            <a:spLocks noGrp="1"/>
          </p:cNvSpPr>
          <p:nvPr>
            <p:ph idx="1"/>
          </p:nvPr>
        </p:nvSpPr>
        <p:spPr>
          <a:xfrm>
            <a:off x="498987" y="1793928"/>
            <a:ext cx="10515600" cy="2306124"/>
          </a:xfrm>
        </p:spPr>
        <p:txBody>
          <a:bodyPr/>
          <a:lstStyle/>
          <a:p>
            <a:r>
              <a:rPr lang="en-US" sz="2400" dirty="0"/>
              <a:t>Current Enrollment = 427 in 2-year programs.  Agriculture has 30 students who attend one class a day.</a:t>
            </a:r>
          </a:p>
          <a:p>
            <a:r>
              <a:rPr lang="en-US" sz="2400" dirty="0"/>
              <a:t>17 sending schools outside SJSD:  </a:t>
            </a:r>
          </a:p>
          <a:p>
            <a:endParaRPr lang="en-US" dirty="0"/>
          </a:p>
        </p:txBody>
      </p:sp>
      <p:graphicFrame>
        <p:nvGraphicFramePr>
          <p:cNvPr id="5" name="Table 5">
            <a:extLst>
              <a:ext uri="{FF2B5EF4-FFF2-40B4-BE49-F238E27FC236}">
                <a16:creationId xmlns:a16="http://schemas.microsoft.com/office/drawing/2014/main" id="{8F8483AA-A67B-6EFE-78DB-C4F2E0FDD191}"/>
              </a:ext>
            </a:extLst>
          </p:cNvPr>
          <p:cNvGraphicFramePr>
            <a:graphicFrameLocks noGrp="1"/>
          </p:cNvGraphicFramePr>
          <p:nvPr/>
        </p:nvGraphicFramePr>
        <p:xfrm>
          <a:off x="838200" y="3200399"/>
          <a:ext cx="7471612" cy="3291840"/>
        </p:xfrm>
        <a:graphic>
          <a:graphicData uri="http://schemas.openxmlformats.org/drawingml/2006/table">
            <a:tbl>
              <a:tblPr firstRow="1" bandRow="1">
                <a:tableStyleId>{69CF1AB2-1976-4502-BF36-3FF5EA218861}</a:tableStyleId>
              </a:tblPr>
              <a:tblGrid>
                <a:gridCol w="3735806">
                  <a:extLst>
                    <a:ext uri="{9D8B030D-6E8A-4147-A177-3AD203B41FA5}">
                      <a16:colId xmlns:a16="http://schemas.microsoft.com/office/drawing/2014/main" val="1535383700"/>
                    </a:ext>
                  </a:extLst>
                </a:gridCol>
                <a:gridCol w="3735806">
                  <a:extLst>
                    <a:ext uri="{9D8B030D-6E8A-4147-A177-3AD203B41FA5}">
                      <a16:colId xmlns:a16="http://schemas.microsoft.com/office/drawing/2014/main" val="762286973"/>
                    </a:ext>
                  </a:extLst>
                </a:gridCol>
              </a:tblGrid>
              <a:tr h="329248">
                <a:tc>
                  <a:txBody>
                    <a:bodyPr/>
                    <a:lstStyle/>
                    <a:p>
                      <a:r>
                        <a:rPr lang="en-US" b="0" dirty="0"/>
                        <a:t>Cameron = 16 students</a:t>
                      </a:r>
                    </a:p>
                  </a:txBody>
                  <a:tcPr/>
                </a:tc>
                <a:tc>
                  <a:txBody>
                    <a:bodyPr/>
                    <a:lstStyle/>
                    <a:p>
                      <a:r>
                        <a:rPr lang="en-US" b="0" dirty="0"/>
                        <a:t>North Platte = 16 students</a:t>
                      </a:r>
                    </a:p>
                  </a:txBody>
                  <a:tcPr/>
                </a:tc>
                <a:extLst>
                  <a:ext uri="{0D108BD9-81ED-4DB2-BD59-A6C34878D82A}">
                    <a16:rowId xmlns:a16="http://schemas.microsoft.com/office/drawing/2014/main" val="245855365"/>
                  </a:ext>
                </a:extLst>
              </a:tr>
              <a:tr h="329248">
                <a:tc>
                  <a:txBody>
                    <a:bodyPr/>
                    <a:lstStyle/>
                    <a:p>
                      <a:r>
                        <a:rPr lang="en-US" dirty="0"/>
                        <a:t>DeKalb = 7 students</a:t>
                      </a:r>
                    </a:p>
                  </a:txBody>
                  <a:tcPr/>
                </a:tc>
                <a:tc>
                  <a:txBody>
                    <a:bodyPr/>
                    <a:lstStyle/>
                    <a:p>
                      <a:r>
                        <a:rPr lang="en-US" dirty="0"/>
                        <a:t>Osborn = 3 students</a:t>
                      </a:r>
                    </a:p>
                  </a:txBody>
                  <a:tcPr/>
                </a:tc>
                <a:extLst>
                  <a:ext uri="{0D108BD9-81ED-4DB2-BD59-A6C34878D82A}">
                    <a16:rowId xmlns:a16="http://schemas.microsoft.com/office/drawing/2014/main" val="1558077823"/>
                  </a:ext>
                </a:extLst>
              </a:tr>
              <a:tr h="329248">
                <a:tc>
                  <a:txBody>
                    <a:bodyPr/>
                    <a:lstStyle/>
                    <a:p>
                      <a:r>
                        <a:rPr lang="en-US" dirty="0"/>
                        <a:t>East Buchanan = 19 students</a:t>
                      </a:r>
                    </a:p>
                  </a:txBody>
                  <a:tcPr/>
                </a:tc>
                <a:tc>
                  <a:txBody>
                    <a:bodyPr/>
                    <a:lstStyle/>
                    <a:p>
                      <a:r>
                        <a:rPr lang="en-US" dirty="0"/>
                        <a:t>Plattsburg = 24 students</a:t>
                      </a:r>
                    </a:p>
                  </a:txBody>
                  <a:tcPr/>
                </a:tc>
                <a:extLst>
                  <a:ext uri="{0D108BD9-81ED-4DB2-BD59-A6C34878D82A}">
                    <a16:rowId xmlns:a16="http://schemas.microsoft.com/office/drawing/2014/main" val="1470567051"/>
                  </a:ext>
                </a:extLst>
              </a:tr>
              <a:tr h="329248">
                <a:tc>
                  <a:txBody>
                    <a:bodyPr/>
                    <a:lstStyle/>
                    <a:p>
                      <a:r>
                        <a:rPr lang="en-US" dirty="0"/>
                        <a:t>Home School = 5 students</a:t>
                      </a:r>
                    </a:p>
                  </a:txBody>
                  <a:tcPr/>
                </a:tc>
                <a:tc>
                  <a:txBody>
                    <a:bodyPr/>
                    <a:lstStyle/>
                    <a:p>
                      <a:r>
                        <a:rPr lang="en-US" dirty="0"/>
                        <a:t>Savannah = 31 students</a:t>
                      </a:r>
                    </a:p>
                  </a:txBody>
                  <a:tcPr/>
                </a:tc>
                <a:extLst>
                  <a:ext uri="{0D108BD9-81ED-4DB2-BD59-A6C34878D82A}">
                    <a16:rowId xmlns:a16="http://schemas.microsoft.com/office/drawing/2014/main" val="840433297"/>
                  </a:ext>
                </a:extLst>
              </a:tr>
              <a:tr h="329248">
                <a:tc>
                  <a:txBody>
                    <a:bodyPr/>
                    <a:lstStyle/>
                    <a:p>
                      <a:r>
                        <a:rPr lang="en-US" dirty="0"/>
                        <a:t>King City = 13 students</a:t>
                      </a:r>
                    </a:p>
                  </a:txBody>
                  <a:tcPr/>
                </a:tc>
                <a:tc>
                  <a:txBody>
                    <a:bodyPr/>
                    <a:lstStyle/>
                    <a:p>
                      <a:r>
                        <a:rPr lang="en-US" dirty="0"/>
                        <a:t>St. Joe Christian = 4 students</a:t>
                      </a:r>
                    </a:p>
                  </a:txBody>
                  <a:tcPr/>
                </a:tc>
                <a:extLst>
                  <a:ext uri="{0D108BD9-81ED-4DB2-BD59-A6C34878D82A}">
                    <a16:rowId xmlns:a16="http://schemas.microsoft.com/office/drawing/2014/main" val="3778730705"/>
                  </a:ext>
                </a:extLst>
              </a:tr>
              <a:tr h="329248">
                <a:tc>
                  <a:txBody>
                    <a:bodyPr/>
                    <a:lstStyle/>
                    <a:p>
                      <a:r>
                        <a:rPr lang="en-US" dirty="0" err="1"/>
                        <a:t>LeBlond</a:t>
                      </a:r>
                      <a:r>
                        <a:rPr lang="en-US" dirty="0"/>
                        <a:t> = 9 students</a:t>
                      </a:r>
                    </a:p>
                  </a:txBody>
                  <a:tcPr/>
                </a:tc>
                <a:tc>
                  <a:txBody>
                    <a:bodyPr/>
                    <a:lstStyle/>
                    <a:p>
                      <a:r>
                        <a:rPr lang="en-US" dirty="0"/>
                        <a:t>South Holt = 13 students</a:t>
                      </a:r>
                    </a:p>
                  </a:txBody>
                  <a:tcPr/>
                </a:tc>
                <a:extLst>
                  <a:ext uri="{0D108BD9-81ED-4DB2-BD59-A6C34878D82A}">
                    <a16:rowId xmlns:a16="http://schemas.microsoft.com/office/drawing/2014/main" val="1959411513"/>
                  </a:ext>
                </a:extLst>
              </a:tr>
              <a:tr h="329248">
                <a:tc>
                  <a:txBody>
                    <a:bodyPr/>
                    <a:lstStyle/>
                    <a:p>
                      <a:r>
                        <a:rPr lang="en-US" dirty="0"/>
                        <a:t>Maysville = 20 students</a:t>
                      </a:r>
                    </a:p>
                  </a:txBody>
                  <a:tcPr/>
                </a:tc>
                <a:tc>
                  <a:txBody>
                    <a:bodyPr/>
                    <a:lstStyle/>
                    <a:p>
                      <a:r>
                        <a:rPr lang="en-US" dirty="0"/>
                        <a:t>Stewartsville = 6 students</a:t>
                      </a:r>
                    </a:p>
                  </a:txBody>
                  <a:tcPr/>
                </a:tc>
                <a:extLst>
                  <a:ext uri="{0D108BD9-81ED-4DB2-BD59-A6C34878D82A}">
                    <a16:rowId xmlns:a16="http://schemas.microsoft.com/office/drawing/2014/main" val="4054599668"/>
                  </a:ext>
                </a:extLst>
              </a:tr>
              <a:tr h="329248">
                <a:tc>
                  <a:txBody>
                    <a:bodyPr/>
                    <a:lstStyle/>
                    <a:p>
                      <a:r>
                        <a:rPr lang="en-US" dirty="0"/>
                        <a:t>Mid Buchanan = 21 students</a:t>
                      </a:r>
                    </a:p>
                  </a:txBody>
                  <a:tcPr/>
                </a:tc>
                <a:tc>
                  <a:txBody>
                    <a:bodyPr/>
                    <a:lstStyle/>
                    <a:p>
                      <a:r>
                        <a:rPr lang="en-US" dirty="0"/>
                        <a:t>Union Star = 5 students</a:t>
                      </a:r>
                    </a:p>
                  </a:txBody>
                  <a:tcPr/>
                </a:tc>
                <a:extLst>
                  <a:ext uri="{0D108BD9-81ED-4DB2-BD59-A6C34878D82A}">
                    <a16:rowId xmlns:a16="http://schemas.microsoft.com/office/drawing/2014/main" val="1947154363"/>
                  </a:ext>
                </a:extLst>
              </a:tr>
              <a:tr h="329248">
                <a:tc>
                  <a:txBody>
                    <a:bodyPr/>
                    <a:lstStyle/>
                    <a:p>
                      <a:r>
                        <a:rPr lang="en-US" dirty="0"/>
                        <a:t>North Andrew = 11 student</a:t>
                      </a:r>
                    </a:p>
                  </a:txBody>
                  <a:tcPr/>
                </a:tc>
                <a:tc>
                  <a:txBody>
                    <a:bodyPr/>
                    <a:lstStyle/>
                    <a:p>
                      <a:r>
                        <a:rPr lang="en-US" b="1" dirty="0"/>
                        <a:t>TOTAL = 223 students</a:t>
                      </a:r>
                    </a:p>
                  </a:txBody>
                  <a:tcPr/>
                </a:tc>
                <a:extLst>
                  <a:ext uri="{0D108BD9-81ED-4DB2-BD59-A6C34878D82A}">
                    <a16:rowId xmlns:a16="http://schemas.microsoft.com/office/drawing/2014/main" val="3350174552"/>
                  </a:ext>
                </a:extLst>
              </a:tr>
            </a:tbl>
          </a:graphicData>
        </a:graphic>
      </p:graphicFrame>
      <p:sp>
        <p:nvSpPr>
          <p:cNvPr id="7" name="TextBox 6">
            <a:extLst>
              <a:ext uri="{FF2B5EF4-FFF2-40B4-BE49-F238E27FC236}">
                <a16:creationId xmlns:a16="http://schemas.microsoft.com/office/drawing/2014/main" id="{82DAC6B8-B223-C8D5-5ABF-918DB68C8DBD}"/>
              </a:ext>
            </a:extLst>
          </p:cNvPr>
          <p:cNvSpPr txBox="1"/>
          <p:nvPr/>
        </p:nvSpPr>
        <p:spPr>
          <a:xfrm>
            <a:off x="8801425" y="6307573"/>
            <a:ext cx="3043988" cy="369332"/>
          </a:xfrm>
          <a:prstGeom prst="rect">
            <a:avLst/>
          </a:prstGeom>
          <a:noFill/>
        </p:spPr>
        <p:txBody>
          <a:bodyPr wrap="square" rtlCol="0">
            <a:spAutoFit/>
          </a:bodyPr>
          <a:lstStyle/>
          <a:p>
            <a:r>
              <a:rPr lang="en-US" b="1" dirty="0"/>
              <a:t>TOTAL = 204 students</a:t>
            </a:r>
          </a:p>
        </p:txBody>
      </p:sp>
      <p:sp>
        <p:nvSpPr>
          <p:cNvPr id="13" name="Rectangle 12">
            <a:extLst>
              <a:ext uri="{FF2B5EF4-FFF2-40B4-BE49-F238E27FC236}">
                <a16:creationId xmlns:a16="http://schemas.microsoft.com/office/drawing/2014/main" id="{57FA903C-72E6-3C1E-50CA-B565EC6B0CCB}"/>
              </a:ext>
            </a:extLst>
          </p:cNvPr>
          <p:cNvSpPr/>
          <p:nvPr/>
        </p:nvSpPr>
        <p:spPr>
          <a:xfrm>
            <a:off x="8643996" y="3987083"/>
            <a:ext cx="3043988" cy="628067"/>
          </a:xfrm>
          <a:prstGeom prst="rect">
            <a:avLst/>
          </a:prstGeom>
          <a:solidFill>
            <a:schemeClr val="accent5">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Central = 88 students </a:t>
            </a:r>
          </a:p>
        </p:txBody>
      </p:sp>
      <p:sp>
        <p:nvSpPr>
          <p:cNvPr id="15" name="Rectangle 14">
            <a:extLst>
              <a:ext uri="{FF2B5EF4-FFF2-40B4-BE49-F238E27FC236}">
                <a16:creationId xmlns:a16="http://schemas.microsoft.com/office/drawing/2014/main" id="{12EA098F-5AFE-5794-9331-CCBF84C1E184}"/>
              </a:ext>
            </a:extLst>
          </p:cNvPr>
          <p:cNvSpPr/>
          <p:nvPr/>
        </p:nvSpPr>
        <p:spPr>
          <a:xfrm>
            <a:off x="8643996" y="3223335"/>
            <a:ext cx="3043988" cy="62806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Benton = 59 students </a:t>
            </a:r>
          </a:p>
        </p:txBody>
      </p:sp>
      <p:sp>
        <p:nvSpPr>
          <p:cNvPr id="16" name="Rectangle 15">
            <a:extLst>
              <a:ext uri="{FF2B5EF4-FFF2-40B4-BE49-F238E27FC236}">
                <a16:creationId xmlns:a16="http://schemas.microsoft.com/office/drawing/2014/main" id="{3DC68EB6-132C-F8EC-C8A9-D5414E9BEC19}"/>
              </a:ext>
            </a:extLst>
          </p:cNvPr>
          <p:cNvSpPr/>
          <p:nvPr/>
        </p:nvSpPr>
        <p:spPr>
          <a:xfrm>
            <a:off x="8643996" y="4745916"/>
            <a:ext cx="3043988" cy="628067"/>
          </a:xfrm>
          <a:prstGeom prst="rect">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Lafayette = 51 students </a:t>
            </a:r>
          </a:p>
        </p:txBody>
      </p:sp>
      <p:sp>
        <p:nvSpPr>
          <p:cNvPr id="17" name="Rectangle 16">
            <a:extLst>
              <a:ext uri="{FF2B5EF4-FFF2-40B4-BE49-F238E27FC236}">
                <a16:creationId xmlns:a16="http://schemas.microsoft.com/office/drawing/2014/main" id="{FD28628C-35EE-EBC5-2811-F1AC421BD0E1}"/>
              </a:ext>
            </a:extLst>
          </p:cNvPr>
          <p:cNvSpPr/>
          <p:nvPr/>
        </p:nvSpPr>
        <p:spPr>
          <a:xfrm>
            <a:off x="8643996" y="5504749"/>
            <a:ext cx="3043988" cy="628067"/>
          </a:xfrm>
          <a:prstGeom prst="rect">
            <a:avLst/>
          </a:prstGeom>
          <a:solidFill>
            <a:schemeClr val="bg1">
              <a:lumMod val="6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Webster = 6 students </a:t>
            </a:r>
          </a:p>
        </p:txBody>
      </p:sp>
    </p:spTree>
    <p:extLst>
      <p:ext uri="{BB962C8B-B14F-4D97-AF65-F5344CB8AC3E}">
        <p14:creationId xmlns:p14="http://schemas.microsoft.com/office/powerpoint/2010/main" val="2868967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AE9E-4353-A5F3-FEC6-75C8B2E238E5}"/>
              </a:ext>
            </a:extLst>
          </p:cNvPr>
          <p:cNvSpPr>
            <a:spLocks noGrp="1"/>
          </p:cNvSpPr>
          <p:nvPr>
            <p:ph type="title"/>
          </p:nvPr>
        </p:nvSpPr>
        <p:spPr/>
        <p:txBody>
          <a:bodyPr>
            <a:normAutofit/>
          </a:bodyPr>
          <a:lstStyle/>
          <a:p>
            <a:r>
              <a:rPr lang="en-US" sz="3600" dirty="0"/>
              <a:t>Hillyard Technical Center</a:t>
            </a:r>
          </a:p>
        </p:txBody>
      </p:sp>
      <p:sp>
        <p:nvSpPr>
          <p:cNvPr id="4" name="Rectangle 3">
            <a:extLst>
              <a:ext uri="{FF2B5EF4-FFF2-40B4-BE49-F238E27FC236}">
                <a16:creationId xmlns:a16="http://schemas.microsoft.com/office/drawing/2014/main" id="{98351525-029B-AE12-7B49-DC9C2CA6A638}"/>
              </a:ext>
            </a:extLst>
          </p:cNvPr>
          <p:cNvSpPr/>
          <p:nvPr/>
        </p:nvSpPr>
        <p:spPr>
          <a:xfrm>
            <a:off x="449179" y="1927653"/>
            <a:ext cx="11149263" cy="1938992"/>
          </a:xfrm>
          <a:prstGeom prst="rect">
            <a:avLst/>
          </a:prstGeom>
        </p:spPr>
        <p:txBody>
          <a:bodyPr wrap="square">
            <a:spAutoFit/>
          </a:bodyPr>
          <a:lstStyle/>
          <a:p>
            <a:pPr marL="342900" indent="-342900">
              <a:buFont typeface="Arial" panose="020B0604020202020204" pitchFamily="34" charset="0"/>
              <a:buChar char="•"/>
            </a:pPr>
            <a:r>
              <a:rPr lang="en-US" sz="2400" dirty="0"/>
              <a:t>Most popular programs – Health Services Assistant and Welding Technology</a:t>
            </a:r>
          </a:p>
          <a:p>
            <a:endParaRPr lang="en-US" sz="2400" dirty="0"/>
          </a:p>
          <a:p>
            <a:pPr marL="342900" indent="-342900">
              <a:buFont typeface="Arial" panose="020B0604020202020204" pitchFamily="34" charset="0"/>
              <a:buChar char="•"/>
            </a:pPr>
            <a:r>
              <a:rPr lang="en-US" sz="2400" dirty="0"/>
              <a:t>For 22-23, students strongly requested – Automotive, Carpentry, Collision Repair and Refinish, Computer Science, Electronics, and HVAC (in addition to Health Service and Welding).</a:t>
            </a:r>
          </a:p>
        </p:txBody>
      </p:sp>
      <p:graphicFrame>
        <p:nvGraphicFramePr>
          <p:cNvPr id="5" name="Table 18">
            <a:extLst>
              <a:ext uri="{FF2B5EF4-FFF2-40B4-BE49-F238E27FC236}">
                <a16:creationId xmlns:a16="http://schemas.microsoft.com/office/drawing/2014/main" id="{DAF22E27-5815-7EF8-4300-43CD674051C3}"/>
              </a:ext>
            </a:extLst>
          </p:cNvPr>
          <p:cNvGraphicFramePr>
            <a:graphicFrameLocks noGrp="1"/>
          </p:cNvGraphicFramePr>
          <p:nvPr>
            <p:ph idx="1"/>
          </p:nvPr>
        </p:nvGraphicFramePr>
        <p:xfrm>
          <a:off x="1252384" y="4527755"/>
          <a:ext cx="9687232" cy="1965120"/>
        </p:xfrm>
        <a:graphic>
          <a:graphicData uri="http://schemas.openxmlformats.org/drawingml/2006/table">
            <a:tbl>
              <a:tblPr firstRow="1" bandRow="1">
                <a:tableStyleId>{69CF1AB2-1976-4502-BF36-3FF5EA218861}</a:tableStyleId>
              </a:tblPr>
              <a:tblGrid>
                <a:gridCol w="4843616">
                  <a:extLst>
                    <a:ext uri="{9D8B030D-6E8A-4147-A177-3AD203B41FA5}">
                      <a16:colId xmlns:a16="http://schemas.microsoft.com/office/drawing/2014/main" val="1473605851"/>
                    </a:ext>
                  </a:extLst>
                </a:gridCol>
                <a:gridCol w="4843616">
                  <a:extLst>
                    <a:ext uri="{9D8B030D-6E8A-4147-A177-3AD203B41FA5}">
                      <a16:colId xmlns:a16="http://schemas.microsoft.com/office/drawing/2014/main" val="741238214"/>
                    </a:ext>
                  </a:extLst>
                </a:gridCol>
              </a:tblGrid>
              <a:tr h="491280">
                <a:tc>
                  <a:txBody>
                    <a:bodyPr/>
                    <a:lstStyle/>
                    <a:p>
                      <a:r>
                        <a:rPr lang="en-US" b="0" dirty="0"/>
                        <a:t>Career Pathways to Teaching</a:t>
                      </a:r>
                    </a:p>
                  </a:txBody>
                  <a:tcPr/>
                </a:tc>
                <a:tc>
                  <a:txBody>
                    <a:bodyPr/>
                    <a:lstStyle/>
                    <a:p>
                      <a:r>
                        <a:rPr lang="en-US" b="0" dirty="0"/>
                        <a:t>Emergency Medical Tech</a:t>
                      </a:r>
                    </a:p>
                  </a:txBody>
                  <a:tcPr/>
                </a:tc>
                <a:extLst>
                  <a:ext uri="{0D108BD9-81ED-4DB2-BD59-A6C34878D82A}">
                    <a16:rowId xmlns:a16="http://schemas.microsoft.com/office/drawing/2014/main" val="3277183097"/>
                  </a:ext>
                </a:extLst>
              </a:tr>
              <a:tr h="491280">
                <a:tc>
                  <a:txBody>
                    <a:bodyPr/>
                    <a:lstStyle/>
                    <a:p>
                      <a:r>
                        <a:rPr lang="en-US" dirty="0"/>
                        <a:t>Plant Science</a:t>
                      </a:r>
                    </a:p>
                  </a:txBody>
                  <a:tcPr/>
                </a:tc>
                <a:tc>
                  <a:txBody>
                    <a:bodyPr/>
                    <a:lstStyle/>
                    <a:p>
                      <a:r>
                        <a:rPr lang="en-US" dirty="0"/>
                        <a:t>Computer Aid Drafting</a:t>
                      </a:r>
                    </a:p>
                  </a:txBody>
                  <a:tcPr/>
                </a:tc>
                <a:extLst>
                  <a:ext uri="{0D108BD9-81ED-4DB2-BD59-A6C34878D82A}">
                    <a16:rowId xmlns:a16="http://schemas.microsoft.com/office/drawing/2014/main" val="1094143696"/>
                  </a:ext>
                </a:extLst>
              </a:tr>
              <a:tr h="491280">
                <a:tc>
                  <a:txBody>
                    <a:bodyPr/>
                    <a:lstStyle/>
                    <a:p>
                      <a:r>
                        <a:rPr lang="en-US" dirty="0"/>
                        <a:t>Animal Sciences</a:t>
                      </a:r>
                    </a:p>
                  </a:txBody>
                  <a:tcPr/>
                </a:tc>
                <a:tc>
                  <a:txBody>
                    <a:bodyPr/>
                    <a:lstStyle/>
                    <a:p>
                      <a:r>
                        <a:rPr lang="en-US" dirty="0"/>
                        <a:t>Industrial Equipment and Repair</a:t>
                      </a:r>
                    </a:p>
                  </a:txBody>
                  <a:tcPr/>
                </a:tc>
                <a:extLst>
                  <a:ext uri="{0D108BD9-81ED-4DB2-BD59-A6C34878D82A}">
                    <a16:rowId xmlns:a16="http://schemas.microsoft.com/office/drawing/2014/main" val="1726224783"/>
                  </a:ext>
                </a:extLst>
              </a:tr>
              <a:tr h="491280">
                <a:tc>
                  <a:txBody>
                    <a:bodyPr/>
                    <a:lstStyle/>
                    <a:p>
                      <a:r>
                        <a:rPr lang="en-US" dirty="0"/>
                        <a:t>Veterinary Science</a:t>
                      </a:r>
                    </a:p>
                  </a:txBody>
                  <a:tcPr/>
                </a:tc>
                <a:tc>
                  <a:txBody>
                    <a:bodyPr/>
                    <a:lstStyle/>
                    <a:p>
                      <a:r>
                        <a:rPr lang="en-US" dirty="0"/>
                        <a:t>Precision Machine Technology</a:t>
                      </a:r>
                    </a:p>
                  </a:txBody>
                  <a:tcPr/>
                </a:tc>
                <a:extLst>
                  <a:ext uri="{0D108BD9-81ED-4DB2-BD59-A6C34878D82A}">
                    <a16:rowId xmlns:a16="http://schemas.microsoft.com/office/drawing/2014/main" val="3158596141"/>
                  </a:ext>
                </a:extLst>
              </a:tr>
            </a:tbl>
          </a:graphicData>
        </a:graphic>
      </p:graphicFrame>
      <p:sp>
        <p:nvSpPr>
          <p:cNvPr id="6" name="Rectangle 5">
            <a:extLst>
              <a:ext uri="{FF2B5EF4-FFF2-40B4-BE49-F238E27FC236}">
                <a16:creationId xmlns:a16="http://schemas.microsoft.com/office/drawing/2014/main" id="{375CAC16-4B65-2112-B316-8374FEDE0163}"/>
              </a:ext>
            </a:extLst>
          </p:cNvPr>
          <p:cNvSpPr/>
          <p:nvPr/>
        </p:nvSpPr>
        <p:spPr>
          <a:xfrm>
            <a:off x="4742905" y="3997145"/>
            <a:ext cx="2706190" cy="400110"/>
          </a:xfrm>
          <a:prstGeom prst="rect">
            <a:avLst/>
          </a:prstGeom>
        </p:spPr>
        <p:txBody>
          <a:bodyPr wrap="none">
            <a:spAutoFit/>
          </a:bodyPr>
          <a:lstStyle/>
          <a:p>
            <a:pPr algn="ctr"/>
            <a:r>
              <a:rPr lang="en-US" sz="2000" b="1" dirty="0"/>
              <a:t>Additional Programs</a:t>
            </a:r>
          </a:p>
        </p:txBody>
      </p:sp>
    </p:spTree>
    <p:extLst>
      <p:ext uri="{BB962C8B-B14F-4D97-AF65-F5344CB8AC3E}">
        <p14:creationId xmlns:p14="http://schemas.microsoft.com/office/powerpoint/2010/main" val="2198284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23DF-0BE3-414D-9A2C-834BCD3C9402}"/>
              </a:ext>
            </a:extLst>
          </p:cNvPr>
          <p:cNvSpPr>
            <a:spLocks noGrp="1"/>
          </p:cNvSpPr>
          <p:nvPr>
            <p:ph type="title"/>
          </p:nvPr>
        </p:nvSpPr>
        <p:spPr/>
        <p:txBody>
          <a:bodyPr>
            <a:normAutofit/>
          </a:bodyPr>
          <a:lstStyle/>
          <a:p>
            <a:r>
              <a:rPr lang="en-US" sz="3600" dirty="0"/>
              <a:t>Virtual Academy</a:t>
            </a:r>
          </a:p>
        </p:txBody>
      </p:sp>
      <p:graphicFrame>
        <p:nvGraphicFramePr>
          <p:cNvPr id="7" name="Table 7">
            <a:extLst>
              <a:ext uri="{FF2B5EF4-FFF2-40B4-BE49-F238E27FC236}">
                <a16:creationId xmlns:a16="http://schemas.microsoft.com/office/drawing/2014/main" id="{32A4AFEF-2266-FD47-9FA0-A921030247B3}"/>
              </a:ext>
            </a:extLst>
          </p:cNvPr>
          <p:cNvGraphicFramePr>
            <a:graphicFrameLocks noGrp="1"/>
          </p:cNvGraphicFramePr>
          <p:nvPr>
            <p:extLst>
              <p:ext uri="{D42A27DB-BD31-4B8C-83A1-F6EECF244321}">
                <p14:modId xmlns:p14="http://schemas.microsoft.com/office/powerpoint/2010/main" val="1634139727"/>
              </p:ext>
            </p:extLst>
          </p:nvPr>
        </p:nvGraphicFramePr>
        <p:xfrm>
          <a:off x="604684" y="2064774"/>
          <a:ext cx="10390418" cy="4019259"/>
        </p:xfrm>
        <a:graphic>
          <a:graphicData uri="http://schemas.openxmlformats.org/drawingml/2006/table">
            <a:tbl>
              <a:tblPr firstRow="1" bandRow="1">
                <a:tableStyleId>{5C22544A-7EE6-4342-B048-85BDC9FD1C3A}</a:tableStyleId>
              </a:tblPr>
              <a:tblGrid>
                <a:gridCol w="2010179">
                  <a:extLst>
                    <a:ext uri="{9D8B030D-6E8A-4147-A177-3AD203B41FA5}">
                      <a16:colId xmlns:a16="http://schemas.microsoft.com/office/drawing/2014/main" val="3882310132"/>
                    </a:ext>
                  </a:extLst>
                </a:gridCol>
                <a:gridCol w="1700463">
                  <a:extLst>
                    <a:ext uri="{9D8B030D-6E8A-4147-A177-3AD203B41FA5}">
                      <a16:colId xmlns:a16="http://schemas.microsoft.com/office/drawing/2014/main" val="226751697"/>
                    </a:ext>
                  </a:extLst>
                </a:gridCol>
                <a:gridCol w="1731513">
                  <a:extLst>
                    <a:ext uri="{9D8B030D-6E8A-4147-A177-3AD203B41FA5}">
                      <a16:colId xmlns:a16="http://schemas.microsoft.com/office/drawing/2014/main" val="2279322044"/>
                    </a:ext>
                  </a:extLst>
                </a:gridCol>
                <a:gridCol w="1814052">
                  <a:extLst>
                    <a:ext uri="{9D8B030D-6E8A-4147-A177-3AD203B41FA5}">
                      <a16:colId xmlns:a16="http://schemas.microsoft.com/office/drawing/2014/main" val="4227410925"/>
                    </a:ext>
                  </a:extLst>
                </a:gridCol>
                <a:gridCol w="1460090">
                  <a:extLst>
                    <a:ext uri="{9D8B030D-6E8A-4147-A177-3AD203B41FA5}">
                      <a16:colId xmlns:a16="http://schemas.microsoft.com/office/drawing/2014/main" val="1915106748"/>
                    </a:ext>
                  </a:extLst>
                </a:gridCol>
                <a:gridCol w="1674121">
                  <a:extLst>
                    <a:ext uri="{9D8B030D-6E8A-4147-A177-3AD203B41FA5}">
                      <a16:colId xmlns:a16="http://schemas.microsoft.com/office/drawing/2014/main" val="2242327901"/>
                    </a:ext>
                  </a:extLst>
                </a:gridCol>
              </a:tblGrid>
              <a:tr h="1137411">
                <a:tc>
                  <a:txBody>
                    <a:bodyPr/>
                    <a:lstStyle/>
                    <a:p>
                      <a:endParaRPr lang="en-US" sz="1200" dirty="0"/>
                    </a:p>
                  </a:txBody>
                  <a:tcPr/>
                </a:tc>
                <a:tc>
                  <a:txBody>
                    <a:bodyPr/>
                    <a:lstStyle/>
                    <a:p>
                      <a:pPr algn="l"/>
                      <a:r>
                        <a:rPr lang="en-US" sz="1800" dirty="0">
                          <a:solidFill>
                            <a:schemeClr val="tx1"/>
                          </a:solidFill>
                        </a:rPr>
                        <a:t>Total</a:t>
                      </a:r>
                    </a:p>
                    <a:p>
                      <a:pPr algn="l"/>
                      <a:r>
                        <a:rPr lang="en-US" sz="1800" dirty="0">
                          <a:solidFill>
                            <a:schemeClr val="tx1"/>
                          </a:solidFill>
                        </a:rPr>
                        <a:t>Enrollment</a:t>
                      </a:r>
                    </a:p>
                  </a:txBody>
                  <a:tcPr/>
                </a:tc>
                <a:tc>
                  <a:txBody>
                    <a:bodyPr/>
                    <a:lstStyle/>
                    <a:p>
                      <a:pPr algn="l"/>
                      <a:r>
                        <a:rPr lang="en-US" sz="1800" dirty="0">
                          <a:solidFill>
                            <a:schemeClr val="tx1"/>
                          </a:solidFill>
                        </a:rPr>
                        <a:t>Full-Time Virtual</a:t>
                      </a:r>
                    </a:p>
                  </a:txBody>
                  <a:tcPr/>
                </a:tc>
                <a:tc>
                  <a:txBody>
                    <a:bodyPr/>
                    <a:lstStyle/>
                    <a:p>
                      <a:pPr algn="l"/>
                      <a:r>
                        <a:rPr lang="en-US" sz="1800" dirty="0">
                          <a:solidFill>
                            <a:schemeClr val="tx1"/>
                          </a:solidFill>
                        </a:rPr>
                        <a:t>Percentage of Total Enrollment</a:t>
                      </a:r>
                    </a:p>
                  </a:txBody>
                  <a:tcPr/>
                </a:tc>
                <a:tc>
                  <a:txBody>
                    <a:bodyPr/>
                    <a:lstStyle/>
                    <a:p>
                      <a:pPr algn="l" fontAlgn="b"/>
                      <a:r>
                        <a:rPr lang="en-US" sz="1800" b="1" i="0" u="none" strike="noStrike" kern="1200" dirty="0">
                          <a:solidFill>
                            <a:schemeClr val="tx1"/>
                          </a:solidFill>
                          <a:effectLst/>
                          <a:latin typeface="+mn-lt"/>
                          <a:ea typeface="+mn-ea"/>
                          <a:cs typeface="+mn-cs"/>
                        </a:rPr>
                        <a:t>Blended Virtual</a:t>
                      </a:r>
                    </a:p>
                  </a:txBody>
                  <a:tcPr/>
                </a:tc>
                <a:tc>
                  <a:txBody>
                    <a:bodyPr/>
                    <a:lstStyle/>
                    <a:p>
                      <a:pPr algn="l"/>
                      <a:r>
                        <a:rPr lang="en-US" sz="1800" dirty="0">
                          <a:solidFill>
                            <a:schemeClr val="tx1"/>
                          </a:solidFill>
                        </a:rPr>
                        <a:t>Percentage of Total Enrollment</a:t>
                      </a:r>
                    </a:p>
                  </a:txBody>
                  <a:tcPr/>
                </a:tc>
                <a:extLst>
                  <a:ext uri="{0D108BD9-81ED-4DB2-BD59-A6C34878D82A}">
                    <a16:rowId xmlns:a16="http://schemas.microsoft.com/office/drawing/2014/main" val="3607687775"/>
                  </a:ext>
                </a:extLst>
              </a:tr>
              <a:tr h="419348">
                <a:tc>
                  <a:txBody>
                    <a:bodyPr/>
                    <a:lstStyle/>
                    <a:p>
                      <a:r>
                        <a:rPr lang="en-US" dirty="0"/>
                        <a:t>Benton</a:t>
                      </a:r>
                    </a:p>
                  </a:txBody>
                  <a:tcPr/>
                </a:tc>
                <a:tc>
                  <a:txBody>
                    <a:bodyPr/>
                    <a:lstStyle/>
                    <a:p>
                      <a:r>
                        <a:rPr lang="en-US" dirty="0"/>
                        <a:t>596</a:t>
                      </a:r>
                    </a:p>
                  </a:txBody>
                  <a:tcPr/>
                </a:tc>
                <a:tc>
                  <a:txBody>
                    <a:bodyPr/>
                    <a:lstStyle/>
                    <a:p>
                      <a:r>
                        <a:rPr lang="en-US" dirty="0"/>
                        <a:t>38</a:t>
                      </a:r>
                    </a:p>
                  </a:txBody>
                  <a:tcPr/>
                </a:tc>
                <a:tc>
                  <a:txBody>
                    <a:bodyPr/>
                    <a:lstStyle/>
                    <a:p>
                      <a:r>
                        <a:rPr lang="en-US" dirty="0"/>
                        <a:t>6%</a:t>
                      </a:r>
                    </a:p>
                  </a:txBody>
                  <a:tcPr/>
                </a:tc>
                <a:tc>
                  <a:txBody>
                    <a:bodyPr/>
                    <a:lstStyle/>
                    <a:p>
                      <a:r>
                        <a:rPr lang="en-US" dirty="0"/>
                        <a:t>46</a:t>
                      </a:r>
                    </a:p>
                  </a:txBody>
                  <a:tcPr/>
                </a:tc>
                <a:tc>
                  <a:txBody>
                    <a:bodyPr/>
                    <a:lstStyle/>
                    <a:p>
                      <a:r>
                        <a:rPr lang="en-US" dirty="0"/>
                        <a:t>8%</a:t>
                      </a:r>
                    </a:p>
                  </a:txBody>
                  <a:tcPr/>
                </a:tc>
                <a:extLst>
                  <a:ext uri="{0D108BD9-81ED-4DB2-BD59-A6C34878D82A}">
                    <a16:rowId xmlns:a16="http://schemas.microsoft.com/office/drawing/2014/main" val="655951651"/>
                  </a:ext>
                </a:extLst>
              </a:tr>
              <a:tr h="419348">
                <a:tc>
                  <a:txBody>
                    <a:bodyPr/>
                    <a:lstStyle/>
                    <a:p>
                      <a:r>
                        <a:rPr lang="en-US" dirty="0"/>
                        <a:t>Central </a:t>
                      </a:r>
                    </a:p>
                  </a:txBody>
                  <a:tcPr/>
                </a:tc>
                <a:tc>
                  <a:txBody>
                    <a:bodyPr/>
                    <a:lstStyle/>
                    <a:p>
                      <a:r>
                        <a:rPr lang="en-US" dirty="0"/>
                        <a:t>1553</a:t>
                      </a:r>
                    </a:p>
                  </a:txBody>
                  <a:tcPr/>
                </a:tc>
                <a:tc>
                  <a:txBody>
                    <a:bodyPr/>
                    <a:lstStyle/>
                    <a:p>
                      <a:r>
                        <a:rPr lang="en-US" dirty="0"/>
                        <a:t>116</a:t>
                      </a:r>
                    </a:p>
                  </a:txBody>
                  <a:tcPr/>
                </a:tc>
                <a:tc>
                  <a:txBody>
                    <a:bodyPr/>
                    <a:lstStyle/>
                    <a:p>
                      <a:r>
                        <a:rPr lang="en-US" dirty="0"/>
                        <a:t>7%</a:t>
                      </a:r>
                    </a:p>
                  </a:txBody>
                  <a:tcPr/>
                </a:tc>
                <a:tc>
                  <a:txBody>
                    <a:bodyPr/>
                    <a:lstStyle/>
                    <a:p>
                      <a:r>
                        <a:rPr lang="en-US" dirty="0"/>
                        <a:t>82</a:t>
                      </a:r>
                    </a:p>
                  </a:txBody>
                  <a:tcPr/>
                </a:tc>
                <a:tc>
                  <a:txBody>
                    <a:bodyPr/>
                    <a:lstStyle/>
                    <a:p>
                      <a:r>
                        <a:rPr lang="en-US" dirty="0"/>
                        <a:t>5%</a:t>
                      </a:r>
                    </a:p>
                  </a:txBody>
                  <a:tcPr/>
                </a:tc>
                <a:extLst>
                  <a:ext uri="{0D108BD9-81ED-4DB2-BD59-A6C34878D82A}">
                    <a16:rowId xmlns:a16="http://schemas.microsoft.com/office/drawing/2014/main" val="2142097386"/>
                  </a:ext>
                </a:extLst>
              </a:tr>
              <a:tr h="419348">
                <a:tc>
                  <a:txBody>
                    <a:bodyPr/>
                    <a:lstStyle/>
                    <a:p>
                      <a:r>
                        <a:rPr lang="en-US" dirty="0"/>
                        <a:t>Lafayette</a:t>
                      </a:r>
                    </a:p>
                  </a:txBody>
                  <a:tcPr/>
                </a:tc>
                <a:tc>
                  <a:txBody>
                    <a:bodyPr/>
                    <a:lstStyle/>
                    <a:p>
                      <a:r>
                        <a:rPr lang="en-US" dirty="0"/>
                        <a:t>640</a:t>
                      </a:r>
                    </a:p>
                  </a:txBody>
                  <a:tcPr/>
                </a:tc>
                <a:tc>
                  <a:txBody>
                    <a:bodyPr/>
                    <a:lstStyle/>
                    <a:p>
                      <a:r>
                        <a:rPr lang="en-US" dirty="0"/>
                        <a:t>45</a:t>
                      </a:r>
                    </a:p>
                  </a:txBody>
                  <a:tcPr/>
                </a:tc>
                <a:tc>
                  <a:txBody>
                    <a:bodyPr/>
                    <a:lstStyle/>
                    <a:p>
                      <a:r>
                        <a:rPr lang="en-US" dirty="0"/>
                        <a:t>7%</a:t>
                      </a:r>
                    </a:p>
                  </a:txBody>
                  <a:tcPr/>
                </a:tc>
                <a:tc>
                  <a:txBody>
                    <a:bodyPr/>
                    <a:lstStyle/>
                    <a:p>
                      <a:r>
                        <a:rPr lang="en-US" dirty="0"/>
                        <a:t>46</a:t>
                      </a:r>
                    </a:p>
                  </a:txBody>
                  <a:tcPr/>
                </a:tc>
                <a:tc>
                  <a:txBody>
                    <a:bodyPr/>
                    <a:lstStyle/>
                    <a:p>
                      <a:r>
                        <a:rPr lang="en-US" dirty="0"/>
                        <a:t>7%</a:t>
                      </a:r>
                    </a:p>
                  </a:txBody>
                  <a:tcPr/>
                </a:tc>
                <a:extLst>
                  <a:ext uri="{0D108BD9-81ED-4DB2-BD59-A6C34878D82A}">
                    <a16:rowId xmlns:a16="http://schemas.microsoft.com/office/drawing/2014/main" val="208754701"/>
                  </a:ext>
                </a:extLst>
              </a:tr>
              <a:tr h="419348">
                <a:tc>
                  <a:txBody>
                    <a:bodyPr/>
                    <a:lstStyle/>
                    <a:p>
                      <a:r>
                        <a:rPr lang="en-US" sz="1800" dirty="0"/>
                        <a:t>Bode</a:t>
                      </a:r>
                    </a:p>
                  </a:txBody>
                  <a:tcPr/>
                </a:tc>
                <a:tc>
                  <a:txBody>
                    <a:bodyPr/>
                    <a:lstStyle/>
                    <a:p>
                      <a:r>
                        <a:rPr lang="en-US" sz="1800" dirty="0"/>
                        <a:t>523</a:t>
                      </a:r>
                    </a:p>
                  </a:txBody>
                  <a:tcPr/>
                </a:tc>
                <a:tc>
                  <a:txBody>
                    <a:bodyPr/>
                    <a:lstStyle/>
                    <a:p>
                      <a:r>
                        <a:rPr lang="en-US" sz="1800" dirty="0"/>
                        <a:t>39</a:t>
                      </a:r>
                    </a:p>
                  </a:txBody>
                  <a:tcPr/>
                </a:tc>
                <a:tc>
                  <a:txBody>
                    <a:bodyPr/>
                    <a:lstStyle/>
                    <a:p>
                      <a:r>
                        <a:rPr lang="en-US" sz="1800" dirty="0"/>
                        <a:t>6%</a:t>
                      </a:r>
                    </a:p>
                  </a:txBody>
                  <a:tcPr/>
                </a:tc>
                <a:tc>
                  <a:txBody>
                    <a:bodyPr/>
                    <a:lstStyle/>
                    <a:p>
                      <a:pPr algn="l" fontAlgn="b"/>
                      <a:r>
                        <a:rPr lang="en-US" sz="1800" b="0" i="0" u="none" strike="noStrike" kern="1200" dirty="0">
                          <a:solidFill>
                            <a:schemeClr val="tx1"/>
                          </a:solidFill>
                          <a:effectLst/>
                          <a:latin typeface="+mn-lt"/>
                          <a:ea typeface="+mn-ea"/>
                          <a:cs typeface="+mn-cs"/>
                        </a:rPr>
                        <a:t>5</a:t>
                      </a:r>
                    </a:p>
                  </a:txBody>
                  <a:tcPr/>
                </a:tc>
                <a:tc>
                  <a:txBody>
                    <a:bodyPr/>
                    <a:lstStyle/>
                    <a:p>
                      <a:r>
                        <a:rPr lang="en-US" sz="1800" dirty="0"/>
                        <a:t>&lt;1%</a:t>
                      </a:r>
                    </a:p>
                  </a:txBody>
                  <a:tcPr/>
                </a:tc>
                <a:extLst>
                  <a:ext uri="{0D108BD9-81ED-4DB2-BD59-A6C34878D82A}">
                    <a16:rowId xmlns:a16="http://schemas.microsoft.com/office/drawing/2014/main" val="1589281420"/>
                  </a:ext>
                </a:extLst>
              </a:tr>
              <a:tr h="419348">
                <a:tc>
                  <a:txBody>
                    <a:bodyPr/>
                    <a:lstStyle/>
                    <a:p>
                      <a:r>
                        <a:rPr lang="en-US" dirty="0" err="1"/>
                        <a:t>Robidoux</a:t>
                      </a:r>
                      <a:endParaRPr lang="en-US" dirty="0"/>
                    </a:p>
                  </a:txBody>
                  <a:tcPr/>
                </a:tc>
                <a:tc>
                  <a:txBody>
                    <a:bodyPr/>
                    <a:lstStyle/>
                    <a:p>
                      <a:r>
                        <a:rPr lang="en-US" dirty="0"/>
                        <a:t>396</a:t>
                      </a:r>
                    </a:p>
                  </a:txBody>
                  <a:tcPr/>
                </a:tc>
                <a:tc>
                  <a:txBody>
                    <a:bodyPr/>
                    <a:lstStyle/>
                    <a:p>
                      <a:r>
                        <a:rPr lang="en-US" dirty="0"/>
                        <a:t>43</a:t>
                      </a:r>
                    </a:p>
                  </a:txBody>
                  <a:tcPr/>
                </a:tc>
                <a:tc>
                  <a:txBody>
                    <a:bodyPr/>
                    <a:lstStyle/>
                    <a:p>
                      <a:r>
                        <a:rPr lang="en-US" dirty="0"/>
                        <a:t>11%</a:t>
                      </a:r>
                    </a:p>
                  </a:txBody>
                  <a:tcPr/>
                </a:tc>
                <a:tc>
                  <a:txBody>
                    <a:bodyPr/>
                    <a:lstStyle/>
                    <a:p>
                      <a:r>
                        <a:rPr lang="en-US" dirty="0"/>
                        <a:t>1</a:t>
                      </a:r>
                    </a:p>
                  </a:txBody>
                  <a:tcPr/>
                </a:tc>
                <a:tc>
                  <a:txBody>
                    <a:bodyPr/>
                    <a:lstStyle/>
                    <a:p>
                      <a:r>
                        <a:rPr lang="en-US" dirty="0"/>
                        <a:t>&lt;1%</a:t>
                      </a:r>
                    </a:p>
                  </a:txBody>
                  <a:tcPr/>
                </a:tc>
                <a:extLst>
                  <a:ext uri="{0D108BD9-81ED-4DB2-BD59-A6C34878D82A}">
                    <a16:rowId xmlns:a16="http://schemas.microsoft.com/office/drawing/2014/main" val="1510911561"/>
                  </a:ext>
                </a:extLst>
              </a:tr>
              <a:tr h="343314">
                <a:tc>
                  <a:txBody>
                    <a:bodyPr/>
                    <a:lstStyle/>
                    <a:p>
                      <a:r>
                        <a:rPr lang="en-US" dirty="0"/>
                        <a:t>Spring Garden</a:t>
                      </a:r>
                    </a:p>
                  </a:txBody>
                  <a:tcPr/>
                </a:tc>
                <a:tc>
                  <a:txBody>
                    <a:bodyPr/>
                    <a:lstStyle/>
                    <a:p>
                      <a:r>
                        <a:rPr lang="en-US" dirty="0"/>
                        <a:t>486</a:t>
                      </a:r>
                    </a:p>
                  </a:txBody>
                  <a:tcPr/>
                </a:tc>
                <a:tc>
                  <a:txBody>
                    <a:bodyPr/>
                    <a:lstStyle/>
                    <a:p>
                      <a:r>
                        <a:rPr lang="en-US" dirty="0"/>
                        <a:t>38</a:t>
                      </a:r>
                    </a:p>
                  </a:txBody>
                  <a:tcPr/>
                </a:tc>
                <a:tc>
                  <a:txBody>
                    <a:bodyPr/>
                    <a:lstStyle/>
                    <a:p>
                      <a:r>
                        <a:rPr lang="en-US" dirty="0"/>
                        <a:t>8%</a:t>
                      </a:r>
                    </a:p>
                  </a:txBody>
                  <a:tcPr/>
                </a:tc>
                <a:tc>
                  <a:txBody>
                    <a:bodyPr/>
                    <a:lstStyle/>
                    <a:p>
                      <a:r>
                        <a:rPr lang="en-US" dirty="0"/>
                        <a:t>3</a:t>
                      </a:r>
                    </a:p>
                  </a:txBody>
                  <a:tcPr/>
                </a:tc>
                <a:tc>
                  <a:txBody>
                    <a:bodyPr/>
                    <a:lstStyle/>
                    <a:p>
                      <a:r>
                        <a:rPr lang="en-US" dirty="0"/>
                        <a:t>&lt;1%</a:t>
                      </a:r>
                    </a:p>
                  </a:txBody>
                  <a:tcPr/>
                </a:tc>
                <a:extLst>
                  <a:ext uri="{0D108BD9-81ED-4DB2-BD59-A6C34878D82A}">
                    <a16:rowId xmlns:a16="http://schemas.microsoft.com/office/drawing/2014/main" val="3623231185"/>
                  </a:ext>
                </a:extLst>
              </a:tr>
              <a:tr h="419348">
                <a:tc>
                  <a:txBody>
                    <a:bodyPr/>
                    <a:lstStyle/>
                    <a:p>
                      <a:r>
                        <a:rPr lang="en-US" dirty="0"/>
                        <a:t>Truman</a:t>
                      </a:r>
                    </a:p>
                  </a:txBody>
                  <a:tcPr/>
                </a:tc>
                <a:tc>
                  <a:txBody>
                    <a:bodyPr/>
                    <a:lstStyle/>
                    <a:p>
                      <a:r>
                        <a:rPr lang="en-US" dirty="0"/>
                        <a:t>459</a:t>
                      </a:r>
                    </a:p>
                  </a:txBody>
                  <a:tcPr/>
                </a:tc>
                <a:tc>
                  <a:txBody>
                    <a:bodyPr/>
                    <a:lstStyle/>
                    <a:p>
                      <a:r>
                        <a:rPr lang="en-US" dirty="0"/>
                        <a:t>51</a:t>
                      </a:r>
                    </a:p>
                  </a:txBody>
                  <a:tcPr/>
                </a:tc>
                <a:tc>
                  <a:txBody>
                    <a:bodyPr/>
                    <a:lstStyle/>
                    <a:p>
                      <a:r>
                        <a:rPr lang="en-US" dirty="0"/>
                        <a:t>11%</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795183029"/>
                  </a:ext>
                </a:extLst>
              </a:tr>
            </a:tbl>
          </a:graphicData>
        </a:graphic>
      </p:graphicFrame>
    </p:spTree>
    <p:extLst>
      <p:ext uri="{BB962C8B-B14F-4D97-AF65-F5344CB8AC3E}">
        <p14:creationId xmlns:p14="http://schemas.microsoft.com/office/powerpoint/2010/main" val="151433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230A-AA0D-AD47-A0AB-43A8EFFBCBEB}"/>
              </a:ext>
            </a:extLst>
          </p:cNvPr>
          <p:cNvSpPr>
            <a:spLocks noGrp="1"/>
          </p:cNvSpPr>
          <p:nvPr>
            <p:ph type="title"/>
          </p:nvPr>
        </p:nvSpPr>
        <p:spPr>
          <a:xfrm>
            <a:off x="838200" y="3653460"/>
            <a:ext cx="10515600" cy="2315997"/>
          </a:xfrm>
        </p:spPr>
        <p:txBody>
          <a:bodyPr/>
          <a:lstStyle/>
          <a:p>
            <a:r>
              <a:rPr lang="en-US" dirty="0"/>
              <a:t>Academic Achievement, Attendance, Behavior</a:t>
            </a:r>
          </a:p>
        </p:txBody>
      </p:sp>
    </p:spTree>
    <p:extLst>
      <p:ext uri="{BB962C8B-B14F-4D97-AF65-F5344CB8AC3E}">
        <p14:creationId xmlns:p14="http://schemas.microsoft.com/office/powerpoint/2010/main" val="2484284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55820-D739-9F42-B052-28FAE7E61AE9}"/>
              </a:ext>
            </a:extLst>
          </p:cNvPr>
          <p:cNvSpPr>
            <a:spLocks noGrp="1"/>
          </p:cNvSpPr>
          <p:nvPr>
            <p:ph type="title"/>
          </p:nvPr>
        </p:nvSpPr>
        <p:spPr>
          <a:xfrm>
            <a:off x="648930" y="96771"/>
            <a:ext cx="5896836" cy="1622321"/>
          </a:xfrm>
        </p:spPr>
        <p:txBody>
          <a:bodyPr>
            <a:normAutofit/>
          </a:bodyPr>
          <a:lstStyle/>
          <a:p>
            <a:r>
              <a:rPr lang="en-US" sz="3600" dirty="0"/>
              <a:t>Graduation Requirements</a:t>
            </a:r>
          </a:p>
        </p:txBody>
      </p:sp>
      <p:sp>
        <p:nvSpPr>
          <p:cNvPr id="3" name="Content Placeholder 2">
            <a:extLst>
              <a:ext uri="{FF2B5EF4-FFF2-40B4-BE49-F238E27FC236}">
                <a16:creationId xmlns:a16="http://schemas.microsoft.com/office/drawing/2014/main" id="{0451BDA1-23ED-B94B-887C-166D9B466B72}"/>
              </a:ext>
            </a:extLst>
          </p:cNvPr>
          <p:cNvSpPr>
            <a:spLocks noGrp="1"/>
          </p:cNvSpPr>
          <p:nvPr>
            <p:ph idx="1"/>
          </p:nvPr>
        </p:nvSpPr>
        <p:spPr>
          <a:xfrm>
            <a:off x="319844" y="2094271"/>
            <a:ext cx="4687054" cy="4542503"/>
          </a:xfrm>
        </p:spPr>
        <p:txBody>
          <a:bodyPr>
            <a:noAutofit/>
          </a:bodyPr>
          <a:lstStyle/>
          <a:p>
            <a:r>
              <a:rPr lang="en-US" sz="1800" dirty="0"/>
              <a:t>In January 2017, the Board of </a:t>
            </a:r>
            <a:r>
              <a:rPr lang="en-US" sz="1800" dirty="0" err="1"/>
              <a:t>dEucation</a:t>
            </a:r>
            <a:r>
              <a:rPr lang="en-US" sz="1800" dirty="0"/>
              <a:t> approved the increase of required graduation credits from 25 out of a possible 32 (78.1%) to 28 out of a possible 32 (87.5%) on a block schedule.</a:t>
            </a:r>
          </a:p>
          <a:p>
            <a:pPr marL="0" indent="0">
              <a:buNone/>
            </a:pPr>
            <a:endParaRPr lang="en-US" sz="1800" dirty="0"/>
          </a:p>
          <a:p>
            <a:r>
              <a:rPr lang="en-US" sz="1800" dirty="0"/>
              <a:t>In March 2018, the Board of Education approved the revision of board policy IKF. Their action reduced graduation requirements from 28 under a block schedule to 24.5 under a 7-period schedule. This revision maintains the required percentage of 87.5% (24.5 out of 28) that was approved for the class of 2021 in January 2017.</a:t>
            </a:r>
          </a:p>
        </p:txBody>
      </p:sp>
      <p:pic>
        <p:nvPicPr>
          <p:cNvPr id="5" name="Picture 4" descr="Table&#10;&#10;Description automatically generated">
            <a:extLst>
              <a:ext uri="{FF2B5EF4-FFF2-40B4-BE49-F238E27FC236}">
                <a16:creationId xmlns:a16="http://schemas.microsoft.com/office/drawing/2014/main" id="{51424BF7-D9BC-C843-9EBF-6B76E6CA1382}"/>
              </a:ext>
            </a:extLst>
          </p:cNvPr>
          <p:cNvPicPr>
            <a:picLocks noChangeAspect="1"/>
          </p:cNvPicPr>
          <p:nvPr/>
        </p:nvPicPr>
        <p:blipFill>
          <a:blip r:embed="rId3"/>
          <a:stretch>
            <a:fillRect/>
          </a:stretch>
        </p:blipFill>
        <p:spPr>
          <a:xfrm>
            <a:off x="5288058" y="1940280"/>
            <a:ext cx="6584098" cy="4468458"/>
          </a:xfrm>
          <a:prstGeom prst="rect">
            <a:avLst/>
          </a:prstGeom>
          <a:effectLst/>
        </p:spPr>
      </p:pic>
    </p:spTree>
    <p:extLst>
      <p:ext uri="{BB962C8B-B14F-4D97-AF65-F5344CB8AC3E}">
        <p14:creationId xmlns:p14="http://schemas.microsoft.com/office/powerpoint/2010/main" val="3174674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3861-E143-0E4E-B1CB-FDC2CB6D4C51}"/>
              </a:ext>
            </a:extLst>
          </p:cNvPr>
          <p:cNvSpPr>
            <a:spLocks noGrp="1"/>
          </p:cNvSpPr>
          <p:nvPr>
            <p:ph type="title"/>
          </p:nvPr>
        </p:nvSpPr>
        <p:spPr>
          <a:xfrm>
            <a:off x="838200" y="61425"/>
            <a:ext cx="10515600" cy="1325563"/>
          </a:xfrm>
        </p:spPr>
        <p:txBody>
          <a:bodyPr>
            <a:normAutofit/>
          </a:bodyPr>
          <a:lstStyle/>
          <a:p>
            <a:r>
              <a:rPr lang="en-US" sz="3600" dirty="0"/>
              <a:t>Where Do Our Graduates Go?</a:t>
            </a:r>
          </a:p>
        </p:txBody>
      </p:sp>
      <p:graphicFrame>
        <p:nvGraphicFramePr>
          <p:cNvPr id="4" name="Content Placeholder 3">
            <a:extLst>
              <a:ext uri="{FF2B5EF4-FFF2-40B4-BE49-F238E27FC236}">
                <a16:creationId xmlns:a16="http://schemas.microsoft.com/office/drawing/2014/main" id="{F442558B-0290-CE4E-92A4-202EC97DEB72}"/>
              </a:ext>
            </a:extLst>
          </p:cNvPr>
          <p:cNvGraphicFramePr>
            <a:graphicFrameLocks noGrp="1"/>
          </p:cNvGraphicFramePr>
          <p:nvPr>
            <p:ph idx="1"/>
          </p:nvPr>
        </p:nvGraphicFramePr>
        <p:xfrm>
          <a:off x="-883840" y="1479412"/>
          <a:ext cx="5808799" cy="4791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22BDB976-E307-D92E-F4DE-FEBCD7EBC5D5}"/>
              </a:ext>
            </a:extLst>
          </p:cNvPr>
          <p:cNvGraphicFramePr/>
          <p:nvPr/>
        </p:nvGraphicFramePr>
        <p:xfrm>
          <a:off x="2897431" y="1119274"/>
          <a:ext cx="6358864" cy="50591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7B0718E5-4CB7-BA63-40C0-B37801935DC1}"/>
              </a:ext>
            </a:extLst>
          </p:cNvPr>
          <p:cNvGraphicFramePr/>
          <p:nvPr/>
        </p:nvGraphicFramePr>
        <p:xfrm>
          <a:off x="7168158" y="1386988"/>
          <a:ext cx="6206732" cy="4791428"/>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27652BA4-C7FE-4244-CE03-E1D870BFB08E}"/>
              </a:ext>
            </a:extLst>
          </p:cNvPr>
          <p:cNvSpPr txBox="1"/>
          <p:nvPr/>
        </p:nvSpPr>
        <p:spPr>
          <a:xfrm>
            <a:off x="240632" y="6462172"/>
            <a:ext cx="4026568" cy="246221"/>
          </a:xfrm>
          <a:prstGeom prst="rect">
            <a:avLst/>
          </a:prstGeom>
          <a:noFill/>
        </p:spPr>
        <p:txBody>
          <a:bodyPr wrap="square" rtlCol="0">
            <a:spAutoFit/>
          </a:bodyPr>
          <a:lstStyle/>
          <a:p>
            <a:r>
              <a:rPr lang="en-US" sz="1000" dirty="0"/>
              <a:t>Benton = 49% workforce, 46% college, less than 5% military</a:t>
            </a:r>
          </a:p>
        </p:txBody>
      </p:sp>
      <p:sp>
        <p:nvSpPr>
          <p:cNvPr id="9" name="TextBox 8">
            <a:extLst>
              <a:ext uri="{FF2B5EF4-FFF2-40B4-BE49-F238E27FC236}">
                <a16:creationId xmlns:a16="http://schemas.microsoft.com/office/drawing/2014/main" id="{5D2FF054-8479-5525-C11D-CEE59D21BCE7}"/>
              </a:ext>
            </a:extLst>
          </p:cNvPr>
          <p:cNvSpPr txBox="1"/>
          <p:nvPr/>
        </p:nvSpPr>
        <p:spPr>
          <a:xfrm>
            <a:off x="4652211" y="6462172"/>
            <a:ext cx="4026568" cy="246221"/>
          </a:xfrm>
          <a:prstGeom prst="rect">
            <a:avLst/>
          </a:prstGeom>
          <a:noFill/>
        </p:spPr>
        <p:txBody>
          <a:bodyPr wrap="square" rtlCol="0">
            <a:spAutoFit/>
          </a:bodyPr>
          <a:lstStyle/>
          <a:p>
            <a:r>
              <a:rPr lang="en-US" sz="1000" dirty="0"/>
              <a:t>Central = 65% college, 29% workforce, 6% military</a:t>
            </a:r>
          </a:p>
        </p:txBody>
      </p:sp>
      <p:sp>
        <p:nvSpPr>
          <p:cNvPr id="10" name="TextBox 9">
            <a:extLst>
              <a:ext uri="{FF2B5EF4-FFF2-40B4-BE49-F238E27FC236}">
                <a16:creationId xmlns:a16="http://schemas.microsoft.com/office/drawing/2014/main" id="{85FC2316-849D-D8BC-D3E0-7CC1CFC3B9F5}"/>
              </a:ext>
            </a:extLst>
          </p:cNvPr>
          <p:cNvSpPr txBox="1"/>
          <p:nvPr/>
        </p:nvSpPr>
        <p:spPr>
          <a:xfrm>
            <a:off x="8438147" y="6446130"/>
            <a:ext cx="4026568" cy="246221"/>
          </a:xfrm>
          <a:prstGeom prst="rect">
            <a:avLst/>
          </a:prstGeom>
          <a:noFill/>
        </p:spPr>
        <p:txBody>
          <a:bodyPr wrap="square" rtlCol="0">
            <a:spAutoFit/>
          </a:bodyPr>
          <a:lstStyle/>
          <a:p>
            <a:r>
              <a:rPr lang="en-US" sz="1000" dirty="0"/>
              <a:t>Lafayette = 51% workforce, 45% college, less than 5% military</a:t>
            </a:r>
          </a:p>
        </p:txBody>
      </p:sp>
    </p:spTree>
    <p:extLst>
      <p:ext uri="{BB962C8B-B14F-4D97-AF65-F5344CB8AC3E}">
        <p14:creationId xmlns:p14="http://schemas.microsoft.com/office/powerpoint/2010/main" val="1853291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2DDDC-0640-4B40-A813-2AFCBFDCC312}"/>
              </a:ext>
            </a:extLst>
          </p:cNvPr>
          <p:cNvSpPr>
            <a:spLocks noGrp="1"/>
          </p:cNvSpPr>
          <p:nvPr>
            <p:ph type="title"/>
          </p:nvPr>
        </p:nvSpPr>
        <p:spPr>
          <a:xfrm>
            <a:off x="838200" y="67233"/>
            <a:ext cx="10515600" cy="1325563"/>
          </a:xfrm>
        </p:spPr>
        <p:txBody>
          <a:bodyPr>
            <a:normAutofit/>
          </a:bodyPr>
          <a:lstStyle/>
          <a:p>
            <a:r>
              <a:rPr lang="en-US" sz="3600" dirty="0"/>
              <a:t>In-Person Course Offerings</a:t>
            </a:r>
          </a:p>
        </p:txBody>
      </p:sp>
      <p:graphicFrame>
        <p:nvGraphicFramePr>
          <p:cNvPr id="8" name="Table 8">
            <a:extLst>
              <a:ext uri="{FF2B5EF4-FFF2-40B4-BE49-F238E27FC236}">
                <a16:creationId xmlns:a16="http://schemas.microsoft.com/office/drawing/2014/main" id="{F1A98839-E11B-874F-8FFA-3770AE10233B}"/>
              </a:ext>
            </a:extLst>
          </p:cNvPr>
          <p:cNvGraphicFramePr>
            <a:graphicFrameLocks noGrp="1"/>
          </p:cNvGraphicFramePr>
          <p:nvPr>
            <p:ph sz="half" idx="1"/>
            <p:extLst>
              <p:ext uri="{D42A27DB-BD31-4B8C-83A1-F6EECF244321}">
                <p14:modId xmlns:p14="http://schemas.microsoft.com/office/powerpoint/2010/main" val="1351575112"/>
              </p:ext>
            </p:extLst>
          </p:nvPr>
        </p:nvGraphicFramePr>
        <p:xfrm>
          <a:off x="838200" y="1929160"/>
          <a:ext cx="10515600" cy="4275227"/>
        </p:xfrm>
        <a:graphic>
          <a:graphicData uri="http://schemas.openxmlformats.org/drawingml/2006/table">
            <a:tbl>
              <a:tblPr firstRow="1" bandRow="1">
                <a:tableStyleId>{5C22544A-7EE6-4342-B048-85BDC9FD1C3A}</a:tableStyleId>
              </a:tblPr>
              <a:tblGrid>
                <a:gridCol w="5963653">
                  <a:extLst>
                    <a:ext uri="{9D8B030D-6E8A-4147-A177-3AD203B41FA5}">
                      <a16:colId xmlns:a16="http://schemas.microsoft.com/office/drawing/2014/main" val="1820966330"/>
                    </a:ext>
                  </a:extLst>
                </a:gridCol>
                <a:gridCol w="1572126">
                  <a:extLst>
                    <a:ext uri="{9D8B030D-6E8A-4147-A177-3AD203B41FA5}">
                      <a16:colId xmlns:a16="http://schemas.microsoft.com/office/drawing/2014/main" val="1272596516"/>
                    </a:ext>
                  </a:extLst>
                </a:gridCol>
                <a:gridCol w="1540042">
                  <a:extLst>
                    <a:ext uri="{9D8B030D-6E8A-4147-A177-3AD203B41FA5}">
                      <a16:colId xmlns:a16="http://schemas.microsoft.com/office/drawing/2014/main" val="2152052058"/>
                    </a:ext>
                  </a:extLst>
                </a:gridCol>
                <a:gridCol w="1439779">
                  <a:extLst>
                    <a:ext uri="{9D8B030D-6E8A-4147-A177-3AD203B41FA5}">
                      <a16:colId xmlns:a16="http://schemas.microsoft.com/office/drawing/2014/main" val="3422045658"/>
                    </a:ext>
                  </a:extLst>
                </a:gridCol>
              </a:tblGrid>
              <a:tr h="388657">
                <a:tc>
                  <a:txBody>
                    <a:bodyPr/>
                    <a:lstStyle/>
                    <a:p>
                      <a:endParaRPr lang="en-US" dirty="0"/>
                    </a:p>
                  </a:txBody>
                  <a:tcPr/>
                </a:tc>
                <a:tc>
                  <a:txBody>
                    <a:bodyPr/>
                    <a:lstStyle/>
                    <a:p>
                      <a:r>
                        <a:rPr lang="en-US" dirty="0">
                          <a:solidFill>
                            <a:schemeClr val="tx1"/>
                          </a:solidFill>
                        </a:rPr>
                        <a:t>Benton</a:t>
                      </a:r>
                    </a:p>
                  </a:txBody>
                  <a:tcPr/>
                </a:tc>
                <a:tc>
                  <a:txBody>
                    <a:bodyPr/>
                    <a:lstStyle/>
                    <a:p>
                      <a:r>
                        <a:rPr lang="en-US" dirty="0">
                          <a:solidFill>
                            <a:schemeClr val="tx1"/>
                          </a:solidFill>
                        </a:rPr>
                        <a:t>Central</a:t>
                      </a:r>
                    </a:p>
                  </a:txBody>
                  <a:tcPr/>
                </a:tc>
                <a:tc>
                  <a:txBody>
                    <a:bodyPr/>
                    <a:lstStyle/>
                    <a:p>
                      <a:r>
                        <a:rPr lang="en-US" dirty="0">
                          <a:solidFill>
                            <a:schemeClr val="tx1"/>
                          </a:solidFill>
                        </a:rPr>
                        <a:t>Lafayette</a:t>
                      </a:r>
                    </a:p>
                  </a:txBody>
                  <a:tcPr/>
                </a:tc>
                <a:extLst>
                  <a:ext uri="{0D108BD9-81ED-4DB2-BD59-A6C34878D82A}">
                    <a16:rowId xmlns:a16="http://schemas.microsoft.com/office/drawing/2014/main" val="426642514"/>
                  </a:ext>
                </a:extLst>
              </a:tr>
              <a:tr h="388657">
                <a:tc>
                  <a:txBody>
                    <a:bodyPr/>
                    <a:lstStyle/>
                    <a:p>
                      <a:r>
                        <a:rPr lang="en-US" sz="1800" dirty="0"/>
                        <a:t>Accounting I and *Accounting II</a:t>
                      </a:r>
                    </a:p>
                  </a:txBody>
                  <a:tcPr/>
                </a:tc>
                <a:tc>
                  <a:txBody>
                    <a:bodyPr/>
                    <a:lstStyle/>
                    <a:p>
                      <a:r>
                        <a:rPr lang="en-US" sz="1800" dirty="0"/>
                        <a:t>No</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3156870166"/>
                  </a:ext>
                </a:extLst>
              </a:tr>
              <a:tr h="388657">
                <a:tc>
                  <a:txBody>
                    <a:bodyPr/>
                    <a:lstStyle/>
                    <a:p>
                      <a:r>
                        <a:rPr lang="en-US" sz="1800" dirty="0"/>
                        <a:t>*AP/DC Calculus</a:t>
                      </a:r>
                    </a:p>
                  </a:txBody>
                  <a:tcPr/>
                </a:tc>
                <a:tc>
                  <a:txBody>
                    <a:bodyPr/>
                    <a:lstStyle/>
                    <a:p>
                      <a:r>
                        <a:rPr lang="en-US" sz="1800" dirty="0"/>
                        <a:t>No</a:t>
                      </a:r>
                    </a:p>
                  </a:txBody>
                  <a:tcPr/>
                </a:tc>
                <a:tc>
                  <a:txBody>
                    <a:bodyPr/>
                    <a:lstStyle/>
                    <a:p>
                      <a:r>
                        <a:rPr lang="en-US" sz="1800" dirty="0"/>
                        <a:t>Yes</a:t>
                      </a:r>
                    </a:p>
                  </a:txBody>
                  <a:tcPr/>
                </a:tc>
                <a:tc>
                  <a:txBody>
                    <a:bodyPr/>
                    <a:lstStyle/>
                    <a:p>
                      <a:r>
                        <a:rPr lang="en-US" sz="1800" dirty="0"/>
                        <a:t>Yes</a:t>
                      </a:r>
                    </a:p>
                  </a:txBody>
                  <a:tcPr/>
                </a:tc>
                <a:extLst>
                  <a:ext uri="{0D108BD9-81ED-4DB2-BD59-A6C34878D82A}">
                    <a16:rowId xmlns:a16="http://schemas.microsoft.com/office/drawing/2014/main" val="190811615"/>
                  </a:ext>
                </a:extLst>
              </a:tr>
              <a:tr h="388657">
                <a:tc>
                  <a:txBody>
                    <a:bodyPr/>
                    <a:lstStyle/>
                    <a:p>
                      <a:r>
                        <a:rPr lang="en-US" sz="1800" dirty="0"/>
                        <a:t>Aerobics and Dance</a:t>
                      </a:r>
                    </a:p>
                  </a:txBody>
                  <a:tcPr/>
                </a:tc>
                <a:tc>
                  <a:txBody>
                    <a:bodyPr/>
                    <a:lstStyle/>
                    <a:p>
                      <a:r>
                        <a:rPr lang="en-US" sz="1800" dirty="0"/>
                        <a:t>Yes</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4059325129"/>
                  </a:ext>
                </a:extLst>
              </a:tr>
              <a:tr h="388657">
                <a:tc>
                  <a:txBody>
                    <a:bodyPr/>
                    <a:lstStyle/>
                    <a:p>
                      <a:r>
                        <a:rPr lang="en-US" sz="1800" dirty="0"/>
                        <a:t>*DC American History</a:t>
                      </a:r>
                    </a:p>
                  </a:txBody>
                  <a:tcPr/>
                </a:tc>
                <a:tc>
                  <a:txBody>
                    <a:bodyPr/>
                    <a:lstStyle/>
                    <a:p>
                      <a:r>
                        <a:rPr lang="en-US" sz="1800" dirty="0"/>
                        <a:t>No</a:t>
                      </a:r>
                    </a:p>
                  </a:txBody>
                  <a:tcPr/>
                </a:tc>
                <a:tc>
                  <a:txBody>
                    <a:bodyPr/>
                    <a:lstStyle/>
                    <a:p>
                      <a:r>
                        <a:rPr lang="en-US" sz="1800" dirty="0"/>
                        <a:t>No</a:t>
                      </a:r>
                    </a:p>
                  </a:txBody>
                  <a:tcPr/>
                </a:tc>
                <a:tc>
                  <a:txBody>
                    <a:bodyPr/>
                    <a:lstStyle/>
                    <a:p>
                      <a:r>
                        <a:rPr lang="en-US" sz="1800" dirty="0"/>
                        <a:t>Yes</a:t>
                      </a:r>
                    </a:p>
                  </a:txBody>
                  <a:tcPr/>
                </a:tc>
                <a:extLst>
                  <a:ext uri="{0D108BD9-81ED-4DB2-BD59-A6C34878D82A}">
                    <a16:rowId xmlns:a16="http://schemas.microsoft.com/office/drawing/2014/main" val="2990025853"/>
                  </a:ext>
                </a:extLst>
              </a:tr>
              <a:tr h="388657">
                <a:tc>
                  <a:txBody>
                    <a:bodyPr/>
                    <a:lstStyle/>
                    <a:p>
                      <a:r>
                        <a:rPr lang="en-US" sz="1800" dirty="0"/>
                        <a:t>*DE Composition 104/108</a:t>
                      </a:r>
                    </a:p>
                  </a:txBody>
                  <a:tcPr/>
                </a:tc>
                <a:tc>
                  <a:txBody>
                    <a:bodyPr/>
                    <a:lstStyle/>
                    <a:p>
                      <a:r>
                        <a:rPr lang="en-US" sz="1800" dirty="0"/>
                        <a:t>No</a:t>
                      </a:r>
                    </a:p>
                  </a:txBody>
                  <a:tcPr/>
                </a:tc>
                <a:tc>
                  <a:txBody>
                    <a:bodyPr/>
                    <a:lstStyle/>
                    <a:p>
                      <a:r>
                        <a:rPr lang="en-US" sz="1800" dirty="0"/>
                        <a:t>Yes</a:t>
                      </a:r>
                    </a:p>
                  </a:txBody>
                  <a:tcPr/>
                </a:tc>
                <a:tc>
                  <a:txBody>
                    <a:bodyPr/>
                    <a:lstStyle/>
                    <a:p>
                      <a:r>
                        <a:rPr lang="en-US" sz="1800" dirty="0"/>
                        <a:t>Yes</a:t>
                      </a:r>
                    </a:p>
                  </a:txBody>
                  <a:tcPr/>
                </a:tc>
                <a:extLst>
                  <a:ext uri="{0D108BD9-81ED-4DB2-BD59-A6C34878D82A}">
                    <a16:rowId xmlns:a16="http://schemas.microsoft.com/office/drawing/2014/main" val="1595392094"/>
                  </a:ext>
                </a:extLst>
              </a:tr>
              <a:tr h="388657">
                <a:tc>
                  <a:txBody>
                    <a:bodyPr/>
                    <a:lstStyle/>
                    <a:p>
                      <a:r>
                        <a:rPr lang="en-US" sz="1800" dirty="0"/>
                        <a:t>Fashion and Fabrics</a:t>
                      </a:r>
                    </a:p>
                  </a:txBody>
                  <a:tcPr/>
                </a:tc>
                <a:tc>
                  <a:txBody>
                    <a:bodyPr/>
                    <a:lstStyle/>
                    <a:p>
                      <a:r>
                        <a:rPr lang="en-US" sz="1800" dirty="0"/>
                        <a:t>Yes</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1661226259"/>
                  </a:ext>
                </a:extLst>
              </a:tr>
              <a:tr h="388657">
                <a:tc>
                  <a:txBody>
                    <a:bodyPr/>
                    <a:lstStyle/>
                    <a:p>
                      <a:r>
                        <a:rPr lang="en-US" sz="1800" dirty="0"/>
                        <a:t>French</a:t>
                      </a:r>
                    </a:p>
                  </a:txBody>
                  <a:tcPr/>
                </a:tc>
                <a:tc>
                  <a:txBody>
                    <a:bodyPr/>
                    <a:lstStyle/>
                    <a:p>
                      <a:r>
                        <a:rPr lang="en-US" sz="1800" dirty="0"/>
                        <a:t>No</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1479420303"/>
                  </a:ext>
                </a:extLst>
              </a:tr>
              <a:tr h="388657">
                <a:tc>
                  <a:txBody>
                    <a:bodyPr/>
                    <a:lstStyle/>
                    <a:p>
                      <a:r>
                        <a:rPr lang="en-US" sz="1800" dirty="0"/>
                        <a:t>*Microbiology and *Physics</a:t>
                      </a:r>
                    </a:p>
                  </a:txBody>
                  <a:tcPr/>
                </a:tc>
                <a:tc>
                  <a:txBody>
                    <a:bodyPr/>
                    <a:lstStyle/>
                    <a:p>
                      <a:r>
                        <a:rPr lang="en-US" sz="1800" dirty="0"/>
                        <a:t>Yes</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457120015"/>
                  </a:ext>
                </a:extLst>
              </a:tr>
              <a:tr h="388657">
                <a:tc>
                  <a:txBody>
                    <a:bodyPr/>
                    <a:lstStyle/>
                    <a:p>
                      <a:r>
                        <a:rPr lang="en-US" sz="1800" dirty="0"/>
                        <a:t>*PLTW (Project Lead the Way) Medical Interventions</a:t>
                      </a:r>
                    </a:p>
                  </a:txBody>
                  <a:tcPr/>
                </a:tc>
                <a:tc>
                  <a:txBody>
                    <a:bodyPr/>
                    <a:lstStyle/>
                    <a:p>
                      <a:r>
                        <a:rPr lang="en-US" sz="1800" dirty="0"/>
                        <a:t>Yes</a:t>
                      </a:r>
                    </a:p>
                  </a:txBody>
                  <a:tcPr/>
                </a:tc>
                <a:tc>
                  <a:txBody>
                    <a:bodyPr/>
                    <a:lstStyle/>
                    <a:p>
                      <a:r>
                        <a:rPr lang="en-US" sz="1800" dirty="0"/>
                        <a:t>No</a:t>
                      </a:r>
                    </a:p>
                  </a:txBody>
                  <a:tcPr/>
                </a:tc>
                <a:tc>
                  <a:txBody>
                    <a:bodyPr/>
                    <a:lstStyle/>
                    <a:p>
                      <a:r>
                        <a:rPr lang="en-US" sz="1800" dirty="0"/>
                        <a:t>No</a:t>
                      </a:r>
                    </a:p>
                  </a:txBody>
                  <a:tcPr/>
                </a:tc>
                <a:extLst>
                  <a:ext uri="{0D108BD9-81ED-4DB2-BD59-A6C34878D82A}">
                    <a16:rowId xmlns:a16="http://schemas.microsoft.com/office/drawing/2014/main" val="2477664989"/>
                  </a:ext>
                </a:extLst>
              </a:tr>
              <a:tr h="388657">
                <a:tc>
                  <a:txBody>
                    <a:bodyPr/>
                    <a:lstStyle/>
                    <a:p>
                      <a:r>
                        <a:rPr lang="en-US" sz="1800" dirty="0"/>
                        <a:t>*TAG (Talented &amp; Gifted) Lit/Hum 9, 10, 11, 12</a:t>
                      </a:r>
                    </a:p>
                  </a:txBody>
                  <a:tcPr/>
                </a:tc>
                <a:tc>
                  <a:txBody>
                    <a:bodyPr/>
                    <a:lstStyle/>
                    <a:p>
                      <a:r>
                        <a:rPr lang="en-US" sz="1800" dirty="0"/>
                        <a:t>No</a:t>
                      </a:r>
                    </a:p>
                  </a:txBody>
                  <a:tcPr/>
                </a:tc>
                <a:tc>
                  <a:txBody>
                    <a:bodyPr/>
                    <a:lstStyle/>
                    <a:p>
                      <a:r>
                        <a:rPr lang="en-US" sz="1800" dirty="0"/>
                        <a:t>Yes</a:t>
                      </a:r>
                    </a:p>
                  </a:txBody>
                  <a:tcPr/>
                </a:tc>
                <a:tc>
                  <a:txBody>
                    <a:bodyPr/>
                    <a:lstStyle/>
                    <a:p>
                      <a:r>
                        <a:rPr lang="en-US" sz="1800" dirty="0"/>
                        <a:t>No</a:t>
                      </a:r>
                    </a:p>
                  </a:txBody>
                  <a:tcPr/>
                </a:tc>
                <a:extLst>
                  <a:ext uri="{0D108BD9-81ED-4DB2-BD59-A6C34878D82A}">
                    <a16:rowId xmlns:a16="http://schemas.microsoft.com/office/drawing/2014/main" val="4122959898"/>
                  </a:ext>
                </a:extLst>
              </a:tr>
            </a:tbl>
          </a:graphicData>
        </a:graphic>
      </p:graphicFrame>
      <p:sp>
        <p:nvSpPr>
          <p:cNvPr id="9" name="TextBox 8">
            <a:extLst>
              <a:ext uri="{FF2B5EF4-FFF2-40B4-BE49-F238E27FC236}">
                <a16:creationId xmlns:a16="http://schemas.microsoft.com/office/drawing/2014/main" id="{0BFFBF07-372B-0A40-8A48-4FACD0A8F17A}"/>
              </a:ext>
            </a:extLst>
          </p:cNvPr>
          <p:cNvSpPr txBox="1"/>
          <p:nvPr/>
        </p:nvSpPr>
        <p:spPr>
          <a:xfrm>
            <a:off x="838201" y="6327055"/>
            <a:ext cx="10515600" cy="307777"/>
          </a:xfrm>
          <a:prstGeom prst="rect">
            <a:avLst/>
          </a:prstGeom>
          <a:noFill/>
        </p:spPr>
        <p:txBody>
          <a:bodyPr wrap="square" rtlCol="0">
            <a:spAutoFit/>
          </a:bodyPr>
          <a:lstStyle/>
          <a:p>
            <a:r>
              <a:rPr lang="en-US" sz="1400" dirty="0"/>
              <a:t>* = honors course        DC = dual credit        DE = dual enrollment        AP = advanced placement</a:t>
            </a:r>
          </a:p>
        </p:txBody>
      </p:sp>
    </p:spTree>
    <p:extLst>
      <p:ext uri="{BB962C8B-B14F-4D97-AF65-F5344CB8AC3E}">
        <p14:creationId xmlns:p14="http://schemas.microsoft.com/office/powerpoint/2010/main" val="2653748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F3372-7D7A-7B40-A7A9-3B7B0FA4F0A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2021 scores were not used to determine funding</a:t>
            </a:r>
          </a:p>
        </p:txBody>
      </p:sp>
      <p:pic>
        <p:nvPicPr>
          <p:cNvPr id="17" name="Picture 16" descr="Table&#10;&#10;Description automatically generated">
            <a:extLst>
              <a:ext uri="{FF2B5EF4-FFF2-40B4-BE49-F238E27FC236}">
                <a16:creationId xmlns:a16="http://schemas.microsoft.com/office/drawing/2014/main" id="{4FDB88F2-E1D1-E143-82E7-25BF1A7247E3}"/>
              </a:ext>
            </a:extLst>
          </p:cNvPr>
          <p:cNvPicPr>
            <a:picLocks noChangeAspect="1"/>
          </p:cNvPicPr>
          <p:nvPr/>
        </p:nvPicPr>
        <p:blipFill>
          <a:blip r:embed="rId3"/>
          <a:stretch>
            <a:fillRect/>
          </a:stretch>
        </p:blipFill>
        <p:spPr>
          <a:xfrm>
            <a:off x="1897073" y="1859926"/>
            <a:ext cx="8083268" cy="4998074"/>
          </a:xfrm>
          <a:prstGeom prst="rect">
            <a:avLst/>
          </a:prstGeom>
        </p:spPr>
      </p:pic>
      <p:sp>
        <p:nvSpPr>
          <p:cNvPr id="7" name="TextBox 6">
            <a:extLst>
              <a:ext uri="{FF2B5EF4-FFF2-40B4-BE49-F238E27FC236}">
                <a16:creationId xmlns:a16="http://schemas.microsoft.com/office/drawing/2014/main" id="{31D2CFCD-0A5C-8613-337E-97532B4327B6}"/>
              </a:ext>
            </a:extLst>
          </p:cNvPr>
          <p:cNvSpPr txBox="1"/>
          <p:nvPr/>
        </p:nvSpPr>
        <p:spPr>
          <a:xfrm>
            <a:off x="717422" y="401053"/>
            <a:ext cx="8522831" cy="646331"/>
          </a:xfrm>
          <a:prstGeom prst="rect">
            <a:avLst/>
          </a:prstGeom>
          <a:noFill/>
        </p:spPr>
        <p:txBody>
          <a:bodyPr wrap="square" rtlCol="0">
            <a:spAutoFit/>
          </a:bodyPr>
          <a:lstStyle/>
          <a:p>
            <a:r>
              <a:rPr lang="en-US" sz="3600" b="1" dirty="0">
                <a:solidFill>
                  <a:schemeClr val="bg1"/>
                </a:solidFill>
              </a:rPr>
              <a:t>High School Data</a:t>
            </a:r>
          </a:p>
        </p:txBody>
      </p:sp>
    </p:spTree>
    <p:extLst>
      <p:ext uri="{BB962C8B-B14F-4D97-AF65-F5344CB8AC3E}">
        <p14:creationId xmlns:p14="http://schemas.microsoft.com/office/powerpoint/2010/main" val="938954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6F44-F16D-B58A-D249-FD6A39F47411}"/>
              </a:ext>
            </a:extLst>
          </p:cNvPr>
          <p:cNvSpPr>
            <a:spLocks noGrp="1"/>
          </p:cNvSpPr>
          <p:nvPr>
            <p:ph type="title"/>
          </p:nvPr>
        </p:nvSpPr>
        <p:spPr>
          <a:xfrm>
            <a:off x="529389" y="365125"/>
            <a:ext cx="10824411" cy="1325563"/>
          </a:xfrm>
        </p:spPr>
        <p:txBody>
          <a:bodyPr/>
          <a:lstStyle/>
          <a:p>
            <a:r>
              <a:rPr lang="en-US" dirty="0"/>
              <a:t>Graduation Information</a:t>
            </a:r>
          </a:p>
        </p:txBody>
      </p:sp>
      <p:sp>
        <p:nvSpPr>
          <p:cNvPr id="3" name="Content Placeholder 2">
            <a:extLst>
              <a:ext uri="{FF2B5EF4-FFF2-40B4-BE49-F238E27FC236}">
                <a16:creationId xmlns:a16="http://schemas.microsoft.com/office/drawing/2014/main" id="{AB30B0F8-A280-29B2-52C0-B96A4C4FF574}"/>
              </a:ext>
            </a:extLst>
          </p:cNvPr>
          <p:cNvSpPr>
            <a:spLocks noGrp="1"/>
          </p:cNvSpPr>
          <p:nvPr>
            <p:ph idx="1"/>
          </p:nvPr>
        </p:nvSpPr>
        <p:spPr>
          <a:xfrm>
            <a:off x="529389" y="1927653"/>
            <a:ext cx="11389895" cy="4565222"/>
          </a:xfrm>
        </p:spPr>
        <p:txBody>
          <a:bodyPr>
            <a:normAutofit fontScale="92500" lnSpcReduction="10000"/>
          </a:bodyPr>
          <a:lstStyle/>
          <a:p>
            <a:pPr marL="0" indent="0">
              <a:buNone/>
            </a:pPr>
            <a:r>
              <a:rPr lang="en-US" sz="2400" b="1" dirty="0"/>
              <a:t>Graduation Rate</a:t>
            </a:r>
          </a:p>
          <a:p>
            <a:pPr lvl="1"/>
            <a:r>
              <a:rPr lang="en-US" sz="2000" dirty="0"/>
              <a:t>How is it calculated?  The four-year graduation rate is calculated by dividing the number of students who graduate within four years, including the summer following their fourth year of high school, with a regular high school diploma by the number of students who form the adjusted cohort for that graduating class. Students who drop out of high school remain in the adjusted cohort-  that is, the denominator of the cohort graduation rate calculation.  </a:t>
            </a:r>
          </a:p>
          <a:p>
            <a:pPr marL="0" indent="0">
              <a:buNone/>
            </a:pPr>
            <a:r>
              <a:rPr lang="en-US" sz="2400" b="1" dirty="0"/>
              <a:t>Dropout Rate</a:t>
            </a:r>
          </a:p>
          <a:p>
            <a:pPr lvl="1"/>
            <a:r>
              <a:rPr lang="en-US" sz="2000" dirty="0"/>
              <a:t>How is it calculated? Dropout rate is calculated for grades 9-12 by taking the number of dropouts divided by the total of September enrollment, plus transfers in, minus transfers out, minus dropouts, added to September enrollment, then divided by two.</a:t>
            </a:r>
          </a:p>
          <a:p>
            <a:pPr lvl="1"/>
            <a:endParaRPr lang="en-US" sz="2000" dirty="0"/>
          </a:p>
          <a:p>
            <a:pPr marL="0" indent="0">
              <a:buNone/>
            </a:pPr>
            <a:r>
              <a:rPr lang="en-US" sz="2400" b="1" dirty="0"/>
              <a:t>Did You Know -</a:t>
            </a:r>
          </a:p>
          <a:p>
            <a:r>
              <a:rPr lang="en-US" sz="2000" dirty="0"/>
              <a:t>Students who drop out at any time during K-12 are factored into the graduation rate.  </a:t>
            </a:r>
          </a:p>
          <a:p>
            <a:r>
              <a:rPr lang="en-US" sz="2000" dirty="0"/>
              <a:t>Students who transfer out (but never receive a records request), 20-day drops, etc. are factored into the rate.</a:t>
            </a:r>
          </a:p>
        </p:txBody>
      </p:sp>
    </p:spTree>
    <p:extLst>
      <p:ext uri="{BB962C8B-B14F-4D97-AF65-F5344CB8AC3E}">
        <p14:creationId xmlns:p14="http://schemas.microsoft.com/office/powerpoint/2010/main" val="4260654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F3372-7D7A-7B40-A7A9-3B7B0FA4F0A7}"/>
              </a:ext>
            </a:extLst>
          </p:cNvPr>
          <p:cNvSpPr>
            <a:spLocks noGrp="1"/>
          </p:cNvSpPr>
          <p:nvPr>
            <p:ph type="title"/>
          </p:nvPr>
        </p:nvSpPr>
        <p:spPr>
          <a:xfrm>
            <a:off x="526073" y="489439"/>
            <a:ext cx="11139854" cy="930447"/>
          </a:xfrm>
        </p:spPr>
        <p:txBody>
          <a:bodyPr vert="horz" lIns="91440" tIns="45720" rIns="91440" bIns="45720" rtlCol="0" anchor="b">
            <a:normAutofit/>
          </a:bodyPr>
          <a:lstStyle/>
          <a:p>
            <a:r>
              <a:rPr lang="en-US" sz="3600" kern="1200" dirty="0">
                <a:latin typeface="+mj-lt"/>
                <a:ea typeface="+mj-ea"/>
                <a:cs typeface="+mj-cs"/>
              </a:rPr>
              <a:t>Middle School Data</a:t>
            </a:r>
          </a:p>
        </p:txBody>
      </p:sp>
      <p:pic>
        <p:nvPicPr>
          <p:cNvPr id="6" name="Picture 5" descr="Table&#10;&#10;Description automatically generated">
            <a:extLst>
              <a:ext uri="{FF2B5EF4-FFF2-40B4-BE49-F238E27FC236}">
                <a16:creationId xmlns:a16="http://schemas.microsoft.com/office/drawing/2014/main" id="{DFBF755D-6C7B-2B97-B6C9-5FE68E43916D}"/>
              </a:ext>
            </a:extLst>
          </p:cNvPr>
          <p:cNvPicPr>
            <a:picLocks noChangeAspect="1"/>
          </p:cNvPicPr>
          <p:nvPr/>
        </p:nvPicPr>
        <p:blipFill>
          <a:blip r:embed="rId3"/>
          <a:stretch>
            <a:fillRect/>
          </a:stretch>
        </p:blipFill>
        <p:spPr>
          <a:xfrm>
            <a:off x="320040" y="2874290"/>
            <a:ext cx="11496821" cy="3104139"/>
          </a:xfrm>
          <a:prstGeom prst="rect">
            <a:avLst/>
          </a:prstGeom>
        </p:spPr>
      </p:pic>
    </p:spTree>
    <p:extLst>
      <p:ext uri="{BB962C8B-B14F-4D97-AF65-F5344CB8AC3E}">
        <p14:creationId xmlns:p14="http://schemas.microsoft.com/office/powerpoint/2010/main" val="1524706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1099-514F-CC49-9640-6B969A60413D}"/>
              </a:ext>
            </a:extLst>
          </p:cNvPr>
          <p:cNvSpPr>
            <a:spLocks noGrp="1"/>
          </p:cNvSpPr>
          <p:nvPr>
            <p:ph type="title"/>
          </p:nvPr>
        </p:nvSpPr>
        <p:spPr/>
        <p:txBody>
          <a:bodyPr>
            <a:normAutofit/>
          </a:bodyPr>
          <a:lstStyle/>
          <a:p>
            <a:r>
              <a:rPr lang="en-US" sz="3600" dirty="0"/>
              <a:t>2021 State Data Takeaways </a:t>
            </a:r>
            <a:br>
              <a:rPr lang="en-US" sz="3600" dirty="0"/>
            </a:br>
            <a:r>
              <a:rPr lang="en-US" sz="3600" dirty="0"/>
              <a:t>for SJSD Secondary Education</a:t>
            </a:r>
          </a:p>
        </p:txBody>
      </p:sp>
      <p:sp>
        <p:nvSpPr>
          <p:cNvPr id="3" name="Content Placeholder 2">
            <a:extLst>
              <a:ext uri="{FF2B5EF4-FFF2-40B4-BE49-F238E27FC236}">
                <a16:creationId xmlns:a16="http://schemas.microsoft.com/office/drawing/2014/main" id="{D656A338-D5FF-C941-8322-55F138A07BE7}"/>
              </a:ext>
            </a:extLst>
          </p:cNvPr>
          <p:cNvSpPr>
            <a:spLocks noGrp="1"/>
          </p:cNvSpPr>
          <p:nvPr>
            <p:ph idx="1"/>
          </p:nvPr>
        </p:nvSpPr>
        <p:spPr>
          <a:xfrm>
            <a:off x="320843" y="2089884"/>
            <a:ext cx="11625352" cy="4768115"/>
          </a:xfrm>
        </p:spPr>
        <p:txBody>
          <a:bodyPr>
            <a:normAutofit/>
          </a:bodyPr>
          <a:lstStyle/>
          <a:p>
            <a:r>
              <a:rPr lang="en-US" sz="2000" dirty="0"/>
              <a:t>High percentage of students in the SJSD who participated in the tests.</a:t>
            </a:r>
          </a:p>
          <a:p>
            <a:r>
              <a:rPr lang="en-US" sz="2000" dirty="0"/>
              <a:t>Grades 6 and 7 posted improvements in ELA.  Grade 8 posted improvement in math.</a:t>
            </a:r>
          </a:p>
          <a:p>
            <a:r>
              <a:rPr lang="en-US" sz="2000" dirty="0"/>
              <a:t>Overall, the biggest increase in proficiency rates were in Grade 7 ELA.</a:t>
            </a:r>
          </a:p>
          <a:p>
            <a:r>
              <a:rPr lang="en-US" sz="2000" dirty="0"/>
              <a:t>The SJSD proficiency rate in Social Studies was 3.9% higher than the state’s proficiency rate with SJSD at 45.9% and the state at 42%.</a:t>
            </a:r>
          </a:p>
          <a:p>
            <a:r>
              <a:rPr lang="en-US" sz="2000" dirty="0"/>
              <a:t>The largest decreases in SJSD district proficiency rates came in all end-of-course content areas (Algebra 1, Biology, English 2). Algebra 1 decreased the most for both the district and the state.</a:t>
            </a:r>
          </a:p>
          <a:p>
            <a:r>
              <a:rPr lang="en-US" sz="2000" dirty="0"/>
              <a:t>The district closed its proficiency gap with the state based on 2021 ELA, Math and Science scores.</a:t>
            </a:r>
          </a:p>
          <a:p>
            <a:r>
              <a:rPr lang="en-US" sz="2000" dirty="0"/>
              <a:t>SJSD attendance has declined from 88% attendance in 2018 to 73.36% attendance in 2022.  </a:t>
            </a:r>
          </a:p>
        </p:txBody>
      </p:sp>
    </p:spTree>
    <p:extLst>
      <p:ext uri="{BB962C8B-B14F-4D97-AF65-F5344CB8AC3E}">
        <p14:creationId xmlns:p14="http://schemas.microsoft.com/office/powerpoint/2010/main" val="509726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B98C1CF-FED0-CCA3-3033-8F9DB138A15B}"/>
              </a:ext>
            </a:extLst>
          </p:cNvPr>
          <p:cNvSpPr>
            <a:spLocks noGrp="1"/>
          </p:cNvSpPr>
          <p:nvPr>
            <p:ph type="title"/>
          </p:nvPr>
        </p:nvSpPr>
        <p:spPr>
          <a:xfrm>
            <a:off x="160421" y="276030"/>
            <a:ext cx="12031579" cy="1325563"/>
          </a:xfrm>
        </p:spPr>
        <p:txBody>
          <a:bodyPr>
            <a:normAutofit/>
          </a:bodyPr>
          <a:lstStyle/>
          <a:p>
            <a:r>
              <a:rPr lang="en-US" sz="3600" b="1" dirty="0"/>
              <a:t>SJSD Attendance by Grade Level*</a:t>
            </a:r>
            <a:br>
              <a:rPr lang="en-US" sz="3200" b="1" dirty="0"/>
            </a:br>
            <a:endParaRPr lang="en-US" sz="3200" dirty="0"/>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idx="1"/>
          </p:nvPr>
        </p:nvSpPr>
        <p:spPr/>
        <p:txBody>
          <a:bodyPr vert="horz" lIns="91440" tIns="45720" rIns="91440" bIns="45720" rtlCol="0">
            <a:normAutofit/>
          </a:bodyPr>
          <a:lstStyle/>
          <a:p>
            <a:pPr marL="0"/>
            <a:endParaRPr lang="en-US" sz="1600" dirty="0"/>
          </a:p>
          <a:p>
            <a:endParaRPr lang="en-US" sz="1600" dirty="0"/>
          </a:p>
          <a:p>
            <a:pPr marL="0"/>
            <a:endParaRPr lang="en-US" sz="1600" dirty="0"/>
          </a:p>
          <a:p>
            <a:endParaRPr lang="en-US" sz="1600" dirty="0"/>
          </a:p>
          <a:p>
            <a:endParaRPr lang="en-US" sz="1600" dirty="0"/>
          </a:p>
        </p:txBody>
      </p:sp>
      <p:graphicFrame>
        <p:nvGraphicFramePr>
          <p:cNvPr id="8" name="Table 8">
            <a:extLst>
              <a:ext uri="{FF2B5EF4-FFF2-40B4-BE49-F238E27FC236}">
                <a16:creationId xmlns:a16="http://schemas.microsoft.com/office/drawing/2014/main" id="{C53D2204-1D80-E546-26D0-8C9FB3759993}"/>
              </a:ext>
            </a:extLst>
          </p:cNvPr>
          <p:cNvGraphicFramePr>
            <a:graphicFrameLocks noGrp="1"/>
          </p:cNvGraphicFramePr>
          <p:nvPr>
            <p:extLst>
              <p:ext uri="{D42A27DB-BD31-4B8C-83A1-F6EECF244321}">
                <p14:modId xmlns:p14="http://schemas.microsoft.com/office/powerpoint/2010/main" val="1383259323"/>
              </p:ext>
            </p:extLst>
          </p:nvPr>
        </p:nvGraphicFramePr>
        <p:xfrm>
          <a:off x="516671" y="1776937"/>
          <a:ext cx="4668645" cy="4998720"/>
        </p:xfrm>
        <a:graphic>
          <a:graphicData uri="http://schemas.openxmlformats.org/drawingml/2006/table">
            <a:tbl>
              <a:tblPr firstRow="1" bandRow="1">
                <a:tableStyleId>{5C22544A-7EE6-4342-B048-85BDC9FD1C3A}</a:tableStyleId>
              </a:tblPr>
              <a:tblGrid>
                <a:gridCol w="949012">
                  <a:extLst>
                    <a:ext uri="{9D8B030D-6E8A-4147-A177-3AD203B41FA5}">
                      <a16:colId xmlns:a16="http://schemas.microsoft.com/office/drawing/2014/main" val="2972390215"/>
                    </a:ext>
                  </a:extLst>
                </a:gridCol>
                <a:gridCol w="3719633">
                  <a:extLst>
                    <a:ext uri="{9D8B030D-6E8A-4147-A177-3AD203B41FA5}">
                      <a16:colId xmlns:a16="http://schemas.microsoft.com/office/drawing/2014/main" val="856040895"/>
                    </a:ext>
                  </a:extLst>
                </a:gridCol>
              </a:tblGrid>
              <a:tr h="620781">
                <a:tc>
                  <a:txBody>
                    <a:bodyPr/>
                    <a:lstStyle/>
                    <a:p>
                      <a:r>
                        <a:rPr lang="en-US" dirty="0">
                          <a:solidFill>
                            <a:schemeClr val="tx1"/>
                          </a:solidFill>
                        </a:rPr>
                        <a:t>Grade </a:t>
                      </a:r>
                    </a:p>
                  </a:txBody>
                  <a:tcPr/>
                </a:tc>
                <a:tc>
                  <a:txBody>
                    <a:bodyPr/>
                    <a:lstStyle/>
                    <a:p>
                      <a:r>
                        <a:rPr lang="en-US" dirty="0">
                          <a:solidFill>
                            <a:schemeClr val="tx1"/>
                          </a:solidFill>
                        </a:rPr>
                        <a:t>Sum of MSIP Prop Attendance (attending 90% or more)</a:t>
                      </a:r>
                    </a:p>
                  </a:txBody>
                  <a:tcPr/>
                </a:tc>
                <a:extLst>
                  <a:ext uri="{0D108BD9-81ED-4DB2-BD59-A6C34878D82A}">
                    <a16:rowId xmlns:a16="http://schemas.microsoft.com/office/drawing/2014/main" val="3130026964"/>
                  </a:ext>
                </a:extLst>
              </a:tr>
              <a:tr h="325171">
                <a:tc>
                  <a:txBody>
                    <a:bodyPr/>
                    <a:lstStyle/>
                    <a:p>
                      <a:r>
                        <a:rPr lang="en-US" sz="1600" dirty="0"/>
                        <a:t>K</a:t>
                      </a:r>
                    </a:p>
                  </a:txBody>
                  <a:tcPr/>
                </a:tc>
                <a:tc>
                  <a:txBody>
                    <a:bodyPr/>
                    <a:lstStyle/>
                    <a:p>
                      <a:pPr algn="l"/>
                      <a:r>
                        <a:rPr lang="en-US" sz="1600" b="1" dirty="0"/>
                        <a:t>69.22%</a:t>
                      </a:r>
                    </a:p>
                  </a:txBody>
                  <a:tcPr/>
                </a:tc>
                <a:extLst>
                  <a:ext uri="{0D108BD9-81ED-4DB2-BD59-A6C34878D82A}">
                    <a16:rowId xmlns:a16="http://schemas.microsoft.com/office/drawing/2014/main" val="3327174408"/>
                  </a:ext>
                </a:extLst>
              </a:tr>
              <a:tr h="325171">
                <a:tc>
                  <a:txBody>
                    <a:bodyPr/>
                    <a:lstStyle/>
                    <a:p>
                      <a:r>
                        <a:rPr lang="en-US" sz="1600" dirty="0"/>
                        <a:t>1</a:t>
                      </a:r>
                    </a:p>
                  </a:txBody>
                  <a:tcPr/>
                </a:tc>
                <a:tc>
                  <a:txBody>
                    <a:bodyPr/>
                    <a:lstStyle/>
                    <a:p>
                      <a:pPr algn="l"/>
                      <a:r>
                        <a:rPr lang="en-US" sz="1600" b="1" dirty="0"/>
                        <a:t>72.08%</a:t>
                      </a:r>
                    </a:p>
                  </a:txBody>
                  <a:tcPr/>
                </a:tc>
                <a:extLst>
                  <a:ext uri="{0D108BD9-81ED-4DB2-BD59-A6C34878D82A}">
                    <a16:rowId xmlns:a16="http://schemas.microsoft.com/office/drawing/2014/main" val="117890779"/>
                  </a:ext>
                </a:extLst>
              </a:tr>
              <a:tr h="325171">
                <a:tc>
                  <a:txBody>
                    <a:bodyPr/>
                    <a:lstStyle/>
                    <a:p>
                      <a:r>
                        <a:rPr lang="en-US" sz="1600" dirty="0"/>
                        <a:t>2</a:t>
                      </a:r>
                    </a:p>
                  </a:txBody>
                  <a:tcPr/>
                </a:tc>
                <a:tc>
                  <a:txBody>
                    <a:bodyPr/>
                    <a:lstStyle/>
                    <a:p>
                      <a:pPr algn="l"/>
                      <a:r>
                        <a:rPr lang="en-US" sz="1600" b="1" dirty="0"/>
                        <a:t>77.41%</a:t>
                      </a:r>
                    </a:p>
                  </a:txBody>
                  <a:tcPr/>
                </a:tc>
                <a:extLst>
                  <a:ext uri="{0D108BD9-81ED-4DB2-BD59-A6C34878D82A}">
                    <a16:rowId xmlns:a16="http://schemas.microsoft.com/office/drawing/2014/main" val="3111368003"/>
                  </a:ext>
                </a:extLst>
              </a:tr>
              <a:tr h="325171">
                <a:tc>
                  <a:txBody>
                    <a:bodyPr/>
                    <a:lstStyle/>
                    <a:p>
                      <a:r>
                        <a:rPr lang="en-US" sz="1600" dirty="0"/>
                        <a:t>3</a:t>
                      </a:r>
                    </a:p>
                  </a:txBody>
                  <a:tcPr/>
                </a:tc>
                <a:tc>
                  <a:txBody>
                    <a:bodyPr/>
                    <a:lstStyle/>
                    <a:p>
                      <a:pPr algn="l"/>
                      <a:r>
                        <a:rPr lang="en-US" sz="1600" b="1" dirty="0"/>
                        <a:t>77.17%</a:t>
                      </a:r>
                    </a:p>
                  </a:txBody>
                  <a:tcPr/>
                </a:tc>
                <a:extLst>
                  <a:ext uri="{0D108BD9-81ED-4DB2-BD59-A6C34878D82A}">
                    <a16:rowId xmlns:a16="http://schemas.microsoft.com/office/drawing/2014/main" val="2292768170"/>
                  </a:ext>
                </a:extLst>
              </a:tr>
              <a:tr h="325171">
                <a:tc>
                  <a:txBody>
                    <a:bodyPr/>
                    <a:lstStyle/>
                    <a:p>
                      <a:r>
                        <a:rPr lang="en-US" sz="1600" dirty="0"/>
                        <a:t>4</a:t>
                      </a:r>
                    </a:p>
                  </a:txBody>
                  <a:tcPr/>
                </a:tc>
                <a:tc>
                  <a:txBody>
                    <a:bodyPr/>
                    <a:lstStyle/>
                    <a:p>
                      <a:pPr algn="l"/>
                      <a:r>
                        <a:rPr lang="en-US" sz="1600" b="1" dirty="0"/>
                        <a:t>77.90%</a:t>
                      </a:r>
                    </a:p>
                  </a:txBody>
                  <a:tcPr/>
                </a:tc>
                <a:extLst>
                  <a:ext uri="{0D108BD9-81ED-4DB2-BD59-A6C34878D82A}">
                    <a16:rowId xmlns:a16="http://schemas.microsoft.com/office/drawing/2014/main" val="4105435049"/>
                  </a:ext>
                </a:extLst>
              </a:tr>
              <a:tr h="325171">
                <a:tc>
                  <a:txBody>
                    <a:bodyPr/>
                    <a:lstStyle/>
                    <a:p>
                      <a:r>
                        <a:rPr lang="en-US" sz="1600" dirty="0"/>
                        <a:t>5</a:t>
                      </a:r>
                    </a:p>
                  </a:txBody>
                  <a:tcPr/>
                </a:tc>
                <a:tc>
                  <a:txBody>
                    <a:bodyPr/>
                    <a:lstStyle/>
                    <a:p>
                      <a:pPr algn="l"/>
                      <a:r>
                        <a:rPr lang="en-US" sz="1600" b="1" dirty="0"/>
                        <a:t>78.89%</a:t>
                      </a:r>
                    </a:p>
                  </a:txBody>
                  <a:tcPr/>
                </a:tc>
                <a:extLst>
                  <a:ext uri="{0D108BD9-81ED-4DB2-BD59-A6C34878D82A}">
                    <a16:rowId xmlns:a16="http://schemas.microsoft.com/office/drawing/2014/main" val="4058520141"/>
                  </a:ext>
                </a:extLst>
              </a:tr>
              <a:tr h="325171">
                <a:tc>
                  <a:txBody>
                    <a:bodyPr/>
                    <a:lstStyle/>
                    <a:p>
                      <a:r>
                        <a:rPr lang="en-US" sz="1600" dirty="0"/>
                        <a:t>6</a:t>
                      </a:r>
                    </a:p>
                  </a:txBody>
                  <a:tcPr/>
                </a:tc>
                <a:tc>
                  <a:txBody>
                    <a:bodyPr/>
                    <a:lstStyle/>
                    <a:p>
                      <a:pPr algn="l"/>
                      <a:r>
                        <a:rPr lang="en-US" sz="1600" b="1" dirty="0"/>
                        <a:t>74.56%</a:t>
                      </a:r>
                    </a:p>
                  </a:txBody>
                  <a:tcPr/>
                </a:tc>
                <a:extLst>
                  <a:ext uri="{0D108BD9-81ED-4DB2-BD59-A6C34878D82A}">
                    <a16:rowId xmlns:a16="http://schemas.microsoft.com/office/drawing/2014/main" val="3690567403"/>
                  </a:ext>
                </a:extLst>
              </a:tr>
              <a:tr h="325171">
                <a:tc>
                  <a:txBody>
                    <a:bodyPr/>
                    <a:lstStyle/>
                    <a:p>
                      <a:r>
                        <a:rPr lang="en-US" sz="1600" dirty="0"/>
                        <a:t>7</a:t>
                      </a:r>
                    </a:p>
                  </a:txBody>
                  <a:tcPr/>
                </a:tc>
                <a:tc>
                  <a:txBody>
                    <a:bodyPr/>
                    <a:lstStyle/>
                    <a:p>
                      <a:pPr algn="l"/>
                      <a:r>
                        <a:rPr lang="en-US" sz="1600" b="1" dirty="0"/>
                        <a:t>69.90%</a:t>
                      </a:r>
                    </a:p>
                  </a:txBody>
                  <a:tcPr/>
                </a:tc>
                <a:extLst>
                  <a:ext uri="{0D108BD9-81ED-4DB2-BD59-A6C34878D82A}">
                    <a16:rowId xmlns:a16="http://schemas.microsoft.com/office/drawing/2014/main" val="2719360639"/>
                  </a:ext>
                </a:extLst>
              </a:tr>
              <a:tr h="325171">
                <a:tc>
                  <a:txBody>
                    <a:bodyPr/>
                    <a:lstStyle/>
                    <a:p>
                      <a:r>
                        <a:rPr lang="en-US" sz="1600" dirty="0"/>
                        <a:t>8</a:t>
                      </a:r>
                    </a:p>
                  </a:txBody>
                  <a:tcPr/>
                </a:tc>
                <a:tc>
                  <a:txBody>
                    <a:bodyPr/>
                    <a:lstStyle/>
                    <a:p>
                      <a:pPr algn="l"/>
                      <a:r>
                        <a:rPr lang="en-US" sz="1600" b="1" dirty="0"/>
                        <a:t>66.98%</a:t>
                      </a:r>
                    </a:p>
                  </a:txBody>
                  <a:tcPr/>
                </a:tc>
                <a:extLst>
                  <a:ext uri="{0D108BD9-81ED-4DB2-BD59-A6C34878D82A}">
                    <a16:rowId xmlns:a16="http://schemas.microsoft.com/office/drawing/2014/main" val="2024030516"/>
                  </a:ext>
                </a:extLst>
              </a:tr>
              <a:tr h="325171">
                <a:tc>
                  <a:txBody>
                    <a:bodyPr/>
                    <a:lstStyle/>
                    <a:p>
                      <a:r>
                        <a:rPr lang="en-US" sz="1600" dirty="0"/>
                        <a:t>9</a:t>
                      </a:r>
                    </a:p>
                  </a:txBody>
                  <a:tcPr/>
                </a:tc>
                <a:tc>
                  <a:txBody>
                    <a:bodyPr/>
                    <a:lstStyle/>
                    <a:p>
                      <a:pPr algn="l"/>
                      <a:r>
                        <a:rPr lang="en-US" sz="1600" b="1" dirty="0"/>
                        <a:t>73.49%</a:t>
                      </a:r>
                    </a:p>
                  </a:txBody>
                  <a:tcPr/>
                </a:tc>
                <a:extLst>
                  <a:ext uri="{0D108BD9-81ED-4DB2-BD59-A6C34878D82A}">
                    <a16:rowId xmlns:a16="http://schemas.microsoft.com/office/drawing/2014/main" val="2703539975"/>
                  </a:ext>
                </a:extLst>
              </a:tr>
              <a:tr h="325171">
                <a:tc>
                  <a:txBody>
                    <a:bodyPr/>
                    <a:lstStyle/>
                    <a:p>
                      <a:r>
                        <a:rPr lang="en-US" sz="1600" dirty="0"/>
                        <a:t>10</a:t>
                      </a:r>
                    </a:p>
                  </a:txBody>
                  <a:tcPr/>
                </a:tc>
                <a:tc>
                  <a:txBody>
                    <a:bodyPr/>
                    <a:lstStyle/>
                    <a:p>
                      <a:pPr algn="l"/>
                      <a:r>
                        <a:rPr lang="en-US" sz="1600" b="1" dirty="0"/>
                        <a:t>69.12%</a:t>
                      </a:r>
                    </a:p>
                  </a:txBody>
                  <a:tcPr/>
                </a:tc>
                <a:extLst>
                  <a:ext uri="{0D108BD9-81ED-4DB2-BD59-A6C34878D82A}">
                    <a16:rowId xmlns:a16="http://schemas.microsoft.com/office/drawing/2014/main" val="4270824971"/>
                  </a:ext>
                </a:extLst>
              </a:tr>
              <a:tr h="325171">
                <a:tc>
                  <a:txBody>
                    <a:bodyPr/>
                    <a:lstStyle/>
                    <a:p>
                      <a:r>
                        <a:rPr lang="en-US" sz="1600" dirty="0"/>
                        <a:t>11</a:t>
                      </a:r>
                    </a:p>
                  </a:txBody>
                  <a:tcPr/>
                </a:tc>
                <a:tc>
                  <a:txBody>
                    <a:bodyPr/>
                    <a:lstStyle/>
                    <a:p>
                      <a:pPr algn="l"/>
                      <a:r>
                        <a:rPr lang="en-US" sz="1600" b="1" dirty="0"/>
                        <a:t>71.58%</a:t>
                      </a:r>
                    </a:p>
                  </a:txBody>
                  <a:tcPr/>
                </a:tc>
                <a:extLst>
                  <a:ext uri="{0D108BD9-81ED-4DB2-BD59-A6C34878D82A}">
                    <a16:rowId xmlns:a16="http://schemas.microsoft.com/office/drawing/2014/main" val="516186470"/>
                  </a:ext>
                </a:extLst>
              </a:tr>
              <a:tr h="325171">
                <a:tc>
                  <a:txBody>
                    <a:bodyPr/>
                    <a:lstStyle/>
                    <a:p>
                      <a:r>
                        <a:rPr lang="en-US" sz="1600" dirty="0"/>
                        <a:t>12</a:t>
                      </a:r>
                    </a:p>
                  </a:txBody>
                  <a:tcPr/>
                </a:tc>
                <a:tc>
                  <a:txBody>
                    <a:bodyPr/>
                    <a:lstStyle/>
                    <a:p>
                      <a:pPr algn="l"/>
                      <a:r>
                        <a:rPr lang="en-US" sz="1600" b="1" dirty="0"/>
                        <a:t>75.46%</a:t>
                      </a:r>
                    </a:p>
                  </a:txBody>
                  <a:tcPr/>
                </a:tc>
                <a:extLst>
                  <a:ext uri="{0D108BD9-81ED-4DB2-BD59-A6C34878D82A}">
                    <a16:rowId xmlns:a16="http://schemas.microsoft.com/office/drawing/2014/main" val="1477949985"/>
                  </a:ext>
                </a:extLst>
              </a:tr>
            </a:tbl>
          </a:graphicData>
        </a:graphic>
      </p:graphicFrame>
      <p:sp>
        <p:nvSpPr>
          <p:cNvPr id="10" name="TextBox 9">
            <a:extLst>
              <a:ext uri="{FF2B5EF4-FFF2-40B4-BE49-F238E27FC236}">
                <a16:creationId xmlns:a16="http://schemas.microsoft.com/office/drawing/2014/main" id="{86B0A922-4FDC-5AD9-5D9D-AE8D1404A84A}"/>
              </a:ext>
            </a:extLst>
          </p:cNvPr>
          <p:cNvSpPr txBox="1"/>
          <p:nvPr/>
        </p:nvSpPr>
        <p:spPr>
          <a:xfrm>
            <a:off x="6337827" y="1766965"/>
            <a:ext cx="5006346" cy="400110"/>
          </a:xfrm>
          <a:prstGeom prst="rect">
            <a:avLst/>
          </a:prstGeom>
          <a:noFill/>
        </p:spPr>
        <p:txBody>
          <a:bodyPr wrap="square" rtlCol="0">
            <a:spAutoFit/>
          </a:bodyPr>
          <a:lstStyle/>
          <a:p>
            <a:pPr algn="ctr"/>
            <a:r>
              <a:rPr lang="en-US" sz="2000" b="1" dirty="0"/>
              <a:t>173 Student Days of School</a:t>
            </a:r>
          </a:p>
        </p:txBody>
      </p:sp>
      <p:sp>
        <p:nvSpPr>
          <p:cNvPr id="13" name="Oval 12">
            <a:extLst>
              <a:ext uri="{FF2B5EF4-FFF2-40B4-BE49-F238E27FC236}">
                <a16:creationId xmlns:a16="http://schemas.microsoft.com/office/drawing/2014/main" id="{264AA623-04E9-700A-2944-B96416A20AAD}"/>
              </a:ext>
            </a:extLst>
          </p:cNvPr>
          <p:cNvSpPr/>
          <p:nvPr/>
        </p:nvSpPr>
        <p:spPr>
          <a:xfrm>
            <a:off x="6271253" y="2263282"/>
            <a:ext cx="5006346" cy="395625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Students who come to school less than 90% miss over 17 days of school.</a:t>
            </a:r>
          </a:p>
        </p:txBody>
      </p:sp>
      <p:sp>
        <p:nvSpPr>
          <p:cNvPr id="2" name="TextBox 1">
            <a:extLst>
              <a:ext uri="{FF2B5EF4-FFF2-40B4-BE49-F238E27FC236}">
                <a16:creationId xmlns:a16="http://schemas.microsoft.com/office/drawing/2014/main" id="{39B00D95-D7EB-466B-815F-71D73D68EE4A}"/>
              </a:ext>
            </a:extLst>
          </p:cNvPr>
          <p:cNvSpPr txBox="1"/>
          <p:nvPr/>
        </p:nvSpPr>
        <p:spPr>
          <a:xfrm>
            <a:off x="6271253" y="6411951"/>
            <a:ext cx="5404074" cy="338554"/>
          </a:xfrm>
          <a:prstGeom prst="rect">
            <a:avLst/>
          </a:prstGeom>
          <a:noFill/>
        </p:spPr>
        <p:txBody>
          <a:bodyPr wrap="square" rtlCol="0">
            <a:spAutoFit/>
          </a:bodyPr>
          <a:lstStyle/>
          <a:p>
            <a:pPr algn="ctr"/>
            <a:r>
              <a:rPr lang="en-US" sz="1600" i="1" dirty="0"/>
              <a:t>*Attendance Aug. 23, 2021 to March 31, 2022 </a:t>
            </a:r>
          </a:p>
        </p:txBody>
      </p:sp>
    </p:spTree>
    <p:extLst>
      <p:ext uri="{BB962C8B-B14F-4D97-AF65-F5344CB8AC3E}">
        <p14:creationId xmlns:p14="http://schemas.microsoft.com/office/powerpoint/2010/main" val="3222547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966951" y="3355130"/>
            <a:ext cx="2669407" cy="2427333"/>
          </a:xfrm>
        </p:spPr>
        <p:txBody>
          <a:bodyPr vert="horz" lIns="91440" tIns="45720" rIns="91440" bIns="45720" rtlCol="0">
            <a:normAutofit/>
          </a:bodyPr>
          <a:lstStyle/>
          <a:p>
            <a:pPr marL="0"/>
            <a:endParaRPr lang="en-US" sz="1600"/>
          </a:p>
          <a:p>
            <a:endParaRPr lang="en-US" sz="1600"/>
          </a:p>
          <a:p>
            <a:pPr marL="0"/>
            <a:endParaRPr lang="en-US" sz="1600"/>
          </a:p>
          <a:p>
            <a:endParaRPr lang="en-US" sz="1600"/>
          </a:p>
          <a:p>
            <a:endParaRPr lang="en-US" sz="1600"/>
          </a:p>
        </p:txBody>
      </p:sp>
      <p:pic>
        <p:nvPicPr>
          <p:cNvPr id="7" name="Picture 6" descr="Table&#10;&#10;Description automatically generated">
            <a:extLst>
              <a:ext uri="{FF2B5EF4-FFF2-40B4-BE49-F238E27FC236}">
                <a16:creationId xmlns:a16="http://schemas.microsoft.com/office/drawing/2014/main" id="{E3153C6A-BBAB-124F-8587-EA6AF3029BC5}"/>
              </a:ext>
            </a:extLst>
          </p:cNvPr>
          <p:cNvPicPr>
            <a:picLocks noChangeAspect="1"/>
          </p:cNvPicPr>
          <p:nvPr/>
        </p:nvPicPr>
        <p:blipFill>
          <a:blip r:embed="rId3"/>
          <a:stretch>
            <a:fillRect/>
          </a:stretch>
        </p:blipFill>
        <p:spPr>
          <a:xfrm>
            <a:off x="0" y="0"/>
            <a:ext cx="12254333" cy="6814287"/>
          </a:xfrm>
          <a:prstGeom prst="rect">
            <a:avLst/>
          </a:prstGeom>
        </p:spPr>
      </p:pic>
      <p:sp>
        <p:nvSpPr>
          <p:cNvPr id="13" name="Oval 12">
            <a:extLst>
              <a:ext uri="{FF2B5EF4-FFF2-40B4-BE49-F238E27FC236}">
                <a16:creationId xmlns:a16="http://schemas.microsoft.com/office/drawing/2014/main" id="{0BB548C8-2258-AC4B-B7E0-C90DB41FA41F}"/>
              </a:ext>
            </a:extLst>
          </p:cNvPr>
          <p:cNvSpPr/>
          <p:nvPr/>
        </p:nvSpPr>
        <p:spPr>
          <a:xfrm>
            <a:off x="9370234" y="465647"/>
            <a:ext cx="2362260" cy="23934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73.36%</a:t>
            </a:r>
          </a:p>
          <a:p>
            <a:pPr algn="ctr"/>
            <a:r>
              <a:rPr lang="en-US" sz="2000" b="1" dirty="0"/>
              <a:t>SJSD Overall Attendance</a:t>
            </a:r>
          </a:p>
        </p:txBody>
      </p:sp>
    </p:spTree>
    <p:extLst>
      <p:ext uri="{BB962C8B-B14F-4D97-AF65-F5344CB8AC3E}">
        <p14:creationId xmlns:p14="http://schemas.microsoft.com/office/powerpoint/2010/main" val="178606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28E3CD9F-3CB4-DB76-46D0-C896C7D7EA42}"/>
              </a:ext>
            </a:extLst>
          </p:cNvPr>
          <p:cNvPicPr>
            <a:picLocks noChangeAspect="1"/>
          </p:cNvPicPr>
          <p:nvPr/>
        </p:nvPicPr>
        <p:blipFill>
          <a:blip r:embed="rId3"/>
          <a:stretch>
            <a:fillRect/>
          </a:stretch>
        </p:blipFill>
        <p:spPr>
          <a:xfrm>
            <a:off x="643467" y="2038031"/>
            <a:ext cx="10905066" cy="4334763"/>
          </a:xfrm>
          <a:prstGeom prst="rect">
            <a:avLst/>
          </a:prstGeom>
        </p:spPr>
      </p:pic>
      <p:sp>
        <p:nvSpPr>
          <p:cNvPr id="6" name="TextBox 5">
            <a:extLst>
              <a:ext uri="{FF2B5EF4-FFF2-40B4-BE49-F238E27FC236}">
                <a16:creationId xmlns:a16="http://schemas.microsoft.com/office/drawing/2014/main" id="{F630F8E9-CB32-4355-A432-DB85EEEB03C8}"/>
              </a:ext>
            </a:extLst>
          </p:cNvPr>
          <p:cNvSpPr txBox="1"/>
          <p:nvPr/>
        </p:nvSpPr>
        <p:spPr>
          <a:xfrm>
            <a:off x="826477" y="643467"/>
            <a:ext cx="8165285" cy="646331"/>
          </a:xfrm>
          <a:prstGeom prst="rect">
            <a:avLst/>
          </a:prstGeom>
          <a:noFill/>
        </p:spPr>
        <p:txBody>
          <a:bodyPr wrap="square">
            <a:spAutoFit/>
          </a:bodyPr>
          <a:lstStyle/>
          <a:p>
            <a:r>
              <a:rPr lang="en-US" sz="3600" dirty="0">
                <a:solidFill>
                  <a:schemeClr val="bg1"/>
                </a:solidFill>
              </a:rPr>
              <a:t>Impact of Attendance</a:t>
            </a:r>
          </a:p>
        </p:txBody>
      </p:sp>
    </p:spTree>
    <p:extLst>
      <p:ext uri="{BB962C8B-B14F-4D97-AF65-F5344CB8AC3E}">
        <p14:creationId xmlns:p14="http://schemas.microsoft.com/office/powerpoint/2010/main" val="4172588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92CC-7934-A992-6130-FEFA9938DFBE}"/>
              </a:ext>
            </a:extLst>
          </p:cNvPr>
          <p:cNvSpPr>
            <a:spLocks noGrp="1"/>
          </p:cNvSpPr>
          <p:nvPr>
            <p:ph type="title"/>
          </p:nvPr>
        </p:nvSpPr>
        <p:spPr>
          <a:xfrm>
            <a:off x="591015" y="365125"/>
            <a:ext cx="10762785" cy="1325563"/>
          </a:xfrm>
        </p:spPr>
        <p:txBody>
          <a:bodyPr>
            <a:normAutofit/>
          </a:bodyPr>
          <a:lstStyle/>
          <a:p>
            <a:r>
              <a:rPr lang="en-US" sz="3600" dirty="0"/>
              <a:t>High School Attendance Policy</a:t>
            </a:r>
          </a:p>
        </p:txBody>
      </p:sp>
      <p:sp>
        <p:nvSpPr>
          <p:cNvPr id="3" name="Content Placeholder 2">
            <a:extLst>
              <a:ext uri="{FF2B5EF4-FFF2-40B4-BE49-F238E27FC236}">
                <a16:creationId xmlns:a16="http://schemas.microsoft.com/office/drawing/2014/main" id="{406F4F3F-4BE7-4922-03C3-105A179A140C}"/>
              </a:ext>
            </a:extLst>
          </p:cNvPr>
          <p:cNvSpPr>
            <a:spLocks noGrp="1"/>
          </p:cNvSpPr>
          <p:nvPr>
            <p:ph idx="1"/>
          </p:nvPr>
        </p:nvSpPr>
        <p:spPr>
          <a:xfrm>
            <a:off x="591015" y="1927653"/>
            <a:ext cx="11285033" cy="4565222"/>
          </a:xfrm>
        </p:spPr>
        <p:txBody>
          <a:bodyPr>
            <a:normAutofit/>
          </a:bodyPr>
          <a:lstStyle/>
          <a:p>
            <a:pPr marL="0" indent="0">
              <a:buNone/>
            </a:pPr>
            <a:r>
              <a:rPr lang="en-US" sz="2000" b="1" dirty="0"/>
              <a:t>A high school student shall be allowed no more than 8 absences per semester in any one class (this includes partial absences). Any absence from a class (including partial absences) will count toward the 8-absence maximum. On the 9th absence in any one class, the student will not earn credit for that class and an informational letter will be mailed home to parents. </a:t>
            </a:r>
          </a:p>
          <a:p>
            <a:pPr lvl="1"/>
            <a:r>
              <a:rPr lang="en-US" sz="2000" dirty="0"/>
              <a:t>Exceptions:  hospitalizations, death in the family, documented doctor’s appointment, court, COVID quarantines, and counselor’s appointment.</a:t>
            </a:r>
          </a:p>
          <a:p>
            <a:pPr lvl="1"/>
            <a:r>
              <a:rPr lang="en-US" sz="2000" dirty="0"/>
              <a:t>No exceptions for:  vacations, going out of town, no ride to school, missing the bus, personal business, needed at home, car trouble, and oversleeping.</a:t>
            </a:r>
          </a:p>
          <a:p>
            <a:pPr marL="457200" lvl="1" indent="0">
              <a:buNone/>
            </a:pPr>
            <a:endParaRPr lang="en-US" sz="2000" dirty="0"/>
          </a:p>
          <a:p>
            <a:pPr marL="0" indent="0">
              <a:buNone/>
            </a:pPr>
            <a:r>
              <a:rPr lang="en-US" sz="2000" b="1" dirty="0"/>
              <a:t>Students with 9 absences in a semester may complete an attendance appeal to gain credit.  </a:t>
            </a:r>
          </a:p>
          <a:p>
            <a:pPr lvl="1"/>
            <a:r>
              <a:rPr lang="en-US" sz="2000" dirty="0"/>
              <a:t>Grace given during COVID-19 pandemic - credit given if passing the class</a:t>
            </a:r>
          </a:p>
          <a:p>
            <a:pPr lvl="1"/>
            <a:endParaRPr lang="en-US" dirty="0"/>
          </a:p>
          <a:p>
            <a:endParaRPr lang="en-US" sz="1600" dirty="0"/>
          </a:p>
          <a:p>
            <a:endParaRPr lang="en-US" dirty="0"/>
          </a:p>
        </p:txBody>
      </p:sp>
    </p:spTree>
    <p:extLst>
      <p:ext uri="{BB962C8B-B14F-4D97-AF65-F5344CB8AC3E}">
        <p14:creationId xmlns:p14="http://schemas.microsoft.com/office/powerpoint/2010/main" val="1193658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A88B9-A6E0-854D-AE83-2A3A2472A13E}"/>
              </a:ext>
            </a:extLst>
          </p:cNvPr>
          <p:cNvSpPr>
            <a:spLocks noGrp="1"/>
          </p:cNvSpPr>
          <p:nvPr>
            <p:ph type="title"/>
          </p:nvPr>
        </p:nvSpPr>
        <p:spPr/>
        <p:txBody>
          <a:bodyPr>
            <a:normAutofit/>
          </a:bodyPr>
          <a:lstStyle/>
          <a:p>
            <a:r>
              <a:rPr lang="en-US" sz="3600" dirty="0"/>
              <a:t>Strategies to Improve Attendance</a:t>
            </a:r>
          </a:p>
        </p:txBody>
      </p:sp>
      <p:graphicFrame>
        <p:nvGraphicFramePr>
          <p:cNvPr id="4" name="Table 4">
            <a:extLst>
              <a:ext uri="{FF2B5EF4-FFF2-40B4-BE49-F238E27FC236}">
                <a16:creationId xmlns:a16="http://schemas.microsoft.com/office/drawing/2014/main" id="{3A719246-9202-7D4B-836E-5371C765A5A3}"/>
              </a:ext>
            </a:extLst>
          </p:cNvPr>
          <p:cNvGraphicFramePr>
            <a:graphicFrameLocks noGrp="1"/>
          </p:cNvGraphicFramePr>
          <p:nvPr>
            <p:ph idx="1"/>
            <p:extLst>
              <p:ext uri="{D42A27DB-BD31-4B8C-83A1-F6EECF244321}">
                <p14:modId xmlns:p14="http://schemas.microsoft.com/office/powerpoint/2010/main" val="1352638793"/>
              </p:ext>
            </p:extLst>
          </p:nvPr>
        </p:nvGraphicFramePr>
        <p:xfrm>
          <a:off x="869795" y="2167856"/>
          <a:ext cx="10484002" cy="3235960"/>
        </p:xfrm>
        <a:graphic>
          <a:graphicData uri="http://schemas.openxmlformats.org/drawingml/2006/table">
            <a:tbl>
              <a:tblPr firstRow="1" bandRow="1">
                <a:tableStyleId>{5C22544A-7EE6-4342-B048-85BDC9FD1C3A}</a:tableStyleId>
              </a:tblPr>
              <a:tblGrid>
                <a:gridCol w="3473604">
                  <a:extLst>
                    <a:ext uri="{9D8B030D-6E8A-4147-A177-3AD203B41FA5}">
                      <a16:colId xmlns:a16="http://schemas.microsoft.com/office/drawing/2014/main" val="1161842060"/>
                    </a:ext>
                  </a:extLst>
                </a:gridCol>
                <a:gridCol w="3505199">
                  <a:extLst>
                    <a:ext uri="{9D8B030D-6E8A-4147-A177-3AD203B41FA5}">
                      <a16:colId xmlns:a16="http://schemas.microsoft.com/office/drawing/2014/main" val="3701840359"/>
                    </a:ext>
                  </a:extLst>
                </a:gridCol>
                <a:gridCol w="3505199">
                  <a:extLst>
                    <a:ext uri="{9D8B030D-6E8A-4147-A177-3AD203B41FA5}">
                      <a16:colId xmlns:a16="http://schemas.microsoft.com/office/drawing/2014/main" val="2849783403"/>
                    </a:ext>
                  </a:extLst>
                </a:gridCol>
              </a:tblGrid>
              <a:tr h="370840">
                <a:tc>
                  <a:txBody>
                    <a:bodyPr/>
                    <a:lstStyle/>
                    <a:p>
                      <a:r>
                        <a:rPr lang="en-US" b="1" dirty="0">
                          <a:solidFill>
                            <a:schemeClr val="tx1"/>
                          </a:solidFill>
                        </a:rPr>
                        <a:t>Low Impact</a:t>
                      </a:r>
                    </a:p>
                  </a:txBody>
                  <a:tcPr/>
                </a:tc>
                <a:tc>
                  <a:txBody>
                    <a:bodyPr/>
                    <a:lstStyle/>
                    <a:p>
                      <a:r>
                        <a:rPr lang="en-US" b="1" dirty="0">
                          <a:solidFill>
                            <a:schemeClr val="tx1"/>
                          </a:solidFill>
                        </a:rPr>
                        <a:t>Middle Impact</a:t>
                      </a:r>
                    </a:p>
                  </a:txBody>
                  <a:tcPr/>
                </a:tc>
                <a:tc>
                  <a:txBody>
                    <a:bodyPr/>
                    <a:lstStyle/>
                    <a:p>
                      <a:r>
                        <a:rPr lang="en-US" b="1" dirty="0">
                          <a:solidFill>
                            <a:schemeClr val="tx1"/>
                          </a:solidFill>
                        </a:rPr>
                        <a:t>High Impact</a:t>
                      </a:r>
                    </a:p>
                  </a:txBody>
                  <a:tcPr/>
                </a:tc>
                <a:extLst>
                  <a:ext uri="{0D108BD9-81ED-4DB2-BD59-A6C34878D82A}">
                    <a16:rowId xmlns:a16="http://schemas.microsoft.com/office/drawing/2014/main" val="337162232"/>
                  </a:ext>
                </a:extLst>
              </a:tr>
              <a:tr h="370840">
                <a:tc>
                  <a:txBody>
                    <a:bodyPr/>
                    <a:lstStyle/>
                    <a:p>
                      <a:r>
                        <a:rPr lang="en-US" dirty="0"/>
                        <a:t>Celebrations</a:t>
                      </a:r>
                    </a:p>
                  </a:txBody>
                  <a:tcPr/>
                </a:tc>
                <a:tc>
                  <a:txBody>
                    <a:bodyPr/>
                    <a:lstStyle/>
                    <a:p>
                      <a:r>
                        <a:rPr lang="en-US" dirty="0"/>
                        <a:t>P/T Conferences</a:t>
                      </a:r>
                    </a:p>
                  </a:txBody>
                  <a:tcPr/>
                </a:tc>
                <a:tc>
                  <a:txBody>
                    <a:bodyPr/>
                    <a:lstStyle/>
                    <a:p>
                      <a:r>
                        <a:rPr lang="en-US" dirty="0"/>
                        <a:t>Positive School Climate</a:t>
                      </a:r>
                    </a:p>
                  </a:txBody>
                  <a:tcPr/>
                </a:tc>
                <a:extLst>
                  <a:ext uri="{0D108BD9-81ED-4DB2-BD59-A6C34878D82A}">
                    <a16:rowId xmlns:a16="http://schemas.microsoft.com/office/drawing/2014/main" val="4012757325"/>
                  </a:ext>
                </a:extLst>
              </a:tr>
              <a:tr h="370840">
                <a:tc>
                  <a:txBody>
                    <a:bodyPr/>
                    <a:lstStyle/>
                    <a:p>
                      <a:r>
                        <a:rPr lang="en-US" dirty="0"/>
                        <a:t>Generic School Letters</a:t>
                      </a:r>
                    </a:p>
                  </a:txBody>
                  <a:tcPr/>
                </a:tc>
                <a:tc>
                  <a:txBody>
                    <a:bodyPr/>
                    <a:lstStyle/>
                    <a:p>
                      <a:r>
                        <a:rPr lang="en-US" dirty="0"/>
                        <a:t>Back to School Night</a:t>
                      </a:r>
                    </a:p>
                  </a:txBody>
                  <a:tcPr/>
                </a:tc>
                <a:tc>
                  <a:txBody>
                    <a:bodyPr/>
                    <a:lstStyle/>
                    <a:p>
                      <a:r>
                        <a:rPr lang="en-US" dirty="0"/>
                        <a:t>Goal Setting</a:t>
                      </a:r>
                    </a:p>
                  </a:txBody>
                  <a:tcPr/>
                </a:tc>
                <a:extLst>
                  <a:ext uri="{0D108BD9-81ED-4DB2-BD59-A6C34878D82A}">
                    <a16:rowId xmlns:a16="http://schemas.microsoft.com/office/drawing/2014/main" val="1723496"/>
                  </a:ext>
                </a:extLst>
              </a:tr>
              <a:tr h="370840">
                <a:tc>
                  <a:txBody>
                    <a:bodyPr/>
                    <a:lstStyle/>
                    <a:p>
                      <a:r>
                        <a:rPr lang="en-US" dirty="0"/>
                        <a:t>Fundraisers</a:t>
                      </a:r>
                    </a:p>
                  </a:txBody>
                  <a:tcPr/>
                </a:tc>
                <a:tc>
                  <a:txBody>
                    <a:bodyPr/>
                    <a:lstStyle/>
                    <a:p>
                      <a:r>
                        <a:rPr lang="en-US" dirty="0"/>
                        <a:t>Parent Training Events</a:t>
                      </a:r>
                    </a:p>
                  </a:txBody>
                  <a:tcPr/>
                </a:tc>
                <a:tc>
                  <a:txBody>
                    <a:bodyPr/>
                    <a:lstStyle/>
                    <a:p>
                      <a:r>
                        <a:rPr lang="en-US" dirty="0"/>
                        <a:t>Positive Phone Calls </a:t>
                      </a:r>
                      <a:r>
                        <a:rPr lang="en-US" sz="1200" dirty="0"/>
                        <a:t>(1</a:t>
                      </a:r>
                      <a:r>
                        <a:rPr lang="en-US" sz="1200" baseline="30000" dirty="0"/>
                        <a:t>st</a:t>
                      </a:r>
                      <a:r>
                        <a:rPr lang="en-US" sz="1200" dirty="0"/>
                        <a:t> line of action)</a:t>
                      </a:r>
                    </a:p>
                  </a:txBody>
                  <a:tcPr/>
                </a:tc>
                <a:extLst>
                  <a:ext uri="{0D108BD9-81ED-4DB2-BD59-A6C34878D82A}">
                    <a16:rowId xmlns:a16="http://schemas.microsoft.com/office/drawing/2014/main" val="294820014"/>
                  </a:ext>
                </a:extLst>
              </a:tr>
              <a:tr h="370840">
                <a:tc>
                  <a:txBody>
                    <a:bodyPr/>
                    <a:lstStyle/>
                    <a:p>
                      <a:r>
                        <a:rPr lang="en-US" dirty="0"/>
                        <a:t>Potlucks</a:t>
                      </a:r>
                    </a:p>
                  </a:txBody>
                  <a:tcPr/>
                </a:tc>
                <a:tc>
                  <a:txBody>
                    <a:bodyPr/>
                    <a:lstStyle/>
                    <a:p>
                      <a:endParaRPr lang="en-US" dirty="0"/>
                    </a:p>
                  </a:txBody>
                  <a:tcPr/>
                </a:tc>
                <a:tc>
                  <a:txBody>
                    <a:bodyPr/>
                    <a:lstStyle/>
                    <a:p>
                      <a:r>
                        <a:rPr lang="en-US" dirty="0"/>
                        <a:t>Home Visits</a:t>
                      </a:r>
                    </a:p>
                  </a:txBody>
                  <a:tcPr/>
                </a:tc>
                <a:extLst>
                  <a:ext uri="{0D108BD9-81ED-4DB2-BD59-A6C34878D82A}">
                    <a16:rowId xmlns:a16="http://schemas.microsoft.com/office/drawing/2014/main" val="2977130117"/>
                  </a:ext>
                </a:extLst>
              </a:tr>
              <a:tr h="370840">
                <a:tc>
                  <a:txBody>
                    <a:bodyPr/>
                    <a:lstStyle/>
                    <a:p>
                      <a:r>
                        <a:rPr lang="en-US" dirty="0"/>
                        <a:t>Performances and Showcases</a:t>
                      </a:r>
                    </a:p>
                  </a:txBody>
                  <a:tcPr/>
                </a:tc>
                <a:tc>
                  <a:txBody>
                    <a:bodyPr/>
                    <a:lstStyle/>
                    <a:p>
                      <a:endParaRPr lang="en-US"/>
                    </a:p>
                  </a:txBody>
                  <a:tcPr/>
                </a:tc>
                <a:tc>
                  <a:txBody>
                    <a:bodyPr/>
                    <a:lstStyle/>
                    <a:p>
                      <a:r>
                        <a:rPr lang="en-US" dirty="0"/>
                        <a:t>Supports/Resources</a:t>
                      </a:r>
                    </a:p>
                  </a:txBody>
                  <a:tcPr/>
                </a:tc>
                <a:extLst>
                  <a:ext uri="{0D108BD9-81ED-4DB2-BD59-A6C34878D82A}">
                    <a16:rowId xmlns:a16="http://schemas.microsoft.com/office/drawing/2014/main" val="1781450406"/>
                  </a:ext>
                </a:extLst>
              </a:tr>
              <a:tr h="370840">
                <a:tc>
                  <a:txBody>
                    <a:bodyPr/>
                    <a:lstStyle/>
                    <a:p>
                      <a:r>
                        <a:rPr lang="en-US" dirty="0"/>
                        <a:t>Generic School Newsletters</a:t>
                      </a:r>
                    </a:p>
                  </a:txBody>
                  <a:tcPr/>
                </a:tc>
                <a:tc>
                  <a:txBody>
                    <a:bodyPr/>
                    <a:lstStyle/>
                    <a:p>
                      <a:endParaRPr lang="en-US"/>
                    </a:p>
                  </a:txBody>
                  <a:tcPr/>
                </a:tc>
                <a:tc>
                  <a:txBody>
                    <a:bodyPr/>
                    <a:lstStyle/>
                    <a:p>
                      <a:r>
                        <a:rPr lang="en-US" dirty="0"/>
                        <a:t>Regular, personalized communication</a:t>
                      </a:r>
                    </a:p>
                  </a:txBody>
                  <a:tcPr/>
                </a:tc>
                <a:extLst>
                  <a:ext uri="{0D108BD9-81ED-4DB2-BD59-A6C34878D82A}">
                    <a16:rowId xmlns:a16="http://schemas.microsoft.com/office/drawing/2014/main" val="3468764271"/>
                  </a:ext>
                </a:extLst>
              </a:tr>
              <a:tr h="370840">
                <a:tc>
                  <a:txBody>
                    <a:bodyPr/>
                    <a:lstStyle/>
                    <a:p>
                      <a:endParaRPr lang="en-US" dirty="0"/>
                    </a:p>
                  </a:txBody>
                  <a:tcPr/>
                </a:tc>
                <a:tc>
                  <a:txBody>
                    <a:bodyPr/>
                    <a:lstStyle/>
                    <a:p>
                      <a:endParaRPr lang="en-US"/>
                    </a:p>
                  </a:txBody>
                  <a:tcPr/>
                </a:tc>
                <a:tc>
                  <a:txBody>
                    <a:bodyPr/>
                    <a:lstStyle/>
                    <a:p>
                      <a:r>
                        <a:rPr lang="en-US" dirty="0"/>
                        <a:t>Parent help on learning projects</a:t>
                      </a:r>
                    </a:p>
                  </a:txBody>
                  <a:tcPr/>
                </a:tc>
                <a:extLst>
                  <a:ext uri="{0D108BD9-81ED-4DB2-BD59-A6C34878D82A}">
                    <a16:rowId xmlns:a16="http://schemas.microsoft.com/office/drawing/2014/main" val="1710093474"/>
                  </a:ext>
                </a:extLst>
              </a:tr>
            </a:tbl>
          </a:graphicData>
        </a:graphic>
      </p:graphicFrame>
    </p:spTree>
    <p:extLst>
      <p:ext uri="{BB962C8B-B14F-4D97-AF65-F5344CB8AC3E}">
        <p14:creationId xmlns:p14="http://schemas.microsoft.com/office/powerpoint/2010/main" val="1937875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292508" y="2227005"/>
            <a:ext cx="11653686" cy="3779737"/>
          </a:xfrm>
        </p:spPr>
        <p:txBody>
          <a:bodyPr>
            <a:noAutofit/>
          </a:bodyPr>
          <a:lstStyle/>
          <a:p>
            <a:pPr marL="3657600" lvl="8" indent="0">
              <a:lnSpc>
                <a:spcPct val="100000"/>
              </a:lnSpc>
              <a:buNone/>
            </a:pPr>
            <a:endParaRPr lang="en-US" sz="2000" dirty="0"/>
          </a:p>
          <a:p>
            <a:pPr marL="3657600" lvl="8" indent="0">
              <a:lnSpc>
                <a:spcPct val="100000"/>
              </a:lnSpc>
              <a:buNone/>
            </a:pPr>
            <a:endParaRPr lang="en-US" sz="2000" dirty="0"/>
          </a:p>
          <a:p>
            <a:pPr marL="0" indent="0">
              <a:lnSpc>
                <a:spcPct val="100000"/>
              </a:lnSpc>
              <a:buNone/>
            </a:pPr>
            <a:r>
              <a:rPr lang="en-US" sz="2000" dirty="0"/>
              <a:t> </a:t>
            </a:r>
          </a:p>
          <a:p>
            <a:pPr marL="0" indent="0">
              <a:lnSpc>
                <a:spcPct val="100000"/>
              </a:lnSpc>
              <a:buNone/>
            </a:pPr>
            <a:endParaRPr lang="en-US" sz="2000" dirty="0"/>
          </a:p>
          <a:p>
            <a:pPr>
              <a:lnSpc>
                <a:spcPct val="100000"/>
              </a:lnSpc>
            </a:pPr>
            <a:endParaRPr lang="en-US" sz="2000" dirty="0"/>
          </a:p>
          <a:p>
            <a:pPr>
              <a:lnSpc>
                <a:spcPct val="100000"/>
              </a:lnSpc>
            </a:pPr>
            <a:endParaRPr lang="en-US" sz="2000" dirty="0"/>
          </a:p>
        </p:txBody>
      </p:sp>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a:xfrm>
            <a:off x="838200" y="188476"/>
            <a:ext cx="10515600" cy="1325563"/>
          </a:xfrm>
        </p:spPr>
        <p:txBody>
          <a:bodyPr/>
          <a:lstStyle/>
          <a:p>
            <a:r>
              <a:rPr lang="en-US" dirty="0"/>
              <a:t>Behavior/Discipline Data – Number of Referrals for 2021-2022 school year </a:t>
            </a:r>
          </a:p>
        </p:txBody>
      </p:sp>
      <p:graphicFrame>
        <p:nvGraphicFramePr>
          <p:cNvPr id="5" name="Table 5">
            <a:extLst>
              <a:ext uri="{FF2B5EF4-FFF2-40B4-BE49-F238E27FC236}">
                <a16:creationId xmlns:a16="http://schemas.microsoft.com/office/drawing/2014/main" id="{F3F69F39-FF62-A371-2B50-1402EADF6A4E}"/>
              </a:ext>
            </a:extLst>
          </p:cNvPr>
          <p:cNvGraphicFramePr>
            <a:graphicFrameLocks noGrp="1"/>
          </p:cNvGraphicFramePr>
          <p:nvPr/>
        </p:nvGraphicFramePr>
        <p:xfrm>
          <a:off x="370843" y="1514039"/>
          <a:ext cx="11450313" cy="5340358"/>
        </p:xfrm>
        <a:graphic>
          <a:graphicData uri="http://schemas.openxmlformats.org/drawingml/2006/table">
            <a:tbl>
              <a:tblPr firstRow="1" bandRow="1">
                <a:tableStyleId>{5C22544A-7EE6-4342-B048-85BDC9FD1C3A}</a:tableStyleId>
              </a:tblPr>
              <a:tblGrid>
                <a:gridCol w="2566079">
                  <a:extLst>
                    <a:ext uri="{9D8B030D-6E8A-4147-A177-3AD203B41FA5}">
                      <a16:colId xmlns:a16="http://schemas.microsoft.com/office/drawing/2014/main" val="1520936058"/>
                    </a:ext>
                  </a:extLst>
                </a:gridCol>
                <a:gridCol w="1259320">
                  <a:extLst>
                    <a:ext uri="{9D8B030D-6E8A-4147-A177-3AD203B41FA5}">
                      <a16:colId xmlns:a16="http://schemas.microsoft.com/office/drawing/2014/main" val="2163570385"/>
                    </a:ext>
                  </a:extLst>
                </a:gridCol>
                <a:gridCol w="1293821">
                  <a:extLst>
                    <a:ext uri="{9D8B030D-6E8A-4147-A177-3AD203B41FA5}">
                      <a16:colId xmlns:a16="http://schemas.microsoft.com/office/drawing/2014/main" val="2138062877"/>
                    </a:ext>
                  </a:extLst>
                </a:gridCol>
                <a:gridCol w="1302262">
                  <a:extLst>
                    <a:ext uri="{9D8B030D-6E8A-4147-A177-3AD203B41FA5}">
                      <a16:colId xmlns:a16="http://schemas.microsoft.com/office/drawing/2014/main" val="2554711465"/>
                    </a:ext>
                  </a:extLst>
                </a:gridCol>
                <a:gridCol w="1285382">
                  <a:extLst>
                    <a:ext uri="{9D8B030D-6E8A-4147-A177-3AD203B41FA5}">
                      <a16:colId xmlns:a16="http://schemas.microsoft.com/office/drawing/2014/main" val="262594891"/>
                    </a:ext>
                  </a:extLst>
                </a:gridCol>
                <a:gridCol w="1294186">
                  <a:extLst>
                    <a:ext uri="{9D8B030D-6E8A-4147-A177-3AD203B41FA5}">
                      <a16:colId xmlns:a16="http://schemas.microsoft.com/office/drawing/2014/main" val="2968487435"/>
                    </a:ext>
                  </a:extLst>
                </a:gridCol>
                <a:gridCol w="1327957">
                  <a:extLst>
                    <a:ext uri="{9D8B030D-6E8A-4147-A177-3AD203B41FA5}">
                      <a16:colId xmlns:a16="http://schemas.microsoft.com/office/drawing/2014/main" val="3494010542"/>
                    </a:ext>
                  </a:extLst>
                </a:gridCol>
                <a:gridCol w="1121306">
                  <a:extLst>
                    <a:ext uri="{9D8B030D-6E8A-4147-A177-3AD203B41FA5}">
                      <a16:colId xmlns:a16="http://schemas.microsoft.com/office/drawing/2014/main" val="4096290799"/>
                    </a:ext>
                  </a:extLst>
                </a:gridCol>
              </a:tblGrid>
              <a:tr h="625916">
                <a:tc>
                  <a:txBody>
                    <a:bodyPr/>
                    <a:lstStyle/>
                    <a:p>
                      <a:endParaRPr lang="en-US" dirty="0"/>
                    </a:p>
                  </a:txBody>
                  <a:tcPr/>
                </a:tc>
                <a:tc>
                  <a:txBody>
                    <a:bodyPr/>
                    <a:lstStyle/>
                    <a:p>
                      <a:r>
                        <a:rPr lang="en-US" dirty="0"/>
                        <a:t>Benton</a:t>
                      </a:r>
                    </a:p>
                  </a:txBody>
                  <a:tcPr/>
                </a:tc>
                <a:tc>
                  <a:txBody>
                    <a:bodyPr/>
                    <a:lstStyle/>
                    <a:p>
                      <a:r>
                        <a:rPr lang="en-US" dirty="0"/>
                        <a:t>Central</a:t>
                      </a:r>
                    </a:p>
                  </a:txBody>
                  <a:tcPr/>
                </a:tc>
                <a:tc>
                  <a:txBody>
                    <a:bodyPr/>
                    <a:lstStyle/>
                    <a:p>
                      <a:r>
                        <a:rPr lang="en-US" dirty="0"/>
                        <a:t>Lafayette</a:t>
                      </a:r>
                    </a:p>
                  </a:txBody>
                  <a:tcPr/>
                </a:tc>
                <a:tc>
                  <a:txBody>
                    <a:bodyPr/>
                    <a:lstStyle/>
                    <a:p>
                      <a:r>
                        <a:rPr lang="en-US" dirty="0"/>
                        <a:t>Bode</a:t>
                      </a:r>
                    </a:p>
                  </a:txBody>
                  <a:tcPr/>
                </a:tc>
                <a:tc>
                  <a:txBody>
                    <a:bodyPr/>
                    <a:lstStyle/>
                    <a:p>
                      <a:r>
                        <a:rPr lang="en-US" dirty="0" err="1"/>
                        <a:t>Robidoux</a:t>
                      </a:r>
                      <a:endParaRPr lang="en-US" dirty="0"/>
                    </a:p>
                  </a:txBody>
                  <a:tcPr/>
                </a:tc>
                <a:tc>
                  <a:txBody>
                    <a:bodyPr/>
                    <a:lstStyle/>
                    <a:p>
                      <a:r>
                        <a:rPr lang="en-US" dirty="0"/>
                        <a:t>Spring Garden</a:t>
                      </a:r>
                    </a:p>
                  </a:txBody>
                  <a:tcPr/>
                </a:tc>
                <a:tc>
                  <a:txBody>
                    <a:bodyPr/>
                    <a:lstStyle/>
                    <a:p>
                      <a:r>
                        <a:rPr lang="en-US" dirty="0"/>
                        <a:t>Truman</a:t>
                      </a:r>
                    </a:p>
                  </a:txBody>
                  <a:tcPr/>
                </a:tc>
                <a:extLst>
                  <a:ext uri="{0D108BD9-81ED-4DB2-BD59-A6C34878D82A}">
                    <a16:rowId xmlns:a16="http://schemas.microsoft.com/office/drawing/2014/main" val="2062167896"/>
                  </a:ext>
                </a:extLst>
              </a:tr>
              <a:tr h="427298">
                <a:tc>
                  <a:txBody>
                    <a:bodyPr/>
                    <a:lstStyle/>
                    <a:p>
                      <a:r>
                        <a:rPr lang="en-US" dirty="0"/>
                        <a:t>Alcohol</a:t>
                      </a:r>
                    </a:p>
                  </a:txBody>
                  <a:tcPr/>
                </a:tc>
                <a:tc>
                  <a:txBody>
                    <a:bodyPr/>
                    <a:lstStyle/>
                    <a:p>
                      <a:r>
                        <a:rPr lang="en-US" dirty="0"/>
                        <a:t>0</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4</a:t>
                      </a:r>
                    </a:p>
                  </a:txBody>
                  <a:tcPr/>
                </a:tc>
                <a:tc>
                  <a:txBody>
                    <a:bodyPr/>
                    <a:lstStyle/>
                    <a:p>
                      <a:r>
                        <a:rPr lang="en-US" dirty="0"/>
                        <a:t>0</a:t>
                      </a:r>
                    </a:p>
                  </a:txBody>
                  <a:tcPr/>
                </a:tc>
                <a:extLst>
                  <a:ext uri="{0D108BD9-81ED-4DB2-BD59-A6C34878D82A}">
                    <a16:rowId xmlns:a16="http://schemas.microsoft.com/office/drawing/2014/main" val="2748464764"/>
                  </a:ext>
                </a:extLst>
              </a:tr>
              <a:tr h="427298">
                <a:tc>
                  <a:txBody>
                    <a:bodyPr/>
                    <a:lstStyle/>
                    <a:p>
                      <a:r>
                        <a:rPr lang="en-US" dirty="0"/>
                        <a:t>Assault</a:t>
                      </a:r>
                    </a:p>
                  </a:txBody>
                  <a:tcPr/>
                </a:tc>
                <a:tc>
                  <a:txBody>
                    <a:bodyPr/>
                    <a:lstStyle/>
                    <a:p>
                      <a:r>
                        <a:rPr lang="en-US" dirty="0"/>
                        <a:t>11</a:t>
                      </a:r>
                    </a:p>
                  </a:txBody>
                  <a:tcPr/>
                </a:tc>
                <a:tc>
                  <a:txBody>
                    <a:bodyPr/>
                    <a:lstStyle/>
                    <a:p>
                      <a:r>
                        <a:rPr lang="en-US" dirty="0"/>
                        <a:t>21</a:t>
                      </a:r>
                    </a:p>
                  </a:txBody>
                  <a:tcPr/>
                </a:tc>
                <a:tc>
                  <a:txBody>
                    <a:bodyPr/>
                    <a:lstStyle/>
                    <a:p>
                      <a:r>
                        <a:rPr lang="en-US" dirty="0"/>
                        <a:t>6</a:t>
                      </a:r>
                    </a:p>
                  </a:txBody>
                  <a:tcPr/>
                </a:tc>
                <a:tc>
                  <a:txBody>
                    <a:bodyPr/>
                    <a:lstStyle/>
                    <a:p>
                      <a:r>
                        <a:rPr lang="en-US" dirty="0"/>
                        <a:t>3</a:t>
                      </a:r>
                    </a:p>
                  </a:txBody>
                  <a:tcPr/>
                </a:tc>
                <a:tc>
                  <a:txBody>
                    <a:bodyPr/>
                    <a:lstStyle/>
                    <a:p>
                      <a:r>
                        <a:rPr lang="en-US" dirty="0"/>
                        <a:t>5</a:t>
                      </a:r>
                    </a:p>
                  </a:txBody>
                  <a:tcPr/>
                </a:tc>
                <a:tc>
                  <a:txBody>
                    <a:bodyPr/>
                    <a:lstStyle/>
                    <a:p>
                      <a:r>
                        <a:rPr lang="en-US" dirty="0"/>
                        <a:t>8</a:t>
                      </a:r>
                    </a:p>
                  </a:txBody>
                  <a:tcPr/>
                </a:tc>
                <a:tc>
                  <a:txBody>
                    <a:bodyPr/>
                    <a:lstStyle/>
                    <a:p>
                      <a:r>
                        <a:rPr lang="en-US" dirty="0"/>
                        <a:t>14</a:t>
                      </a:r>
                    </a:p>
                  </a:txBody>
                  <a:tcPr/>
                </a:tc>
                <a:extLst>
                  <a:ext uri="{0D108BD9-81ED-4DB2-BD59-A6C34878D82A}">
                    <a16:rowId xmlns:a16="http://schemas.microsoft.com/office/drawing/2014/main" val="1218969396"/>
                  </a:ext>
                </a:extLst>
              </a:tr>
              <a:tr h="427298">
                <a:tc>
                  <a:txBody>
                    <a:bodyPr/>
                    <a:lstStyle/>
                    <a:p>
                      <a:r>
                        <a:rPr lang="en-US" dirty="0"/>
                        <a:t>Bullying</a:t>
                      </a:r>
                    </a:p>
                  </a:txBody>
                  <a:tcPr/>
                </a:tc>
                <a:tc>
                  <a:txBody>
                    <a:bodyPr/>
                    <a:lstStyle/>
                    <a:p>
                      <a:r>
                        <a:rPr lang="en-US" dirty="0"/>
                        <a:t>1</a:t>
                      </a:r>
                    </a:p>
                  </a:txBody>
                  <a:tcPr/>
                </a:tc>
                <a:tc>
                  <a:txBody>
                    <a:bodyPr/>
                    <a:lstStyle/>
                    <a:p>
                      <a:r>
                        <a:rPr lang="en-US" dirty="0"/>
                        <a:t>8</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2</a:t>
                      </a:r>
                    </a:p>
                  </a:txBody>
                  <a:tcPr/>
                </a:tc>
                <a:tc>
                  <a:txBody>
                    <a:bodyPr/>
                    <a:lstStyle/>
                    <a:p>
                      <a:r>
                        <a:rPr lang="en-US" dirty="0"/>
                        <a:t>0</a:t>
                      </a:r>
                    </a:p>
                  </a:txBody>
                  <a:tcPr/>
                </a:tc>
                <a:extLst>
                  <a:ext uri="{0D108BD9-81ED-4DB2-BD59-A6C34878D82A}">
                    <a16:rowId xmlns:a16="http://schemas.microsoft.com/office/drawing/2014/main" val="2058337763"/>
                  </a:ext>
                </a:extLst>
              </a:tr>
              <a:tr h="427298">
                <a:tc>
                  <a:txBody>
                    <a:bodyPr/>
                    <a:lstStyle/>
                    <a:p>
                      <a:r>
                        <a:rPr lang="en-US" dirty="0"/>
                        <a:t>Cell Phone Misuse</a:t>
                      </a:r>
                    </a:p>
                  </a:txBody>
                  <a:tcPr/>
                </a:tc>
                <a:tc>
                  <a:txBody>
                    <a:bodyPr/>
                    <a:lstStyle/>
                    <a:p>
                      <a:r>
                        <a:rPr lang="en-US" dirty="0"/>
                        <a:t>61</a:t>
                      </a:r>
                    </a:p>
                  </a:txBody>
                  <a:tcPr/>
                </a:tc>
                <a:tc>
                  <a:txBody>
                    <a:bodyPr/>
                    <a:lstStyle/>
                    <a:p>
                      <a:r>
                        <a:rPr lang="en-US" dirty="0"/>
                        <a:t>64</a:t>
                      </a:r>
                    </a:p>
                  </a:txBody>
                  <a:tcPr/>
                </a:tc>
                <a:tc>
                  <a:txBody>
                    <a:bodyPr/>
                    <a:lstStyle/>
                    <a:p>
                      <a:r>
                        <a:rPr lang="en-US" dirty="0"/>
                        <a:t>263</a:t>
                      </a:r>
                    </a:p>
                  </a:txBody>
                  <a:tcPr/>
                </a:tc>
                <a:tc>
                  <a:txBody>
                    <a:bodyPr/>
                    <a:lstStyle/>
                    <a:p>
                      <a:r>
                        <a:rPr lang="en-US" dirty="0"/>
                        <a:t>46</a:t>
                      </a:r>
                    </a:p>
                  </a:txBody>
                  <a:tcPr/>
                </a:tc>
                <a:tc>
                  <a:txBody>
                    <a:bodyPr/>
                    <a:lstStyle/>
                    <a:p>
                      <a:r>
                        <a:rPr lang="en-US" dirty="0"/>
                        <a:t>55</a:t>
                      </a:r>
                    </a:p>
                  </a:txBody>
                  <a:tcPr/>
                </a:tc>
                <a:tc>
                  <a:txBody>
                    <a:bodyPr/>
                    <a:lstStyle/>
                    <a:p>
                      <a:r>
                        <a:rPr lang="en-US" dirty="0"/>
                        <a:t>115</a:t>
                      </a:r>
                    </a:p>
                  </a:txBody>
                  <a:tcPr/>
                </a:tc>
                <a:tc>
                  <a:txBody>
                    <a:bodyPr/>
                    <a:lstStyle/>
                    <a:p>
                      <a:r>
                        <a:rPr lang="en-US" dirty="0"/>
                        <a:t>46</a:t>
                      </a:r>
                    </a:p>
                  </a:txBody>
                  <a:tcPr/>
                </a:tc>
                <a:extLst>
                  <a:ext uri="{0D108BD9-81ED-4DB2-BD59-A6C34878D82A}">
                    <a16:rowId xmlns:a16="http://schemas.microsoft.com/office/drawing/2014/main" val="168429305"/>
                  </a:ext>
                </a:extLst>
              </a:tr>
              <a:tr h="427298">
                <a:tc>
                  <a:txBody>
                    <a:bodyPr/>
                    <a:lstStyle/>
                    <a:p>
                      <a:r>
                        <a:rPr lang="en-US" dirty="0"/>
                        <a:t>Defiance</a:t>
                      </a:r>
                    </a:p>
                  </a:txBody>
                  <a:tcPr/>
                </a:tc>
                <a:tc>
                  <a:txBody>
                    <a:bodyPr/>
                    <a:lstStyle/>
                    <a:p>
                      <a:r>
                        <a:rPr lang="en-US" dirty="0"/>
                        <a:t>118</a:t>
                      </a:r>
                    </a:p>
                  </a:txBody>
                  <a:tcPr/>
                </a:tc>
                <a:tc>
                  <a:txBody>
                    <a:bodyPr/>
                    <a:lstStyle/>
                    <a:p>
                      <a:r>
                        <a:rPr lang="en-US" dirty="0"/>
                        <a:t>134</a:t>
                      </a:r>
                    </a:p>
                  </a:txBody>
                  <a:tcPr/>
                </a:tc>
                <a:tc>
                  <a:txBody>
                    <a:bodyPr/>
                    <a:lstStyle/>
                    <a:p>
                      <a:r>
                        <a:rPr lang="en-US" dirty="0"/>
                        <a:t>404</a:t>
                      </a:r>
                    </a:p>
                  </a:txBody>
                  <a:tcPr/>
                </a:tc>
                <a:tc>
                  <a:txBody>
                    <a:bodyPr/>
                    <a:lstStyle/>
                    <a:p>
                      <a:r>
                        <a:rPr lang="en-US" dirty="0"/>
                        <a:t>41</a:t>
                      </a:r>
                    </a:p>
                  </a:txBody>
                  <a:tcPr/>
                </a:tc>
                <a:tc>
                  <a:txBody>
                    <a:bodyPr/>
                    <a:lstStyle/>
                    <a:p>
                      <a:r>
                        <a:rPr lang="en-US" dirty="0"/>
                        <a:t>105</a:t>
                      </a:r>
                    </a:p>
                  </a:txBody>
                  <a:tcPr/>
                </a:tc>
                <a:tc>
                  <a:txBody>
                    <a:bodyPr/>
                    <a:lstStyle/>
                    <a:p>
                      <a:r>
                        <a:rPr lang="en-US" dirty="0"/>
                        <a:t>305</a:t>
                      </a:r>
                    </a:p>
                  </a:txBody>
                  <a:tcPr/>
                </a:tc>
                <a:tc>
                  <a:txBody>
                    <a:bodyPr/>
                    <a:lstStyle/>
                    <a:p>
                      <a:r>
                        <a:rPr lang="en-US" dirty="0"/>
                        <a:t>97</a:t>
                      </a:r>
                    </a:p>
                  </a:txBody>
                  <a:tcPr/>
                </a:tc>
                <a:extLst>
                  <a:ext uri="{0D108BD9-81ED-4DB2-BD59-A6C34878D82A}">
                    <a16:rowId xmlns:a16="http://schemas.microsoft.com/office/drawing/2014/main" val="3723451642"/>
                  </a:ext>
                </a:extLst>
              </a:tr>
              <a:tr h="427298">
                <a:tc>
                  <a:txBody>
                    <a:bodyPr/>
                    <a:lstStyle/>
                    <a:p>
                      <a:r>
                        <a:rPr lang="en-US" dirty="0"/>
                        <a:t>Disrespect</a:t>
                      </a:r>
                    </a:p>
                  </a:txBody>
                  <a:tcPr/>
                </a:tc>
                <a:tc>
                  <a:txBody>
                    <a:bodyPr/>
                    <a:lstStyle/>
                    <a:p>
                      <a:r>
                        <a:rPr lang="en-US" dirty="0"/>
                        <a:t>177</a:t>
                      </a:r>
                    </a:p>
                  </a:txBody>
                  <a:tcPr/>
                </a:tc>
                <a:tc>
                  <a:txBody>
                    <a:bodyPr/>
                    <a:lstStyle/>
                    <a:p>
                      <a:r>
                        <a:rPr lang="en-US" dirty="0"/>
                        <a:t>174</a:t>
                      </a:r>
                    </a:p>
                  </a:txBody>
                  <a:tcPr/>
                </a:tc>
                <a:tc>
                  <a:txBody>
                    <a:bodyPr/>
                    <a:lstStyle/>
                    <a:p>
                      <a:r>
                        <a:rPr lang="en-US" dirty="0"/>
                        <a:t>289</a:t>
                      </a:r>
                    </a:p>
                  </a:txBody>
                  <a:tcPr/>
                </a:tc>
                <a:tc>
                  <a:txBody>
                    <a:bodyPr/>
                    <a:lstStyle/>
                    <a:p>
                      <a:r>
                        <a:rPr lang="en-US" dirty="0"/>
                        <a:t>118</a:t>
                      </a:r>
                    </a:p>
                  </a:txBody>
                  <a:tcPr/>
                </a:tc>
                <a:tc>
                  <a:txBody>
                    <a:bodyPr/>
                    <a:lstStyle/>
                    <a:p>
                      <a:r>
                        <a:rPr lang="en-US" dirty="0"/>
                        <a:t>151</a:t>
                      </a:r>
                    </a:p>
                  </a:txBody>
                  <a:tcPr/>
                </a:tc>
                <a:tc>
                  <a:txBody>
                    <a:bodyPr/>
                    <a:lstStyle/>
                    <a:p>
                      <a:r>
                        <a:rPr lang="en-US" dirty="0"/>
                        <a:t>281</a:t>
                      </a:r>
                    </a:p>
                  </a:txBody>
                  <a:tcPr/>
                </a:tc>
                <a:tc>
                  <a:txBody>
                    <a:bodyPr/>
                    <a:lstStyle/>
                    <a:p>
                      <a:r>
                        <a:rPr lang="en-US" dirty="0"/>
                        <a:t>103</a:t>
                      </a:r>
                    </a:p>
                  </a:txBody>
                  <a:tcPr/>
                </a:tc>
                <a:extLst>
                  <a:ext uri="{0D108BD9-81ED-4DB2-BD59-A6C34878D82A}">
                    <a16:rowId xmlns:a16="http://schemas.microsoft.com/office/drawing/2014/main" val="2599886111"/>
                  </a:ext>
                </a:extLst>
              </a:tr>
              <a:tr h="427298">
                <a:tc>
                  <a:txBody>
                    <a:bodyPr/>
                    <a:lstStyle/>
                    <a:p>
                      <a:r>
                        <a:rPr lang="en-US" dirty="0"/>
                        <a:t>Disruptive</a:t>
                      </a:r>
                    </a:p>
                  </a:txBody>
                  <a:tcPr/>
                </a:tc>
                <a:tc>
                  <a:txBody>
                    <a:bodyPr/>
                    <a:lstStyle/>
                    <a:p>
                      <a:r>
                        <a:rPr lang="en-US" dirty="0"/>
                        <a:t>96</a:t>
                      </a:r>
                    </a:p>
                  </a:txBody>
                  <a:tcPr/>
                </a:tc>
                <a:tc>
                  <a:txBody>
                    <a:bodyPr/>
                    <a:lstStyle/>
                    <a:p>
                      <a:r>
                        <a:rPr lang="en-US" dirty="0"/>
                        <a:t>263</a:t>
                      </a:r>
                    </a:p>
                  </a:txBody>
                  <a:tcPr/>
                </a:tc>
                <a:tc>
                  <a:txBody>
                    <a:bodyPr/>
                    <a:lstStyle/>
                    <a:p>
                      <a:r>
                        <a:rPr lang="en-US" dirty="0"/>
                        <a:t>450</a:t>
                      </a:r>
                    </a:p>
                  </a:txBody>
                  <a:tcPr/>
                </a:tc>
                <a:tc>
                  <a:txBody>
                    <a:bodyPr/>
                    <a:lstStyle/>
                    <a:p>
                      <a:r>
                        <a:rPr lang="en-US" dirty="0"/>
                        <a:t>261</a:t>
                      </a:r>
                    </a:p>
                  </a:txBody>
                  <a:tcPr/>
                </a:tc>
                <a:tc>
                  <a:txBody>
                    <a:bodyPr/>
                    <a:lstStyle/>
                    <a:p>
                      <a:r>
                        <a:rPr lang="en-US" dirty="0"/>
                        <a:t>230</a:t>
                      </a:r>
                    </a:p>
                  </a:txBody>
                  <a:tcPr/>
                </a:tc>
                <a:tc>
                  <a:txBody>
                    <a:bodyPr/>
                    <a:lstStyle/>
                    <a:p>
                      <a:r>
                        <a:rPr lang="en-US" dirty="0"/>
                        <a:t>595</a:t>
                      </a:r>
                    </a:p>
                  </a:txBody>
                  <a:tcPr/>
                </a:tc>
                <a:tc>
                  <a:txBody>
                    <a:bodyPr/>
                    <a:lstStyle/>
                    <a:p>
                      <a:r>
                        <a:rPr lang="en-US" dirty="0"/>
                        <a:t>180</a:t>
                      </a:r>
                    </a:p>
                  </a:txBody>
                  <a:tcPr/>
                </a:tc>
                <a:extLst>
                  <a:ext uri="{0D108BD9-81ED-4DB2-BD59-A6C34878D82A}">
                    <a16:rowId xmlns:a16="http://schemas.microsoft.com/office/drawing/2014/main" val="4278134379"/>
                  </a:ext>
                </a:extLst>
              </a:tr>
              <a:tr h="427298">
                <a:tc>
                  <a:txBody>
                    <a:bodyPr/>
                    <a:lstStyle/>
                    <a:p>
                      <a:r>
                        <a:rPr lang="en-US" dirty="0"/>
                        <a:t>Drugs</a:t>
                      </a:r>
                    </a:p>
                  </a:txBody>
                  <a:tcPr/>
                </a:tc>
                <a:tc>
                  <a:txBody>
                    <a:bodyPr/>
                    <a:lstStyle/>
                    <a:p>
                      <a:r>
                        <a:rPr lang="en-US" dirty="0"/>
                        <a:t>14</a:t>
                      </a:r>
                    </a:p>
                  </a:txBody>
                  <a:tcPr/>
                </a:tc>
                <a:tc>
                  <a:txBody>
                    <a:bodyPr/>
                    <a:lstStyle/>
                    <a:p>
                      <a:r>
                        <a:rPr lang="en-US" dirty="0"/>
                        <a:t>15</a:t>
                      </a:r>
                    </a:p>
                  </a:txBody>
                  <a:tcPr/>
                </a:tc>
                <a:tc>
                  <a:txBody>
                    <a:bodyPr/>
                    <a:lstStyle/>
                    <a:p>
                      <a:r>
                        <a:rPr lang="en-US" dirty="0"/>
                        <a:t>14</a:t>
                      </a:r>
                    </a:p>
                  </a:txBody>
                  <a:tcPr/>
                </a:tc>
                <a:tc>
                  <a:txBody>
                    <a:bodyPr/>
                    <a:lstStyle/>
                    <a:p>
                      <a:r>
                        <a:rPr lang="en-US" dirty="0"/>
                        <a:t>1</a:t>
                      </a:r>
                    </a:p>
                  </a:txBody>
                  <a:tcPr/>
                </a:tc>
                <a:tc>
                  <a:txBody>
                    <a:bodyPr/>
                    <a:lstStyle/>
                    <a:p>
                      <a:r>
                        <a:rPr lang="en-US" dirty="0"/>
                        <a:t>6</a:t>
                      </a:r>
                    </a:p>
                  </a:txBody>
                  <a:tcPr/>
                </a:tc>
                <a:tc>
                  <a:txBody>
                    <a:bodyPr/>
                    <a:lstStyle/>
                    <a:p>
                      <a:r>
                        <a:rPr lang="en-US" dirty="0"/>
                        <a:t>0</a:t>
                      </a:r>
                    </a:p>
                  </a:txBody>
                  <a:tcPr/>
                </a:tc>
                <a:tc>
                  <a:txBody>
                    <a:bodyPr/>
                    <a:lstStyle/>
                    <a:p>
                      <a:r>
                        <a:rPr lang="en-US" dirty="0"/>
                        <a:t>8</a:t>
                      </a:r>
                    </a:p>
                  </a:txBody>
                  <a:tcPr/>
                </a:tc>
                <a:extLst>
                  <a:ext uri="{0D108BD9-81ED-4DB2-BD59-A6C34878D82A}">
                    <a16:rowId xmlns:a16="http://schemas.microsoft.com/office/drawing/2014/main" val="2691487549"/>
                  </a:ext>
                </a:extLst>
              </a:tr>
              <a:tr h="427298">
                <a:tc>
                  <a:txBody>
                    <a:bodyPr/>
                    <a:lstStyle/>
                    <a:p>
                      <a:r>
                        <a:rPr lang="en-US" dirty="0"/>
                        <a:t>Fighting</a:t>
                      </a:r>
                    </a:p>
                  </a:txBody>
                  <a:tcPr/>
                </a:tc>
                <a:tc>
                  <a:txBody>
                    <a:bodyPr/>
                    <a:lstStyle/>
                    <a:p>
                      <a:r>
                        <a:rPr lang="en-US" dirty="0"/>
                        <a:t>25</a:t>
                      </a:r>
                    </a:p>
                  </a:txBody>
                  <a:tcPr/>
                </a:tc>
                <a:tc>
                  <a:txBody>
                    <a:bodyPr/>
                    <a:lstStyle/>
                    <a:p>
                      <a:r>
                        <a:rPr lang="en-US" dirty="0"/>
                        <a:t>38</a:t>
                      </a:r>
                    </a:p>
                  </a:txBody>
                  <a:tcPr/>
                </a:tc>
                <a:tc>
                  <a:txBody>
                    <a:bodyPr/>
                    <a:lstStyle/>
                    <a:p>
                      <a:r>
                        <a:rPr lang="en-US" dirty="0"/>
                        <a:t>15</a:t>
                      </a:r>
                    </a:p>
                  </a:txBody>
                  <a:tcPr/>
                </a:tc>
                <a:tc>
                  <a:txBody>
                    <a:bodyPr/>
                    <a:lstStyle/>
                    <a:p>
                      <a:r>
                        <a:rPr lang="en-US" dirty="0"/>
                        <a:t>48</a:t>
                      </a:r>
                    </a:p>
                  </a:txBody>
                  <a:tcPr/>
                </a:tc>
                <a:tc>
                  <a:txBody>
                    <a:bodyPr/>
                    <a:lstStyle/>
                    <a:p>
                      <a:r>
                        <a:rPr lang="en-US" dirty="0"/>
                        <a:t>38</a:t>
                      </a:r>
                    </a:p>
                  </a:txBody>
                  <a:tcPr/>
                </a:tc>
                <a:tc>
                  <a:txBody>
                    <a:bodyPr/>
                    <a:lstStyle/>
                    <a:p>
                      <a:r>
                        <a:rPr lang="en-US" dirty="0"/>
                        <a:t>52</a:t>
                      </a:r>
                    </a:p>
                  </a:txBody>
                  <a:tcPr/>
                </a:tc>
                <a:tc>
                  <a:txBody>
                    <a:bodyPr/>
                    <a:lstStyle/>
                    <a:p>
                      <a:r>
                        <a:rPr lang="en-US" dirty="0"/>
                        <a:t>43</a:t>
                      </a:r>
                    </a:p>
                  </a:txBody>
                  <a:tcPr/>
                </a:tc>
                <a:extLst>
                  <a:ext uri="{0D108BD9-81ED-4DB2-BD59-A6C34878D82A}">
                    <a16:rowId xmlns:a16="http://schemas.microsoft.com/office/drawing/2014/main" val="3893950140"/>
                  </a:ext>
                </a:extLst>
              </a:tr>
              <a:tr h="427298">
                <a:tc>
                  <a:txBody>
                    <a:bodyPr/>
                    <a:lstStyle/>
                    <a:p>
                      <a:r>
                        <a:rPr lang="en-US" dirty="0"/>
                        <a:t>Tobacco/E-cig</a:t>
                      </a:r>
                    </a:p>
                  </a:txBody>
                  <a:tcPr/>
                </a:tc>
                <a:tc>
                  <a:txBody>
                    <a:bodyPr/>
                    <a:lstStyle/>
                    <a:p>
                      <a:r>
                        <a:rPr lang="en-US" dirty="0"/>
                        <a:t>77</a:t>
                      </a:r>
                    </a:p>
                  </a:txBody>
                  <a:tcPr/>
                </a:tc>
                <a:tc>
                  <a:txBody>
                    <a:bodyPr/>
                    <a:lstStyle/>
                    <a:p>
                      <a:r>
                        <a:rPr lang="en-US" dirty="0"/>
                        <a:t>121</a:t>
                      </a:r>
                    </a:p>
                  </a:txBody>
                  <a:tcPr/>
                </a:tc>
                <a:tc>
                  <a:txBody>
                    <a:bodyPr/>
                    <a:lstStyle/>
                    <a:p>
                      <a:r>
                        <a:rPr lang="en-US" dirty="0"/>
                        <a:t>50</a:t>
                      </a:r>
                    </a:p>
                  </a:txBody>
                  <a:tcPr/>
                </a:tc>
                <a:tc>
                  <a:txBody>
                    <a:bodyPr/>
                    <a:lstStyle/>
                    <a:p>
                      <a:r>
                        <a:rPr lang="en-US" dirty="0"/>
                        <a:t>46</a:t>
                      </a:r>
                    </a:p>
                  </a:txBody>
                  <a:tcPr/>
                </a:tc>
                <a:tc>
                  <a:txBody>
                    <a:bodyPr/>
                    <a:lstStyle/>
                    <a:p>
                      <a:r>
                        <a:rPr lang="en-US" dirty="0"/>
                        <a:t>21</a:t>
                      </a:r>
                    </a:p>
                  </a:txBody>
                  <a:tcPr/>
                </a:tc>
                <a:tc>
                  <a:txBody>
                    <a:bodyPr/>
                    <a:lstStyle/>
                    <a:p>
                      <a:r>
                        <a:rPr lang="en-US" dirty="0"/>
                        <a:t>40</a:t>
                      </a:r>
                    </a:p>
                  </a:txBody>
                  <a:tcPr/>
                </a:tc>
                <a:tc>
                  <a:txBody>
                    <a:bodyPr/>
                    <a:lstStyle/>
                    <a:p>
                      <a:r>
                        <a:rPr lang="en-US" dirty="0"/>
                        <a:t>25</a:t>
                      </a:r>
                    </a:p>
                  </a:txBody>
                  <a:tcPr/>
                </a:tc>
                <a:extLst>
                  <a:ext uri="{0D108BD9-81ED-4DB2-BD59-A6C34878D82A}">
                    <a16:rowId xmlns:a16="http://schemas.microsoft.com/office/drawing/2014/main" val="1070380901"/>
                  </a:ext>
                </a:extLst>
              </a:tr>
              <a:tr h="427298">
                <a:tc>
                  <a:txBody>
                    <a:bodyPr/>
                    <a:lstStyle/>
                    <a:p>
                      <a:r>
                        <a:rPr lang="en-US" dirty="0"/>
                        <a:t>Vandalism</a:t>
                      </a:r>
                    </a:p>
                  </a:txBody>
                  <a:tcPr/>
                </a:tc>
                <a:tc>
                  <a:txBody>
                    <a:bodyPr/>
                    <a:lstStyle/>
                    <a:p>
                      <a:r>
                        <a:rPr lang="en-US" dirty="0"/>
                        <a:t>6</a:t>
                      </a:r>
                    </a:p>
                  </a:txBody>
                  <a:tcPr/>
                </a:tc>
                <a:tc>
                  <a:txBody>
                    <a:bodyPr/>
                    <a:lstStyle/>
                    <a:p>
                      <a:r>
                        <a:rPr lang="en-US" dirty="0"/>
                        <a:t>8</a:t>
                      </a:r>
                    </a:p>
                  </a:txBody>
                  <a:tcPr/>
                </a:tc>
                <a:tc>
                  <a:txBody>
                    <a:bodyPr/>
                    <a:lstStyle/>
                    <a:p>
                      <a:r>
                        <a:rPr lang="en-US" dirty="0"/>
                        <a:t>9</a:t>
                      </a:r>
                    </a:p>
                  </a:txBody>
                  <a:tcPr/>
                </a:tc>
                <a:tc>
                  <a:txBody>
                    <a:bodyPr/>
                    <a:lstStyle/>
                    <a:p>
                      <a:r>
                        <a:rPr lang="en-US" dirty="0"/>
                        <a:t>18</a:t>
                      </a:r>
                    </a:p>
                  </a:txBody>
                  <a:tcPr/>
                </a:tc>
                <a:tc>
                  <a:txBody>
                    <a:bodyPr/>
                    <a:lstStyle/>
                    <a:p>
                      <a:r>
                        <a:rPr lang="en-US" dirty="0"/>
                        <a:t>13</a:t>
                      </a:r>
                    </a:p>
                  </a:txBody>
                  <a:tcPr/>
                </a:tc>
                <a:tc>
                  <a:txBody>
                    <a:bodyPr/>
                    <a:lstStyle/>
                    <a:p>
                      <a:r>
                        <a:rPr lang="en-US" dirty="0"/>
                        <a:t>15</a:t>
                      </a:r>
                    </a:p>
                  </a:txBody>
                  <a:tcPr/>
                </a:tc>
                <a:tc>
                  <a:txBody>
                    <a:bodyPr/>
                    <a:lstStyle/>
                    <a:p>
                      <a:r>
                        <a:rPr lang="en-US" dirty="0"/>
                        <a:t>10</a:t>
                      </a:r>
                    </a:p>
                  </a:txBody>
                  <a:tcPr/>
                </a:tc>
                <a:extLst>
                  <a:ext uri="{0D108BD9-81ED-4DB2-BD59-A6C34878D82A}">
                    <a16:rowId xmlns:a16="http://schemas.microsoft.com/office/drawing/2014/main" val="121257983"/>
                  </a:ext>
                </a:extLst>
              </a:tr>
            </a:tbl>
          </a:graphicData>
        </a:graphic>
      </p:graphicFrame>
    </p:spTree>
    <p:extLst>
      <p:ext uri="{BB962C8B-B14F-4D97-AF65-F5344CB8AC3E}">
        <p14:creationId xmlns:p14="http://schemas.microsoft.com/office/powerpoint/2010/main" val="2712031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AB9A-7171-E641-9959-02DF3747CC24}"/>
              </a:ext>
            </a:extLst>
          </p:cNvPr>
          <p:cNvSpPr>
            <a:spLocks noGrp="1"/>
          </p:cNvSpPr>
          <p:nvPr>
            <p:ph type="title"/>
          </p:nvPr>
        </p:nvSpPr>
        <p:spPr/>
        <p:txBody>
          <a:bodyPr/>
          <a:lstStyle/>
          <a:p>
            <a:r>
              <a:rPr lang="en-US" dirty="0"/>
              <a:t>Curriculum</a:t>
            </a:r>
          </a:p>
        </p:txBody>
      </p:sp>
      <p:sp>
        <p:nvSpPr>
          <p:cNvPr id="3" name="Text Placeholder 2">
            <a:extLst>
              <a:ext uri="{FF2B5EF4-FFF2-40B4-BE49-F238E27FC236}">
                <a16:creationId xmlns:a16="http://schemas.microsoft.com/office/drawing/2014/main" id="{6EAE846D-76C1-7A43-9459-22B06F983DFD}"/>
              </a:ext>
            </a:extLst>
          </p:cNvPr>
          <p:cNvSpPr>
            <a:spLocks noGrp="1"/>
          </p:cNvSpPr>
          <p:nvPr>
            <p:ph type="body" idx="1"/>
          </p:nvPr>
        </p:nvSpPr>
        <p:spPr>
          <a:xfrm>
            <a:off x="831849" y="4589463"/>
            <a:ext cx="10909435" cy="1500187"/>
          </a:xfrm>
        </p:spPr>
        <p:txBody>
          <a:bodyPr>
            <a:normAutofit/>
          </a:bodyPr>
          <a:lstStyle/>
          <a:p>
            <a:pPr>
              <a:lnSpc>
                <a:spcPct val="150000"/>
              </a:lnSpc>
              <a:spcBef>
                <a:spcPts val="0"/>
              </a:spcBef>
              <a:buClr>
                <a:schemeClr val="dk1"/>
              </a:buClr>
              <a:buSzPts val="2800"/>
            </a:pPr>
            <a:r>
              <a:rPr lang="en-US" dirty="0">
                <a:solidFill>
                  <a:schemeClr val="bg1"/>
                </a:solidFill>
                <a:latin typeface="Arial"/>
                <a:cs typeface="Arial"/>
                <a:sym typeface="Arial"/>
              </a:rPr>
              <a:t>State Standards </a:t>
            </a:r>
            <a:r>
              <a:rPr lang="en-US" sz="3200" dirty="0">
                <a:solidFill>
                  <a:schemeClr val="bg1"/>
                </a:solidFill>
              </a:rPr>
              <a:t>•</a:t>
            </a:r>
            <a:r>
              <a:rPr lang="en-US" sz="2400" dirty="0">
                <a:solidFill>
                  <a:schemeClr val="bg1"/>
                </a:solidFill>
              </a:rPr>
              <a:t>  </a:t>
            </a:r>
            <a:r>
              <a:rPr lang="en-US" dirty="0">
                <a:solidFill>
                  <a:schemeClr val="bg1"/>
                </a:solidFill>
                <a:latin typeface="Arial"/>
                <a:ea typeface="Arial"/>
                <a:cs typeface="Arial"/>
                <a:sym typeface="Arial"/>
              </a:rPr>
              <a:t>Challenging Curriculum  </a:t>
            </a:r>
            <a:r>
              <a:rPr lang="en-US" sz="3200" dirty="0">
                <a:solidFill>
                  <a:schemeClr val="bg1"/>
                </a:solidFill>
              </a:rPr>
              <a:t>•</a:t>
            </a:r>
            <a:r>
              <a:rPr lang="en-US" dirty="0">
                <a:solidFill>
                  <a:schemeClr val="bg1"/>
                </a:solidFill>
              </a:rPr>
              <a:t>  </a:t>
            </a:r>
            <a:r>
              <a:rPr lang="en-US" sz="2400" b="0" i="0" u="none" dirty="0">
                <a:solidFill>
                  <a:schemeClr val="bg1"/>
                </a:solidFill>
                <a:latin typeface="Arial"/>
                <a:ea typeface="Arial"/>
                <a:cs typeface="Arial"/>
                <a:sym typeface="Arial"/>
              </a:rPr>
              <a:t>Quality Lesson Planning</a:t>
            </a:r>
            <a:endParaRPr lang="en-US" dirty="0">
              <a:solidFill>
                <a:schemeClr val="bg1"/>
              </a:solidFill>
            </a:endParaRPr>
          </a:p>
        </p:txBody>
      </p:sp>
    </p:spTree>
    <p:extLst>
      <p:ext uri="{BB962C8B-B14F-4D97-AF65-F5344CB8AC3E}">
        <p14:creationId xmlns:p14="http://schemas.microsoft.com/office/powerpoint/2010/main" val="2037242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Curriculum</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p:txBody>
          <a:bodyPr>
            <a:normAutofit fontScale="77500" lnSpcReduction="20000"/>
          </a:bodyPr>
          <a:lstStyle/>
          <a:p>
            <a:pPr marL="0" indent="0">
              <a:buNone/>
            </a:pPr>
            <a:endParaRPr lang="en-US" dirty="0"/>
          </a:p>
          <a:p>
            <a:r>
              <a:rPr lang="en-US" dirty="0"/>
              <a:t>Alignment of curriculum AND assessment to state standards is required. This is a requirement of all Missouri schools and can not be changed. Schools can control the effectiveness of the instruction. </a:t>
            </a:r>
          </a:p>
          <a:p>
            <a:pPr marL="0" indent="0">
              <a:buNone/>
            </a:pPr>
            <a:endParaRPr lang="en-US" dirty="0"/>
          </a:p>
          <a:p>
            <a:r>
              <a:rPr lang="en-US" dirty="0"/>
              <a:t>Regular review process of curriculum. </a:t>
            </a:r>
          </a:p>
          <a:p>
            <a:pPr marL="0" indent="0">
              <a:buNone/>
            </a:pPr>
            <a:endParaRPr lang="en-US" dirty="0"/>
          </a:p>
          <a:p>
            <a:r>
              <a:rPr lang="en-US" dirty="0"/>
              <a:t>People are the #1 important strategy for school improvement, but content is also important. The issue is not the curriculum, but more about how teachers and principals implement the curriculum. </a:t>
            </a:r>
          </a:p>
          <a:p>
            <a:pPr marL="0" indent="0">
              <a:buNone/>
            </a:pPr>
            <a:endParaRPr lang="en-US" dirty="0"/>
          </a:p>
          <a:p>
            <a:r>
              <a:rPr lang="en-US" dirty="0"/>
              <a:t>SJSD coordinates with the state mandated assessment program in all its classrooms.  </a:t>
            </a:r>
            <a:r>
              <a:rPr lang="en-US" b="1" dirty="0"/>
              <a:t>SJSD curriculum is accessible on the district website.</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669588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BAED-7E2B-2945-ADE5-C2FF4B147D42}"/>
              </a:ext>
            </a:extLst>
          </p:cNvPr>
          <p:cNvSpPr>
            <a:spLocks noGrp="1"/>
          </p:cNvSpPr>
          <p:nvPr>
            <p:ph type="title"/>
          </p:nvPr>
        </p:nvSpPr>
        <p:spPr>
          <a:xfrm>
            <a:off x="591015" y="365125"/>
            <a:ext cx="10762785" cy="1325563"/>
          </a:xfrm>
        </p:spPr>
        <p:txBody>
          <a:bodyPr>
            <a:normAutofit/>
          </a:bodyPr>
          <a:lstStyle/>
          <a:p>
            <a:r>
              <a:rPr lang="en-US" sz="3600" dirty="0"/>
              <a:t>Strengths in Learning within SJSD</a:t>
            </a:r>
          </a:p>
        </p:txBody>
      </p:sp>
      <p:sp>
        <p:nvSpPr>
          <p:cNvPr id="3" name="Content Placeholder 2">
            <a:extLst>
              <a:ext uri="{FF2B5EF4-FFF2-40B4-BE49-F238E27FC236}">
                <a16:creationId xmlns:a16="http://schemas.microsoft.com/office/drawing/2014/main" id="{54531399-177D-6E4B-93BA-4B0B527EE3B9}"/>
              </a:ext>
            </a:extLst>
          </p:cNvPr>
          <p:cNvSpPr>
            <a:spLocks noGrp="1"/>
          </p:cNvSpPr>
          <p:nvPr>
            <p:ph idx="1"/>
          </p:nvPr>
        </p:nvSpPr>
        <p:spPr>
          <a:xfrm>
            <a:off x="321126" y="1971675"/>
            <a:ext cx="6438033" cy="4886325"/>
          </a:xfrm>
        </p:spPr>
        <p:txBody>
          <a:bodyPr>
            <a:noAutofit/>
          </a:bodyPr>
          <a:lstStyle/>
          <a:p>
            <a:r>
              <a:rPr lang="en-US" sz="2000" dirty="0"/>
              <a:t>Virtual Academy courses have allowed more opportunities for high school students.</a:t>
            </a:r>
          </a:p>
          <a:p>
            <a:r>
              <a:rPr lang="en-US" sz="2000" dirty="0"/>
              <a:t>Opportunities for college coursework, classes at Hillyard, internships, apprenticeships, etc.</a:t>
            </a:r>
          </a:p>
          <a:p>
            <a:r>
              <a:rPr lang="en-US" sz="2000" dirty="0"/>
              <a:t>People – High-quality educators who are invested</a:t>
            </a:r>
          </a:p>
          <a:p>
            <a:r>
              <a:rPr lang="en-US" sz="2000" dirty="0"/>
              <a:t>Real-world, relevant, innovative instruction:  sports marketing, PLTW, business programs.</a:t>
            </a:r>
          </a:p>
          <a:p>
            <a:r>
              <a:rPr lang="en-US" sz="2000" dirty="0"/>
              <a:t>Relationships </a:t>
            </a:r>
          </a:p>
          <a:p>
            <a:r>
              <a:rPr lang="en-US" sz="2000" dirty="0"/>
              <a:t>Business Partners</a:t>
            </a:r>
          </a:p>
          <a:p>
            <a:endParaRPr lang="en-US" sz="2400" dirty="0"/>
          </a:p>
          <a:p>
            <a:pPr marL="0" indent="0">
              <a:buNone/>
            </a:pPr>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1600" dirty="0"/>
          </a:p>
        </p:txBody>
      </p:sp>
      <p:pic>
        <p:nvPicPr>
          <p:cNvPr id="6" name="Picture 5" descr="A picture containing person, wall, indoor, young&#10;&#10;Description automatically generated">
            <a:extLst>
              <a:ext uri="{FF2B5EF4-FFF2-40B4-BE49-F238E27FC236}">
                <a16:creationId xmlns:a16="http://schemas.microsoft.com/office/drawing/2014/main" id="{8DEA66DA-B68A-8C45-A1F7-3380C268E4F2}"/>
              </a:ext>
            </a:extLst>
          </p:cNvPr>
          <p:cNvPicPr>
            <a:picLocks noChangeAspect="1"/>
          </p:cNvPicPr>
          <p:nvPr/>
        </p:nvPicPr>
        <p:blipFill rotWithShape="1">
          <a:blip r:embed="rId3"/>
          <a:srcRect r="26882"/>
          <a:stretch/>
        </p:blipFill>
        <p:spPr>
          <a:xfrm rot="5400000">
            <a:off x="7264473" y="1886475"/>
            <a:ext cx="4547880" cy="4664921"/>
          </a:xfrm>
          <a:prstGeom prst="rect">
            <a:avLst/>
          </a:prstGeom>
        </p:spPr>
      </p:pic>
    </p:spTree>
    <p:extLst>
      <p:ext uri="{BB962C8B-B14F-4D97-AF65-F5344CB8AC3E}">
        <p14:creationId xmlns:p14="http://schemas.microsoft.com/office/powerpoint/2010/main" val="5436498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BAED-7E2B-2945-ADE5-C2FF4B147D42}"/>
              </a:ext>
            </a:extLst>
          </p:cNvPr>
          <p:cNvSpPr>
            <a:spLocks noGrp="1"/>
          </p:cNvSpPr>
          <p:nvPr>
            <p:ph type="title"/>
          </p:nvPr>
        </p:nvSpPr>
        <p:spPr>
          <a:xfrm>
            <a:off x="591015" y="365125"/>
            <a:ext cx="10762785" cy="1325563"/>
          </a:xfrm>
        </p:spPr>
        <p:txBody>
          <a:bodyPr>
            <a:normAutofit/>
          </a:bodyPr>
          <a:lstStyle/>
          <a:p>
            <a:r>
              <a:rPr lang="en-US" sz="3600" dirty="0"/>
              <a:t>Barriers that Impact Learning</a:t>
            </a:r>
          </a:p>
        </p:txBody>
      </p:sp>
      <p:graphicFrame>
        <p:nvGraphicFramePr>
          <p:cNvPr id="6" name="Content Placeholder 2">
            <a:extLst>
              <a:ext uri="{FF2B5EF4-FFF2-40B4-BE49-F238E27FC236}">
                <a16:creationId xmlns:a16="http://schemas.microsoft.com/office/drawing/2014/main" id="{EC4C061A-7776-FD7E-E018-D62508DB3B33}"/>
              </a:ext>
            </a:extLst>
          </p:cNvPr>
          <p:cNvGraphicFramePr>
            <a:graphicFrameLocks noGrp="1"/>
          </p:cNvGraphicFramePr>
          <p:nvPr>
            <p:ph idx="1"/>
            <p:extLst>
              <p:ext uri="{D42A27DB-BD31-4B8C-83A1-F6EECF244321}">
                <p14:modId xmlns:p14="http://schemas.microsoft.com/office/powerpoint/2010/main" val="45563291"/>
              </p:ext>
            </p:extLst>
          </p:nvPr>
        </p:nvGraphicFramePr>
        <p:xfrm>
          <a:off x="145026" y="1824191"/>
          <a:ext cx="5518354" cy="4886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Content Placeholder 2">
            <a:extLst>
              <a:ext uri="{FF2B5EF4-FFF2-40B4-BE49-F238E27FC236}">
                <a16:creationId xmlns:a16="http://schemas.microsoft.com/office/drawing/2014/main" id="{8EF3ED55-C603-184B-8B27-4D7E874E4E51}"/>
              </a:ext>
            </a:extLst>
          </p:cNvPr>
          <p:cNvGraphicFramePr>
            <a:graphicFrameLocks/>
          </p:cNvGraphicFramePr>
          <p:nvPr>
            <p:extLst>
              <p:ext uri="{D42A27DB-BD31-4B8C-83A1-F6EECF244321}">
                <p14:modId xmlns:p14="http://schemas.microsoft.com/office/powerpoint/2010/main" val="1731124570"/>
              </p:ext>
            </p:extLst>
          </p:nvPr>
        </p:nvGraphicFramePr>
        <p:xfrm>
          <a:off x="6396920" y="1824191"/>
          <a:ext cx="5518354" cy="48863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64389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1E3A6C-6462-504A-B7B6-0357D53F166A}"/>
              </a:ext>
            </a:extLst>
          </p:cNvPr>
          <p:cNvSpPr/>
          <p:nvPr/>
        </p:nvSpPr>
        <p:spPr>
          <a:xfrm>
            <a:off x="613317" y="1305342"/>
            <a:ext cx="7527073" cy="6832640"/>
          </a:xfrm>
          <a:prstGeom prst="rect">
            <a:avLst/>
          </a:prstGeom>
        </p:spPr>
        <p:txBody>
          <a:bodyPr wrap="square">
            <a:spAutoFit/>
          </a:bodyPr>
          <a:lstStyle/>
          <a:p>
            <a:pPr marL="285750" indent="-285750">
              <a:buFont typeface="Arial" panose="020B0604020202020204" pitchFamily="34" charset="0"/>
              <a:buChar char="•"/>
            </a:pPr>
            <a:r>
              <a:rPr lang="en-US" sz="2000" dirty="0">
                <a:solidFill>
                  <a:schemeClr val="bg1"/>
                </a:solidFill>
                <a:hlinkClick r:id="rId3">
                  <a:extLst>
                    <a:ext uri="{A12FA001-AC4F-418D-AE19-62706E023703}">
                      <ahyp:hlinkClr xmlns:ahyp="http://schemas.microsoft.com/office/drawing/2018/hyperlinkcolor" val="tx"/>
                    </a:ext>
                  </a:extLst>
                </a:hlinkClick>
              </a:rPr>
              <a:t>Research</a:t>
            </a:r>
            <a:r>
              <a:rPr lang="en-US" sz="2000" dirty="0">
                <a:solidFill>
                  <a:schemeClr val="bg1"/>
                </a:solidFill>
              </a:rPr>
              <a:t> </a:t>
            </a:r>
            <a:r>
              <a:rPr lang="en-US" sz="2000" dirty="0"/>
              <a:t>indicates the ideal school start time for middle school and high school is 8:30am. </a:t>
            </a:r>
          </a:p>
          <a:p>
            <a:pPr marL="742950" lvl="1" indent="-285750">
              <a:buFont typeface="Arial" panose="020B0604020202020204" pitchFamily="34" charset="0"/>
              <a:buChar char="•"/>
            </a:pPr>
            <a:r>
              <a:rPr lang="en-US" sz="2000" dirty="0"/>
              <a:t>Improved grades and attendance</a:t>
            </a:r>
          </a:p>
          <a:p>
            <a:pPr lvl="1"/>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hlinkClick r:id="rId4">
                  <a:extLst>
                    <a:ext uri="{A12FA001-AC4F-418D-AE19-62706E023703}">
                      <ahyp:hlinkClr xmlns:ahyp="http://schemas.microsoft.com/office/drawing/2018/hyperlinkcolor" val="tx"/>
                    </a:ext>
                  </a:extLst>
                </a:hlinkClick>
              </a:rPr>
              <a:t>Community Engagement Matters in School Improvement </a:t>
            </a:r>
            <a:endParaRPr lang="en-US" sz="2000" dirty="0">
              <a:solidFill>
                <a:schemeClr val="bg1"/>
              </a:solidFill>
            </a:endParaRPr>
          </a:p>
          <a:p>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hlinkClick r:id="rId5">
                  <a:extLst>
                    <a:ext uri="{A12FA001-AC4F-418D-AE19-62706E023703}">
                      <ahyp:hlinkClr xmlns:ahyp="http://schemas.microsoft.com/office/drawing/2018/hyperlinkcolor" val="tx"/>
                    </a:ext>
                  </a:extLst>
                </a:hlinkClick>
              </a:rPr>
              <a:t>Research</a:t>
            </a:r>
            <a:r>
              <a:rPr lang="en-US" sz="2000" dirty="0">
                <a:solidFill>
                  <a:schemeClr val="bg1"/>
                </a:solidFill>
              </a:rPr>
              <a:t> </a:t>
            </a:r>
            <a:r>
              <a:rPr lang="en-US" sz="2000" dirty="0"/>
              <a:t>conducted by the National Center for Education Statistics found that participation in extracurricular activities have a positive correlation to the students' attendance, GPA, engagement, test scores, and expected educational goals.</a:t>
            </a:r>
          </a:p>
          <a:p>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hlinkClick r:id="rId6">
                  <a:extLst>
                    <a:ext uri="{A12FA001-AC4F-418D-AE19-62706E023703}">
                      <ahyp:hlinkClr xmlns:ahyp="http://schemas.microsoft.com/office/drawing/2018/hyperlinkcolor" val="tx"/>
                    </a:ext>
                  </a:extLst>
                </a:hlinkClick>
              </a:rPr>
              <a:t>Research</a:t>
            </a:r>
            <a:r>
              <a:rPr lang="en-US" sz="2000" dirty="0">
                <a:solidFill>
                  <a:schemeClr val="bg1"/>
                </a:solidFill>
              </a:rPr>
              <a:t> </a:t>
            </a:r>
            <a:r>
              <a:rPr lang="en-US" sz="2000" dirty="0"/>
              <a:t>shows retention in middle school increases drop out rates in high schools.</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Middle Schools </a:t>
            </a:r>
            <a:r>
              <a:rPr lang="en-US" sz="2000" dirty="0"/>
              <a:t>- There is not a single grade span configuration that will serve all purposes.  There is not an agreed on ‘best model’.</a:t>
            </a:r>
          </a:p>
          <a:p>
            <a:pPr marL="285750" indent="-285750">
              <a:buFont typeface="Arial" panose="020B0604020202020204" pitchFamily="34" charset="0"/>
              <a:buChar char="•"/>
            </a:pPr>
            <a:endParaRPr lang="en-US" sz="2000" dirty="0">
              <a:solidFill>
                <a:schemeClr val="bg1"/>
              </a:solidFill>
            </a:endParaRPr>
          </a:p>
          <a:p>
            <a:pPr lvl="1"/>
            <a:endParaRPr lang="en-US" sz="2000" dirty="0">
              <a:solidFill>
                <a:schemeClr val="bg1"/>
              </a:solidFill>
            </a:endParaRP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endParaRPr lang="en-US" dirty="0">
              <a:solidFill>
                <a:schemeClr val="bg1"/>
              </a:solidFill>
              <a:latin typeface="Helvetica" pitchFamily="2" charset="0"/>
            </a:endParaRPr>
          </a:p>
        </p:txBody>
      </p:sp>
      <p:sp>
        <p:nvSpPr>
          <p:cNvPr id="5" name="TextBox 4">
            <a:extLst>
              <a:ext uri="{FF2B5EF4-FFF2-40B4-BE49-F238E27FC236}">
                <a16:creationId xmlns:a16="http://schemas.microsoft.com/office/drawing/2014/main" id="{3510FB27-4C4B-B640-9AE4-F4631FB8C2F9}"/>
              </a:ext>
            </a:extLst>
          </p:cNvPr>
          <p:cNvSpPr txBox="1"/>
          <p:nvPr/>
        </p:nvSpPr>
        <p:spPr>
          <a:xfrm>
            <a:off x="613317" y="384633"/>
            <a:ext cx="7087645" cy="646331"/>
          </a:xfrm>
          <a:prstGeom prst="rect">
            <a:avLst/>
          </a:prstGeom>
          <a:solidFill>
            <a:schemeClr val="tx2"/>
          </a:solidFill>
        </p:spPr>
        <p:txBody>
          <a:bodyPr wrap="square" rtlCol="0">
            <a:spAutoFit/>
          </a:bodyPr>
          <a:lstStyle/>
          <a:p>
            <a:r>
              <a:rPr lang="en-US" sz="3600" dirty="0">
                <a:solidFill>
                  <a:schemeClr val="bg1"/>
                </a:solidFill>
              </a:rPr>
              <a:t>What does the research state?</a:t>
            </a:r>
          </a:p>
        </p:txBody>
      </p:sp>
    </p:spTree>
    <p:extLst>
      <p:ext uri="{BB962C8B-B14F-4D97-AF65-F5344CB8AC3E}">
        <p14:creationId xmlns:p14="http://schemas.microsoft.com/office/powerpoint/2010/main" val="175706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8F5F6C-0E31-874C-A166-4436A00195C9}"/>
              </a:ext>
            </a:extLst>
          </p:cNvPr>
          <p:cNvSpPr>
            <a:spLocks noGrp="1"/>
          </p:cNvSpPr>
          <p:nvPr>
            <p:ph type="body" idx="1"/>
          </p:nvPr>
        </p:nvSpPr>
        <p:spPr>
          <a:xfrm>
            <a:off x="206478" y="2954214"/>
            <a:ext cx="10397045" cy="2356339"/>
          </a:xfrm>
          <a:noFill/>
        </p:spPr>
        <p:txBody>
          <a:bodyPr>
            <a:noAutofit/>
          </a:bodyPr>
          <a:lstStyle/>
          <a:p>
            <a:r>
              <a:rPr lang="en-US" sz="6000" dirty="0">
                <a:solidFill>
                  <a:schemeClr val="bg1"/>
                </a:solidFill>
              </a:rPr>
              <a:t>St. Joseph School District Professional Development Initiatives</a:t>
            </a:r>
          </a:p>
        </p:txBody>
      </p:sp>
    </p:spTree>
    <p:extLst>
      <p:ext uri="{BB962C8B-B14F-4D97-AF65-F5344CB8AC3E}">
        <p14:creationId xmlns:p14="http://schemas.microsoft.com/office/powerpoint/2010/main" val="3820578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28650-0DEF-4942-BDCC-C97429A0A32E}"/>
              </a:ext>
            </a:extLst>
          </p:cNvPr>
          <p:cNvSpPr>
            <a:spLocks noGrp="1"/>
          </p:cNvSpPr>
          <p:nvPr>
            <p:ph type="title"/>
          </p:nvPr>
        </p:nvSpPr>
        <p:spPr>
          <a:xfrm>
            <a:off x="457200" y="365125"/>
            <a:ext cx="10896600" cy="1325563"/>
          </a:xfrm>
        </p:spPr>
        <p:txBody>
          <a:bodyPr>
            <a:normAutofit/>
          </a:bodyPr>
          <a:lstStyle/>
          <a:p>
            <a:r>
              <a:rPr lang="en-US" sz="3600" dirty="0"/>
              <a:t>Our Response Through Professional Development</a:t>
            </a:r>
          </a:p>
        </p:txBody>
      </p:sp>
      <p:sp>
        <p:nvSpPr>
          <p:cNvPr id="3" name="Content Placeholder 2">
            <a:extLst>
              <a:ext uri="{FF2B5EF4-FFF2-40B4-BE49-F238E27FC236}">
                <a16:creationId xmlns:a16="http://schemas.microsoft.com/office/drawing/2014/main" id="{479EBB1E-D6C4-F146-BB1A-DE049A999DE6}"/>
              </a:ext>
            </a:extLst>
          </p:cNvPr>
          <p:cNvSpPr>
            <a:spLocks noGrp="1"/>
          </p:cNvSpPr>
          <p:nvPr>
            <p:ph idx="1"/>
          </p:nvPr>
        </p:nvSpPr>
        <p:spPr>
          <a:xfrm>
            <a:off x="457199" y="1971898"/>
            <a:ext cx="11371007" cy="4638964"/>
          </a:xfrm>
        </p:spPr>
        <p:txBody>
          <a:bodyPr>
            <a:normAutofit/>
          </a:bodyPr>
          <a:lstStyle/>
          <a:p>
            <a:r>
              <a:rPr lang="en-US" sz="2000" dirty="0"/>
              <a:t>Clarity for Learning (students understand “the why” behind learning)</a:t>
            </a:r>
          </a:p>
          <a:p>
            <a:r>
              <a:rPr lang="en-US" sz="2000" dirty="0"/>
              <a:t>3D Coaching - Building Relationships</a:t>
            </a:r>
          </a:p>
          <a:p>
            <a:r>
              <a:rPr lang="en-US" sz="2000" dirty="0"/>
              <a:t>Math Curriculum PD, focus on Algebra I instructional strategies</a:t>
            </a:r>
          </a:p>
          <a:p>
            <a:r>
              <a:rPr lang="en-US" sz="2000" dirty="0"/>
              <a:t>ACT Focus on Learning</a:t>
            </a:r>
          </a:p>
          <a:p>
            <a:r>
              <a:rPr lang="en-US" sz="2000" dirty="0"/>
              <a:t>Blended Learning PD</a:t>
            </a:r>
          </a:p>
          <a:p>
            <a:r>
              <a:rPr lang="en-US" sz="2000" dirty="0"/>
              <a:t>PBIS (Positive Behavioral Interventions and Supports)</a:t>
            </a:r>
          </a:p>
          <a:p>
            <a:r>
              <a:rPr lang="en-US" sz="2000" dirty="0"/>
              <a:t>Canvas and Instructional Technology Strategies</a:t>
            </a:r>
          </a:p>
          <a:p>
            <a:r>
              <a:rPr lang="en-US" sz="2000" dirty="0"/>
              <a:t>Building ENGAGE</a:t>
            </a:r>
          </a:p>
          <a:p>
            <a:r>
              <a:rPr lang="en-US" sz="2000" dirty="0"/>
              <a:t>PDC Building Funds – Choose Your Own PD</a:t>
            </a:r>
          </a:p>
          <a:p>
            <a:endParaRPr lang="en-US" dirty="0"/>
          </a:p>
        </p:txBody>
      </p:sp>
    </p:spTree>
    <p:extLst>
      <p:ext uri="{BB962C8B-B14F-4D97-AF65-F5344CB8AC3E}">
        <p14:creationId xmlns:p14="http://schemas.microsoft.com/office/powerpoint/2010/main" val="2004191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8E58-6FD5-0B41-B7E7-D87AF129A7D8}"/>
              </a:ext>
            </a:extLst>
          </p:cNvPr>
          <p:cNvSpPr>
            <a:spLocks noGrp="1"/>
          </p:cNvSpPr>
          <p:nvPr>
            <p:ph type="title"/>
          </p:nvPr>
        </p:nvSpPr>
        <p:spPr/>
        <p:txBody>
          <a:bodyPr>
            <a:normAutofit/>
          </a:bodyPr>
          <a:lstStyle/>
          <a:p>
            <a:r>
              <a:rPr lang="en-US" sz="3600" dirty="0"/>
              <a:t>Additional Supports</a:t>
            </a:r>
          </a:p>
        </p:txBody>
      </p:sp>
      <p:sp>
        <p:nvSpPr>
          <p:cNvPr id="3" name="Content Placeholder 2">
            <a:extLst>
              <a:ext uri="{FF2B5EF4-FFF2-40B4-BE49-F238E27FC236}">
                <a16:creationId xmlns:a16="http://schemas.microsoft.com/office/drawing/2014/main" id="{0DD06592-A0EE-5746-B500-01963CE5C20F}"/>
              </a:ext>
            </a:extLst>
          </p:cNvPr>
          <p:cNvSpPr>
            <a:spLocks noGrp="1"/>
          </p:cNvSpPr>
          <p:nvPr>
            <p:ph idx="1"/>
          </p:nvPr>
        </p:nvSpPr>
        <p:spPr>
          <a:xfrm>
            <a:off x="690716" y="2075137"/>
            <a:ext cx="10515600" cy="4249309"/>
          </a:xfrm>
        </p:spPr>
        <p:txBody>
          <a:bodyPr/>
          <a:lstStyle/>
          <a:p>
            <a:r>
              <a:rPr lang="en-US" sz="2000" dirty="0"/>
              <a:t>Attendance Interventionists</a:t>
            </a:r>
          </a:p>
          <a:p>
            <a:r>
              <a:rPr lang="en-US" sz="2000" dirty="0"/>
              <a:t>Attendance intervention plans at each building</a:t>
            </a:r>
          </a:p>
          <a:p>
            <a:r>
              <a:rPr lang="en-US" sz="2000" dirty="0"/>
              <a:t>Additional social workers in schools</a:t>
            </a:r>
          </a:p>
          <a:p>
            <a:r>
              <a:rPr lang="en-US" sz="2000" dirty="0"/>
              <a:t>Returning to volunteers in schools</a:t>
            </a:r>
          </a:p>
          <a:p>
            <a:r>
              <a:rPr lang="en-US" sz="2000" dirty="0"/>
              <a:t>Free breakfast and lunch for all students this school year</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6626786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9"/>
          <p:cNvSpPr txBox="1">
            <a:spLocks noGrp="1"/>
          </p:cNvSpPr>
          <p:nvPr>
            <p:ph type="title"/>
          </p:nvPr>
        </p:nvSpPr>
        <p:spPr>
          <a:xfrm>
            <a:off x="473075" y="3586162"/>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Small Group </a:t>
            </a: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Work Activity</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Activity</a:t>
            </a:r>
            <a:endParaRPr/>
          </a:p>
        </p:txBody>
      </p:sp>
      <p:sp>
        <p:nvSpPr>
          <p:cNvPr id="347" name="Google Shape;347;p30"/>
          <p:cNvSpPr txBox="1">
            <a:spLocks noGrp="1"/>
          </p:cNvSpPr>
          <p:nvPr>
            <p:ph type="body" idx="1"/>
          </p:nvPr>
        </p:nvSpPr>
        <p:spPr>
          <a:xfrm>
            <a:off x="838200" y="2063750"/>
            <a:ext cx="7127875" cy="4543425"/>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Select a Recorder and Spokesperson</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Recorder Responsibilities</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Complete the information on the group’s worksheet</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Spokesperson Responsibilities </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Facilitate Discussion</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Keep Group Focused/On Task</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Report Group’s Information </a:t>
            </a:r>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aphicFrame>
        <p:nvGraphicFramePr>
          <p:cNvPr id="348" name="Google Shape;348;p30"/>
          <p:cNvGraphicFramePr/>
          <p:nvPr/>
        </p:nvGraphicFramePr>
        <p:xfrm>
          <a:off x="8388350" y="2063750"/>
          <a:ext cx="3289300" cy="4257675"/>
        </p:xfrm>
        <a:graphic>
          <a:graphicData uri="http://schemas.openxmlformats.org/presentationml/2006/ole">
            <mc:AlternateContent xmlns:mc="http://schemas.openxmlformats.org/markup-compatibility/2006">
              <mc:Choice xmlns:v="urn:schemas-microsoft-com:vml" Requires="v">
                <p:oleObj spid="_x0000_s1068" r:id="rId4" imgW="3289300" imgH="4257675" progId="Acrobat.Document.DC">
                  <p:embed/>
                </p:oleObj>
              </mc:Choice>
              <mc:Fallback>
                <p:oleObj r:id="rId4" imgW="3289300" imgH="4257675" progId="Acrobat.Document.DC">
                  <p:embed/>
                  <p:pic>
                    <p:nvPicPr>
                      <p:cNvPr id="348" name="Google Shape;348;p30"/>
                      <p:cNvPicPr preferRelativeResize="0"/>
                      <p:nvPr/>
                    </p:nvPicPr>
                    <p:blipFill rotWithShape="1">
                      <a:blip r:embed="rId5">
                        <a:alphaModFix/>
                      </a:blip>
                      <a:srcRect/>
                      <a:stretch/>
                    </p:blipFill>
                    <p:spPr>
                      <a:xfrm>
                        <a:off x="8388350" y="2063750"/>
                        <a:ext cx="3289300" cy="4257675"/>
                      </a:xfrm>
                      <a:prstGeom prst="rect">
                        <a:avLst/>
                      </a:prstGeom>
                      <a:noFill/>
                      <a:ln w="9525" cap="flat" cmpd="sng">
                        <a:solidFill>
                          <a:schemeClr val="dk1"/>
                        </a:solidFill>
                        <a:prstDash val="solid"/>
                        <a:miter lim="800000"/>
                        <a:headEnd type="none" w="sm" len="sm"/>
                        <a:tailEnd type="none" w="sm" len="sm"/>
                      </a:ln>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Worksheet</a:t>
            </a:r>
            <a:endParaRPr/>
          </a:p>
        </p:txBody>
      </p:sp>
      <p:sp>
        <p:nvSpPr>
          <p:cNvPr id="355" name="Google Shape;355;p31"/>
          <p:cNvSpPr txBox="1">
            <a:spLocks noGrp="1"/>
          </p:cNvSpPr>
          <p:nvPr>
            <p:ph type="body" idx="1"/>
          </p:nvPr>
        </p:nvSpPr>
        <p:spPr>
          <a:xfrm>
            <a:off x="838200" y="1927225"/>
            <a:ext cx="10725150" cy="4565650"/>
          </a:xfrm>
          <a:prstGeom prst="rect">
            <a:avLst/>
          </a:prstGeom>
          <a:noFill/>
          <a:ln>
            <a:noFill/>
          </a:ln>
        </p:spPr>
        <p:txBody>
          <a:bodyPr spcFirstLastPara="1" wrap="square" lIns="91425" tIns="45700" rIns="91425" bIns="45700" anchor="t" anchorCtr="0">
            <a:no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Information on worksheet should reflect consensus/general agreement of group members.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Monitor progress to complete the worksheet in allotted time.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Only group recorder’s worksheet will be collected.</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Small Group Discussion Norms</a:t>
            </a:r>
            <a:endParaRPr/>
          </a:p>
        </p:txBody>
      </p:sp>
      <p:sp>
        <p:nvSpPr>
          <p:cNvPr id="362" name="Google Shape;362;p32"/>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Turn off/silence electronic devices/phones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Give everyone an opportunity to speak</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 positive; focus on being productive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Focus on the collective good, not just individual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Respect the opinions of fellow group members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Stay engaged with the conversation</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Tasks</a:t>
            </a:r>
            <a:endParaRPr/>
          </a:p>
        </p:txBody>
      </p:sp>
      <p:sp>
        <p:nvSpPr>
          <p:cNvPr id="369" name="Google Shape;369;p33"/>
          <p:cNvSpPr txBox="1">
            <a:spLocks noGrp="1"/>
          </p:cNvSpPr>
          <p:nvPr>
            <p:ph type="body" idx="1"/>
          </p:nvPr>
        </p:nvSpPr>
        <p:spPr>
          <a:xfrm>
            <a:off x="838200" y="1798655"/>
            <a:ext cx="10725150" cy="4929170"/>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Task #1</a:t>
            </a:r>
            <a:endParaRPr sz="2400" b="0" i="0" u="none" dirty="0">
              <a:solidFill>
                <a:schemeClr val="dk1"/>
              </a:solidFill>
              <a:latin typeface="Arial"/>
              <a:ea typeface="Arial"/>
              <a:cs typeface="Arial"/>
              <a:sym typeface="Arial"/>
            </a:endParaRPr>
          </a:p>
          <a:p>
            <a:pPr marL="234950" marR="0" lvl="0" indent="-234950" algn="l" rtl="0">
              <a:lnSpc>
                <a:spcPct val="100000"/>
              </a:lnSpc>
              <a:spcBef>
                <a:spcPts val="1000"/>
              </a:spcBef>
              <a:spcAft>
                <a:spcPts val="0"/>
              </a:spcAft>
              <a:buClr>
                <a:srgbClr val="000000"/>
              </a:buClr>
              <a:buSzPts val="2600"/>
              <a:buFont typeface="Arial"/>
              <a:buChar char="•"/>
            </a:pPr>
            <a:r>
              <a:rPr lang="en-US" sz="1800" b="0" i="0" u="none" strike="noStrike" dirty="0">
                <a:solidFill>
                  <a:srgbClr val="000000"/>
                </a:solidFill>
                <a:effectLst/>
                <a:latin typeface="Open Sans" panose="020B0606030504020204" pitchFamily="34" charset="0"/>
              </a:rPr>
              <a:t>Based on tonight’s presentation, what are two positive things about the St. Joseph School District, its students or staff you could share?</a:t>
            </a:r>
            <a:br>
              <a:rPr lang="en-US" sz="2800" b="0" i="0" u="none" dirty="0">
                <a:solidFill>
                  <a:schemeClr val="dk1"/>
                </a:solidFill>
                <a:latin typeface="Arial"/>
                <a:ea typeface="Arial"/>
                <a:cs typeface="Arial"/>
                <a:sym typeface="Arial"/>
              </a:rPr>
            </a:br>
            <a:endParaRPr lang="en-US" sz="2800" b="0" i="0" u="none" dirty="0">
              <a:solidFill>
                <a:schemeClr val="dk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600"/>
              <a:buNone/>
            </a:pPr>
            <a:r>
              <a:rPr lang="en-US" sz="2800" b="1" i="0" u="none" dirty="0">
                <a:solidFill>
                  <a:schemeClr val="dk1"/>
                </a:solidFill>
                <a:latin typeface="Arial"/>
                <a:ea typeface="Arial"/>
                <a:cs typeface="Arial"/>
                <a:sym typeface="Arial"/>
              </a:rPr>
              <a:t>Task #2</a:t>
            </a:r>
            <a:endParaRPr dirty="0"/>
          </a:p>
          <a:p>
            <a:pPr marL="0" marR="0" lvl="0" indent="0" algn="l" rtl="0">
              <a:lnSpc>
                <a:spcPct val="100000"/>
              </a:lnSpc>
              <a:spcBef>
                <a:spcPts val="1000"/>
              </a:spcBef>
              <a:spcAft>
                <a:spcPts val="0"/>
              </a:spcAft>
              <a:buClr>
                <a:schemeClr val="dk1"/>
              </a:buClr>
              <a:buSzPts val="900"/>
              <a:buFont typeface="Arial"/>
              <a:buNone/>
            </a:pPr>
            <a:endParaRPr sz="900" b="0" i="0" u="none" dirty="0">
              <a:solidFill>
                <a:schemeClr val="dk1"/>
              </a:solidFill>
              <a:latin typeface="Arial"/>
              <a:ea typeface="Arial"/>
              <a:cs typeface="Arial"/>
              <a:sym typeface="Arial"/>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are 3 priorities to be addressed in the area of improving high school academic achievement? List your top priorities on the chart. </a:t>
            </a:r>
            <a:r>
              <a:rPr lang="en-US" sz="1800" b="0" i="0" u="none" strike="noStrike" dirty="0">
                <a:solidFill>
                  <a:srgbClr val="000000"/>
                </a:solidFill>
                <a:effectLst/>
                <a:latin typeface="Open Sans" panose="020B0606030504020204" pitchFamily="34" charset="0"/>
              </a:rPr>
              <a:t>Prioritize your top 3 priorities from 1 to 3 - 1 being the highest and 3 being the lowest priority.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are 3 priorities to be addressed in the area of improving junior high/middle school academic achievement? List your top priorities on the chart. </a:t>
            </a:r>
            <a:r>
              <a:rPr lang="en-US" sz="1800" b="0" i="0" u="none" strike="noStrike" dirty="0">
                <a:solidFill>
                  <a:srgbClr val="000000"/>
                </a:solidFill>
                <a:effectLst/>
                <a:latin typeface="Open Sans" panose="020B0606030504020204" pitchFamily="34" charset="0"/>
              </a:rPr>
              <a:t>Prioritize your top 3 priorities from 1 to 3 - 1 being the highest and 3 being the lowest priority.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recommendations does your group have to address these priorities in the next 5 years?</a:t>
            </a:r>
            <a:endParaRPr lang="en-US" sz="1800" b="0" i="0" u="none" strike="noStrike" dirty="0">
              <a:solidFill>
                <a:srgbClr val="000000"/>
              </a:solidFill>
              <a:effectLst/>
              <a:latin typeface="Open Sans" panose="020B0606030504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4"/>
          <p:cNvSpPr txBox="1">
            <a:spLocks noGrp="1"/>
          </p:cNvSpPr>
          <p:nvPr>
            <p:ph type="title"/>
          </p:nvPr>
        </p:nvSpPr>
        <p:spPr>
          <a:xfrm>
            <a:off x="441325" y="3335337"/>
            <a:ext cx="10515600" cy="3098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4300"/>
              <a:buFont typeface="Arial"/>
              <a:buNone/>
            </a:pP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Small Group Work Activity Reporting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a:solidFill>
                  <a:schemeClr val="lt1"/>
                </a:solidFill>
                <a:latin typeface="Arial"/>
                <a:ea typeface="Arial"/>
                <a:cs typeface="Arial"/>
                <a:sym typeface="Arial"/>
              </a:rPr>
              <a:t>Upcoming Community Engagement Sessions</a:t>
            </a:r>
            <a:endParaRPr/>
          </a:p>
        </p:txBody>
      </p:sp>
      <p:sp>
        <p:nvSpPr>
          <p:cNvPr id="382" name="Google Shape;382;p35"/>
          <p:cNvSpPr txBox="1">
            <a:spLocks noGrp="1"/>
          </p:cNvSpPr>
          <p:nvPr>
            <p:ph type="body" idx="1"/>
          </p:nvPr>
        </p:nvSpPr>
        <p:spPr>
          <a:xfrm>
            <a:off x="838200" y="2133600"/>
            <a:ext cx="10515600" cy="485867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br>
              <a:rPr lang="en-US" sz="2400" b="1" i="0" u="none" dirty="0">
                <a:solidFill>
                  <a:schemeClr val="dk1"/>
                </a:solidFill>
                <a:latin typeface="Calibri"/>
                <a:ea typeface="Calibri"/>
                <a:cs typeface="Calibri"/>
                <a:sym typeface="Calibri"/>
              </a:rPr>
            </a:br>
            <a:endParaRPr sz="2200" dirty="0"/>
          </a:p>
          <a:p>
            <a:pPr marL="0" lvl="0" indent="0" algn="l" rtl="0">
              <a:lnSpc>
                <a:spcPct val="100000"/>
              </a:lnSpc>
              <a:spcBef>
                <a:spcPts val="0"/>
              </a:spcBef>
              <a:spcAft>
                <a:spcPts val="0"/>
              </a:spcAft>
              <a:buClr>
                <a:schemeClr val="dk1"/>
              </a:buClr>
              <a:buSzPts val="2400"/>
              <a:buFont typeface="Arial"/>
              <a:buNone/>
            </a:pPr>
            <a:r>
              <a:rPr lang="en-US" b="1" dirty="0"/>
              <a:t>Session 5 </a:t>
            </a:r>
            <a:endParaRPr dirty="0"/>
          </a:p>
          <a:p>
            <a:pPr marL="0" lvl="0" indent="0" algn="l" rtl="0">
              <a:lnSpc>
                <a:spcPct val="100000"/>
              </a:lnSpc>
              <a:spcBef>
                <a:spcPts val="0"/>
              </a:spcBef>
              <a:spcAft>
                <a:spcPts val="0"/>
              </a:spcAft>
              <a:buClr>
                <a:srgbClr val="FF0000"/>
              </a:buClr>
              <a:buSzPts val="2400"/>
              <a:buFont typeface="Arial"/>
              <a:buNone/>
            </a:pPr>
            <a:r>
              <a:rPr lang="en-US" dirty="0"/>
              <a:t>Facilities for Learning</a:t>
            </a:r>
            <a:endParaRPr dirty="0"/>
          </a:p>
          <a:p>
            <a:pPr marL="0" lvl="0" indent="0" algn="l" rtl="0">
              <a:lnSpc>
                <a:spcPct val="100000"/>
              </a:lnSpc>
              <a:spcBef>
                <a:spcPts val="0"/>
              </a:spcBef>
              <a:spcAft>
                <a:spcPts val="0"/>
              </a:spcAft>
              <a:buClr>
                <a:srgbClr val="FF0000"/>
              </a:buClr>
              <a:buSzPts val="2400"/>
              <a:buFont typeface="Arial"/>
              <a:buNone/>
            </a:pPr>
            <a:r>
              <a:rPr lang="en-US" dirty="0"/>
              <a:t>Tuesday, May 17, 2022          Benton High School	6-8 p.m.</a:t>
            </a:r>
            <a:endParaRPr dirty="0"/>
          </a:p>
          <a:p>
            <a:pPr marL="0" marR="0" lvl="0" indent="0" algn="l" rtl="0">
              <a:lnSpc>
                <a:spcPct val="100000"/>
              </a:lnSpc>
              <a:spcBef>
                <a:spcPts val="1000"/>
              </a:spcBef>
              <a:spcAft>
                <a:spcPts val="0"/>
              </a:spcAft>
              <a:buClr>
                <a:srgbClr val="FF0000"/>
              </a:buClr>
              <a:buSzPts val="2400"/>
              <a:buFont typeface="Arial"/>
              <a:buNone/>
            </a:pPr>
            <a:endParaRPr sz="2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6"/>
          <p:cNvSpPr txBox="1">
            <a:spLocks noGrp="1"/>
          </p:cNvSpPr>
          <p:nvPr>
            <p:ph type="ctrTitle"/>
          </p:nvPr>
        </p:nvSpPr>
        <p:spPr>
          <a:xfrm>
            <a:off x="1524000" y="3725862"/>
            <a:ext cx="9144000" cy="1308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a:solidFill>
                  <a:schemeClr val="lt1"/>
                </a:solidFill>
                <a:latin typeface="Arial"/>
                <a:ea typeface="Arial"/>
                <a:cs typeface="Arial"/>
                <a:sym typeface="Arial"/>
              </a:rPr>
              <a:t>THANK YOU FOR YOUR PARTICIPATION!</a:t>
            </a:r>
            <a:endParaRPr/>
          </a:p>
        </p:txBody>
      </p:sp>
      <p:sp>
        <p:nvSpPr>
          <p:cNvPr id="389" name="Google Shape;389;p36"/>
          <p:cNvSpPr txBox="1">
            <a:spLocks noGrp="1"/>
          </p:cNvSpPr>
          <p:nvPr>
            <p:ph type="subTitle" idx="1"/>
          </p:nvPr>
        </p:nvSpPr>
        <p:spPr>
          <a:xfrm>
            <a:off x="1524000" y="5110162"/>
            <a:ext cx="9144000" cy="10525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b="0" i="0" u="none" dirty="0">
                <a:solidFill>
                  <a:schemeClr val="accent1"/>
                </a:solidFill>
                <a:latin typeface="Arial"/>
                <a:ea typeface="Arial"/>
                <a:cs typeface="Arial"/>
                <a:sym typeface="Arial"/>
              </a:rPr>
              <a:t>April 26, 2022 </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8896"/>
      </a:dk2>
      <a:lt2>
        <a:srgbClr val="DBDBD3"/>
      </a:lt2>
      <a:accent1>
        <a:srgbClr val="F7941D"/>
      </a:accent1>
      <a:accent2>
        <a:srgbClr val="B74D9C"/>
      </a:accent2>
      <a:accent3>
        <a:srgbClr val="F067A6"/>
      </a:accent3>
      <a:accent4>
        <a:srgbClr val="80A04C"/>
      </a:accent4>
      <a:accent5>
        <a:srgbClr val="5B9BD5"/>
      </a:accent5>
      <a:accent6>
        <a:srgbClr val="70AD47"/>
      </a:accent6>
      <a:hlink>
        <a:srgbClr val="008795"/>
      </a:hlink>
      <a:folHlink>
        <a:srgbClr val="B64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5371</TotalTime>
  <Words>5133</Words>
  <Application>Microsoft Macintosh PowerPoint</Application>
  <PresentationFormat>Widescreen</PresentationFormat>
  <Paragraphs>806</Paragraphs>
  <Slides>53</Slides>
  <Notes>52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1" baseType="lpstr">
      <vt:lpstr>Arial</vt:lpstr>
      <vt:lpstr>Calibri</vt:lpstr>
      <vt:lpstr>Helvetica</vt:lpstr>
      <vt:lpstr>Open Sans</vt:lpstr>
      <vt:lpstr>Proxima Nova</vt:lpstr>
      <vt:lpstr>Wingdings</vt:lpstr>
      <vt:lpstr>Office Theme</vt:lpstr>
      <vt:lpstr>Acrobat.Document.DC</vt:lpstr>
      <vt:lpstr>PowerPoint Presentation</vt:lpstr>
      <vt:lpstr>Improving Student Performance Secondary Level</vt:lpstr>
      <vt:lpstr>Welcome</vt:lpstr>
      <vt:lpstr>QR Code to Tonight’s Presentation</vt:lpstr>
      <vt:lpstr>Community Engagement Team Co-Chairs</vt:lpstr>
      <vt:lpstr>Community Engagement Sessions (CES)</vt:lpstr>
      <vt:lpstr>Vison Forward Is a Partnership</vt:lpstr>
      <vt:lpstr>Sign-in Sheet</vt:lpstr>
      <vt:lpstr>Questions/Comments</vt:lpstr>
      <vt:lpstr>Improving Student Performance Secondary Level –High School &amp; Middle School  </vt:lpstr>
      <vt:lpstr>Secondary Education</vt:lpstr>
      <vt:lpstr>Our Secondary Schools</vt:lpstr>
      <vt:lpstr>Middle Level Feeder Pattern</vt:lpstr>
      <vt:lpstr>PowerPoint Presentation</vt:lpstr>
      <vt:lpstr>Middle School      vs.         Junior High </vt:lpstr>
      <vt:lpstr>SJSD Middle Level Structures </vt:lpstr>
      <vt:lpstr>NASSP Breaking Ranks </vt:lpstr>
      <vt:lpstr>School Capacity Breakdown</vt:lpstr>
      <vt:lpstr>Webster</vt:lpstr>
      <vt:lpstr>Hillyard Technical Center</vt:lpstr>
      <vt:lpstr>Hillyard Technical Center</vt:lpstr>
      <vt:lpstr>Virtual Academy</vt:lpstr>
      <vt:lpstr>Academic Achievement, Attendance, Behavior</vt:lpstr>
      <vt:lpstr>Graduation Requirements</vt:lpstr>
      <vt:lpstr>Where Do Our Graduates Go?</vt:lpstr>
      <vt:lpstr>In-Person Course Offerings</vt:lpstr>
      <vt:lpstr>2021 scores were not used to determine funding</vt:lpstr>
      <vt:lpstr>Graduation Information</vt:lpstr>
      <vt:lpstr>Middle School Data</vt:lpstr>
      <vt:lpstr>2021 State Data Takeaways  for SJSD Secondary Education</vt:lpstr>
      <vt:lpstr>SJSD Attendance by Grade Level* </vt:lpstr>
      <vt:lpstr>PowerPoint Presentation</vt:lpstr>
      <vt:lpstr>PowerPoint Presentation</vt:lpstr>
      <vt:lpstr>High School Attendance Policy</vt:lpstr>
      <vt:lpstr>Strategies to Improve Attendance</vt:lpstr>
      <vt:lpstr>Behavior/Discipline Data – Number of Referrals for 2021-2022 school year </vt:lpstr>
      <vt:lpstr>Curriculum</vt:lpstr>
      <vt:lpstr>Curriculum</vt:lpstr>
      <vt:lpstr>Strengths in Learning within SJSD</vt:lpstr>
      <vt:lpstr>Barriers that Impact Learning</vt:lpstr>
      <vt:lpstr>PowerPoint Presentation</vt:lpstr>
      <vt:lpstr>PowerPoint Presentation</vt:lpstr>
      <vt:lpstr>Our Response Through Professional Development</vt:lpstr>
      <vt:lpstr>Additional Supports</vt:lpstr>
      <vt:lpstr>Small Group  Work Activity</vt:lpstr>
      <vt:lpstr>Small Group Work Activity</vt:lpstr>
      <vt:lpstr>Small Group Worksheet</vt:lpstr>
      <vt:lpstr>Small Group Discussion Norms</vt:lpstr>
      <vt:lpstr>Small Group Work Tasks</vt:lpstr>
      <vt:lpstr>         Small Group Work Activity Reporting</vt:lpstr>
      <vt:lpstr>Upcoming Community Engagement Sessions</vt:lpstr>
      <vt:lpstr>THANK YOU FOR YOUR PARTICIPATION!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ARWAY</dc:creator>
  <cp:lastModifiedBy>Jennifer Volk</cp:lastModifiedBy>
  <cp:revision>155</cp:revision>
  <cp:lastPrinted>2022-03-28T18:30:43Z</cp:lastPrinted>
  <dcterms:created xsi:type="dcterms:W3CDTF">2022-01-06T14:19:40Z</dcterms:created>
  <dcterms:modified xsi:type="dcterms:W3CDTF">2022-04-25T00:56:19Z</dcterms:modified>
</cp:coreProperties>
</file>