
<file path=[Content_Types].xml><?xml version="1.0" encoding="utf-8"?>
<Types xmlns="http://schemas.openxmlformats.org/package/2006/content-types">
  <Default Extension="bin" ContentType="application/vnd.openxmlformats-officedocument.oleObject"/>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5"/>
  </p:notesMasterIdLst>
  <p:sldIdLst>
    <p:sldId id="256" r:id="rId2"/>
    <p:sldId id="257" r:id="rId3"/>
    <p:sldId id="258" r:id="rId4"/>
    <p:sldId id="260" r:id="rId5"/>
    <p:sldId id="262" r:id="rId6"/>
    <p:sldId id="263" r:id="rId7"/>
    <p:sldId id="259" r:id="rId8"/>
    <p:sldId id="264" r:id="rId9"/>
    <p:sldId id="345" r:id="rId10"/>
    <p:sldId id="346" r:id="rId11"/>
    <p:sldId id="265" r:id="rId12"/>
    <p:sldId id="351" r:id="rId13"/>
    <p:sldId id="353" r:id="rId14"/>
    <p:sldId id="352" r:id="rId15"/>
    <p:sldId id="350" r:id="rId16"/>
    <p:sldId id="267" r:id="rId17"/>
    <p:sldId id="270" r:id="rId18"/>
    <p:sldId id="269" r:id="rId19"/>
    <p:sldId id="271" r:id="rId20"/>
    <p:sldId id="272" r:id="rId21"/>
    <p:sldId id="273" r:id="rId22"/>
    <p:sldId id="274" r:id="rId23"/>
    <p:sldId id="275" r:id="rId24"/>
    <p:sldId id="276" r:id="rId25"/>
    <p:sldId id="277" r:id="rId26"/>
    <p:sldId id="335" r:id="rId27"/>
    <p:sldId id="336" r:id="rId28"/>
    <p:sldId id="337" r:id="rId29"/>
    <p:sldId id="338" r:id="rId30"/>
    <p:sldId id="339" r:id="rId31"/>
    <p:sldId id="340" r:id="rId32"/>
    <p:sldId id="342" r:id="rId33"/>
    <p:sldId id="343" r:id="rId34"/>
  </p:sldIdLst>
  <p:sldSz cx="12192000" cy="6858000"/>
  <p:notesSz cx="7077075" cy="9363075"/>
  <p:embeddedFontLst>
    <p:embeddedFont>
      <p:font typeface="Calibri" panose="020F0502020204030204" pitchFamily="34" charset="0"/>
      <p:regular r:id="rId36"/>
      <p:bold r:id="rId37"/>
      <p:italic r:id="rId38"/>
      <p:boldItalic r:id="rId39"/>
    </p:embeddedFont>
    <p:embeddedFont>
      <p:font typeface="Impact" panose="020B0806030902050204" pitchFamily="34" charset="0"/>
      <p:regular r:id="rId40"/>
    </p:embeddedFont>
    <p:embeddedFont>
      <p:font typeface="Open Sans" panose="020B0606030504020204" pitchFamily="34" charset="0"/>
      <p:regular r:id="rId41"/>
      <p:bold r:id="rId42"/>
      <p:italic r:id="rId43"/>
      <p:boldItalic r:id="rId44"/>
    </p:embeddedFont>
    <p:embeddedFont>
      <p:font typeface="Proxima Nova" panose="02000506030000020004" pitchFamily="2" charset="0"/>
      <p:regular r:id="rId45"/>
      <p:bold r:id="rId46"/>
      <p:italic r:id="rId47"/>
      <p:boldItalic r:id="rId4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4" roundtripDataSignature="AMtx7mgroA0EHzbSHfUKtwBmACgkqL1wS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B62F46D-8D72-4D85-9DC0-05DFA659601F}">
  <a:tblStyle styleId="{1B62F46D-8D72-4D85-9DC0-05DFA659601F}"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FDEEE7"/>
          </a:solidFill>
        </a:fill>
      </a:tcStyle>
    </a:wholeTbl>
    <a:band1H>
      <a:tcTxStyle/>
      <a:tcStyle>
        <a:tcBdr/>
        <a:fill>
          <a:solidFill>
            <a:srgbClr val="FCDCCB"/>
          </a:solidFill>
        </a:fill>
      </a:tcStyle>
    </a:band1H>
    <a:band2H>
      <a:tcTxStyle/>
      <a:tcStyle>
        <a:tcBdr/>
      </a:tcStyle>
    </a:band2H>
    <a:band1V>
      <a:tcTxStyle/>
      <a:tcStyle>
        <a:tcBdr/>
        <a:fill>
          <a:solidFill>
            <a:srgbClr val="FCDCCB"/>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8DBE5E0C-7A5A-4190-A3E2-03C0019FA290}" styleName="Table_1">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6885"/>
    <p:restoredTop sz="94641"/>
  </p:normalViewPr>
  <p:slideViewPr>
    <p:cSldViewPr snapToGrid="0">
      <p:cViewPr varScale="1">
        <p:scale>
          <a:sx n="132" d="100"/>
          <a:sy n="132" d="100"/>
        </p:scale>
        <p:origin x="408" y="160"/>
      </p:cViewPr>
      <p:guideLst/>
    </p:cSldViewPr>
  </p:slideViewPr>
  <p:notesTextViewPr>
    <p:cViewPr>
      <p:scale>
        <a:sx n="1" d="1"/>
        <a:sy n="1" d="1"/>
      </p:scale>
      <p:origin x="0" y="0"/>
    </p:cViewPr>
  </p:notesTextViewPr>
  <p:sorterViewPr>
    <p:cViewPr>
      <p:scale>
        <a:sx n="1" d="1"/>
        <a:sy n="1" d="1"/>
      </p:scale>
      <p:origin x="0" y="0"/>
    </p:cViewPr>
  </p:sorterViewPr>
  <p:notesViewPr>
    <p:cSldViewPr snapToGrid="0">
      <p:cViewPr varScale="1">
        <p:scale>
          <a:sx n="106" d="100"/>
          <a:sy n="106" d="100"/>
        </p:scale>
        <p:origin x="3232" y="19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7.fntdata"/><Relationship Id="rId47" Type="http://schemas.openxmlformats.org/officeDocument/2006/relationships/font" Target="fonts/font12.fntdata"/><Relationship Id="rId104" Type="http://customschemas.google.com/relationships/presentationmetadata" Target="meta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font" Target="fonts/font8.fntdata"/><Relationship Id="rId48" Type="http://schemas.openxmlformats.org/officeDocument/2006/relationships/font" Target="fonts/font13.fntdata"/><Relationship Id="rId10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6"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66733" cy="469780"/>
          </a:xfrm>
          <a:prstGeom prst="rect">
            <a:avLst/>
          </a:prstGeom>
          <a:noFill/>
          <a:ln>
            <a:noFill/>
          </a:ln>
        </p:spPr>
        <p:txBody>
          <a:bodyPr spcFirstLastPara="1" wrap="square" lIns="93925" tIns="46950" rIns="93925" bIns="4695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08705" y="0"/>
            <a:ext cx="3066733" cy="469780"/>
          </a:xfrm>
          <a:prstGeom prst="rect">
            <a:avLst/>
          </a:prstGeom>
          <a:noFill/>
          <a:ln>
            <a:noFill/>
          </a:ln>
        </p:spPr>
        <p:txBody>
          <a:bodyPr spcFirstLastPara="1" wrap="square" lIns="93925" tIns="46950" rIns="93925" bIns="4695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7708" y="4505980"/>
            <a:ext cx="5661660" cy="3686711"/>
          </a:xfrm>
          <a:prstGeom prst="rect">
            <a:avLst/>
          </a:prstGeom>
          <a:noFill/>
          <a:ln>
            <a:noFill/>
          </a:ln>
        </p:spPr>
        <p:txBody>
          <a:bodyPr spcFirstLastPara="1" wrap="square" lIns="93925" tIns="46950" rIns="93925" bIns="4695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93297"/>
            <a:ext cx="3066733" cy="469779"/>
          </a:xfrm>
          <a:prstGeom prst="rect">
            <a:avLst/>
          </a:prstGeom>
          <a:noFill/>
          <a:ln>
            <a:noFill/>
          </a:ln>
        </p:spPr>
        <p:txBody>
          <a:bodyPr spcFirstLastPara="1" wrap="square" lIns="93925" tIns="46950" rIns="93925" bIns="4695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08705" y="8893297"/>
            <a:ext cx="3066733" cy="469779"/>
          </a:xfrm>
          <a:prstGeom prst="rect">
            <a:avLst/>
          </a:prstGeom>
          <a:noFill/>
          <a:ln>
            <a:noFill/>
          </a:ln>
        </p:spPr>
        <p:txBody>
          <a:bodyPr spcFirstLastPara="1" wrap="square" lIns="93925" tIns="46950" rIns="93925" bIns="4695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1:notes"/>
          <p:cNvSpPr txBox="1">
            <a:spLocks noGrp="1"/>
          </p:cNvSpPr>
          <p:nvPr>
            <p:ph type="body" idx="1"/>
          </p:nvPr>
        </p:nvSpPr>
        <p:spPr>
          <a:xfrm>
            <a:off x="707708" y="4505980"/>
            <a:ext cx="5661660" cy="3686711"/>
          </a:xfrm>
          <a:prstGeom prst="rect">
            <a:avLst/>
          </a:prstGeom>
        </p:spPr>
        <p:txBody>
          <a:bodyPr spcFirstLastPara="1" wrap="square" lIns="93925" tIns="46950" rIns="93925" bIns="46950" anchor="t" anchorCtr="0">
            <a:noAutofit/>
          </a:bodyPr>
          <a:lstStyle/>
          <a:p>
            <a:pPr marL="0" lvl="0" indent="0" algn="l" rtl="0">
              <a:spcBef>
                <a:spcPts val="0"/>
              </a:spcBef>
              <a:spcAft>
                <a:spcPts val="0"/>
              </a:spcAft>
              <a:buNone/>
            </a:pPr>
            <a:endParaRPr/>
          </a:p>
        </p:txBody>
      </p:sp>
      <p:sp>
        <p:nvSpPr>
          <p:cNvPr id="91" name="Google Shape;91;p1:notes"/>
          <p:cNvSpPr>
            <a:spLocks noGrp="1" noRot="1" noChangeAspect="1"/>
          </p:cNvSpPr>
          <p:nvPr>
            <p:ph type="sldImg" idx="2"/>
          </p:nvPr>
        </p:nvSpPr>
        <p:spPr>
          <a:xfrm>
            <a:off x="728663" y="1169988"/>
            <a:ext cx="5619750" cy="316071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95" name="Google Shape;95;p2: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endParaRPr/>
          </a:p>
        </p:txBody>
      </p:sp>
      <p:sp>
        <p:nvSpPr>
          <p:cNvPr id="96" name="Google Shape;96;p2: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2" name="Google Shape;102;p3: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br>
              <a:rPr lang="en-US" sz="1400" dirty="0"/>
            </a:br>
            <a:r>
              <a:rPr lang="en-US" sz="1600" dirty="0">
                <a:solidFill>
                  <a:srgbClr val="000000"/>
                </a:solidFill>
                <a:latin typeface="Proxima Nova"/>
                <a:ea typeface="Proxima Nova"/>
                <a:cs typeface="Proxima Nova"/>
                <a:sym typeface="Proxima Nova"/>
              </a:rPr>
              <a:t>Good evening. My name is (YOUR FULL NAME)  Welcome to tonight’s </a:t>
            </a:r>
            <a:r>
              <a:rPr lang="en-US" sz="1600" i="1" dirty="0">
                <a:solidFill>
                  <a:srgbClr val="000000"/>
                </a:solidFill>
                <a:latin typeface="Proxima Nova"/>
                <a:ea typeface="Proxima Nova"/>
                <a:cs typeface="Proxima Nova"/>
                <a:sym typeface="Proxima Nova"/>
              </a:rPr>
              <a:t>Vision Forward </a:t>
            </a:r>
            <a:r>
              <a:rPr lang="en-US" sz="1600" dirty="0">
                <a:solidFill>
                  <a:srgbClr val="000000"/>
                </a:solidFill>
                <a:latin typeface="Proxima Nova"/>
                <a:ea typeface="Proxima Nova"/>
                <a:cs typeface="Proxima Nova"/>
                <a:sym typeface="Proxima Nova"/>
              </a:rPr>
              <a:t>community engagement session. It’s great to see so many of you’re here. We hope everyone had a great summer. </a:t>
            </a:r>
          </a:p>
          <a:p>
            <a:pPr marL="0" lvl="0" indent="0" algn="l" rtl="0">
              <a:spcBef>
                <a:spcPts val="0"/>
              </a:spcBef>
              <a:spcAft>
                <a:spcPts val="0"/>
              </a:spcAft>
              <a:buNone/>
            </a:pPr>
            <a:endParaRPr sz="1600"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1600" dirty="0">
                <a:solidFill>
                  <a:srgbClr val="000000"/>
                </a:solidFill>
                <a:latin typeface="Proxima Nova"/>
                <a:ea typeface="Proxima Nova"/>
                <a:cs typeface="Proxima Nova"/>
                <a:sym typeface="Proxima Nova"/>
              </a:rPr>
              <a:t>As we’ve done for past sessions, we wanted everyone to have an opportunity to share ideas with as many people as possible, so tonight we have both the in-person and the virtual sessions again. We welcome those of you who are joining us virtually via Zoom and look forward to hearing your ideas and comments. </a:t>
            </a:r>
            <a:r>
              <a:rPr lang="en-US" sz="1600" dirty="0">
                <a:latin typeface="Proxima Nova"/>
                <a:ea typeface="Proxima Nova"/>
                <a:cs typeface="Proxima Nova"/>
                <a:sym typeface="Proxima Nova"/>
              </a:rPr>
              <a:t>If you’re joining us virtually tonight, be sure to check your Welcome page that has links to all you’ll need tonight – including the sign in sheet, the presentation and the work activity. </a:t>
            </a:r>
            <a:endParaRPr sz="1600" dirty="0"/>
          </a:p>
          <a:p>
            <a:pPr marL="0" lvl="0" indent="0" algn="l" rtl="0">
              <a:spcBef>
                <a:spcPts val="0"/>
              </a:spcBef>
              <a:spcAft>
                <a:spcPts val="0"/>
              </a:spcAft>
              <a:buNone/>
            </a:pPr>
            <a:br>
              <a:rPr lang="en-US" sz="1400" dirty="0"/>
            </a:br>
            <a:r>
              <a:rPr lang="en-US" sz="1400" dirty="0">
                <a:solidFill>
                  <a:srgbClr val="000000"/>
                </a:solidFill>
                <a:latin typeface="Proxima Nova"/>
                <a:ea typeface="Proxima Nova"/>
                <a:cs typeface="Proxima Nova"/>
                <a:sym typeface="Proxima Nova"/>
              </a:rPr>
              <a:t> </a:t>
            </a:r>
            <a:endParaRPr sz="1400" dirty="0"/>
          </a:p>
          <a:p>
            <a:pPr marL="0" lvl="0" indent="0" algn="l" rtl="0">
              <a:spcBef>
                <a:spcPts val="0"/>
              </a:spcBef>
              <a:spcAft>
                <a:spcPts val="0"/>
              </a:spcAft>
              <a:buNone/>
            </a:pPr>
            <a:br>
              <a:rPr lang="en-US" sz="1400" dirty="0"/>
            </a:br>
            <a:endParaRPr dirty="0"/>
          </a:p>
        </p:txBody>
      </p:sp>
      <p:sp>
        <p:nvSpPr>
          <p:cNvPr id="103" name="Google Shape;103;p3: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3</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17" name="Google Shape;117;p5: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r>
              <a:rPr lang="en-US" sz="2400" dirty="0">
                <a:solidFill>
                  <a:srgbClr val="000000"/>
                </a:solidFill>
                <a:latin typeface="Proxima Nova"/>
                <a:ea typeface="Proxima Nova"/>
                <a:cs typeface="Proxima Nova"/>
                <a:sym typeface="Proxima Nova"/>
              </a:rPr>
              <a:t>It is my pleasure to introduce our other co-chairs — (NAME THE OTHER THREE CHAIRS).  We’ve had a very busy summer getting ready for tonight’s meeting. So let’s get started. </a:t>
            </a:r>
          </a:p>
          <a:p>
            <a:pPr marL="0" lvl="0" indent="0" algn="l" rtl="0">
              <a:spcBef>
                <a:spcPts val="0"/>
              </a:spcBef>
              <a:spcAft>
                <a:spcPts val="0"/>
              </a:spcAft>
              <a:buNone/>
            </a:pPr>
            <a:endParaRPr dirty="0"/>
          </a:p>
          <a:p>
            <a:pPr marL="0" lvl="0" indent="0" algn="l" rtl="0">
              <a:spcBef>
                <a:spcPts val="0"/>
              </a:spcBef>
              <a:spcAft>
                <a:spcPts val="0"/>
              </a:spcAft>
              <a:buNone/>
            </a:pPr>
            <a:endParaRPr sz="1400" dirty="0">
              <a:latin typeface="Proxima Nova"/>
              <a:ea typeface="Proxima Nova"/>
              <a:cs typeface="Proxima Nova"/>
              <a:sym typeface="Proxima Nova"/>
            </a:endParaRPr>
          </a:p>
        </p:txBody>
      </p:sp>
      <p:sp>
        <p:nvSpPr>
          <p:cNvPr id="118" name="Google Shape;118;p5: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4</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38" name="Google Shape;138;p7: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endParaRPr lang="en-US" sz="1400" dirty="0">
              <a:solidFill>
                <a:schemeClr val="dk1"/>
              </a:solidFill>
              <a:latin typeface="Proxima Nova"/>
              <a:ea typeface="Proxima Nova"/>
              <a:cs typeface="Proxima Nova"/>
              <a:sym typeface="Proxima Nova"/>
            </a:endParaRPr>
          </a:p>
          <a:p>
            <a:pPr marL="0" lvl="0" indent="0" algn="l" rtl="0">
              <a:spcBef>
                <a:spcPts val="0"/>
              </a:spcBef>
              <a:spcAft>
                <a:spcPts val="0"/>
              </a:spcAft>
              <a:buNone/>
            </a:pPr>
            <a:r>
              <a:rPr lang="en-US" sz="2000" dirty="0">
                <a:latin typeface="Proxima Nova"/>
                <a:ea typeface="Proxima Nova"/>
                <a:cs typeface="Proxima Nova"/>
                <a:sym typeface="Proxima Nova"/>
              </a:rPr>
              <a:t>It is hard to believe that our Community Engagement Team has now been working nearly a year. We’ve only two more community engagement sessions left — tonight and then on October 18. Our job — all of our jobs — not just our Team but everyone who has been attending our sessions — is to develop an Action Plan for improving our district. We are going to review the first draft of that plan this evening. </a:t>
            </a:r>
            <a:endParaRPr sz="2000" dirty="0">
              <a:solidFill>
                <a:schemeClr val="dk1"/>
              </a:solidFill>
              <a:latin typeface="Proxima Nova"/>
              <a:ea typeface="Proxima Nova"/>
              <a:cs typeface="Proxima Nova"/>
              <a:sym typeface="Proxima Nova"/>
            </a:endParaRPr>
          </a:p>
        </p:txBody>
      </p:sp>
      <p:sp>
        <p:nvSpPr>
          <p:cNvPr id="139" name="Google Shape;139;p7: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5</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45" name="Google Shape;145;p8: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endParaRPr sz="2000"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2000" dirty="0">
                <a:solidFill>
                  <a:srgbClr val="000000"/>
                </a:solidFill>
                <a:latin typeface="Proxima Nova"/>
                <a:ea typeface="Proxima Nova"/>
                <a:cs typeface="Proxima Nova"/>
                <a:sym typeface="Proxima Nova"/>
              </a:rPr>
              <a:t>Before we get started, please make sure everyone at the table or online has signed in. This is our way of taking attendance and getting your contact information so we can keep you informed about our program.  We’ll gather these sheets during the small group work time later in the session.</a:t>
            </a:r>
            <a:endParaRPr sz="2000" dirty="0"/>
          </a:p>
          <a:p>
            <a:pPr marL="0" lvl="0" indent="0" algn="l" rtl="0">
              <a:spcBef>
                <a:spcPts val="0"/>
              </a:spcBef>
              <a:spcAft>
                <a:spcPts val="0"/>
              </a:spcAft>
              <a:buNone/>
            </a:pPr>
            <a:br>
              <a:rPr lang="en-US" sz="1600" dirty="0">
                <a:latin typeface="Proxima Nova"/>
                <a:ea typeface="Proxima Nova"/>
                <a:cs typeface="Proxima Nova"/>
                <a:sym typeface="Proxima Nova"/>
              </a:rPr>
            </a:br>
            <a:br>
              <a:rPr lang="en-US" sz="1600" dirty="0">
                <a:latin typeface="Proxima Nova"/>
                <a:ea typeface="Proxima Nova"/>
                <a:cs typeface="Proxima Nova"/>
                <a:sym typeface="Proxima Nova"/>
              </a:rPr>
            </a:br>
            <a:endParaRPr dirty="0"/>
          </a:p>
        </p:txBody>
      </p:sp>
      <p:sp>
        <p:nvSpPr>
          <p:cNvPr id="146" name="Google Shape;146;p8: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6</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9" name="Google Shape;109;p4: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br>
              <a:rPr lang="en-US" sz="1400" dirty="0"/>
            </a:br>
            <a:r>
              <a:rPr lang="en-US" sz="2000" dirty="0"/>
              <a:t>Another reminder —</a:t>
            </a:r>
            <a:r>
              <a:rPr lang="en-US" sz="2000" dirty="0">
                <a:solidFill>
                  <a:srgbClr val="000000"/>
                </a:solidFill>
                <a:latin typeface="Proxima Nova"/>
                <a:sym typeface="Proxima Nova"/>
              </a:rPr>
              <a:t> w</a:t>
            </a:r>
            <a:r>
              <a:rPr lang="en-US" sz="2000" dirty="0">
                <a:solidFill>
                  <a:srgbClr val="000000"/>
                </a:solidFill>
                <a:latin typeface="Proxima Nova"/>
                <a:ea typeface="Proxima Nova"/>
                <a:cs typeface="Proxima Nova"/>
                <a:sym typeface="Proxima Nova"/>
              </a:rPr>
              <a:t>e want everyone to be able to see the information on our screen, but some of you may not have an easy view.  We don’t want you to miss anything so if you don’t have a clear view, please grab your phone, open your camera and do a quick scan of the QR code on the printed agenda at your table. This will pull up a link to the presentation so you can easily view it.  </a:t>
            </a:r>
            <a:endParaRPr sz="2000" dirty="0"/>
          </a:p>
          <a:p>
            <a:pPr marL="0" lvl="0" indent="0" algn="l" rtl="0">
              <a:spcBef>
                <a:spcPts val="0"/>
              </a:spcBef>
              <a:spcAft>
                <a:spcPts val="0"/>
              </a:spcAft>
              <a:buNone/>
            </a:pPr>
            <a:br>
              <a:rPr lang="en-US" sz="1400" dirty="0"/>
            </a:br>
            <a:br>
              <a:rPr lang="en-US" sz="1400" dirty="0"/>
            </a:br>
            <a:endParaRPr dirty="0"/>
          </a:p>
        </p:txBody>
      </p:sp>
      <p:sp>
        <p:nvSpPr>
          <p:cNvPr id="110" name="Google Shape;110;p4: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7</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9: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52" name="Google Shape;152;p9: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r>
              <a:rPr lang="en-US" sz="2000" dirty="0">
                <a:solidFill>
                  <a:srgbClr val="000000"/>
                </a:solidFill>
                <a:latin typeface="Proxima Nova"/>
                <a:ea typeface="Proxima Nova"/>
                <a:cs typeface="Proxima Nova"/>
                <a:sym typeface="Proxima Nova"/>
              </a:rPr>
              <a:t>And a couple of more things -</a:t>
            </a:r>
            <a:endParaRPr sz="2000" dirty="0"/>
          </a:p>
          <a:p>
            <a:pPr marL="0" lvl="0" indent="0" algn="l" rtl="0">
              <a:spcBef>
                <a:spcPts val="0"/>
              </a:spcBef>
              <a:spcAft>
                <a:spcPts val="0"/>
              </a:spcAft>
              <a:buNone/>
            </a:pPr>
            <a:br>
              <a:rPr lang="en-US" sz="2000" dirty="0">
                <a:latin typeface="Proxima Nova"/>
                <a:ea typeface="Proxima Nova"/>
                <a:cs typeface="Proxima Nova"/>
                <a:sym typeface="Proxima Nova"/>
              </a:rPr>
            </a:br>
            <a:r>
              <a:rPr lang="en-US" sz="2000" dirty="0">
                <a:solidFill>
                  <a:srgbClr val="000000"/>
                </a:solidFill>
                <a:latin typeface="Proxima Nova"/>
                <a:ea typeface="Proxima Nova"/>
                <a:cs typeface="Proxima Nova"/>
                <a:sym typeface="Proxima Nova"/>
              </a:rPr>
              <a:t>Also, there are “I Have A Question/Comment” forms on each table. If you have a question or comment, and we are not able to respond during small group time, please fill out a form and turn it in to us at the end of the session. You can also call or send us an email. </a:t>
            </a:r>
            <a:endParaRPr sz="2000" dirty="0"/>
          </a:p>
          <a:p>
            <a:pPr marL="0" lvl="0" indent="0" algn="l" rtl="0">
              <a:spcBef>
                <a:spcPts val="0"/>
              </a:spcBef>
              <a:spcAft>
                <a:spcPts val="0"/>
              </a:spcAft>
              <a:buNone/>
            </a:pPr>
            <a:br>
              <a:rPr lang="en-US" sz="2000" dirty="0">
                <a:latin typeface="Proxima Nova"/>
                <a:ea typeface="Proxima Nova"/>
                <a:cs typeface="Proxima Nova"/>
                <a:sym typeface="Proxima Nova"/>
              </a:rPr>
            </a:br>
            <a:r>
              <a:rPr lang="en-US" sz="2000" dirty="0">
                <a:solidFill>
                  <a:srgbClr val="000000"/>
                </a:solidFill>
                <a:latin typeface="Arial"/>
                <a:ea typeface="Arial"/>
                <a:cs typeface="Arial"/>
                <a:sym typeface="Arial"/>
              </a:rPr>
              <a:t>And lastly, for those here in the room, please feel free to grab some water we have in the back of the room or visit bathrooms during our meeting. </a:t>
            </a:r>
            <a:endParaRPr sz="2000" dirty="0"/>
          </a:p>
          <a:p>
            <a:pPr marL="0" lvl="0" indent="0" algn="l" rtl="0">
              <a:spcBef>
                <a:spcPts val="0"/>
              </a:spcBef>
              <a:spcAft>
                <a:spcPts val="0"/>
              </a:spcAft>
              <a:buNone/>
            </a:pPr>
            <a:br>
              <a:rPr lang="en-US" sz="1400" dirty="0">
                <a:latin typeface="Proxima Nova"/>
                <a:ea typeface="Proxima Nova"/>
                <a:cs typeface="Proxima Nova"/>
                <a:sym typeface="Proxima Nova"/>
              </a:rPr>
            </a:br>
            <a:endParaRPr sz="1200" dirty="0">
              <a:latin typeface="Proxima Nova"/>
              <a:ea typeface="Proxima Nova"/>
              <a:cs typeface="Proxima Nova"/>
              <a:sym typeface="Proxima Nova"/>
            </a:endParaRPr>
          </a:p>
          <a:p>
            <a:pPr marL="0" lvl="0" indent="0" algn="l" rtl="0">
              <a:spcBef>
                <a:spcPts val="0"/>
              </a:spcBef>
              <a:spcAft>
                <a:spcPts val="0"/>
              </a:spcAft>
              <a:buNone/>
            </a:pPr>
            <a:endParaRPr dirty="0"/>
          </a:p>
          <a:p>
            <a:pPr marL="0" lvl="0" indent="0" algn="l" rtl="0">
              <a:spcBef>
                <a:spcPts val="0"/>
              </a:spcBef>
              <a:spcAft>
                <a:spcPts val="0"/>
              </a:spcAft>
              <a:buNone/>
            </a:pPr>
            <a:br>
              <a:rPr lang="en-US" sz="1400" dirty="0">
                <a:latin typeface="Proxima Nova"/>
                <a:ea typeface="Proxima Nova"/>
                <a:cs typeface="Proxima Nova"/>
                <a:sym typeface="Proxima Nova"/>
              </a:rPr>
            </a:br>
            <a:br>
              <a:rPr lang="en-US" sz="1400" dirty="0">
                <a:latin typeface="Proxima Nova"/>
                <a:ea typeface="Proxima Nova"/>
                <a:cs typeface="Proxima Nova"/>
                <a:sym typeface="Proxima Nova"/>
              </a:rPr>
            </a:br>
            <a:br>
              <a:rPr lang="en-US" sz="1400" dirty="0">
                <a:latin typeface="Proxima Nova"/>
                <a:ea typeface="Proxima Nova"/>
                <a:cs typeface="Proxima Nova"/>
                <a:sym typeface="Proxima Nova"/>
              </a:rPr>
            </a:br>
            <a:endParaRPr dirty="0"/>
          </a:p>
        </p:txBody>
      </p:sp>
      <p:sp>
        <p:nvSpPr>
          <p:cNvPr id="153" name="Google Shape;153;p9: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8</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388" indent="0"/>
            <a:r>
              <a:rPr lang="en-US" sz="2400" dirty="0"/>
              <a:t>At our Community Engagement Meeting, many commented about what seems to be a new day here in the St. Joseph School District — how positive things seem compared to just a year ago.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3434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9388" indent="0"/>
            <a:r>
              <a:rPr lang="en-US" sz="2000" dirty="0"/>
              <a:t>In the past year, we have new district leadership. Voters in our district overwhelmingly approved ballot proposal. We could not be happier with the progress of our Vision Forward program — attendance at our last meeting was outstanding. And lastly, if you talk with teachers, administrators — all staff — the mood in our schools has dramatically improved as the global pandemic has winded down. Things are getting back to normal. And for our school district, better than normal.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95340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0: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60" name="Google Shape;160;p10: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r>
              <a:rPr lang="en-US" sz="2000" dirty="0">
                <a:latin typeface="Proxima Nova"/>
                <a:ea typeface="Proxima Nova"/>
                <a:cs typeface="Proxima Nova"/>
                <a:sym typeface="Proxima Nova"/>
              </a:rPr>
              <a:t>Tonight our job is to review, and make better, the first draft of the Action Plan that we will present to the Board of Education in December.  A copy of that draft plan is on your tables. </a:t>
            </a:r>
            <a:endParaRPr sz="2000" dirty="0">
              <a:latin typeface="Proxima Nova"/>
              <a:ea typeface="Proxima Nova"/>
              <a:cs typeface="Proxima Nova"/>
              <a:sym typeface="Proxima Nova"/>
            </a:endParaRPr>
          </a:p>
          <a:p>
            <a:pPr marL="0" lvl="0" indent="0" algn="l" rtl="0">
              <a:spcBef>
                <a:spcPts val="0"/>
              </a:spcBef>
              <a:spcAft>
                <a:spcPts val="0"/>
              </a:spcAft>
              <a:buNone/>
            </a:pPr>
            <a:endParaRPr sz="1400" dirty="0">
              <a:latin typeface="Proxima Nova"/>
              <a:ea typeface="Proxima Nova"/>
              <a:cs typeface="Proxima Nova"/>
              <a:sym typeface="Proxima Nova"/>
            </a:endParaRPr>
          </a:p>
        </p:txBody>
      </p:sp>
      <p:sp>
        <p:nvSpPr>
          <p:cNvPr id="161" name="Google Shape;161;p10: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2" name="Google Shape;102;p3: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br>
              <a:rPr lang="en-US" sz="1400" dirty="0"/>
            </a:br>
            <a:r>
              <a:rPr lang="en-US" sz="1400" dirty="0">
                <a:solidFill>
                  <a:srgbClr val="000000"/>
                </a:solidFill>
                <a:latin typeface="Proxima Nova"/>
                <a:ea typeface="Proxima Nova"/>
                <a:cs typeface="Proxima Nova"/>
                <a:sym typeface="Proxima Nova"/>
              </a:rPr>
              <a:t>Good evening and welcome to tonight’s </a:t>
            </a:r>
            <a:r>
              <a:rPr lang="en-US" sz="1400" i="1" dirty="0">
                <a:solidFill>
                  <a:srgbClr val="000000"/>
                </a:solidFill>
                <a:latin typeface="Proxima Nova"/>
                <a:ea typeface="Proxima Nova"/>
                <a:cs typeface="Proxima Nova"/>
                <a:sym typeface="Proxima Nova"/>
              </a:rPr>
              <a:t>Vision Forward </a:t>
            </a:r>
            <a:r>
              <a:rPr lang="en-US" sz="1400" dirty="0">
                <a:solidFill>
                  <a:srgbClr val="000000"/>
                </a:solidFill>
                <a:latin typeface="Proxima Nova"/>
                <a:ea typeface="Proxima Nova"/>
                <a:cs typeface="Proxima Nova"/>
                <a:sym typeface="Proxima Nova"/>
              </a:rPr>
              <a:t>community engagement session. Last month we learned more about improving student achievement for our middle and high schools and tonight we will look at how facilities play an important role in learning and academic success for all students.</a:t>
            </a:r>
            <a:endParaRPr dirty="0"/>
          </a:p>
          <a:p>
            <a:pPr marL="0" lvl="0" indent="0" algn="l" rtl="0">
              <a:spcBef>
                <a:spcPts val="0"/>
              </a:spcBef>
              <a:spcAft>
                <a:spcPts val="0"/>
              </a:spcAft>
              <a:buNone/>
            </a:pPr>
            <a:endParaRPr sz="1400"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Thank you for joining us tonight. Over the past few months we’ve had really good participation and it’s really nice to see so many of you here tonight. This is the last Vision Forward session until next fall, but the work will continue over the summer with the development of our Action Plan.  </a:t>
            </a:r>
            <a:endParaRPr dirty="0"/>
          </a:p>
          <a:p>
            <a:pPr marL="0" lvl="0" indent="0" algn="l" rtl="0">
              <a:spcBef>
                <a:spcPts val="0"/>
              </a:spcBef>
              <a:spcAft>
                <a:spcPts val="0"/>
              </a:spcAft>
              <a:buNone/>
            </a:pPr>
            <a:endParaRPr sz="1400"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As we’ve done for past sessions, we wanted everyone to have an opportunity to share ideas with as many people as possible, so tonight we have both the in-person and the virtual sessions again. We welcome those of you who are joining us virtually via Zoom and look forward to hearing your ideas and comments. </a:t>
            </a:r>
            <a:r>
              <a:rPr lang="en-US" sz="1400" dirty="0">
                <a:latin typeface="Proxima Nova"/>
                <a:ea typeface="Proxima Nova"/>
                <a:cs typeface="Proxima Nova"/>
                <a:sym typeface="Proxima Nova"/>
              </a:rPr>
              <a:t>If you’re joining us virtually tonight, be sure to check your Welcome page that has links to all you’ll need tonight – including the sign in sheet, the presentation and the work activity. </a:t>
            </a:r>
            <a:endParaRPr dirty="0"/>
          </a:p>
          <a:p>
            <a:pPr marL="0" lvl="0" indent="0" algn="l" rtl="0">
              <a:spcBef>
                <a:spcPts val="0"/>
              </a:spcBef>
              <a:spcAft>
                <a:spcPts val="0"/>
              </a:spcAft>
              <a:buNone/>
            </a:pPr>
            <a:br>
              <a:rPr lang="en-US" sz="1400" dirty="0"/>
            </a:br>
            <a:r>
              <a:rPr lang="en-US" sz="1400" dirty="0">
                <a:solidFill>
                  <a:srgbClr val="000000"/>
                </a:solidFill>
                <a:latin typeface="Proxima Nova"/>
                <a:ea typeface="Proxima Nova"/>
                <a:cs typeface="Proxima Nova"/>
                <a:sym typeface="Proxima Nova"/>
              </a:rPr>
              <a:t>My name is Bob Miller and I’m one of four co-chairs of our program.  </a:t>
            </a:r>
            <a:endParaRPr dirty="0"/>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 </a:t>
            </a:r>
            <a:endParaRPr sz="1400" dirty="0"/>
          </a:p>
          <a:p>
            <a:pPr marL="0" lvl="0" indent="0" algn="l" rtl="0">
              <a:spcBef>
                <a:spcPts val="0"/>
              </a:spcBef>
              <a:spcAft>
                <a:spcPts val="0"/>
              </a:spcAft>
              <a:buNone/>
            </a:pPr>
            <a:br>
              <a:rPr lang="en-US" sz="1400" dirty="0"/>
            </a:br>
            <a:endParaRPr dirty="0"/>
          </a:p>
        </p:txBody>
      </p:sp>
      <p:sp>
        <p:nvSpPr>
          <p:cNvPr id="103" name="Google Shape;103;p3: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12</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82359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2" name="Google Shape;102;p3: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indent="0"/>
            <a:r>
              <a:rPr lang="en-US" sz="1600" dirty="0">
                <a:solidFill>
                  <a:srgbClr val="000000"/>
                </a:solidFill>
                <a:latin typeface="Proxima Nova"/>
                <a:ea typeface="Proxima Nova"/>
                <a:cs typeface="Proxima Nova"/>
                <a:sym typeface="Proxima Nova"/>
              </a:rPr>
              <a:t>I’d like to spent a minute or two talking about how this draft was put together. Following each of the five community engagement meetings last winter and spring, consensus points were pulled from the work activity.   Our Engagement Team took those points and developed Priority Statements. At an all-day workshop session, based on those priority statements, a large group of educators and members of our Team brainstormed Action Plan steps. Professionals from District Leadership Solutions, who had facilitated the all-day work session, then developed an initial draft of the Action Plan. We reviewed and edited that document at our Team meeting on September 13</a:t>
            </a:r>
            <a:r>
              <a:rPr lang="en-US" sz="1600" baseline="30000" dirty="0">
                <a:solidFill>
                  <a:srgbClr val="000000"/>
                </a:solidFill>
                <a:latin typeface="Proxima Nova"/>
                <a:ea typeface="Proxima Nova"/>
                <a:cs typeface="Proxima Nova"/>
                <a:sym typeface="Proxima Nova"/>
              </a:rPr>
              <a:t>th</a:t>
            </a:r>
            <a:r>
              <a:rPr lang="en-US" sz="1600" dirty="0">
                <a:solidFill>
                  <a:srgbClr val="000000"/>
                </a:solidFill>
                <a:latin typeface="Proxima Nova"/>
                <a:ea typeface="Proxima Nova"/>
                <a:cs typeface="Proxima Nova"/>
                <a:sym typeface="Proxima Nova"/>
              </a:rPr>
              <a:t>. That version is what we will present tonight for your review and suggestions. Your job is to make it a better document — a better plan. </a:t>
            </a:r>
            <a:endParaRPr lang="en-US" sz="1600" dirty="0"/>
          </a:p>
        </p:txBody>
      </p:sp>
      <p:sp>
        <p:nvSpPr>
          <p:cNvPr id="103" name="Google Shape;103;p3: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13</a:t>
            </a:fld>
            <a:endParaRPr sz="18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401648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102" name="Google Shape;102;p3: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br>
              <a:rPr lang="en-US" sz="1400" dirty="0"/>
            </a:br>
            <a:endParaRPr dirty="0"/>
          </a:p>
        </p:txBody>
      </p:sp>
      <p:sp>
        <p:nvSpPr>
          <p:cNvPr id="103" name="Google Shape;103;p3: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rgbClr val="000000"/>
                </a:solidFill>
                <a:latin typeface="Calibri"/>
                <a:ea typeface="Calibri"/>
                <a:cs typeface="Calibri"/>
                <a:sym typeface="Calibri"/>
              </a:rPr>
              <a:t>14</a:t>
            </a:fld>
            <a:endParaRPr sz="1800" b="0" i="0" u="none" strike="noStrike" cap="none">
              <a:solidFill>
                <a:schemeClr val="dk1"/>
              </a:solidFill>
              <a:latin typeface="Calibri"/>
              <a:ea typeface="Calibri"/>
              <a:cs typeface="Calibri"/>
              <a:sym typeface="Calibri"/>
            </a:endParaRPr>
          </a:p>
        </p:txBody>
      </p:sp>
      <p:sp>
        <p:nvSpPr>
          <p:cNvPr id="3" name="TextBox 2">
            <a:extLst>
              <a:ext uri="{FF2B5EF4-FFF2-40B4-BE49-F238E27FC236}">
                <a16:creationId xmlns:a16="http://schemas.microsoft.com/office/drawing/2014/main" id="{EFC89BB9-9806-ED94-FB3B-7BBE26F75D70}"/>
              </a:ext>
            </a:extLst>
          </p:cNvPr>
          <p:cNvSpPr txBox="1"/>
          <p:nvPr/>
        </p:nvSpPr>
        <p:spPr>
          <a:xfrm>
            <a:off x="762001" y="4653160"/>
            <a:ext cx="5975684" cy="4278094"/>
          </a:xfrm>
          <a:prstGeom prst="rect">
            <a:avLst/>
          </a:prstGeom>
          <a:noFill/>
        </p:spPr>
        <p:txBody>
          <a:bodyPr wrap="square" rtlCol="0">
            <a:spAutoFit/>
          </a:bodyPr>
          <a:lstStyle/>
          <a:p>
            <a:r>
              <a:rPr lang="en-US" sz="2000" dirty="0"/>
              <a:t>On the screen, you will see the five Priority Statements developed by our Community Engagement Team. They are not listed in order of importance — all are equally important. They are listed by how the lined up to the community engagement sessions we had — Please note that two statements were pulled from the consensus points of the 4</a:t>
            </a:r>
            <a:r>
              <a:rPr lang="en-US" sz="2000" baseline="30000" dirty="0"/>
              <a:t>th</a:t>
            </a:r>
            <a:r>
              <a:rPr lang="en-US" sz="2000" dirty="0"/>
              <a:t> session. </a:t>
            </a:r>
          </a:p>
          <a:p>
            <a:endParaRPr lang="en-US" dirty="0"/>
          </a:p>
          <a:p>
            <a:endParaRPr lang="en-US" dirty="0"/>
          </a:p>
          <a:p>
            <a:endParaRPr lang="en-US" dirty="0"/>
          </a:p>
          <a:p>
            <a:endParaRPr lang="en-US" dirty="0"/>
          </a:p>
          <a:p>
            <a:endParaRPr lang="en-US" dirty="0"/>
          </a:p>
          <a:p>
            <a:endParaRPr lang="en-US" dirty="0"/>
          </a:p>
          <a:p>
            <a:endParaRPr lang="en-US" dirty="0"/>
          </a:p>
          <a:p>
            <a:r>
              <a:rPr lang="en-US" dirty="0"/>
              <a:t> </a:t>
            </a:r>
          </a:p>
        </p:txBody>
      </p:sp>
    </p:spTree>
    <p:extLst>
      <p:ext uri="{BB962C8B-B14F-4D97-AF65-F5344CB8AC3E}">
        <p14:creationId xmlns:p14="http://schemas.microsoft.com/office/powerpoint/2010/main" val="14029277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 indent="0"/>
            <a:r>
              <a:rPr lang="en-US" sz="2000" dirty="0"/>
              <a:t>As noted before, a copy of the first draft of the Action Plan is on your tables. We are going to briefly review that document, then you will get to work to review it, edit it, make it better, and make it right for our district. I’m not going to read all action steps, just briefly cover each priority area. Again, I want to remind you that these are presented in the order of our engagement meetings — they are not in priorities order — the fifth priority is no less important that the first. And the first area is about district culture.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67970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 indent="0"/>
            <a:r>
              <a:rPr lang="en-US" sz="2000" dirty="0"/>
              <a:t>There are two categories of Action Steps for District culture. The first involves communicating a new vision for our District that reflects our new leadership, our new opportunities and our Action Plan that we will report to the Board of Education this coming December.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94585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113" indent="0"/>
            <a:r>
              <a:rPr lang="en-US" sz="2400" dirty="0"/>
              <a:t>The second priority area is about High Quality Staff</a:t>
            </a:r>
            <a:r>
              <a:rPr lang="en-US" dirty="0"/>
              <a:t>.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51524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113" indent="0"/>
            <a:r>
              <a:rPr lang="en-US" sz="2000" dirty="0"/>
              <a:t>Action steps in the high quality staff priority area include statement about compensation, communications to prospective staff, mentoring, coaching, aligning employee evaluations to expectations, professional development, building level leadership and support staff.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464924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 indent="0"/>
            <a:r>
              <a:rPr lang="en-US" sz="2400" dirty="0"/>
              <a:t>The third priority area is PK-5 student performance.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627863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 indent="0"/>
            <a:r>
              <a:rPr lang="en-US" sz="2000" dirty="0"/>
              <a:t>In third third area, action steps cover optimal school size and capacity — how many kids should we optimally have in elementary schools, early childhood, education, improving instructional practices, improving the environment for success, auditing current practices, identifying goals, instructional practice and curriculum, and  improving attendance, finding causes of learning problems and strategies for improving student behavior.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691809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 indent="0"/>
            <a:r>
              <a:rPr lang="en-US" sz="2000" dirty="0"/>
              <a:t>The fourth area is improving student performance in secondary schools.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401572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 indent="0"/>
            <a:r>
              <a:rPr lang="en-US" sz="2000" dirty="0"/>
              <a:t>The major Action Plan item here is transitioning to middle schools with teaming. Other items deal with high school block scheduling and assuring equity. Five Action steps deal with transitioning to new grade structures both with respect to impact on staff and students and their families.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94222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 indent="0"/>
            <a:r>
              <a:rPr lang="en-US" sz="2000" dirty="0"/>
              <a:t>The fifth and final priority area — again remember that this is just as important as the first — it is just listed fifth — has to do with facilities.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504057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38" indent="0"/>
            <a:r>
              <a:rPr lang="en-US" sz="2000" dirty="0"/>
              <a:t>With previous action steps having to do with grade configuration, and optimal size and capacities of schools, we will need to look at our existing facilities and how to go about improving them to enhance our educational program. In a nutshell, this Priority area deals with development of a comprehensive plan.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0059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113" indent="0"/>
            <a:r>
              <a:rPr lang="en-US" sz="2000" dirty="0"/>
              <a:t>The members of our Community Engagement Team think this is a great start — a week ago we worked hard on putting this together. But we know you can make it better. So we need your input. We need an Action Plan that is supported by the community, our educators, and our Board of Education. That will be our contribution to a New Day for St. Joe. </a:t>
            </a:r>
          </a:p>
          <a:p>
            <a:pPr marL="11113" indent="0"/>
            <a:endParaRPr lang="en-US" sz="2000" dirty="0"/>
          </a:p>
          <a:p>
            <a:pPr marL="11113" indent="0"/>
            <a:r>
              <a:rPr lang="en-US" sz="2000" dirty="0"/>
              <a:t>So let’s get to work.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891581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9"/>
        <p:cNvGrpSpPr/>
        <p:nvPr/>
      </p:nvGrpSpPr>
      <p:grpSpPr>
        <a:xfrm>
          <a:off x="0" y="0"/>
          <a:ext cx="0" cy="0"/>
          <a:chOff x="0" y="0"/>
          <a:chExt cx="0" cy="0"/>
        </a:xfrm>
      </p:grpSpPr>
      <p:sp>
        <p:nvSpPr>
          <p:cNvPr id="730" name="Google Shape;730;p80: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31" name="Google Shape;731;p80: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br>
              <a:rPr lang="en-US" dirty="0">
                <a:latin typeface="Proxima Nova"/>
                <a:ea typeface="Proxima Nova"/>
                <a:cs typeface="Proxima Nova"/>
                <a:sym typeface="Proxima Nova"/>
              </a:rPr>
            </a:br>
            <a:br>
              <a:rPr lang="en-US" dirty="0">
                <a:latin typeface="Proxima Nova"/>
                <a:ea typeface="Proxima Nova"/>
                <a:cs typeface="Proxima Nova"/>
                <a:sym typeface="Proxima Nova"/>
              </a:rPr>
            </a:br>
            <a:r>
              <a:rPr lang="en-US" sz="2000" dirty="0">
                <a:solidFill>
                  <a:srgbClr val="000000"/>
                </a:solidFill>
                <a:latin typeface="Proxima Nova"/>
                <a:ea typeface="Proxima Nova"/>
                <a:cs typeface="Proxima Nova"/>
                <a:sym typeface="Proxima Nova"/>
              </a:rPr>
              <a:t>On your table, on </a:t>
            </a:r>
            <a:r>
              <a:rPr lang="en-US" sz="2000" b="1" i="1" dirty="0">
                <a:solidFill>
                  <a:srgbClr val="FF0000"/>
                </a:solidFill>
                <a:latin typeface="Proxima Nova"/>
                <a:ea typeface="Proxima Nova"/>
                <a:cs typeface="Proxima Nova"/>
                <a:sym typeface="Proxima Nova"/>
              </a:rPr>
              <a:t>INSERT COLOR OF PAPER HERE </a:t>
            </a:r>
            <a:r>
              <a:rPr lang="en-US" sz="2000" dirty="0">
                <a:solidFill>
                  <a:srgbClr val="000000"/>
                </a:solidFill>
                <a:latin typeface="Proxima Nova"/>
                <a:ea typeface="Proxima Nova"/>
                <a:cs typeface="Proxima Nova"/>
                <a:sym typeface="Proxima Nova"/>
              </a:rPr>
              <a:t>paper, is tonight’s work activity. </a:t>
            </a:r>
            <a:r>
              <a:rPr lang="en-US" sz="2000" b="1" dirty="0">
                <a:solidFill>
                  <a:srgbClr val="000000"/>
                </a:solidFill>
                <a:latin typeface="Proxima Nova"/>
                <a:ea typeface="Proxima Nova"/>
                <a:cs typeface="Proxima Nova"/>
                <a:sym typeface="Proxima Nova"/>
              </a:rPr>
              <a:t>This is the official sheet for your recorder to use.</a:t>
            </a:r>
            <a:endParaRPr sz="2000" dirty="0"/>
          </a:p>
          <a:p>
            <a:pPr marL="0" lvl="0" indent="0" algn="l" rtl="0">
              <a:spcBef>
                <a:spcPts val="0"/>
              </a:spcBef>
              <a:spcAft>
                <a:spcPts val="0"/>
              </a:spcAft>
              <a:buNone/>
            </a:pPr>
            <a:endParaRPr sz="1800" b="1"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1800" b="1" i="1" dirty="0">
                <a:solidFill>
                  <a:srgbClr val="000000"/>
                </a:solidFill>
                <a:latin typeface="Proxima Nova"/>
                <a:ea typeface="Proxima Nova"/>
                <a:cs typeface="Proxima Nova"/>
                <a:sym typeface="Proxima Nova"/>
              </a:rPr>
              <a:t>(Hold up a copy of the work activity) </a:t>
            </a:r>
            <a:endParaRPr i="1" dirty="0">
              <a:latin typeface="Proxima Nova"/>
              <a:ea typeface="Proxima Nova"/>
              <a:cs typeface="Proxima Nova"/>
              <a:sym typeface="Proxima Nova"/>
            </a:endParaRPr>
          </a:p>
          <a:p>
            <a:pPr marL="0" lvl="0" indent="0" algn="l" rtl="0">
              <a:spcBef>
                <a:spcPts val="0"/>
              </a:spcBef>
              <a:spcAft>
                <a:spcPts val="0"/>
              </a:spcAft>
              <a:buNone/>
            </a:pPr>
            <a:br>
              <a:rPr lang="en-US" dirty="0">
                <a:latin typeface="Proxima Nova"/>
                <a:ea typeface="Proxima Nova"/>
                <a:cs typeface="Proxima Nova"/>
                <a:sym typeface="Proxima Nova"/>
              </a:rPr>
            </a:br>
            <a:r>
              <a:rPr lang="en-US" sz="2000" dirty="0">
                <a:latin typeface="Proxima Nova"/>
                <a:ea typeface="Proxima Nova"/>
                <a:cs typeface="Proxima Nova"/>
                <a:sym typeface="Proxima Nova"/>
              </a:rPr>
              <a:t>And if you’re here virtually, please check your Welcome Sheet for the link to the work activity. </a:t>
            </a:r>
            <a:endParaRPr sz="2000" dirty="0"/>
          </a:p>
          <a:p>
            <a:pPr marL="0" lvl="0" indent="0" algn="l" rtl="0">
              <a:spcBef>
                <a:spcPts val="0"/>
              </a:spcBef>
              <a:spcAft>
                <a:spcPts val="0"/>
              </a:spcAft>
              <a:buNone/>
            </a:pPr>
            <a:endParaRPr sz="2000"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2000" dirty="0">
                <a:solidFill>
                  <a:srgbClr val="000000"/>
                </a:solidFill>
                <a:latin typeface="Proxima Nova"/>
                <a:ea typeface="Proxima Nova"/>
                <a:cs typeface="Proxima Nova"/>
                <a:sym typeface="Proxima Nova"/>
              </a:rPr>
              <a:t>Let’s go through the instructions to make sure everyone understands the tasks.</a:t>
            </a:r>
            <a:endParaRPr sz="2000" dirty="0">
              <a:latin typeface="Proxima Nova"/>
              <a:ea typeface="Proxima Nova"/>
              <a:cs typeface="Proxima Nova"/>
              <a:sym typeface="Proxima Nova"/>
            </a:endParaRPr>
          </a:p>
          <a:p>
            <a:pPr marL="0" lvl="0" indent="0" algn="l" rtl="0">
              <a:spcBef>
                <a:spcPts val="0"/>
              </a:spcBef>
              <a:spcAft>
                <a:spcPts val="0"/>
              </a:spcAft>
              <a:buNone/>
            </a:pPr>
            <a:endParaRPr dirty="0">
              <a:latin typeface="Proxima Nova"/>
              <a:ea typeface="Proxima Nova"/>
              <a:cs typeface="Proxima Nova"/>
              <a:sym typeface="Proxima Nova"/>
            </a:endParaRPr>
          </a:p>
        </p:txBody>
      </p:sp>
      <p:sp>
        <p:nvSpPr>
          <p:cNvPr id="732" name="Google Shape;732;p80: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26</a:t>
            </a:fld>
            <a:endParaRPr sz="18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5"/>
        <p:cNvGrpSpPr/>
        <p:nvPr/>
      </p:nvGrpSpPr>
      <p:grpSpPr>
        <a:xfrm>
          <a:off x="0" y="0"/>
          <a:ext cx="0" cy="0"/>
          <a:chOff x="0" y="0"/>
          <a:chExt cx="0" cy="0"/>
        </a:xfrm>
      </p:grpSpPr>
      <p:sp>
        <p:nvSpPr>
          <p:cNvPr id="736" name="Google Shape;736;p81: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37" name="Google Shape;737;p81: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endParaRPr sz="1800"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1800" dirty="0">
                <a:solidFill>
                  <a:srgbClr val="000000"/>
                </a:solidFill>
                <a:latin typeface="Proxima Nova"/>
                <a:ea typeface="Proxima Nova"/>
                <a:cs typeface="Proxima Nova"/>
                <a:sym typeface="Proxima Nova"/>
              </a:rPr>
              <a:t>At each table, you will select a recorder and spokesperson.</a:t>
            </a:r>
            <a:endParaRPr dirty="0"/>
          </a:p>
          <a:p>
            <a:pPr marL="0" lvl="0" indent="0" algn="l" rtl="0">
              <a:spcBef>
                <a:spcPts val="0"/>
              </a:spcBef>
              <a:spcAft>
                <a:spcPts val="0"/>
              </a:spcAft>
              <a:buNone/>
            </a:pPr>
            <a:r>
              <a:rPr lang="en-US" sz="1800" dirty="0">
                <a:solidFill>
                  <a:srgbClr val="000000"/>
                </a:solidFill>
                <a:latin typeface="Proxima Nova"/>
                <a:ea typeface="Proxima Nova"/>
                <a:cs typeface="Proxima Nova"/>
                <a:sym typeface="Proxima Nova"/>
              </a:rPr>
              <a:t> </a:t>
            </a:r>
            <a:endParaRPr dirty="0"/>
          </a:p>
          <a:p>
            <a:pPr marL="0" lvl="0" indent="0" algn="l" rtl="0">
              <a:spcBef>
                <a:spcPts val="0"/>
              </a:spcBef>
              <a:spcAft>
                <a:spcPts val="0"/>
              </a:spcAft>
              <a:buNone/>
            </a:pPr>
            <a:r>
              <a:rPr lang="en-US" sz="1800" dirty="0">
                <a:solidFill>
                  <a:srgbClr val="000000"/>
                </a:solidFill>
                <a:latin typeface="Proxima Nova"/>
                <a:ea typeface="Proxima Nova"/>
                <a:cs typeface="Proxima Nova"/>
                <a:sym typeface="Proxima Nova"/>
              </a:rPr>
              <a:t>The recorder is responsible for completing the worksheet. Make sure to complete the information in the box in the upper left corner. </a:t>
            </a:r>
            <a:endParaRPr dirty="0"/>
          </a:p>
          <a:p>
            <a:pPr marL="0" lvl="0" indent="0" algn="l" rtl="0">
              <a:spcBef>
                <a:spcPts val="0"/>
              </a:spcBef>
              <a:spcAft>
                <a:spcPts val="0"/>
              </a:spcAft>
              <a:buNone/>
            </a:pPr>
            <a:r>
              <a:rPr lang="en-US" sz="1800" dirty="0">
                <a:solidFill>
                  <a:srgbClr val="000000"/>
                </a:solidFill>
                <a:latin typeface="Proxima Nova"/>
                <a:ea typeface="Proxima Nova"/>
                <a:cs typeface="Proxima Nova"/>
                <a:sym typeface="Proxima Nova"/>
              </a:rPr>
              <a:t> </a:t>
            </a:r>
            <a:endParaRPr dirty="0"/>
          </a:p>
          <a:p>
            <a:pPr marL="0" lvl="0" indent="0" algn="l" rtl="0">
              <a:spcBef>
                <a:spcPts val="0"/>
              </a:spcBef>
              <a:spcAft>
                <a:spcPts val="0"/>
              </a:spcAft>
              <a:buNone/>
            </a:pPr>
            <a:r>
              <a:rPr lang="en-US" sz="1800" dirty="0">
                <a:solidFill>
                  <a:srgbClr val="000000"/>
                </a:solidFill>
                <a:latin typeface="Proxima Nova"/>
                <a:ea typeface="Proxima Nova"/>
                <a:cs typeface="Proxima Nova"/>
                <a:sym typeface="Proxima Nova"/>
              </a:rPr>
              <a:t>The spokesperson should facilitate discussions, keep the group focused so the work is completed on time, and then report table results.</a:t>
            </a:r>
            <a:endParaRPr dirty="0"/>
          </a:p>
          <a:p>
            <a:pPr marL="0" lvl="0" indent="0" algn="l" rtl="0">
              <a:spcBef>
                <a:spcPts val="0"/>
              </a:spcBef>
              <a:spcAft>
                <a:spcPts val="0"/>
              </a:spcAft>
              <a:buNone/>
            </a:pPr>
            <a:br>
              <a:rPr lang="en-US" dirty="0"/>
            </a:br>
            <a:endParaRPr dirty="0"/>
          </a:p>
        </p:txBody>
      </p:sp>
      <p:sp>
        <p:nvSpPr>
          <p:cNvPr id="738" name="Google Shape;738;p81: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27</a:t>
            </a:fld>
            <a:endParaRPr sz="18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p82: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45" name="Google Shape;745;p82: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r>
              <a:rPr lang="en-US" sz="1800">
                <a:solidFill>
                  <a:srgbClr val="000000"/>
                </a:solidFill>
                <a:latin typeface="Proxima Nova"/>
                <a:ea typeface="Proxima Nova"/>
                <a:cs typeface="Proxima Nova"/>
                <a:sym typeface="Proxima Nova"/>
              </a:rPr>
              <a:t>Please make sure the information recorded on the group’s worksheet reflects general agreement of everyone at the table, not just the opinion of one or two individuals.</a:t>
            </a:r>
            <a:endParaRPr/>
          </a:p>
          <a:p>
            <a:pPr marL="0" lvl="0" indent="0" algn="l" rtl="0">
              <a:spcBef>
                <a:spcPts val="0"/>
              </a:spcBef>
              <a:spcAft>
                <a:spcPts val="0"/>
              </a:spcAft>
              <a:buNone/>
            </a:pPr>
            <a:r>
              <a:rPr lang="en-US" sz="1800">
                <a:solidFill>
                  <a:srgbClr val="000000"/>
                </a:solidFill>
                <a:latin typeface="Proxima Nova"/>
                <a:ea typeface="Proxima Nova"/>
                <a:cs typeface="Proxima Nova"/>
                <a:sym typeface="Proxima Nova"/>
              </a:rPr>
              <a:t> </a:t>
            </a:r>
            <a:endParaRPr/>
          </a:p>
          <a:p>
            <a:pPr marL="0" lvl="0" indent="0" algn="l" rtl="0">
              <a:spcBef>
                <a:spcPts val="0"/>
              </a:spcBef>
              <a:spcAft>
                <a:spcPts val="0"/>
              </a:spcAft>
              <a:buNone/>
            </a:pPr>
            <a:r>
              <a:rPr lang="en-US" sz="1800">
                <a:solidFill>
                  <a:srgbClr val="000000"/>
                </a:solidFill>
                <a:latin typeface="Proxima Nova"/>
                <a:ea typeface="Proxima Nova"/>
                <a:cs typeface="Proxima Nova"/>
                <a:sym typeface="Proxima Nova"/>
              </a:rPr>
              <a:t>Monitor the time to make sure you get done on time. We’ll start the reporting out at </a:t>
            </a:r>
            <a:r>
              <a:rPr lang="en-US" sz="1800" b="1">
                <a:solidFill>
                  <a:srgbClr val="000000"/>
                </a:solidFill>
                <a:latin typeface="Proxima Nova"/>
                <a:ea typeface="Proxima Nova"/>
                <a:cs typeface="Proxima Nova"/>
                <a:sym typeface="Proxima Nova"/>
              </a:rPr>
              <a:t>(name a time</a:t>
            </a:r>
            <a:r>
              <a:rPr lang="en-US" sz="1800">
                <a:solidFill>
                  <a:srgbClr val="000000"/>
                </a:solidFill>
                <a:latin typeface="Proxima Nova"/>
                <a:ea typeface="Proxima Nova"/>
                <a:cs typeface="Proxima Nova"/>
                <a:sym typeface="Proxima Nova"/>
              </a:rPr>
              <a:t>). </a:t>
            </a:r>
            <a:endParaRPr/>
          </a:p>
          <a:p>
            <a:pPr marL="0" lvl="0" indent="0" algn="l" rtl="0">
              <a:spcBef>
                <a:spcPts val="0"/>
              </a:spcBef>
              <a:spcAft>
                <a:spcPts val="0"/>
              </a:spcAft>
              <a:buNone/>
            </a:pPr>
            <a:r>
              <a:rPr lang="en-US" sz="1800">
                <a:solidFill>
                  <a:srgbClr val="000000"/>
                </a:solidFill>
                <a:latin typeface="Proxima Nova"/>
                <a:ea typeface="Proxima Nova"/>
                <a:cs typeface="Proxima Nova"/>
                <a:sym typeface="Proxima Nova"/>
              </a:rPr>
              <a:t> </a:t>
            </a:r>
            <a:endParaRPr/>
          </a:p>
          <a:p>
            <a:pPr marL="0" lvl="0" indent="0" algn="l" rtl="0">
              <a:spcBef>
                <a:spcPts val="0"/>
              </a:spcBef>
              <a:spcAft>
                <a:spcPts val="0"/>
              </a:spcAft>
              <a:buNone/>
            </a:pPr>
            <a:r>
              <a:rPr lang="en-US" sz="1800" b="1">
                <a:solidFill>
                  <a:srgbClr val="000000"/>
                </a:solidFill>
                <a:latin typeface="Proxima Nova"/>
                <a:ea typeface="Proxima Nova"/>
                <a:cs typeface="Proxima Nova"/>
                <a:sym typeface="Proxima Nova"/>
              </a:rPr>
              <a:t>At the end of the session we will only collect the worksheet that has been completed by the recorder.</a:t>
            </a:r>
            <a:endParaRPr/>
          </a:p>
          <a:p>
            <a:pPr marL="0" lvl="0" indent="0" algn="l" rtl="0">
              <a:spcBef>
                <a:spcPts val="0"/>
              </a:spcBef>
              <a:spcAft>
                <a:spcPts val="0"/>
              </a:spcAft>
              <a:buNone/>
            </a:pPr>
            <a:br>
              <a:rPr lang="en-US"/>
            </a:br>
            <a:endParaRPr/>
          </a:p>
        </p:txBody>
      </p:sp>
      <p:sp>
        <p:nvSpPr>
          <p:cNvPr id="746" name="Google Shape;746;p82: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28</a:t>
            </a:fld>
            <a:endParaRPr sz="18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0"/>
        <p:cNvGrpSpPr/>
        <p:nvPr/>
      </p:nvGrpSpPr>
      <p:grpSpPr>
        <a:xfrm>
          <a:off x="0" y="0"/>
          <a:ext cx="0" cy="0"/>
          <a:chOff x="0" y="0"/>
          <a:chExt cx="0" cy="0"/>
        </a:xfrm>
      </p:grpSpPr>
      <p:sp>
        <p:nvSpPr>
          <p:cNvPr id="751" name="Google Shape;751;p83: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52" name="Google Shape;752;p83: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r>
              <a:rPr lang="en-US" sz="2000" dirty="0">
                <a:solidFill>
                  <a:srgbClr val="000000"/>
                </a:solidFill>
                <a:latin typeface="Proxima Nova"/>
                <a:ea typeface="Proxima Nova"/>
                <a:cs typeface="Proxima Nova"/>
                <a:sym typeface="Proxima Nova"/>
              </a:rPr>
              <a:t>As you begin your group discussion tonight we ask that you please keep these points in mind as you work toward consensus on the activities. </a:t>
            </a:r>
            <a:endParaRPr sz="2000" dirty="0"/>
          </a:p>
          <a:p>
            <a:pPr marL="0" lvl="0" indent="0" algn="l" rtl="0">
              <a:spcBef>
                <a:spcPts val="0"/>
              </a:spcBef>
              <a:spcAft>
                <a:spcPts val="0"/>
              </a:spcAft>
              <a:buNone/>
            </a:pPr>
            <a:endParaRPr sz="1400" i="1"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1400" b="1" i="1" dirty="0">
                <a:solidFill>
                  <a:srgbClr val="000000"/>
                </a:solidFill>
                <a:latin typeface="Proxima Nova"/>
                <a:ea typeface="Proxima Nova"/>
                <a:cs typeface="Proxima Nova"/>
                <a:sym typeface="Proxima Nova"/>
              </a:rPr>
              <a:t>(Read points)</a:t>
            </a:r>
            <a:endParaRPr dirty="0"/>
          </a:p>
        </p:txBody>
      </p:sp>
      <p:sp>
        <p:nvSpPr>
          <p:cNvPr id="753" name="Google Shape;753;p83: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29</a:t>
            </a:fld>
            <a:endParaRPr sz="18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7"/>
        <p:cNvGrpSpPr/>
        <p:nvPr/>
      </p:nvGrpSpPr>
      <p:grpSpPr>
        <a:xfrm>
          <a:off x="0" y="0"/>
          <a:ext cx="0" cy="0"/>
          <a:chOff x="0" y="0"/>
          <a:chExt cx="0" cy="0"/>
        </a:xfrm>
      </p:grpSpPr>
      <p:sp>
        <p:nvSpPr>
          <p:cNvPr id="758" name="Google Shape;758;p84: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59" name="Google Shape;759;p84:notes"/>
          <p:cNvSpPr txBox="1">
            <a:spLocks noGrp="1"/>
          </p:cNvSpPr>
          <p:nvPr>
            <p:ph type="body" idx="1"/>
          </p:nvPr>
        </p:nvSpPr>
        <p:spPr>
          <a:xfrm>
            <a:off x="724090" y="4580755"/>
            <a:ext cx="5786164" cy="3913540"/>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r>
              <a:rPr lang="en-US" sz="1800" dirty="0">
                <a:solidFill>
                  <a:srgbClr val="000000"/>
                </a:solidFill>
                <a:latin typeface="Proxima Nova"/>
                <a:ea typeface="Proxima Nova"/>
                <a:cs typeface="Proxima Nova"/>
                <a:sym typeface="Proxima Nova"/>
              </a:rPr>
              <a:t>We are asking each group to complete two activities. The first is ideas you would like to add to the plan. Please make it clear under which Priority you would like to add this. The second activity is whatever ideas to you have to modify, delete items or otherwise change the plan. Again, please be specific. And if needed, go ahead and write on the back of the worksheet. </a:t>
            </a:r>
            <a:r>
              <a:rPr lang="en-US" sz="1800" dirty="0">
                <a:solidFill>
                  <a:srgbClr val="FF0000"/>
                </a:solidFill>
                <a:latin typeface="Proxima Nova"/>
                <a:ea typeface="Proxima Nova"/>
                <a:cs typeface="Proxima Nova"/>
                <a:sym typeface="Proxima Nova"/>
              </a:rPr>
              <a:t> </a:t>
            </a:r>
            <a:endParaRPr sz="1800" dirty="0"/>
          </a:p>
          <a:p>
            <a:pPr marL="0" lvl="0" indent="0" algn="l" rtl="0">
              <a:spcBef>
                <a:spcPts val="0"/>
              </a:spcBef>
              <a:spcAft>
                <a:spcPts val="0"/>
              </a:spcAft>
              <a:buNone/>
            </a:pPr>
            <a:endParaRPr sz="1800" dirty="0">
              <a:solidFill>
                <a:srgbClr val="000000"/>
              </a:solidFill>
              <a:latin typeface="Proxima Nova"/>
              <a:ea typeface="Proxima Nova"/>
              <a:cs typeface="Proxima Nova"/>
              <a:sym typeface="Proxima Nova"/>
            </a:endParaRPr>
          </a:p>
          <a:p>
            <a:pPr marL="0" lvl="0" indent="0" algn="l" rtl="0">
              <a:spcBef>
                <a:spcPts val="0"/>
              </a:spcBef>
              <a:spcAft>
                <a:spcPts val="0"/>
              </a:spcAft>
              <a:buNone/>
            </a:pPr>
            <a:r>
              <a:rPr lang="en-US" sz="1800" dirty="0">
                <a:latin typeface="Proxima Nova"/>
                <a:ea typeface="Proxima Nova"/>
                <a:cs typeface="Proxima Nova"/>
                <a:sym typeface="Proxima Nova"/>
              </a:rPr>
              <a:t>If you’re joining us virtually tonight, we’re sending you to special breakout rooms where you will complete the group same activity and then rejoin the in-person group to share your ideas. </a:t>
            </a:r>
          </a:p>
          <a:p>
            <a:pPr marL="0" lvl="0" indent="0" algn="l" rtl="0">
              <a:spcBef>
                <a:spcPts val="0"/>
              </a:spcBef>
              <a:spcAft>
                <a:spcPts val="0"/>
              </a:spcAft>
              <a:buNone/>
            </a:pPr>
            <a:endParaRPr lang="en-US" sz="1800" dirty="0">
              <a:latin typeface="Proxima Nova"/>
              <a:sym typeface="Proxima Nova"/>
            </a:endParaRPr>
          </a:p>
          <a:p>
            <a:pPr marL="0" lvl="0" indent="0" algn="l" rtl="0">
              <a:spcBef>
                <a:spcPts val="0"/>
              </a:spcBef>
              <a:spcAft>
                <a:spcPts val="0"/>
              </a:spcAft>
              <a:buNone/>
            </a:pPr>
            <a:r>
              <a:rPr lang="en-US" sz="1800" dirty="0">
                <a:latin typeface="Proxima Nova"/>
                <a:sym typeface="Proxima Nova"/>
              </a:rPr>
              <a:t>Okay, let’s get to work. </a:t>
            </a:r>
            <a:endParaRPr sz="1800" dirty="0"/>
          </a:p>
          <a:p>
            <a:pPr marL="0" lvl="0" indent="0" algn="l" rtl="0">
              <a:spcBef>
                <a:spcPts val="0"/>
              </a:spcBef>
              <a:spcAft>
                <a:spcPts val="0"/>
              </a:spcAft>
              <a:buNone/>
            </a:pPr>
            <a:br>
              <a:rPr lang="en-US" dirty="0">
                <a:latin typeface="Proxima Nova"/>
                <a:ea typeface="Proxima Nova"/>
                <a:cs typeface="Proxima Nova"/>
                <a:sym typeface="Proxima Nova"/>
              </a:rPr>
            </a:br>
            <a:br>
              <a:rPr lang="en-US" dirty="0">
                <a:latin typeface="Proxima Nova"/>
                <a:ea typeface="Proxima Nova"/>
                <a:cs typeface="Proxima Nova"/>
                <a:sym typeface="Proxima Nova"/>
              </a:rPr>
            </a:br>
            <a:endParaRPr dirty="0"/>
          </a:p>
        </p:txBody>
      </p:sp>
      <p:sp>
        <p:nvSpPr>
          <p:cNvPr id="760" name="Google Shape;760;p84: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30</a:t>
            </a:fld>
            <a:endParaRPr sz="18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4"/>
        <p:cNvGrpSpPr/>
        <p:nvPr/>
      </p:nvGrpSpPr>
      <p:grpSpPr>
        <a:xfrm>
          <a:off x="0" y="0"/>
          <a:ext cx="0" cy="0"/>
          <a:chOff x="0" y="0"/>
          <a:chExt cx="0" cy="0"/>
        </a:xfrm>
      </p:grpSpPr>
      <p:sp>
        <p:nvSpPr>
          <p:cNvPr id="765" name="Google Shape;765;p85: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66" name="Google Shape;766;p85: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Now it is time to hear from the tables and from the virtual groups. </a:t>
            </a:r>
            <a:r>
              <a:rPr lang="en-US" sz="1400" b="1" dirty="0">
                <a:solidFill>
                  <a:srgbClr val="FF0000"/>
                </a:solidFill>
                <a:latin typeface="Proxima Nova"/>
                <a:ea typeface="Proxima Nova"/>
                <a:cs typeface="Proxima Nova"/>
                <a:sym typeface="Proxima Nova"/>
              </a:rPr>
              <a:t>[Selected Community Chairs]</a:t>
            </a:r>
            <a:r>
              <a:rPr lang="en-US" sz="1400" dirty="0">
                <a:solidFill>
                  <a:srgbClr val="000000"/>
                </a:solidFill>
                <a:latin typeface="Proxima Nova"/>
                <a:ea typeface="Proxima Nova"/>
                <a:cs typeface="Proxima Nova"/>
                <a:sym typeface="Proxima Nova"/>
              </a:rPr>
              <a:t> will bring a microphone around to and try to get to as many groups as possible.</a:t>
            </a:r>
            <a:endParaRPr sz="1400" dirty="0">
              <a:latin typeface="Proxima Nova"/>
              <a:ea typeface="Proxima Nova"/>
              <a:cs typeface="Proxima Nova"/>
              <a:sym typeface="Proxima Nova"/>
            </a:endParaRPr>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marL="0" lvl="0" indent="0" algn="l" rtl="0">
              <a:spcBef>
                <a:spcPts val="0"/>
              </a:spcBef>
              <a:spcAft>
                <a:spcPts val="0"/>
              </a:spcAft>
              <a:buNone/>
            </a:pPr>
            <a:r>
              <a:rPr lang="en-US" sz="1400" b="1" dirty="0">
                <a:solidFill>
                  <a:srgbClr val="000000"/>
                </a:solidFill>
                <a:latin typeface="Proxima Nova"/>
                <a:ea typeface="Proxima Nova"/>
                <a:cs typeface="Proxima Nova"/>
                <a:sym typeface="Proxima Nova"/>
              </a:rPr>
              <a:t>Please be brief so we can hear from as many tables as possible. We’ll collect the worksheet at the end of tonight’s session and document everything on our website.</a:t>
            </a:r>
            <a:endParaRPr sz="1400" dirty="0">
              <a:latin typeface="Proxima Nova"/>
              <a:ea typeface="Proxima Nova"/>
              <a:cs typeface="Proxima Nova"/>
              <a:sym typeface="Proxima Nova"/>
            </a:endParaRPr>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For each group, cover two items you like to change, add or change in the draft of the Action Plan. </a:t>
            </a:r>
            <a:endParaRPr sz="1400" b="0" i="0" u="none" strike="noStrike" dirty="0">
              <a:solidFill>
                <a:srgbClr val="000000"/>
              </a:solidFill>
              <a:latin typeface="Open Sans"/>
              <a:ea typeface="Open Sans"/>
              <a:cs typeface="Open Sans"/>
              <a:sym typeface="Open Sans"/>
            </a:endParaRPr>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Okay, let’s get started!</a:t>
            </a:r>
            <a:endParaRPr sz="1400" dirty="0">
              <a:latin typeface="Proxima Nova"/>
              <a:ea typeface="Proxima Nova"/>
              <a:cs typeface="Proxima Nova"/>
              <a:sym typeface="Proxima Nova"/>
            </a:endParaRPr>
          </a:p>
          <a:p>
            <a:pPr marL="0" lvl="0" indent="0" algn="l" rtl="0">
              <a:spcBef>
                <a:spcPts val="0"/>
              </a:spcBef>
              <a:spcAft>
                <a:spcPts val="0"/>
              </a:spcAft>
              <a:buNone/>
            </a:pPr>
            <a:r>
              <a:rPr lang="en-US" sz="1400" dirty="0">
                <a:solidFill>
                  <a:srgbClr val="000000"/>
                </a:solidFill>
                <a:latin typeface="Proxima Nova"/>
                <a:ea typeface="Proxima Nova"/>
                <a:cs typeface="Proxima Nova"/>
                <a:sym typeface="Proxima Nova"/>
              </a:rPr>
              <a:t> </a:t>
            </a:r>
            <a:endParaRPr sz="1400" dirty="0">
              <a:latin typeface="Proxima Nova"/>
              <a:ea typeface="Proxima Nova"/>
              <a:cs typeface="Proxima Nova"/>
              <a:sym typeface="Proxima Nova"/>
            </a:endParaRPr>
          </a:p>
          <a:p>
            <a:pPr marL="0" lvl="0" indent="0" algn="l" rtl="0">
              <a:spcBef>
                <a:spcPts val="0"/>
              </a:spcBef>
              <a:spcAft>
                <a:spcPts val="0"/>
              </a:spcAft>
              <a:buNone/>
            </a:pPr>
            <a:r>
              <a:rPr lang="en-US" sz="1400" b="1" i="1" dirty="0">
                <a:latin typeface="Proxima Nova"/>
                <a:ea typeface="Proxima Nova"/>
                <a:cs typeface="Proxima Nova"/>
                <a:sym typeface="Proxima Nova"/>
              </a:rPr>
              <a:t>(Community chairpersons will take microphone from table to table for each group’s spokesperson to report. Be sure to collect the worksheet from the spokesperson as he/she finishes reporting.)</a:t>
            </a:r>
            <a:endParaRPr sz="1400" dirty="0">
              <a:latin typeface="Proxima Nova"/>
              <a:ea typeface="Proxima Nova"/>
              <a:cs typeface="Proxima Nova"/>
              <a:sym typeface="Proxima Nova"/>
            </a:endParaRPr>
          </a:p>
          <a:p>
            <a:pPr marL="0" lvl="0" indent="0" algn="l" rtl="0">
              <a:spcBef>
                <a:spcPts val="0"/>
              </a:spcBef>
              <a:spcAft>
                <a:spcPts val="0"/>
              </a:spcAft>
              <a:buNone/>
            </a:pPr>
            <a:br>
              <a:rPr lang="en-US" sz="1400" dirty="0">
                <a:latin typeface="Proxima Nova"/>
                <a:ea typeface="Proxima Nova"/>
                <a:cs typeface="Proxima Nova"/>
                <a:sym typeface="Proxima Nova"/>
              </a:rPr>
            </a:br>
            <a:endParaRPr dirty="0"/>
          </a:p>
        </p:txBody>
      </p:sp>
      <p:sp>
        <p:nvSpPr>
          <p:cNvPr id="767" name="Google Shape;767;p85: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a:solidFill>
                  <a:srgbClr val="000000"/>
                </a:solidFill>
                <a:latin typeface="Calibri"/>
                <a:ea typeface="Calibri"/>
                <a:cs typeface="Calibri"/>
                <a:sym typeface="Calibri"/>
              </a:rPr>
              <a:t>31</a:t>
            </a:fld>
            <a:endParaRPr sz="18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87: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81" name="Google Shape;781;p87: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r>
              <a:rPr lang="en-US" sz="2000" dirty="0"/>
              <a:t>Thanks so much for your hard work tonight. We’re going to take your input, do a second draft of the Action Plan, and bring that to our next meeting. So we’ll have another chance at this. That next meeting is October 18th — please, please attend. It is our last meeting and a very important meeting. Bring family members or friends. We’ll see you then. </a:t>
            </a:r>
          </a:p>
          <a:p>
            <a:pPr marL="0" lvl="0" indent="0" algn="l" rtl="0">
              <a:spcBef>
                <a:spcPts val="0"/>
              </a:spcBef>
              <a:spcAft>
                <a:spcPts val="0"/>
              </a:spcAft>
              <a:buNone/>
            </a:pPr>
            <a:endParaRPr lang="en-US" sz="2000" dirty="0"/>
          </a:p>
          <a:p>
            <a:pPr marL="0" lvl="0" indent="0" algn="l" rtl="0">
              <a:spcBef>
                <a:spcPts val="0"/>
              </a:spcBef>
              <a:spcAft>
                <a:spcPts val="0"/>
              </a:spcAft>
              <a:buNone/>
            </a:pPr>
            <a:r>
              <a:rPr lang="en-US" sz="2000" dirty="0"/>
              <a:t>Good night. </a:t>
            </a:r>
            <a:endParaRPr sz="2000" dirty="0"/>
          </a:p>
        </p:txBody>
      </p:sp>
      <p:sp>
        <p:nvSpPr>
          <p:cNvPr id="782" name="Google Shape;782;p87: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32</a:t>
            </a:fld>
            <a:endParaRPr sz="18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6"/>
        <p:cNvGrpSpPr/>
        <p:nvPr/>
      </p:nvGrpSpPr>
      <p:grpSpPr>
        <a:xfrm>
          <a:off x="0" y="0"/>
          <a:ext cx="0" cy="0"/>
          <a:chOff x="0" y="0"/>
          <a:chExt cx="0" cy="0"/>
        </a:xfrm>
      </p:grpSpPr>
      <p:sp>
        <p:nvSpPr>
          <p:cNvPr id="787" name="Google Shape;787;p88:notes"/>
          <p:cNvSpPr>
            <a:spLocks noGrp="1" noRot="1" noChangeAspect="1"/>
          </p:cNvSpPr>
          <p:nvPr>
            <p:ph type="sldImg" idx="2"/>
          </p:nvPr>
        </p:nvSpPr>
        <p:spPr>
          <a:xfrm>
            <a:off x="762000" y="1190625"/>
            <a:ext cx="5710238" cy="321151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524288"/>
            <a:headEnd type="none" w="sm" len="sm"/>
            <a:tailEnd type="none" w="sm" len="sm"/>
          </a:ln>
        </p:spPr>
      </p:sp>
      <p:sp>
        <p:nvSpPr>
          <p:cNvPr id="788" name="Google Shape;788;p88:notes"/>
          <p:cNvSpPr txBox="1">
            <a:spLocks noGrp="1"/>
          </p:cNvSpPr>
          <p:nvPr>
            <p:ph type="body" idx="1"/>
          </p:nvPr>
        </p:nvSpPr>
        <p:spPr>
          <a:xfrm>
            <a:off x="724090" y="4580755"/>
            <a:ext cx="5786164" cy="3748481"/>
          </a:xfrm>
          <a:prstGeom prst="rect">
            <a:avLst/>
          </a:prstGeom>
          <a:noFill/>
          <a:ln>
            <a:noFill/>
          </a:ln>
        </p:spPr>
        <p:txBody>
          <a:bodyPr spcFirstLastPara="1" wrap="square" lIns="95700" tIns="47825" rIns="95700" bIns="47825" anchor="t" anchorCtr="0">
            <a:noAutofit/>
          </a:bodyPr>
          <a:lstStyle/>
          <a:p>
            <a:pPr marL="0" lvl="0" indent="0" algn="l" rtl="0">
              <a:spcBef>
                <a:spcPts val="0"/>
              </a:spcBef>
              <a:spcAft>
                <a:spcPts val="0"/>
              </a:spcAft>
              <a:buNone/>
            </a:pPr>
            <a:endParaRPr/>
          </a:p>
        </p:txBody>
      </p:sp>
      <p:sp>
        <p:nvSpPr>
          <p:cNvPr id="789" name="Google Shape;789;p88:notes"/>
          <p:cNvSpPr txBox="1"/>
          <p:nvPr/>
        </p:nvSpPr>
        <p:spPr>
          <a:xfrm>
            <a:off x="4097168" y="9041220"/>
            <a:ext cx="3135537" cy="477907"/>
          </a:xfrm>
          <a:prstGeom prst="rect">
            <a:avLst/>
          </a:prstGeom>
          <a:noFill/>
          <a:ln>
            <a:noFill/>
          </a:ln>
        </p:spPr>
        <p:txBody>
          <a:bodyPr spcFirstLastPara="1" wrap="square" lIns="95700" tIns="47825" rIns="95700" bIns="478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33</a:t>
            </a:fld>
            <a:endParaRPr sz="18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bg>
      <p:bgPr>
        <a:gradFill>
          <a:gsLst>
            <a:gs pos="0">
              <a:schemeClr val="lt1"/>
            </a:gs>
            <a:gs pos="50000">
              <a:srgbClr val="FAFAFA"/>
            </a:gs>
            <a:gs pos="100000">
              <a:srgbClr val="CECECE"/>
            </a:gs>
          </a:gsLst>
          <a:lin ang="5400000" scaled="0"/>
        </a:gradFill>
        <a:effectLst/>
      </p:bgPr>
    </p:bg>
    <p:spTree>
      <p:nvGrpSpPr>
        <p:cNvPr id="1" name="Shape 15"/>
        <p:cNvGrpSpPr/>
        <p:nvPr/>
      </p:nvGrpSpPr>
      <p:grpSpPr>
        <a:xfrm>
          <a:off x="0" y="0"/>
          <a:ext cx="0" cy="0"/>
          <a:chOff x="0" y="0"/>
          <a:chExt cx="0" cy="0"/>
        </a:xfrm>
      </p:grpSpPr>
      <p:sp>
        <p:nvSpPr>
          <p:cNvPr id="16" name="Google Shape;16;p9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9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9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19" name="Google Shape;19;p90"/>
          <p:cNvPicPr preferRelativeResize="0"/>
          <p:nvPr/>
        </p:nvPicPr>
        <p:blipFill rotWithShape="1">
          <a:blip r:embed="rId2">
            <a:alphaModFix/>
          </a:blip>
          <a:srcRect/>
          <a:stretch/>
        </p:blipFill>
        <p:spPr>
          <a:xfrm>
            <a:off x="1238499" y="1328952"/>
            <a:ext cx="9715002" cy="410189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Slide" type="title">
  <p:cSld name="TITLE">
    <p:bg>
      <p:bgPr>
        <a:gradFill>
          <a:gsLst>
            <a:gs pos="0">
              <a:schemeClr val="lt1"/>
            </a:gs>
            <a:gs pos="50000">
              <a:srgbClr val="FAFAFA"/>
            </a:gs>
            <a:gs pos="100000">
              <a:srgbClr val="CECECE"/>
            </a:gs>
          </a:gsLst>
          <a:lin ang="5400000" scaled="0"/>
        </a:gradFill>
        <a:effectLst/>
      </p:bgPr>
    </p:bg>
    <p:spTree>
      <p:nvGrpSpPr>
        <p:cNvPr id="1" name="Shape 20"/>
        <p:cNvGrpSpPr/>
        <p:nvPr/>
      </p:nvGrpSpPr>
      <p:grpSpPr>
        <a:xfrm>
          <a:off x="0" y="0"/>
          <a:ext cx="0" cy="0"/>
          <a:chOff x="0" y="0"/>
          <a:chExt cx="0" cy="0"/>
        </a:xfrm>
      </p:grpSpPr>
      <p:sp>
        <p:nvSpPr>
          <p:cNvPr id="21" name="Google Shape;21;p91"/>
          <p:cNvSpPr/>
          <p:nvPr/>
        </p:nvSpPr>
        <p:spPr>
          <a:xfrm flipH="1">
            <a:off x="0" y="2877954"/>
            <a:ext cx="12192000" cy="3980046"/>
          </a:xfrm>
          <a:prstGeom prst="flowChartManualInput">
            <a:avLst/>
          </a:prstGeom>
          <a:solidFill>
            <a:schemeClr val="l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2" name="Google Shape;22;p91"/>
          <p:cNvSpPr/>
          <p:nvPr/>
        </p:nvSpPr>
        <p:spPr>
          <a:xfrm>
            <a:off x="-1" y="2877954"/>
            <a:ext cx="12192001" cy="3980046"/>
          </a:xfrm>
          <a:prstGeom prst="flowChartManualInput">
            <a:avLst/>
          </a:prstGeom>
          <a:gradFill>
            <a:gsLst>
              <a:gs pos="0">
                <a:srgbClr val="00535C"/>
              </a:gs>
              <a:gs pos="50000">
                <a:srgbClr val="007886"/>
              </a:gs>
              <a:gs pos="100000">
                <a:srgbClr val="0091A1"/>
              </a:gs>
            </a:gsLst>
            <a:lin ang="162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3" name="Google Shape;23;p91"/>
          <p:cNvSpPr txBox="1">
            <a:spLocks noGrp="1"/>
          </p:cNvSpPr>
          <p:nvPr>
            <p:ph type="ctrTitle"/>
          </p:nvPr>
        </p:nvSpPr>
        <p:spPr>
          <a:xfrm>
            <a:off x="1523999" y="3726456"/>
            <a:ext cx="9144000" cy="1052713"/>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4400"/>
              <a:buFont typeface="Arial"/>
              <a:buNone/>
              <a:defRPr sz="44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4" name="Google Shape;24;p91"/>
          <p:cNvSpPr txBox="1">
            <a:spLocks noGrp="1"/>
          </p:cNvSpPr>
          <p:nvPr>
            <p:ph type="subTitle" idx="1"/>
          </p:nvPr>
        </p:nvSpPr>
        <p:spPr>
          <a:xfrm>
            <a:off x="1524000" y="5109861"/>
            <a:ext cx="9144000" cy="105271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5" name="Google Shape;25;p9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9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9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28" name="Google Shape;28;p91"/>
          <p:cNvPicPr preferRelativeResize="0"/>
          <p:nvPr/>
        </p:nvPicPr>
        <p:blipFill rotWithShape="1">
          <a:blip r:embed="rId2">
            <a:alphaModFix/>
          </a:blip>
          <a:srcRect/>
          <a:stretch/>
        </p:blipFill>
        <p:spPr>
          <a:xfrm>
            <a:off x="3467100" y="504124"/>
            <a:ext cx="5143500" cy="21717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9"/>
        <p:cNvGrpSpPr/>
        <p:nvPr/>
      </p:nvGrpSpPr>
      <p:grpSpPr>
        <a:xfrm>
          <a:off x="0" y="0"/>
          <a:ext cx="0" cy="0"/>
          <a:chOff x="0" y="0"/>
          <a:chExt cx="0" cy="0"/>
        </a:xfrm>
      </p:grpSpPr>
      <p:sp>
        <p:nvSpPr>
          <p:cNvPr id="30" name="Google Shape;30;p92"/>
          <p:cNvSpPr/>
          <p:nvPr/>
        </p:nvSpPr>
        <p:spPr>
          <a:xfrm rot="10800000">
            <a:off x="-1" y="-2"/>
            <a:ext cx="12192000" cy="1825626"/>
          </a:xfrm>
          <a:prstGeom prst="flowChartManualInput">
            <a:avLst/>
          </a:prstGeom>
          <a:gradFill>
            <a:gsLst>
              <a:gs pos="0">
                <a:srgbClr val="00535C"/>
              </a:gs>
              <a:gs pos="50000">
                <a:srgbClr val="007886"/>
              </a:gs>
              <a:gs pos="100000">
                <a:srgbClr val="0091A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1" name="Google Shape;31;p9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92"/>
          <p:cNvSpPr txBox="1">
            <a:spLocks noGrp="1"/>
          </p:cNvSpPr>
          <p:nvPr>
            <p:ph type="body" idx="1"/>
          </p:nvPr>
        </p:nvSpPr>
        <p:spPr>
          <a:xfrm>
            <a:off x="838200" y="1927653"/>
            <a:ext cx="10515600" cy="4249309"/>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9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9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9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36" name="Google Shape;36;p92"/>
          <p:cNvPicPr preferRelativeResize="0"/>
          <p:nvPr/>
        </p:nvPicPr>
        <p:blipFill rotWithShape="1">
          <a:blip r:embed="rId2">
            <a:alphaModFix/>
          </a:blip>
          <a:srcRect/>
          <a:stretch/>
        </p:blipFill>
        <p:spPr>
          <a:xfrm>
            <a:off x="10917410" y="230190"/>
            <a:ext cx="1030200" cy="10302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gradFill>
          <a:gsLst>
            <a:gs pos="0">
              <a:srgbClr val="13304B"/>
            </a:gs>
            <a:gs pos="100000">
              <a:schemeClr val="dk2"/>
            </a:gs>
          </a:gsLst>
          <a:path path="circle">
            <a:fillToRect l="50000" t="50000" r="50000" b="50000"/>
          </a:path>
          <a:tileRect/>
        </a:gradFill>
        <a:effectLst/>
      </p:bgPr>
    </p:bg>
    <p:spTree>
      <p:nvGrpSpPr>
        <p:cNvPr id="1" name="Shape 37"/>
        <p:cNvGrpSpPr/>
        <p:nvPr/>
      </p:nvGrpSpPr>
      <p:grpSpPr>
        <a:xfrm>
          <a:off x="0" y="0"/>
          <a:ext cx="0" cy="0"/>
          <a:chOff x="0" y="0"/>
          <a:chExt cx="0" cy="0"/>
        </a:xfrm>
      </p:grpSpPr>
      <p:sp>
        <p:nvSpPr>
          <p:cNvPr id="38" name="Google Shape;38;p9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9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accent1"/>
              </a:buClr>
              <a:buSzPts val="2400"/>
              <a:buNone/>
              <a:defRPr sz="2400">
                <a:solidFill>
                  <a:schemeClr val="accent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0" name="Google Shape;40;p9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9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9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43" name="Google Shape;43;p93"/>
          <p:cNvPicPr preferRelativeResize="0"/>
          <p:nvPr/>
        </p:nvPicPr>
        <p:blipFill rotWithShape="1">
          <a:blip r:embed="rId2">
            <a:alphaModFix/>
          </a:blip>
          <a:srcRect/>
          <a:stretch/>
        </p:blipFill>
        <p:spPr>
          <a:xfrm>
            <a:off x="8108264" y="-383102"/>
            <a:ext cx="3771900" cy="37719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44"/>
        <p:cNvGrpSpPr/>
        <p:nvPr/>
      </p:nvGrpSpPr>
      <p:grpSpPr>
        <a:xfrm>
          <a:off x="0" y="0"/>
          <a:ext cx="0" cy="0"/>
          <a:chOff x="0" y="0"/>
          <a:chExt cx="0" cy="0"/>
        </a:xfrm>
      </p:grpSpPr>
      <p:sp>
        <p:nvSpPr>
          <p:cNvPr id="45" name="Google Shape;45;p94"/>
          <p:cNvSpPr/>
          <p:nvPr/>
        </p:nvSpPr>
        <p:spPr>
          <a:xfrm rot="10800000">
            <a:off x="-1" y="-2"/>
            <a:ext cx="12192000" cy="1825626"/>
          </a:xfrm>
          <a:prstGeom prst="flowChartManualInput">
            <a:avLst/>
          </a:prstGeom>
          <a:gradFill>
            <a:gsLst>
              <a:gs pos="0">
                <a:srgbClr val="00535C"/>
              </a:gs>
              <a:gs pos="50000">
                <a:srgbClr val="007886"/>
              </a:gs>
              <a:gs pos="100000">
                <a:srgbClr val="0091A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46" name="Google Shape;46;p94"/>
          <p:cNvPicPr preferRelativeResize="0"/>
          <p:nvPr/>
        </p:nvPicPr>
        <p:blipFill rotWithShape="1">
          <a:blip r:embed="rId2">
            <a:alphaModFix/>
          </a:blip>
          <a:srcRect/>
          <a:stretch/>
        </p:blipFill>
        <p:spPr>
          <a:xfrm>
            <a:off x="10917410" y="230190"/>
            <a:ext cx="1030200" cy="1030200"/>
          </a:xfrm>
          <a:prstGeom prst="rect">
            <a:avLst/>
          </a:prstGeom>
          <a:noFill/>
          <a:ln>
            <a:noFill/>
          </a:ln>
        </p:spPr>
      </p:pic>
      <p:sp>
        <p:nvSpPr>
          <p:cNvPr id="47" name="Google Shape;47;p9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8" name="Google Shape;48;p9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9" name="Google Shape;49;p9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9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Section Header">
  <p:cSld name="2_Section Header">
    <p:bg>
      <p:bgPr>
        <a:gradFill>
          <a:gsLst>
            <a:gs pos="0">
              <a:srgbClr val="6D0A38"/>
            </a:gs>
            <a:gs pos="100000">
              <a:schemeClr val="accent2"/>
            </a:gs>
          </a:gsLst>
          <a:path path="circle">
            <a:fillToRect l="50000" t="50000" r="50000" b="50000"/>
          </a:path>
          <a:tileRect/>
        </a:gradFill>
        <a:effectLst/>
      </p:bgPr>
    </p:bg>
    <p:spTree>
      <p:nvGrpSpPr>
        <p:cNvPr id="1" name="Shape 71"/>
        <p:cNvGrpSpPr/>
        <p:nvPr/>
      </p:nvGrpSpPr>
      <p:grpSpPr>
        <a:xfrm>
          <a:off x="0" y="0"/>
          <a:ext cx="0" cy="0"/>
          <a:chOff x="0" y="0"/>
          <a:chExt cx="0" cy="0"/>
        </a:xfrm>
      </p:grpSpPr>
      <p:sp>
        <p:nvSpPr>
          <p:cNvPr id="72" name="Google Shape;72;p98"/>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Arial"/>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3" name="Google Shape;73;p98"/>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4" name="Google Shape;74;p9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9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9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pic>
        <p:nvPicPr>
          <p:cNvPr id="77" name="Google Shape;77;p98"/>
          <p:cNvPicPr preferRelativeResize="0"/>
          <p:nvPr/>
        </p:nvPicPr>
        <p:blipFill rotWithShape="1">
          <a:blip r:embed="rId2">
            <a:alphaModFix/>
          </a:blip>
          <a:srcRect/>
          <a:stretch/>
        </p:blipFill>
        <p:spPr>
          <a:xfrm>
            <a:off x="8108264" y="-383102"/>
            <a:ext cx="3771900" cy="3771900"/>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8"/>
        <p:cNvGrpSpPr/>
        <p:nvPr/>
      </p:nvGrpSpPr>
      <p:grpSpPr>
        <a:xfrm>
          <a:off x="0" y="0"/>
          <a:ext cx="0" cy="0"/>
          <a:chOff x="0" y="0"/>
          <a:chExt cx="0" cy="0"/>
        </a:xfrm>
      </p:grpSpPr>
      <p:sp>
        <p:nvSpPr>
          <p:cNvPr id="79" name="Google Shape;79;p99"/>
          <p:cNvSpPr/>
          <p:nvPr/>
        </p:nvSpPr>
        <p:spPr>
          <a:xfrm rot="10800000">
            <a:off x="-1" y="-2"/>
            <a:ext cx="12192000" cy="1825626"/>
          </a:xfrm>
          <a:prstGeom prst="flowChartManualInput">
            <a:avLst/>
          </a:prstGeom>
          <a:gradFill>
            <a:gsLst>
              <a:gs pos="0">
                <a:srgbClr val="00535C"/>
              </a:gs>
              <a:gs pos="50000">
                <a:srgbClr val="007886"/>
              </a:gs>
              <a:gs pos="100000">
                <a:srgbClr val="0091A1"/>
              </a:gs>
            </a:gsLst>
            <a:lin ang="108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80" name="Google Shape;80;p99"/>
          <p:cNvPicPr preferRelativeResize="0"/>
          <p:nvPr/>
        </p:nvPicPr>
        <p:blipFill rotWithShape="1">
          <a:blip r:embed="rId2">
            <a:alphaModFix/>
          </a:blip>
          <a:srcRect/>
          <a:stretch/>
        </p:blipFill>
        <p:spPr>
          <a:xfrm>
            <a:off x="10917410" y="230190"/>
            <a:ext cx="1030200" cy="1030200"/>
          </a:xfrm>
          <a:prstGeom prst="rect">
            <a:avLst/>
          </a:prstGeom>
          <a:noFill/>
          <a:ln>
            <a:noFill/>
          </a:ln>
        </p:spPr>
      </p:pic>
      <p:sp>
        <p:nvSpPr>
          <p:cNvPr id="81" name="Google Shape;81;p99"/>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99"/>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3" name="Google Shape;83;p99"/>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99"/>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5" name="Google Shape;85;p99"/>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6" name="Google Shape;86;p9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9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9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8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8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8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8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7" r:id="rId6"/>
    <p:sldLayoutId id="2147483658" r:id="rId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mailto:communications@sjsd.k12.mo.us"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10.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2"/>
          <p:cNvSpPr txBox="1">
            <a:spLocks noGrp="1"/>
          </p:cNvSpPr>
          <p:nvPr>
            <p:ph type="ctrTitle"/>
          </p:nvPr>
        </p:nvSpPr>
        <p:spPr>
          <a:xfrm>
            <a:off x="1066800" y="3586162"/>
            <a:ext cx="10067925" cy="1290637"/>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dirty="0"/>
              <a:t>Action Plan </a:t>
            </a:r>
            <a:endParaRPr dirty="0"/>
          </a:p>
        </p:txBody>
      </p:sp>
      <p:sp>
        <p:nvSpPr>
          <p:cNvPr id="99" name="Google Shape;99;p2"/>
          <p:cNvSpPr txBox="1">
            <a:spLocks noGrp="1"/>
          </p:cNvSpPr>
          <p:nvPr>
            <p:ph type="subTitle" idx="1"/>
          </p:nvPr>
        </p:nvSpPr>
        <p:spPr>
          <a:xfrm>
            <a:off x="1524000" y="5059362"/>
            <a:ext cx="9144000" cy="140176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dirty="0">
                <a:solidFill>
                  <a:schemeClr val="accent1"/>
                </a:solidFill>
                <a:latin typeface="Arial"/>
                <a:ea typeface="Arial"/>
                <a:cs typeface="Arial"/>
                <a:sym typeface="Arial"/>
              </a:rPr>
              <a:t>Community Engagement Meeting </a:t>
            </a:r>
            <a:endParaRPr dirty="0"/>
          </a:p>
          <a:p>
            <a:pPr marL="0" lvl="0" indent="0" algn="ctr" rtl="0">
              <a:lnSpc>
                <a:spcPct val="90000"/>
              </a:lnSpc>
              <a:spcBef>
                <a:spcPts val="1000"/>
              </a:spcBef>
              <a:spcAft>
                <a:spcPts val="0"/>
              </a:spcAft>
              <a:buClr>
                <a:schemeClr val="accent1"/>
              </a:buClr>
              <a:buSzPts val="3200"/>
              <a:buNone/>
            </a:pPr>
            <a:r>
              <a:rPr lang="en-US" sz="3200" dirty="0"/>
              <a:t>September 20</a:t>
            </a:r>
            <a:r>
              <a:rPr lang="en-US" sz="3200" b="0" i="0" u="none" dirty="0">
                <a:solidFill>
                  <a:schemeClr val="accent1"/>
                </a:solidFill>
                <a:latin typeface="Arial"/>
                <a:ea typeface="Arial"/>
                <a:cs typeface="Arial"/>
                <a:sym typeface="Arial"/>
              </a:rPr>
              <a:t>, 2022 </a:t>
            </a:r>
            <a:endParaRP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Welcome</a:t>
            </a:r>
            <a:endParaRPr/>
          </a:p>
        </p:txBody>
      </p:sp>
      <p:sp>
        <p:nvSpPr>
          <p:cNvPr id="106" name="Google Shape;106;p3"/>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Introduce yourself to others at your table</a:t>
            </a:r>
            <a:endParaRPr dirty="0"/>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Put on a name tag</a:t>
            </a:r>
            <a:endParaRPr dirty="0"/>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Complete the information on the sign-in sheet</a:t>
            </a:r>
            <a:endParaRPr dirty="0"/>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1" u="none" dirty="0">
              <a:solidFill>
                <a:schemeClr val="dk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5"/>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Community Engagement Team Co-Chairs</a:t>
            </a:r>
            <a:endParaRPr/>
          </a:p>
        </p:txBody>
      </p:sp>
      <p:pic>
        <p:nvPicPr>
          <p:cNvPr id="121" name="Google Shape;121;p5" descr="A person wearing glasses&#10;&#10;Description automatically generated with medium confidence"/>
          <p:cNvPicPr preferRelativeResize="0">
            <a:picLocks noGrp="1"/>
          </p:cNvPicPr>
          <p:nvPr>
            <p:ph type="body" idx="1"/>
          </p:nvPr>
        </p:nvPicPr>
        <p:blipFill rotWithShape="1">
          <a:blip r:embed="rId3">
            <a:alphaModFix/>
          </a:blip>
          <a:srcRect/>
          <a:stretch/>
        </p:blipFill>
        <p:spPr>
          <a:xfrm>
            <a:off x="568325" y="2132012"/>
            <a:ext cx="2433637" cy="3652837"/>
          </a:xfrm>
          <a:prstGeom prst="rect">
            <a:avLst/>
          </a:prstGeom>
          <a:noFill/>
          <a:ln>
            <a:noFill/>
          </a:ln>
        </p:spPr>
      </p:pic>
      <p:pic>
        <p:nvPicPr>
          <p:cNvPr id="122" name="Google Shape;122;p5" descr="A person smiling for the camera&#10;&#10;Description automatically generated with medium confidence"/>
          <p:cNvPicPr preferRelativeResize="0"/>
          <p:nvPr/>
        </p:nvPicPr>
        <p:blipFill rotWithShape="1">
          <a:blip r:embed="rId4">
            <a:alphaModFix/>
          </a:blip>
          <a:srcRect/>
          <a:stretch/>
        </p:blipFill>
        <p:spPr>
          <a:xfrm>
            <a:off x="3465512" y="2138362"/>
            <a:ext cx="2433637" cy="3651250"/>
          </a:xfrm>
          <a:prstGeom prst="rect">
            <a:avLst/>
          </a:prstGeom>
          <a:noFill/>
          <a:ln>
            <a:noFill/>
          </a:ln>
        </p:spPr>
      </p:pic>
      <p:pic>
        <p:nvPicPr>
          <p:cNvPr id="123" name="Google Shape;123;p5" descr="A picture containing person, indoor, wall, person&#10;&#10;Description automatically generated"/>
          <p:cNvPicPr preferRelativeResize="0"/>
          <p:nvPr/>
        </p:nvPicPr>
        <p:blipFill rotWithShape="1">
          <a:blip r:embed="rId5">
            <a:alphaModFix/>
          </a:blip>
          <a:srcRect/>
          <a:stretch/>
        </p:blipFill>
        <p:spPr>
          <a:xfrm>
            <a:off x="6362700" y="2138362"/>
            <a:ext cx="2433637" cy="3651250"/>
          </a:xfrm>
          <a:prstGeom prst="rect">
            <a:avLst/>
          </a:prstGeom>
          <a:noFill/>
          <a:ln>
            <a:noFill/>
          </a:ln>
        </p:spPr>
      </p:pic>
      <p:pic>
        <p:nvPicPr>
          <p:cNvPr id="124" name="Google Shape;124;p5" descr="A person wearing glasses&#10;&#10;Description automatically generated with low confidence"/>
          <p:cNvPicPr preferRelativeResize="0"/>
          <p:nvPr/>
        </p:nvPicPr>
        <p:blipFill rotWithShape="1">
          <a:blip r:embed="rId6">
            <a:alphaModFix/>
          </a:blip>
          <a:srcRect/>
          <a:stretch/>
        </p:blipFill>
        <p:spPr>
          <a:xfrm>
            <a:off x="9258300" y="2138362"/>
            <a:ext cx="2435225" cy="3651250"/>
          </a:xfrm>
          <a:prstGeom prst="rect">
            <a:avLst/>
          </a:prstGeom>
          <a:noFill/>
          <a:ln>
            <a:noFill/>
          </a:ln>
        </p:spPr>
      </p:pic>
      <p:sp>
        <p:nvSpPr>
          <p:cNvPr id="125" name="Google Shape;125;p5"/>
          <p:cNvSpPr txBox="1"/>
          <p:nvPr/>
        </p:nvSpPr>
        <p:spPr>
          <a:xfrm>
            <a:off x="568325"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Linda Bahrke</a:t>
            </a:r>
            <a:endParaRPr sz="1800" b="0" i="0" u="none" strike="noStrike" cap="none">
              <a:solidFill>
                <a:schemeClr val="dk1"/>
              </a:solidFill>
              <a:latin typeface="Arial"/>
              <a:ea typeface="Arial"/>
              <a:cs typeface="Arial"/>
              <a:sym typeface="Arial"/>
            </a:endParaRPr>
          </a:p>
        </p:txBody>
      </p:sp>
      <p:sp>
        <p:nvSpPr>
          <p:cNvPr id="126" name="Google Shape;126;p5"/>
          <p:cNvSpPr txBox="1"/>
          <p:nvPr/>
        </p:nvSpPr>
        <p:spPr>
          <a:xfrm>
            <a:off x="6362700" y="5881687"/>
            <a:ext cx="2378075"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Bob Miller</a:t>
            </a:r>
            <a:endParaRPr sz="1800" b="0" i="0" u="none" strike="noStrike" cap="none">
              <a:solidFill>
                <a:schemeClr val="dk1"/>
              </a:solidFill>
              <a:latin typeface="Arial"/>
              <a:ea typeface="Arial"/>
              <a:cs typeface="Arial"/>
              <a:sym typeface="Arial"/>
            </a:endParaRPr>
          </a:p>
        </p:txBody>
      </p:sp>
      <p:sp>
        <p:nvSpPr>
          <p:cNvPr id="127" name="Google Shape;127;p5"/>
          <p:cNvSpPr txBox="1"/>
          <p:nvPr/>
        </p:nvSpPr>
        <p:spPr>
          <a:xfrm>
            <a:off x="3465512" y="5876925"/>
            <a:ext cx="2378075" cy="36988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David Hinde</a:t>
            </a:r>
            <a:endParaRPr sz="1800" b="0" i="0" u="none" strike="noStrike" cap="none">
              <a:solidFill>
                <a:schemeClr val="dk1"/>
              </a:solidFill>
              <a:latin typeface="Arial"/>
              <a:ea typeface="Arial"/>
              <a:cs typeface="Arial"/>
              <a:sym typeface="Arial"/>
            </a:endParaRPr>
          </a:p>
        </p:txBody>
      </p:sp>
      <p:sp>
        <p:nvSpPr>
          <p:cNvPr id="128" name="Google Shape;128;p5"/>
          <p:cNvSpPr txBox="1"/>
          <p:nvPr/>
        </p:nvSpPr>
        <p:spPr>
          <a:xfrm>
            <a:off x="9258300" y="5881687"/>
            <a:ext cx="2379662" cy="3683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1800"/>
              <a:buFont typeface="Arial"/>
              <a:buNone/>
            </a:pPr>
            <a:r>
              <a:rPr lang="en-US" sz="1800" b="0" i="0" u="none" strike="noStrike" cap="none">
                <a:solidFill>
                  <a:schemeClr val="dk1"/>
                </a:solidFill>
                <a:latin typeface="Arial"/>
                <a:ea typeface="Arial"/>
                <a:cs typeface="Arial"/>
                <a:sym typeface="Arial"/>
              </a:rPr>
              <a:t>Teresa Simmons</a:t>
            </a:r>
            <a:endParaRPr sz="1800" b="0" i="0" u="none" strike="noStrike" cap="non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7"/>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3600">
                <a:solidFill>
                  <a:schemeClr val="lt1"/>
                </a:solidFill>
                <a:latin typeface="Arial"/>
                <a:ea typeface="Arial"/>
                <a:cs typeface="Arial"/>
                <a:sym typeface="Arial"/>
              </a:rPr>
              <a:t>Vison Forward Is a Partnership</a:t>
            </a:r>
            <a:endParaRPr sz="3600"/>
          </a:p>
        </p:txBody>
      </p:sp>
      <p:sp>
        <p:nvSpPr>
          <p:cNvPr id="142" name="Google Shape;142;p7"/>
          <p:cNvSpPr txBox="1">
            <a:spLocks noGrp="1"/>
          </p:cNvSpPr>
          <p:nvPr>
            <p:ph type="body" idx="1"/>
          </p:nvPr>
        </p:nvSpPr>
        <p:spPr>
          <a:xfrm>
            <a:off x="838200" y="2106612"/>
            <a:ext cx="10759068" cy="4565650"/>
          </a:xfrm>
          <a:prstGeom prst="rect">
            <a:avLst/>
          </a:prstGeom>
          <a:noFill/>
          <a:ln>
            <a:noFill/>
          </a:ln>
        </p:spPr>
        <p:txBody>
          <a:bodyPr spcFirstLastPara="1" wrap="square" lIns="91425" tIns="45700" rIns="91425" bIns="45700" anchor="t" anchorCtr="0">
            <a:noAutofit/>
          </a:bodyPr>
          <a:lstStyle/>
          <a:p>
            <a:pPr marL="0" marR="0" lvl="0" indent="0" algn="l" rtl="0">
              <a:lnSpc>
                <a:spcPct val="107000"/>
              </a:lnSpc>
              <a:spcBef>
                <a:spcPts val="0"/>
              </a:spcBef>
              <a:spcAft>
                <a:spcPts val="0"/>
              </a:spcAft>
              <a:buClr>
                <a:schemeClr val="dk1"/>
              </a:buClr>
              <a:buSzPts val="2800"/>
              <a:buFont typeface="Arial"/>
              <a:buNone/>
            </a:pPr>
            <a:r>
              <a:rPr lang="en-US" sz="2800" b="1" i="0" u="none">
                <a:solidFill>
                  <a:schemeClr val="dk1"/>
                </a:solidFill>
                <a:latin typeface="Arial"/>
                <a:ea typeface="Arial"/>
                <a:cs typeface="Arial"/>
                <a:sym typeface="Arial"/>
              </a:rPr>
              <a:t>We Need You!</a:t>
            </a:r>
            <a:endParaRPr sz="2400"/>
          </a:p>
          <a:p>
            <a:pPr marL="457200" lvl="1" indent="0" algn="l" rtl="0">
              <a:lnSpc>
                <a:spcPct val="107000"/>
              </a:lnSpc>
              <a:spcBef>
                <a:spcPts val="0"/>
              </a:spcBef>
              <a:spcAft>
                <a:spcPts val="0"/>
              </a:spcAft>
              <a:buClr>
                <a:schemeClr val="dk1"/>
              </a:buClr>
              <a:buSzPts val="2400"/>
              <a:buNone/>
            </a:pPr>
            <a:r>
              <a:rPr lang="en-US">
                <a:solidFill>
                  <a:schemeClr val="dk1"/>
                </a:solidFill>
              </a:rPr>
              <a:t>Vision Forward is the result of a sincere desire to improve the educational opportunities for our children. We review</a:t>
            </a:r>
            <a:r>
              <a:rPr lang="en-US" sz="2400" b="0" i="0" u="none">
                <a:solidFill>
                  <a:schemeClr val="dk1"/>
                </a:solidFill>
                <a:latin typeface="Arial"/>
                <a:ea typeface="Arial"/>
                <a:cs typeface="Arial"/>
                <a:sym typeface="Arial"/>
              </a:rPr>
              <a:t> information that reflects the community’s priorities to improve SJSD and will present recommendations to the St. Joseph Board of Education by December 2022.</a:t>
            </a:r>
            <a:endParaRPr/>
          </a:p>
          <a:p>
            <a:pPr marL="457200" lvl="1" indent="0" algn="l" rtl="0">
              <a:lnSpc>
                <a:spcPct val="107000"/>
              </a:lnSpc>
              <a:spcBef>
                <a:spcPts val="0"/>
              </a:spcBef>
              <a:spcAft>
                <a:spcPts val="0"/>
              </a:spcAft>
              <a:buClr>
                <a:schemeClr val="dk1"/>
              </a:buClr>
              <a:buSzPts val="2400"/>
              <a:buNone/>
            </a:pPr>
            <a:endParaRPr>
              <a:solidFill>
                <a:schemeClr val="dk1"/>
              </a:solidFill>
            </a:endParaRPr>
          </a:p>
          <a:p>
            <a:pPr marL="457200" lvl="1" indent="0" algn="ctr" rtl="0">
              <a:lnSpc>
                <a:spcPct val="107000"/>
              </a:lnSpc>
              <a:spcBef>
                <a:spcPts val="0"/>
              </a:spcBef>
              <a:spcAft>
                <a:spcPts val="0"/>
              </a:spcAft>
              <a:buClr>
                <a:schemeClr val="dk1"/>
              </a:buClr>
              <a:buSzPts val="2400"/>
              <a:buNone/>
            </a:pPr>
            <a:r>
              <a:rPr lang="en-US" sz="3200" b="1">
                <a:solidFill>
                  <a:srgbClr val="006670"/>
                </a:solidFill>
              </a:rPr>
              <a:t>All of Us Working Together</a:t>
            </a:r>
            <a:endParaRPr sz="3200">
              <a:solidFill>
                <a:schemeClr val="dk1"/>
              </a:solidFill>
            </a:endParaRPr>
          </a:p>
          <a:p>
            <a:pPr marL="457200" lvl="1" indent="0" algn="ctr" rtl="0">
              <a:lnSpc>
                <a:spcPct val="107000"/>
              </a:lnSpc>
              <a:spcBef>
                <a:spcPts val="0"/>
              </a:spcBef>
              <a:spcAft>
                <a:spcPts val="0"/>
              </a:spcAft>
              <a:buClr>
                <a:schemeClr val="dk1"/>
              </a:buClr>
              <a:buSzPts val="2400"/>
              <a:buNone/>
            </a:pPr>
            <a:endParaRPr>
              <a:solidFill>
                <a:schemeClr val="dk1"/>
              </a:solidFill>
            </a:endParaRPr>
          </a:p>
          <a:p>
            <a:pPr marL="457200" lvl="1" indent="0" algn="ctr" rtl="0">
              <a:lnSpc>
                <a:spcPct val="107000"/>
              </a:lnSpc>
              <a:spcBef>
                <a:spcPts val="0"/>
              </a:spcBef>
              <a:spcAft>
                <a:spcPts val="0"/>
              </a:spcAft>
              <a:buClr>
                <a:schemeClr val="dk1"/>
              </a:buClr>
              <a:buSzPts val="2400"/>
              <a:buNone/>
            </a:pPr>
            <a:r>
              <a:rPr lang="en-US">
                <a:solidFill>
                  <a:schemeClr val="dk1"/>
                </a:solidFill>
              </a:rPr>
              <a:t>Residents, Business and Community Leaders, Parents and Educators</a:t>
            </a:r>
            <a:endParaRPr/>
          </a:p>
          <a:p>
            <a:pPr marL="457200" lvl="1" indent="0" algn="ctr" rtl="0">
              <a:lnSpc>
                <a:spcPct val="107000"/>
              </a:lnSpc>
              <a:spcBef>
                <a:spcPts val="0"/>
              </a:spcBef>
              <a:spcAft>
                <a:spcPts val="0"/>
              </a:spcAft>
              <a:buClr>
                <a:schemeClr val="dk1"/>
              </a:buClr>
              <a:buSzPts val="2400"/>
              <a:buNone/>
            </a:pPr>
            <a:r>
              <a:rPr lang="en-US">
                <a:solidFill>
                  <a:schemeClr val="dk1"/>
                </a:solidFill>
              </a:rPr>
              <a:t>A Strong Partnership That Will Make a Difference</a:t>
            </a:r>
            <a:endParaRPr/>
          </a:p>
          <a:p>
            <a:pPr marL="457200" lvl="1" indent="0" algn="ctr" rtl="0">
              <a:lnSpc>
                <a:spcPct val="107000"/>
              </a:lnSpc>
              <a:spcBef>
                <a:spcPts val="0"/>
              </a:spcBef>
              <a:spcAft>
                <a:spcPts val="0"/>
              </a:spcAft>
              <a:buClr>
                <a:schemeClr val="dk1"/>
              </a:buClr>
              <a:buSzPts val="2400"/>
              <a:buNone/>
            </a:pPr>
            <a:endParaRPr sz="3200" b="1">
              <a:solidFill>
                <a:srgbClr val="006670"/>
              </a:solidFill>
            </a:endParaRPr>
          </a:p>
          <a:p>
            <a:pPr marL="457200" lvl="1" indent="0" algn="ctr" rtl="0">
              <a:lnSpc>
                <a:spcPct val="107000"/>
              </a:lnSpc>
              <a:spcBef>
                <a:spcPts val="0"/>
              </a:spcBef>
              <a:spcAft>
                <a:spcPts val="0"/>
              </a:spcAft>
              <a:buClr>
                <a:schemeClr val="dk1"/>
              </a:buClr>
              <a:buSzPts val="2400"/>
              <a:buNone/>
            </a:pPr>
            <a:endParaRPr sz="3200" b="1">
              <a:solidFill>
                <a:srgbClr val="006670"/>
              </a:solidFill>
            </a:endParaRPr>
          </a:p>
          <a:p>
            <a:pPr marL="457200" lvl="1" indent="0" algn="l" rtl="0">
              <a:lnSpc>
                <a:spcPct val="107000"/>
              </a:lnSpc>
              <a:spcBef>
                <a:spcPts val="0"/>
              </a:spcBef>
              <a:spcAft>
                <a:spcPts val="0"/>
              </a:spcAft>
              <a:buClr>
                <a:schemeClr val="dk1"/>
              </a:buClr>
              <a:buSzPts val="2400"/>
              <a:buNone/>
            </a:pPr>
            <a:endParaRPr>
              <a:solidFill>
                <a:schemeClr val="dk1"/>
              </a:solidFill>
            </a:endParaRPr>
          </a:p>
          <a:p>
            <a:pPr marL="457200" marR="0" lvl="1" indent="0" algn="l" rtl="0">
              <a:lnSpc>
                <a:spcPct val="107000"/>
              </a:lnSpc>
              <a:spcBef>
                <a:spcPts val="0"/>
              </a:spcBef>
              <a:spcAft>
                <a:spcPts val="0"/>
              </a:spcAft>
              <a:buClr>
                <a:schemeClr val="dk1"/>
              </a:buClr>
              <a:buSzPts val="2400"/>
              <a:buNone/>
            </a:pPr>
            <a:endParaRPr sz="1800" b="0" i="0" u="none" strike="noStrike">
              <a:solidFill>
                <a:srgbClr val="000000"/>
              </a:solidFill>
              <a:latin typeface="Open Sans"/>
              <a:ea typeface="Open Sans"/>
              <a:cs typeface="Open Sans"/>
              <a:sym typeface="Open Sans"/>
            </a:endParaRPr>
          </a:p>
          <a:p>
            <a:pPr marL="685800" marR="0" lvl="1" indent="-76200" algn="l" rtl="0">
              <a:lnSpc>
                <a:spcPct val="107000"/>
              </a:lnSpc>
              <a:spcBef>
                <a:spcPts val="0"/>
              </a:spcBef>
              <a:spcAft>
                <a:spcPts val="0"/>
              </a:spcAft>
              <a:buClr>
                <a:schemeClr val="dk1"/>
              </a:buClr>
              <a:buSzPts val="2400"/>
              <a:buFont typeface="Arial"/>
              <a:buNone/>
            </a:pPr>
            <a:endParaRPr/>
          </a:p>
          <a:p>
            <a:pPr marL="0" marR="0" lvl="0" indent="0" algn="l" rtl="0">
              <a:lnSpc>
                <a:spcPct val="107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8"/>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Sign-in Sheet</a:t>
            </a:r>
            <a:endParaRPr/>
          </a:p>
        </p:txBody>
      </p:sp>
      <p:pic>
        <p:nvPicPr>
          <p:cNvPr id="149" name="Google Shape;149;p8"/>
          <p:cNvPicPr preferRelativeResize="0"/>
          <p:nvPr/>
        </p:nvPicPr>
        <p:blipFill rotWithShape="1">
          <a:blip r:embed="rId3">
            <a:alphaModFix/>
          </a:blip>
          <a:srcRect/>
          <a:stretch/>
        </p:blipFill>
        <p:spPr>
          <a:xfrm>
            <a:off x="3074988" y="2005013"/>
            <a:ext cx="6042025" cy="4672012"/>
          </a:xfrm>
          <a:prstGeom prst="rect">
            <a:avLst/>
          </a:prstGeom>
          <a:noFill/>
          <a:ln w="9525" cap="flat" cmpd="sng">
            <a:solidFill>
              <a:schemeClr val="dk1"/>
            </a:solidFill>
            <a:prstDash val="solid"/>
            <a:miter lim="800000"/>
            <a:headEnd type="none" w="sm" len="sm"/>
            <a:tailEnd type="none" w="sm" len="sm"/>
          </a:ln>
          <a:effectLst>
            <a:outerShdw blurRad="50800" dist="38100" dir="8100000" algn="tr" rotWithShape="0">
              <a:srgbClr val="000000">
                <a:alpha val="39215"/>
              </a:srgbClr>
            </a:outerShdw>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QR Code to Tonight’s Presentation</a:t>
            </a:r>
            <a:endParaRPr/>
          </a:p>
        </p:txBody>
      </p:sp>
      <p:sp>
        <p:nvSpPr>
          <p:cNvPr id="113" name="Google Shape;113;p4"/>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Look for the QR code on the agenda on your table.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Scan the code with the camera on your phone.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This will take you to a link of tonight’s presentation. </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p:txBody>
      </p:sp>
      <p:pic>
        <p:nvPicPr>
          <p:cNvPr id="114" name="Google Shape;114;p4"/>
          <p:cNvPicPr preferRelativeResize="0"/>
          <p:nvPr/>
        </p:nvPicPr>
        <p:blipFill rotWithShape="1">
          <a:blip r:embed="rId3">
            <a:alphaModFix/>
          </a:blip>
          <a:srcRect/>
          <a:stretch/>
        </p:blipFill>
        <p:spPr>
          <a:xfrm>
            <a:off x="8915400" y="2290762"/>
            <a:ext cx="2438400" cy="2438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54"/>
        <p:cNvGrpSpPr/>
        <p:nvPr/>
      </p:nvGrpSpPr>
      <p:grpSpPr>
        <a:xfrm>
          <a:off x="0" y="0"/>
          <a:ext cx="0" cy="0"/>
          <a:chOff x="0" y="0"/>
          <a:chExt cx="0" cy="0"/>
        </a:xfrm>
      </p:grpSpPr>
      <p:sp>
        <p:nvSpPr>
          <p:cNvPr id="155" name="Google Shape;155;p9"/>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3600"/>
              <a:buFont typeface="Arial"/>
              <a:buNone/>
            </a:pPr>
            <a:r>
              <a:rPr lang="en-US" sz="3600" b="0" i="0" u="none">
                <a:solidFill>
                  <a:schemeClr val="lt1"/>
                </a:solidFill>
                <a:latin typeface="Arial"/>
                <a:ea typeface="Arial"/>
                <a:cs typeface="Arial"/>
                <a:sym typeface="Arial"/>
              </a:rPr>
              <a:t>Questions/Comments</a:t>
            </a:r>
            <a:endParaRPr/>
          </a:p>
        </p:txBody>
      </p:sp>
      <p:sp>
        <p:nvSpPr>
          <p:cNvPr id="156" name="Google Shape;156;p9"/>
          <p:cNvSpPr txBox="1">
            <a:spLocks noGrp="1"/>
          </p:cNvSpPr>
          <p:nvPr>
            <p:ph type="body" idx="1"/>
          </p:nvPr>
        </p:nvSpPr>
        <p:spPr>
          <a:xfrm>
            <a:off x="838200" y="2173287"/>
            <a:ext cx="6602412" cy="4175125"/>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Fill out “I Have a Question/Comment” form</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Email </a:t>
            </a:r>
            <a:r>
              <a:rPr lang="en-US" sz="2400" b="0" i="0" u="sng" strike="noStrike" cap="none">
                <a:solidFill>
                  <a:schemeClr val="dk1"/>
                </a:solidFill>
                <a:latin typeface="Arial"/>
                <a:ea typeface="Arial"/>
                <a:cs typeface="Arial"/>
                <a:sym typeface="Arial"/>
                <a:hlinkClick r:id="rId3">
                  <a:extLst>
                    <a:ext uri="{A12FA001-AC4F-418D-AE19-62706E023703}">
                      <ahyp:hlinkClr xmlns:ahyp="http://schemas.microsoft.com/office/drawing/2018/hyperlinkcolor" val="tx"/>
                    </a:ext>
                  </a:extLst>
                </a:hlinkClick>
              </a:rPr>
              <a:t>communications@sjsd.k12.mo.us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a:solidFill>
                  <a:schemeClr val="dk1"/>
                </a:solidFill>
                <a:latin typeface="Arial"/>
                <a:ea typeface="Arial"/>
                <a:cs typeface="Arial"/>
                <a:sym typeface="Arial"/>
              </a:rPr>
              <a:t>Ask Questions during Small Group Time </a:t>
            </a:r>
            <a:endParaRPr/>
          </a:p>
        </p:txBody>
      </p:sp>
      <p:pic>
        <p:nvPicPr>
          <p:cNvPr id="157" name="Google Shape;157;p9"/>
          <p:cNvPicPr preferRelativeResize="0"/>
          <p:nvPr/>
        </p:nvPicPr>
        <p:blipFill rotWithShape="1">
          <a:blip r:embed="rId4">
            <a:alphaModFix/>
          </a:blip>
          <a:srcRect/>
          <a:stretch/>
        </p:blipFill>
        <p:spPr>
          <a:xfrm>
            <a:off x="7904163" y="1741488"/>
            <a:ext cx="3144837" cy="5038725"/>
          </a:xfrm>
          <a:prstGeom prst="rect">
            <a:avLst/>
          </a:prstGeom>
          <a:noFill/>
          <a:ln w="9525" cap="flat" cmpd="sng">
            <a:solidFill>
              <a:schemeClr val="dk1"/>
            </a:solidFill>
            <a:prstDash val="solid"/>
            <a:miter lim="800000"/>
            <a:headEnd type="none" w="sm" len="sm"/>
            <a:tailEnd type="none" w="sm" len="sm"/>
          </a:ln>
          <a:effectLst>
            <a:outerShdw blurRad="50800" dist="38100" dir="2700000" algn="tl" rotWithShape="0">
              <a:srgbClr val="000000">
                <a:alpha val="39215"/>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F230A-AA0D-AD47-A0AB-43A8EFFBCBEB}"/>
              </a:ext>
            </a:extLst>
          </p:cNvPr>
          <p:cNvSpPr>
            <a:spLocks noGrp="1"/>
          </p:cNvSpPr>
          <p:nvPr>
            <p:ph type="title"/>
          </p:nvPr>
        </p:nvSpPr>
        <p:spPr/>
        <p:txBody>
          <a:bodyPr>
            <a:normAutofit/>
          </a:bodyPr>
          <a:lstStyle/>
          <a:p>
            <a:r>
              <a:rPr lang="en-US" b="1" i="1" dirty="0">
                <a:solidFill>
                  <a:schemeClr val="accent1"/>
                </a:solidFill>
              </a:rPr>
              <a:t>A New Day </a:t>
            </a:r>
            <a:br>
              <a:rPr lang="en-US" b="1" i="1" dirty="0">
                <a:solidFill>
                  <a:schemeClr val="accent1"/>
                </a:solidFill>
              </a:rPr>
            </a:br>
            <a:r>
              <a:rPr lang="en-US" dirty="0"/>
              <a:t>in St. Joseph School District!</a:t>
            </a:r>
          </a:p>
        </p:txBody>
      </p:sp>
      <p:sp>
        <p:nvSpPr>
          <p:cNvPr id="3" name="Text Placeholder 2">
            <a:extLst>
              <a:ext uri="{FF2B5EF4-FFF2-40B4-BE49-F238E27FC236}">
                <a16:creationId xmlns:a16="http://schemas.microsoft.com/office/drawing/2014/main" id="{71FB3B9F-1FEA-8B46-B1CF-D07D167EC86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4842842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55820-D739-9F42-B052-28FAE7E61AE9}"/>
              </a:ext>
            </a:extLst>
          </p:cNvPr>
          <p:cNvSpPr>
            <a:spLocks noGrp="1"/>
          </p:cNvSpPr>
          <p:nvPr>
            <p:ph type="title"/>
          </p:nvPr>
        </p:nvSpPr>
        <p:spPr/>
        <p:txBody>
          <a:bodyPr>
            <a:normAutofit/>
          </a:bodyPr>
          <a:lstStyle/>
          <a:p>
            <a:r>
              <a:rPr lang="en-US" sz="4000" b="1" i="1" dirty="0">
                <a:solidFill>
                  <a:schemeClr val="accent1"/>
                </a:solidFill>
              </a:rPr>
              <a:t>A New Day </a:t>
            </a:r>
            <a:r>
              <a:rPr lang="en-US" sz="4000" dirty="0"/>
              <a:t>in St. Joseph School District</a:t>
            </a:r>
          </a:p>
        </p:txBody>
      </p:sp>
      <p:sp>
        <p:nvSpPr>
          <p:cNvPr id="3" name="Content Placeholder 2">
            <a:extLst>
              <a:ext uri="{FF2B5EF4-FFF2-40B4-BE49-F238E27FC236}">
                <a16:creationId xmlns:a16="http://schemas.microsoft.com/office/drawing/2014/main" id="{0451BDA1-23ED-B94B-887C-166D9B466B72}"/>
              </a:ext>
            </a:extLst>
          </p:cNvPr>
          <p:cNvSpPr>
            <a:spLocks noGrp="1"/>
          </p:cNvSpPr>
          <p:nvPr>
            <p:ph idx="1"/>
          </p:nvPr>
        </p:nvSpPr>
        <p:spPr>
          <a:xfrm>
            <a:off x="838200" y="2393004"/>
            <a:ext cx="10515600" cy="3783958"/>
          </a:xfrm>
        </p:spPr>
        <p:txBody>
          <a:bodyPr>
            <a:normAutofit/>
          </a:bodyPr>
          <a:lstStyle/>
          <a:p>
            <a:pPr>
              <a:buFont typeface="Wingdings" pitchFamily="2" charset="2"/>
              <a:buChar char="ü"/>
            </a:pPr>
            <a:r>
              <a:rPr lang="en-US" sz="5400" b="1" dirty="0">
                <a:solidFill>
                  <a:schemeClr val="accent2"/>
                </a:solidFill>
              </a:rPr>
              <a:t> </a:t>
            </a:r>
            <a:r>
              <a:rPr lang="en-US" sz="5400" dirty="0">
                <a:solidFill>
                  <a:schemeClr val="tx1"/>
                </a:solidFill>
              </a:rPr>
              <a:t>District Leadership</a:t>
            </a:r>
          </a:p>
          <a:p>
            <a:pPr>
              <a:buFont typeface="Wingdings" pitchFamily="2" charset="2"/>
              <a:buChar char="ü"/>
            </a:pPr>
            <a:r>
              <a:rPr lang="en-US" sz="5400" dirty="0">
                <a:solidFill>
                  <a:schemeClr val="tx1"/>
                </a:solidFill>
              </a:rPr>
              <a:t> Passage of Referendum</a:t>
            </a:r>
          </a:p>
          <a:p>
            <a:pPr>
              <a:buFont typeface="Wingdings" pitchFamily="2" charset="2"/>
              <a:buChar char="ü"/>
            </a:pPr>
            <a:r>
              <a:rPr lang="en-US" sz="5400" dirty="0">
                <a:solidFill>
                  <a:schemeClr val="tx1"/>
                </a:solidFill>
              </a:rPr>
              <a:t> Vision Forward</a:t>
            </a:r>
          </a:p>
          <a:p>
            <a:pPr>
              <a:buFont typeface="Wingdings" pitchFamily="2" charset="2"/>
              <a:buChar char="ü"/>
            </a:pPr>
            <a:r>
              <a:rPr lang="en-US" sz="5400" dirty="0">
                <a:solidFill>
                  <a:schemeClr val="tx1"/>
                </a:solidFill>
              </a:rPr>
              <a:t> Impact of Global Pandemic</a:t>
            </a:r>
          </a:p>
        </p:txBody>
      </p:sp>
    </p:spTree>
    <p:extLst>
      <p:ext uri="{BB962C8B-B14F-4D97-AF65-F5344CB8AC3E}">
        <p14:creationId xmlns:p14="http://schemas.microsoft.com/office/powerpoint/2010/main" val="30378805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0"/>
          <p:cNvSpPr txBox="1">
            <a:spLocks noGrp="1"/>
          </p:cNvSpPr>
          <p:nvPr>
            <p:ph type="title"/>
          </p:nvPr>
        </p:nvSpPr>
        <p:spPr>
          <a:xfrm>
            <a:off x="271376" y="2893925"/>
            <a:ext cx="8882672" cy="2642717"/>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chemeClr val="lt1"/>
              </a:buClr>
              <a:buSzPts val="7200"/>
              <a:buFont typeface="Arial"/>
              <a:buNone/>
            </a:pPr>
            <a:r>
              <a:rPr lang="en-US" sz="7200" dirty="0">
                <a:solidFill>
                  <a:schemeClr val="lt1"/>
                </a:solidFill>
                <a:latin typeface="Arial"/>
                <a:ea typeface="Arial"/>
                <a:cs typeface="Arial"/>
                <a:sym typeface="Arial"/>
              </a:rPr>
              <a:t>Action Plan Draft #1</a:t>
            </a:r>
            <a:br>
              <a:rPr lang="en-US" sz="7200" b="0" i="0" u="none" dirty="0">
                <a:solidFill>
                  <a:schemeClr val="lt1"/>
                </a:solidFill>
                <a:latin typeface="Arial"/>
                <a:ea typeface="Arial"/>
                <a:cs typeface="Arial"/>
                <a:sym typeface="Arial"/>
              </a:rPr>
            </a:br>
            <a:r>
              <a:rPr lang="en-US" sz="3600" b="0" i="0" u="none" dirty="0"/>
              <a:t>How We Got Here</a:t>
            </a:r>
            <a:br>
              <a:rPr lang="en-US" sz="7200" b="0" i="0" u="none" dirty="0">
                <a:solidFill>
                  <a:schemeClr val="lt1"/>
                </a:solidFill>
                <a:latin typeface="Arial"/>
                <a:ea typeface="Arial"/>
                <a:cs typeface="Arial"/>
                <a:sym typeface="Arial"/>
              </a:rPr>
            </a:br>
            <a:endParaRPr dirty="0"/>
          </a:p>
        </p:txBody>
      </p:sp>
      <p:sp>
        <p:nvSpPr>
          <p:cNvPr id="164" name="Google Shape;164;p10"/>
          <p:cNvSpPr txBox="1">
            <a:spLocks noGrp="1"/>
          </p:cNvSpPr>
          <p:nvPr>
            <p:ph type="body" idx="1"/>
          </p:nvPr>
        </p:nvSpPr>
        <p:spPr>
          <a:xfrm>
            <a:off x="425450" y="5282120"/>
            <a:ext cx="10515600" cy="131323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400"/>
              <a:buNone/>
            </a:pPr>
            <a:endParaRPr sz="2400" b="0" i="0" u="none" dirty="0">
              <a:solidFill>
                <a:schemeClr val="dk1"/>
              </a:solidFill>
              <a:latin typeface="Arial"/>
              <a:ea typeface="Arial"/>
              <a:cs typeface="Arial"/>
              <a:sym typeface="Arial"/>
            </a:endParaRPr>
          </a:p>
          <a:p>
            <a:pPr marL="0" lvl="0" indent="0" algn="l" rtl="0">
              <a:lnSpc>
                <a:spcPct val="90000"/>
              </a:lnSpc>
              <a:spcBef>
                <a:spcPts val="1000"/>
              </a:spcBef>
              <a:spcAft>
                <a:spcPts val="0"/>
              </a:spcAft>
              <a:buClr>
                <a:schemeClr val="dk1"/>
              </a:buClr>
              <a:buSzPts val="2400"/>
              <a:buNone/>
            </a:pPr>
            <a:r>
              <a:rPr lang="en-US" dirty="0"/>
              <a:t>		</a:t>
            </a:r>
            <a:endParaRPr dirty="0"/>
          </a:p>
          <a:p>
            <a:pPr marL="0" lvl="0" indent="0" algn="l" rtl="0">
              <a:lnSpc>
                <a:spcPct val="90000"/>
              </a:lnSpc>
              <a:spcBef>
                <a:spcPts val="1000"/>
              </a:spcBef>
              <a:spcAft>
                <a:spcPts val="0"/>
              </a:spcAft>
              <a:buClr>
                <a:schemeClr val="dk1"/>
              </a:buClr>
              <a:buSzPts val="2400"/>
              <a:buNone/>
            </a:pPr>
            <a:endParaRPr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dirty="0"/>
              <a:t>How We Got Here</a:t>
            </a:r>
            <a:endParaRPr dirty="0"/>
          </a:p>
        </p:txBody>
      </p:sp>
      <p:sp>
        <p:nvSpPr>
          <p:cNvPr id="106" name="Google Shape;106;p3"/>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rm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Five Community Engagement Sessions</a:t>
            </a:r>
            <a:endParaRPr dirty="0"/>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dirty="0"/>
              <a:t>Consensus Points from Sessions</a:t>
            </a:r>
            <a:endParaRPr dirty="0"/>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strike="noStrike" cap="none" dirty="0">
                <a:solidFill>
                  <a:schemeClr val="dk1"/>
                </a:solidFill>
                <a:latin typeface="Arial"/>
                <a:ea typeface="Arial"/>
                <a:cs typeface="Arial"/>
                <a:sym typeface="Arial"/>
              </a:rPr>
              <a:t>Priority Statements Developed by Community Engagement Team</a:t>
            </a:r>
          </a:p>
        </p:txBody>
      </p:sp>
    </p:spTree>
    <p:extLst>
      <p:ext uri="{BB962C8B-B14F-4D97-AF65-F5344CB8AC3E}">
        <p14:creationId xmlns:p14="http://schemas.microsoft.com/office/powerpoint/2010/main" val="3294073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dirty="0"/>
              <a:t>Process To Develop Draft 1</a:t>
            </a:r>
            <a:endParaRPr dirty="0"/>
          </a:p>
        </p:txBody>
      </p:sp>
      <p:sp>
        <p:nvSpPr>
          <p:cNvPr id="106" name="Google Shape;106;p3"/>
          <p:cNvSpPr txBox="1">
            <a:spLocks noGrp="1"/>
          </p:cNvSpPr>
          <p:nvPr>
            <p:ph type="body" idx="1"/>
          </p:nvPr>
        </p:nvSpPr>
        <p:spPr>
          <a:xfrm>
            <a:off x="442274" y="1917798"/>
            <a:ext cx="10911526" cy="4249737"/>
          </a:xfrm>
          <a:prstGeom prst="rect">
            <a:avLst/>
          </a:prstGeom>
          <a:noFill/>
          <a:ln>
            <a:noFill/>
          </a:ln>
        </p:spPr>
        <p:txBody>
          <a:bodyPr spcFirstLastPara="1" wrap="square" lIns="91425" tIns="45700" rIns="91425" bIns="45700" anchor="t" anchorCtr="0">
            <a:normAutofit lnSpcReduction="10000"/>
          </a:bodyPr>
          <a:lstStyle/>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228600" algn="l" rtl="0">
              <a:lnSpc>
                <a:spcPct val="150000"/>
              </a:lnSpc>
              <a:spcBef>
                <a:spcPts val="1000"/>
              </a:spcBef>
              <a:spcAft>
                <a:spcPts val="0"/>
              </a:spcAft>
              <a:buClr>
                <a:schemeClr val="dk1"/>
              </a:buClr>
              <a:buSzPts val="2400"/>
              <a:buFont typeface="Arial"/>
              <a:buChar char="•"/>
            </a:pPr>
            <a:r>
              <a:rPr lang="en-US" sz="2400" dirty="0"/>
              <a:t>Consensus Points from Engagement Session</a:t>
            </a:r>
          </a:p>
          <a:p>
            <a:pPr marL="228600" marR="0" lvl="0" indent="-228600" algn="l" rtl="0">
              <a:lnSpc>
                <a:spcPct val="150000"/>
              </a:lnSpc>
              <a:spcBef>
                <a:spcPts val="1000"/>
              </a:spcBef>
              <a:spcAft>
                <a:spcPts val="0"/>
              </a:spcAft>
              <a:buClr>
                <a:schemeClr val="dk1"/>
              </a:buClr>
              <a:buSzPts val="2400"/>
              <a:buFont typeface="Arial"/>
              <a:buChar char="•"/>
            </a:pPr>
            <a:r>
              <a:rPr lang="en-US" sz="2400" dirty="0"/>
              <a:t>Priority Statements Developed by Community Engagement Team</a:t>
            </a:r>
          </a:p>
          <a:p>
            <a:pPr marL="228600" marR="0" lvl="0" indent="-228600" algn="l" rtl="0">
              <a:lnSpc>
                <a:spcPct val="150000"/>
              </a:lnSpc>
              <a:spcBef>
                <a:spcPts val="1000"/>
              </a:spcBef>
              <a:spcAft>
                <a:spcPts val="0"/>
              </a:spcAft>
              <a:buClr>
                <a:schemeClr val="dk1"/>
              </a:buClr>
              <a:buSzPts val="2400"/>
              <a:buFont typeface="Arial"/>
              <a:buChar char="•"/>
            </a:pPr>
            <a:r>
              <a:rPr lang="en-US" sz="2400" dirty="0"/>
              <a:t>All Day Workshop on August 12</a:t>
            </a:r>
            <a:r>
              <a:rPr lang="en-US" sz="2400" baseline="30000" dirty="0"/>
              <a:t>th</a:t>
            </a:r>
            <a:r>
              <a:rPr lang="en-US" sz="2400" dirty="0"/>
              <a:t> Facilitated by District Leadership Solutions</a:t>
            </a:r>
            <a:endParaRPr sz="2400" b="0" i="0" u="none" strike="noStrike" cap="none" dirty="0">
              <a:solidFill>
                <a:schemeClr val="dk1"/>
              </a:solidFill>
              <a:latin typeface="Arial"/>
              <a:ea typeface="Arial"/>
              <a:cs typeface="Arial"/>
              <a:sym typeface="Arial"/>
            </a:endParaRPr>
          </a:p>
          <a:p>
            <a:pPr marL="228600" marR="0" lvl="0" indent="-228600" algn="l" rtl="0">
              <a:lnSpc>
                <a:spcPct val="150000"/>
              </a:lnSpc>
              <a:spcBef>
                <a:spcPts val="1000"/>
              </a:spcBef>
              <a:spcAft>
                <a:spcPts val="0"/>
              </a:spcAft>
              <a:buClr>
                <a:schemeClr val="dk1"/>
              </a:buClr>
              <a:buSzPts val="2400"/>
              <a:buFont typeface="Arial"/>
              <a:buChar char="•"/>
            </a:pPr>
            <a:r>
              <a:rPr lang="en-US" sz="2400" dirty="0"/>
              <a:t>Initial Draft Developed by District Leadership Solutions</a:t>
            </a:r>
            <a:endParaRPr sz="2400" b="0" i="0" u="none" strike="noStrike" cap="none" dirty="0">
              <a:solidFill>
                <a:schemeClr val="dk1"/>
              </a:solidFill>
              <a:latin typeface="Arial"/>
              <a:ea typeface="Arial"/>
              <a:cs typeface="Arial"/>
              <a:sym typeface="Arial"/>
            </a:endParaRPr>
          </a:p>
          <a:p>
            <a:pPr marL="228600" marR="0" lvl="0" indent="-228600" algn="l" rtl="0">
              <a:lnSpc>
                <a:spcPct val="150000"/>
              </a:lnSpc>
              <a:spcBef>
                <a:spcPts val="1000"/>
              </a:spcBef>
              <a:spcAft>
                <a:spcPts val="0"/>
              </a:spcAft>
              <a:buClr>
                <a:schemeClr val="dk1"/>
              </a:buClr>
              <a:buSzPts val="2400"/>
              <a:buFont typeface="Arial"/>
              <a:buChar char="•"/>
            </a:pPr>
            <a:r>
              <a:rPr lang="en-US" sz="2400" dirty="0"/>
              <a:t>Reviewed/Edited by Community Engagement Team on September 13</a:t>
            </a:r>
            <a:r>
              <a:rPr lang="en-US" sz="2400" baseline="30000" dirty="0"/>
              <a:t>th</a:t>
            </a:r>
          </a:p>
          <a:p>
            <a:pPr marL="228600" marR="0" lvl="0" indent="-228600" algn="l" rtl="0">
              <a:lnSpc>
                <a:spcPct val="150000"/>
              </a:lnSpc>
              <a:spcBef>
                <a:spcPts val="1000"/>
              </a:spcBef>
              <a:spcAft>
                <a:spcPts val="0"/>
              </a:spcAft>
              <a:buClr>
                <a:schemeClr val="dk1"/>
              </a:buClr>
              <a:buSzPts val="2400"/>
              <a:buFont typeface="Arial"/>
              <a:buChar char="•"/>
            </a:pPr>
            <a:r>
              <a:rPr lang="en-US" sz="2400" dirty="0"/>
              <a:t>Community Engagement Session #6 on September 20th</a:t>
            </a:r>
            <a:endParaRPr sz="2400" dirty="0"/>
          </a:p>
          <a:p>
            <a:pPr marL="228600" marR="0" lvl="0" indent="-76200" algn="l" rtl="0">
              <a:lnSpc>
                <a:spcPct val="90000"/>
              </a:lnSpc>
              <a:spcBef>
                <a:spcPts val="100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a:p>
            <a:pPr marL="228600" marR="0" lvl="0" indent="-76200" algn="l" rtl="0">
              <a:lnSpc>
                <a:spcPct val="90000"/>
              </a:lnSpc>
              <a:spcBef>
                <a:spcPts val="1000"/>
              </a:spcBef>
              <a:spcAft>
                <a:spcPts val="0"/>
              </a:spcAft>
              <a:buClr>
                <a:schemeClr val="dk1"/>
              </a:buClr>
              <a:buSzPts val="2400"/>
              <a:buFont typeface="Arial"/>
              <a:buNone/>
            </a:pPr>
            <a:endParaRPr sz="2400" b="0" i="1" u="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643830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dirty="0"/>
              <a:t>Priority Statements</a:t>
            </a:r>
            <a:endParaRPr dirty="0"/>
          </a:p>
        </p:txBody>
      </p:sp>
      <p:sp>
        <p:nvSpPr>
          <p:cNvPr id="106" name="Google Shape;106;p3"/>
          <p:cNvSpPr txBox="1">
            <a:spLocks noGrp="1"/>
          </p:cNvSpPr>
          <p:nvPr>
            <p:ph type="body" idx="1"/>
          </p:nvPr>
        </p:nvSpPr>
        <p:spPr>
          <a:xfrm>
            <a:off x="838200" y="1955506"/>
            <a:ext cx="10515600" cy="4249737"/>
          </a:xfrm>
          <a:prstGeom prst="rect">
            <a:avLst/>
          </a:prstGeom>
          <a:noFill/>
          <a:ln>
            <a:noFill/>
          </a:ln>
        </p:spPr>
        <p:txBody>
          <a:bodyPr spcFirstLastPara="1" wrap="square" lIns="91425" tIns="45700" rIns="91425" bIns="45700" anchor="t" anchorCtr="0">
            <a:normAutofit fontScale="25000" lnSpcReduction="20000"/>
          </a:bodyPr>
          <a:lstStyle/>
          <a:p>
            <a:pPr marL="522288" marR="0" lvl="0" indent="-365125" algn="l" rtl="0">
              <a:lnSpc>
                <a:spcPct val="90000"/>
              </a:lnSpc>
              <a:spcBef>
                <a:spcPts val="0"/>
              </a:spcBef>
              <a:spcAft>
                <a:spcPts val="0"/>
              </a:spcAft>
              <a:buClr>
                <a:schemeClr val="dk1"/>
              </a:buClr>
              <a:buSzPts val="2400"/>
              <a:buFont typeface="Arial"/>
              <a:buNone/>
            </a:pPr>
            <a:endParaRPr lang="en-US" sz="2400" b="1" i="0" u="none" strike="noStrike" cap="none" dirty="0">
              <a:solidFill>
                <a:srgbClr val="0070C0"/>
              </a:solidFill>
              <a:latin typeface="Arial"/>
              <a:ea typeface="Arial"/>
              <a:cs typeface="Arial"/>
              <a:sym typeface="Arial"/>
            </a:endParaRPr>
          </a:p>
          <a:p>
            <a:pPr marL="1493838" marR="0" lvl="0" indent="-1373188" algn="l" rtl="0">
              <a:lnSpc>
                <a:spcPct val="120000"/>
              </a:lnSpc>
              <a:spcBef>
                <a:spcPts val="600"/>
              </a:spcBef>
              <a:spcAft>
                <a:spcPts val="0"/>
              </a:spcAft>
              <a:buClr>
                <a:schemeClr val="dk1"/>
              </a:buClr>
              <a:buSzPts val="2400"/>
              <a:buFont typeface="Arial"/>
              <a:buNone/>
            </a:pPr>
            <a:r>
              <a:rPr lang="en-US" sz="8000" b="1" i="0" u="none" strike="noStrike" cap="none" dirty="0">
                <a:solidFill>
                  <a:srgbClr val="0070C0"/>
                </a:solidFill>
                <a:latin typeface="Arial"/>
                <a:ea typeface="Arial"/>
                <a:cs typeface="Arial"/>
                <a:sym typeface="Arial"/>
              </a:rPr>
              <a:t>Session 1: </a:t>
            </a:r>
            <a:r>
              <a:rPr lang="en-US" sz="8000" i="0" u="none" strike="noStrike" cap="none" dirty="0">
                <a:solidFill>
                  <a:schemeClr val="dk1"/>
                </a:solidFill>
                <a:latin typeface="Arial"/>
                <a:ea typeface="Arial"/>
                <a:cs typeface="Arial"/>
                <a:sym typeface="Arial"/>
              </a:rPr>
              <a:t>Work toward enhanced pride and improved community commitment to the importance of public education.</a:t>
            </a:r>
          </a:p>
          <a:p>
            <a:pPr marL="1493838" marR="0" lvl="0" indent="-1373188" algn="l" rtl="0">
              <a:lnSpc>
                <a:spcPct val="120000"/>
              </a:lnSpc>
              <a:spcBef>
                <a:spcPts val="600"/>
              </a:spcBef>
              <a:spcAft>
                <a:spcPts val="0"/>
              </a:spcAft>
              <a:buClr>
                <a:schemeClr val="dk1"/>
              </a:buClr>
              <a:buSzPts val="2400"/>
              <a:buFont typeface="Arial"/>
              <a:buNone/>
            </a:pPr>
            <a:r>
              <a:rPr lang="en-US" sz="8000" b="1" dirty="0">
                <a:solidFill>
                  <a:srgbClr val="0070C0"/>
                </a:solidFill>
              </a:rPr>
              <a:t>Session 2:</a:t>
            </a:r>
            <a:r>
              <a:rPr lang="en-US" sz="8000" b="1" dirty="0"/>
              <a:t> </a:t>
            </a:r>
            <a:r>
              <a:rPr lang="en-US" sz="8000" dirty="0"/>
              <a:t>Improve staff recruitment and retention including additional staff support and payment of competitive salaries.</a:t>
            </a:r>
          </a:p>
          <a:p>
            <a:pPr marL="1493838" marR="0" lvl="0" indent="-1373188" algn="l" rtl="0">
              <a:lnSpc>
                <a:spcPct val="120000"/>
              </a:lnSpc>
              <a:spcBef>
                <a:spcPts val="600"/>
              </a:spcBef>
              <a:spcAft>
                <a:spcPts val="0"/>
              </a:spcAft>
              <a:buClr>
                <a:schemeClr val="dk1"/>
              </a:buClr>
              <a:buSzPts val="2400"/>
              <a:buFont typeface="Arial"/>
              <a:buNone/>
            </a:pPr>
            <a:r>
              <a:rPr lang="en-US" sz="8000" b="1" i="0" u="none" strike="noStrike" cap="none" dirty="0">
                <a:solidFill>
                  <a:srgbClr val="0070C0"/>
                </a:solidFill>
                <a:latin typeface="Arial"/>
                <a:ea typeface="Arial"/>
                <a:cs typeface="Arial"/>
                <a:sym typeface="Arial"/>
              </a:rPr>
              <a:t>Session 3: </a:t>
            </a:r>
            <a:r>
              <a:rPr lang="en-US" sz="8000" i="0" u="none" strike="noStrike" cap="none" dirty="0">
                <a:solidFill>
                  <a:schemeClr val="dk1"/>
                </a:solidFill>
                <a:latin typeface="Arial"/>
                <a:ea typeface="Arial"/>
                <a:cs typeface="Arial"/>
                <a:sym typeface="Arial"/>
              </a:rPr>
              <a:t>Expand the availability</a:t>
            </a:r>
            <a:r>
              <a:rPr lang="en-US" sz="8000" dirty="0"/>
              <a:t> of quality early childhood education programs citywide.</a:t>
            </a:r>
          </a:p>
          <a:p>
            <a:pPr marL="1493838" marR="0" lvl="0" indent="-1373188" algn="l" rtl="0">
              <a:lnSpc>
                <a:spcPct val="120000"/>
              </a:lnSpc>
              <a:spcBef>
                <a:spcPts val="600"/>
              </a:spcBef>
              <a:spcAft>
                <a:spcPts val="0"/>
              </a:spcAft>
              <a:buClr>
                <a:schemeClr val="dk1"/>
              </a:buClr>
              <a:buSzPts val="2400"/>
              <a:buFont typeface="Arial"/>
              <a:buNone/>
            </a:pPr>
            <a:r>
              <a:rPr lang="en-US" sz="8000" b="1" i="0" u="none" strike="noStrike" cap="none" dirty="0">
                <a:solidFill>
                  <a:srgbClr val="0070C0"/>
                </a:solidFill>
                <a:latin typeface="Arial"/>
                <a:ea typeface="Arial"/>
                <a:cs typeface="Arial"/>
                <a:sym typeface="Arial"/>
              </a:rPr>
              <a:t>Session </a:t>
            </a:r>
            <a:r>
              <a:rPr lang="en-US" sz="8000" b="1" dirty="0">
                <a:solidFill>
                  <a:srgbClr val="0070C0"/>
                </a:solidFill>
              </a:rPr>
              <a:t>4: </a:t>
            </a:r>
            <a:r>
              <a:rPr lang="en-US" sz="8000" dirty="0"/>
              <a:t>Provide a consistent middle school/junior high model both in configuration and curriculum to improve academic achievement. Address discipline and low attendance challenges.</a:t>
            </a:r>
          </a:p>
          <a:p>
            <a:pPr marL="1493838" marR="0" lvl="0" indent="-1373188" algn="l" rtl="0">
              <a:lnSpc>
                <a:spcPct val="120000"/>
              </a:lnSpc>
              <a:spcBef>
                <a:spcPts val="600"/>
              </a:spcBef>
              <a:spcAft>
                <a:spcPts val="0"/>
              </a:spcAft>
              <a:buClr>
                <a:schemeClr val="dk1"/>
              </a:buClr>
              <a:buSzPts val="2400"/>
              <a:buFont typeface="Arial"/>
              <a:buNone/>
            </a:pPr>
            <a:r>
              <a:rPr lang="en-US" sz="8000" b="1" dirty="0">
                <a:solidFill>
                  <a:srgbClr val="0070C0"/>
                </a:solidFill>
              </a:rPr>
              <a:t>Session 5</a:t>
            </a:r>
            <a:r>
              <a:rPr lang="en-US" sz="8000" b="1" dirty="0"/>
              <a:t>: </a:t>
            </a:r>
            <a:r>
              <a:rPr lang="en-US" sz="8000" dirty="0"/>
              <a:t>Consolidate, right-size and make more equitable and functional facilities at all levels (elementary, middle school and high school) so that curricula and programs are equivalent and buildings at optimum efficiency. </a:t>
            </a:r>
          </a:p>
          <a:p>
            <a:pPr marL="228600" marR="0" lvl="0" indent="-76200" algn="l" rtl="0">
              <a:lnSpc>
                <a:spcPct val="90000"/>
              </a:lnSpc>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884754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43A6-B0DE-D346-B7E6-32903B8E8EE7}"/>
              </a:ext>
            </a:extLst>
          </p:cNvPr>
          <p:cNvSpPr>
            <a:spLocks noGrp="1"/>
          </p:cNvSpPr>
          <p:nvPr>
            <p:ph type="title"/>
          </p:nvPr>
        </p:nvSpPr>
        <p:spPr>
          <a:xfrm>
            <a:off x="831850" y="1720129"/>
            <a:ext cx="10515600" cy="2852737"/>
          </a:xfrm>
        </p:spPr>
        <p:txBody>
          <a:bodyPr/>
          <a:lstStyle/>
          <a:p>
            <a:r>
              <a:rPr lang="en-US" dirty="0"/>
              <a:t>Priority #1</a:t>
            </a:r>
          </a:p>
        </p:txBody>
      </p:sp>
      <p:sp>
        <p:nvSpPr>
          <p:cNvPr id="3" name="Text Placeholder 2">
            <a:extLst>
              <a:ext uri="{FF2B5EF4-FFF2-40B4-BE49-F238E27FC236}">
                <a16:creationId xmlns:a16="http://schemas.microsoft.com/office/drawing/2014/main" id="{510F8B7C-ED69-6541-9C74-03421EC30B1A}"/>
              </a:ext>
            </a:extLst>
          </p:cNvPr>
          <p:cNvSpPr>
            <a:spLocks noGrp="1"/>
          </p:cNvSpPr>
          <p:nvPr>
            <p:ph type="body" idx="1"/>
          </p:nvPr>
        </p:nvSpPr>
        <p:spPr/>
        <p:txBody>
          <a:bodyPr>
            <a:normAutofit/>
          </a:bodyPr>
          <a:lstStyle/>
          <a:p>
            <a:r>
              <a:rPr lang="en-US" sz="4000" b="1" dirty="0">
                <a:solidFill>
                  <a:schemeClr val="accent1"/>
                </a:solidFill>
              </a:rPr>
              <a:t>DISTRICT CULTURE</a:t>
            </a:r>
          </a:p>
        </p:txBody>
      </p:sp>
    </p:spTree>
    <p:extLst>
      <p:ext uri="{BB962C8B-B14F-4D97-AF65-F5344CB8AC3E}">
        <p14:creationId xmlns:p14="http://schemas.microsoft.com/office/powerpoint/2010/main" val="25056705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p:txBody>
          <a:bodyPr>
            <a:normAutofit/>
          </a:bodyPr>
          <a:lstStyle/>
          <a:p>
            <a:r>
              <a:rPr lang="en-US" dirty="0"/>
              <a:t>Priority #1 </a:t>
            </a:r>
          </a:p>
        </p:txBody>
      </p:sp>
      <p:sp>
        <p:nvSpPr>
          <p:cNvPr id="5" name="Rectangle 4">
            <a:extLst>
              <a:ext uri="{FF2B5EF4-FFF2-40B4-BE49-F238E27FC236}">
                <a16:creationId xmlns:a16="http://schemas.microsoft.com/office/drawing/2014/main" id="{43DEE272-B460-98D5-75A8-2F8671E8E03F}"/>
              </a:ext>
            </a:extLst>
          </p:cNvPr>
          <p:cNvSpPr/>
          <p:nvPr/>
        </p:nvSpPr>
        <p:spPr>
          <a:xfrm>
            <a:off x="-542309" y="2232159"/>
            <a:ext cx="5289406" cy="5386090"/>
          </a:xfrm>
          <a:prstGeom prst="rect">
            <a:avLst/>
          </a:prstGeom>
          <a:noFill/>
        </p:spPr>
        <p:txBody>
          <a:bodyPr wrap="square" lIns="91440" tIns="45720" rIns="91440" bIns="45720">
            <a:spAutoFit/>
          </a:bodyPr>
          <a:lstStyle/>
          <a:p>
            <a:pPr algn="ctr"/>
            <a:r>
              <a:rPr lang="en-US" sz="34400" dirty="0">
                <a:solidFill>
                  <a:schemeClr val="bg1">
                    <a:lumMod val="95000"/>
                  </a:schemeClr>
                </a:solidFill>
                <a:latin typeface="Impact" panose="020B0806030902050204" pitchFamily="34" charset="0"/>
              </a:rPr>
              <a:t>#1</a:t>
            </a:r>
            <a:endParaRPr lang="en-US" sz="34400" b="1" cap="none" spc="0" dirty="0">
              <a:ln w="10160">
                <a:solidFill>
                  <a:schemeClr val="accent5"/>
                </a:solidFill>
                <a:prstDash val="solid"/>
              </a:ln>
              <a:solidFill>
                <a:schemeClr val="bg1">
                  <a:lumMod val="95000"/>
                </a:schemeClr>
              </a:solidFill>
              <a:effectLst>
                <a:outerShdw blurRad="38100" dist="22860" dir="5400000" algn="tl" rotWithShape="0">
                  <a:srgbClr val="000000">
                    <a:alpha val="30000"/>
                  </a:srgbClr>
                </a:outerShdw>
              </a:effectLst>
              <a:latin typeface="Impact" panose="020B0806030902050204" pitchFamily="34" charset="0"/>
            </a:endParaRPr>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838200" y="2285999"/>
            <a:ext cx="3257145" cy="3890963"/>
          </a:xfrm>
        </p:spPr>
        <p:txBody>
          <a:bodyPr>
            <a:normAutofit/>
          </a:bodyPr>
          <a:lstStyle/>
          <a:p>
            <a:pPr marL="0" indent="0">
              <a:buNone/>
            </a:pPr>
            <a:r>
              <a:rPr lang="en-US" sz="4800" b="1" dirty="0">
                <a:solidFill>
                  <a:schemeClr val="accent1"/>
                </a:solidFill>
              </a:rPr>
              <a:t>DISTRICT CULTURE</a:t>
            </a:r>
          </a:p>
          <a:p>
            <a:pPr marL="0" indent="0">
              <a:buNone/>
            </a:pPr>
            <a:br>
              <a:rPr lang="en-US" sz="3600" dirty="0"/>
            </a:br>
            <a:endParaRPr lang="en-US" sz="3600" dirty="0"/>
          </a:p>
        </p:txBody>
      </p:sp>
      <p:sp>
        <p:nvSpPr>
          <p:cNvPr id="4" name="Content Placeholder 3">
            <a:extLst>
              <a:ext uri="{FF2B5EF4-FFF2-40B4-BE49-F238E27FC236}">
                <a16:creationId xmlns:a16="http://schemas.microsoft.com/office/drawing/2014/main" id="{67009F82-5312-4A44-A62D-7412EC56C3BF}"/>
              </a:ext>
            </a:extLst>
          </p:cNvPr>
          <p:cNvSpPr>
            <a:spLocks noGrp="1"/>
          </p:cNvSpPr>
          <p:nvPr>
            <p:ph sz="half" idx="2"/>
          </p:nvPr>
        </p:nvSpPr>
        <p:spPr>
          <a:xfrm>
            <a:off x="4445540" y="2285999"/>
            <a:ext cx="6908260" cy="4336870"/>
          </a:xfrm>
        </p:spPr>
        <p:txBody>
          <a:bodyPr>
            <a:normAutofit/>
          </a:bodyPr>
          <a:lstStyle/>
          <a:p>
            <a:pPr marL="114300" indent="0">
              <a:buNone/>
            </a:pPr>
            <a:r>
              <a:rPr lang="en-US" sz="3600" b="1" dirty="0">
                <a:solidFill>
                  <a:srgbClr val="0070C0"/>
                </a:solidFill>
              </a:rPr>
              <a:t>Action Steps</a:t>
            </a:r>
          </a:p>
          <a:p>
            <a:pPr lvl="1" fontAlgn="base"/>
            <a:r>
              <a:rPr lang="en-US" sz="3200" dirty="0"/>
              <a:t>Communicate a new Vision for District that reflects the new administration and opportunities</a:t>
            </a:r>
          </a:p>
          <a:p>
            <a:pPr lvl="1" fontAlgn="base"/>
            <a:r>
              <a:rPr lang="en-US" sz="3200" dirty="0"/>
              <a:t>Reflect the Vision within the work of the District</a:t>
            </a:r>
          </a:p>
        </p:txBody>
      </p:sp>
    </p:spTree>
    <p:extLst>
      <p:ext uri="{BB962C8B-B14F-4D97-AF65-F5344CB8AC3E}">
        <p14:creationId xmlns:p14="http://schemas.microsoft.com/office/powerpoint/2010/main" val="2672714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43A6-B0DE-D346-B7E6-32903B8E8EE7}"/>
              </a:ext>
            </a:extLst>
          </p:cNvPr>
          <p:cNvSpPr>
            <a:spLocks noGrp="1"/>
          </p:cNvSpPr>
          <p:nvPr>
            <p:ph type="title"/>
          </p:nvPr>
        </p:nvSpPr>
        <p:spPr/>
        <p:txBody>
          <a:bodyPr/>
          <a:lstStyle/>
          <a:p>
            <a:r>
              <a:rPr lang="en-US" dirty="0"/>
              <a:t>Priority #2</a:t>
            </a:r>
          </a:p>
        </p:txBody>
      </p:sp>
      <p:sp>
        <p:nvSpPr>
          <p:cNvPr id="3" name="Text Placeholder 2">
            <a:extLst>
              <a:ext uri="{FF2B5EF4-FFF2-40B4-BE49-F238E27FC236}">
                <a16:creationId xmlns:a16="http://schemas.microsoft.com/office/drawing/2014/main" id="{510F8B7C-ED69-6541-9C74-03421EC30B1A}"/>
              </a:ext>
            </a:extLst>
          </p:cNvPr>
          <p:cNvSpPr>
            <a:spLocks noGrp="1"/>
          </p:cNvSpPr>
          <p:nvPr>
            <p:ph type="body" idx="1"/>
          </p:nvPr>
        </p:nvSpPr>
        <p:spPr/>
        <p:txBody>
          <a:bodyPr>
            <a:normAutofit/>
          </a:bodyPr>
          <a:lstStyle/>
          <a:p>
            <a:r>
              <a:rPr lang="en-US" sz="4000" b="1" dirty="0">
                <a:solidFill>
                  <a:schemeClr val="accent1"/>
                </a:solidFill>
              </a:rPr>
              <a:t>HIGH QUALITY STAFF</a:t>
            </a:r>
          </a:p>
        </p:txBody>
      </p:sp>
    </p:spTree>
    <p:extLst>
      <p:ext uri="{BB962C8B-B14F-4D97-AF65-F5344CB8AC3E}">
        <p14:creationId xmlns:p14="http://schemas.microsoft.com/office/powerpoint/2010/main" val="2604953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p:txBody>
          <a:bodyPr>
            <a:normAutofit/>
          </a:bodyPr>
          <a:lstStyle/>
          <a:p>
            <a:r>
              <a:rPr lang="en-US" dirty="0"/>
              <a:t>Priority #2 </a:t>
            </a:r>
          </a:p>
        </p:txBody>
      </p:sp>
      <p:sp>
        <p:nvSpPr>
          <p:cNvPr id="5" name="Rectangle 4">
            <a:extLst>
              <a:ext uri="{FF2B5EF4-FFF2-40B4-BE49-F238E27FC236}">
                <a16:creationId xmlns:a16="http://schemas.microsoft.com/office/drawing/2014/main" id="{7F0422C7-2C34-9835-4CA2-71A9FFF49444}"/>
              </a:ext>
            </a:extLst>
          </p:cNvPr>
          <p:cNvSpPr/>
          <p:nvPr/>
        </p:nvSpPr>
        <p:spPr>
          <a:xfrm>
            <a:off x="-542309" y="2232159"/>
            <a:ext cx="5289406" cy="5386090"/>
          </a:xfrm>
          <a:prstGeom prst="rect">
            <a:avLst/>
          </a:prstGeom>
          <a:noFill/>
        </p:spPr>
        <p:txBody>
          <a:bodyPr wrap="square" lIns="91440" tIns="45720" rIns="91440" bIns="45720">
            <a:spAutoFit/>
          </a:bodyPr>
          <a:lstStyle/>
          <a:p>
            <a:pPr algn="ctr"/>
            <a:r>
              <a:rPr lang="en-US" sz="34400" dirty="0">
                <a:solidFill>
                  <a:schemeClr val="bg1">
                    <a:lumMod val="95000"/>
                  </a:schemeClr>
                </a:solidFill>
                <a:latin typeface="Impact" panose="020B0806030902050204" pitchFamily="34" charset="0"/>
              </a:rPr>
              <a:t>#2</a:t>
            </a:r>
            <a:endParaRPr lang="en-US" sz="34400" b="1" cap="none" spc="0" dirty="0">
              <a:ln w="10160">
                <a:solidFill>
                  <a:schemeClr val="accent5"/>
                </a:solidFill>
                <a:prstDash val="solid"/>
              </a:ln>
              <a:solidFill>
                <a:schemeClr val="bg1">
                  <a:lumMod val="95000"/>
                </a:schemeClr>
              </a:solidFill>
              <a:effectLst>
                <a:outerShdw blurRad="38100" dist="22860" dir="5400000" algn="tl" rotWithShape="0">
                  <a:srgbClr val="000000">
                    <a:alpha val="30000"/>
                  </a:srgbClr>
                </a:outerShdw>
              </a:effectLst>
              <a:latin typeface="Impact" panose="020B0806030902050204" pitchFamily="34" charset="0"/>
            </a:endParaRPr>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838200" y="2285999"/>
            <a:ext cx="3257145" cy="3890963"/>
          </a:xfrm>
        </p:spPr>
        <p:txBody>
          <a:bodyPr>
            <a:normAutofit fontScale="92500" lnSpcReduction="20000"/>
          </a:bodyPr>
          <a:lstStyle/>
          <a:p>
            <a:pPr marL="0" indent="0">
              <a:buNone/>
            </a:pPr>
            <a:r>
              <a:rPr lang="en-US" sz="4800" b="1" dirty="0">
                <a:solidFill>
                  <a:schemeClr val="accent1"/>
                </a:solidFill>
              </a:rPr>
              <a:t>HIGH QUALITY STAFF</a:t>
            </a:r>
            <a:endParaRPr lang="en-US" sz="3600" dirty="0"/>
          </a:p>
        </p:txBody>
      </p:sp>
      <p:sp>
        <p:nvSpPr>
          <p:cNvPr id="4" name="Content Placeholder 3">
            <a:extLst>
              <a:ext uri="{FF2B5EF4-FFF2-40B4-BE49-F238E27FC236}">
                <a16:creationId xmlns:a16="http://schemas.microsoft.com/office/drawing/2014/main" id="{67009F82-5312-4A44-A62D-7412EC56C3BF}"/>
              </a:ext>
            </a:extLst>
          </p:cNvPr>
          <p:cNvSpPr>
            <a:spLocks noGrp="1"/>
          </p:cNvSpPr>
          <p:nvPr>
            <p:ph sz="half" idx="2"/>
          </p:nvPr>
        </p:nvSpPr>
        <p:spPr>
          <a:xfrm>
            <a:off x="4445540" y="2285999"/>
            <a:ext cx="7324928" cy="3890964"/>
          </a:xfrm>
        </p:spPr>
        <p:txBody>
          <a:bodyPr>
            <a:normAutofit fontScale="92500" lnSpcReduction="20000"/>
          </a:bodyPr>
          <a:lstStyle/>
          <a:p>
            <a:pPr marL="114300" indent="0" fontAlgn="base">
              <a:buNone/>
            </a:pPr>
            <a:r>
              <a:rPr lang="en-US" sz="2800" b="1" dirty="0">
                <a:solidFill>
                  <a:srgbClr val="0070C0"/>
                </a:solidFill>
              </a:rPr>
              <a:t>Action Steps</a:t>
            </a:r>
          </a:p>
          <a:p>
            <a:pPr fontAlgn="base"/>
            <a:r>
              <a:rPr lang="en-US" sz="2400" dirty="0"/>
              <a:t>Prioritize identified compensation</a:t>
            </a:r>
          </a:p>
          <a:p>
            <a:pPr fontAlgn="base"/>
            <a:r>
              <a:rPr lang="en-US" sz="2400" dirty="0"/>
              <a:t>Identify and communicate advantages of SJSD</a:t>
            </a:r>
          </a:p>
          <a:p>
            <a:pPr fontAlgn="base"/>
            <a:r>
              <a:rPr lang="en-US" sz="2400" dirty="0"/>
              <a:t>Evaluate mentoring programs </a:t>
            </a:r>
          </a:p>
          <a:p>
            <a:pPr fontAlgn="base"/>
            <a:r>
              <a:rPr lang="en-US" sz="2400" dirty="0"/>
              <a:t>Evaluate coaching</a:t>
            </a:r>
          </a:p>
          <a:p>
            <a:pPr fontAlgn="base"/>
            <a:r>
              <a:rPr lang="en-US" sz="2400" dirty="0"/>
              <a:t>Staff that reflects District values</a:t>
            </a:r>
          </a:p>
          <a:p>
            <a:pPr fontAlgn="base"/>
            <a:r>
              <a:rPr lang="en-US" sz="2400" dirty="0"/>
              <a:t>Align evaluation of employees to expectations</a:t>
            </a:r>
          </a:p>
          <a:p>
            <a:pPr fontAlgn="base"/>
            <a:r>
              <a:rPr lang="en-US" sz="2400" dirty="0"/>
              <a:t>Align professional development to District goals</a:t>
            </a:r>
          </a:p>
          <a:p>
            <a:pPr fontAlgn="base"/>
            <a:r>
              <a:rPr lang="en-US" sz="2400" dirty="0"/>
              <a:t>Ensure effective principals in every building</a:t>
            </a:r>
          </a:p>
          <a:p>
            <a:pPr fontAlgn="base"/>
            <a:r>
              <a:rPr lang="en-US" sz="2400" dirty="0"/>
              <a:t>Hire support staff as needed</a:t>
            </a:r>
          </a:p>
        </p:txBody>
      </p:sp>
    </p:spTree>
    <p:extLst>
      <p:ext uri="{BB962C8B-B14F-4D97-AF65-F5344CB8AC3E}">
        <p14:creationId xmlns:p14="http://schemas.microsoft.com/office/powerpoint/2010/main" val="17356466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43A6-B0DE-D346-B7E6-32903B8E8EE7}"/>
              </a:ext>
            </a:extLst>
          </p:cNvPr>
          <p:cNvSpPr>
            <a:spLocks noGrp="1"/>
          </p:cNvSpPr>
          <p:nvPr>
            <p:ph type="title"/>
          </p:nvPr>
        </p:nvSpPr>
        <p:spPr/>
        <p:txBody>
          <a:bodyPr/>
          <a:lstStyle/>
          <a:p>
            <a:r>
              <a:rPr lang="en-US" dirty="0"/>
              <a:t>Priority #3</a:t>
            </a:r>
          </a:p>
        </p:txBody>
      </p:sp>
      <p:sp>
        <p:nvSpPr>
          <p:cNvPr id="3" name="Text Placeholder 2">
            <a:extLst>
              <a:ext uri="{FF2B5EF4-FFF2-40B4-BE49-F238E27FC236}">
                <a16:creationId xmlns:a16="http://schemas.microsoft.com/office/drawing/2014/main" id="{510F8B7C-ED69-6541-9C74-03421EC30B1A}"/>
              </a:ext>
            </a:extLst>
          </p:cNvPr>
          <p:cNvSpPr>
            <a:spLocks noGrp="1"/>
          </p:cNvSpPr>
          <p:nvPr>
            <p:ph type="body" idx="1"/>
          </p:nvPr>
        </p:nvSpPr>
        <p:spPr/>
        <p:txBody>
          <a:bodyPr>
            <a:normAutofit/>
          </a:bodyPr>
          <a:lstStyle/>
          <a:p>
            <a:r>
              <a:rPr lang="en-US" sz="4000" b="1" dirty="0">
                <a:solidFill>
                  <a:schemeClr val="accent1"/>
                </a:solidFill>
              </a:rPr>
              <a:t>STUDENT PERFORMANCE PK-5</a:t>
            </a:r>
          </a:p>
        </p:txBody>
      </p:sp>
    </p:spTree>
    <p:extLst>
      <p:ext uri="{BB962C8B-B14F-4D97-AF65-F5344CB8AC3E}">
        <p14:creationId xmlns:p14="http://schemas.microsoft.com/office/powerpoint/2010/main" val="1390119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p:txBody>
          <a:bodyPr>
            <a:normAutofit/>
          </a:bodyPr>
          <a:lstStyle/>
          <a:p>
            <a:r>
              <a:rPr lang="en-US" dirty="0"/>
              <a:t>Priority #3</a:t>
            </a:r>
          </a:p>
        </p:txBody>
      </p:sp>
      <p:sp>
        <p:nvSpPr>
          <p:cNvPr id="5" name="Rectangle 4">
            <a:extLst>
              <a:ext uri="{FF2B5EF4-FFF2-40B4-BE49-F238E27FC236}">
                <a16:creationId xmlns:a16="http://schemas.microsoft.com/office/drawing/2014/main" id="{7F0422C7-2C34-9835-4CA2-71A9FFF49444}"/>
              </a:ext>
            </a:extLst>
          </p:cNvPr>
          <p:cNvSpPr/>
          <p:nvPr/>
        </p:nvSpPr>
        <p:spPr>
          <a:xfrm>
            <a:off x="-542309" y="2232159"/>
            <a:ext cx="5289406" cy="5386090"/>
          </a:xfrm>
          <a:prstGeom prst="rect">
            <a:avLst/>
          </a:prstGeom>
          <a:noFill/>
        </p:spPr>
        <p:txBody>
          <a:bodyPr wrap="square" lIns="91440" tIns="45720" rIns="91440" bIns="45720">
            <a:spAutoFit/>
          </a:bodyPr>
          <a:lstStyle/>
          <a:p>
            <a:pPr algn="ctr"/>
            <a:r>
              <a:rPr lang="en-US" sz="34400" dirty="0">
                <a:solidFill>
                  <a:schemeClr val="bg1">
                    <a:lumMod val="95000"/>
                  </a:schemeClr>
                </a:solidFill>
                <a:latin typeface="Impact" panose="020B0806030902050204" pitchFamily="34" charset="0"/>
              </a:rPr>
              <a:t>#3</a:t>
            </a:r>
            <a:endParaRPr lang="en-US" sz="34400" b="1" cap="none" spc="0" dirty="0">
              <a:ln w="10160">
                <a:solidFill>
                  <a:schemeClr val="accent5"/>
                </a:solidFill>
                <a:prstDash val="solid"/>
              </a:ln>
              <a:solidFill>
                <a:schemeClr val="bg1">
                  <a:lumMod val="95000"/>
                </a:schemeClr>
              </a:solidFill>
              <a:effectLst>
                <a:outerShdw blurRad="38100" dist="22860" dir="5400000" algn="tl" rotWithShape="0">
                  <a:srgbClr val="000000">
                    <a:alpha val="30000"/>
                  </a:srgbClr>
                </a:outerShdw>
              </a:effectLst>
              <a:latin typeface="Impact" panose="020B0806030902050204" pitchFamily="34" charset="0"/>
            </a:endParaRPr>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838200" y="2285999"/>
            <a:ext cx="3257145" cy="3890963"/>
          </a:xfrm>
        </p:spPr>
        <p:txBody>
          <a:bodyPr>
            <a:normAutofit fontScale="77500" lnSpcReduction="20000"/>
          </a:bodyPr>
          <a:lstStyle/>
          <a:p>
            <a:pPr marL="0" indent="0">
              <a:buNone/>
            </a:pPr>
            <a:r>
              <a:rPr lang="en-US" b="1" dirty="0">
                <a:solidFill>
                  <a:schemeClr val="accent1"/>
                </a:solidFill>
              </a:rPr>
              <a:t>STUDENT</a:t>
            </a:r>
          </a:p>
          <a:p>
            <a:pPr marL="0" indent="0">
              <a:buNone/>
            </a:pPr>
            <a:r>
              <a:rPr lang="en-US" b="1" dirty="0">
                <a:solidFill>
                  <a:schemeClr val="accent1"/>
                </a:solidFill>
              </a:rPr>
              <a:t>PERFORMANCE </a:t>
            </a:r>
          </a:p>
          <a:p>
            <a:pPr marL="0" indent="0">
              <a:buNone/>
            </a:pPr>
            <a:r>
              <a:rPr lang="en-US" b="1" dirty="0">
                <a:solidFill>
                  <a:schemeClr val="accent1"/>
                </a:solidFill>
              </a:rPr>
              <a:t>PK-5</a:t>
            </a:r>
            <a:endParaRPr lang="en-US" dirty="0"/>
          </a:p>
        </p:txBody>
      </p:sp>
      <p:sp>
        <p:nvSpPr>
          <p:cNvPr id="4" name="Content Placeholder 3">
            <a:extLst>
              <a:ext uri="{FF2B5EF4-FFF2-40B4-BE49-F238E27FC236}">
                <a16:creationId xmlns:a16="http://schemas.microsoft.com/office/drawing/2014/main" id="{67009F82-5312-4A44-A62D-7412EC56C3BF}"/>
              </a:ext>
            </a:extLst>
          </p:cNvPr>
          <p:cNvSpPr>
            <a:spLocks noGrp="1"/>
          </p:cNvSpPr>
          <p:nvPr>
            <p:ph sz="half" idx="2"/>
          </p:nvPr>
        </p:nvSpPr>
        <p:spPr>
          <a:xfrm>
            <a:off x="4445540" y="2285999"/>
            <a:ext cx="7324928" cy="3890964"/>
          </a:xfrm>
        </p:spPr>
        <p:txBody>
          <a:bodyPr>
            <a:normAutofit fontScale="77500" lnSpcReduction="20000"/>
          </a:bodyPr>
          <a:lstStyle/>
          <a:p>
            <a:pPr marL="114300" indent="0" fontAlgn="base">
              <a:buNone/>
            </a:pPr>
            <a:r>
              <a:rPr lang="en-US" sz="2800" b="1" dirty="0">
                <a:solidFill>
                  <a:srgbClr val="0070C0"/>
                </a:solidFill>
              </a:rPr>
              <a:t>Action Steps</a:t>
            </a:r>
          </a:p>
          <a:p>
            <a:pPr fontAlgn="base"/>
            <a:r>
              <a:rPr lang="en-US" dirty="0"/>
              <a:t>Identify optimal school size and capacity</a:t>
            </a:r>
          </a:p>
          <a:p>
            <a:pPr fontAlgn="base"/>
            <a:r>
              <a:rPr lang="en-US" dirty="0"/>
              <a:t>Enhance Early Childhood opportunities</a:t>
            </a:r>
          </a:p>
          <a:p>
            <a:pPr fontAlgn="base"/>
            <a:r>
              <a:rPr lang="en-US" dirty="0"/>
              <a:t>Support and improve instructional practices</a:t>
            </a:r>
          </a:p>
          <a:p>
            <a:pPr fontAlgn="base"/>
            <a:r>
              <a:rPr lang="en-US" dirty="0"/>
              <a:t>Create environment for success</a:t>
            </a:r>
          </a:p>
          <a:p>
            <a:pPr fontAlgn="base"/>
            <a:r>
              <a:rPr lang="en-US" dirty="0"/>
              <a:t>Audit current practices</a:t>
            </a:r>
          </a:p>
          <a:p>
            <a:pPr fontAlgn="base"/>
            <a:r>
              <a:rPr lang="en-US" dirty="0"/>
              <a:t>Identify goals, instructional practice, and curriculum</a:t>
            </a:r>
          </a:p>
          <a:p>
            <a:pPr fontAlgn="base"/>
            <a:r>
              <a:rPr lang="en-US" dirty="0"/>
              <a:t>Attendance initiative</a:t>
            </a:r>
          </a:p>
          <a:p>
            <a:pPr fontAlgn="base"/>
            <a:r>
              <a:rPr lang="en-US" dirty="0"/>
              <a:t>Root causes of learning problems/practices</a:t>
            </a:r>
          </a:p>
          <a:p>
            <a:pPr fontAlgn="base"/>
            <a:r>
              <a:rPr lang="en-US" dirty="0"/>
              <a:t>Strategies for improved student behaviors</a:t>
            </a:r>
          </a:p>
        </p:txBody>
      </p:sp>
    </p:spTree>
    <p:extLst>
      <p:ext uri="{BB962C8B-B14F-4D97-AF65-F5344CB8AC3E}">
        <p14:creationId xmlns:p14="http://schemas.microsoft.com/office/powerpoint/2010/main" val="1852117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43A6-B0DE-D346-B7E6-32903B8E8EE7}"/>
              </a:ext>
            </a:extLst>
          </p:cNvPr>
          <p:cNvSpPr>
            <a:spLocks noGrp="1"/>
          </p:cNvSpPr>
          <p:nvPr>
            <p:ph type="title"/>
          </p:nvPr>
        </p:nvSpPr>
        <p:spPr/>
        <p:txBody>
          <a:bodyPr/>
          <a:lstStyle/>
          <a:p>
            <a:r>
              <a:rPr lang="en-US" dirty="0"/>
              <a:t>Priority #4</a:t>
            </a:r>
          </a:p>
        </p:txBody>
      </p:sp>
      <p:sp>
        <p:nvSpPr>
          <p:cNvPr id="3" name="Text Placeholder 2">
            <a:extLst>
              <a:ext uri="{FF2B5EF4-FFF2-40B4-BE49-F238E27FC236}">
                <a16:creationId xmlns:a16="http://schemas.microsoft.com/office/drawing/2014/main" id="{510F8B7C-ED69-6541-9C74-03421EC30B1A}"/>
              </a:ext>
            </a:extLst>
          </p:cNvPr>
          <p:cNvSpPr>
            <a:spLocks noGrp="1"/>
          </p:cNvSpPr>
          <p:nvPr>
            <p:ph type="body" idx="1"/>
          </p:nvPr>
        </p:nvSpPr>
        <p:spPr>
          <a:xfrm>
            <a:off x="831850" y="4589463"/>
            <a:ext cx="10295062" cy="1500187"/>
          </a:xfrm>
        </p:spPr>
        <p:txBody>
          <a:bodyPr>
            <a:normAutofit/>
          </a:bodyPr>
          <a:lstStyle/>
          <a:p>
            <a:r>
              <a:rPr lang="en-US" sz="4000" b="1" dirty="0">
                <a:solidFill>
                  <a:schemeClr val="accent1"/>
                </a:solidFill>
              </a:rPr>
              <a:t>IMPROVING STUDENT PERFORMANCE IN SECONDARY SCHOOLS</a:t>
            </a:r>
          </a:p>
        </p:txBody>
      </p:sp>
    </p:spTree>
    <p:extLst>
      <p:ext uri="{BB962C8B-B14F-4D97-AF65-F5344CB8AC3E}">
        <p14:creationId xmlns:p14="http://schemas.microsoft.com/office/powerpoint/2010/main" val="14794735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p:txBody>
          <a:bodyPr>
            <a:normAutofit/>
          </a:bodyPr>
          <a:lstStyle/>
          <a:p>
            <a:r>
              <a:rPr lang="en-US" dirty="0"/>
              <a:t>Priority #4</a:t>
            </a:r>
          </a:p>
        </p:txBody>
      </p:sp>
      <p:sp>
        <p:nvSpPr>
          <p:cNvPr id="5" name="Rectangle 4">
            <a:extLst>
              <a:ext uri="{FF2B5EF4-FFF2-40B4-BE49-F238E27FC236}">
                <a16:creationId xmlns:a16="http://schemas.microsoft.com/office/drawing/2014/main" id="{7F0422C7-2C34-9835-4CA2-71A9FFF49444}"/>
              </a:ext>
            </a:extLst>
          </p:cNvPr>
          <p:cNvSpPr/>
          <p:nvPr/>
        </p:nvSpPr>
        <p:spPr>
          <a:xfrm>
            <a:off x="-542309" y="2232159"/>
            <a:ext cx="5289406" cy="5386090"/>
          </a:xfrm>
          <a:prstGeom prst="rect">
            <a:avLst/>
          </a:prstGeom>
          <a:noFill/>
        </p:spPr>
        <p:txBody>
          <a:bodyPr wrap="square" lIns="91440" tIns="45720" rIns="91440" bIns="45720">
            <a:spAutoFit/>
          </a:bodyPr>
          <a:lstStyle/>
          <a:p>
            <a:pPr algn="ctr"/>
            <a:r>
              <a:rPr lang="en-US" sz="34400" dirty="0">
                <a:solidFill>
                  <a:schemeClr val="bg1">
                    <a:lumMod val="95000"/>
                  </a:schemeClr>
                </a:solidFill>
                <a:latin typeface="Impact" panose="020B0806030902050204" pitchFamily="34" charset="0"/>
              </a:rPr>
              <a:t>#4</a:t>
            </a:r>
            <a:endParaRPr lang="en-US" sz="34400" b="1" cap="none" spc="0" dirty="0">
              <a:ln w="10160">
                <a:solidFill>
                  <a:schemeClr val="accent5"/>
                </a:solidFill>
                <a:prstDash val="solid"/>
              </a:ln>
              <a:solidFill>
                <a:schemeClr val="bg1">
                  <a:lumMod val="95000"/>
                </a:schemeClr>
              </a:solidFill>
              <a:effectLst>
                <a:outerShdw blurRad="38100" dist="22860" dir="5400000" algn="tl" rotWithShape="0">
                  <a:srgbClr val="000000">
                    <a:alpha val="30000"/>
                  </a:srgbClr>
                </a:outerShdw>
              </a:effectLst>
              <a:latin typeface="Impact" panose="020B0806030902050204" pitchFamily="34" charset="0"/>
            </a:endParaRPr>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838200" y="2285999"/>
            <a:ext cx="3257145" cy="3890963"/>
          </a:xfrm>
        </p:spPr>
        <p:txBody>
          <a:bodyPr>
            <a:normAutofit fontScale="92500" lnSpcReduction="10000"/>
          </a:bodyPr>
          <a:lstStyle/>
          <a:p>
            <a:pPr marL="0" indent="0">
              <a:buNone/>
            </a:pPr>
            <a:r>
              <a:rPr lang="en-US" sz="3200" b="1" dirty="0">
                <a:solidFill>
                  <a:schemeClr val="accent1"/>
                </a:solidFill>
              </a:rPr>
              <a:t>IMPROVING STUDENT PERFORMANCE IN SECONDARY SCHOOLS</a:t>
            </a:r>
            <a:endParaRPr lang="en-US" sz="2400" dirty="0"/>
          </a:p>
        </p:txBody>
      </p:sp>
      <p:sp>
        <p:nvSpPr>
          <p:cNvPr id="4" name="Content Placeholder 3">
            <a:extLst>
              <a:ext uri="{FF2B5EF4-FFF2-40B4-BE49-F238E27FC236}">
                <a16:creationId xmlns:a16="http://schemas.microsoft.com/office/drawing/2014/main" id="{67009F82-5312-4A44-A62D-7412EC56C3BF}"/>
              </a:ext>
            </a:extLst>
          </p:cNvPr>
          <p:cNvSpPr>
            <a:spLocks noGrp="1"/>
          </p:cNvSpPr>
          <p:nvPr>
            <p:ph sz="half" idx="2"/>
          </p:nvPr>
        </p:nvSpPr>
        <p:spPr>
          <a:xfrm>
            <a:off x="4445540" y="1969345"/>
            <a:ext cx="7324928" cy="4635602"/>
          </a:xfrm>
        </p:spPr>
        <p:txBody>
          <a:bodyPr>
            <a:normAutofit fontScale="92500" lnSpcReduction="10000"/>
          </a:bodyPr>
          <a:lstStyle/>
          <a:p>
            <a:pPr marL="114300" indent="0" fontAlgn="base">
              <a:buNone/>
            </a:pPr>
            <a:r>
              <a:rPr lang="en-US" sz="2400" b="1" dirty="0">
                <a:solidFill>
                  <a:srgbClr val="0070C0"/>
                </a:solidFill>
              </a:rPr>
              <a:t>Action Steps</a:t>
            </a:r>
          </a:p>
          <a:p>
            <a:pPr fontAlgn="base"/>
            <a:r>
              <a:rPr lang="en-US" sz="2400" dirty="0"/>
              <a:t>Implement Middle School model with teaming</a:t>
            </a:r>
          </a:p>
          <a:p>
            <a:pPr fontAlgn="base"/>
            <a:r>
              <a:rPr lang="en-US" sz="2400" dirty="0"/>
              <a:t>Transition to 9-12 High School model to block scheduling</a:t>
            </a:r>
          </a:p>
          <a:p>
            <a:pPr fontAlgn="base"/>
            <a:r>
              <a:rPr lang="en-US" sz="2400" dirty="0"/>
              <a:t>Ensure equity</a:t>
            </a:r>
          </a:p>
          <a:p>
            <a:pPr marL="114300" indent="0" fontAlgn="base">
              <a:buNone/>
            </a:pPr>
            <a:r>
              <a:rPr lang="en-US" sz="2400" b="1" dirty="0">
                <a:solidFill>
                  <a:srgbClr val="0070C0"/>
                </a:solidFill>
              </a:rPr>
              <a:t>To Change Grade Structures</a:t>
            </a:r>
          </a:p>
          <a:p>
            <a:pPr fontAlgn="base"/>
            <a:r>
              <a:rPr lang="en-US" sz="2400" dirty="0"/>
              <a:t>Identify optimal school size and capacity</a:t>
            </a:r>
          </a:p>
          <a:p>
            <a:pPr fontAlgn="base"/>
            <a:r>
              <a:rPr lang="en-US" sz="2400" dirty="0"/>
              <a:t>Define philosophy at each level</a:t>
            </a:r>
          </a:p>
          <a:p>
            <a:pPr fontAlgn="base"/>
            <a:r>
              <a:rPr lang="en-US" sz="2400" dirty="0"/>
              <a:t>Identify enrollment goals</a:t>
            </a:r>
          </a:p>
          <a:p>
            <a:pPr fontAlgn="base"/>
            <a:r>
              <a:rPr lang="en-US" sz="2400" dirty="0"/>
              <a:t>Study impact on students and families</a:t>
            </a:r>
          </a:p>
          <a:p>
            <a:pPr fontAlgn="base"/>
            <a:r>
              <a:rPr lang="en-US" sz="2400" dirty="0"/>
              <a:t>Develop financial profile for middle school transition </a:t>
            </a:r>
          </a:p>
        </p:txBody>
      </p:sp>
      <p:sp>
        <p:nvSpPr>
          <p:cNvPr id="6" name="Content Placeholder 3">
            <a:extLst>
              <a:ext uri="{FF2B5EF4-FFF2-40B4-BE49-F238E27FC236}">
                <a16:creationId xmlns:a16="http://schemas.microsoft.com/office/drawing/2014/main" id="{6DB03799-B10E-FED0-ED20-C75ADA268929}"/>
              </a:ext>
            </a:extLst>
          </p:cNvPr>
          <p:cNvSpPr txBox="1">
            <a:spLocks/>
          </p:cNvSpPr>
          <p:nvPr/>
        </p:nvSpPr>
        <p:spPr>
          <a:xfrm>
            <a:off x="4445540" y="3411119"/>
            <a:ext cx="7324928" cy="91440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b="1" dirty="0">
              <a:solidFill>
                <a:schemeClr val="accent2"/>
              </a:solidFill>
            </a:endParaRPr>
          </a:p>
        </p:txBody>
      </p:sp>
      <p:sp>
        <p:nvSpPr>
          <p:cNvPr id="7" name="Content Placeholder 3">
            <a:extLst>
              <a:ext uri="{FF2B5EF4-FFF2-40B4-BE49-F238E27FC236}">
                <a16:creationId xmlns:a16="http://schemas.microsoft.com/office/drawing/2014/main" id="{9213E3EF-DE15-0022-B0A8-47474E33585D}"/>
              </a:ext>
            </a:extLst>
          </p:cNvPr>
          <p:cNvSpPr txBox="1">
            <a:spLocks/>
          </p:cNvSpPr>
          <p:nvPr/>
        </p:nvSpPr>
        <p:spPr>
          <a:xfrm>
            <a:off x="4445540" y="4325521"/>
            <a:ext cx="2376500" cy="2258160"/>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p>
        </p:txBody>
      </p:sp>
      <p:sp>
        <p:nvSpPr>
          <p:cNvPr id="8" name="Content Placeholder 3">
            <a:extLst>
              <a:ext uri="{FF2B5EF4-FFF2-40B4-BE49-F238E27FC236}">
                <a16:creationId xmlns:a16="http://schemas.microsoft.com/office/drawing/2014/main" id="{90F8F56A-39FC-6866-EF64-762A6B9A8C38}"/>
              </a:ext>
            </a:extLst>
          </p:cNvPr>
          <p:cNvSpPr txBox="1">
            <a:spLocks/>
          </p:cNvSpPr>
          <p:nvPr/>
        </p:nvSpPr>
        <p:spPr>
          <a:xfrm>
            <a:off x="6643936" y="4344771"/>
            <a:ext cx="5304636" cy="2258160"/>
          </a:xfrm>
          <a:prstGeom prst="rect">
            <a:avLst/>
          </a:prstGeom>
        </p:spPr>
        <p:txBody>
          <a:bodyPr vert="horz" lIns="91440" tIns="45720" rIns="91440" bIns="45720" numCol="1"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sz="2400" dirty="0"/>
          </a:p>
        </p:txBody>
      </p:sp>
    </p:spTree>
    <p:extLst>
      <p:ext uri="{BB962C8B-B14F-4D97-AF65-F5344CB8AC3E}">
        <p14:creationId xmlns:p14="http://schemas.microsoft.com/office/powerpoint/2010/main" val="36148342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43A6-B0DE-D346-B7E6-32903B8E8EE7}"/>
              </a:ext>
            </a:extLst>
          </p:cNvPr>
          <p:cNvSpPr>
            <a:spLocks noGrp="1"/>
          </p:cNvSpPr>
          <p:nvPr>
            <p:ph type="title"/>
          </p:nvPr>
        </p:nvSpPr>
        <p:spPr/>
        <p:txBody>
          <a:bodyPr/>
          <a:lstStyle/>
          <a:p>
            <a:r>
              <a:rPr lang="en-US" dirty="0"/>
              <a:t>Priority #5</a:t>
            </a:r>
          </a:p>
        </p:txBody>
      </p:sp>
      <p:sp>
        <p:nvSpPr>
          <p:cNvPr id="3" name="Text Placeholder 2">
            <a:extLst>
              <a:ext uri="{FF2B5EF4-FFF2-40B4-BE49-F238E27FC236}">
                <a16:creationId xmlns:a16="http://schemas.microsoft.com/office/drawing/2014/main" id="{510F8B7C-ED69-6541-9C74-03421EC30B1A}"/>
              </a:ext>
            </a:extLst>
          </p:cNvPr>
          <p:cNvSpPr>
            <a:spLocks noGrp="1"/>
          </p:cNvSpPr>
          <p:nvPr>
            <p:ph type="body" idx="1"/>
          </p:nvPr>
        </p:nvSpPr>
        <p:spPr>
          <a:xfrm>
            <a:off x="831850" y="4589463"/>
            <a:ext cx="10295062" cy="1500187"/>
          </a:xfrm>
        </p:spPr>
        <p:txBody>
          <a:bodyPr>
            <a:normAutofit/>
          </a:bodyPr>
          <a:lstStyle/>
          <a:p>
            <a:r>
              <a:rPr lang="en-US" sz="4000" b="1" dirty="0">
                <a:solidFill>
                  <a:schemeClr val="accent1"/>
                </a:solidFill>
              </a:rPr>
              <a:t>FACILITIES </a:t>
            </a:r>
          </a:p>
        </p:txBody>
      </p:sp>
    </p:spTree>
    <p:extLst>
      <p:ext uri="{BB962C8B-B14F-4D97-AF65-F5344CB8AC3E}">
        <p14:creationId xmlns:p14="http://schemas.microsoft.com/office/powerpoint/2010/main" val="2271408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B8AFD-E66C-C642-B39B-C6B7336F0309}"/>
              </a:ext>
            </a:extLst>
          </p:cNvPr>
          <p:cNvSpPr>
            <a:spLocks noGrp="1"/>
          </p:cNvSpPr>
          <p:nvPr>
            <p:ph type="title"/>
          </p:nvPr>
        </p:nvSpPr>
        <p:spPr/>
        <p:txBody>
          <a:bodyPr>
            <a:normAutofit/>
          </a:bodyPr>
          <a:lstStyle/>
          <a:p>
            <a:r>
              <a:rPr lang="en-US" dirty="0"/>
              <a:t>Priority #5</a:t>
            </a:r>
          </a:p>
        </p:txBody>
      </p:sp>
      <p:sp>
        <p:nvSpPr>
          <p:cNvPr id="5" name="Rectangle 4">
            <a:extLst>
              <a:ext uri="{FF2B5EF4-FFF2-40B4-BE49-F238E27FC236}">
                <a16:creationId xmlns:a16="http://schemas.microsoft.com/office/drawing/2014/main" id="{7F0422C7-2C34-9835-4CA2-71A9FFF49444}"/>
              </a:ext>
            </a:extLst>
          </p:cNvPr>
          <p:cNvSpPr/>
          <p:nvPr/>
        </p:nvSpPr>
        <p:spPr>
          <a:xfrm>
            <a:off x="-542309" y="2232159"/>
            <a:ext cx="5289406" cy="5386090"/>
          </a:xfrm>
          <a:prstGeom prst="rect">
            <a:avLst/>
          </a:prstGeom>
          <a:noFill/>
        </p:spPr>
        <p:txBody>
          <a:bodyPr wrap="square" lIns="91440" tIns="45720" rIns="91440" bIns="45720">
            <a:spAutoFit/>
          </a:bodyPr>
          <a:lstStyle/>
          <a:p>
            <a:pPr algn="ctr"/>
            <a:r>
              <a:rPr lang="en-US" sz="34400" dirty="0">
                <a:solidFill>
                  <a:schemeClr val="bg1">
                    <a:lumMod val="95000"/>
                  </a:schemeClr>
                </a:solidFill>
                <a:latin typeface="Impact" panose="020B0806030902050204" pitchFamily="34" charset="0"/>
              </a:rPr>
              <a:t>#5</a:t>
            </a:r>
            <a:endParaRPr lang="en-US" sz="34400" b="1" cap="none" spc="0" dirty="0">
              <a:ln w="10160">
                <a:solidFill>
                  <a:schemeClr val="accent5"/>
                </a:solidFill>
                <a:prstDash val="solid"/>
              </a:ln>
              <a:solidFill>
                <a:schemeClr val="bg1">
                  <a:lumMod val="95000"/>
                </a:schemeClr>
              </a:solidFill>
              <a:effectLst>
                <a:outerShdw blurRad="38100" dist="22860" dir="5400000" algn="tl" rotWithShape="0">
                  <a:srgbClr val="000000">
                    <a:alpha val="30000"/>
                  </a:srgbClr>
                </a:outerShdw>
              </a:effectLst>
              <a:latin typeface="Impact" panose="020B0806030902050204" pitchFamily="34" charset="0"/>
            </a:endParaRPr>
          </a:p>
        </p:txBody>
      </p:sp>
      <p:sp>
        <p:nvSpPr>
          <p:cNvPr id="3" name="Content Placeholder 2">
            <a:extLst>
              <a:ext uri="{FF2B5EF4-FFF2-40B4-BE49-F238E27FC236}">
                <a16:creationId xmlns:a16="http://schemas.microsoft.com/office/drawing/2014/main" id="{2D962437-EC97-4745-9F31-675784DF0EA4}"/>
              </a:ext>
            </a:extLst>
          </p:cNvPr>
          <p:cNvSpPr>
            <a:spLocks noGrp="1"/>
          </p:cNvSpPr>
          <p:nvPr>
            <p:ph sz="half" idx="1"/>
          </p:nvPr>
        </p:nvSpPr>
        <p:spPr>
          <a:xfrm>
            <a:off x="838200" y="2285999"/>
            <a:ext cx="3257145" cy="3890963"/>
          </a:xfrm>
        </p:spPr>
        <p:txBody>
          <a:bodyPr>
            <a:normAutofit/>
          </a:bodyPr>
          <a:lstStyle/>
          <a:p>
            <a:pPr marL="0" indent="0">
              <a:buNone/>
            </a:pPr>
            <a:r>
              <a:rPr lang="en-US" sz="3200" b="1" dirty="0">
                <a:solidFill>
                  <a:schemeClr val="accent1"/>
                </a:solidFill>
              </a:rPr>
              <a:t>FACILITIES</a:t>
            </a:r>
            <a:endParaRPr lang="en-US" sz="2400" dirty="0"/>
          </a:p>
        </p:txBody>
      </p:sp>
      <p:sp>
        <p:nvSpPr>
          <p:cNvPr id="4" name="Content Placeholder 3">
            <a:extLst>
              <a:ext uri="{FF2B5EF4-FFF2-40B4-BE49-F238E27FC236}">
                <a16:creationId xmlns:a16="http://schemas.microsoft.com/office/drawing/2014/main" id="{67009F82-5312-4A44-A62D-7412EC56C3BF}"/>
              </a:ext>
            </a:extLst>
          </p:cNvPr>
          <p:cNvSpPr>
            <a:spLocks noGrp="1"/>
          </p:cNvSpPr>
          <p:nvPr>
            <p:ph sz="half" idx="2"/>
          </p:nvPr>
        </p:nvSpPr>
        <p:spPr>
          <a:xfrm>
            <a:off x="4445540" y="2285999"/>
            <a:ext cx="7297822" cy="4094253"/>
          </a:xfrm>
        </p:spPr>
        <p:txBody>
          <a:bodyPr>
            <a:normAutofit/>
          </a:bodyPr>
          <a:lstStyle/>
          <a:p>
            <a:pPr marL="114300" indent="0" fontAlgn="base">
              <a:buNone/>
            </a:pPr>
            <a:r>
              <a:rPr lang="en-US" sz="3200" b="1" dirty="0">
                <a:solidFill>
                  <a:srgbClr val="0070C0"/>
                </a:solidFill>
              </a:rPr>
              <a:t>Action Steps</a:t>
            </a:r>
          </a:p>
          <a:p>
            <a:pPr fontAlgn="base"/>
            <a:r>
              <a:rPr lang="en-US" sz="2600" dirty="0"/>
              <a:t>Analyze existing architectural/demographic studies</a:t>
            </a:r>
          </a:p>
          <a:p>
            <a:pPr fontAlgn="base"/>
            <a:r>
              <a:rPr lang="en-US" sz="2600" dirty="0"/>
              <a:t>Develop comprehensive plan of which </a:t>
            </a:r>
            <a:br>
              <a:rPr lang="en-US" sz="2600" dirty="0"/>
            </a:br>
            <a:r>
              <a:rPr lang="en-US" sz="2600" dirty="0"/>
              <a:t>buildings need to be maintained, renovated, retired, converted, or replaced</a:t>
            </a:r>
          </a:p>
          <a:p>
            <a:pPr fontAlgn="base"/>
            <a:r>
              <a:rPr lang="en-US" sz="2600" dirty="0"/>
              <a:t>Consider transportation and feeder </a:t>
            </a:r>
            <a:br>
              <a:rPr lang="en-US" sz="2600" dirty="0"/>
            </a:br>
            <a:r>
              <a:rPr lang="en-US" sz="2600" dirty="0"/>
              <a:t>school patterns</a:t>
            </a:r>
          </a:p>
        </p:txBody>
      </p:sp>
    </p:spTree>
    <p:extLst>
      <p:ext uri="{BB962C8B-B14F-4D97-AF65-F5344CB8AC3E}">
        <p14:creationId xmlns:p14="http://schemas.microsoft.com/office/powerpoint/2010/main" val="19265156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8D45C-F9FF-B240-A4DD-6F217C471FA0}"/>
              </a:ext>
            </a:extLst>
          </p:cNvPr>
          <p:cNvSpPr>
            <a:spLocks noGrp="1"/>
          </p:cNvSpPr>
          <p:nvPr>
            <p:ph type="title"/>
          </p:nvPr>
        </p:nvSpPr>
        <p:spPr>
          <a:xfrm>
            <a:off x="831850" y="1080656"/>
            <a:ext cx="10515600" cy="1381990"/>
          </a:xfrm>
        </p:spPr>
        <p:txBody>
          <a:bodyPr>
            <a:normAutofit/>
          </a:bodyPr>
          <a:lstStyle/>
          <a:p>
            <a:r>
              <a:rPr lang="en-US" sz="8000" dirty="0"/>
              <a:t>Conclusion</a:t>
            </a:r>
          </a:p>
        </p:txBody>
      </p:sp>
      <p:sp>
        <p:nvSpPr>
          <p:cNvPr id="3" name="Text Placeholder 2">
            <a:extLst>
              <a:ext uri="{FF2B5EF4-FFF2-40B4-BE49-F238E27FC236}">
                <a16:creationId xmlns:a16="http://schemas.microsoft.com/office/drawing/2014/main" id="{C5A2ACF0-E914-464C-AA36-1528A88BE70B}"/>
              </a:ext>
            </a:extLst>
          </p:cNvPr>
          <p:cNvSpPr>
            <a:spLocks noGrp="1"/>
          </p:cNvSpPr>
          <p:nvPr>
            <p:ph type="body" idx="1"/>
          </p:nvPr>
        </p:nvSpPr>
        <p:spPr>
          <a:xfrm>
            <a:off x="831850" y="2919845"/>
            <a:ext cx="10515600" cy="3617278"/>
          </a:xfrm>
        </p:spPr>
        <p:txBody>
          <a:bodyPr>
            <a:normAutofit fontScale="92500" lnSpcReduction="10000"/>
          </a:bodyPr>
          <a:lstStyle/>
          <a:p>
            <a:pPr marL="342900" indent="-342900" fontAlgn="base">
              <a:buFont typeface="Arial" panose="020B0604020202020204" pitchFamily="34" charset="0"/>
              <a:buChar char="•"/>
            </a:pPr>
            <a:r>
              <a:rPr lang="en-US" sz="4000" dirty="0">
                <a:solidFill>
                  <a:schemeClr val="bg1"/>
                </a:solidFill>
              </a:rPr>
              <a:t>Great Start </a:t>
            </a:r>
          </a:p>
          <a:p>
            <a:pPr marL="342900" indent="-342900" fontAlgn="base">
              <a:buFont typeface="Arial" panose="020B0604020202020204" pitchFamily="34" charset="0"/>
              <a:buChar char="•"/>
            </a:pPr>
            <a:r>
              <a:rPr lang="en-US" sz="4000" dirty="0">
                <a:solidFill>
                  <a:schemeClr val="bg1"/>
                </a:solidFill>
              </a:rPr>
              <a:t>Need Your Input — Let’s Make it Better</a:t>
            </a:r>
          </a:p>
          <a:p>
            <a:pPr marL="342900" indent="-342900" fontAlgn="base">
              <a:buFont typeface="Arial" panose="020B0604020202020204" pitchFamily="34" charset="0"/>
              <a:buChar char="•"/>
            </a:pPr>
            <a:r>
              <a:rPr lang="en-US" sz="4000" dirty="0">
                <a:solidFill>
                  <a:schemeClr val="bg1"/>
                </a:solidFill>
              </a:rPr>
              <a:t>An Action Plan to Improve Our Schools</a:t>
            </a:r>
          </a:p>
          <a:p>
            <a:pPr marL="342900" indent="-342900" fontAlgn="base">
              <a:buFont typeface="Arial" panose="020B0604020202020204" pitchFamily="34" charset="0"/>
              <a:buChar char="•"/>
            </a:pPr>
            <a:r>
              <a:rPr lang="en-US" sz="4000" dirty="0">
                <a:solidFill>
                  <a:schemeClr val="bg1"/>
                </a:solidFill>
              </a:rPr>
              <a:t>Supported by Community/Staff/Board of Education</a:t>
            </a:r>
          </a:p>
          <a:p>
            <a:pPr marL="342900" indent="-342900" fontAlgn="base">
              <a:buFont typeface="Arial" panose="020B0604020202020204" pitchFamily="34" charset="0"/>
              <a:buChar char="•"/>
            </a:pPr>
            <a:r>
              <a:rPr lang="en-US" sz="4000" b="1" i="1" dirty="0">
                <a:solidFill>
                  <a:schemeClr val="bg1"/>
                </a:solidFill>
              </a:rPr>
              <a:t>A New Day for St. Joe!!</a:t>
            </a:r>
          </a:p>
        </p:txBody>
      </p:sp>
    </p:spTree>
    <p:extLst>
      <p:ext uri="{BB962C8B-B14F-4D97-AF65-F5344CB8AC3E}">
        <p14:creationId xmlns:p14="http://schemas.microsoft.com/office/powerpoint/2010/main" val="123925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80"/>
          <p:cNvSpPr txBox="1">
            <a:spLocks noGrp="1"/>
          </p:cNvSpPr>
          <p:nvPr>
            <p:ph type="title"/>
          </p:nvPr>
        </p:nvSpPr>
        <p:spPr>
          <a:xfrm>
            <a:off x="473075" y="3586162"/>
            <a:ext cx="10515600" cy="2852737"/>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7200"/>
              <a:buFont typeface="Arial"/>
              <a:buNone/>
            </a:pPr>
            <a:r>
              <a:rPr lang="en-US" sz="7200" b="0" i="0" u="none">
                <a:solidFill>
                  <a:schemeClr val="lt1"/>
                </a:solidFill>
                <a:latin typeface="Arial"/>
                <a:ea typeface="Arial"/>
                <a:cs typeface="Arial"/>
                <a:sym typeface="Arial"/>
              </a:rPr>
              <a:t>Small Group </a:t>
            </a: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Work Activity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39"/>
        <p:cNvGrpSpPr/>
        <p:nvPr/>
      </p:nvGrpSpPr>
      <p:grpSpPr>
        <a:xfrm>
          <a:off x="0" y="0"/>
          <a:ext cx="0" cy="0"/>
          <a:chOff x="0" y="0"/>
          <a:chExt cx="0" cy="0"/>
        </a:xfrm>
      </p:grpSpPr>
      <p:sp>
        <p:nvSpPr>
          <p:cNvPr id="740" name="Google Shape;740;p81"/>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Activity</a:t>
            </a:r>
            <a:endParaRPr/>
          </a:p>
        </p:txBody>
      </p:sp>
      <p:sp>
        <p:nvSpPr>
          <p:cNvPr id="741" name="Google Shape;741;p81"/>
          <p:cNvSpPr txBox="1">
            <a:spLocks noGrp="1"/>
          </p:cNvSpPr>
          <p:nvPr>
            <p:ph type="body" idx="1"/>
          </p:nvPr>
        </p:nvSpPr>
        <p:spPr>
          <a:xfrm>
            <a:off x="838200" y="2063750"/>
            <a:ext cx="7127875" cy="4543425"/>
          </a:xfrm>
          <a:prstGeom prst="rect">
            <a:avLst/>
          </a:prstGeom>
          <a:noFill/>
          <a:ln>
            <a:noFill/>
          </a:ln>
        </p:spPr>
        <p:txBody>
          <a:bodyPr spcFirstLastPara="1" wrap="square" lIns="91425" tIns="45700" rIns="91425" bIns="45700" anchor="t" anchorCtr="0">
            <a:normAutofit/>
          </a:bodyPr>
          <a:lstStyle/>
          <a:p>
            <a:pPr marL="457200" marR="0" lvl="0" indent="-457200" algn="l" rtl="0">
              <a:lnSpc>
                <a:spcPct val="90000"/>
              </a:lnSpc>
              <a:spcBef>
                <a:spcPts val="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Select a Recorder and Spokesperson</a:t>
            </a:r>
            <a:endParaRPr/>
          </a:p>
          <a:p>
            <a:pPr marL="457200" marR="0" lvl="0" indent="-3048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Recorder Responsibilities</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Complete the information on the group’s worksheet</a:t>
            </a:r>
            <a:endParaRPr/>
          </a:p>
          <a:p>
            <a:pPr marL="457200" marR="0" lvl="0" indent="-3048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457200" marR="0" lvl="0" indent="-457200" algn="l" rtl="0">
              <a:lnSpc>
                <a:spcPct val="90000"/>
              </a:lnSpc>
              <a:spcBef>
                <a:spcPts val="1000"/>
              </a:spcBef>
              <a:spcAft>
                <a:spcPts val="0"/>
              </a:spcAft>
              <a:buClr>
                <a:schemeClr val="dk1"/>
              </a:buClr>
              <a:buSzPts val="2400"/>
              <a:buFont typeface="Arial"/>
              <a:buAutoNum type="arabicPeriod"/>
            </a:pPr>
            <a:r>
              <a:rPr lang="en-US" sz="2400" b="1" i="0" u="none">
                <a:solidFill>
                  <a:schemeClr val="dk1"/>
                </a:solidFill>
                <a:latin typeface="Arial"/>
                <a:ea typeface="Arial"/>
                <a:cs typeface="Arial"/>
                <a:sym typeface="Arial"/>
              </a:rPr>
              <a:t>Spokesperson Responsibilities </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Facilitate Discussion</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Keep Group Focused/On Task</a:t>
            </a:r>
            <a:endParaRPr/>
          </a:p>
          <a:p>
            <a:pPr marL="685800" marR="0" lvl="1" indent="-228600" algn="l" rtl="0">
              <a:lnSpc>
                <a:spcPct val="90000"/>
              </a:lnSpc>
              <a:spcBef>
                <a:spcPts val="500"/>
              </a:spcBef>
              <a:spcAft>
                <a:spcPts val="0"/>
              </a:spcAft>
              <a:buClr>
                <a:schemeClr val="dk1"/>
              </a:buClr>
              <a:buSzPts val="2000"/>
              <a:buFont typeface="Arial"/>
              <a:buChar char="•"/>
            </a:pPr>
            <a:r>
              <a:rPr lang="en-US" sz="2000" b="0" i="0" u="none" strike="noStrike" cap="none">
                <a:solidFill>
                  <a:schemeClr val="dk1"/>
                </a:solidFill>
                <a:latin typeface="Arial"/>
                <a:ea typeface="Arial"/>
                <a:cs typeface="Arial"/>
                <a:sym typeface="Arial"/>
              </a:rPr>
              <a:t>Report Group’s Information </a:t>
            </a:r>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a:solidFill>
                <a:schemeClr val="dk1"/>
              </a:solidFill>
              <a:latin typeface="Arial"/>
              <a:ea typeface="Arial"/>
              <a:cs typeface="Arial"/>
              <a:sym typeface="Arial"/>
            </a:endParaRPr>
          </a:p>
        </p:txBody>
      </p:sp>
      <p:graphicFrame>
        <p:nvGraphicFramePr>
          <p:cNvPr id="742" name="Google Shape;742;p81"/>
          <p:cNvGraphicFramePr/>
          <p:nvPr/>
        </p:nvGraphicFramePr>
        <p:xfrm>
          <a:off x="8388350" y="2063750"/>
          <a:ext cx="3289300" cy="4257675"/>
        </p:xfrm>
        <a:graphic>
          <a:graphicData uri="http://schemas.openxmlformats.org/presentationml/2006/ole">
            <mc:AlternateContent xmlns:mc="http://schemas.openxmlformats.org/markup-compatibility/2006">
              <mc:Choice xmlns:v="urn:schemas-microsoft-com:vml" Requires="v">
                <p:oleObj r:id="rId3" imgW="3289300" imgH="4257675" progId="Acrobat.Document.DC">
                  <p:embed/>
                </p:oleObj>
              </mc:Choice>
              <mc:Fallback>
                <p:oleObj r:id="rId3" imgW="3289300" imgH="4257675" progId="Acrobat.Document.DC">
                  <p:embed/>
                  <p:pic>
                    <p:nvPicPr>
                      <p:cNvPr id="742" name="Google Shape;742;p81"/>
                      <p:cNvPicPr preferRelativeResize="0"/>
                      <p:nvPr/>
                    </p:nvPicPr>
                    <p:blipFill rotWithShape="1">
                      <a:blip r:embed="rId4">
                        <a:alphaModFix/>
                      </a:blip>
                      <a:srcRect/>
                      <a:stretch/>
                    </p:blipFill>
                    <p:spPr>
                      <a:xfrm>
                        <a:off x="8388350" y="2063750"/>
                        <a:ext cx="3289300" cy="4257675"/>
                      </a:xfrm>
                      <a:prstGeom prst="rect">
                        <a:avLst/>
                      </a:prstGeom>
                      <a:noFill/>
                      <a:ln w="9525" cap="flat" cmpd="sng">
                        <a:solidFill>
                          <a:schemeClr val="dk1"/>
                        </a:solidFill>
                        <a:prstDash val="solid"/>
                        <a:miter lim="800000"/>
                        <a:headEnd type="none" w="sm" len="sm"/>
                        <a:tailEnd type="none" w="sm" len="sm"/>
                      </a:ln>
                    </p:spPr>
                  </p:pic>
                </p:oleObj>
              </mc:Fallback>
            </mc:AlternateContent>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47"/>
        <p:cNvGrpSpPr/>
        <p:nvPr/>
      </p:nvGrpSpPr>
      <p:grpSpPr>
        <a:xfrm>
          <a:off x="0" y="0"/>
          <a:ext cx="0" cy="0"/>
          <a:chOff x="0" y="0"/>
          <a:chExt cx="0" cy="0"/>
        </a:xfrm>
      </p:grpSpPr>
      <p:sp>
        <p:nvSpPr>
          <p:cNvPr id="748" name="Google Shape;748;p82"/>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Worksheet</a:t>
            </a:r>
            <a:endParaRPr/>
          </a:p>
        </p:txBody>
      </p:sp>
      <p:sp>
        <p:nvSpPr>
          <p:cNvPr id="749" name="Google Shape;749;p82"/>
          <p:cNvSpPr txBox="1">
            <a:spLocks noGrp="1"/>
          </p:cNvSpPr>
          <p:nvPr>
            <p:ph type="body" idx="1"/>
          </p:nvPr>
        </p:nvSpPr>
        <p:spPr>
          <a:xfrm>
            <a:off x="838200" y="1927225"/>
            <a:ext cx="10725150" cy="4565650"/>
          </a:xfrm>
          <a:prstGeom prst="rect">
            <a:avLst/>
          </a:prstGeom>
          <a:noFill/>
          <a:ln>
            <a:noFill/>
          </a:ln>
        </p:spPr>
        <p:txBody>
          <a:bodyPr spcFirstLastPara="1" wrap="square" lIns="91425" tIns="45700" rIns="91425" bIns="45700" anchor="t" anchorCtr="0">
            <a:noAutofit/>
          </a:bodyPr>
          <a:lstStyle/>
          <a:p>
            <a:pPr marL="228600" marR="0" lvl="0" indent="-76200" algn="l" rtl="0">
              <a:lnSpc>
                <a:spcPct val="90000"/>
              </a:lnSpc>
              <a:spcBef>
                <a:spcPts val="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Information on worksheet should reflect consensus/general agreement of group members.</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Monitor progress to complete the worksheet in allotted time.</a:t>
            </a:r>
            <a:endParaRPr/>
          </a:p>
          <a:p>
            <a:pPr marL="228600" marR="0" lvl="0" indent="-76200" algn="l" rtl="0">
              <a:lnSpc>
                <a:spcPct val="90000"/>
              </a:lnSpc>
              <a:spcBef>
                <a:spcPts val="1000"/>
              </a:spcBef>
              <a:spcAft>
                <a:spcPts val="0"/>
              </a:spcAft>
              <a:buClr>
                <a:schemeClr val="dk1"/>
              </a:buClr>
              <a:buSzPts val="2400"/>
              <a:buFont typeface="Arial"/>
              <a:buNone/>
            </a:pPr>
            <a:endParaRPr sz="2400" b="0" i="0" u="none">
              <a:solidFill>
                <a:schemeClr val="dk1"/>
              </a:solidFill>
              <a:latin typeface="Arial"/>
              <a:ea typeface="Arial"/>
              <a:cs typeface="Arial"/>
              <a:sym typeface="Arial"/>
            </a:endParaRPr>
          </a:p>
          <a:p>
            <a:pPr marL="228600" marR="0" lvl="0" indent="-228600" algn="l" rtl="0">
              <a:lnSpc>
                <a:spcPct val="90000"/>
              </a:lnSpc>
              <a:spcBef>
                <a:spcPts val="1000"/>
              </a:spcBef>
              <a:spcAft>
                <a:spcPts val="0"/>
              </a:spcAft>
              <a:buClr>
                <a:schemeClr val="dk1"/>
              </a:buClr>
              <a:buSzPts val="2400"/>
              <a:buFont typeface="Arial"/>
              <a:buChar char="•"/>
            </a:pPr>
            <a:r>
              <a:rPr lang="en-US" sz="2400" b="0" i="0" u="none">
                <a:solidFill>
                  <a:schemeClr val="dk1"/>
                </a:solidFill>
                <a:latin typeface="Arial"/>
                <a:ea typeface="Arial"/>
                <a:cs typeface="Arial"/>
                <a:sym typeface="Arial"/>
              </a:rPr>
              <a:t>Only group recorder’s worksheet will be collected.</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54"/>
        <p:cNvGrpSpPr/>
        <p:nvPr/>
      </p:nvGrpSpPr>
      <p:grpSpPr>
        <a:xfrm>
          <a:off x="0" y="0"/>
          <a:ext cx="0" cy="0"/>
          <a:chOff x="0" y="0"/>
          <a:chExt cx="0" cy="0"/>
        </a:xfrm>
      </p:grpSpPr>
      <p:sp>
        <p:nvSpPr>
          <p:cNvPr id="755" name="Google Shape;755;p83"/>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Arial"/>
              <a:buNone/>
            </a:pPr>
            <a:r>
              <a:rPr lang="en-US" sz="4400" b="0" i="0" u="none">
                <a:solidFill>
                  <a:schemeClr val="lt1"/>
                </a:solidFill>
                <a:latin typeface="Arial"/>
                <a:ea typeface="Arial"/>
                <a:cs typeface="Arial"/>
                <a:sym typeface="Arial"/>
              </a:rPr>
              <a:t>Small Group Discussion Norms</a:t>
            </a:r>
            <a:endParaRPr/>
          </a:p>
        </p:txBody>
      </p:sp>
      <p:sp>
        <p:nvSpPr>
          <p:cNvPr id="756" name="Google Shape;756;p83"/>
          <p:cNvSpPr txBox="1">
            <a:spLocks noGrp="1"/>
          </p:cNvSpPr>
          <p:nvPr>
            <p:ph type="body" idx="1"/>
          </p:nvPr>
        </p:nvSpPr>
        <p:spPr>
          <a:xfrm>
            <a:off x="838200" y="1927225"/>
            <a:ext cx="10515600" cy="4249737"/>
          </a:xfrm>
          <a:prstGeom prst="rect">
            <a:avLst/>
          </a:prstGeom>
          <a:noFill/>
          <a:ln>
            <a:noFill/>
          </a:ln>
        </p:spPr>
        <p:txBody>
          <a:bodyPr spcFirstLastPara="1" wrap="square" lIns="91425" tIns="45700" rIns="91425" bIns="45700" anchor="t" anchorCtr="0">
            <a:noAutofit/>
          </a:bodyPr>
          <a:lstStyle/>
          <a:p>
            <a:pPr marL="228600" marR="0" lvl="0" indent="-228600" algn="l" rtl="0">
              <a:lnSpc>
                <a:spcPct val="90000"/>
              </a:lnSpc>
              <a:spcBef>
                <a:spcPts val="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Turn off/silence electronic devices/phones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Give everyone an opportunity to speak</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Be positive; focus on being productive</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Focus on the collective good, not just individual </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Respect the opinions of fellow group members</a:t>
            </a:r>
            <a:endParaRPr/>
          </a:p>
          <a:p>
            <a:pPr marL="228600" marR="0" lvl="0" indent="-228600" algn="l" rtl="0">
              <a:lnSpc>
                <a:spcPct val="90000"/>
              </a:lnSpc>
              <a:spcBef>
                <a:spcPts val="1000"/>
              </a:spcBef>
              <a:spcAft>
                <a:spcPts val="0"/>
              </a:spcAft>
              <a:buClr>
                <a:schemeClr val="dk1"/>
              </a:buClr>
              <a:buSzPts val="2800"/>
              <a:buFont typeface="Arial"/>
              <a:buChar char="•"/>
            </a:pPr>
            <a:r>
              <a:rPr lang="en-US" sz="2800" b="0" i="0" u="none">
                <a:solidFill>
                  <a:schemeClr val="dk1"/>
                </a:solidFill>
                <a:latin typeface="Arial"/>
                <a:ea typeface="Arial"/>
                <a:cs typeface="Arial"/>
                <a:sym typeface="Arial"/>
              </a:rPr>
              <a:t>Stay engaged with the conversation</a:t>
            </a:r>
            <a:endParaRPr/>
          </a:p>
          <a:p>
            <a:pPr marL="228600" marR="0" lvl="0" indent="-50800" algn="l" rtl="0">
              <a:lnSpc>
                <a:spcPct val="90000"/>
              </a:lnSpc>
              <a:spcBef>
                <a:spcPts val="1000"/>
              </a:spcBef>
              <a:spcAft>
                <a:spcPts val="0"/>
              </a:spcAft>
              <a:buClr>
                <a:schemeClr val="dk1"/>
              </a:buClr>
              <a:buSzPts val="2800"/>
              <a:buFont typeface="Arial"/>
              <a:buNone/>
            </a:pPr>
            <a:endParaRPr sz="2800" b="0" i="0" u="none">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761"/>
        <p:cNvGrpSpPr/>
        <p:nvPr/>
      </p:nvGrpSpPr>
      <p:grpSpPr>
        <a:xfrm>
          <a:off x="0" y="0"/>
          <a:ext cx="0" cy="0"/>
          <a:chOff x="0" y="0"/>
          <a:chExt cx="0" cy="0"/>
        </a:xfrm>
      </p:grpSpPr>
      <p:sp>
        <p:nvSpPr>
          <p:cNvPr id="762" name="Google Shape;762;p84"/>
          <p:cNvSpPr txBox="1">
            <a:spLocks noGrp="1"/>
          </p:cNvSpPr>
          <p:nvPr>
            <p:ph type="title"/>
          </p:nvPr>
        </p:nvSpPr>
        <p:spPr>
          <a:xfrm>
            <a:off x="838200" y="365125"/>
            <a:ext cx="10515600" cy="1325562"/>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000"/>
              <a:buFont typeface="Arial"/>
              <a:buNone/>
            </a:pPr>
            <a:r>
              <a:rPr lang="en-US" sz="4000" b="0" i="0" u="none">
                <a:solidFill>
                  <a:schemeClr val="lt1"/>
                </a:solidFill>
                <a:latin typeface="Arial"/>
                <a:ea typeface="Arial"/>
                <a:cs typeface="Arial"/>
                <a:sym typeface="Arial"/>
              </a:rPr>
              <a:t>Small Group Work Tasks</a:t>
            </a:r>
            <a:endParaRPr/>
          </a:p>
        </p:txBody>
      </p:sp>
      <p:sp>
        <p:nvSpPr>
          <p:cNvPr id="763" name="Google Shape;763;p84"/>
          <p:cNvSpPr txBox="1">
            <a:spLocks noGrp="1"/>
          </p:cNvSpPr>
          <p:nvPr>
            <p:ph type="body" idx="1"/>
          </p:nvPr>
        </p:nvSpPr>
        <p:spPr>
          <a:xfrm>
            <a:off x="838200" y="2337847"/>
            <a:ext cx="10725150" cy="4389978"/>
          </a:xfrm>
          <a:prstGeom prst="rect">
            <a:avLst/>
          </a:prstGeom>
          <a:noFill/>
          <a:ln>
            <a:noFill/>
          </a:ln>
        </p:spPr>
        <p:txBody>
          <a:bodyPr spcFirstLastPara="1" wrap="square" lIns="91425" tIns="45700" rIns="91425" bIns="45700" anchor="t" anchorCtr="0">
            <a:normAutofit/>
          </a:bodyPr>
          <a:lstStyle/>
          <a:p>
            <a:pPr marL="0" marR="0" lvl="0" indent="0" algn="l" rtl="0">
              <a:lnSpc>
                <a:spcPct val="110000"/>
              </a:lnSpc>
              <a:spcBef>
                <a:spcPts val="0"/>
              </a:spcBef>
              <a:spcAft>
                <a:spcPts val="0"/>
              </a:spcAft>
              <a:buClr>
                <a:schemeClr val="dk1"/>
              </a:buClr>
              <a:buSzPts val="2800"/>
              <a:buFont typeface="Arial"/>
              <a:buNone/>
            </a:pPr>
            <a:r>
              <a:rPr lang="en-US" sz="2800" b="1" i="0" u="none" dirty="0">
                <a:solidFill>
                  <a:schemeClr val="dk1"/>
                </a:solidFill>
                <a:latin typeface="Arial"/>
                <a:ea typeface="Arial"/>
                <a:cs typeface="Arial"/>
                <a:sym typeface="Arial"/>
              </a:rPr>
              <a:t>Task: Strengthening the Action Plan </a:t>
            </a:r>
            <a:endParaRPr sz="2400" b="0" i="0" u="none" dirty="0">
              <a:solidFill>
                <a:schemeClr val="dk1"/>
              </a:solidFill>
              <a:latin typeface="Arial"/>
              <a:ea typeface="Arial"/>
              <a:cs typeface="Arial"/>
              <a:sym typeface="Arial"/>
            </a:endParaRPr>
          </a:p>
          <a:p>
            <a:pPr marL="234950" marR="0" lvl="0" indent="-234950" algn="l" rtl="0">
              <a:lnSpc>
                <a:spcPct val="200000"/>
              </a:lnSpc>
              <a:spcBef>
                <a:spcPts val="1000"/>
              </a:spcBef>
              <a:spcAft>
                <a:spcPts val="0"/>
              </a:spcAft>
              <a:buClr>
                <a:srgbClr val="000000"/>
              </a:buClr>
              <a:buSzPts val="2600"/>
              <a:buFont typeface="Arial"/>
              <a:buChar char="•"/>
            </a:pPr>
            <a:r>
              <a:rPr lang="en-US" sz="2400" b="0" i="0" u="none" strike="noStrike" dirty="0">
                <a:solidFill>
                  <a:srgbClr val="000000"/>
                </a:solidFill>
                <a:latin typeface="Open Sans"/>
                <a:ea typeface="Open Sans"/>
                <a:cs typeface="Open Sans"/>
                <a:sym typeface="Open Sans"/>
              </a:rPr>
              <a:t>Ideas to Add to the Plan </a:t>
            </a:r>
          </a:p>
          <a:p>
            <a:pPr marL="234950" marR="0" lvl="0" indent="-234950" algn="l" rtl="0">
              <a:lnSpc>
                <a:spcPct val="200000"/>
              </a:lnSpc>
              <a:spcBef>
                <a:spcPts val="1000"/>
              </a:spcBef>
              <a:spcAft>
                <a:spcPts val="0"/>
              </a:spcAft>
              <a:buClr>
                <a:srgbClr val="000000"/>
              </a:buClr>
              <a:buSzPts val="2600"/>
              <a:buFont typeface="Arial"/>
              <a:buChar char="•"/>
            </a:pPr>
            <a:r>
              <a:rPr lang="en-US" sz="2400" dirty="0">
                <a:solidFill>
                  <a:srgbClr val="000000"/>
                </a:solidFill>
                <a:latin typeface="Open Sans"/>
                <a:ea typeface="Open Sans"/>
                <a:cs typeface="Open Sans"/>
                <a:sym typeface="Open Sans"/>
              </a:rPr>
              <a:t>Ideas to Modify, Delete or Change the Action Plan</a:t>
            </a:r>
            <a:br>
              <a:rPr lang="en-US" sz="2800" b="0" i="0" u="none" dirty="0">
                <a:solidFill>
                  <a:schemeClr val="dk1"/>
                </a:solidFill>
                <a:latin typeface="Arial"/>
                <a:ea typeface="Arial"/>
                <a:cs typeface="Arial"/>
                <a:sym typeface="Arial"/>
              </a:rPr>
            </a:br>
            <a:endParaRPr sz="2800" b="0" i="0" u="none" dirty="0">
              <a:solidFill>
                <a:schemeClr val="dk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768"/>
        <p:cNvGrpSpPr/>
        <p:nvPr/>
      </p:nvGrpSpPr>
      <p:grpSpPr>
        <a:xfrm>
          <a:off x="0" y="0"/>
          <a:ext cx="0" cy="0"/>
          <a:chOff x="0" y="0"/>
          <a:chExt cx="0" cy="0"/>
        </a:xfrm>
      </p:grpSpPr>
      <p:sp>
        <p:nvSpPr>
          <p:cNvPr id="769" name="Google Shape;769;p85"/>
          <p:cNvSpPr txBox="1">
            <a:spLocks noGrp="1"/>
          </p:cNvSpPr>
          <p:nvPr>
            <p:ph type="title"/>
          </p:nvPr>
        </p:nvSpPr>
        <p:spPr>
          <a:xfrm>
            <a:off x="441325" y="3335337"/>
            <a:ext cx="10515600" cy="30988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lt1"/>
              </a:buClr>
              <a:buSzPct val="111111"/>
              <a:buFont typeface="Arial"/>
              <a:buNone/>
            </a:pP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4300" b="0" i="0" u="none">
                <a:solidFill>
                  <a:schemeClr val="lt1"/>
                </a:solidFill>
                <a:latin typeface="Arial"/>
                <a:ea typeface="Arial"/>
                <a:cs typeface="Arial"/>
                <a:sym typeface="Arial"/>
              </a:rPr>
            </a:br>
            <a:br>
              <a:rPr lang="en-US" sz="7200" b="0" i="0" u="none">
                <a:solidFill>
                  <a:schemeClr val="lt1"/>
                </a:solidFill>
                <a:latin typeface="Arial"/>
                <a:ea typeface="Arial"/>
                <a:cs typeface="Arial"/>
                <a:sym typeface="Arial"/>
              </a:rPr>
            </a:br>
            <a:r>
              <a:rPr lang="en-US" sz="7200" b="0" i="0" u="none">
                <a:solidFill>
                  <a:schemeClr val="lt1"/>
                </a:solidFill>
                <a:latin typeface="Arial"/>
                <a:ea typeface="Arial"/>
                <a:cs typeface="Arial"/>
                <a:sym typeface="Arial"/>
              </a:rPr>
              <a:t>Small Group Work Activity Reporting</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783"/>
        <p:cNvGrpSpPr/>
        <p:nvPr/>
      </p:nvGrpSpPr>
      <p:grpSpPr>
        <a:xfrm>
          <a:off x="0" y="0"/>
          <a:ext cx="0" cy="0"/>
          <a:chOff x="0" y="0"/>
          <a:chExt cx="0" cy="0"/>
        </a:xfrm>
      </p:grpSpPr>
      <p:sp>
        <p:nvSpPr>
          <p:cNvPr id="784" name="Google Shape;784;p87"/>
          <p:cNvSpPr txBox="1">
            <a:spLocks noGrp="1"/>
          </p:cNvSpPr>
          <p:nvPr>
            <p:ph type="ctrTitle"/>
          </p:nvPr>
        </p:nvSpPr>
        <p:spPr>
          <a:xfrm>
            <a:off x="1524000" y="3725862"/>
            <a:ext cx="9144000" cy="13081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lt1"/>
              </a:buClr>
              <a:buSzPts val="4300"/>
              <a:buFont typeface="Arial"/>
              <a:buNone/>
            </a:pPr>
            <a:r>
              <a:rPr lang="en-US" sz="4300" b="0" i="0" u="none">
                <a:solidFill>
                  <a:schemeClr val="lt1"/>
                </a:solidFill>
                <a:latin typeface="Arial"/>
                <a:ea typeface="Arial"/>
                <a:cs typeface="Arial"/>
                <a:sym typeface="Arial"/>
              </a:rPr>
              <a:t>THANK YOU FOR YOUR PARTICIPATION!</a:t>
            </a:r>
            <a:endParaRPr/>
          </a:p>
        </p:txBody>
      </p:sp>
      <p:sp>
        <p:nvSpPr>
          <p:cNvPr id="785" name="Google Shape;785;p87"/>
          <p:cNvSpPr txBox="1">
            <a:spLocks noGrp="1"/>
          </p:cNvSpPr>
          <p:nvPr>
            <p:ph type="subTitle" idx="1"/>
          </p:nvPr>
        </p:nvSpPr>
        <p:spPr>
          <a:xfrm>
            <a:off x="1524000" y="5110162"/>
            <a:ext cx="9144000" cy="105251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3200"/>
              <a:buNone/>
            </a:pPr>
            <a:r>
              <a:rPr lang="en-US" sz="3200" b="0" i="0" u="none" dirty="0">
                <a:solidFill>
                  <a:schemeClr val="accent1"/>
                </a:solidFill>
                <a:latin typeface="Arial"/>
                <a:ea typeface="Arial"/>
                <a:cs typeface="Arial"/>
                <a:sym typeface="Arial"/>
              </a:rPr>
              <a:t>Community Engagement Meeting </a:t>
            </a:r>
            <a:endParaRPr dirty="0"/>
          </a:p>
          <a:p>
            <a:pPr marL="0" lvl="0" indent="0" algn="ctr" rtl="0">
              <a:lnSpc>
                <a:spcPct val="90000"/>
              </a:lnSpc>
              <a:spcBef>
                <a:spcPts val="1000"/>
              </a:spcBef>
              <a:spcAft>
                <a:spcPts val="0"/>
              </a:spcAft>
              <a:buClr>
                <a:schemeClr val="accent1"/>
              </a:buClr>
              <a:buSzPts val="3200"/>
              <a:buNone/>
            </a:pPr>
            <a:r>
              <a:rPr lang="en-US" sz="3200" dirty="0">
                <a:latin typeface="Arial"/>
                <a:ea typeface="Arial"/>
                <a:cs typeface="Arial"/>
                <a:sym typeface="Arial"/>
              </a:rPr>
              <a:t>October 18</a:t>
            </a:r>
            <a:r>
              <a:rPr lang="en-US" sz="3200" b="0" i="0" u="none" dirty="0">
                <a:solidFill>
                  <a:schemeClr val="accent1"/>
                </a:solidFill>
                <a:latin typeface="Arial"/>
                <a:ea typeface="Arial"/>
                <a:cs typeface="Arial"/>
                <a:sym typeface="Arial"/>
              </a:rPr>
              <a:t>, 2022 </a:t>
            </a: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9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Custom 2">
      <a:dk1>
        <a:srgbClr val="000000"/>
      </a:dk1>
      <a:lt1>
        <a:srgbClr val="FFFFFF"/>
      </a:lt1>
      <a:dk2>
        <a:srgbClr val="008896"/>
      </a:dk2>
      <a:lt2>
        <a:srgbClr val="DBDBD3"/>
      </a:lt2>
      <a:accent1>
        <a:srgbClr val="F7941D"/>
      </a:accent1>
      <a:accent2>
        <a:srgbClr val="B74D9C"/>
      </a:accent2>
      <a:accent3>
        <a:srgbClr val="F067A6"/>
      </a:accent3>
      <a:accent4>
        <a:srgbClr val="80A04C"/>
      </a:accent4>
      <a:accent5>
        <a:srgbClr val="5B9BD5"/>
      </a:accent5>
      <a:accent6>
        <a:srgbClr val="70AD47"/>
      </a:accent6>
      <a:hlink>
        <a:srgbClr val="008795"/>
      </a:hlink>
      <a:folHlink>
        <a:srgbClr val="B64C9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205</TotalTime>
  <Words>3124</Words>
  <Application>Microsoft Macintosh PowerPoint</Application>
  <PresentationFormat>Widescreen</PresentationFormat>
  <Paragraphs>304</Paragraphs>
  <Slides>33</Slides>
  <Notes>33</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33</vt:i4>
      </vt:variant>
    </vt:vector>
  </HeadingPairs>
  <TitlesOfParts>
    <vt:vector size="41" baseType="lpstr">
      <vt:lpstr>Proxima Nova</vt:lpstr>
      <vt:lpstr>Calibri</vt:lpstr>
      <vt:lpstr>Arial</vt:lpstr>
      <vt:lpstr>Wingdings</vt:lpstr>
      <vt:lpstr>Open Sans</vt:lpstr>
      <vt:lpstr>Impact</vt:lpstr>
      <vt:lpstr>Office Theme</vt:lpstr>
      <vt:lpstr>Acrobat.Document.DC</vt:lpstr>
      <vt:lpstr>PowerPoint Presentation</vt:lpstr>
      <vt:lpstr>Action Plan </vt:lpstr>
      <vt:lpstr>Welcome</vt:lpstr>
      <vt:lpstr>Community Engagement Team Co-Chairs</vt:lpstr>
      <vt:lpstr>Vison Forward Is a Partnership</vt:lpstr>
      <vt:lpstr>Sign-in Sheet</vt:lpstr>
      <vt:lpstr>QR Code to Tonight’s Presentation</vt:lpstr>
      <vt:lpstr>Questions/Comments</vt:lpstr>
      <vt:lpstr>A New Day  in St. Joseph School District!</vt:lpstr>
      <vt:lpstr>A New Day in St. Joseph School District</vt:lpstr>
      <vt:lpstr>Action Plan Draft #1 How We Got Here </vt:lpstr>
      <vt:lpstr>How We Got Here</vt:lpstr>
      <vt:lpstr>Process To Develop Draft 1</vt:lpstr>
      <vt:lpstr>Priority Statements</vt:lpstr>
      <vt:lpstr>Priority #1</vt:lpstr>
      <vt:lpstr>Priority #1 </vt:lpstr>
      <vt:lpstr>Priority #2</vt:lpstr>
      <vt:lpstr>Priority #2 </vt:lpstr>
      <vt:lpstr>Priority #3</vt:lpstr>
      <vt:lpstr>Priority #3</vt:lpstr>
      <vt:lpstr>Priority #4</vt:lpstr>
      <vt:lpstr>Priority #4</vt:lpstr>
      <vt:lpstr>Priority #5</vt:lpstr>
      <vt:lpstr>Priority #5</vt:lpstr>
      <vt:lpstr>Conclusion</vt:lpstr>
      <vt:lpstr>Small Group  Work Activity</vt:lpstr>
      <vt:lpstr>Small Group Work Activity</vt:lpstr>
      <vt:lpstr>Small Group Worksheet</vt:lpstr>
      <vt:lpstr>Small Group Discussion Norms</vt:lpstr>
      <vt:lpstr>Small Group Work Tasks</vt:lpstr>
      <vt:lpstr>         Small Group Work Activity Reporting</vt:lpstr>
      <vt:lpstr>THANK YOU FOR YOUR PARTICIPATION!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ELIZABETH ARWAY</dc:creator>
  <cp:lastModifiedBy>LT Office02</cp:lastModifiedBy>
  <cp:revision>12</cp:revision>
  <dcterms:created xsi:type="dcterms:W3CDTF">2022-01-06T14:19:40Z</dcterms:created>
  <dcterms:modified xsi:type="dcterms:W3CDTF">2022-09-19T15:09:25Z</dcterms:modified>
</cp:coreProperties>
</file>