
<file path=[Content_Types].xml><?xml version="1.0" encoding="utf-8"?>
<Types xmlns="http://schemas.openxmlformats.org/package/2006/content-types">
  <Default Extension="bin" ContentType="application/vnd.openxmlformats-officedocument.oleObject"/>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7077075" cy="9363075"/>
  <p:embeddedFontLst>
    <p:embeddedFont>
      <p:font typeface="Calibri" panose="020F0502020204030204" pitchFamily="34" charset="0"/>
      <p:regular r:id="rId44"/>
      <p:bold r:id="rId45"/>
      <p:italic r:id="rId46"/>
      <p:boldItalic r:id="rId47"/>
    </p:embeddedFont>
    <p:embeddedFont>
      <p:font typeface="Impact" panose="020B0806030902050204" pitchFamily="34" charset="0"/>
      <p:regular r:id="rId48"/>
    </p:embeddedFont>
    <p:embeddedFont>
      <p:font typeface="Open Sans" panose="020B0606030504020204" pitchFamily="34" charset="0"/>
      <p:regular r:id="rId49"/>
      <p:bold r:id="rId50"/>
      <p:italic r:id="rId51"/>
      <p:boldItalic r:id="rId52"/>
    </p:embeddedFont>
    <p:embeddedFont>
      <p:font typeface="Proxima Nova" panose="020B060402020202020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jplPP6KO7CIrC10gwMnEh7vHyc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373" y="-998"/>
      </p:cViewPr>
      <p:guideLst>
        <p:guide orient="horz" pos="21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66733" cy="469780"/>
          </a:xfrm>
          <a:prstGeom prst="rect">
            <a:avLst/>
          </a:prstGeom>
          <a:noFill/>
          <a:ln>
            <a:noFill/>
          </a:ln>
        </p:spPr>
        <p:txBody>
          <a:bodyPr spcFirstLastPara="1" wrap="square" lIns="93925" tIns="46950" rIns="93925" bIns="4695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08705" y="0"/>
            <a:ext cx="3066733" cy="469780"/>
          </a:xfrm>
          <a:prstGeom prst="rect">
            <a:avLst/>
          </a:prstGeom>
          <a:noFill/>
          <a:ln>
            <a:noFill/>
          </a:ln>
        </p:spPr>
        <p:txBody>
          <a:bodyPr spcFirstLastPara="1" wrap="square" lIns="93925" tIns="46950" rIns="93925" bIns="4695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93297"/>
            <a:ext cx="3066733" cy="469779"/>
          </a:xfrm>
          <a:prstGeom prst="rect">
            <a:avLst/>
          </a:prstGeom>
          <a:noFill/>
          <a:ln>
            <a:noFill/>
          </a:ln>
        </p:spPr>
        <p:txBody>
          <a:bodyPr spcFirstLastPara="1" wrap="square" lIns="93925" tIns="46950" rIns="93925" bIns="4695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0" lvl="0" indent="0" algn="l" rtl="0">
              <a:lnSpc>
                <a:spcPct val="100000"/>
              </a:lnSpc>
              <a:spcBef>
                <a:spcPts val="0"/>
              </a:spcBef>
              <a:spcAft>
                <a:spcPts val="0"/>
              </a:spcAft>
              <a:buSzPts val="1400"/>
              <a:buNone/>
            </a:pPr>
            <a:endParaRPr/>
          </a:p>
        </p:txBody>
      </p:sp>
      <p:sp>
        <p:nvSpPr>
          <p:cNvPr id="73" name="Google Shape;73;p1: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7" name="Google Shape;77;p2: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endParaRPr/>
          </a:p>
        </p:txBody>
      </p:sp>
      <p:sp>
        <p:nvSpPr>
          <p:cNvPr id="78" name="Google Shape;78;p2: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00: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100: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179388" lvl="0" indent="0" algn="l" rtl="0">
              <a:lnSpc>
                <a:spcPct val="100000"/>
              </a:lnSpc>
              <a:spcBef>
                <a:spcPts val="0"/>
              </a:spcBef>
              <a:spcAft>
                <a:spcPts val="0"/>
              </a:spcAft>
              <a:buSzPts val="1400"/>
              <a:buNone/>
            </a:pPr>
            <a:r>
              <a:rPr lang="en-US" sz="2400"/>
              <a:t>Welcome comments from Dr. Sigrist</a:t>
            </a:r>
            <a:endParaRPr/>
          </a:p>
        </p:txBody>
      </p:sp>
      <p:sp>
        <p:nvSpPr>
          <p:cNvPr id="85" name="Google Shape;85;p100: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69a793397f_0_86: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169a793397f_0_86:notes"/>
          <p:cNvSpPr txBox="1">
            <a:spLocks noGrp="1"/>
          </p:cNvSpPr>
          <p:nvPr>
            <p:ph type="body" idx="1"/>
          </p:nvPr>
        </p:nvSpPr>
        <p:spPr>
          <a:xfrm>
            <a:off x="707708" y="4505980"/>
            <a:ext cx="5661600" cy="3686700"/>
          </a:xfrm>
          <a:prstGeom prst="rect">
            <a:avLst/>
          </a:prstGeom>
          <a:noFill/>
          <a:ln>
            <a:noFill/>
          </a:ln>
        </p:spPr>
        <p:txBody>
          <a:bodyPr spcFirstLastPara="1" wrap="square" lIns="93925" tIns="46950" rIns="93925" bIns="46950" anchor="t" anchorCtr="0">
            <a:noAutofit/>
          </a:bodyPr>
          <a:lstStyle/>
          <a:p>
            <a:pPr marL="179387" lvl="0" indent="0" algn="l" rtl="0">
              <a:lnSpc>
                <a:spcPct val="100000"/>
              </a:lnSpc>
              <a:spcBef>
                <a:spcPts val="0"/>
              </a:spcBef>
              <a:spcAft>
                <a:spcPts val="0"/>
              </a:spcAft>
              <a:buSzPts val="1400"/>
              <a:buNone/>
            </a:pPr>
            <a:r>
              <a:rPr lang="en-US" sz="2400"/>
              <a:t>Dr. Sigrist - Thank you </a:t>
            </a:r>
            <a:endParaRPr/>
          </a:p>
        </p:txBody>
      </p:sp>
      <p:sp>
        <p:nvSpPr>
          <p:cNvPr id="92" name="Google Shape;92;g169a793397f_0_86:notes"/>
          <p:cNvSpPr txBox="1">
            <a:spLocks noGrp="1"/>
          </p:cNvSpPr>
          <p:nvPr>
            <p:ph type="sldNum" idx="12"/>
          </p:nvPr>
        </p:nvSpPr>
        <p:spPr>
          <a:xfrm>
            <a:off x="4008705" y="8893297"/>
            <a:ext cx="3066600" cy="469800"/>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98" name="Google Shape;98;p5: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2400">
                <a:solidFill>
                  <a:srgbClr val="000000"/>
                </a:solidFill>
                <a:latin typeface="Proxima Nova"/>
                <a:ea typeface="Proxima Nova"/>
                <a:cs typeface="Proxima Nova"/>
                <a:sym typeface="Proxima Nova"/>
              </a:rPr>
              <a:t>Dr. Sigrist</a:t>
            </a:r>
            <a:endParaRPr sz="24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2400">
                <a:solidFill>
                  <a:srgbClr val="000000"/>
                </a:solidFill>
                <a:latin typeface="Proxima Nova"/>
                <a:ea typeface="Proxima Nova"/>
                <a:cs typeface="Proxima Nova"/>
                <a:sym typeface="Proxima Nova"/>
              </a:rPr>
              <a:t>Thank you to the Vision Forward co-chairs — Linda Bahrke, David Hinde, Bob Miller and Teresa Simmons.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sz="1400">
              <a:latin typeface="Proxima Nova"/>
              <a:ea typeface="Proxima Nova"/>
              <a:cs typeface="Proxima Nova"/>
              <a:sym typeface="Proxima Nova"/>
            </a:endParaRPr>
          </a:p>
        </p:txBody>
      </p:sp>
      <p:sp>
        <p:nvSpPr>
          <p:cNvPr id="99" name="Google Shape;99;p5: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5</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69a793397f_0_92:notes"/>
          <p:cNvSpPr>
            <a:spLocks noGrp="1" noRot="1" noChangeAspect="1"/>
          </p:cNvSpPr>
          <p:nvPr>
            <p:ph type="sldImg" idx="2"/>
          </p:nvPr>
        </p:nvSpPr>
        <p:spPr>
          <a:xfrm>
            <a:off x="707707" y="1170384"/>
            <a:ext cx="5661600" cy="3159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2" name="Google Shape;112;g169a793397f_0_92:notes"/>
          <p:cNvSpPr txBox="1">
            <a:spLocks noGrp="1"/>
          </p:cNvSpPr>
          <p:nvPr>
            <p:ph type="body" idx="1"/>
          </p:nvPr>
        </p:nvSpPr>
        <p:spPr>
          <a:xfrm>
            <a:off x="707707" y="4505980"/>
            <a:ext cx="5661600" cy="3687000"/>
          </a:xfrm>
          <a:prstGeom prst="rect">
            <a:avLst/>
          </a:prstGeom>
          <a:noFill/>
          <a:ln>
            <a:noFill/>
          </a:ln>
        </p:spPr>
        <p:txBody>
          <a:bodyPr spcFirstLastPara="1" wrap="square" lIns="94100" tIns="47050" rIns="94100" bIns="47050" anchor="t" anchorCtr="0">
            <a:noAutofit/>
          </a:bodyPr>
          <a:lstStyle/>
          <a:p>
            <a:pPr marL="0" lvl="0" indent="0" algn="l" rtl="0">
              <a:spcBef>
                <a:spcPts val="0"/>
              </a:spcBef>
              <a:spcAft>
                <a:spcPts val="0"/>
              </a:spcAft>
              <a:buClr>
                <a:srgbClr val="000000"/>
              </a:buClr>
              <a:buSzPts val="1400"/>
              <a:buFont typeface="Proxima Nova"/>
              <a:buNone/>
            </a:pPr>
            <a:r>
              <a:rPr lang="en-US" sz="2400">
                <a:latin typeface="Proxima Nova"/>
                <a:ea typeface="Proxima Nova"/>
                <a:cs typeface="Proxima Nova"/>
                <a:sym typeface="Proxima Nova"/>
              </a:rPr>
              <a:t>Dr. Sigrist</a:t>
            </a:r>
            <a:r>
              <a:rPr lang="en-US" sz="1400">
                <a:solidFill>
                  <a:srgbClr val="000000"/>
                </a:solidFill>
                <a:latin typeface="Proxima Nova"/>
                <a:ea typeface="Proxima Nova"/>
                <a:cs typeface="Proxima Nova"/>
                <a:sym typeface="Proxima Nova"/>
              </a:rPr>
              <a:t> - Thank you to the many community members and district employees who served on the Vision Forward team.  </a:t>
            </a:r>
            <a:endParaRPr sz="1400">
              <a:solidFill>
                <a:srgbClr val="000000"/>
              </a:solidFill>
              <a:latin typeface="Proxima Nova"/>
              <a:ea typeface="Proxima Nova"/>
              <a:cs typeface="Proxima Nova"/>
              <a:sym typeface="Proxima Nova"/>
            </a:endParaRPr>
          </a:p>
          <a:p>
            <a:pPr marL="0" lvl="0" indent="0" algn="l" rtl="0">
              <a:spcBef>
                <a:spcPts val="0"/>
              </a:spcBef>
              <a:spcAft>
                <a:spcPts val="0"/>
              </a:spcAft>
              <a:buClr>
                <a:srgbClr val="000000"/>
              </a:buClr>
              <a:buSzPts val="1400"/>
              <a:buFont typeface="Proxima Nova"/>
              <a:buNone/>
            </a:pPr>
            <a:endParaRPr sz="1400">
              <a:solidFill>
                <a:srgbClr val="000000"/>
              </a:solidFill>
              <a:latin typeface="Proxima Nova"/>
              <a:ea typeface="Proxima Nova"/>
              <a:cs typeface="Proxima Nova"/>
              <a:sym typeface="Proxima Nova"/>
            </a:endParaRPr>
          </a:p>
          <a:p>
            <a:pPr marL="0" lvl="0" indent="0" algn="l" rtl="0">
              <a:spcBef>
                <a:spcPts val="0"/>
              </a:spcBef>
              <a:spcAft>
                <a:spcPts val="0"/>
              </a:spcAft>
              <a:buClr>
                <a:srgbClr val="000000"/>
              </a:buClr>
              <a:buSzPts val="1400"/>
              <a:buFont typeface="Proxima Nova"/>
              <a:buNone/>
            </a:pPr>
            <a:r>
              <a:rPr lang="en-US" sz="1400">
                <a:solidFill>
                  <a:srgbClr val="000000"/>
                </a:solidFill>
                <a:latin typeface="Proxima Nova"/>
                <a:ea typeface="Proxima Nova"/>
                <a:cs typeface="Proxima Nova"/>
                <a:sym typeface="Proxima Nova"/>
              </a:rPr>
              <a:t>IDEAS - Thank for leadership, commitment to school district, hard work, vision, believing in a better St. Joseph School District</a:t>
            </a:r>
            <a:endParaRPr sz="1400">
              <a:solidFill>
                <a:srgbClr val="000000"/>
              </a:solidFill>
              <a:latin typeface="Proxima Nova"/>
              <a:ea typeface="Proxima Nova"/>
              <a:cs typeface="Proxima Nova"/>
              <a:sym typeface="Proxima Nova"/>
            </a:endParaRPr>
          </a:p>
          <a:p>
            <a:pPr marL="0" lvl="0" indent="0" algn="l" rtl="0">
              <a:spcBef>
                <a:spcPts val="0"/>
              </a:spcBef>
              <a:spcAft>
                <a:spcPts val="0"/>
              </a:spcAft>
              <a:buSzPts val="1400"/>
              <a:buNone/>
            </a:pPr>
            <a:br>
              <a:rPr lang="en-US" sz="1400"/>
            </a:br>
            <a:r>
              <a:rPr lang="en-US" sz="1400">
                <a:solidFill>
                  <a:srgbClr val="000000"/>
                </a:solidFill>
                <a:latin typeface="Proxima Nova"/>
                <a:ea typeface="Proxima Nova"/>
                <a:cs typeface="Proxima Nova"/>
                <a:sym typeface="Proxima Nova"/>
              </a:rPr>
              <a:t>Beginning in November, our Community Engagement Team has been working to put this program together. On the screen is a list of members.  At this time I would ask the Community Engagement Team members to stand and be recognized.     </a:t>
            </a:r>
            <a:r>
              <a:rPr lang="en-US" sz="1400">
                <a:solidFill>
                  <a:srgbClr val="0070C0"/>
                </a:solidFill>
                <a:latin typeface="Proxima Nova"/>
                <a:ea typeface="Proxima Nova"/>
                <a:cs typeface="Proxima Nova"/>
                <a:sym typeface="Proxima Nova"/>
              </a:rPr>
              <a:t>(</a:t>
            </a:r>
            <a:r>
              <a:rPr lang="en-US" sz="1400" i="1">
                <a:solidFill>
                  <a:srgbClr val="0070C0"/>
                </a:solidFill>
                <a:latin typeface="Proxima Nova"/>
                <a:ea typeface="Proxima Nova"/>
                <a:cs typeface="Proxima Nova"/>
                <a:sym typeface="Proxima Nova"/>
              </a:rPr>
              <a:t>Applause</a:t>
            </a:r>
            <a:r>
              <a:rPr lang="en-US" sz="1400">
                <a:solidFill>
                  <a:srgbClr val="0070C0"/>
                </a:solidFill>
                <a:latin typeface="Proxima Nova"/>
                <a:ea typeface="Proxima Nova"/>
                <a:cs typeface="Proxima Nova"/>
                <a:sym typeface="Proxima Nova"/>
              </a:rPr>
              <a:t>)</a:t>
            </a:r>
            <a:endParaRPr/>
          </a:p>
          <a:p>
            <a:pPr marL="0" lvl="0" indent="0" algn="l" rtl="0">
              <a:spcBef>
                <a:spcPts val="0"/>
              </a:spcBef>
              <a:spcAft>
                <a:spcPts val="0"/>
              </a:spcAft>
              <a:buSzPts val="1400"/>
              <a:buNone/>
            </a:pPr>
            <a:endParaRPr sz="1400">
              <a:solidFill>
                <a:srgbClr val="0070C0"/>
              </a:solidFill>
              <a:latin typeface="Proxima Nova"/>
              <a:ea typeface="Proxima Nova"/>
              <a:cs typeface="Proxima Nova"/>
              <a:sym typeface="Proxima Nova"/>
            </a:endParaRPr>
          </a:p>
          <a:p>
            <a:pPr marL="0" lvl="0" indent="0" algn="l" rtl="0">
              <a:spcBef>
                <a:spcPts val="0"/>
              </a:spcBef>
              <a:spcAft>
                <a:spcPts val="0"/>
              </a:spcAft>
              <a:buClr>
                <a:srgbClr val="000000"/>
              </a:buClr>
              <a:buSzPts val="1400"/>
              <a:buNone/>
            </a:pPr>
            <a:r>
              <a:rPr lang="en-US" sz="1400">
                <a:solidFill>
                  <a:srgbClr val="000000"/>
                </a:solidFill>
              </a:rPr>
              <a:t>Vision Forward is also very pleased to introduce three individuals from the St. Joseph School District who are also a part of the Community Engagement Team. </a:t>
            </a:r>
            <a:endParaRPr/>
          </a:p>
          <a:p>
            <a:pPr marL="0" lvl="0" indent="0" algn="l" rtl="0">
              <a:spcBef>
                <a:spcPts val="0"/>
              </a:spcBef>
              <a:spcAft>
                <a:spcPts val="0"/>
              </a:spcAft>
              <a:buSzPts val="1600"/>
              <a:buNone/>
            </a:pPr>
            <a:br>
              <a:rPr lang="en-US" sz="1600"/>
            </a:br>
            <a:r>
              <a:rPr lang="en-US" sz="1400" b="1">
                <a:solidFill>
                  <a:srgbClr val="000000"/>
                </a:solidFill>
                <a:latin typeface="Arial"/>
                <a:ea typeface="Arial"/>
                <a:cs typeface="Arial"/>
                <a:sym typeface="Arial"/>
              </a:rPr>
              <a:t>District Representatives</a:t>
            </a:r>
            <a:br>
              <a:rPr lang="en-US" sz="1400">
                <a:solidFill>
                  <a:srgbClr val="000000"/>
                </a:solidFill>
                <a:latin typeface="Arial"/>
                <a:ea typeface="Arial"/>
                <a:cs typeface="Arial"/>
                <a:sym typeface="Arial"/>
              </a:rPr>
            </a:br>
            <a:r>
              <a:rPr lang="en-US" sz="1400">
                <a:solidFill>
                  <a:srgbClr val="000000"/>
                </a:solidFill>
                <a:latin typeface="Arial"/>
                <a:ea typeface="Arial"/>
                <a:cs typeface="Arial"/>
                <a:sym typeface="Arial"/>
              </a:rPr>
              <a:t>Eileen Houston-Stewart – Communications Director</a:t>
            </a:r>
            <a:endParaRPr sz="1600"/>
          </a:p>
          <a:p>
            <a:pPr marL="0" lvl="0" indent="0" algn="l" rtl="0">
              <a:spcBef>
                <a:spcPts val="1000"/>
              </a:spcBef>
              <a:spcAft>
                <a:spcPts val="0"/>
              </a:spcAft>
              <a:buClr>
                <a:srgbClr val="000000"/>
              </a:buClr>
              <a:buSzPts val="1400"/>
              <a:buFont typeface="Arial"/>
              <a:buNone/>
            </a:pPr>
            <a:r>
              <a:rPr lang="en-US" sz="1400" b="1">
                <a:solidFill>
                  <a:srgbClr val="000000"/>
                </a:solidFill>
                <a:latin typeface="Arial"/>
                <a:ea typeface="Arial"/>
                <a:cs typeface="Arial"/>
                <a:sym typeface="Arial"/>
              </a:rPr>
              <a:t>School Board Members</a:t>
            </a:r>
            <a:br>
              <a:rPr lang="en-US" sz="1400">
                <a:solidFill>
                  <a:srgbClr val="000000"/>
                </a:solidFill>
                <a:latin typeface="Arial"/>
                <a:ea typeface="Arial"/>
                <a:cs typeface="Arial"/>
                <a:sym typeface="Arial"/>
              </a:rPr>
            </a:br>
            <a:r>
              <a:rPr lang="en-US" sz="1400">
                <a:solidFill>
                  <a:srgbClr val="000000"/>
                </a:solidFill>
                <a:latin typeface="Arial"/>
                <a:ea typeface="Arial"/>
                <a:cs typeface="Arial"/>
                <a:sym typeface="Arial"/>
              </a:rPr>
              <a:t>LaTonya Williams</a:t>
            </a:r>
            <a:br>
              <a:rPr lang="en-US" sz="1400">
                <a:solidFill>
                  <a:srgbClr val="000000"/>
                </a:solidFill>
                <a:latin typeface="Arial"/>
                <a:ea typeface="Arial"/>
                <a:cs typeface="Arial"/>
                <a:sym typeface="Arial"/>
              </a:rPr>
            </a:br>
            <a:r>
              <a:rPr lang="en-US" sz="1400">
                <a:solidFill>
                  <a:srgbClr val="000000"/>
                </a:solidFill>
                <a:latin typeface="Arial"/>
                <a:ea typeface="Arial"/>
                <a:cs typeface="Arial"/>
                <a:sym typeface="Arial"/>
              </a:rPr>
              <a:t>Rick Gilmore </a:t>
            </a:r>
            <a:endParaRPr sz="1600"/>
          </a:p>
          <a:p>
            <a:pPr marL="0" lvl="0" indent="0" algn="l" rtl="0">
              <a:spcBef>
                <a:spcPts val="0"/>
              </a:spcBef>
              <a:spcAft>
                <a:spcPts val="0"/>
              </a:spcAft>
              <a:buClr>
                <a:srgbClr val="000000"/>
              </a:buClr>
              <a:buSzPts val="1400"/>
              <a:buNone/>
            </a:pPr>
            <a:r>
              <a:rPr lang="en-US" sz="1400">
                <a:solidFill>
                  <a:srgbClr val="000000"/>
                </a:solidFill>
              </a:rPr>
              <a:t> </a:t>
            </a:r>
            <a:endParaRPr sz="1600"/>
          </a:p>
          <a:p>
            <a:pPr marL="0" lvl="0" indent="0" algn="l" rtl="0">
              <a:spcBef>
                <a:spcPts val="0"/>
              </a:spcBef>
              <a:spcAft>
                <a:spcPts val="0"/>
              </a:spcAft>
              <a:buClr>
                <a:srgbClr val="000000"/>
              </a:buClr>
              <a:buSzPts val="1400"/>
              <a:buNone/>
            </a:pPr>
            <a:r>
              <a:rPr lang="en-US" sz="1400">
                <a:solidFill>
                  <a:srgbClr val="000000"/>
                </a:solidFill>
              </a:rPr>
              <a:t>Our thanks to each of them for their support and important assistance they bring to our Vision Forward process. </a:t>
            </a:r>
            <a:endParaRPr sz="1600"/>
          </a:p>
          <a:p>
            <a:pPr marL="0" lvl="0" indent="0" algn="l" rtl="0">
              <a:spcBef>
                <a:spcPts val="0"/>
              </a:spcBef>
              <a:spcAft>
                <a:spcPts val="0"/>
              </a:spcAft>
              <a:buSzPts val="1400"/>
              <a:buNone/>
            </a:pPr>
            <a:endParaRPr sz="1400">
              <a:solidFill>
                <a:srgbClr val="0070C0"/>
              </a:solidFill>
            </a:endParaRPr>
          </a:p>
          <a:p>
            <a:pPr marL="0" lvl="0" indent="0" algn="l" rtl="0">
              <a:spcBef>
                <a:spcPts val="0"/>
              </a:spcBef>
              <a:spcAft>
                <a:spcPts val="0"/>
              </a:spcAft>
              <a:buSzPts val="1400"/>
              <a:buNone/>
            </a:pPr>
            <a:br>
              <a:rPr lang="en-US" sz="1400"/>
            </a:br>
            <a:r>
              <a:rPr lang="en-US" sz="1400">
                <a:solidFill>
                  <a:srgbClr val="000000"/>
                </a:solidFill>
                <a:latin typeface="Proxima Nova"/>
                <a:ea typeface="Proxima Nova"/>
                <a:cs typeface="Proxima Nova"/>
                <a:sym typeface="Proxima Nova"/>
              </a:rPr>
              <a:t>While this Team is responsible for putting the program together, I want to emphasize that decisions about the Action Plan were made at community engagement sessions just like this one. This team has created the process — the plan was developed by the community. </a:t>
            </a:r>
            <a:endParaRPr sz="1400"/>
          </a:p>
          <a:p>
            <a:pPr marL="0" lvl="0" indent="0" algn="l" rtl="0">
              <a:spcBef>
                <a:spcPts val="0"/>
              </a:spcBef>
              <a:spcAft>
                <a:spcPts val="0"/>
              </a:spcAft>
              <a:buNone/>
            </a:pPr>
            <a:endParaRPr sz="1400"/>
          </a:p>
        </p:txBody>
      </p:sp>
      <p:sp>
        <p:nvSpPr>
          <p:cNvPr id="113" name="Google Shape;113;g169a793397f_0_92:notes"/>
          <p:cNvSpPr txBox="1"/>
          <p:nvPr/>
        </p:nvSpPr>
        <p:spPr>
          <a:xfrm>
            <a:off x="4008704" y="8893295"/>
            <a:ext cx="3066600" cy="469800"/>
          </a:xfrm>
          <a:prstGeom prst="rect">
            <a:avLst/>
          </a:prstGeom>
          <a:noFill/>
          <a:ln>
            <a:noFill/>
          </a:ln>
        </p:spPr>
        <p:txBody>
          <a:bodyPr spcFirstLastPara="1" wrap="square" lIns="94100" tIns="47050" rIns="94100" bIns="470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6</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69a793397f_0_199:notes"/>
          <p:cNvSpPr>
            <a:spLocks noGrp="1" noRot="1" noChangeAspect="1"/>
          </p:cNvSpPr>
          <p:nvPr>
            <p:ph type="sldImg" idx="2"/>
          </p:nvPr>
        </p:nvSpPr>
        <p:spPr>
          <a:xfrm>
            <a:off x="707707" y="1170384"/>
            <a:ext cx="5661600" cy="3159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1" name="Google Shape;121;g169a793397f_0_199:notes"/>
          <p:cNvSpPr txBox="1">
            <a:spLocks noGrp="1"/>
          </p:cNvSpPr>
          <p:nvPr>
            <p:ph type="body" idx="1"/>
          </p:nvPr>
        </p:nvSpPr>
        <p:spPr>
          <a:xfrm>
            <a:off x="707707" y="4505980"/>
            <a:ext cx="5661600" cy="3687000"/>
          </a:xfrm>
          <a:prstGeom prst="rect">
            <a:avLst/>
          </a:prstGeom>
          <a:noFill/>
          <a:ln>
            <a:noFill/>
          </a:ln>
        </p:spPr>
        <p:txBody>
          <a:bodyPr spcFirstLastPara="1" wrap="square" lIns="94100" tIns="47050" rIns="94100" bIns="47050" anchor="t" anchorCtr="0">
            <a:noAutofit/>
          </a:bodyPr>
          <a:lstStyle/>
          <a:p>
            <a:pPr marL="0" lvl="0" indent="0" algn="l" rtl="0">
              <a:spcBef>
                <a:spcPts val="1000"/>
              </a:spcBef>
              <a:spcAft>
                <a:spcPts val="0"/>
              </a:spcAft>
              <a:buClr>
                <a:srgbClr val="000000"/>
              </a:buClr>
              <a:buSzPts val="1400"/>
              <a:buFont typeface="Arial"/>
              <a:buNone/>
            </a:pPr>
            <a:r>
              <a:rPr lang="en-US" sz="2400">
                <a:latin typeface="Proxima Nova"/>
                <a:ea typeface="Proxima Nova"/>
                <a:cs typeface="Proxima Nova"/>
                <a:sym typeface="Proxima Nova"/>
              </a:rPr>
              <a:t>Dr. Sigrist  </a:t>
            </a:r>
            <a:endParaRPr sz="2400">
              <a:latin typeface="Proxima Nova"/>
              <a:ea typeface="Proxima Nova"/>
              <a:cs typeface="Proxima Nova"/>
              <a:sym typeface="Proxima Nova"/>
            </a:endParaRPr>
          </a:p>
          <a:p>
            <a:pPr marL="0" lvl="0" indent="0" algn="l" rtl="0">
              <a:spcBef>
                <a:spcPts val="1000"/>
              </a:spcBef>
              <a:spcAft>
                <a:spcPts val="0"/>
              </a:spcAft>
              <a:buClr>
                <a:srgbClr val="000000"/>
              </a:buClr>
              <a:buSzPts val="1400"/>
              <a:buFont typeface="Arial"/>
              <a:buNone/>
            </a:pPr>
            <a:r>
              <a:rPr lang="en-US" sz="1400">
                <a:solidFill>
                  <a:srgbClr val="000000"/>
                </a:solidFill>
                <a:latin typeface="Proxima Nova"/>
                <a:ea typeface="Proxima Nova"/>
                <a:cs typeface="Proxima Nova"/>
                <a:sym typeface="Proxima Nova"/>
              </a:rPr>
              <a:t> thank you’s</a:t>
            </a:r>
            <a:endParaRPr sz="1600"/>
          </a:p>
          <a:p>
            <a:pPr marL="0" lvl="0" indent="0" algn="l" rtl="0">
              <a:spcBef>
                <a:spcPts val="0"/>
              </a:spcBef>
              <a:spcAft>
                <a:spcPts val="0"/>
              </a:spcAft>
              <a:buClr>
                <a:srgbClr val="000000"/>
              </a:buClr>
              <a:buSzPts val="1400"/>
              <a:buNone/>
            </a:pPr>
            <a:r>
              <a:rPr lang="en-US" sz="1400">
                <a:solidFill>
                  <a:srgbClr val="000000"/>
                </a:solidFill>
              </a:rPr>
              <a:t> </a:t>
            </a:r>
            <a:endParaRPr sz="1600"/>
          </a:p>
          <a:p>
            <a:pPr marL="0" lvl="0" indent="0" algn="l" rtl="0">
              <a:spcBef>
                <a:spcPts val="0"/>
              </a:spcBef>
              <a:spcAft>
                <a:spcPts val="0"/>
              </a:spcAft>
              <a:buClr>
                <a:srgbClr val="000000"/>
              </a:buClr>
              <a:buSzPts val="1400"/>
              <a:buNone/>
            </a:pPr>
            <a:r>
              <a:rPr lang="en-US" sz="1400">
                <a:solidFill>
                  <a:srgbClr val="000000"/>
                </a:solidFill>
              </a:rPr>
              <a:t>In addition to the many individuals who brought Vision Forward to the finish line, we are fortunate in St. Joseph to also have great partners who support our work everyday.  Our thanks the St. Joseph Chamber of Commerce and to the Word of Life Church t for their support and important assistance they brought to our Vision Forward process. </a:t>
            </a:r>
            <a:endParaRPr sz="1600"/>
          </a:p>
          <a:p>
            <a:pPr marL="0" lvl="0" indent="0" algn="l" rtl="0">
              <a:spcBef>
                <a:spcPts val="0"/>
              </a:spcBef>
              <a:spcAft>
                <a:spcPts val="0"/>
              </a:spcAft>
              <a:buSzPts val="1400"/>
              <a:buNone/>
            </a:pPr>
            <a:endParaRPr sz="1400"/>
          </a:p>
          <a:p>
            <a:pPr marL="0" lvl="0" indent="0" algn="l" rtl="0">
              <a:spcBef>
                <a:spcPts val="0"/>
              </a:spcBef>
              <a:spcAft>
                <a:spcPts val="0"/>
              </a:spcAft>
              <a:buNone/>
            </a:pPr>
            <a:endParaRPr sz="1400"/>
          </a:p>
        </p:txBody>
      </p:sp>
      <p:sp>
        <p:nvSpPr>
          <p:cNvPr id="122" name="Google Shape;122;g169a793397f_0_199:notes"/>
          <p:cNvSpPr txBox="1"/>
          <p:nvPr/>
        </p:nvSpPr>
        <p:spPr>
          <a:xfrm>
            <a:off x="4008704" y="8893295"/>
            <a:ext cx="3066600" cy="469800"/>
          </a:xfrm>
          <a:prstGeom prst="rect">
            <a:avLst/>
          </a:prstGeom>
          <a:noFill/>
          <a:ln>
            <a:noFill/>
          </a:ln>
        </p:spPr>
        <p:txBody>
          <a:bodyPr spcFirstLastPara="1" wrap="square" lIns="94100" tIns="47050" rIns="94100" bIns="470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7</a:t>
            </a:fld>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1: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1: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179388" lvl="0" indent="0" algn="l" rtl="0">
              <a:lnSpc>
                <a:spcPct val="100000"/>
              </a:lnSpc>
              <a:spcBef>
                <a:spcPts val="0"/>
              </a:spcBef>
              <a:spcAft>
                <a:spcPts val="0"/>
              </a:spcAft>
              <a:buSzPts val="1400"/>
              <a:buNone/>
            </a:pPr>
            <a:r>
              <a:rPr lang="en-US" sz="2400">
                <a:latin typeface="Proxima Nova"/>
                <a:ea typeface="Proxima Nova"/>
                <a:cs typeface="Proxima Nova"/>
                <a:sym typeface="Proxima Nova"/>
              </a:rPr>
              <a:t>Dr. Sigrist</a:t>
            </a:r>
            <a:r>
              <a:rPr lang="en-US" sz="2000"/>
              <a:t> comments on district highlights </a:t>
            </a:r>
            <a:endParaRPr/>
          </a:p>
        </p:txBody>
      </p:sp>
      <p:sp>
        <p:nvSpPr>
          <p:cNvPr id="129" name="Google Shape;129;p101: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69a793397f_0_115:notes"/>
          <p:cNvSpPr txBox="1">
            <a:spLocks noGrp="1"/>
          </p:cNvSpPr>
          <p:nvPr>
            <p:ph type="body" idx="1"/>
          </p:nvPr>
        </p:nvSpPr>
        <p:spPr>
          <a:xfrm>
            <a:off x="707708" y="4505980"/>
            <a:ext cx="5661600" cy="3686700"/>
          </a:xfrm>
          <a:prstGeom prst="rect">
            <a:avLst/>
          </a:prstGeom>
        </p:spPr>
        <p:txBody>
          <a:bodyPr spcFirstLastPara="1" wrap="square" lIns="93925" tIns="46950" rIns="93925" bIns="46950" anchor="t" anchorCtr="0">
            <a:noAutofit/>
          </a:bodyPr>
          <a:lstStyle/>
          <a:p>
            <a:pPr marL="0" lvl="0" indent="0" algn="l" rtl="0">
              <a:spcBef>
                <a:spcPts val="0"/>
              </a:spcBef>
              <a:spcAft>
                <a:spcPts val="0"/>
              </a:spcAft>
              <a:buNone/>
            </a:pPr>
            <a:r>
              <a:rPr lang="en-US" sz="1800"/>
              <a:t>Thank you Dr. Sigrist. We appreciate all your support for the Vision Forward program and for your wonderful leadership for our district! </a:t>
            </a:r>
            <a:r>
              <a:rPr lang="en-US" sz="1800">
                <a:latin typeface="Proxima Nova"/>
                <a:ea typeface="Proxima Nova"/>
                <a:cs typeface="Proxima Nova"/>
                <a:sym typeface="Proxima Nova"/>
              </a:rPr>
              <a:t>Good evening. My name is (YOUR FULL NAME) </a:t>
            </a:r>
            <a:endParaRPr sz="1800"/>
          </a:p>
        </p:txBody>
      </p:sp>
      <p:sp>
        <p:nvSpPr>
          <p:cNvPr id="135" name="Google Shape;135;g169a793397f_0_115: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0" name="Google Shape;140;p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br>
              <a:rPr lang="en-US" sz="1400"/>
            </a:br>
            <a:r>
              <a:rPr lang="en-US" sz="1600">
                <a:solidFill>
                  <a:srgbClr val="000000"/>
                </a:solidFill>
                <a:latin typeface="Proxima Nova"/>
                <a:ea typeface="Proxima Nova"/>
                <a:cs typeface="Proxima Nova"/>
                <a:sym typeface="Proxima Nova"/>
              </a:rPr>
              <a:t> Welcome to tonight’s </a:t>
            </a:r>
            <a:r>
              <a:rPr lang="en-US" sz="1600" i="1">
                <a:solidFill>
                  <a:srgbClr val="000000"/>
                </a:solidFill>
                <a:latin typeface="Proxima Nova"/>
                <a:ea typeface="Proxima Nova"/>
                <a:cs typeface="Proxima Nova"/>
                <a:sym typeface="Proxima Nova"/>
              </a:rPr>
              <a:t>Vision Forward </a:t>
            </a:r>
            <a:r>
              <a:rPr lang="en-US" sz="1600">
                <a:solidFill>
                  <a:srgbClr val="000000"/>
                </a:solidFill>
                <a:latin typeface="Proxima Nova"/>
                <a:ea typeface="Proxima Nova"/>
                <a:cs typeface="Proxima Nova"/>
                <a:sym typeface="Proxima Nova"/>
              </a:rPr>
              <a:t>community engagement session. Vision Forward has reached the finish line!  It’s great to see so many of you’re here for our last session. </a:t>
            </a:r>
            <a:endParaRPr sz="16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6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600">
                <a:solidFill>
                  <a:srgbClr val="000000"/>
                </a:solidFill>
                <a:latin typeface="Proxima Nova"/>
                <a:ea typeface="Proxima Nova"/>
                <a:cs typeface="Proxima Nova"/>
                <a:sym typeface="Proxima Nova"/>
              </a:rPr>
              <a:t>As we’ve done for past sessions, we wanted everyone to have an opportunity as many people as possible to learn about our final plan and our recommendations we will be taking to the Board of Education in December. So, again tonight we have both the in-person and the virtual sessions. We welcome those of you who are joining us virtually via Zoom. </a:t>
            </a:r>
            <a:r>
              <a:rPr lang="en-US" sz="160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sz="1600"/>
          </a:p>
          <a:p>
            <a:pPr marL="0" lvl="0" indent="0" algn="l" rtl="0">
              <a:lnSpc>
                <a:spcPct val="100000"/>
              </a:lnSpc>
              <a:spcBef>
                <a:spcPts val="0"/>
              </a:spcBef>
              <a:spcAft>
                <a:spcPts val="0"/>
              </a:spcAft>
              <a:buSzPts val="1400"/>
              <a:buNone/>
            </a:pPr>
            <a:br>
              <a:rPr lang="en-US" sz="1400"/>
            </a:br>
            <a:r>
              <a:rPr lang="en-US" sz="1400">
                <a:solidFill>
                  <a:srgbClr val="000000"/>
                </a:solidFill>
                <a:latin typeface="Proxima Nova"/>
                <a:ea typeface="Proxima Nova"/>
                <a:cs typeface="Proxima Nova"/>
                <a:sym typeface="Proxima Nova"/>
              </a:rPr>
              <a:t> </a:t>
            </a:r>
            <a:endParaRPr sz="1400"/>
          </a:p>
          <a:p>
            <a:pPr marL="0" lvl="0" indent="0" algn="l" rtl="0">
              <a:lnSpc>
                <a:spcPct val="100000"/>
              </a:lnSpc>
              <a:spcBef>
                <a:spcPts val="0"/>
              </a:spcBef>
              <a:spcAft>
                <a:spcPts val="0"/>
              </a:spcAft>
              <a:buSzPts val="1400"/>
              <a:buNone/>
            </a:pPr>
            <a:br>
              <a:rPr lang="en-US" sz="1400"/>
            </a:br>
            <a:endParaRPr/>
          </a:p>
        </p:txBody>
      </p:sp>
      <p:sp>
        <p:nvSpPr>
          <p:cNvPr id="141" name="Google Shape;141;p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7" name="Google Shape;147;p7: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endParaRPr sz="1400">
              <a:solidFill>
                <a:schemeClr val="dk1"/>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2000">
                <a:latin typeface="Proxima Nova"/>
                <a:ea typeface="Proxima Nova"/>
                <a:cs typeface="Proxima Nova"/>
                <a:sym typeface="Proxima Nova"/>
              </a:rPr>
              <a:t>It is hard to believe that our Community Engagement Team has now been working nearly a year and tonight is our last session. Our job — all of our jobs — not just our Team but everyone who has been attending our sessions — was to develop an Action Plan for improving our district. Last month we presented the first draft of the Action Plan. You shared your ideas and suggestions for the plan and our final plan includes these comments. We are going to review the final draft of that plan this evening. </a:t>
            </a:r>
            <a:endParaRPr sz="2000">
              <a:solidFill>
                <a:schemeClr val="dk1"/>
              </a:solidFill>
              <a:latin typeface="Proxima Nova"/>
              <a:ea typeface="Proxima Nova"/>
              <a:cs typeface="Proxima Nova"/>
              <a:sym typeface="Proxima Nova"/>
            </a:endParaRPr>
          </a:p>
        </p:txBody>
      </p:sp>
      <p:sp>
        <p:nvSpPr>
          <p:cNvPr id="148" name="Google Shape;148;p7: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4" name="Google Shape;154;p8: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endParaRPr sz="20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2000">
                <a:solidFill>
                  <a:srgbClr val="000000"/>
                </a:solidFill>
                <a:latin typeface="Proxima Nova"/>
                <a:ea typeface="Proxima Nova"/>
                <a:cs typeface="Proxima Nova"/>
                <a:sym typeface="Proxima Nova"/>
              </a:rPr>
              <a:t>Before we get started, please make sure everyone at the table or online has signed in. This is our way of taking attendance and getting your contact information so we can keep you informed about our program.  We’ll gather these sheets during the small group work time later in the session.</a:t>
            </a:r>
            <a:endParaRPr sz="2000"/>
          </a:p>
          <a:p>
            <a:pPr marL="0" lvl="0" indent="0" algn="l" rtl="0">
              <a:lnSpc>
                <a:spcPct val="100000"/>
              </a:lnSpc>
              <a:spcBef>
                <a:spcPts val="0"/>
              </a:spcBef>
              <a:spcAft>
                <a:spcPts val="0"/>
              </a:spcAft>
              <a:buSzPts val="1400"/>
              <a:buNone/>
            </a:pPr>
            <a:br>
              <a:rPr lang="en-US" sz="1600">
                <a:latin typeface="Proxima Nova"/>
                <a:ea typeface="Proxima Nova"/>
                <a:cs typeface="Proxima Nova"/>
                <a:sym typeface="Proxima Nova"/>
              </a:rPr>
            </a:br>
            <a:br>
              <a:rPr lang="en-US" sz="1600">
                <a:latin typeface="Proxima Nova"/>
                <a:ea typeface="Proxima Nova"/>
                <a:cs typeface="Proxima Nova"/>
                <a:sym typeface="Proxima Nova"/>
              </a:rPr>
            </a:br>
            <a:endParaRPr/>
          </a:p>
        </p:txBody>
      </p:sp>
      <p:sp>
        <p:nvSpPr>
          <p:cNvPr id="155" name="Google Shape;155;p8: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1" name="Google Shape;161;p4: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br>
              <a:rPr lang="en-US" sz="1400"/>
            </a:br>
            <a:r>
              <a:rPr lang="en-US" sz="2000"/>
              <a:t>Another reminder —</a:t>
            </a:r>
            <a:r>
              <a:rPr lang="en-US" sz="2000">
                <a:solidFill>
                  <a:srgbClr val="000000"/>
                </a:solidFill>
                <a:latin typeface="Proxima Nova"/>
                <a:ea typeface="Proxima Nova"/>
                <a:cs typeface="Proxima Nova"/>
                <a:sym typeface="Proxima Nova"/>
              </a:rPr>
              <a:t> we want everyone to be able to see the information on our screen, but some of you may not have an easy view.  We don’t want you to miss anything so if you don’t have a clear view, please grab your phone, open your camera and do a quick scan of the QR code on the printed agenda at your table. This will pull up a link to the presentation so you can easily view it.  </a:t>
            </a:r>
            <a:endParaRPr sz="2000"/>
          </a:p>
          <a:p>
            <a:pPr marL="0" lvl="0" indent="0" algn="l" rtl="0">
              <a:lnSpc>
                <a:spcPct val="100000"/>
              </a:lnSpc>
              <a:spcBef>
                <a:spcPts val="0"/>
              </a:spcBef>
              <a:spcAft>
                <a:spcPts val="0"/>
              </a:spcAft>
              <a:buSzPts val="1400"/>
              <a:buNone/>
            </a:pPr>
            <a:br>
              <a:rPr lang="en-US" sz="1400"/>
            </a:br>
            <a:br>
              <a:rPr lang="en-US" sz="1400"/>
            </a:br>
            <a:endParaRPr/>
          </a:p>
        </p:txBody>
      </p:sp>
      <p:sp>
        <p:nvSpPr>
          <p:cNvPr id="162" name="Google Shape;162;p4: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9" name="Google Shape;169;p9: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2000">
                <a:solidFill>
                  <a:srgbClr val="000000"/>
                </a:solidFill>
                <a:latin typeface="Proxima Nova"/>
                <a:ea typeface="Proxima Nova"/>
                <a:cs typeface="Proxima Nova"/>
                <a:sym typeface="Proxima Nova"/>
              </a:rPr>
              <a:t>And a couple of more things -</a:t>
            </a:r>
            <a:endParaRPr sz="2000"/>
          </a:p>
          <a:p>
            <a:pPr marL="0" lvl="0" indent="0" algn="l" rtl="0">
              <a:lnSpc>
                <a:spcPct val="100000"/>
              </a:lnSpc>
              <a:spcBef>
                <a:spcPts val="0"/>
              </a:spcBef>
              <a:spcAft>
                <a:spcPts val="0"/>
              </a:spcAft>
              <a:buSzPts val="1400"/>
              <a:buNone/>
            </a:pPr>
            <a:br>
              <a:rPr lang="en-US" sz="2000">
                <a:latin typeface="Proxima Nova"/>
                <a:ea typeface="Proxima Nova"/>
                <a:cs typeface="Proxima Nova"/>
                <a:sym typeface="Proxima Nova"/>
              </a:rPr>
            </a:br>
            <a:r>
              <a:rPr lang="en-US" sz="2000">
                <a:solidFill>
                  <a:srgbClr val="000000"/>
                </a:solidFill>
                <a:latin typeface="Proxima Nova"/>
                <a:ea typeface="Proxima Nova"/>
                <a:cs typeface="Proxima Nova"/>
                <a:sym typeface="Proxima Nova"/>
              </a:rPr>
              <a:t>Also, there are “I Have A Question/Comment” forms on each table. If you have a question or comment, and we are not able to respond during small group time, please fill out a form and turn it in to us at the end of the session. You can also call or send us an email. </a:t>
            </a:r>
            <a:endParaRPr sz="2000"/>
          </a:p>
          <a:p>
            <a:pPr marL="0" lvl="0" indent="0" algn="l" rtl="0">
              <a:lnSpc>
                <a:spcPct val="100000"/>
              </a:lnSpc>
              <a:spcBef>
                <a:spcPts val="0"/>
              </a:spcBef>
              <a:spcAft>
                <a:spcPts val="0"/>
              </a:spcAft>
              <a:buSzPts val="1400"/>
              <a:buNone/>
            </a:pPr>
            <a:br>
              <a:rPr lang="en-US" sz="2000">
                <a:latin typeface="Proxima Nova"/>
                <a:ea typeface="Proxima Nova"/>
                <a:cs typeface="Proxima Nova"/>
                <a:sym typeface="Proxima Nova"/>
              </a:rPr>
            </a:br>
            <a:r>
              <a:rPr lang="en-US" sz="2000">
                <a:solidFill>
                  <a:srgbClr val="000000"/>
                </a:solidFill>
                <a:latin typeface="Arial"/>
                <a:ea typeface="Arial"/>
                <a:cs typeface="Arial"/>
                <a:sym typeface="Arial"/>
              </a:rPr>
              <a:t>And lastly, for those here in the room, please feel free to grab some water we have in the back of the room or visit bathrooms during our meeting. </a:t>
            </a:r>
            <a:endParaRPr sz="2000"/>
          </a:p>
          <a:p>
            <a:pPr marL="0" lvl="0" indent="0" algn="l" rtl="0">
              <a:lnSpc>
                <a:spcPct val="100000"/>
              </a:lnSpc>
              <a:spcBef>
                <a:spcPts val="0"/>
              </a:spcBef>
              <a:spcAft>
                <a:spcPts val="0"/>
              </a:spcAft>
              <a:buSzPts val="1400"/>
              <a:buNone/>
            </a:pPr>
            <a:br>
              <a:rPr lang="en-US" sz="1400">
                <a:latin typeface="Proxima Nova"/>
                <a:ea typeface="Proxima Nova"/>
                <a:cs typeface="Proxima Nova"/>
                <a:sym typeface="Proxima Nova"/>
              </a:rPr>
            </a:br>
            <a:endParaRPr sz="12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br>
              <a:rPr lang="en-US" sz="1400">
                <a:latin typeface="Proxima Nova"/>
                <a:ea typeface="Proxima Nova"/>
                <a:cs typeface="Proxima Nova"/>
                <a:sym typeface="Proxima Nova"/>
              </a:rPr>
            </a:br>
            <a:br>
              <a:rPr lang="en-US" sz="1400">
                <a:latin typeface="Proxima Nova"/>
                <a:ea typeface="Proxima Nova"/>
                <a:cs typeface="Proxima Nova"/>
                <a:sym typeface="Proxima Nova"/>
              </a:rPr>
            </a:br>
            <a:br>
              <a:rPr lang="en-US" sz="1400">
                <a:latin typeface="Proxima Nova"/>
                <a:ea typeface="Proxima Nova"/>
                <a:cs typeface="Proxima Nova"/>
                <a:sym typeface="Proxima Nova"/>
              </a:rPr>
            </a:br>
            <a:endParaRPr/>
          </a:p>
        </p:txBody>
      </p:sp>
      <p:sp>
        <p:nvSpPr>
          <p:cNvPr id="170" name="Google Shape;170;p9: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7" name="Google Shape;177;p10: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2000">
                <a:latin typeface="Proxima Nova"/>
                <a:ea typeface="Proxima Nova"/>
                <a:cs typeface="Proxima Nova"/>
                <a:sym typeface="Proxima Nova"/>
              </a:rPr>
              <a:t>Tonight our job is to review the final draft of the Action Plan that we will present to the Board of Education in December.  A copy of the Action Plan is on your tables. </a:t>
            </a:r>
            <a:endParaRPr sz="20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400">
              <a:latin typeface="Proxima Nova"/>
              <a:ea typeface="Proxima Nova"/>
              <a:cs typeface="Proxima Nova"/>
              <a:sym typeface="Proxima Nova"/>
            </a:endParaRPr>
          </a:p>
        </p:txBody>
      </p:sp>
      <p:sp>
        <p:nvSpPr>
          <p:cNvPr id="178" name="Google Shape;178;p10: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4" name="Google Shape;184;p102: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600">
                <a:latin typeface="Proxima Nova"/>
                <a:ea typeface="Proxima Nova"/>
                <a:cs typeface="Proxima Nova"/>
                <a:sym typeface="Proxima Nova"/>
              </a:rPr>
              <a:t>I’d like to spent a minute or two talking about how the Action Plan was put together. Following each of the seven community engagement meetings last winter and spring, consensus points were pulled from the work activity.   Our Engagement Team took those points and developed Priority Statements</a:t>
            </a:r>
            <a:br>
              <a:rPr lang="en-US" sz="1400"/>
            </a:br>
            <a:endParaRPr/>
          </a:p>
        </p:txBody>
      </p:sp>
      <p:sp>
        <p:nvSpPr>
          <p:cNvPr id="185" name="Google Shape;185;p102: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0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1" name="Google Shape;191;p10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600">
                <a:solidFill>
                  <a:srgbClr val="000000"/>
                </a:solidFill>
                <a:latin typeface="Proxima Nova"/>
                <a:ea typeface="Proxima Nova"/>
                <a:cs typeface="Proxima Nova"/>
                <a:sym typeface="Proxima Nova"/>
              </a:rPr>
              <a:t>Then, at an all-day workshop session, based on those priority statements, a large group of educators and members of our Team brainstormed Action Plan steps. Professionals from District Leadership Solutions, who had facilitated the all-day work session, then developed an initial draft of the Action Plan. We reviewed and edited that document at our Team meeting in September. Next we brought the first draft to you last month for your input and ideas. Those suggestions were included in the final Action Plan recommendations and that final plan is what we will present tonight. </a:t>
            </a:r>
            <a:endParaRPr sz="1600"/>
          </a:p>
        </p:txBody>
      </p:sp>
      <p:sp>
        <p:nvSpPr>
          <p:cNvPr id="192" name="Google Shape;192;p10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8" name="Google Shape;198;p104: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800"/>
              <a:t>Here are the Priority Statements developed from each of the first five sessions. These statements became the foundation for our recommendations to improve our district. </a:t>
            </a:r>
            <a:endParaRPr sz="1600"/>
          </a:p>
        </p:txBody>
      </p:sp>
      <p:sp>
        <p:nvSpPr>
          <p:cNvPr id="199" name="Google Shape;199;p104: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800" b="0" i="0" u="none" strike="noStrike" cap="none">
              <a:solidFill>
                <a:schemeClr val="dk1"/>
              </a:solidFill>
              <a:latin typeface="Calibri"/>
              <a:ea typeface="Calibri"/>
              <a:cs typeface="Calibri"/>
              <a:sym typeface="Calibri"/>
            </a:endParaRPr>
          </a:p>
        </p:txBody>
      </p:sp>
      <p:sp>
        <p:nvSpPr>
          <p:cNvPr id="200" name="Google Shape;200;p104:notes"/>
          <p:cNvSpPr txBox="1"/>
          <p:nvPr/>
        </p:nvSpPr>
        <p:spPr>
          <a:xfrm>
            <a:off x="762001" y="4653160"/>
            <a:ext cx="5975684" cy="42780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a:solidFill>
                  <a:srgbClr val="000000"/>
                </a:solidFill>
                <a:latin typeface="Arial"/>
                <a:ea typeface="Arial"/>
                <a:cs typeface="Arial"/>
                <a:sym typeface="Arial"/>
              </a:rPr>
              <a:t>On the screen, you will see the five Priority Statements developed by our Community Engagement Team. They are not listed in order of importance — all are equally important. They are listed by how the lined up to the community engagement sessions we had — Please note that two statements were pulled from the consensus points of the 4</a:t>
            </a:r>
            <a:r>
              <a:rPr lang="en-US" sz="2000" b="0" i="0" u="none" strike="noStrike" cap="none" baseline="30000">
                <a:solidFill>
                  <a:srgbClr val="000000"/>
                </a:solidFill>
                <a:latin typeface="Arial"/>
                <a:ea typeface="Arial"/>
                <a:cs typeface="Arial"/>
                <a:sym typeface="Arial"/>
              </a:rPr>
              <a:t>th</a:t>
            </a:r>
            <a:r>
              <a:rPr lang="en-US" sz="2000" b="0" i="0" u="none" strike="noStrike" cap="none">
                <a:solidFill>
                  <a:srgbClr val="000000"/>
                </a:solidFill>
                <a:latin typeface="Arial"/>
                <a:ea typeface="Arial"/>
                <a:cs typeface="Arial"/>
                <a:sym typeface="Arial"/>
              </a:rPr>
              <a:t> session.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05: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05: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As noted before, a copy of the the Action Plan is on your tables. We are going to briefly review that document. I’m not going to read all action steps, just briefly cover each priority area. Again, I want to remind you that these are presented in the order of our engagement meetings — they are not in priorities order — the fifth priority is no less important that the first. And the first area is about district culture.</a:t>
            </a:r>
            <a:endParaRPr/>
          </a:p>
        </p:txBody>
      </p:sp>
      <p:sp>
        <p:nvSpPr>
          <p:cNvPr id="207" name="Google Shape;207;p105: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69a793397f_0_226: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g169a793397f_0_226:notes"/>
          <p:cNvSpPr txBox="1">
            <a:spLocks noGrp="1"/>
          </p:cNvSpPr>
          <p:nvPr>
            <p:ph type="body" idx="1"/>
          </p:nvPr>
        </p:nvSpPr>
        <p:spPr>
          <a:xfrm>
            <a:off x="707708" y="4505980"/>
            <a:ext cx="5661600" cy="3686700"/>
          </a:xfrm>
          <a:prstGeom prst="rect">
            <a:avLst/>
          </a:prstGeom>
          <a:noFill/>
          <a:ln>
            <a:noFill/>
          </a:ln>
        </p:spPr>
        <p:txBody>
          <a:bodyPr spcFirstLastPara="1" wrap="square" lIns="93925" tIns="46950" rIns="93925" bIns="46950" anchor="t" anchorCtr="0">
            <a:noAutofit/>
          </a:bodyPr>
          <a:lstStyle/>
          <a:p>
            <a:pPr marL="58737" lvl="0" indent="0" algn="l" rtl="0">
              <a:lnSpc>
                <a:spcPct val="100000"/>
              </a:lnSpc>
              <a:spcBef>
                <a:spcPts val="0"/>
              </a:spcBef>
              <a:spcAft>
                <a:spcPts val="0"/>
              </a:spcAft>
              <a:buSzPts val="1400"/>
              <a:buNone/>
            </a:pPr>
            <a:r>
              <a:rPr lang="en-US" sz="2000"/>
              <a:t>There are two categories of Action Steps for District culture. The first involves communicating a new vision for our District that reflects our new leadership, our new opportunities and our Action Plan that we will report to the Board of Education this coming December. </a:t>
            </a:r>
            <a:endParaRPr/>
          </a:p>
        </p:txBody>
      </p:sp>
      <p:sp>
        <p:nvSpPr>
          <p:cNvPr id="214" name="Google Shape;214;g169a793397f_0_226:notes"/>
          <p:cNvSpPr txBox="1">
            <a:spLocks noGrp="1"/>
          </p:cNvSpPr>
          <p:nvPr>
            <p:ph type="sldNum" idx="12"/>
          </p:nvPr>
        </p:nvSpPr>
        <p:spPr>
          <a:xfrm>
            <a:off x="4008705" y="8893297"/>
            <a:ext cx="3066600" cy="469800"/>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69a793397f_0_207: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169a793397f_0_207:notes"/>
          <p:cNvSpPr txBox="1">
            <a:spLocks noGrp="1"/>
          </p:cNvSpPr>
          <p:nvPr>
            <p:ph type="body" idx="1"/>
          </p:nvPr>
        </p:nvSpPr>
        <p:spPr>
          <a:xfrm>
            <a:off x="707708" y="4505980"/>
            <a:ext cx="5661600" cy="3686700"/>
          </a:xfrm>
          <a:prstGeom prst="rect">
            <a:avLst/>
          </a:prstGeom>
          <a:noFill/>
          <a:ln>
            <a:noFill/>
          </a:ln>
        </p:spPr>
        <p:txBody>
          <a:bodyPr spcFirstLastPara="1" wrap="square" lIns="93925" tIns="46950" rIns="93925" bIns="46950" anchor="t" anchorCtr="0">
            <a:noAutofit/>
          </a:bodyPr>
          <a:lstStyle/>
          <a:p>
            <a:pPr marL="58737" lvl="0" indent="0" algn="l" rtl="0">
              <a:lnSpc>
                <a:spcPct val="100000"/>
              </a:lnSpc>
              <a:spcBef>
                <a:spcPts val="0"/>
              </a:spcBef>
              <a:spcAft>
                <a:spcPts val="0"/>
              </a:spcAft>
              <a:buSzPts val="1400"/>
              <a:buNone/>
            </a:pPr>
            <a:r>
              <a:rPr lang="en-US" sz="2000"/>
              <a:t>For each of the two categories, several action steps are recommended to address District culture. The first involves communicating a new vision for our District that reflects our new leadership, our new opportunities and our Action Plan that we will report to the Board of Education this coming December. </a:t>
            </a:r>
            <a:endParaRPr/>
          </a:p>
        </p:txBody>
      </p:sp>
      <p:sp>
        <p:nvSpPr>
          <p:cNvPr id="223" name="Google Shape;223;g169a793397f_0_207:notes"/>
          <p:cNvSpPr txBox="1">
            <a:spLocks noGrp="1"/>
          </p:cNvSpPr>
          <p:nvPr>
            <p:ph type="sldNum" idx="12"/>
          </p:nvPr>
        </p:nvSpPr>
        <p:spPr>
          <a:xfrm>
            <a:off x="4008705" y="8893297"/>
            <a:ext cx="3066600" cy="469800"/>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69a793397f_0_216: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169a793397f_0_216:notes"/>
          <p:cNvSpPr txBox="1">
            <a:spLocks noGrp="1"/>
          </p:cNvSpPr>
          <p:nvPr>
            <p:ph type="body" idx="1"/>
          </p:nvPr>
        </p:nvSpPr>
        <p:spPr>
          <a:xfrm>
            <a:off x="707708" y="4505980"/>
            <a:ext cx="5661600" cy="3686700"/>
          </a:xfrm>
          <a:prstGeom prst="rect">
            <a:avLst/>
          </a:prstGeom>
          <a:noFill/>
          <a:ln>
            <a:noFill/>
          </a:ln>
        </p:spPr>
        <p:txBody>
          <a:bodyPr spcFirstLastPara="1" wrap="square" lIns="93925" tIns="46950" rIns="93925" bIns="46950" anchor="t" anchorCtr="0">
            <a:noAutofit/>
          </a:bodyPr>
          <a:lstStyle/>
          <a:p>
            <a:pPr marL="58737" lvl="0" indent="0" algn="l" rtl="0">
              <a:lnSpc>
                <a:spcPct val="100000"/>
              </a:lnSpc>
              <a:spcBef>
                <a:spcPts val="0"/>
              </a:spcBef>
              <a:spcAft>
                <a:spcPts val="0"/>
              </a:spcAft>
              <a:buSzPts val="1400"/>
              <a:buNone/>
            </a:pPr>
            <a:r>
              <a:rPr lang="en-US" sz="2000"/>
              <a:t>The second addresses the various areas in the district and the community to foster improved practices and a better understanding of the new vision and climate within the district. </a:t>
            </a:r>
            <a:endParaRPr/>
          </a:p>
        </p:txBody>
      </p:sp>
      <p:sp>
        <p:nvSpPr>
          <p:cNvPr id="233" name="Google Shape;233;g169a793397f_0_216:notes"/>
          <p:cNvSpPr txBox="1">
            <a:spLocks noGrp="1"/>
          </p:cNvSpPr>
          <p:nvPr>
            <p:ph type="sldNum" idx="12"/>
          </p:nvPr>
        </p:nvSpPr>
        <p:spPr>
          <a:xfrm>
            <a:off x="4008705" y="8893297"/>
            <a:ext cx="3066600" cy="469800"/>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5: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5: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11113" lvl="0" indent="0" algn="l" rtl="0">
              <a:lnSpc>
                <a:spcPct val="100000"/>
              </a:lnSpc>
              <a:spcBef>
                <a:spcPts val="0"/>
              </a:spcBef>
              <a:spcAft>
                <a:spcPts val="0"/>
              </a:spcAft>
              <a:buSzPts val="1400"/>
              <a:buNone/>
            </a:pPr>
            <a:r>
              <a:rPr lang="en-US" sz="2400"/>
              <a:t>The second priority area is about High Quality Staff</a:t>
            </a:r>
            <a:r>
              <a:rPr lang="en-US"/>
              <a:t>. </a:t>
            </a:r>
            <a:endParaRPr/>
          </a:p>
        </p:txBody>
      </p:sp>
      <p:sp>
        <p:nvSpPr>
          <p:cNvPr id="243" name="Google Shape;243;p15: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4: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4: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11113" lvl="0" indent="0" algn="l" rtl="0">
              <a:lnSpc>
                <a:spcPct val="100000"/>
              </a:lnSpc>
              <a:spcBef>
                <a:spcPts val="0"/>
              </a:spcBef>
              <a:spcAft>
                <a:spcPts val="0"/>
              </a:spcAft>
              <a:buSzPts val="1400"/>
              <a:buNone/>
            </a:pPr>
            <a:r>
              <a:rPr lang="en-US" sz="2000"/>
              <a:t>Action steps in the high quality staff priority area include statement about compensation, communications to prospective staff, mentoring, coaching, aligning employee evaluations to expectations, professional development, building level leadership and support staff. </a:t>
            </a:r>
            <a:endParaRPr/>
          </a:p>
        </p:txBody>
      </p:sp>
      <p:sp>
        <p:nvSpPr>
          <p:cNvPr id="250" name="Google Shape;250;p14: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6: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400"/>
              <a:t>The third priority area is PK-5 student performance. </a:t>
            </a:r>
            <a:endParaRPr/>
          </a:p>
        </p:txBody>
      </p:sp>
      <p:sp>
        <p:nvSpPr>
          <p:cNvPr id="259" name="Google Shape;259;p16: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17: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In third third area, action steps cover optimal school size and capacity — how many kids should we optimally have in elementary schools, early childhood, education, improving instructional practices, improving the environment for success, auditing current practices, identifying goals, instructional practice and curriculum, and  improving attendance, finding causes of learning problems and strategies for improving student behavior. </a:t>
            </a:r>
            <a:endParaRPr/>
          </a:p>
        </p:txBody>
      </p:sp>
      <p:sp>
        <p:nvSpPr>
          <p:cNvPr id="266" name="Google Shape;266;p17: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8: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18: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The fourth area is improving student performance in secondary schools. </a:t>
            </a:r>
            <a:endParaRPr/>
          </a:p>
        </p:txBody>
      </p:sp>
      <p:sp>
        <p:nvSpPr>
          <p:cNvPr id="275" name="Google Shape;275;p18: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9: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The major Action Plan item here is transitioning to middle schools with teaming. Other items deal with high school block scheduling and assuring equity. Five Action steps deal with transitioning to new grade structures both with respect to impact on staff and students and their families. </a:t>
            </a:r>
            <a:endParaRPr/>
          </a:p>
        </p:txBody>
      </p:sp>
      <p:sp>
        <p:nvSpPr>
          <p:cNvPr id="282" name="Google Shape;282;p19: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69a793397f_0_296: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g169a793397f_0_296:notes"/>
          <p:cNvSpPr txBox="1">
            <a:spLocks noGrp="1"/>
          </p:cNvSpPr>
          <p:nvPr>
            <p:ph type="body" idx="1"/>
          </p:nvPr>
        </p:nvSpPr>
        <p:spPr>
          <a:xfrm>
            <a:off x="707708" y="4505980"/>
            <a:ext cx="5661600" cy="3686700"/>
          </a:xfrm>
          <a:prstGeom prst="rect">
            <a:avLst/>
          </a:prstGeom>
          <a:noFill/>
          <a:ln>
            <a:noFill/>
          </a:ln>
        </p:spPr>
        <p:txBody>
          <a:bodyPr spcFirstLastPara="1" wrap="square" lIns="93925" tIns="46950" rIns="93925" bIns="46950" anchor="t" anchorCtr="0">
            <a:noAutofit/>
          </a:bodyPr>
          <a:lstStyle/>
          <a:p>
            <a:pPr marL="58737" lvl="0" indent="0" algn="l" rtl="0">
              <a:lnSpc>
                <a:spcPct val="100000"/>
              </a:lnSpc>
              <a:spcBef>
                <a:spcPts val="0"/>
              </a:spcBef>
              <a:spcAft>
                <a:spcPts val="0"/>
              </a:spcAft>
              <a:buSzPts val="1400"/>
              <a:buNone/>
            </a:pPr>
            <a:r>
              <a:rPr lang="en-US" sz="2000"/>
              <a:t>The plan also includes steps to successfully change grade structures including transitioning to middle schools with teaming. Other items deal with enrollment goals, school size and capacity, professional development for staff, high school block scheduling and assuring equity. Five Action steps deal with transitioning to new grade structures both with respect to impact on staff and students and their families. </a:t>
            </a:r>
            <a:endParaRPr/>
          </a:p>
        </p:txBody>
      </p:sp>
      <p:sp>
        <p:nvSpPr>
          <p:cNvPr id="292" name="Google Shape;292;g169a793397f_0_296:notes"/>
          <p:cNvSpPr txBox="1">
            <a:spLocks noGrp="1"/>
          </p:cNvSpPr>
          <p:nvPr>
            <p:ph type="sldNum" idx="12"/>
          </p:nvPr>
        </p:nvSpPr>
        <p:spPr>
          <a:xfrm>
            <a:off x="4008705" y="8893297"/>
            <a:ext cx="3066600" cy="469800"/>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0: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20: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The fifth and final priority area — again remember that this is just as important as the first — it is just listed fifth — has to do with facilities. </a:t>
            </a:r>
            <a:endParaRPr/>
          </a:p>
        </p:txBody>
      </p:sp>
      <p:sp>
        <p:nvSpPr>
          <p:cNvPr id="301" name="Google Shape;301;p20: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1: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21: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58738" lvl="0" indent="0" algn="l" rtl="0">
              <a:lnSpc>
                <a:spcPct val="100000"/>
              </a:lnSpc>
              <a:spcBef>
                <a:spcPts val="0"/>
              </a:spcBef>
              <a:spcAft>
                <a:spcPts val="0"/>
              </a:spcAft>
              <a:buSzPts val="1400"/>
              <a:buNone/>
            </a:pPr>
            <a:r>
              <a:rPr lang="en-US" sz="2000"/>
              <a:t>With previous action steps having to do with grade configuration, and optimal size and capacities of schools, we will need to look at our existing facilities and how to go about improving them to enhance our educational program. In a nutshell, this Priority area deals with development of a comprehensive plan. </a:t>
            </a:r>
            <a:endParaRPr/>
          </a:p>
        </p:txBody>
      </p:sp>
      <p:sp>
        <p:nvSpPr>
          <p:cNvPr id="308" name="Google Shape;308;p21: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2: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22:notes"/>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p>
            <a:pPr marL="11112" lvl="0" indent="0" algn="l" rtl="0">
              <a:lnSpc>
                <a:spcPct val="100000"/>
              </a:lnSpc>
              <a:spcBef>
                <a:spcPts val="0"/>
              </a:spcBef>
              <a:spcAft>
                <a:spcPts val="0"/>
              </a:spcAft>
              <a:buSzPts val="1400"/>
              <a:buNone/>
            </a:pPr>
            <a:r>
              <a:rPr lang="en-US" sz="2000"/>
              <a:t>The members of our Community Engagement Team think this is a great plan. We know the input this past year from so many in our community was critical to the development of critical strategies to improve our schools. At our last session, we received really great suggestions that we added to the plan we have tonight.  Thank you for your thoughtful and positive ideas to improve our schools. The Vision Forward program is a success thanks to you and everyone in our community who participated in the sessions.  </a:t>
            </a:r>
            <a:endParaRPr sz="2000"/>
          </a:p>
          <a:p>
            <a:pPr marL="11112" lvl="0" indent="0" algn="l" rtl="0">
              <a:lnSpc>
                <a:spcPct val="100000"/>
              </a:lnSpc>
              <a:spcBef>
                <a:spcPts val="0"/>
              </a:spcBef>
              <a:spcAft>
                <a:spcPts val="0"/>
              </a:spcAft>
              <a:buSzPts val="1400"/>
              <a:buNone/>
            </a:pPr>
            <a:endParaRPr sz="2000"/>
          </a:p>
          <a:p>
            <a:pPr marL="11113" lvl="0" indent="0" algn="l" rtl="0">
              <a:lnSpc>
                <a:spcPct val="100000"/>
              </a:lnSpc>
              <a:spcBef>
                <a:spcPts val="0"/>
              </a:spcBef>
              <a:spcAft>
                <a:spcPts val="0"/>
              </a:spcAft>
              <a:buSzPts val="1400"/>
              <a:buNone/>
            </a:pPr>
            <a:r>
              <a:rPr lang="en-US" sz="2000"/>
              <a:t>And now, we believe we have an Action Plan that can be fully supported by the community, our educators, and our Board of Education. That will be our contribution to a New Day for St. Joe. </a:t>
            </a:r>
            <a:endParaRPr/>
          </a:p>
          <a:p>
            <a:pPr marL="11113" lvl="0" indent="0" algn="l" rtl="0">
              <a:lnSpc>
                <a:spcPct val="100000"/>
              </a:lnSpc>
              <a:spcBef>
                <a:spcPts val="0"/>
              </a:spcBef>
              <a:spcAft>
                <a:spcPts val="0"/>
              </a:spcAft>
              <a:buSzPts val="1400"/>
              <a:buNone/>
            </a:pPr>
            <a:endParaRPr sz="2000"/>
          </a:p>
          <a:p>
            <a:pPr marL="0" lvl="0" indent="0" algn="l" rtl="0">
              <a:lnSpc>
                <a:spcPct val="100000"/>
              </a:lnSpc>
              <a:spcBef>
                <a:spcPts val="0"/>
              </a:spcBef>
              <a:spcAft>
                <a:spcPts val="0"/>
              </a:spcAft>
              <a:buSzPts val="1400"/>
              <a:buNone/>
            </a:pPr>
            <a:endParaRPr/>
          </a:p>
        </p:txBody>
      </p:sp>
      <p:sp>
        <p:nvSpPr>
          <p:cNvPr id="317" name="Google Shape;317;p22:notes"/>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8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23" name="Google Shape;323;p80: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br>
              <a:rPr lang="en-US">
                <a:latin typeface="Proxima Nova"/>
                <a:ea typeface="Proxima Nova"/>
                <a:cs typeface="Proxima Nova"/>
                <a:sym typeface="Proxima Nova"/>
              </a:rPr>
            </a:br>
            <a:br>
              <a:rPr lang="en-US">
                <a:latin typeface="Proxima Nova"/>
                <a:ea typeface="Proxima Nova"/>
                <a:cs typeface="Proxima Nova"/>
                <a:sym typeface="Proxima Nova"/>
              </a:rPr>
            </a:br>
            <a:r>
              <a:rPr lang="en-US" sz="2000">
                <a:solidFill>
                  <a:srgbClr val="000000"/>
                </a:solidFill>
                <a:latin typeface="Proxima Nova"/>
                <a:ea typeface="Proxima Nova"/>
                <a:cs typeface="Proxima Nova"/>
                <a:sym typeface="Proxima Nova"/>
              </a:rPr>
              <a:t>On your table, on </a:t>
            </a:r>
            <a:r>
              <a:rPr lang="en-US" sz="2000" b="1" i="1">
                <a:solidFill>
                  <a:srgbClr val="FF0000"/>
                </a:solidFill>
                <a:latin typeface="Proxima Nova"/>
                <a:ea typeface="Proxima Nova"/>
                <a:cs typeface="Proxima Nova"/>
                <a:sym typeface="Proxima Nova"/>
              </a:rPr>
              <a:t>INSERT COLOR OF PAPER HERE </a:t>
            </a:r>
            <a:r>
              <a:rPr lang="en-US" sz="2000">
                <a:solidFill>
                  <a:srgbClr val="000000"/>
                </a:solidFill>
                <a:latin typeface="Proxima Nova"/>
                <a:ea typeface="Proxima Nova"/>
                <a:cs typeface="Proxima Nova"/>
                <a:sym typeface="Proxima Nova"/>
              </a:rPr>
              <a:t>paper, is tonight’s work activity. </a:t>
            </a:r>
            <a:r>
              <a:rPr lang="en-US" sz="2000" b="1">
                <a:solidFill>
                  <a:srgbClr val="000000"/>
                </a:solidFill>
                <a:latin typeface="Proxima Nova"/>
                <a:ea typeface="Proxima Nova"/>
                <a:cs typeface="Proxima Nova"/>
                <a:sym typeface="Proxima Nova"/>
              </a:rPr>
              <a:t>This is the official sheet for your recorder to use.</a:t>
            </a:r>
            <a:endParaRPr sz="2000"/>
          </a:p>
          <a:p>
            <a:pPr marL="0" lvl="0" indent="0" algn="l" rtl="0">
              <a:lnSpc>
                <a:spcPct val="100000"/>
              </a:lnSpc>
              <a:spcBef>
                <a:spcPts val="0"/>
              </a:spcBef>
              <a:spcAft>
                <a:spcPts val="0"/>
              </a:spcAft>
              <a:buSzPts val="1400"/>
              <a:buNone/>
            </a:pPr>
            <a:endParaRPr sz="1800" b="1">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800" b="1" i="1">
                <a:solidFill>
                  <a:srgbClr val="000000"/>
                </a:solidFill>
                <a:latin typeface="Proxima Nova"/>
                <a:ea typeface="Proxima Nova"/>
                <a:cs typeface="Proxima Nova"/>
                <a:sym typeface="Proxima Nova"/>
              </a:rPr>
              <a:t>(Hold up a copy of the work activity) </a:t>
            </a:r>
            <a:endParaRPr i="1">
              <a:latin typeface="Proxima Nova"/>
              <a:ea typeface="Proxima Nova"/>
              <a:cs typeface="Proxima Nova"/>
              <a:sym typeface="Proxima Nova"/>
            </a:endParaRPr>
          </a:p>
          <a:p>
            <a:pPr marL="0" lvl="0" indent="0" algn="l" rtl="0">
              <a:lnSpc>
                <a:spcPct val="100000"/>
              </a:lnSpc>
              <a:spcBef>
                <a:spcPts val="0"/>
              </a:spcBef>
              <a:spcAft>
                <a:spcPts val="0"/>
              </a:spcAft>
              <a:buSzPts val="1400"/>
              <a:buNone/>
            </a:pPr>
            <a:br>
              <a:rPr lang="en-US">
                <a:latin typeface="Proxima Nova"/>
                <a:ea typeface="Proxima Nova"/>
                <a:cs typeface="Proxima Nova"/>
                <a:sym typeface="Proxima Nova"/>
              </a:rPr>
            </a:br>
            <a:r>
              <a:rPr lang="en-US" sz="2000">
                <a:latin typeface="Proxima Nova"/>
                <a:ea typeface="Proxima Nova"/>
                <a:cs typeface="Proxima Nova"/>
                <a:sym typeface="Proxima Nova"/>
              </a:rPr>
              <a:t>And if you’re here virtually, please check your Welcome Sheet for the link to the work activity. </a:t>
            </a:r>
            <a:endParaRPr sz="2000"/>
          </a:p>
          <a:p>
            <a:pPr marL="0" lvl="0" indent="0" algn="l" rtl="0">
              <a:lnSpc>
                <a:spcPct val="100000"/>
              </a:lnSpc>
              <a:spcBef>
                <a:spcPts val="0"/>
              </a:spcBef>
              <a:spcAft>
                <a:spcPts val="0"/>
              </a:spcAft>
              <a:buSzPts val="1400"/>
              <a:buNone/>
            </a:pPr>
            <a:endParaRPr sz="20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2000">
                <a:solidFill>
                  <a:srgbClr val="000000"/>
                </a:solidFill>
                <a:latin typeface="Proxima Nova"/>
                <a:ea typeface="Proxima Nova"/>
                <a:cs typeface="Proxima Nova"/>
                <a:sym typeface="Proxima Nova"/>
              </a:rPr>
              <a:t>Tonight’s task is really short. It’s one question.  However, we still encourage you to talk about the Action Plan at your table and offer your impression of the plan.</a:t>
            </a:r>
            <a:endParaRPr>
              <a:latin typeface="Proxima Nova"/>
              <a:ea typeface="Proxima Nova"/>
              <a:cs typeface="Proxima Nova"/>
              <a:sym typeface="Proxima Nova"/>
            </a:endParaRPr>
          </a:p>
        </p:txBody>
      </p:sp>
      <p:sp>
        <p:nvSpPr>
          <p:cNvPr id="324" name="Google Shape;324;p80: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8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29" name="Google Shape;329;p81: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endParaRPr sz="18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At each table, you will select a recorder and spokesperson.</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 </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The recorder is responsible for completing the worksheet. Make sure to complete the information in the box in the upper left corner. </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 </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The spokesperson should facilitate discussions, keep the group focused so the work is completed on time, and then report table results.</a:t>
            </a:r>
            <a:endParaRPr/>
          </a:p>
          <a:p>
            <a:pPr marL="0" lvl="0" indent="0" algn="l" rtl="0">
              <a:lnSpc>
                <a:spcPct val="100000"/>
              </a:lnSpc>
              <a:spcBef>
                <a:spcPts val="0"/>
              </a:spcBef>
              <a:spcAft>
                <a:spcPts val="0"/>
              </a:spcAft>
              <a:buSzPts val="1400"/>
              <a:buNone/>
            </a:pPr>
            <a:br>
              <a:rPr lang="en-US"/>
            </a:br>
            <a:endParaRPr/>
          </a:p>
        </p:txBody>
      </p:sp>
      <p:sp>
        <p:nvSpPr>
          <p:cNvPr id="330" name="Google Shape;330;p81: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8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37" name="Google Shape;337;p82: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Please make sure the information recorded on the group’s worksheet reflects general agreement of everyone at the table, not just the opinion of one or two individuals.</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 </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Monitor the time to make sure you get done on time. We’ll start the reporting out at </a:t>
            </a:r>
            <a:r>
              <a:rPr lang="en-US" sz="1800" b="1">
                <a:solidFill>
                  <a:srgbClr val="000000"/>
                </a:solidFill>
                <a:latin typeface="Proxima Nova"/>
                <a:ea typeface="Proxima Nova"/>
                <a:cs typeface="Proxima Nova"/>
                <a:sym typeface="Proxima Nova"/>
              </a:rPr>
              <a:t>(name a time</a:t>
            </a:r>
            <a:r>
              <a:rPr lang="en-US" sz="1800">
                <a:solidFill>
                  <a:srgbClr val="000000"/>
                </a:solidFill>
                <a:latin typeface="Proxima Nova"/>
                <a:ea typeface="Proxima Nova"/>
                <a:cs typeface="Proxima Nova"/>
                <a:sym typeface="Proxima Nova"/>
              </a:rPr>
              <a:t>). </a:t>
            </a:r>
            <a:endParaRPr/>
          </a:p>
          <a:p>
            <a:pPr marL="0" lvl="0" indent="0" algn="l" rtl="0">
              <a:lnSpc>
                <a:spcPct val="100000"/>
              </a:lnSpc>
              <a:spcBef>
                <a:spcPts val="0"/>
              </a:spcBef>
              <a:spcAft>
                <a:spcPts val="0"/>
              </a:spcAft>
              <a:buSzPts val="1400"/>
              <a:buNone/>
            </a:pPr>
            <a:r>
              <a:rPr lang="en-US" sz="1800">
                <a:solidFill>
                  <a:srgbClr val="000000"/>
                </a:solidFill>
                <a:latin typeface="Proxima Nova"/>
                <a:ea typeface="Proxima Nova"/>
                <a:cs typeface="Proxima Nova"/>
                <a:sym typeface="Proxima Nova"/>
              </a:rPr>
              <a:t> </a:t>
            </a:r>
            <a:endParaRPr/>
          </a:p>
          <a:p>
            <a:pPr marL="0" lvl="0" indent="0" algn="l" rtl="0">
              <a:lnSpc>
                <a:spcPct val="100000"/>
              </a:lnSpc>
              <a:spcBef>
                <a:spcPts val="0"/>
              </a:spcBef>
              <a:spcAft>
                <a:spcPts val="0"/>
              </a:spcAft>
              <a:buSzPts val="1400"/>
              <a:buNone/>
            </a:pPr>
            <a:r>
              <a:rPr lang="en-US" sz="1800" b="1">
                <a:solidFill>
                  <a:srgbClr val="000000"/>
                </a:solidFill>
                <a:latin typeface="Proxima Nova"/>
                <a:ea typeface="Proxima Nova"/>
                <a:cs typeface="Proxima Nova"/>
                <a:sym typeface="Proxima Nova"/>
              </a:rPr>
              <a:t>At the end of the session we will only collect the worksheet that has been completed by the recorder.</a:t>
            </a:r>
            <a:endParaRPr/>
          </a:p>
          <a:p>
            <a:pPr marL="0" lvl="0" indent="0" algn="l" rtl="0">
              <a:lnSpc>
                <a:spcPct val="100000"/>
              </a:lnSpc>
              <a:spcBef>
                <a:spcPts val="0"/>
              </a:spcBef>
              <a:spcAft>
                <a:spcPts val="0"/>
              </a:spcAft>
              <a:buSzPts val="1400"/>
              <a:buNone/>
            </a:pPr>
            <a:br>
              <a:rPr lang="en-US"/>
            </a:br>
            <a:endParaRPr/>
          </a:p>
        </p:txBody>
      </p:sp>
      <p:sp>
        <p:nvSpPr>
          <p:cNvPr id="338" name="Google Shape;338;p82: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8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44" name="Google Shape;344;p8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2000">
                <a:solidFill>
                  <a:srgbClr val="000000"/>
                </a:solidFill>
                <a:latin typeface="Proxima Nova"/>
                <a:ea typeface="Proxima Nova"/>
                <a:cs typeface="Proxima Nova"/>
                <a:sym typeface="Proxima Nova"/>
              </a:rPr>
              <a:t>As you begin your group discussion tonight we ask that you please keep these points in mind as you work toward consensus on the activities. </a:t>
            </a:r>
            <a:endParaRPr sz="2000"/>
          </a:p>
          <a:p>
            <a:pPr marL="0" lvl="0" indent="0" algn="l" rtl="0">
              <a:lnSpc>
                <a:spcPct val="100000"/>
              </a:lnSpc>
              <a:spcBef>
                <a:spcPts val="0"/>
              </a:spcBef>
              <a:spcAft>
                <a:spcPts val="0"/>
              </a:spcAft>
              <a:buSzPts val="1400"/>
              <a:buNone/>
            </a:pPr>
            <a:endParaRPr sz="1400" i="1">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b="1" i="1">
                <a:solidFill>
                  <a:srgbClr val="000000"/>
                </a:solidFill>
                <a:latin typeface="Proxima Nova"/>
                <a:ea typeface="Proxima Nova"/>
                <a:cs typeface="Proxima Nova"/>
                <a:sym typeface="Proxima Nova"/>
              </a:rPr>
              <a:t>(Read points)</a:t>
            </a:r>
            <a:endParaRPr/>
          </a:p>
        </p:txBody>
      </p:sp>
      <p:sp>
        <p:nvSpPr>
          <p:cNvPr id="345" name="Google Shape;345;p8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36</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8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1" name="Google Shape;351;p84:notes"/>
          <p:cNvSpPr txBox="1">
            <a:spLocks noGrp="1"/>
          </p:cNvSpPr>
          <p:nvPr>
            <p:ph type="body" idx="1"/>
          </p:nvPr>
        </p:nvSpPr>
        <p:spPr>
          <a:xfrm>
            <a:off x="724090" y="4580755"/>
            <a:ext cx="5786164" cy="3913540"/>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800">
                <a:latin typeface="Proxima Nova"/>
                <a:ea typeface="Proxima Nova"/>
                <a:cs typeface="Proxima Nova"/>
                <a:sym typeface="Proxima Nova"/>
              </a:rPr>
              <a:t>In tonight's presentation you were presented the FINAL DRAFT of the Action Plan. At our last session, when we asked for edits to our Action Plan document, we received a lot of input that was more actual ‘How-to-do-it” steps to be taken to implement the Plan. We did not hear many suggestions about adding, deleting or amending one of the Action Plan items. </a:t>
            </a: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800">
                <a:latin typeface="Proxima Nova"/>
                <a:ea typeface="Proxima Nova"/>
                <a:cs typeface="Proxima Nova"/>
                <a:sym typeface="Proxima Nova"/>
              </a:rPr>
              <a:t>All the suggestions were great and we are including those suggestions in our report to the Board of Education for district consideration. So when thinking about this tonight — try to focus on goals or Action Plan items — not so much how that portion of the plan will be accomplished or implemented. I know, sometimes, this can be a subtle difference, but try to keep it in mind. </a:t>
            </a: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800">
                <a:latin typeface="Proxima Nova"/>
                <a:ea typeface="Proxima Nova"/>
                <a:cs typeface="Proxima Nova"/>
                <a:sym typeface="Proxima Nova"/>
              </a:rPr>
              <a:t>We realize there are very few things in life that can be labeled "perfect" and that is also true for any final solution that offers improvement strategies for our school district. Tonight, we are asking each group to complete one question - Did we get it right? Or tell us if we almost got it, and then share a couple additional ideas for improving the plan.</a:t>
            </a: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800">
              <a:solidFill>
                <a:srgbClr val="00000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800">
                <a:latin typeface="Proxima Nova"/>
                <a:ea typeface="Proxima Nova"/>
                <a:cs typeface="Proxima Nova"/>
                <a:sym typeface="Proxima Nova"/>
              </a:rPr>
              <a:t>If you’re joining us virtually tonight, we’re sending you to special breakout rooms where you will complete the group same activity and then rejoin the in-person group to share your ideas. </a:t>
            </a:r>
            <a:endParaRPr/>
          </a:p>
          <a:p>
            <a:pPr marL="0" lvl="0" indent="0" algn="l" rtl="0">
              <a:lnSpc>
                <a:spcPct val="100000"/>
              </a:lnSpc>
              <a:spcBef>
                <a:spcPts val="0"/>
              </a:spcBef>
              <a:spcAft>
                <a:spcPts val="0"/>
              </a:spcAft>
              <a:buSzPts val="1400"/>
              <a:buNone/>
            </a:pPr>
            <a:endParaRPr sz="1800">
              <a:latin typeface="Proxima Nova"/>
              <a:ea typeface="Proxima Nova"/>
              <a:cs typeface="Proxima Nova"/>
              <a:sym typeface="Proxima Nova"/>
            </a:endParaRPr>
          </a:p>
          <a:p>
            <a:pPr marL="0" lvl="0" indent="0" algn="l" rtl="0">
              <a:spcBef>
                <a:spcPts val="0"/>
              </a:spcBef>
              <a:spcAft>
                <a:spcPts val="0"/>
              </a:spcAft>
              <a:buClr>
                <a:schemeClr val="dk1"/>
              </a:buClr>
              <a:buSzPts val="1400"/>
              <a:buFont typeface="Arial"/>
              <a:buNone/>
            </a:pPr>
            <a:r>
              <a:rPr lang="en-US" sz="1800">
                <a:latin typeface="Proxima Nova"/>
                <a:ea typeface="Proxima Nova"/>
                <a:cs typeface="Proxima Nova"/>
                <a:sym typeface="Proxima Nova"/>
              </a:rPr>
              <a:t>With that said, now let’s get to work.</a:t>
            </a: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br>
              <a:rPr lang="en-US">
                <a:latin typeface="Proxima Nova"/>
                <a:ea typeface="Proxima Nova"/>
                <a:cs typeface="Proxima Nova"/>
                <a:sym typeface="Proxima Nova"/>
              </a:rPr>
            </a:br>
            <a:br>
              <a:rPr lang="en-US">
                <a:latin typeface="Proxima Nova"/>
                <a:ea typeface="Proxima Nova"/>
                <a:cs typeface="Proxima Nova"/>
                <a:sym typeface="Proxima Nova"/>
              </a:rPr>
            </a:br>
            <a:endParaRPr/>
          </a:p>
        </p:txBody>
      </p:sp>
      <p:sp>
        <p:nvSpPr>
          <p:cNvPr id="352" name="Google Shape;352;p84: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37</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8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63" name="Google Shape;363;p85: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Now it is time to hear from the tables and from the virtual groups. </a:t>
            </a:r>
            <a:r>
              <a:rPr lang="en-US" sz="1400" b="1">
                <a:solidFill>
                  <a:srgbClr val="FF0000"/>
                </a:solidFill>
                <a:latin typeface="Proxima Nova"/>
                <a:ea typeface="Proxima Nova"/>
                <a:cs typeface="Proxima Nova"/>
                <a:sym typeface="Proxima Nova"/>
              </a:rPr>
              <a:t>[Selected Community Chairs]</a:t>
            </a:r>
            <a:r>
              <a:rPr lang="en-US" sz="1400">
                <a:solidFill>
                  <a:srgbClr val="000000"/>
                </a:solidFill>
                <a:latin typeface="Proxima Nova"/>
                <a:ea typeface="Proxima Nova"/>
                <a:cs typeface="Proxima Nova"/>
                <a:sym typeface="Proxima Nova"/>
              </a:rPr>
              <a:t> will bring a microphone around to and try to get to as many groups as possible.</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 </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b="1">
                <a:solidFill>
                  <a:srgbClr val="000000"/>
                </a:solidFill>
                <a:latin typeface="Proxima Nova"/>
                <a:ea typeface="Proxima Nova"/>
                <a:cs typeface="Proxima Nova"/>
                <a:sym typeface="Proxima Nova"/>
              </a:rPr>
              <a:t>Please be brief so we can hear from as many tables as possible. We’ll collect the worksheet at the end of tonight’s session and document everything on our website.</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 </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For each group, tell us if the table gives the plan a thumbs up and we got it right, or if you have a couple additional ideas for the Action Plan. </a:t>
            </a:r>
            <a:endParaRPr sz="1400" b="0" i="0" u="none" strike="noStrike">
              <a:solidFill>
                <a:srgbClr val="000000"/>
              </a:solidFill>
              <a:latin typeface="Open Sans"/>
              <a:ea typeface="Open Sans"/>
              <a:cs typeface="Open Sans"/>
              <a:sym typeface="Open Sans"/>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 </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Okay, let’s get started!</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a:solidFill>
                  <a:srgbClr val="000000"/>
                </a:solidFill>
                <a:latin typeface="Proxima Nova"/>
                <a:ea typeface="Proxima Nova"/>
                <a:cs typeface="Proxima Nova"/>
                <a:sym typeface="Proxima Nova"/>
              </a:rPr>
              <a:t> </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sz="1400" b="1" i="1">
                <a:latin typeface="Proxima Nova"/>
                <a:ea typeface="Proxima Nova"/>
                <a:cs typeface="Proxima Nova"/>
                <a:sym typeface="Proxima Nova"/>
              </a:rPr>
              <a:t>(Community chairpersons will take microphone from table to table for each group’s spokesperson to report. Be sure to collect the worksheet from the spokesperson as he/she finishes reporting.)</a:t>
            </a:r>
            <a:endParaRPr sz="1400">
              <a:latin typeface="Proxima Nova"/>
              <a:ea typeface="Proxima Nova"/>
              <a:cs typeface="Proxima Nova"/>
              <a:sym typeface="Proxima Nova"/>
            </a:endParaRPr>
          </a:p>
          <a:p>
            <a:pPr marL="0" lvl="0" indent="0" algn="l" rtl="0">
              <a:lnSpc>
                <a:spcPct val="100000"/>
              </a:lnSpc>
              <a:spcBef>
                <a:spcPts val="0"/>
              </a:spcBef>
              <a:spcAft>
                <a:spcPts val="0"/>
              </a:spcAft>
              <a:buSzPts val="1400"/>
              <a:buNone/>
            </a:pPr>
            <a:br>
              <a:rPr lang="en-US" sz="1400">
                <a:latin typeface="Proxima Nova"/>
                <a:ea typeface="Proxima Nova"/>
                <a:cs typeface="Proxima Nova"/>
                <a:sym typeface="Proxima Nova"/>
              </a:rPr>
            </a:br>
            <a:endParaRPr/>
          </a:p>
        </p:txBody>
      </p:sp>
      <p:sp>
        <p:nvSpPr>
          <p:cNvPr id="364" name="Google Shape;364;p85: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5e06b48578_0_0:notes"/>
          <p:cNvSpPr>
            <a:spLocks noGrp="1" noRot="1" noChangeAspect="1"/>
          </p:cNvSpPr>
          <p:nvPr>
            <p:ph type="sldImg" idx="2"/>
          </p:nvPr>
        </p:nvSpPr>
        <p:spPr>
          <a:xfrm>
            <a:off x="728663" y="1169988"/>
            <a:ext cx="5619900" cy="316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5e06b48578_0_0:notes"/>
          <p:cNvSpPr txBox="1">
            <a:spLocks noGrp="1"/>
          </p:cNvSpPr>
          <p:nvPr>
            <p:ph type="body" idx="1"/>
          </p:nvPr>
        </p:nvSpPr>
        <p:spPr>
          <a:xfrm>
            <a:off x="707708" y="4505980"/>
            <a:ext cx="5661600" cy="3686700"/>
          </a:xfrm>
          <a:prstGeom prst="rect">
            <a:avLst/>
          </a:prstGeom>
        </p:spPr>
        <p:txBody>
          <a:bodyPr spcFirstLastPara="1" wrap="square" lIns="93925" tIns="46950" rIns="93925" bIns="46950" anchor="t" anchorCtr="0">
            <a:noAutofit/>
          </a:bodyPr>
          <a:lstStyle/>
          <a:p>
            <a:pPr marL="0" lvl="0" indent="0" algn="l" rtl="0">
              <a:spcBef>
                <a:spcPts val="0"/>
              </a:spcBef>
              <a:spcAft>
                <a:spcPts val="0"/>
              </a:spcAft>
              <a:buClr>
                <a:schemeClr val="dk1"/>
              </a:buClr>
              <a:buSzPts val="1400"/>
              <a:buFont typeface="Arial"/>
              <a:buNone/>
            </a:pPr>
            <a:r>
              <a:rPr lang="en-US" sz="2000"/>
              <a:t>Thanks so much for your hard work tonight and during the past year. We’re going to put the final touches to the Action Plan. Then, the Vision Forward committee will share the Action Plan with the St. Joseph School District Board of Education at its meeting on Dec. 19. We hope you can join us at the meeting!  On behalf of the Vision Forward chairs and each of the committee members, thank you! Thank you for believing in a better St. Joseph School District and working to ensure our children have an exciting future ahead.  </a:t>
            </a:r>
            <a:endParaRPr/>
          </a:p>
          <a:p>
            <a:pPr marL="0" lvl="0" indent="0" algn="l" rtl="0">
              <a:spcBef>
                <a:spcPts val="0"/>
              </a:spcBef>
              <a:spcAft>
                <a:spcPts val="0"/>
              </a:spcAft>
              <a:buClr>
                <a:schemeClr val="dk1"/>
              </a:buClr>
              <a:buSzPts val="1400"/>
              <a:buFont typeface="Arial"/>
              <a:buNone/>
            </a:pPr>
            <a:endParaRPr sz="2000"/>
          </a:p>
          <a:p>
            <a:pPr marL="0" lvl="0" indent="0" algn="l" rtl="0">
              <a:spcBef>
                <a:spcPts val="0"/>
              </a:spcBef>
              <a:spcAft>
                <a:spcPts val="0"/>
              </a:spcAft>
              <a:buClr>
                <a:schemeClr val="dk1"/>
              </a:buClr>
              <a:buSzPts val="1400"/>
              <a:buFont typeface="Arial"/>
              <a:buNone/>
            </a:pPr>
            <a:r>
              <a:rPr lang="en-US" sz="2000"/>
              <a:t>Good night. </a:t>
            </a:r>
            <a:endParaRPr sz="2000"/>
          </a:p>
          <a:p>
            <a:pPr marL="0" lvl="0" indent="0" algn="l" rtl="0">
              <a:spcBef>
                <a:spcPts val="0"/>
              </a:spcBef>
              <a:spcAft>
                <a:spcPts val="0"/>
              </a:spcAft>
              <a:buNone/>
            </a:pPr>
            <a:endParaRPr/>
          </a:p>
        </p:txBody>
      </p:sp>
      <p:sp>
        <p:nvSpPr>
          <p:cNvPr id="370" name="Google Shape;370;g15e06b48578_0_0:notes"/>
          <p:cNvSpPr txBox="1">
            <a:spLocks noGrp="1"/>
          </p:cNvSpPr>
          <p:nvPr>
            <p:ph type="sldNum" idx="12"/>
          </p:nvPr>
        </p:nvSpPr>
        <p:spPr>
          <a:xfrm>
            <a:off x="4008705" y="8893297"/>
            <a:ext cx="3066600" cy="469800"/>
          </a:xfrm>
          <a:prstGeom prst="rect">
            <a:avLst/>
          </a:prstGeom>
        </p:spPr>
        <p:txBody>
          <a:bodyPr spcFirstLastPara="1" wrap="square" lIns="93925" tIns="46950" rIns="93925" bIns="4695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8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6" name="Google Shape;376;p87: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r>
              <a:rPr lang="en-US" sz="2000"/>
              <a:t>Thanks so much for your hard work tonight. We’re going to take your input, do a second draft of the Action Plan, and bring that to our next meeting. So we’ll have another chance at this. That next meeting is October 18th — please, please attend. It is our last meeting and a very important meeting. Bring family members or friends. We’ll see you then. </a:t>
            </a:r>
            <a:endParaRPr/>
          </a:p>
          <a:p>
            <a:pPr marL="0" lvl="0" indent="0" algn="l" rtl="0">
              <a:lnSpc>
                <a:spcPct val="100000"/>
              </a:lnSpc>
              <a:spcBef>
                <a:spcPts val="0"/>
              </a:spcBef>
              <a:spcAft>
                <a:spcPts val="0"/>
              </a:spcAft>
              <a:buSzPts val="1400"/>
              <a:buNone/>
            </a:pPr>
            <a:endParaRPr sz="2000"/>
          </a:p>
          <a:p>
            <a:pPr marL="0" lvl="0" indent="0" algn="l" rtl="0">
              <a:lnSpc>
                <a:spcPct val="100000"/>
              </a:lnSpc>
              <a:spcBef>
                <a:spcPts val="0"/>
              </a:spcBef>
              <a:spcAft>
                <a:spcPts val="0"/>
              </a:spcAft>
              <a:buSzPts val="1400"/>
              <a:buNone/>
            </a:pPr>
            <a:r>
              <a:rPr lang="en-US" sz="2000"/>
              <a:t>Good night. </a:t>
            </a:r>
            <a:endParaRPr sz="2000"/>
          </a:p>
        </p:txBody>
      </p:sp>
      <p:sp>
        <p:nvSpPr>
          <p:cNvPr id="377" name="Google Shape;377;p87: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40</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8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83" name="Google Shape;383;p88: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lnSpc>
                <a:spcPct val="100000"/>
              </a:lnSpc>
              <a:spcBef>
                <a:spcPts val="0"/>
              </a:spcBef>
              <a:spcAft>
                <a:spcPts val="0"/>
              </a:spcAft>
              <a:buSzPts val="1400"/>
              <a:buNone/>
            </a:pPr>
            <a:endParaRPr/>
          </a:p>
        </p:txBody>
      </p:sp>
      <p:sp>
        <p:nvSpPr>
          <p:cNvPr id="384" name="Google Shape;384;p88: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41</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gradFill>
          <a:gsLst>
            <a:gs pos="0">
              <a:schemeClr val="lt1"/>
            </a:gs>
            <a:gs pos="50000">
              <a:srgbClr val="FAFAFA"/>
            </a:gs>
            <a:gs pos="100000">
              <a:srgbClr val="CECECE"/>
            </a:gs>
          </a:gsLst>
          <a:lin ang="5400000" scaled="0"/>
        </a:gradFill>
        <a:effectLst/>
      </p:bgPr>
    </p:bg>
    <p:spTree>
      <p:nvGrpSpPr>
        <p:cNvPr id="1" name="Shape 15"/>
        <p:cNvGrpSpPr/>
        <p:nvPr/>
      </p:nvGrpSpPr>
      <p:grpSpPr>
        <a:xfrm>
          <a:off x="0" y="0"/>
          <a:ext cx="0" cy="0"/>
          <a:chOff x="0" y="0"/>
          <a:chExt cx="0" cy="0"/>
        </a:xfrm>
      </p:grpSpPr>
      <p:sp>
        <p:nvSpPr>
          <p:cNvPr id="16" name="Google Shape;16;p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9" name="Google Shape;19;p90"/>
          <p:cNvPicPr preferRelativeResize="0"/>
          <p:nvPr/>
        </p:nvPicPr>
        <p:blipFill rotWithShape="1">
          <a:blip r:embed="rId2">
            <a:alphaModFix/>
          </a:blip>
          <a:srcRect/>
          <a:stretch/>
        </p:blipFill>
        <p:spPr>
          <a:xfrm>
            <a:off x="1238499" y="1328952"/>
            <a:ext cx="9715002" cy="41018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type="title">
  <p:cSld name="TITLE">
    <p:bg>
      <p:bgPr>
        <a:gradFill>
          <a:gsLst>
            <a:gs pos="0">
              <a:schemeClr val="lt1"/>
            </a:gs>
            <a:gs pos="50000">
              <a:srgbClr val="FAFAFA"/>
            </a:gs>
            <a:gs pos="100000">
              <a:srgbClr val="CECECE"/>
            </a:gs>
          </a:gsLst>
          <a:lin ang="5400000" scaled="0"/>
        </a:gradFill>
        <a:effectLst/>
      </p:bgPr>
    </p:bg>
    <p:spTree>
      <p:nvGrpSpPr>
        <p:cNvPr id="1" name="Shape 20"/>
        <p:cNvGrpSpPr/>
        <p:nvPr/>
      </p:nvGrpSpPr>
      <p:grpSpPr>
        <a:xfrm>
          <a:off x="0" y="0"/>
          <a:ext cx="0" cy="0"/>
          <a:chOff x="0" y="0"/>
          <a:chExt cx="0" cy="0"/>
        </a:xfrm>
      </p:grpSpPr>
      <p:sp>
        <p:nvSpPr>
          <p:cNvPr id="21" name="Google Shape;21;p91"/>
          <p:cNvSpPr/>
          <p:nvPr/>
        </p:nvSpPr>
        <p:spPr>
          <a:xfrm flipH="1">
            <a:off x="0" y="2877954"/>
            <a:ext cx="12192000" cy="3980046"/>
          </a:xfrm>
          <a:prstGeom prst="flowChartManualInpu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 name="Google Shape;22;p91"/>
          <p:cNvSpPr/>
          <p:nvPr/>
        </p:nvSpPr>
        <p:spPr>
          <a:xfrm>
            <a:off x="-1" y="2877954"/>
            <a:ext cx="12192001" cy="3980046"/>
          </a:xfrm>
          <a:prstGeom prst="flowChartManualInput">
            <a:avLst/>
          </a:prstGeom>
          <a:gradFill>
            <a:gsLst>
              <a:gs pos="0">
                <a:srgbClr val="00535C"/>
              </a:gs>
              <a:gs pos="50000">
                <a:srgbClr val="007886"/>
              </a:gs>
              <a:gs pos="100000">
                <a:srgbClr val="0091A1"/>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 name="Google Shape;23;p91"/>
          <p:cNvSpPr txBox="1">
            <a:spLocks noGrp="1"/>
          </p:cNvSpPr>
          <p:nvPr>
            <p:ph type="ctrTitle"/>
          </p:nvPr>
        </p:nvSpPr>
        <p:spPr>
          <a:xfrm>
            <a:off x="1523999" y="3726456"/>
            <a:ext cx="9144000" cy="10527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Arial"/>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91"/>
          <p:cNvSpPr txBox="1">
            <a:spLocks noGrp="1"/>
          </p:cNvSpPr>
          <p:nvPr>
            <p:ph type="subTitle" idx="1"/>
          </p:nvPr>
        </p:nvSpPr>
        <p:spPr>
          <a:xfrm>
            <a:off x="1524000" y="5109861"/>
            <a:ext cx="9144000" cy="105271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8" name="Google Shape;28;p91"/>
          <p:cNvPicPr preferRelativeResize="0"/>
          <p:nvPr/>
        </p:nvPicPr>
        <p:blipFill rotWithShape="1">
          <a:blip r:embed="rId2">
            <a:alphaModFix/>
          </a:blip>
          <a:srcRect/>
          <a:stretch/>
        </p:blipFill>
        <p:spPr>
          <a:xfrm>
            <a:off x="3467100" y="504124"/>
            <a:ext cx="5143500" cy="21717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92"/>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 name="Google Shape;31;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2"/>
          <p:cNvSpPr txBox="1">
            <a:spLocks noGrp="1"/>
          </p:cNvSpPr>
          <p:nvPr>
            <p:ph type="body" idx="1"/>
          </p:nvPr>
        </p:nvSpPr>
        <p:spPr>
          <a:xfrm>
            <a:off x="838200" y="1927653"/>
            <a:ext cx="10515600" cy="424930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6" name="Google Shape;36;p92"/>
          <p:cNvPicPr preferRelativeResize="0"/>
          <p:nvPr/>
        </p:nvPicPr>
        <p:blipFill rotWithShape="1">
          <a:blip r:embed="rId2">
            <a:alphaModFix/>
          </a:blip>
          <a:srcRect/>
          <a:stretch/>
        </p:blipFill>
        <p:spPr>
          <a:xfrm>
            <a:off x="10917410" y="230190"/>
            <a:ext cx="1030200" cy="1030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94"/>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 name="Google Shape;39;p94"/>
          <p:cNvPicPr preferRelativeResize="0"/>
          <p:nvPr/>
        </p:nvPicPr>
        <p:blipFill rotWithShape="1">
          <a:blip r:embed="rId2">
            <a:alphaModFix/>
          </a:blip>
          <a:srcRect/>
          <a:stretch/>
        </p:blipFill>
        <p:spPr>
          <a:xfrm>
            <a:off x="10917410" y="230190"/>
            <a:ext cx="1030200" cy="1030200"/>
          </a:xfrm>
          <a:prstGeom prst="rect">
            <a:avLst/>
          </a:prstGeom>
          <a:noFill/>
          <a:ln>
            <a:noFill/>
          </a:ln>
        </p:spPr>
      </p:pic>
      <p:sp>
        <p:nvSpPr>
          <p:cNvPr id="40" name="Google Shape;40;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9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9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13304B"/>
            </a:gs>
            <a:gs pos="100000">
              <a:schemeClr val="dk2"/>
            </a:gs>
          </a:gsLst>
          <a:path path="circle">
            <a:fillToRect l="50000" t="50000" r="50000" b="50000"/>
          </a:path>
          <a:tileRect/>
        </a:gradFill>
        <a:effectLst/>
      </p:bgPr>
    </p:bg>
    <p:spTree>
      <p:nvGrpSpPr>
        <p:cNvPr id="1" name="Shape 46"/>
        <p:cNvGrpSpPr/>
        <p:nvPr/>
      </p:nvGrpSpPr>
      <p:grpSpPr>
        <a:xfrm>
          <a:off x="0" y="0"/>
          <a:ext cx="0" cy="0"/>
          <a:chOff x="0" y="0"/>
          <a:chExt cx="0" cy="0"/>
        </a:xfrm>
      </p:grpSpPr>
      <p:sp>
        <p:nvSpPr>
          <p:cNvPr id="47" name="Google Shape;47;p9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2400"/>
              <a:buNone/>
              <a:defRPr sz="2400">
                <a:solidFill>
                  <a:schemeClr val="accen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2" name="Google Shape;52;p93"/>
          <p:cNvPicPr preferRelativeResize="0"/>
          <p:nvPr/>
        </p:nvPicPr>
        <p:blipFill rotWithShape="1">
          <a:blip r:embed="rId2">
            <a:alphaModFix/>
          </a:blip>
          <a:srcRect/>
          <a:stretch/>
        </p:blipFill>
        <p:spPr>
          <a:xfrm>
            <a:off x="8108264" y="-383102"/>
            <a:ext cx="3771900" cy="37719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Section Header">
  <p:cSld name="2_Section Header">
    <p:bg>
      <p:bgPr>
        <a:gradFill>
          <a:gsLst>
            <a:gs pos="0">
              <a:srgbClr val="6D0A38"/>
            </a:gs>
            <a:gs pos="100000">
              <a:schemeClr val="accent2"/>
            </a:gs>
          </a:gsLst>
          <a:path path="circle">
            <a:fillToRect l="50000" t="50000" r="50000" b="50000"/>
          </a:path>
          <a:tileRect/>
        </a:gradFill>
        <a:effectLst/>
      </p:bgPr>
    </p:bg>
    <p:spTree>
      <p:nvGrpSpPr>
        <p:cNvPr id="1" name="Shape 53"/>
        <p:cNvGrpSpPr/>
        <p:nvPr/>
      </p:nvGrpSpPr>
      <p:grpSpPr>
        <a:xfrm>
          <a:off x="0" y="0"/>
          <a:ext cx="0" cy="0"/>
          <a:chOff x="0" y="0"/>
          <a:chExt cx="0" cy="0"/>
        </a:xfrm>
      </p:grpSpPr>
      <p:sp>
        <p:nvSpPr>
          <p:cNvPr id="54" name="Google Shape;54;p9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6" name="Google Shape;56;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9" name="Google Shape;59;p98"/>
          <p:cNvPicPr preferRelativeResize="0"/>
          <p:nvPr/>
        </p:nvPicPr>
        <p:blipFill rotWithShape="1">
          <a:blip r:embed="rId2">
            <a:alphaModFix/>
          </a:blip>
          <a:srcRect/>
          <a:stretch/>
        </p:blipFill>
        <p:spPr>
          <a:xfrm>
            <a:off x="8108264" y="-383102"/>
            <a:ext cx="3771900" cy="37719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0"/>
        <p:cNvGrpSpPr/>
        <p:nvPr/>
      </p:nvGrpSpPr>
      <p:grpSpPr>
        <a:xfrm>
          <a:off x="0" y="0"/>
          <a:ext cx="0" cy="0"/>
          <a:chOff x="0" y="0"/>
          <a:chExt cx="0" cy="0"/>
        </a:xfrm>
      </p:grpSpPr>
      <p:sp>
        <p:nvSpPr>
          <p:cNvPr id="61" name="Google Shape;61;p99"/>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62" name="Google Shape;62;p99"/>
          <p:cNvPicPr preferRelativeResize="0"/>
          <p:nvPr/>
        </p:nvPicPr>
        <p:blipFill rotWithShape="1">
          <a:blip r:embed="rId2">
            <a:alphaModFix/>
          </a:blip>
          <a:srcRect/>
          <a:stretch/>
        </p:blipFill>
        <p:spPr>
          <a:xfrm>
            <a:off x="10917410" y="230190"/>
            <a:ext cx="1030200" cy="1030200"/>
          </a:xfrm>
          <a:prstGeom prst="rect">
            <a:avLst/>
          </a:prstGeom>
          <a:noFill/>
          <a:ln>
            <a:noFill/>
          </a:ln>
        </p:spPr>
      </p:pic>
      <p:sp>
        <p:nvSpPr>
          <p:cNvPr id="63" name="Google Shape;63;p9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5" name="Google Shape;65;p9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9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 name="Google Shape;67;p9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communications@sjsd.k12.mo.u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ctrTitle"/>
          </p:nvPr>
        </p:nvSpPr>
        <p:spPr>
          <a:xfrm>
            <a:off x="1066800" y="3586162"/>
            <a:ext cx="10067925" cy="129063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a:t>Action Plan </a:t>
            </a:r>
            <a:endParaRPr/>
          </a:p>
        </p:txBody>
      </p:sp>
      <p:sp>
        <p:nvSpPr>
          <p:cNvPr id="81" name="Google Shape;81;p2"/>
          <p:cNvSpPr txBox="1">
            <a:spLocks noGrp="1"/>
          </p:cNvSpPr>
          <p:nvPr>
            <p:ph type="subTitle" idx="1"/>
          </p:nvPr>
        </p:nvSpPr>
        <p:spPr>
          <a:xfrm>
            <a:off x="1524000" y="5059362"/>
            <a:ext cx="9144000" cy="1401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a:solidFill>
                  <a:schemeClr val="accent1"/>
                </a:solidFill>
                <a:latin typeface="Arial"/>
                <a:ea typeface="Arial"/>
                <a:cs typeface="Arial"/>
                <a:sym typeface="Arial"/>
              </a:rPr>
              <a:t>Community Engagement Meeting </a:t>
            </a:r>
            <a:endParaRPr/>
          </a:p>
          <a:p>
            <a:pPr marL="0" lvl="0" indent="0" algn="ctr" rtl="0">
              <a:lnSpc>
                <a:spcPct val="90000"/>
              </a:lnSpc>
              <a:spcBef>
                <a:spcPts val="1000"/>
              </a:spcBef>
              <a:spcAft>
                <a:spcPts val="0"/>
              </a:spcAft>
              <a:buClr>
                <a:schemeClr val="accent1"/>
              </a:buClr>
              <a:buSzPts val="3200"/>
              <a:buNone/>
            </a:pPr>
            <a:r>
              <a:rPr lang="en-US" sz="3200"/>
              <a:t>October 18</a:t>
            </a:r>
            <a:r>
              <a:rPr lang="en-US" sz="3200" b="0" i="0" u="none">
                <a:solidFill>
                  <a:schemeClr val="accent1"/>
                </a:solidFill>
                <a:latin typeface="Arial"/>
                <a:ea typeface="Arial"/>
                <a:cs typeface="Arial"/>
                <a:sym typeface="Arial"/>
              </a:rPr>
              <a:t>, 2022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0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b="1" i="1">
                <a:solidFill>
                  <a:schemeClr val="accent1"/>
                </a:solidFill>
              </a:rPr>
              <a:t>A New Day </a:t>
            </a:r>
            <a:br>
              <a:rPr lang="en-US" b="1" i="1">
                <a:solidFill>
                  <a:schemeClr val="accent1"/>
                </a:solidFill>
              </a:rPr>
            </a:br>
            <a:r>
              <a:rPr lang="en-US"/>
              <a:t>in St. Joseph School District!</a:t>
            </a:r>
            <a:endParaRPr/>
          </a:p>
        </p:txBody>
      </p:sp>
      <p:sp>
        <p:nvSpPr>
          <p:cNvPr id="88" name="Google Shape;88;p100"/>
          <p:cNvSpPr txBox="1">
            <a:spLocks noGrp="1"/>
          </p:cNvSpPr>
          <p:nvPr>
            <p:ph type="body" idx="1"/>
          </p:nvPr>
        </p:nvSpPr>
        <p:spPr>
          <a:xfrm>
            <a:off x="831850" y="4747650"/>
            <a:ext cx="10515600" cy="1341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600" b="1">
                <a:solidFill>
                  <a:schemeClr val="lt1"/>
                </a:solidFill>
              </a:rPr>
              <a:t>Dr. Robert Sigrist</a:t>
            </a:r>
            <a:endParaRPr sz="2600" b="1">
              <a:solidFill>
                <a:schemeClr val="lt1"/>
              </a:solidFill>
            </a:endParaRPr>
          </a:p>
          <a:p>
            <a:pPr marL="0" lvl="0" indent="0" algn="l" rtl="0">
              <a:lnSpc>
                <a:spcPct val="90000"/>
              </a:lnSpc>
              <a:spcBef>
                <a:spcPts val="1000"/>
              </a:spcBef>
              <a:spcAft>
                <a:spcPts val="0"/>
              </a:spcAft>
              <a:buClr>
                <a:schemeClr val="accent1"/>
              </a:buClr>
              <a:buSzPts val="2400"/>
              <a:buNone/>
            </a:pPr>
            <a:r>
              <a:rPr lang="en-US" sz="2600" b="1">
                <a:solidFill>
                  <a:schemeClr val="lt1"/>
                </a:solidFill>
              </a:rPr>
              <a:t>Assistant Superintendent of Business and Operations</a:t>
            </a:r>
            <a:endParaRPr sz="2600" b="1">
              <a:solidFill>
                <a:schemeClr val="lt1"/>
              </a:solidFill>
            </a:endParaRPr>
          </a:p>
          <a:p>
            <a:pPr marL="0" lvl="0" indent="0" algn="l" rtl="0">
              <a:lnSpc>
                <a:spcPct val="90000"/>
              </a:lnSpc>
              <a:spcBef>
                <a:spcPts val="1000"/>
              </a:spcBef>
              <a:spcAft>
                <a:spcPts val="0"/>
              </a:spcAft>
              <a:buClr>
                <a:schemeClr val="accent1"/>
              </a:buClr>
              <a:buSzPts val="2400"/>
              <a:buNone/>
            </a:pPr>
            <a:r>
              <a:rPr lang="en-US" sz="2600" b="1">
                <a:solidFill>
                  <a:schemeClr val="lt1"/>
                </a:solidFill>
              </a:rPr>
              <a:t>St. Joseph School District</a:t>
            </a:r>
            <a:endParaRPr sz="26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169a793397f_0_86"/>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b="1"/>
              <a:t>THANK YOU!</a:t>
            </a:r>
            <a:endParaRPr b="1"/>
          </a:p>
          <a:p>
            <a:pPr marL="0" lvl="0" indent="0" algn="l" rtl="0">
              <a:lnSpc>
                <a:spcPct val="90000"/>
              </a:lnSpc>
              <a:spcBef>
                <a:spcPts val="0"/>
              </a:spcBef>
              <a:spcAft>
                <a:spcPts val="0"/>
              </a:spcAft>
              <a:buClr>
                <a:schemeClr val="lt1"/>
              </a:buClr>
              <a:buSzPts val="6000"/>
              <a:buFont typeface="Arial"/>
              <a:buNone/>
            </a:pPr>
            <a:r>
              <a:rPr lang="en-US" b="1" i="1">
                <a:solidFill>
                  <a:schemeClr val="accent1"/>
                </a:solidFill>
              </a:rPr>
              <a:t>We Reached the Finish Line</a:t>
            </a:r>
            <a:endParaRPr/>
          </a:p>
        </p:txBody>
      </p:sp>
      <p:sp>
        <p:nvSpPr>
          <p:cNvPr id="95" name="Google Shape;95;g169a793397f_0_86"/>
          <p:cNvSpPr txBox="1">
            <a:spLocks noGrp="1"/>
          </p:cNvSpPr>
          <p:nvPr>
            <p:ph type="body" idx="1"/>
          </p:nvPr>
        </p:nvSpPr>
        <p:spPr>
          <a:xfrm>
            <a:off x="831850" y="5149650"/>
            <a:ext cx="10515600" cy="939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accent1"/>
              </a:buClr>
              <a:buSzPts val="2400"/>
              <a:buNone/>
            </a:pPr>
            <a:endParaRPr sz="26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Co-Chairs</a:t>
            </a:r>
            <a:endParaRPr/>
          </a:p>
        </p:txBody>
      </p:sp>
      <p:pic>
        <p:nvPicPr>
          <p:cNvPr id="102" name="Google Shape;102;p5" descr="A person wearing glasses&#10;&#10;Description automatically generated with medium confidence"/>
          <p:cNvPicPr preferRelativeResize="0">
            <a:picLocks noGrp="1"/>
          </p:cNvPicPr>
          <p:nvPr>
            <p:ph type="body" idx="1"/>
          </p:nvPr>
        </p:nvPicPr>
        <p:blipFill rotWithShape="1">
          <a:blip r:embed="rId3">
            <a:alphaModFix/>
          </a:blip>
          <a:srcRect/>
          <a:stretch/>
        </p:blipFill>
        <p:spPr>
          <a:xfrm>
            <a:off x="568325" y="2132012"/>
            <a:ext cx="2433637" cy="3652837"/>
          </a:xfrm>
          <a:prstGeom prst="rect">
            <a:avLst/>
          </a:prstGeom>
          <a:noFill/>
          <a:ln>
            <a:noFill/>
          </a:ln>
        </p:spPr>
      </p:pic>
      <p:pic>
        <p:nvPicPr>
          <p:cNvPr id="103" name="Google Shape;103;p5" descr="A person smiling for the camera&#10;&#10;Description automatically generated with medium confidence"/>
          <p:cNvPicPr preferRelativeResize="0"/>
          <p:nvPr/>
        </p:nvPicPr>
        <p:blipFill rotWithShape="1">
          <a:blip r:embed="rId4">
            <a:alphaModFix/>
          </a:blip>
          <a:srcRect/>
          <a:stretch/>
        </p:blipFill>
        <p:spPr>
          <a:xfrm>
            <a:off x="3465512" y="2138362"/>
            <a:ext cx="2433637" cy="3651250"/>
          </a:xfrm>
          <a:prstGeom prst="rect">
            <a:avLst/>
          </a:prstGeom>
          <a:noFill/>
          <a:ln>
            <a:noFill/>
          </a:ln>
        </p:spPr>
      </p:pic>
      <p:pic>
        <p:nvPicPr>
          <p:cNvPr id="104" name="Google Shape;104;p5" descr="A picture containing person, indoor, wall, person&#10;&#10;Description automatically generated"/>
          <p:cNvPicPr preferRelativeResize="0"/>
          <p:nvPr/>
        </p:nvPicPr>
        <p:blipFill rotWithShape="1">
          <a:blip r:embed="rId5">
            <a:alphaModFix/>
          </a:blip>
          <a:srcRect/>
          <a:stretch/>
        </p:blipFill>
        <p:spPr>
          <a:xfrm>
            <a:off x="6362700" y="2138362"/>
            <a:ext cx="2433637" cy="3651250"/>
          </a:xfrm>
          <a:prstGeom prst="rect">
            <a:avLst/>
          </a:prstGeom>
          <a:noFill/>
          <a:ln>
            <a:noFill/>
          </a:ln>
        </p:spPr>
      </p:pic>
      <p:pic>
        <p:nvPicPr>
          <p:cNvPr id="105" name="Google Shape;105;p5" descr="A person wearing glasses&#10;&#10;Description automatically generated with low confidence"/>
          <p:cNvPicPr preferRelativeResize="0"/>
          <p:nvPr/>
        </p:nvPicPr>
        <p:blipFill rotWithShape="1">
          <a:blip r:embed="rId6">
            <a:alphaModFix/>
          </a:blip>
          <a:srcRect/>
          <a:stretch/>
        </p:blipFill>
        <p:spPr>
          <a:xfrm>
            <a:off x="9258300" y="2138362"/>
            <a:ext cx="2435225" cy="3651250"/>
          </a:xfrm>
          <a:prstGeom prst="rect">
            <a:avLst/>
          </a:prstGeom>
          <a:noFill/>
          <a:ln>
            <a:noFill/>
          </a:ln>
        </p:spPr>
      </p:pic>
      <p:sp>
        <p:nvSpPr>
          <p:cNvPr id="106" name="Google Shape;106;p5"/>
          <p:cNvSpPr txBox="1"/>
          <p:nvPr/>
        </p:nvSpPr>
        <p:spPr>
          <a:xfrm>
            <a:off x="568325"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Linda Bahrke</a:t>
            </a:r>
            <a:endParaRPr sz="1800" b="0" i="0" u="none" strike="noStrike" cap="none">
              <a:solidFill>
                <a:schemeClr val="dk1"/>
              </a:solidFill>
              <a:latin typeface="Arial"/>
              <a:ea typeface="Arial"/>
              <a:cs typeface="Arial"/>
              <a:sym typeface="Arial"/>
            </a:endParaRPr>
          </a:p>
        </p:txBody>
      </p:sp>
      <p:sp>
        <p:nvSpPr>
          <p:cNvPr id="107" name="Google Shape;107;p5"/>
          <p:cNvSpPr txBox="1"/>
          <p:nvPr/>
        </p:nvSpPr>
        <p:spPr>
          <a:xfrm>
            <a:off x="6362700" y="5881687"/>
            <a:ext cx="2378075"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Bob Miller</a:t>
            </a:r>
            <a:endParaRPr sz="1800" b="0" i="0" u="none" strike="noStrike" cap="none">
              <a:solidFill>
                <a:schemeClr val="dk1"/>
              </a:solidFill>
              <a:latin typeface="Arial"/>
              <a:ea typeface="Arial"/>
              <a:cs typeface="Arial"/>
              <a:sym typeface="Arial"/>
            </a:endParaRPr>
          </a:p>
        </p:txBody>
      </p:sp>
      <p:sp>
        <p:nvSpPr>
          <p:cNvPr id="108" name="Google Shape;108;p5"/>
          <p:cNvSpPr txBox="1"/>
          <p:nvPr/>
        </p:nvSpPr>
        <p:spPr>
          <a:xfrm>
            <a:off x="3465512"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David Hinde</a:t>
            </a:r>
            <a:endParaRPr sz="1800" b="0" i="0" u="none" strike="noStrike" cap="none">
              <a:solidFill>
                <a:schemeClr val="dk1"/>
              </a:solidFill>
              <a:latin typeface="Arial"/>
              <a:ea typeface="Arial"/>
              <a:cs typeface="Arial"/>
              <a:sym typeface="Arial"/>
            </a:endParaRPr>
          </a:p>
        </p:txBody>
      </p:sp>
      <p:sp>
        <p:nvSpPr>
          <p:cNvPr id="109" name="Google Shape;109;p5"/>
          <p:cNvSpPr txBox="1"/>
          <p:nvPr/>
        </p:nvSpPr>
        <p:spPr>
          <a:xfrm>
            <a:off x="9258300" y="5881687"/>
            <a:ext cx="2379662"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Teresa Simmons</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169a793397f_0_9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Members</a:t>
            </a:r>
            <a:endParaRPr/>
          </a:p>
        </p:txBody>
      </p:sp>
      <p:sp>
        <p:nvSpPr>
          <p:cNvPr id="116" name="Google Shape;116;g169a793397f_0_92"/>
          <p:cNvSpPr txBox="1">
            <a:spLocks noGrp="1"/>
          </p:cNvSpPr>
          <p:nvPr>
            <p:ph type="body" idx="1"/>
          </p:nvPr>
        </p:nvSpPr>
        <p:spPr>
          <a:xfrm>
            <a:off x="838200" y="2082800"/>
            <a:ext cx="34908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Community Members </a:t>
            </a:r>
            <a:endParaRPr/>
          </a:p>
          <a:p>
            <a:pPr marL="0" marR="0" lvl="0" indent="0" algn="l" rtl="0">
              <a:lnSpc>
                <a:spcPct val="90000"/>
              </a:lnSpc>
              <a:spcBef>
                <a:spcPts val="220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Reid Barnett</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Colette Cox</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Don Crabtree</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Chad Crooks</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Courtney Cruz</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Jenny Goss</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Chad Higdon</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Steve Hofferber</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Rebecca Lobina</a:t>
            </a:r>
            <a:endParaRPr/>
          </a:p>
        </p:txBody>
      </p:sp>
      <p:sp>
        <p:nvSpPr>
          <p:cNvPr id="117" name="Google Shape;117;g169a793397f_0_92"/>
          <p:cNvSpPr txBox="1">
            <a:spLocks noGrp="1"/>
          </p:cNvSpPr>
          <p:nvPr>
            <p:ph type="body" idx="2"/>
          </p:nvPr>
        </p:nvSpPr>
        <p:spPr>
          <a:xfrm>
            <a:off x="4530725" y="2689225"/>
            <a:ext cx="27846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Jacob McMillian</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Mia Murry</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Mackenzie Norton</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Annie Roseberry</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Dennis Rosonke</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Joanne Snapp</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Brenda Steidel</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Alex Tomes</a:t>
            </a:r>
            <a:br>
              <a:rPr lang="en-US" sz="2400" b="0" i="0" u="none" strike="noStrike" cap="none">
                <a:solidFill>
                  <a:schemeClr val="dk1"/>
                </a:solidFill>
                <a:latin typeface="Arial"/>
                <a:ea typeface="Arial"/>
                <a:cs typeface="Arial"/>
                <a:sym typeface="Arial"/>
              </a:rPr>
            </a:br>
            <a:r>
              <a:rPr lang="en-US" sz="2400" b="0" i="0" u="none" strike="noStrike" cap="none">
                <a:solidFill>
                  <a:schemeClr val="dk1"/>
                </a:solidFill>
                <a:latin typeface="Arial"/>
                <a:ea typeface="Arial"/>
                <a:cs typeface="Arial"/>
                <a:sym typeface="Arial"/>
              </a:rPr>
              <a:t>Lynnea Wootten</a:t>
            </a:r>
            <a:br>
              <a:rPr lang="en-US" sz="2400" b="0" i="0" u="none" strike="noStrike" cap="none">
                <a:solidFill>
                  <a:schemeClr val="dk1"/>
                </a:solidFill>
                <a:latin typeface="Arial"/>
                <a:ea typeface="Arial"/>
                <a:cs typeface="Arial"/>
                <a:sym typeface="Arial"/>
              </a:rPr>
            </a:br>
            <a:br>
              <a:rPr lang="en-US" sz="2400" b="1" i="0" u="none" strike="noStrike" cap="none">
                <a:solidFill>
                  <a:schemeClr val="dk1"/>
                </a:solidFill>
                <a:latin typeface="Arial"/>
                <a:ea typeface="Arial"/>
                <a:cs typeface="Arial"/>
                <a:sym typeface="Arial"/>
              </a:rPr>
            </a:br>
            <a:endParaRPr/>
          </a:p>
        </p:txBody>
      </p:sp>
      <p:sp>
        <p:nvSpPr>
          <p:cNvPr id="118" name="Google Shape;118;g169a793397f_0_92"/>
          <p:cNvSpPr txBox="1"/>
          <p:nvPr/>
        </p:nvSpPr>
        <p:spPr>
          <a:xfrm>
            <a:off x="7994650" y="2082800"/>
            <a:ext cx="3705300" cy="3971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a:solidFill>
                  <a:schemeClr val="dk1"/>
                </a:solidFill>
                <a:latin typeface="Arial"/>
                <a:ea typeface="Arial"/>
                <a:cs typeface="Arial"/>
                <a:sym typeface="Arial"/>
              </a:rPr>
              <a:t>District Representatives</a:t>
            </a:r>
            <a:br>
              <a:rPr lang="en-US" sz="2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Dr. </a:t>
            </a:r>
            <a:r>
              <a:rPr lang="en-US" sz="2400">
                <a:solidFill>
                  <a:schemeClr val="dk1"/>
                </a:solidFill>
              </a:rPr>
              <a:t>Gabe Edgar</a:t>
            </a:r>
            <a:endParaRPr sz="2400">
              <a:solidFill>
                <a:schemeClr val="dk1"/>
              </a:solidFill>
            </a:endParaRPr>
          </a:p>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Superintendent</a:t>
            </a:r>
            <a:br>
              <a:rPr lang="en-US" sz="2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Eileen Houston-Stewart</a:t>
            </a:r>
            <a:endParaRPr/>
          </a:p>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Communications Director</a:t>
            </a:r>
            <a:endParaRPr/>
          </a:p>
          <a:p>
            <a:pPr marL="0" marR="0" lvl="0" indent="0" algn="l" rtl="0">
              <a:lnSpc>
                <a:spcPct val="10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1" i="0" u="none">
                <a:solidFill>
                  <a:schemeClr val="dk1"/>
                </a:solidFill>
                <a:latin typeface="Arial"/>
                <a:ea typeface="Arial"/>
                <a:cs typeface="Arial"/>
                <a:sym typeface="Arial"/>
              </a:rPr>
              <a:t>School Board Members</a:t>
            </a:r>
            <a:br>
              <a:rPr lang="en-US" sz="2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LaTonya Williams</a:t>
            </a:r>
            <a:br>
              <a:rPr lang="en-US" sz="2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Rick Gilmore </a:t>
            </a:r>
            <a:endParaRPr/>
          </a:p>
          <a:p>
            <a:pPr marL="0" marR="0" lvl="0" indent="0" algn="l" rtl="0">
              <a:lnSpc>
                <a:spcPct val="100000"/>
              </a:lnSpc>
              <a:spcBef>
                <a:spcPts val="0"/>
              </a:spcBef>
              <a:spcAft>
                <a:spcPts val="0"/>
              </a:spcAft>
              <a:buClr>
                <a:schemeClr val="dk1"/>
              </a:buClr>
              <a:buSzPts val="1800"/>
              <a:buFont typeface="Arial"/>
              <a:buNone/>
            </a:pPr>
            <a:endParaRPr sz="1800" b="0" i="0" u="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169a793397f_0_19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a:t>Thank You to Our Vision Forward Partners</a:t>
            </a:r>
            <a:endParaRPr/>
          </a:p>
        </p:txBody>
      </p:sp>
      <p:sp>
        <p:nvSpPr>
          <p:cNvPr id="125" name="Google Shape;125;g169a793397f_0_199"/>
          <p:cNvSpPr txBox="1">
            <a:spLocks noGrp="1"/>
          </p:cNvSpPr>
          <p:nvPr>
            <p:ph type="body" idx="1"/>
          </p:nvPr>
        </p:nvSpPr>
        <p:spPr>
          <a:xfrm>
            <a:off x="838200" y="2082800"/>
            <a:ext cx="10835700" cy="2346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2200"/>
              </a:spcBef>
              <a:spcAft>
                <a:spcPts val="0"/>
              </a:spcAft>
              <a:buClr>
                <a:schemeClr val="dk1"/>
              </a:buClr>
              <a:buSzPts val="2400"/>
              <a:buFont typeface="Arial"/>
              <a:buNone/>
            </a:pPr>
            <a:r>
              <a:rPr lang="en-US" sz="3300" b="1"/>
              <a:t>St. Joseph Chamber of Commerce</a:t>
            </a:r>
            <a:endParaRPr sz="3300" b="1"/>
          </a:p>
          <a:p>
            <a:pPr marL="0" marR="0" lvl="0" indent="0" algn="ctr" rtl="0">
              <a:lnSpc>
                <a:spcPct val="90000"/>
              </a:lnSpc>
              <a:spcBef>
                <a:spcPts val="2200"/>
              </a:spcBef>
              <a:spcAft>
                <a:spcPts val="0"/>
              </a:spcAft>
              <a:buClr>
                <a:schemeClr val="dk1"/>
              </a:buClr>
              <a:buSzPts val="2400"/>
              <a:buFont typeface="Arial"/>
              <a:buNone/>
            </a:pPr>
            <a:r>
              <a:rPr lang="en-US" sz="3300" b="1"/>
              <a:t>Word of Life Church</a:t>
            </a:r>
            <a:endParaRPr sz="3300" b="1"/>
          </a:p>
          <a:p>
            <a:pPr marL="0" marR="0" lvl="0" indent="0" algn="ctr" rtl="0">
              <a:lnSpc>
                <a:spcPct val="90000"/>
              </a:lnSpc>
              <a:spcBef>
                <a:spcPts val="2200"/>
              </a:spcBef>
              <a:spcAft>
                <a:spcPts val="0"/>
              </a:spcAft>
              <a:buClr>
                <a:schemeClr val="dk1"/>
              </a:buClr>
              <a:buSzPts val="2400"/>
              <a:buFont typeface="Arial"/>
              <a:buNone/>
            </a:pPr>
            <a:r>
              <a:rPr lang="en-US" sz="3300" b="1"/>
              <a:t>Mosaic Life Care</a:t>
            </a:r>
            <a:endParaRPr sz="33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0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sz="4000" b="1" i="1">
                <a:solidFill>
                  <a:schemeClr val="accent1"/>
                </a:solidFill>
              </a:rPr>
              <a:t>A New Day </a:t>
            </a:r>
            <a:r>
              <a:rPr lang="en-US" sz="4000"/>
              <a:t>in St. Joseph School District</a:t>
            </a:r>
            <a:endParaRPr/>
          </a:p>
        </p:txBody>
      </p:sp>
      <p:sp>
        <p:nvSpPr>
          <p:cNvPr id="132" name="Google Shape;132;p101"/>
          <p:cNvSpPr txBox="1">
            <a:spLocks noGrp="1"/>
          </p:cNvSpPr>
          <p:nvPr>
            <p:ph type="body" idx="1"/>
          </p:nvPr>
        </p:nvSpPr>
        <p:spPr>
          <a:xfrm>
            <a:off x="838200" y="2393004"/>
            <a:ext cx="10515600" cy="378395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Font typeface="Noto Sans Symbols"/>
              <a:buChar char="✔"/>
            </a:pPr>
            <a:r>
              <a:rPr lang="en-US" sz="5400" b="1">
                <a:solidFill>
                  <a:schemeClr val="accent2"/>
                </a:solidFill>
              </a:rPr>
              <a:t> </a:t>
            </a:r>
            <a:r>
              <a:rPr lang="en-US" sz="5400">
                <a:solidFill>
                  <a:schemeClr val="dk1"/>
                </a:solidFill>
              </a:rPr>
              <a:t>District Leadership</a:t>
            </a:r>
            <a:endParaRPr/>
          </a:p>
          <a:p>
            <a:pPr marL="457200" lvl="0" indent="-342900" algn="l" rtl="0">
              <a:lnSpc>
                <a:spcPct val="90000"/>
              </a:lnSpc>
              <a:spcBef>
                <a:spcPts val="1000"/>
              </a:spcBef>
              <a:spcAft>
                <a:spcPts val="0"/>
              </a:spcAft>
              <a:buSzPts val="1800"/>
              <a:buFont typeface="Noto Sans Symbols"/>
              <a:buChar char="✔"/>
            </a:pPr>
            <a:r>
              <a:rPr lang="en-US" sz="5400">
                <a:solidFill>
                  <a:schemeClr val="dk1"/>
                </a:solidFill>
              </a:rPr>
              <a:t> Passage of Referendum</a:t>
            </a:r>
            <a:endParaRPr/>
          </a:p>
          <a:p>
            <a:pPr marL="457200" lvl="0" indent="-342900" algn="l" rtl="0">
              <a:lnSpc>
                <a:spcPct val="90000"/>
              </a:lnSpc>
              <a:spcBef>
                <a:spcPts val="1000"/>
              </a:spcBef>
              <a:spcAft>
                <a:spcPts val="0"/>
              </a:spcAft>
              <a:buSzPts val="1800"/>
              <a:buFont typeface="Noto Sans Symbols"/>
              <a:buChar char="✔"/>
            </a:pPr>
            <a:r>
              <a:rPr lang="en-US" sz="5400">
                <a:solidFill>
                  <a:schemeClr val="dk1"/>
                </a:solidFill>
              </a:rPr>
              <a:t> Vision Forward</a:t>
            </a:r>
            <a:endParaRPr/>
          </a:p>
          <a:p>
            <a:pPr marL="457200" lvl="0" indent="-342900" algn="l" rtl="0">
              <a:lnSpc>
                <a:spcPct val="90000"/>
              </a:lnSpc>
              <a:spcBef>
                <a:spcPts val="1000"/>
              </a:spcBef>
              <a:spcAft>
                <a:spcPts val="0"/>
              </a:spcAft>
              <a:buSzPts val="1800"/>
              <a:buFont typeface="Noto Sans Symbols"/>
              <a:buChar char="✔"/>
            </a:pPr>
            <a:r>
              <a:rPr lang="en-US" sz="5400">
                <a:solidFill>
                  <a:schemeClr val="dk1"/>
                </a:solidFill>
              </a:rPr>
              <a:t> Impact of Global Pandemic</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169a793397f_0_11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Vision Forward</a:t>
            </a:r>
            <a:endParaRPr/>
          </a:p>
          <a:p>
            <a:pPr marL="0" lvl="0" indent="0" algn="l" rtl="0">
              <a:lnSpc>
                <a:spcPct val="90000"/>
              </a:lnSpc>
              <a:spcBef>
                <a:spcPts val="0"/>
              </a:spcBef>
              <a:spcAft>
                <a:spcPts val="0"/>
              </a:spcAft>
              <a:buClr>
                <a:schemeClr val="lt1"/>
              </a:buClr>
              <a:buSzPts val="6000"/>
              <a:buFont typeface="Arial"/>
              <a:buNone/>
            </a:pPr>
            <a:r>
              <a:rPr lang="en-US"/>
              <a:t>Our Action Plan for Success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Welcome</a:t>
            </a:r>
            <a:endParaRPr/>
          </a:p>
        </p:txBody>
      </p:sp>
      <p:sp>
        <p:nvSpPr>
          <p:cNvPr id="144" name="Google Shape;144;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41300" algn="l" rtl="0">
              <a:lnSpc>
                <a:spcPct val="90000"/>
              </a:lnSpc>
              <a:spcBef>
                <a:spcPts val="1000"/>
              </a:spcBef>
              <a:spcAft>
                <a:spcPts val="0"/>
              </a:spcAft>
              <a:buClr>
                <a:schemeClr val="dk1"/>
              </a:buClr>
              <a:buSzPts val="2600"/>
              <a:buFont typeface="Arial"/>
              <a:buChar char="•"/>
            </a:pPr>
            <a:r>
              <a:rPr lang="en-US" sz="2600" b="0" i="0" u="none" strike="noStrike" cap="none">
                <a:solidFill>
                  <a:schemeClr val="dk1"/>
                </a:solidFill>
                <a:latin typeface="Arial"/>
                <a:ea typeface="Arial"/>
                <a:cs typeface="Arial"/>
                <a:sym typeface="Arial"/>
              </a:rPr>
              <a:t>Introduce yourself to others at your table</a:t>
            </a:r>
            <a:endParaRPr sz="3000"/>
          </a:p>
          <a:p>
            <a:pPr marL="228600" marR="0" lvl="0" indent="-76200" algn="l" rtl="0">
              <a:lnSpc>
                <a:spcPct val="90000"/>
              </a:lnSpc>
              <a:spcBef>
                <a:spcPts val="1000"/>
              </a:spcBef>
              <a:spcAft>
                <a:spcPts val="0"/>
              </a:spcAft>
              <a:buClr>
                <a:schemeClr val="dk1"/>
              </a:buClr>
              <a:buSzPts val="2400"/>
              <a:buFont typeface="Arial"/>
              <a:buNone/>
            </a:pPr>
            <a:endParaRPr sz="2600" b="0" i="0" u="none" strike="noStrike" cap="none">
              <a:solidFill>
                <a:schemeClr val="dk1"/>
              </a:solidFill>
              <a:latin typeface="Arial"/>
              <a:ea typeface="Arial"/>
              <a:cs typeface="Arial"/>
              <a:sym typeface="Arial"/>
            </a:endParaRPr>
          </a:p>
          <a:p>
            <a:pPr marL="228600" marR="0" lvl="0" indent="-241300" algn="l" rtl="0">
              <a:lnSpc>
                <a:spcPct val="90000"/>
              </a:lnSpc>
              <a:spcBef>
                <a:spcPts val="1000"/>
              </a:spcBef>
              <a:spcAft>
                <a:spcPts val="0"/>
              </a:spcAft>
              <a:buClr>
                <a:schemeClr val="dk1"/>
              </a:buClr>
              <a:buSzPts val="2600"/>
              <a:buFont typeface="Arial"/>
              <a:buChar char="•"/>
            </a:pPr>
            <a:r>
              <a:rPr lang="en-US" sz="2600" b="0" i="0" u="none" strike="noStrike" cap="none">
                <a:solidFill>
                  <a:schemeClr val="dk1"/>
                </a:solidFill>
                <a:latin typeface="Arial"/>
                <a:ea typeface="Arial"/>
                <a:cs typeface="Arial"/>
                <a:sym typeface="Arial"/>
              </a:rPr>
              <a:t>Put on a name tag</a:t>
            </a:r>
            <a:endParaRPr sz="3000"/>
          </a:p>
          <a:p>
            <a:pPr marL="228600" marR="0" lvl="0" indent="-76200" algn="l" rtl="0">
              <a:lnSpc>
                <a:spcPct val="90000"/>
              </a:lnSpc>
              <a:spcBef>
                <a:spcPts val="1000"/>
              </a:spcBef>
              <a:spcAft>
                <a:spcPts val="0"/>
              </a:spcAft>
              <a:buClr>
                <a:schemeClr val="dk1"/>
              </a:buClr>
              <a:buSzPts val="2400"/>
              <a:buFont typeface="Arial"/>
              <a:buNone/>
            </a:pPr>
            <a:endParaRPr sz="2600" b="0" i="0" u="none" strike="noStrike" cap="none">
              <a:solidFill>
                <a:schemeClr val="dk1"/>
              </a:solidFill>
              <a:latin typeface="Arial"/>
              <a:ea typeface="Arial"/>
              <a:cs typeface="Arial"/>
              <a:sym typeface="Arial"/>
            </a:endParaRPr>
          </a:p>
          <a:p>
            <a:pPr marL="228600" marR="0" lvl="0" indent="-241300" algn="l" rtl="0">
              <a:lnSpc>
                <a:spcPct val="90000"/>
              </a:lnSpc>
              <a:spcBef>
                <a:spcPts val="1000"/>
              </a:spcBef>
              <a:spcAft>
                <a:spcPts val="0"/>
              </a:spcAft>
              <a:buClr>
                <a:schemeClr val="dk1"/>
              </a:buClr>
              <a:buSzPts val="2600"/>
              <a:buFont typeface="Arial"/>
              <a:buChar char="•"/>
            </a:pPr>
            <a:r>
              <a:rPr lang="en-US" sz="2600" b="0" i="0" u="none" strike="noStrike" cap="none">
                <a:solidFill>
                  <a:schemeClr val="dk1"/>
                </a:solidFill>
                <a:latin typeface="Arial"/>
                <a:ea typeface="Arial"/>
                <a:cs typeface="Arial"/>
                <a:sym typeface="Arial"/>
              </a:rPr>
              <a:t>Complete the information on the sign-in sheet</a:t>
            </a:r>
            <a:endParaRPr sz="300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1" u="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7"/>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3600"/>
              <a:t>Vision</a:t>
            </a:r>
            <a:r>
              <a:rPr lang="en-US" sz="3600">
                <a:solidFill>
                  <a:schemeClr val="lt1"/>
                </a:solidFill>
                <a:latin typeface="Arial"/>
                <a:ea typeface="Arial"/>
                <a:cs typeface="Arial"/>
                <a:sym typeface="Arial"/>
              </a:rPr>
              <a:t> Forward Is a Partnership</a:t>
            </a:r>
            <a:endParaRPr sz="3600"/>
          </a:p>
        </p:txBody>
      </p:sp>
      <p:sp>
        <p:nvSpPr>
          <p:cNvPr id="151" name="Google Shape;151;p7"/>
          <p:cNvSpPr txBox="1">
            <a:spLocks noGrp="1"/>
          </p:cNvSpPr>
          <p:nvPr>
            <p:ph type="body" idx="1"/>
          </p:nvPr>
        </p:nvSpPr>
        <p:spPr>
          <a:xfrm>
            <a:off x="838200" y="2106612"/>
            <a:ext cx="10759068"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We Need You!</a:t>
            </a:r>
            <a:endParaRPr sz="2400"/>
          </a:p>
          <a:p>
            <a:pPr marL="457200" lvl="1" indent="0" algn="l" rtl="0">
              <a:lnSpc>
                <a:spcPct val="107000"/>
              </a:lnSpc>
              <a:spcBef>
                <a:spcPts val="0"/>
              </a:spcBef>
              <a:spcAft>
                <a:spcPts val="0"/>
              </a:spcAft>
              <a:buClr>
                <a:schemeClr val="dk1"/>
              </a:buClr>
              <a:buSzPts val="2400"/>
              <a:buNone/>
            </a:pPr>
            <a:r>
              <a:rPr lang="en-US">
                <a:solidFill>
                  <a:schemeClr val="dk1"/>
                </a:solidFill>
              </a:rPr>
              <a:t>Vision Forward is the result of a sincere desire to improve the educational opportunities for our children. We review</a:t>
            </a:r>
            <a:r>
              <a:rPr lang="en-US" sz="2400" b="0" i="0" u="none">
                <a:solidFill>
                  <a:schemeClr val="dk1"/>
                </a:solidFill>
                <a:latin typeface="Arial"/>
                <a:ea typeface="Arial"/>
                <a:cs typeface="Arial"/>
                <a:sym typeface="Arial"/>
              </a:rPr>
              <a:t> information that reflects the community’s priorities to improve SJSD and will present recommendations to the St. Joseph Board of Education by December 2022.</a:t>
            </a:r>
            <a:endParaRPr/>
          </a:p>
          <a:p>
            <a:pPr marL="457200" lvl="1" indent="0" algn="l" rtl="0">
              <a:lnSpc>
                <a:spcPct val="107000"/>
              </a:lnSpc>
              <a:spcBef>
                <a:spcPts val="0"/>
              </a:spcBef>
              <a:spcAft>
                <a:spcPts val="0"/>
              </a:spcAft>
              <a:buClr>
                <a:schemeClr val="dk1"/>
              </a:buClr>
              <a:buSzPts val="2400"/>
              <a:buNone/>
            </a:pPr>
            <a:endParaRPr>
              <a:solidFill>
                <a:schemeClr val="dk1"/>
              </a:solidFill>
            </a:endParaRPr>
          </a:p>
          <a:p>
            <a:pPr marL="457200" lvl="1" indent="0" algn="ctr" rtl="0">
              <a:lnSpc>
                <a:spcPct val="107000"/>
              </a:lnSpc>
              <a:spcBef>
                <a:spcPts val="0"/>
              </a:spcBef>
              <a:spcAft>
                <a:spcPts val="0"/>
              </a:spcAft>
              <a:buClr>
                <a:schemeClr val="dk1"/>
              </a:buClr>
              <a:buSzPts val="2400"/>
              <a:buNone/>
            </a:pPr>
            <a:r>
              <a:rPr lang="en-US" sz="3200" b="1">
                <a:solidFill>
                  <a:srgbClr val="006670"/>
                </a:solidFill>
              </a:rPr>
              <a:t>All of Us Working Together</a:t>
            </a:r>
            <a:endParaRPr sz="3200">
              <a:solidFill>
                <a:schemeClr val="dk1"/>
              </a:solidFill>
            </a:endParaRPr>
          </a:p>
          <a:p>
            <a:pPr marL="457200" lvl="1" indent="0" algn="ctr" rtl="0">
              <a:lnSpc>
                <a:spcPct val="107000"/>
              </a:lnSpc>
              <a:spcBef>
                <a:spcPts val="0"/>
              </a:spcBef>
              <a:spcAft>
                <a:spcPts val="0"/>
              </a:spcAft>
              <a:buClr>
                <a:schemeClr val="dk1"/>
              </a:buClr>
              <a:buSzPts val="2400"/>
              <a:buNone/>
            </a:pPr>
            <a:endParaRPr>
              <a:solidFill>
                <a:schemeClr val="dk1"/>
              </a:solidFill>
            </a:endParaRPr>
          </a:p>
          <a:p>
            <a:pPr marL="457200" lvl="1" indent="0" algn="ctr" rtl="0">
              <a:lnSpc>
                <a:spcPct val="107000"/>
              </a:lnSpc>
              <a:spcBef>
                <a:spcPts val="0"/>
              </a:spcBef>
              <a:spcAft>
                <a:spcPts val="0"/>
              </a:spcAft>
              <a:buClr>
                <a:schemeClr val="dk1"/>
              </a:buClr>
              <a:buSzPts val="2400"/>
              <a:buNone/>
            </a:pPr>
            <a:r>
              <a:rPr lang="en-US">
                <a:solidFill>
                  <a:schemeClr val="dk1"/>
                </a:solidFill>
              </a:rPr>
              <a:t>Residents, Business and Community Leaders, Parents and Educators</a:t>
            </a:r>
            <a:endParaRPr/>
          </a:p>
          <a:p>
            <a:pPr marL="457200" lvl="1" indent="0" algn="ctr" rtl="0">
              <a:lnSpc>
                <a:spcPct val="107000"/>
              </a:lnSpc>
              <a:spcBef>
                <a:spcPts val="0"/>
              </a:spcBef>
              <a:spcAft>
                <a:spcPts val="0"/>
              </a:spcAft>
              <a:buClr>
                <a:schemeClr val="dk1"/>
              </a:buClr>
              <a:buSzPts val="2400"/>
              <a:buNone/>
            </a:pPr>
            <a:r>
              <a:rPr lang="en-US">
                <a:solidFill>
                  <a:schemeClr val="dk1"/>
                </a:solidFill>
              </a:rPr>
              <a:t>A Strong Partnership That Will Make a Difference</a:t>
            </a:r>
            <a:endParaRPr/>
          </a:p>
          <a:p>
            <a:pPr marL="457200" lvl="1" indent="0" algn="ctr" rtl="0">
              <a:lnSpc>
                <a:spcPct val="107000"/>
              </a:lnSpc>
              <a:spcBef>
                <a:spcPts val="0"/>
              </a:spcBef>
              <a:spcAft>
                <a:spcPts val="0"/>
              </a:spcAft>
              <a:buClr>
                <a:schemeClr val="dk1"/>
              </a:buClr>
              <a:buSzPts val="2400"/>
              <a:buNone/>
            </a:pPr>
            <a:endParaRPr sz="3200" b="1">
              <a:solidFill>
                <a:srgbClr val="006670"/>
              </a:solidFill>
            </a:endParaRPr>
          </a:p>
          <a:p>
            <a:pPr marL="457200" lvl="1" indent="0" algn="ctr" rtl="0">
              <a:lnSpc>
                <a:spcPct val="107000"/>
              </a:lnSpc>
              <a:spcBef>
                <a:spcPts val="0"/>
              </a:spcBef>
              <a:spcAft>
                <a:spcPts val="0"/>
              </a:spcAft>
              <a:buClr>
                <a:schemeClr val="dk1"/>
              </a:buClr>
              <a:buSzPts val="2400"/>
              <a:buNone/>
            </a:pPr>
            <a:endParaRPr sz="3200" b="1">
              <a:solidFill>
                <a:srgbClr val="006670"/>
              </a:solidFill>
            </a:endParaRPr>
          </a:p>
          <a:p>
            <a:pPr marL="457200" lvl="1" indent="0" algn="l" rtl="0">
              <a:lnSpc>
                <a:spcPct val="107000"/>
              </a:lnSpc>
              <a:spcBef>
                <a:spcPts val="0"/>
              </a:spcBef>
              <a:spcAft>
                <a:spcPts val="0"/>
              </a:spcAft>
              <a:buClr>
                <a:schemeClr val="dk1"/>
              </a:buClr>
              <a:buSzPts val="2400"/>
              <a:buNone/>
            </a:pPr>
            <a:endParaRPr>
              <a:solidFill>
                <a:schemeClr val="dk1"/>
              </a:solidFill>
            </a:endParaRPr>
          </a:p>
          <a:p>
            <a:pPr marL="457200" marR="0" lvl="1" indent="0" algn="l" rtl="0">
              <a:lnSpc>
                <a:spcPct val="107000"/>
              </a:lnSpc>
              <a:spcBef>
                <a:spcPts val="0"/>
              </a:spcBef>
              <a:spcAft>
                <a:spcPts val="0"/>
              </a:spcAft>
              <a:buClr>
                <a:schemeClr val="dk1"/>
              </a:buClr>
              <a:buSzPts val="2400"/>
              <a:buNone/>
            </a:pPr>
            <a:endParaRPr sz="1800" b="0" i="0" u="none" strike="noStrike">
              <a:solidFill>
                <a:srgbClr val="000000"/>
              </a:solidFill>
              <a:latin typeface="Open Sans"/>
              <a:ea typeface="Open Sans"/>
              <a:cs typeface="Open Sans"/>
              <a:sym typeface="Open Sans"/>
            </a:endParaRPr>
          </a:p>
          <a:p>
            <a:pPr marL="685800" marR="0" lvl="1" indent="-76200" algn="l" rtl="0">
              <a:lnSpc>
                <a:spcPct val="107000"/>
              </a:lnSpc>
              <a:spcBef>
                <a:spcPts val="0"/>
              </a:spcBef>
              <a:spcAft>
                <a:spcPts val="0"/>
              </a:spcAft>
              <a:buClr>
                <a:schemeClr val="dk1"/>
              </a:buClr>
              <a:buSzPts val="2400"/>
              <a:buFont typeface="Arial"/>
              <a:buNone/>
            </a:pPr>
            <a:endParaRPr/>
          </a:p>
          <a:p>
            <a:pPr marL="0" marR="0" lvl="0" indent="0" algn="l" rtl="0">
              <a:lnSpc>
                <a:spcPct val="107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Sign-in Sheet</a:t>
            </a:r>
            <a:endParaRPr/>
          </a:p>
        </p:txBody>
      </p:sp>
      <p:pic>
        <p:nvPicPr>
          <p:cNvPr id="158" name="Google Shape;158;p8"/>
          <p:cNvPicPr preferRelativeResize="0"/>
          <p:nvPr/>
        </p:nvPicPr>
        <p:blipFill rotWithShape="1">
          <a:blip r:embed="rId3">
            <a:alphaModFix/>
          </a:blip>
          <a:srcRect/>
          <a:stretch/>
        </p:blipFill>
        <p:spPr>
          <a:xfrm>
            <a:off x="3074988" y="2005013"/>
            <a:ext cx="6042025" cy="4672012"/>
          </a:xfrm>
          <a:prstGeom prst="rect">
            <a:avLst/>
          </a:prstGeom>
          <a:noFill/>
          <a:ln w="9525" cap="flat" cmpd="sng">
            <a:solidFill>
              <a:schemeClr val="dk1"/>
            </a:solidFill>
            <a:prstDash val="solid"/>
            <a:miter lim="800000"/>
            <a:headEnd type="none" w="sm" len="sm"/>
            <a:tailEnd type="none" w="sm" len="sm"/>
          </a:ln>
          <a:effectLst>
            <a:outerShdw blurRad="50800" dist="38100" dir="8100000" algn="tr" rotWithShape="0">
              <a:srgbClr val="000000">
                <a:alpha val="38823"/>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QR Code to Tonight’s Presentation</a:t>
            </a:r>
            <a:endParaRPr/>
          </a:p>
        </p:txBody>
      </p:sp>
      <p:sp>
        <p:nvSpPr>
          <p:cNvPr id="165" name="Google Shape;165;p4"/>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Look for the QR code on the agenda on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Scan the code with the camera on your phone.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This will take you to a link of tonight’s presentation. </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pic>
        <p:nvPicPr>
          <p:cNvPr id="166" name="Google Shape;166;p4"/>
          <p:cNvPicPr preferRelativeResize="0"/>
          <p:nvPr/>
        </p:nvPicPr>
        <p:blipFill rotWithShape="1">
          <a:blip r:embed="rId3">
            <a:alphaModFix/>
          </a:blip>
          <a:srcRect/>
          <a:stretch/>
        </p:blipFill>
        <p:spPr>
          <a:xfrm>
            <a:off x="8915400" y="2290762"/>
            <a:ext cx="2438400" cy="2438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a:solidFill>
                  <a:schemeClr val="lt1"/>
                </a:solidFill>
                <a:latin typeface="Arial"/>
                <a:ea typeface="Arial"/>
                <a:cs typeface="Arial"/>
                <a:sym typeface="Arial"/>
              </a:rPr>
              <a:t>Questions/Comments</a:t>
            </a:r>
            <a:endParaRPr/>
          </a:p>
        </p:txBody>
      </p:sp>
      <p:sp>
        <p:nvSpPr>
          <p:cNvPr id="173" name="Google Shape;173;p9"/>
          <p:cNvSpPr txBox="1">
            <a:spLocks noGrp="1"/>
          </p:cNvSpPr>
          <p:nvPr>
            <p:ph type="body" idx="1"/>
          </p:nvPr>
        </p:nvSpPr>
        <p:spPr>
          <a:xfrm>
            <a:off x="838200" y="2173287"/>
            <a:ext cx="6602412" cy="417512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Fill out “I Have a Question/Comment” form</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Email </a:t>
            </a:r>
            <a:r>
              <a:rPr lang="en-US" sz="2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communications@sjsd.k12.mo.us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Ask Questions during Small Group Time </a:t>
            </a:r>
            <a:endParaRPr/>
          </a:p>
        </p:txBody>
      </p:sp>
      <p:pic>
        <p:nvPicPr>
          <p:cNvPr id="174" name="Google Shape;174;p9"/>
          <p:cNvPicPr preferRelativeResize="0"/>
          <p:nvPr/>
        </p:nvPicPr>
        <p:blipFill rotWithShape="1">
          <a:blip r:embed="rId4">
            <a:alphaModFix/>
          </a:blip>
          <a:srcRect/>
          <a:stretch/>
        </p:blipFill>
        <p:spPr>
          <a:xfrm>
            <a:off x="7904163" y="1741488"/>
            <a:ext cx="3144837" cy="5038725"/>
          </a:xfrm>
          <a:prstGeom prst="rect">
            <a:avLst/>
          </a:prstGeom>
          <a:noFill/>
          <a:ln w="9525" cap="flat" cmpd="sng">
            <a:solidFill>
              <a:schemeClr val="dk1"/>
            </a:solidFill>
            <a:prstDash val="solid"/>
            <a:miter lim="800000"/>
            <a:headEnd type="none" w="sm" len="sm"/>
            <a:tailEnd type="none" w="sm" len="sm"/>
          </a:ln>
          <a:effectLst>
            <a:outerShdw blurRad="50800" dist="38100" dir="2700000" algn="tl" rotWithShape="0">
              <a:srgbClr val="000000">
                <a:alpha val="38823"/>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0"/>
          <p:cNvSpPr txBox="1">
            <a:spLocks noGrp="1"/>
          </p:cNvSpPr>
          <p:nvPr>
            <p:ph type="title"/>
          </p:nvPr>
        </p:nvSpPr>
        <p:spPr>
          <a:xfrm>
            <a:off x="271376" y="2893925"/>
            <a:ext cx="8882672" cy="2642717"/>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7200"/>
              <a:buFont typeface="Arial"/>
              <a:buNone/>
            </a:pPr>
            <a:r>
              <a:rPr lang="en-US" sz="7200">
                <a:solidFill>
                  <a:schemeClr val="lt1"/>
                </a:solidFill>
                <a:latin typeface="Arial"/>
                <a:ea typeface="Arial"/>
                <a:cs typeface="Arial"/>
                <a:sym typeface="Arial"/>
              </a:rPr>
              <a:t>Action Plan</a:t>
            </a:r>
            <a:br>
              <a:rPr lang="en-US" sz="7200" b="0" i="0" u="none">
                <a:solidFill>
                  <a:schemeClr val="lt1"/>
                </a:solidFill>
                <a:latin typeface="Arial"/>
                <a:ea typeface="Arial"/>
                <a:cs typeface="Arial"/>
                <a:sym typeface="Arial"/>
              </a:rPr>
            </a:br>
            <a:r>
              <a:rPr lang="en-US" sz="3600" b="0" i="0" u="none"/>
              <a:t>How We Got Here &amp; Update</a:t>
            </a:r>
            <a:br>
              <a:rPr lang="en-US" sz="7200" b="0" i="0" u="none">
                <a:solidFill>
                  <a:schemeClr val="lt1"/>
                </a:solidFill>
                <a:latin typeface="Arial"/>
                <a:ea typeface="Arial"/>
                <a:cs typeface="Arial"/>
                <a:sym typeface="Arial"/>
              </a:rPr>
            </a:br>
            <a:endParaRPr/>
          </a:p>
        </p:txBody>
      </p:sp>
      <p:sp>
        <p:nvSpPr>
          <p:cNvPr id="181" name="Google Shape;181;p10"/>
          <p:cNvSpPr txBox="1">
            <a:spLocks noGrp="1"/>
          </p:cNvSpPr>
          <p:nvPr>
            <p:ph type="body" idx="1"/>
          </p:nvPr>
        </p:nvSpPr>
        <p:spPr>
          <a:xfrm>
            <a:off x="425450" y="5282120"/>
            <a:ext cx="10515600"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a:solidFill>
                <a:schemeClr val="dk1"/>
              </a:solidFill>
              <a:latin typeface="Arial"/>
              <a:ea typeface="Arial"/>
              <a:cs typeface="Arial"/>
              <a:sym typeface="Arial"/>
            </a:endParaRPr>
          </a:p>
          <a:p>
            <a:pPr marL="0" lvl="0" indent="0" algn="l" rtl="0">
              <a:lnSpc>
                <a:spcPct val="90000"/>
              </a:lnSpc>
              <a:spcBef>
                <a:spcPts val="1000"/>
              </a:spcBef>
              <a:spcAft>
                <a:spcPts val="0"/>
              </a:spcAft>
              <a:buClr>
                <a:schemeClr val="dk1"/>
              </a:buClr>
              <a:buSzPts val="2400"/>
              <a:buNone/>
            </a:pPr>
            <a:r>
              <a:rPr lang="en-US"/>
              <a:t>		</a:t>
            </a:r>
            <a:endParaRPr/>
          </a:p>
          <a:p>
            <a:pPr marL="0" lvl="0" indent="0" algn="l" rtl="0">
              <a:lnSpc>
                <a:spcPct val="90000"/>
              </a:lnSpc>
              <a:spcBef>
                <a:spcPts val="1000"/>
              </a:spcBef>
              <a:spcAft>
                <a:spcPts val="0"/>
              </a:spcAft>
              <a:buClr>
                <a:schemeClr val="dk1"/>
              </a:buClr>
              <a:buSzPts val="24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0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a:t>How We Got Here</a:t>
            </a:r>
            <a:endParaRPr/>
          </a:p>
        </p:txBody>
      </p:sp>
      <p:sp>
        <p:nvSpPr>
          <p:cNvPr id="188" name="Google Shape;188;p102"/>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Char char="•"/>
            </a:pPr>
            <a:r>
              <a:rPr lang="en-US" sz="2400"/>
              <a:t>Seven</a:t>
            </a:r>
            <a:r>
              <a:rPr lang="en-US" sz="2400" i="0" u="none" strike="noStrike" cap="none">
                <a:solidFill>
                  <a:schemeClr val="dk1"/>
                </a:solidFill>
              </a:rPr>
              <a:t> Community Engagement Sessions</a:t>
            </a:r>
            <a:endParaRPr sz="2400"/>
          </a:p>
          <a:p>
            <a:pPr marL="228600" marR="0" lvl="0" indent="-76200" algn="l" rtl="0">
              <a:lnSpc>
                <a:spcPct val="90000"/>
              </a:lnSpc>
              <a:spcBef>
                <a:spcPts val="1000"/>
              </a:spcBef>
              <a:spcAft>
                <a:spcPts val="0"/>
              </a:spcAft>
              <a:buClr>
                <a:schemeClr val="dk1"/>
              </a:buClr>
              <a:buSzPts val="2400"/>
              <a:buFont typeface="Arial"/>
              <a:buNone/>
            </a:pPr>
            <a:endParaRPr sz="2400" i="0" u="none" strike="noStrike" cap="none">
              <a:solidFill>
                <a:schemeClr val="dk1"/>
              </a:solidFill>
            </a:endParaRPr>
          </a:p>
          <a:p>
            <a:pPr marL="228600" marR="0" lvl="0" indent="-228600" algn="l" rtl="0">
              <a:lnSpc>
                <a:spcPct val="90000"/>
              </a:lnSpc>
              <a:spcBef>
                <a:spcPts val="1000"/>
              </a:spcBef>
              <a:spcAft>
                <a:spcPts val="0"/>
              </a:spcAft>
              <a:buClr>
                <a:schemeClr val="dk1"/>
              </a:buClr>
              <a:buSzPts val="2400"/>
              <a:buChar char="•"/>
            </a:pPr>
            <a:r>
              <a:rPr lang="en-US" sz="2400"/>
              <a:t>Consensus Points from Sessions</a:t>
            </a:r>
            <a:endParaRPr sz="2400"/>
          </a:p>
          <a:p>
            <a:pPr marL="228600" marR="0" lvl="0" indent="-76200" algn="l" rtl="0">
              <a:lnSpc>
                <a:spcPct val="90000"/>
              </a:lnSpc>
              <a:spcBef>
                <a:spcPts val="1000"/>
              </a:spcBef>
              <a:spcAft>
                <a:spcPts val="0"/>
              </a:spcAft>
              <a:buClr>
                <a:schemeClr val="dk1"/>
              </a:buClr>
              <a:buSzPts val="2400"/>
              <a:buFont typeface="Arial"/>
              <a:buNone/>
            </a:pPr>
            <a:endParaRPr sz="2400" i="0" u="none" strike="noStrike" cap="none">
              <a:solidFill>
                <a:schemeClr val="dk1"/>
              </a:solidFill>
            </a:endParaRPr>
          </a:p>
          <a:p>
            <a:pPr marL="228600" marR="0" lvl="0" indent="-228600" algn="l" rtl="0">
              <a:lnSpc>
                <a:spcPct val="90000"/>
              </a:lnSpc>
              <a:spcBef>
                <a:spcPts val="1000"/>
              </a:spcBef>
              <a:spcAft>
                <a:spcPts val="0"/>
              </a:spcAft>
              <a:buClr>
                <a:schemeClr val="dk1"/>
              </a:buClr>
              <a:buSzPts val="2400"/>
              <a:buChar char="•"/>
            </a:pPr>
            <a:r>
              <a:rPr lang="en-US" sz="2400" i="0" u="none" strike="noStrike" cap="none">
                <a:solidFill>
                  <a:schemeClr val="dk1"/>
                </a:solidFill>
              </a:rPr>
              <a:t>Priority Statements Developed by Community Engagement Team</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0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a:t>Process To Develop Action Plan</a:t>
            </a:r>
            <a:endParaRPr/>
          </a:p>
        </p:txBody>
      </p:sp>
      <p:sp>
        <p:nvSpPr>
          <p:cNvPr id="195" name="Google Shape;195;p103"/>
          <p:cNvSpPr txBox="1">
            <a:spLocks noGrp="1"/>
          </p:cNvSpPr>
          <p:nvPr>
            <p:ph type="body" idx="1"/>
          </p:nvPr>
        </p:nvSpPr>
        <p:spPr>
          <a:xfrm>
            <a:off x="442275" y="1917800"/>
            <a:ext cx="11469000" cy="4861200"/>
          </a:xfrm>
          <a:prstGeom prst="rect">
            <a:avLst/>
          </a:prstGeom>
          <a:noFill/>
          <a:ln>
            <a:noFill/>
          </a:ln>
        </p:spPr>
        <p:txBody>
          <a:bodyPr spcFirstLastPara="1" wrap="square" lIns="91425" tIns="45700" rIns="91425" bIns="45700" anchor="t" anchorCtr="0">
            <a:normAutofit fontScale="25000"/>
          </a:bodyPr>
          <a:lstStyle/>
          <a:p>
            <a:pPr marL="228600" marR="0" lvl="0" indent="-76200" algn="l" rtl="0">
              <a:lnSpc>
                <a:spcPct val="90000"/>
              </a:lnSpc>
              <a:spcBef>
                <a:spcPts val="0"/>
              </a:spcBef>
              <a:spcAft>
                <a:spcPts val="0"/>
              </a:spcAft>
              <a:buClr>
                <a:schemeClr val="dk1"/>
              </a:buClr>
              <a:buSzPct val="1000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ct val="100000"/>
              <a:buFont typeface="Arial"/>
              <a:buChar char="•"/>
            </a:pPr>
            <a:r>
              <a:rPr lang="en-US" sz="9600"/>
              <a:t>Consensus Points from Engagement Sessions</a:t>
            </a:r>
            <a:endParaRPr sz="9600"/>
          </a:p>
          <a:p>
            <a:pPr marL="228600" marR="0" lvl="0" indent="-228600" algn="l" rtl="0">
              <a:lnSpc>
                <a:spcPct val="150000"/>
              </a:lnSpc>
              <a:spcBef>
                <a:spcPts val="1000"/>
              </a:spcBef>
              <a:spcAft>
                <a:spcPts val="0"/>
              </a:spcAft>
              <a:buClr>
                <a:schemeClr val="dk1"/>
              </a:buClr>
              <a:buSzPct val="100000"/>
              <a:buFont typeface="Arial"/>
              <a:buChar char="•"/>
            </a:pPr>
            <a:r>
              <a:rPr lang="en-US" sz="9600"/>
              <a:t>Priority Statements Developed by Community Engagement Team</a:t>
            </a:r>
            <a:endParaRPr sz="9600"/>
          </a:p>
          <a:p>
            <a:pPr marL="228600" marR="0" lvl="0" indent="-228600" algn="l" rtl="0">
              <a:lnSpc>
                <a:spcPct val="150000"/>
              </a:lnSpc>
              <a:spcBef>
                <a:spcPts val="1000"/>
              </a:spcBef>
              <a:spcAft>
                <a:spcPts val="0"/>
              </a:spcAft>
              <a:buClr>
                <a:schemeClr val="dk1"/>
              </a:buClr>
              <a:buSzPct val="100000"/>
              <a:buFont typeface="Arial"/>
              <a:buChar char="•"/>
            </a:pPr>
            <a:r>
              <a:rPr lang="en-US" sz="9600"/>
              <a:t>All Day Workshop on August 12</a:t>
            </a:r>
            <a:r>
              <a:rPr lang="en-US" sz="9600" baseline="30000"/>
              <a:t>th</a:t>
            </a:r>
            <a:r>
              <a:rPr lang="en-US" sz="9600"/>
              <a:t> Facilitated by District Leadership Solutions</a:t>
            </a:r>
            <a:endParaRPr sz="9600" b="0" i="0" u="none" strike="noStrike" cap="none">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ct val="100000"/>
              <a:buFont typeface="Arial"/>
              <a:buChar char="•"/>
            </a:pPr>
            <a:r>
              <a:rPr lang="en-US" sz="9600"/>
              <a:t>Initial Draft Developed by District Leadership Solutions</a:t>
            </a:r>
            <a:endParaRPr sz="9600" b="0" i="0" u="none" strike="noStrike" cap="none">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ct val="100000"/>
              <a:buFont typeface="Arial"/>
              <a:buChar char="•"/>
            </a:pPr>
            <a:r>
              <a:rPr lang="en-US" sz="9600"/>
              <a:t>Reviewed/Edited by Community Engagement Team on September 13</a:t>
            </a:r>
            <a:r>
              <a:rPr lang="en-US" sz="9600" baseline="30000"/>
              <a:t>th</a:t>
            </a:r>
            <a:endParaRPr sz="9600"/>
          </a:p>
          <a:p>
            <a:pPr marL="228600" marR="0" lvl="0" indent="-228600" algn="l" rtl="0">
              <a:lnSpc>
                <a:spcPct val="150000"/>
              </a:lnSpc>
              <a:spcBef>
                <a:spcPts val="1000"/>
              </a:spcBef>
              <a:spcAft>
                <a:spcPts val="0"/>
              </a:spcAft>
              <a:buClr>
                <a:schemeClr val="dk1"/>
              </a:buClr>
              <a:buSzPct val="100000"/>
              <a:buFont typeface="Arial"/>
              <a:buChar char="•"/>
            </a:pPr>
            <a:r>
              <a:rPr lang="en-US" sz="9600"/>
              <a:t>Community Engagement Session #6 on September 20th</a:t>
            </a:r>
            <a:endParaRPr sz="9600"/>
          </a:p>
          <a:p>
            <a:pPr marL="228600" marR="0" lvl="0" indent="-76200" algn="l" rtl="0">
              <a:lnSpc>
                <a:spcPct val="90000"/>
              </a:lnSpc>
              <a:spcBef>
                <a:spcPts val="1000"/>
              </a:spcBef>
              <a:spcAft>
                <a:spcPts val="0"/>
              </a:spcAft>
              <a:buClr>
                <a:schemeClr val="dk1"/>
              </a:buClr>
              <a:buSzPct val="100000"/>
              <a:buFont typeface="Arial"/>
              <a:buNone/>
            </a:pPr>
            <a:endParaRPr sz="2400" b="0" i="0" u="none" strike="noStrike" cap="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ct val="100000"/>
              <a:buFont typeface="Arial"/>
              <a:buNone/>
            </a:pPr>
            <a:endParaRPr sz="2400" b="0" i="1" u="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a:t>Priority Statements</a:t>
            </a:r>
            <a:endParaRPr/>
          </a:p>
        </p:txBody>
      </p:sp>
      <p:sp>
        <p:nvSpPr>
          <p:cNvPr id="203" name="Google Shape;203;p104"/>
          <p:cNvSpPr txBox="1">
            <a:spLocks noGrp="1"/>
          </p:cNvSpPr>
          <p:nvPr>
            <p:ph type="body" idx="1"/>
          </p:nvPr>
        </p:nvSpPr>
        <p:spPr>
          <a:xfrm>
            <a:off x="838200" y="1955506"/>
            <a:ext cx="10515600" cy="4249737"/>
          </a:xfrm>
          <a:prstGeom prst="rect">
            <a:avLst/>
          </a:prstGeom>
          <a:noFill/>
          <a:ln>
            <a:noFill/>
          </a:ln>
        </p:spPr>
        <p:txBody>
          <a:bodyPr spcFirstLastPara="1" wrap="square" lIns="91425" tIns="45700" rIns="91425" bIns="45700" anchor="t" anchorCtr="0">
            <a:normAutofit fontScale="25000" lnSpcReduction="20000"/>
          </a:bodyPr>
          <a:lstStyle/>
          <a:p>
            <a:pPr marL="522288" marR="0" lvl="0" indent="-365125" algn="l" rtl="0">
              <a:lnSpc>
                <a:spcPct val="90000"/>
              </a:lnSpc>
              <a:spcBef>
                <a:spcPts val="0"/>
              </a:spcBef>
              <a:spcAft>
                <a:spcPts val="0"/>
              </a:spcAft>
              <a:buClr>
                <a:schemeClr val="dk1"/>
              </a:buClr>
              <a:buSzPts val="2400"/>
              <a:buFont typeface="Arial"/>
              <a:buNone/>
            </a:pPr>
            <a:endParaRPr sz="2400" b="1" i="0" u="none" strike="noStrike" cap="none">
              <a:solidFill>
                <a:srgbClr val="0070C0"/>
              </a:solidFill>
              <a:latin typeface="Arial"/>
              <a:ea typeface="Arial"/>
              <a:cs typeface="Arial"/>
              <a:sym typeface="Arial"/>
            </a:endParaRPr>
          </a:p>
          <a:p>
            <a:pPr marL="1493838" marR="0" lvl="0" indent="-1373188" algn="l" rtl="0">
              <a:lnSpc>
                <a:spcPct val="120000"/>
              </a:lnSpc>
              <a:spcBef>
                <a:spcPts val="600"/>
              </a:spcBef>
              <a:spcAft>
                <a:spcPts val="0"/>
              </a:spcAft>
              <a:buClr>
                <a:schemeClr val="dk1"/>
              </a:buClr>
              <a:buSzPct val="120000"/>
              <a:buFont typeface="Arial"/>
              <a:buNone/>
            </a:pPr>
            <a:r>
              <a:rPr lang="en-US" sz="8000" b="1" i="0" u="none" strike="noStrike" cap="none">
                <a:solidFill>
                  <a:srgbClr val="0070C0"/>
                </a:solidFill>
                <a:latin typeface="Arial"/>
                <a:ea typeface="Arial"/>
                <a:cs typeface="Arial"/>
                <a:sym typeface="Arial"/>
              </a:rPr>
              <a:t>Session 1: </a:t>
            </a:r>
            <a:r>
              <a:rPr lang="en-US" sz="8000" i="0" u="none" strike="noStrike" cap="none">
                <a:solidFill>
                  <a:schemeClr val="dk1"/>
                </a:solidFill>
                <a:latin typeface="Arial"/>
                <a:ea typeface="Arial"/>
                <a:cs typeface="Arial"/>
                <a:sym typeface="Arial"/>
              </a:rPr>
              <a:t>Work toward enhanced pride and improved community commitment to the importance of public education.</a:t>
            </a:r>
            <a:endParaRPr/>
          </a:p>
          <a:p>
            <a:pPr marL="1493838" marR="0" lvl="0" indent="-1373188" algn="l" rtl="0">
              <a:lnSpc>
                <a:spcPct val="120000"/>
              </a:lnSpc>
              <a:spcBef>
                <a:spcPts val="600"/>
              </a:spcBef>
              <a:spcAft>
                <a:spcPts val="0"/>
              </a:spcAft>
              <a:buClr>
                <a:schemeClr val="dk1"/>
              </a:buClr>
              <a:buSzPct val="120000"/>
              <a:buFont typeface="Arial"/>
              <a:buNone/>
            </a:pPr>
            <a:r>
              <a:rPr lang="en-US" sz="8000" b="1">
                <a:solidFill>
                  <a:srgbClr val="0070C0"/>
                </a:solidFill>
              </a:rPr>
              <a:t>Session 2:</a:t>
            </a:r>
            <a:r>
              <a:rPr lang="en-US" sz="8000" b="1"/>
              <a:t> </a:t>
            </a:r>
            <a:r>
              <a:rPr lang="en-US" sz="8000"/>
              <a:t>Improve staff recruitment and retention including additional staff support and payment of competitive salaries.</a:t>
            </a:r>
            <a:endParaRPr/>
          </a:p>
          <a:p>
            <a:pPr marL="1493838" marR="0" lvl="0" indent="-1373188" algn="l" rtl="0">
              <a:lnSpc>
                <a:spcPct val="120000"/>
              </a:lnSpc>
              <a:spcBef>
                <a:spcPts val="600"/>
              </a:spcBef>
              <a:spcAft>
                <a:spcPts val="0"/>
              </a:spcAft>
              <a:buClr>
                <a:schemeClr val="dk1"/>
              </a:buClr>
              <a:buSzPct val="120000"/>
              <a:buFont typeface="Arial"/>
              <a:buNone/>
            </a:pPr>
            <a:r>
              <a:rPr lang="en-US" sz="8000" b="1" i="0" u="none" strike="noStrike" cap="none">
                <a:solidFill>
                  <a:srgbClr val="0070C0"/>
                </a:solidFill>
                <a:latin typeface="Arial"/>
                <a:ea typeface="Arial"/>
                <a:cs typeface="Arial"/>
                <a:sym typeface="Arial"/>
              </a:rPr>
              <a:t>Session 3: </a:t>
            </a:r>
            <a:r>
              <a:rPr lang="en-US" sz="8000" i="0" u="none" strike="noStrike" cap="none">
                <a:solidFill>
                  <a:schemeClr val="dk1"/>
                </a:solidFill>
                <a:latin typeface="Arial"/>
                <a:ea typeface="Arial"/>
                <a:cs typeface="Arial"/>
                <a:sym typeface="Arial"/>
              </a:rPr>
              <a:t>Expand the availability</a:t>
            </a:r>
            <a:r>
              <a:rPr lang="en-US" sz="8000"/>
              <a:t> of quality early childhood education programs citywide.</a:t>
            </a:r>
            <a:endParaRPr/>
          </a:p>
          <a:p>
            <a:pPr marL="1493838" marR="0" lvl="0" indent="-1373188" algn="l" rtl="0">
              <a:lnSpc>
                <a:spcPct val="120000"/>
              </a:lnSpc>
              <a:spcBef>
                <a:spcPts val="600"/>
              </a:spcBef>
              <a:spcAft>
                <a:spcPts val="0"/>
              </a:spcAft>
              <a:buClr>
                <a:schemeClr val="dk1"/>
              </a:buClr>
              <a:buSzPct val="120000"/>
              <a:buFont typeface="Arial"/>
              <a:buNone/>
            </a:pPr>
            <a:r>
              <a:rPr lang="en-US" sz="8000" b="1" i="0" u="none" strike="noStrike" cap="none">
                <a:solidFill>
                  <a:srgbClr val="0070C0"/>
                </a:solidFill>
                <a:latin typeface="Arial"/>
                <a:ea typeface="Arial"/>
                <a:cs typeface="Arial"/>
                <a:sym typeface="Arial"/>
              </a:rPr>
              <a:t>Session </a:t>
            </a:r>
            <a:r>
              <a:rPr lang="en-US" sz="8000" b="1">
                <a:solidFill>
                  <a:srgbClr val="0070C0"/>
                </a:solidFill>
              </a:rPr>
              <a:t>4: </a:t>
            </a:r>
            <a:r>
              <a:rPr lang="en-US" sz="8000"/>
              <a:t>Provide a consistent middle school/junior high model both in configuration and curriculum to improve academic achievement. Address discipline and low attendance challenges.</a:t>
            </a:r>
            <a:endParaRPr/>
          </a:p>
          <a:p>
            <a:pPr marL="1493838" marR="0" lvl="0" indent="-1373188" algn="l" rtl="0">
              <a:lnSpc>
                <a:spcPct val="120000"/>
              </a:lnSpc>
              <a:spcBef>
                <a:spcPts val="600"/>
              </a:spcBef>
              <a:spcAft>
                <a:spcPts val="0"/>
              </a:spcAft>
              <a:buClr>
                <a:schemeClr val="dk1"/>
              </a:buClr>
              <a:buSzPct val="120000"/>
              <a:buFont typeface="Arial"/>
              <a:buNone/>
            </a:pPr>
            <a:r>
              <a:rPr lang="en-US" sz="8000" b="1">
                <a:solidFill>
                  <a:srgbClr val="0070C0"/>
                </a:solidFill>
              </a:rPr>
              <a:t>Session 5</a:t>
            </a:r>
            <a:r>
              <a:rPr lang="en-US" sz="8000" b="1"/>
              <a:t>: </a:t>
            </a:r>
            <a:r>
              <a:rPr lang="en-US" sz="8000"/>
              <a:t>Consolidate, right-size and make more equitable and functional facilities at all levels (elementary, middle school and high school) so that curricula and programs are equivalent and buildings at optimum efficiency. </a:t>
            </a:r>
            <a:endParaRPr/>
          </a:p>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05"/>
          <p:cNvSpPr txBox="1">
            <a:spLocks noGrp="1"/>
          </p:cNvSpPr>
          <p:nvPr>
            <p:ph type="title"/>
          </p:nvPr>
        </p:nvSpPr>
        <p:spPr>
          <a:xfrm>
            <a:off x="831850" y="1720129"/>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Priority #1</a:t>
            </a:r>
            <a:endParaRPr/>
          </a:p>
        </p:txBody>
      </p:sp>
      <p:sp>
        <p:nvSpPr>
          <p:cNvPr id="210" name="Google Shape;210;p10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accent1"/>
              </a:buClr>
              <a:buSzPts val="2400"/>
              <a:buNone/>
            </a:pPr>
            <a:r>
              <a:rPr lang="en-US" sz="4000" b="1"/>
              <a:t>IMPROVING </a:t>
            </a:r>
            <a:r>
              <a:rPr lang="en-US" sz="4000" b="1">
                <a:solidFill>
                  <a:schemeClr val="accent1"/>
                </a:solidFill>
              </a:rPr>
              <a:t>DISTRICT CULTURE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69a793397f_0_2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#1 </a:t>
            </a:r>
            <a:endParaRPr/>
          </a:p>
        </p:txBody>
      </p:sp>
      <p:sp>
        <p:nvSpPr>
          <p:cNvPr id="217" name="Google Shape;217;g169a793397f_0_226"/>
          <p:cNvSpPr/>
          <p:nvPr/>
        </p:nvSpPr>
        <p:spPr>
          <a:xfrm>
            <a:off x="-542309" y="2232159"/>
            <a:ext cx="5289300" cy="53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#1</a:t>
            </a:r>
            <a:endParaRPr sz="34400" b="1" i="0" u="none" strike="noStrike" cap="none">
              <a:solidFill>
                <a:srgbClr val="F2F2F2"/>
              </a:solidFill>
              <a:latin typeface="Impact"/>
              <a:ea typeface="Impact"/>
              <a:cs typeface="Impact"/>
              <a:sym typeface="Impact"/>
            </a:endParaRPr>
          </a:p>
        </p:txBody>
      </p:sp>
      <p:sp>
        <p:nvSpPr>
          <p:cNvPr id="218" name="Google Shape;218;g169a793397f_0_226"/>
          <p:cNvSpPr txBox="1">
            <a:spLocks noGrp="1"/>
          </p:cNvSpPr>
          <p:nvPr>
            <p:ph type="body" idx="1"/>
          </p:nvPr>
        </p:nvSpPr>
        <p:spPr>
          <a:xfrm>
            <a:off x="389400" y="2286000"/>
            <a:ext cx="3705900" cy="3891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4800" b="1">
                <a:solidFill>
                  <a:schemeClr val="accent1"/>
                </a:solidFill>
              </a:rPr>
              <a:t>IMPROVING DISTRICT CULTURE</a:t>
            </a:r>
            <a:endParaRPr/>
          </a:p>
          <a:p>
            <a:pPr marL="0" lvl="0" indent="0" algn="l" rtl="0">
              <a:lnSpc>
                <a:spcPct val="90000"/>
              </a:lnSpc>
              <a:spcBef>
                <a:spcPts val="1000"/>
              </a:spcBef>
              <a:spcAft>
                <a:spcPts val="0"/>
              </a:spcAft>
              <a:buSzPts val="1800"/>
              <a:buNone/>
            </a:pPr>
            <a:br>
              <a:rPr lang="en-US" sz="3600"/>
            </a:br>
            <a:endParaRPr sz="3600"/>
          </a:p>
        </p:txBody>
      </p:sp>
      <p:sp>
        <p:nvSpPr>
          <p:cNvPr id="219" name="Google Shape;219;g169a793397f_0_226"/>
          <p:cNvSpPr txBox="1">
            <a:spLocks noGrp="1"/>
          </p:cNvSpPr>
          <p:nvPr>
            <p:ph type="body" idx="2"/>
          </p:nvPr>
        </p:nvSpPr>
        <p:spPr>
          <a:xfrm>
            <a:off x="4445540" y="2285999"/>
            <a:ext cx="6908400" cy="43368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en-US" sz="3600" b="1" dirty="0">
                <a:solidFill>
                  <a:srgbClr val="0070C0"/>
                </a:solidFill>
              </a:rPr>
              <a:t>Action Plan Items</a:t>
            </a:r>
            <a:endParaRPr dirty="0"/>
          </a:p>
          <a:p>
            <a:pPr marL="0" lvl="0" indent="0" algn="l" rtl="0">
              <a:lnSpc>
                <a:spcPct val="90000"/>
              </a:lnSpc>
              <a:spcBef>
                <a:spcPts val="500"/>
              </a:spcBef>
              <a:spcAft>
                <a:spcPts val="0"/>
              </a:spcAft>
              <a:buNone/>
            </a:pPr>
            <a:endParaRPr sz="3200" dirty="0"/>
          </a:p>
          <a:p>
            <a:pPr marL="539750" lvl="0" indent="-514350" algn="l" rtl="0">
              <a:lnSpc>
                <a:spcPct val="90000"/>
              </a:lnSpc>
              <a:spcBef>
                <a:spcPts val="500"/>
              </a:spcBef>
              <a:spcAft>
                <a:spcPts val="0"/>
              </a:spcAft>
              <a:buSzPts val="3200"/>
              <a:buFont typeface="+mj-lt"/>
              <a:buAutoNum type="arabicPeriod"/>
            </a:pPr>
            <a:r>
              <a:rPr lang="en-US" sz="3200" dirty="0"/>
              <a:t>Communicate a new Vision for District that reflects the new administration and opportunities</a:t>
            </a:r>
            <a:endParaRPr sz="3200" dirty="0"/>
          </a:p>
          <a:p>
            <a:pPr marL="971550" lvl="0" indent="-514350" algn="l" rtl="0">
              <a:lnSpc>
                <a:spcPct val="90000"/>
              </a:lnSpc>
              <a:spcBef>
                <a:spcPts val="500"/>
              </a:spcBef>
              <a:spcAft>
                <a:spcPts val="0"/>
              </a:spcAft>
              <a:buFont typeface="+mj-lt"/>
              <a:buAutoNum type="arabicPeriod"/>
            </a:pPr>
            <a:endParaRPr sz="3200" dirty="0"/>
          </a:p>
          <a:p>
            <a:pPr marL="539750" lvl="0" indent="-514350" algn="l" rtl="0">
              <a:lnSpc>
                <a:spcPct val="90000"/>
              </a:lnSpc>
              <a:spcBef>
                <a:spcPts val="500"/>
              </a:spcBef>
              <a:spcAft>
                <a:spcPts val="0"/>
              </a:spcAft>
              <a:buSzPts val="3200"/>
              <a:buFont typeface="+mj-lt"/>
              <a:buAutoNum type="arabicPeriod"/>
            </a:pPr>
            <a:r>
              <a:rPr lang="en-US" sz="3200" dirty="0"/>
              <a:t>Reflect the Vision within the work of the District</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169a793397f_0_20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#1 </a:t>
            </a:r>
            <a:endParaRPr/>
          </a:p>
        </p:txBody>
      </p:sp>
      <p:sp>
        <p:nvSpPr>
          <p:cNvPr id="226" name="Google Shape;226;g169a793397f_0_207"/>
          <p:cNvSpPr/>
          <p:nvPr/>
        </p:nvSpPr>
        <p:spPr>
          <a:xfrm>
            <a:off x="-542309" y="2232159"/>
            <a:ext cx="5289300" cy="53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#1</a:t>
            </a:r>
            <a:endParaRPr sz="34400" b="1" i="0" u="none" strike="noStrike" cap="none">
              <a:solidFill>
                <a:srgbClr val="F2F2F2"/>
              </a:solidFill>
              <a:latin typeface="Impact"/>
              <a:ea typeface="Impact"/>
              <a:cs typeface="Impact"/>
              <a:sym typeface="Impact"/>
            </a:endParaRPr>
          </a:p>
        </p:txBody>
      </p:sp>
      <p:sp>
        <p:nvSpPr>
          <p:cNvPr id="227" name="Google Shape;227;g169a793397f_0_207"/>
          <p:cNvSpPr txBox="1">
            <a:spLocks noGrp="1"/>
          </p:cNvSpPr>
          <p:nvPr>
            <p:ph type="body" idx="1"/>
          </p:nvPr>
        </p:nvSpPr>
        <p:spPr>
          <a:xfrm>
            <a:off x="369225" y="2286000"/>
            <a:ext cx="3726000" cy="38910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800"/>
              <a:buFont typeface="Arial"/>
              <a:buNone/>
            </a:pPr>
            <a:r>
              <a:rPr lang="en-US" sz="4800" b="1">
                <a:solidFill>
                  <a:schemeClr val="accent1"/>
                </a:solidFill>
              </a:rPr>
              <a:t>IMPROVING DISTRICT CULTURE</a:t>
            </a:r>
            <a:endParaRPr/>
          </a:p>
          <a:p>
            <a:pPr marL="0" lvl="0" indent="0" algn="l" rtl="0">
              <a:lnSpc>
                <a:spcPct val="150000"/>
              </a:lnSpc>
              <a:spcBef>
                <a:spcPts val="1000"/>
              </a:spcBef>
              <a:spcAft>
                <a:spcPts val="0"/>
              </a:spcAft>
              <a:buSzPts val="1800"/>
              <a:buNone/>
            </a:pPr>
            <a:br>
              <a:rPr lang="en-US" sz="3600"/>
            </a:br>
            <a:endParaRPr sz="3600"/>
          </a:p>
        </p:txBody>
      </p:sp>
      <p:sp>
        <p:nvSpPr>
          <p:cNvPr id="228" name="Google Shape;228;g169a793397f_0_207"/>
          <p:cNvSpPr txBox="1">
            <a:spLocks noGrp="1"/>
          </p:cNvSpPr>
          <p:nvPr>
            <p:ph type="body" idx="2"/>
          </p:nvPr>
        </p:nvSpPr>
        <p:spPr>
          <a:xfrm>
            <a:off x="4418550" y="1872950"/>
            <a:ext cx="7535100" cy="5086500"/>
          </a:xfrm>
          <a:prstGeom prst="rect">
            <a:avLst/>
          </a:prstGeom>
          <a:noFill/>
          <a:ln>
            <a:noFill/>
          </a:ln>
        </p:spPr>
        <p:txBody>
          <a:bodyPr spcFirstLastPara="1" wrap="square" lIns="91425" tIns="45700" rIns="91425" bIns="45700" anchor="t" anchorCtr="0">
            <a:normAutofit/>
          </a:bodyPr>
          <a:lstStyle/>
          <a:p>
            <a:pPr marL="114300" lvl="0" indent="0" algn="l" rtl="0">
              <a:spcBef>
                <a:spcPts val="1000"/>
              </a:spcBef>
              <a:spcAft>
                <a:spcPts val="0"/>
              </a:spcAft>
              <a:buNone/>
            </a:pPr>
            <a:r>
              <a:rPr lang="en-US" sz="3600" b="1">
                <a:solidFill>
                  <a:srgbClr val="0070C0"/>
                </a:solidFill>
              </a:rPr>
              <a:t>Action Plan Items</a:t>
            </a:r>
            <a:endParaRPr sz="1100" b="1">
              <a:latin typeface="Calibri"/>
              <a:ea typeface="Calibri"/>
              <a:cs typeface="Calibri"/>
              <a:sym typeface="Calibri"/>
            </a:endParaRPr>
          </a:p>
          <a:p>
            <a:pPr marL="685800" lvl="0" indent="-370143" algn="l" rtl="0">
              <a:lnSpc>
                <a:spcPct val="100000"/>
              </a:lnSpc>
              <a:spcBef>
                <a:spcPts val="0"/>
              </a:spcBef>
              <a:spcAft>
                <a:spcPts val="0"/>
              </a:spcAft>
              <a:buSzPts val="2229"/>
              <a:buFont typeface="Calibri"/>
              <a:buAutoNum type="alphaUcPeriod"/>
            </a:pPr>
            <a:r>
              <a:rPr lang="en-US" sz="2229">
                <a:latin typeface="Calibri"/>
                <a:ea typeface="Calibri"/>
                <a:cs typeface="Calibri"/>
                <a:sym typeface="Calibri"/>
              </a:rPr>
              <a:t>Define the desired culture and vision</a:t>
            </a:r>
            <a:endParaRPr sz="2229">
              <a:latin typeface="Calibri"/>
              <a:ea typeface="Calibri"/>
              <a:cs typeface="Calibri"/>
              <a:sym typeface="Calibri"/>
            </a:endParaRPr>
          </a:p>
          <a:p>
            <a:pPr marL="685800" lvl="0" indent="-370143" algn="l" rtl="0">
              <a:lnSpc>
                <a:spcPct val="100000"/>
              </a:lnSpc>
              <a:spcBef>
                <a:spcPts val="0"/>
              </a:spcBef>
              <a:spcAft>
                <a:spcPts val="0"/>
              </a:spcAft>
              <a:buSzPts val="2229"/>
              <a:buFont typeface="Calibri"/>
              <a:buAutoNum type="alphaUcPeriod"/>
            </a:pPr>
            <a:r>
              <a:rPr lang="en-US" sz="2229">
                <a:latin typeface="Calibri"/>
                <a:ea typeface="Calibri"/>
                <a:cs typeface="Calibri"/>
                <a:sym typeface="Calibri"/>
              </a:rPr>
              <a:t>Identify branding opportunities to represent the new Vision </a:t>
            </a:r>
            <a:endParaRPr sz="2229">
              <a:latin typeface="Calibri"/>
              <a:ea typeface="Calibri"/>
              <a:cs typeface="Calibri"/>
              <a:sym typeface="Calibri"/>
            </a:endParaRPr>
          </a:p>
          <a:p>
            <a:pPr marL="685800" lvl="0" indent="-370143" algn="l" rtl="0">
              <a:lnSpc>
                <a:spcPct val="100000"/>
              </a:lnSpc>
              <a:spcBef>
                <a:spcPts val="0"/>
              </a:spcBef>
              <a:spcAft>
                <a:spcPts val="0"/>
              </a:spcAft>
              <a:buSzPts val="2229"/>
              <a:buFont typeface="Calibri"/>
              <a:buAutoNum type="alphaUcPeriod"/>
            </a:pPr>
            <a:r>
              <a:rPr lang="en-US" sz="2229">
                <a:latin typeface="Calibri"/>
                <a:ea typeface="Calibri"/>
                <a:cs typeface="Calibri"/>
                <a:sym typeface="Calibri"/>
              </a:rPr>
              <a:t>Revise and utilize social networking visuals and strategies</a:t>
            </a:r>
            <a:endParaRPr sz="2229">
              <a:latin typeface="Calibri"/>
              <a:ea typeface="Calibri"/>
              <a:cs typeface="Calibri"/>
              <a:sym typeface="Calibri"/>
            </a:endParaRPr>
          </a:p>
          <a:p>
            <a:pPr marL="685800" lvl="0" indent="-370143" algn="l" rtl="0">
              <a:lnSpc>
                <a:spcPct val="100000"/>
              </a:lnSpc>
              <a:spcBef>
                <a:spcPts val="0"/>
              </a:spcBef>
              <a:spcAft>
                <a:spcPts val="0"/>
              </a:spcAft>
              <a:buSzPts val="2229"/>
              <a:buFont typeface="Calibri"/>
              <a:buAutoNum type="alphaUcPeriod"/>
            </a:pPr>
            <a:r>
              <a:rPr lang="en-US" sz="2229">
                <a:latin typeface="Calibri"/>
                <a:ea typeface="Calibri"/>
                <a:cs typeface="Calibri"/>
                <a:sym typeface="Calibri"/>
              </a:rPr>
              <a:t>Utilize every communication opportunity </a:t>
            </a:r>
            <a:endParaRPr sz="2229">
              <a:latin typeface="Calibri"/>
              <a:ea typeface="Calibri"/>
              <a:cs typeface="Calibri"/>
              <a:sym typeface="Calibri"/>
            </a:endParaRPr>
          </a:p>
          <a:p>
            <a:pPr marL="685800" lvl="0" indent="-370143" algn="l" rtl="0">
              <a:lnSpc>
                <a:spcPct val="100000"/>
              </a:lnSpc>
              <a:spcBef>
                <a:spcPts val="0"/>
              </a:spcBef>
              <a:spcAft>
                <a:spcPts val="0"/>
              </a:spcAft>
              <a:buSzPts val="2229"/>
              <a:buFont typeface="Calibri"/>
              <a:buAutoNum type="alphaUcPeriod"/>
            </a:pPr>
            <a:r>
              <a:rPr lang="en-US" sz="2229">
                <a:latin typeface="Calibri"/>
                <a:ea typeface="Calibri"/>
                <a:cs typeface="Calibri"/>
                <a:sym typeface="Calibri"/>
              </a:rPr>
              <a:t>Regularly engage and involve the community </a:t>
            </a:r>
            <a:endParaRPr sz="2229">
              <a:latin typeface="Calibri"/>
              <a:ea typeface="Calibri"/>
              <a:cs typeface="Calibri"/>
              <a:sym typeface="Calibri"/>
            </a:endParaRPr>
          </a:p>
        </p:txBody>
      </p:sp>
      <p:sp>
        <p:nvSpPr>
          <p:cNvPr id="229" name="Google Shape;229;g169a793397f_0_207"/>
          <p:cNvSpPr txBox="1"/>
          <p:nvPr/>
        </p:nvSpPr>
        <p:spPr>
          <a:xfrm>
            <a:off x="369300" y="4703875"/>
            <a:ext cx="3726000" cy="1900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000"/>
              </a:spcBef>
              <a:spcAft>
                <a:spcPts val="0"/>
              </a:spcAft>
              <a:buClr>
                <a:schemeClr val="dk1"/>
              </a:buClr>
              <a:buSzPts val="1800"/>
              <a:buFont typeface="Arial"/>
              <a:buNone/>
            </a:pPr>
            <a:r>
              <a:rPr lang="en-US" sz="2229" b="1">
                <a:solidFill>
                  <a:schemeClr val="dk1"/>
                </a:solidFill>
                <a:latin typeface="Calibri"/>
                <a:ea typeface="Calibri"/>
                <a:cs typeface="Calibri"/>
                <a:sym typeface="Calibri"/>
              </a:rPr>
              <a:t>Collectively develop and communicate a new Vision for the District that reflects the new administration and opportunities.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169a793397f_0_21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#1 </a:t>
            </a:r>
            <a:endParaRPr/>
          </a:p>
        </p:txBody>
      </p:sp>
      <p:sp>
        <p:nvSpPr>
          <p:cNvPr id="236" name="Google Shape;236;g169a793397f_0_216"/>
          <p:cNvSpPr/>
          <p:nvPr/>
        </p:nvSpPr>
        <p:spPr>
          <a:xfrm>
            <a:off x="-542309" y="2232159"/>
            <a:ext cx="5289300" cy="53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#1</a:t>
            </a:r>
            <a:endParaRPr sz="34400" b="1" i="0" u="none" strike="noStrike" cap="none">
              <a:solidFill>
                <a:srgbClr val="F2F2F2"/>
              </a:solidFill>
              <a:latin typeface="Impact"/>
              <a:ea typeface="Impact"/>
              <a:cs typeface="Impact"/>
              <a:sym typeface="Impact"/>
            </a:endParaRPr>
          </a:p>
        </p:txBody>
      </p:sp>
      <p:sp>
        <p:nvSpPr>
          <p:cNvPr id="237" name="Google Shape;237;g169a793397f_0_216"/>
          <p:cNvSpPr txBox="1">
            <a:spLocks noGrp="1"/>
          </p:cNvSpPr>
          <p:nvPr>
            <p:ph type="body" idx="1"/>
          </p:nvPr>
        </p:nvSpPr>
        <p:spPr>
          <a:xfrm>
            <a:off x="368300" y="2286000"/>
            <a:ext cx="3726900" cy="38910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800"/>
              <a:buFont typeface="Arial"/>
              <a:buNone/>
            </a:pPr>
            <a:r>
              <a:rPr lang="en-US" sz="4800" b="1">
                <a:solidFill>
                  <a:schemeClr val="accent1"/>
                </a:solidFill>
              </a:rPr>
              <a:t>IMPROVING DISTRICT CULTURE</a:t>
            </a:r>
            <a:endParaRPr/>
          </a:p>
          <a:p>
            <a:pPr marL="0" lvl="0" indent="0" algn="l" rtl="0">
              <a:lnSpc>
                <a:spcPct val="90000"/>
              </a:lnSpc>
              <a:spcBef>
                <a:spcPts val="1000"/>
              </a:spcBef>
              <a:spcAft>
                <a:spcPts val="0"/>
              </a:spcAft>
              <a:buSzPts val="1800"/>
              <a:buNone/>
            </a:pPr>
            <a:br>
              <a:rPr lang="en-US" sz="3600"/>
            </a:br>
            <a:endParaRPr sz="3600"/>
          </a:p>
        </p:txBody>
      </p:sp>
      <p:sp>
        <p:nvSpPr>
          <p:cNvPr id="238" name="Google Shape;238;g169a793397f_0_216"/>
          <p:cNvSpPr txBox="1">
            <a:spLocks noGrp="1"/>
          </p:cNvSpPr>
          <p:nvPr>
            <p:ph type="body" idx="2"/>
          </p:nvPr>
        </p:nvSpPr>
        <p:spPr>
          <a:xfrm>
            <a:off x="4267200" y="1835675"/>
            <a:ext cx="7569000" cy="4787100"/>
          </a:xfrm>
          <a:prstGeom prst="rect">
            <a:avLst/>
          </a:prstGeom>
          <a:noFill/>
          <a:ln>
            <a:noFill/>
          </a:ln>
        </p:spPr>
        <p:txBody>
          <a:bodyPr spcFirstLastPara="1" wrap="square" lIns="91425" tIns="45700" rIns="91425" bIns="45700" anchor="t" anchorCtr="0">
            <a:normAutofit fontScale="25000" lnSpcReduction="20000"/>
          </a:bodyPr>
          <a:lstStyle/>
          <a:p>
            <a:pPr marL="114300" lvl="0" indent="0" algn="l" rtl="0">
              <a:spcBef>
                <a:spcPts val="1000"/>
              </a:spcBef>
              <a:spcAft>
                <a:spcPts val="0"/>
              </a:spcAft>
              <a:buClr>
                <a:schemeClr val="dk1"/>
              </a:buClr>
              <a:buSzPts val="450"/>
              <a:buFont typeface="Arial"/>
              <a:buNone/>
            </a:pPr>
            <a:r>
              <a:rPr lang="en-US" sz="14400" b="1">
                <a:solidFill>
                  <a:srgbClr val="0070C0"/>
                </a:solidFill>
              </a:rPr>
              <a:t>Action Plan Items</a:t>
            </a:r>
            <a:endParaRPr sz="14400" b="1">
              <a:latin typeface="Calibri"/>
              <a:ea typeface="Calibri"/>
              <a:cs typeface="Calibri"/>
              <a:sym typeface="Calibri"/>
            </a:endParaRPr>
          </a:p>
          <a:p>
            <a:pPr marL="0" lvl="0" indent="0" algn="l" rtl="0">
              <a:lnSpc>
                <a:spcPct val="115000"/>
              </a:lnSpc>
              <a:spcBef>
                <a:spcPts val="1200"/>
              </a:spcBef>
              <a:spcAft>
                <a:spcPts val="0"/>
              </a:spcAft>
              <a:buNone/>
            </a:pPr>
            <a:r>
              <a:rPr lang="en-US" sz="1100">
                <a:latin typeface="Calibri"/>
                <a:ea typeface="Calibri"/>
                <a:cs typeface="Calibri"/>
                <a:sym typeface="Calibri"/>
              </a:rPr>
              <a:t> </a:t>
            </a:r>
            <a:endParaRPr sz="9600" b="1">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A.	Align standards, curriculum, professional development, assessments, and policies</a:t>
            </a:r>
            <a:endParaRPr sz="8800">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B.	Allocate and reallocate resources </a:t>
            </a:r>
            <a:endParaRPr sz="8800">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C.	Eliminate processes, programs, and mandates that no longer reflect the new direction</a:t>
            </a:r>
            <a:endParaRPr sz="8800">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D. 	Monitor growth towards the new Vision and goal attainment</a:t>
            </a:r>
            <a:endParaRPr sz="8800">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E.	Specify to the business community its role and can support district efforts</a:t>
            </a:r>
            <a:endParaRPr sz="8800">
              <a:latin typeface="Calibri"/>
              <a:ea typeface="Calibri"/>
              <a:cs typeface="Calibri"/>
              <a:sym typeface="Calibri"/>
            </a:endParaRPr>
          </a:p>
          <a:p>
            <a:pPr marL="514350" lvl="0" indent="-400050" algn="l" rtl="0">
              <a:lnSpc>
                <a:spcPct val="100000"/>
              </a:lnSpc>
              <a:spcBef>
                <a:spcPts val="1200"/>
              </a:spcBef>
              <a:spcAft>
                <a:spcPts val="0"/>
              </a:spcAft>
              <a:buNone/>
            </a:pPr>
            <a:r>
              <a:rPr lang="en-US" sz="8800">
                <a:latin typeface="Calibri"/>
                <a:ea typeface="Calibri"/>
                <a:cs typeface="Calibri"/>
                <a:sym typeface="Calibri"/>
              </a:rPr>
              <a:t>F.	Partner with families with specific strategies for success</a:t>
            </a:r>
            <a:endParaRPr sz="8800">
              <a:latin typeface="Calibri"/>
              <a:ea typeface="Calibri"/>
              <a:cs typeface="Calibri"/>
              <a:sym typeface="Calibri"/>
            </a:endParaRPr>
          </a:p>
          <a:p>
            <a:pPr marL="514350" lvl="0" indent="-400050" algn="l" rtl="0">
              <a:lnSpc>
                <a:spcPct val="100000"/>
              </a:lnSpc>
              <a:spcBef>
                <a:spcPts val="1200"/>
              </a:spcBef>
              <a:spcAft>
                <a:spcPts val="1200"/>
              </a:spcAft>
              <a:buNone/>
            </a:pPr>
            <a:r>
              <a:rPr lang="en-US" sz="8800">
                <a:latin typeface="Calibri"/>
                <a:ea typeface="Calibri"/>
                <a:cs typeface="Calibri"/>
                <a:sym typeface="Calibri"/>
              </a:rPr>
              <a:t>G.	Assure communication reflects the newly developed communication strategies</a:t>
            </a:r>
            <a:endParaRPr sz="8800"/>
          </a:p>
        </p:txBody>
      </p:sp>
      <p:sp>
        <p:nvSpPr>
          <p:cNvPr id="239" name="Google Shape;239;g169a793397f_0_216"/>
          <p:cNvSpPr txBox="1"/>
          <p:nvPr/>
        </p:nvSpPr>
        <p:spPr>
          <a:xfrm>
            <a:off x="376325" y="4493275"/>
            <a:ext cx="37269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Clr>
                <a:schemeClr val="dk1"/>
              </a:buClr>
              <a:buSzPts val="1800"/>
              <a:buFont typeface="Arial"/>
              <a:buNone/>
            </a:pPr>
            <a:r>
              <a:rPr lang="en-US" sz="2200" b="1">
                <a:solidFill>
                  <a:schemeClr val="dk1"/>
                </a:solidFill>
                <a:latin typeface="Calibri"/>
                <a:ea typeface="Calibri"/>
                <a:cs typeface="Calibri"/>
                <a:sym typeface="Calibri"/>
              </a:rPr>
              <a:t>Reflect the vision within the work of the District.</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Priority #2</a:t>
            </a:r>
            <a:endParaRPr/>
          </a:p>
        </p:txBody>
      </p:sp>
      <p:sp>
        <p:nvSpPr>
          <p:cNvPr id="246" name="Google Shape;246;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accent1"/>
              </a:buClr>
              <a:buSzPts val="2400"/>
              <a:buNone/>
            </a:pPr>
            <a:r>
              <a:rPr lang="en-US" sz="4000" b="1">
                <a:solidFill>
                  <a:schemeClr val="accent1"/>
                </a:solidFill>
              </a:rPr>
              <a:t>HIGH QUALITY STAFF</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#2 </a:t>
            </a:r>
            <a:endParaRPr/>
          </a:p>
        </p:txBody>
      </p:sp>
      <p:sp>
        <p:nvSpPr>
          <p:cNvPr id="253" name="Google Shape;253;p14"/>
          <p:cNvSpPr/>
          <p:nvPr/>
        </p:nvSpPr>
        <p:spPr>
          <a:xfrm>
            <a:off x="-542309" y="2232159"/>
            <a:ext cx="5289406" cy="53860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#2</a:t>
            </a:r>
            <a:endParaRPr sz="34400" b="1" i="0" u="none" strike="noStrike" cap="none">
              <a:solidFill>
                <a:srgbClr val="F2F2F2"/>
              </a:solidFill>
              <a:latin typeface="Impact"/>
              <a:ea typeface="Impact"/>
              <a:cs typeface="Impact"/>
              <a:sym typeface="Impact"/>
            </a:endParaRPr>
          </a:p>
        </p:txBody>
      </p:sp>
      <p:sp>
        <p:nvSpPr>
          <p:cNvPr id="254" name="Google Shape;254;p14"/>
          <p:cNvSpPr txBox="1">
            <a:spLocks noGrp="1"/>
          </p:cNvSpPr>
          <p:nvPr>
            <p:ph type="body" idx="1"/>
          </p:nvPr>
        </p:nvSpPr>
        <p:spPr>
          <a:xfrm>
            <a:off x="838200" y="2285999"/>
            <a:ext cx="3257145" cy="389096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1000"/>
              </a:spcBef>
              <a:spcAft>
                <a:spcPts val="0"/>
              </a:spcAft>
              <a:buSzPct val="37190"/>
              <a:buNone/>
            </a:pPr>
            <a:r>
              <a:rPr lang="en-US" sz="5232" b="1">
                <a:solidFill>
                  <a:schemeClr val="accent1"/>
                </a:solidFill>
              </a:rPr>
              <a:t>HIGH QUALITY STAFF</a:t>
            </a:r>
            <a:endParaRPr sz="4032"/>
          </a:p>
        </p:txBody>
      </p:sp>
      <p:sp>
        <p:nvSpPr>
          <p:cNvPr id="255" name="Google Shape;255;p14"/>
          <p:cNvSpPr txBox="1">
            <a:spLocks noGrp="1"/>
          </p:cNvSpPr>
          <p:nvPr>
            <p:ph type="body" idx="2"/>
          </p:nvPr>
        </p:nvSpPr>
        <p:spPr>
          <a:xfrm>
            <a:off x="4445550" y="1906200"/>
            <a:ext cx="7324800" cy="4951800"/>
          </a:xfrm>
          <a:prstGeom prst="rect">
            <a:avLst/>
          </a:prstGeom>
          <a:noFill/>
          <a:ln>
            <a:noFill/>
          </a:ln>
        </p:spPr>
        <p:txBody>
          <a:bodyPr spcFirstLastPara="1" wrap="square" lIns="91425" tIns="45700" rIns="91425" bIns="45700" anchor="t" anchorCtr="0">
            <a:normAutofit lnSpcReduction="10000"/>
          </a:bodyPr>
          <a:lstStyle/>
          <a:p>
            <a:pPr marL="114300" lvl="0" indent="0" algn="l" rtl="0">
              <a:spcBef>
                <a:spcPts val="1000"/>
              </a:spcBef>
              <a:spcAft>
                <a:spcPts val="0"/>
              </a:spcAft>
              <a:buNone/>
            </a:pPr>
            <a:r>
              <a:rPr lang="en-US" sz="3600" b="1">
                <a:solidFill>
                  <a:srgbClr val="0070C0"/>
                </a:solidFill>
              </a:rPr>
              <a:t>Action Plan Items</a:t>
            </a:r>
            <a:endParaRPr sz="3600"/>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Prioritize identified compensation</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Identify and communicate advantages of SJSD</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Evaluate mentoring programs </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Evaluate coaching</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Staff that reflects District values</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Align evaluation of employees to expectations</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Align professional development to District goals</a:t>
            </a:r>
            <a:endParaRPr sz="2241">
              <a:latin typeface="Calibri"/>
              <a:ea typeface="Calibri"/>
              <a:cs typeface="Calibri"/>
              <a:sym typeface="Calibri"/>
            </a:endParaRPr>
          </a:p>
          <a:p>
            <a:pPr marL="457200" lvl="0" indent="-370960" algn="l" rtl="0">
              <a:lnSpc>
                <a:spcPct val="90000"/>
              </a:lnSpc>
              <a:spcBef>
                <a:spcPts val="1000"/>
              </a:spcBef>
              <a:spcAft>
                <a:spcPts val="0"/>
              </a:spcAft>
              <a:buSzPts val="2242"/>
              <a:buFont typeface="Calibri"/>
              <a:buAutoNum type="alphaUcPeriod"/>
            </a:pPr>
            <a:r>
              <a:rPr lang="en-US" sz="2241">
                <a:latin typeface="Calibri"/>
                <a:ea typeface="Calibri"/>
                <a:cs typeface="Calibri"/>
                <a:sym typeface="Calibri"/>
              </a:rPr>
              <a:t>Ensure effective principals in every building</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Hire support staff as needed</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Support student teachers</a:t>
            </a:r>
            <a:endParaRPr sz="2241">
              <a:latin typeface="Calibri"/>
              <a:ea typeface="Calibri"/>
              <a:cs typeface="Calibri"/>
              <a:sym typeface="Calibri"/>
            </a:endParaRPr>
          </a:p>
          <a:p>
            <a:pPr marL="457200" lvl="0" indent="-370960" algn="l" rtl="0">
              <a:lnSpc>
                <a:spcPct val="100000"/>
              </a:lnSpc>
              <a:spcBef>
                <a:spcPts val="1000"/>
              </a:spcBef>
              <a:spcAft>
                <a:spcPts val="0"/>
              </a:spcAft>
              <a:buSzPts val="2242"/>
              <a:buFont typeface="Calibri"/>
              <a:buAutoNum type="alphaUcPeriod"/>
            </a:pPr>
            <a:r>
              <a:rPr lang="en-US" sz="2241">
                <a:latin typeface="Calibri"/>
                <a:ea typeface="Calibri"/>
                <a:cs typeface="Calibri"/>
                <a:sym typeface="Calibri"/>
              </a:rPr>
              <a:t>Evaluate job descriptions at all levels and define workflow</a:t>
            </a:r>
            <a:endParaRPr sz="2241">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Priority #3</a:t>
            </a:r>
            <a:endParaRPr/>
          </a:p>
        </p:txBody>
      </p:sp>
      <p:sp>
        <p:nvSpPr>
          <p:cNvPr id="262" name="Google Shape;262;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accent1"/>
              </a:buClr>
              <a:buSzPts val="2400"/>
              <a:buNone/>
            </a:pPr>
            <a:r>
              <a:rPr lang="en-US" sz="4000" b="1">
                <a:solidFill>
                  <a:schemeClr val="accent1"/>
                </a:solidFill>
              </a:rPr>
              <a:t>STUDENT PERFORMANCE</a:t>
            </a:r>
            <a:r>
              <a:rPr lang="en-US" sz="4000" b="1"/>
              <a:t> &amp;</a:t>
            </a:r>
            <a:endParaRPr sz="4000" b="1"/>
          </a:p>
          <a:p>
            <a:pPr marL="457200" lvl="0" indent="-228600" algn="l" rtl="0">
              <a:lnSpc>
                <a:spcPct val="90000"/>
              </a:lnSpc>
              <a:spcBef>
                <a:spcPts val="1000"/>
              </a:spcBef>
              <a:spcAft>
                <a:spcPts val="0"/>
              </a:spcAft>
              <a:buClr>
                <a:schemeClr val="accent1"/>
              </a:buClr>
              <a:buSzPts val="2400"/>
              <a:buNone/>
            </a:pPr>
            <a:r>
              <a:rPr lang="en-US" sz="4000" b="1"/>
              <a:t>WELL-BEING </a:t>
            </a:r>
            <a:r>
              <a:rPr lang="en-US" sz="4000" b="1">
                <a:solidFill>
                  <a:schemeClr val="accent1"/>
                </a:solidFill>
              </a:rPr>
              <a:t>PK-5</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#3</a:t>
            </a:r>
            <a:endParaRPr/>
          </a:p>
        </p:txBody>
      </p:sp>
      <p:sp>
        <p:nvSpPr>
          <p:cNvPr id="269" name="Google Shape;269;p17"/>
          <p:cNvSpPr/>
          <p:nvPr/>
        </p:nvSpPr>
        <p:spPr>
          <a:xfrm>
            <a:off x="-542309" y="2232159"/>
            <a:ext cx="5289406" cy="53860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#3</a:t>
            </a:r>
            <a:endParaRPr sz="34400" b="1" i="0" u="none" strike="noStrike" cap="none">
              <a:solidFill>
                <a:srgbClr val="F2F2F2"/>
              </a:solidFill>
              <a:latin typeface="Impact"/>
              <a:ea typeface="Impact"/>
              <a:cs typeface="Impact"/>
              <a:sym typeface="Impact"/>
            </a:endParaRPr>
          </a:p>
        </p:txBody>
      </p:sp>
      <p:sp>
        <p:nvSpPr>
          <p:cNvPr id="270" name="Google Shape;270;p17"/>
          <p:cNvSpPr txBox="1">
            <a:spLocks noGrp="1"/>
          </p:cNvSpPr>
          <p:nvPr>
            <p:ph type="body" idx="1"/>
          </p:nvPr>
        </p:nvSpPr>
        <p:spPr>
          <a:xfrm>
            <a:off x="416476" y="2286000"/>
            <a:ext cx="3678900" cy="3891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2323"/>
              <a:buNone/>
            </a:pPr>
            <a:r>
              <a:rPr lang="en-US" sz="3500" b="1">
                <a:solidFill>
                  <a:schemeClr val="accent1"/>
                </a:solidFill>
              </a:rPr>
              <a:t>STUDENT</a:t>
            </a:r>
            <a:endParaRPr sz="3500"/>
          </a:p>
          <a:p>
            <a:pPr marL="0" lvl="0" indent="0" algn="l" rtl="0">
              <a:lnSpc>
                <a:spcPct val="100000"/>
              </a:lnSpc>
              <a:spcBef>
                <a:spcPts val="1000"/>
              </a:spcBef>
              <a:spcAft>
                <a:spcPts val="0"/>
              </a:spcAft>
              <a:buSzPts val="2323"/>
              <a:buNone/>
            </a:pPr>
            <a:r>
              <a:rPr lang="en-US" sz="3500" b="1">
                <a:solidFill>
                  <a:schemeClr val="accent1"/>
                </a:solidFill>
              </a:rPr>
              <a:t>PERFORMANCE </a:t>
            </a:r>
            <a:endParaRPr sz="3500"/>
          </a:p>
          <a:p>
            <a:pPr marL="0" lvl="0" indent="0" algn="l" rtl="0">
              <a:lnSpc>
                <a:spcPct val="100000"/>
              </a:lnSpc>
              <a:spcBef>
                <a:spcPts val="1000"/>
              </a:spcBef>
              <a:spcAft>
                <a:spcPts val="0"/>
              </a:spcAft>
              <a:buSzPts val="2323"/>
              <a:buNone/>
            </a:pPr>
            <a:r>
              <a:rPr lang="en-US" sz="3500" b="1">
                <a:solidFill>
                  <a:schemeClr val="accent1"/>
                </a:solidFill>
              </a:rPr>
              <a:t>&amp; WELL BEING</a:t>
            </a:r>
            <a:endParaRPr sz="3500" b="1">
              <a:solidFill>
                <a:schemeClr val="accent1"/>
              </a:solidFill>
            </a:endParaRPr>
          </a:p>
          <a:p>
            <a:pPr marL="0" lvl="0" indent="0" algn="l" rtl="0">
              <a:lnSpc>
                <a:spcPct val="100000"/>
              </a:lnSpc>
              <a:spcBef>
                <a:spcPts val="1000"/>
              </a:spcBef>
              <a:spcAft>
                <a:spcPts val="0"/>
              </a:spcAft>
              <a:buSzPts val="2323"/>
              <a:buNone/>
            </a:pPr>
            <a:r>
              <a:rPr lang="en-US" sz="3500" b="1">
                <a:solidFill>
                  <a:schemeClr val="accent1"/>
                </a:solidFill>
              </a:rPr>
              <a:t>PK-5</a:t>
            </a:r>
            <a:endParaRPr sz="3500"/>
          </a:p>
        </p:txBody>
      </p:sp>
      <p:sp>
        <p:nvSpPr>
          <p:cNvPr id="271" name="Google Shape;271;p17"/>
          <p:cNvSpPr txBox="1">
            <a:spLocks noGrp="1"/>
          </p:cNvSpPr>
          <p:nvPr>
            <p:ph type="body" idx="2"/>
          </p:nvPr>
        </p:nvSpPr>
        <p:spPr>
          <a:xfrm>
            <a:off x="4445550" y="1890925"/>
            <a:ext cx="7324800" cy="4967100"/>
          </a:xfrm>
          <a:prstGeom prst="rect">
            <a:avLst/>
          </a:prstGeom>
          <a:noFill/>
          <a:ln>
            <a:noFill/>
          </a:ln>
        </p:spPr>
        <p:txBody>
          <a:bodyPr spcFirstLastPara="1" wrap="square" lIns="91425" tIns="45700" rIns="91425" bIns="45700" anchor="t" anchorCtr="0">
            <a:normAutofit lnSpcReduction="10000"/>
          </a:bodyPr>
          <a:lstStyle/>
          <a:p>
            <a:pPr marL="114300" lvl="0" indent="0" algn="l" rtl="0">
              <a:spcBef>
                <a:spcPts val="1000"/>
              </a:spcBef>
              <a:spcAft>
                <a:spcPts val="0"/>
              </a:spcAft>
              <a:buNone/>
            </a:pPr>
            <a:r>
              <a:rPr lang="en-US" sz="3600" b="1">
                <a:solidFill>
                  <a:srgbClr val="0070C0"/>
                </a:solidFill>
              </a:rPr>
              <a:t>Action Plan Items</a:t>
            </a:r>
            <a:endParaRPr sz="3600"/>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Identify optimal school size and capacity</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Expand Early Childhood opportunities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Support and improve instructional practices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Create environment for success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Audit current practices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Identify goals, instructional practice, and curriculum</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Attendance initiative</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Root causes of learning problems/practices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Strategies for improved student behaviors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Equitable programming options</a:t>
            </a:r>
            <a:endParaRPr sz="2241">
              <a:latin typeface="Calibri"/>
              <a:ea typeface="Calibri"/>
              <a:cs typeface="Calibri"/>
              <a:sym typeface="Calibri"/>
            </a:endParaRPr>
          </a:p>
          <a:p>
            <a:pPr marL="457200" lvl="0" indent="-370960" algn="l" rtl="0">
              <a:lnSpc>
                <a:spcPct val="80000"/>
              </a:lnSpc>
              <a:spcBef>
                <a:spcPts val="1000"/>
              </a:spcBef>
              <a:spcAft>
                <a:spcPts val="0"/>
              </a:spcAft>
              <a:buSzPts val="2242"/>
              <a:buFont typeface="Calibri"/>
              <a:buAutoNum type="alphaUcPeriod"/>
            </a:pPr>
            <a:r>
              <a:rPr lang="en-US" sz="2241">
                <a:latin typeface="Calibri"/>
                <a:ea typeface="Calibri"/>
                <a:cs typeface="Calibri"/>
                <a:sym typeface="Calibri"/>
              </a:rPr>
              <a:t>Alternative instructional plan for K-2</a:t>
            </a:r>
            <a:endParaRPr sz="2241">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Priority #4</a:t>
            </a:r>
            <a:endParaRPr/>
          </a:p>
        </p:txBody>
      </p:sp>
      <p:sp>
        <p:nvSpPr>
          <p:cNvPr id="278" name="Google Shape;278;p18"/>
          <p:cNvSpPr txBox="1">
            <a:spLocks noGrp="1"/>
          </p:cNvSpPr>
          <p:nvPr>
            <p:ph type="body" idx="1"/>
          </p:nvPr>
        </p:nvSpPr>
        <p:spPr>
          <a:xfrm>
            <a:off x="831850" y="4589463"/>
            <a:ext cx="10295062" cy="1500187"/>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1000"/>
              </a:spcBef>
              <a:spcAft>
                <a:spcPts val="0"/>
              </a:spcAft>
              <a:buClr>
                <a:schemeClr val="accent1"/>
              </a:buClr>
              <a:buSzPts val="2400"/>
              <a:buNone/>
            </a:pPr>
            <a:r>
              <a:rPr lang="en-US" sz="4000" b="1">
                <a:solidFill>
                  <a:schemeClr val="accent1"/>
                </a:solidFill>
              </a:rPr>
              <a:t>STUDENT PERFORMANCE</a:t>
            </a:r>
            <a:r>
              <a:rPr lang="en-US" sz="4000" b="1"/>
              <a:t> </a:t>
            </a:r>
            <a:endParaRPr sz="4000" b="1"/>
          </a:p>
          <a:p>
            <a:pPr marL="228600" lvl="0" indent="0" algn="l" rtl="0">
              <a:lnSpc>
                <a:spcPct val="90000"/>
              </a:lnSpc>
              <a:spcBef>
                <a:spcPts val="1000"/>
              </a:spcBef>
              <a:spcAft>
                <a:spcPts val="0"/>
              </a:spcAft>
              <a:buClr>
                <a:schemeClr val="accent1"/>
              </a:buClr>
              <a:buSzPts val="2400"/>
              <a:buNone/>
            </a:pPr>
            <a:r>
              <a:rPr lang="en-US" sz="4000" b="1"/>
              <a:t>&amp; WELL-BEING 6-12</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#4</a:t>
            </a:r>
            <a:endParaRPr/>
          </a:p>
        </p:txBody>
      </p:sp>
      <p:sp>
        <p:nvSpPr>
          <p:cNvPr id="285" name="Google Shape;285;p19"/>
          <p:cNvSpPr/>
          <p:nvPr/>
        </p:nvSpPr>
        <p:spPr>
          <a:xfrm>
            <a:off x="-542309" y="2232159"/>
            <a:ext cx="5289406" cy="53860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#4</a:t>
            </a:r>
            <a:endParaRPr sz="34400" b="1" i="0" u="none" strike="noStrike" cap="none">
              <a:solidFill>
                <a:srgbClr val="F2F2F2"/>
              </a:solidFill>
              <a:latin typeface="Impact"/>
              <a:ea typeface="Impact"/>
              <a:cs typeface="Impact"/>
              <a:sym typeface="Impact"/>
            </a:endParaRPr>
          </a:p>
        </p:txBody>
      </p:sp>
      <p:sp>
        <p:nvSpPr>
          <p:cNvPr id="286" name="Google Shape;286;p19"/>
          <p:cNvSpPr txBox="1">
            <a:spLocks noGrp="1"/>
          </p:cNvSpPr>
          <p:nvPr>
            <p:ph type="body" idx="1"/>
          </p:nvPr>
        </p:nvSpPr>
        <p:spPr>
          <a:xfrm>
            <a:off x="569200" y="2286000"/>
            <a:ext cx="3526200" cy="3891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946"/>
              <a:buNone/>
            </a:pPr>
            <a:r>
              <a:rPr lang="en-US" sz="3200" b="1">
                <a:solidFill>
                  <a:schemeClr val="accent1"/>
                </a:solidFill>
              </a:rPr>
              <a:t>STUDENT</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PERFORMANCE </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&amp; WELL-BEING</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6-12</a:t>
            </a:r>
            <a:endParaRPr sz="2400"/>
          </a:p>
        </p:txBody>
      </p:sp>
      <p:sp>
        <p:nvSpPr>
          <p:cNvPr id="287" name="Google Shape;287;p19"/>
          <p:cNvSpPr txBox="1">
            <a:spLocks noGrp="1"/>
          </p:cNvSpPr>
          <p:nvPr>
            <p:ph type="body" idx="2"/>
          </p:nvPr>
        </p:nvSpPr>
        <p:spPr>
          <a:xfrm>
            <a:off x="4445540" y="1969345"/>
            <a:ext cx="7324928" cy="4635602"/>
          </a:xfrm>
          <a:prstGeom prst="rect">
            <a:avLst/>
          </a:prstGeom>
          <a:noFill/>
          <a:ln>
            <a:noFill/>
          </a:ln>
        </p:spPr>
        <p:txBody>
          <a:bodyPr spcFirstLastPara="1" wrap="square" lIns="91425" tIns="45700" rIns="91425" bIns="45700" anchor="t" anchorCtr="0">
            <a:normAutofit/>
          </a:bodyPr>
          <a:lstStyle/>
          <a:p>
            <a:pPr marL="114300" lvl="0" indent="0" algn="l" rtl="0">
              <a:spcBef>
                <a:spcPts val="1000"/>
              </a:spcBef>
              <a:spcAft>
                <a:spcPts val="0"/>
              </a:spcAft>
              <a:buNone/>
            </a:pPr>
            <a:r>
              <a:rPr lang="en-US" sz="3600" b="1">
                <a:solidFill>
                  <a:srgbClr val="0070C0"/>
                </a:solidFill>
              </a:rPr>
              <a:t>Action Plan Items</a:t>
            </a:r>
            <a:endParaRPr sz="3600"/>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Implement Middle School model with teaming</a:t>
            </a:r>
            <a:endParaRPr sz="2200">
              <a:latin typeface="Calibri"/>
              <a:ea typeface="Calibri"/>
              <a:cs typeface="Calibri"/>
              <a:sym typeface="Calibri"/>
            </a:endParaRPr>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Transition to 9-12 High School model to block scheduling</a:t>
            </a:r>
            <a:endParaRPr sz="2200">
              <a:latin typeface="Calibri"/>
              <a:ea typeface="Calibri"/>
              <a:cs typeface="Calibri"/>
              <a:sym typeface="Calibri"/>
            </a:endParaRPr>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Ensure equity</a:t>
            </a:r>
            <a:endParaRPr sz="2200">
              <a:latin typeface="Calibri"/>
              <a:ea typeface="Calibri"/>
              <a:cs typeface="Calibri"/>
              <a:sym typeface="Calibri"/>
            </a:endParaRPr>
          </a:p>
          <a:p>
            <a:pPr marL="0" lvl="0" indent="0" algn="l" rtl="0">
              <a:lnSpc>
                <a:spcPct val="90000"/>
              </a:lnSpc>
              <a:spcBef>
                <a:spcPts val="1000"/>
              </a:spcBef>
              <a:spcAft>
                <a:spcPts val="0"/>
              </a:spcAft>
              <a:buNone/>
            </a:pPr>
            <a:endParaRPr/>
          </a:p>
        </p:txBody>
      </p:sp>
      <p:sp>
        <p:nvSpPr>
          <p:cNvPr id="288" name="Google Shape;288;p19"/>
          <p:cNvSpPr txBox="1"/>
          <p:nvPr/>
        </p:nvSpPr>
        <p:spPr>
          <a:xfrm>
            <a:off x="4445540" y="4325521"/>
            <a:ext cx="2376500" cy="225816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69a793397f_0_29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#4</a:t>
            </a:r>
            <a:endParaRPr/>
          </a:p>
        </p:txBody>
      </p:sp>
      <p:sp>
        <p:nvSpPr>
          <p:cNvPr id="295" name="Google Shape;295;g169a793397f_0_296"/>
          <p:cNvSpPr/>
          <p:nvPr/>
        </p:nvSpPr>
        <p:spPr>
          <a:xfrm>
            <a:off x="-542309" y="2232159"/>
            <a:ext cx="5289300" cy="53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#4</a:t>
            </a:r>
            <a:endParaRPr sz="34400" b="1" i="0" u="none" strike="noStrike" cap="none">
              <a:solidFill>
                <a:srgbClr val="F2F2F2"/>
              </a:solidFill>
              <a:latin typeface="Impact"/>
              <a:ea typeface="Impact"/>
              <a:cs typeface="Impact"/>
              <a:sym typeface="Impact"/>
            </a:endParaRPr>
          </a:p>
        </p:txBody>
      </p:sp>
      <p:sp>
        <p:nvSpPr>
          <p:cNvPr id="296" name="Google Shape;296;g169a793397f_0_296"/>
          <p:cNvSpPr txBox="1">
            <a:spLocks noGrp="1"/>
          </p:cNvSpPr>
          <p:nvPr>
            <p:ph type="body" idx="1"/>
          </p:nvPr>
        </p:nvSpPr>
        <p:spPr>
          <a:xfrm>
            <a:off x="431750" y="2286000"/>
            <a:ext cx="3663600" cy="3891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946"/>
              <a:buNone/>
            </a:pPr>
            <a:r>
              <a:rPr lang="en-US" sz="3200" b="1">
                <a:solidFill>
                  <a:schemeClr val="accent1"/>
                </a:solidFill>
              </a:rPr>
              <a:t>STUDENT</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PERFORMANCE</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&amp; WELL-BEING</a:t>
            </a:r>
            <a:endParaRPr sz="3200" b="1">
              <a:solidFill>
                <a:schemeClr val="accent1"/>
              </a:solidFill>
            </a:endParaRPr>
          </a:p>
          <a:p>
            <a:pPr marL="0" lvl="0" indent="0" algn="l" rtl="0">
              <a:lnSpc>
                <a:spcPct val="90000"/>
              </a:lnSpc>
              <a:spcBef>
                <a:spcPts val="1000"/>
              </a:spcBef>
              <a:spcAft>
                <a:spcPts val="0"/>
              </a:spcAft>
              <a:buSzPts val="1946"/>
              <a:buNone/>
            </a:pPr>
            <a:r>
              <a:rPr lang="en-US" sz="3200" b="1">
                <a:solidFill>
                  <a:schemeClr val="accent1"/>
                </a:solidFill>
              </a:rPr>
              <a:t>6-12</a:t>
            </a:r>
            <a:endParaRPr sz="2400"/>
          </a:p>
        </p:txBody>
      </p:sp>
      <p:sp>
        <p:nvSpPr>
          <p:cNvPr id="297" name="Google Shape;297;g169a793397f_0_296"/>
          <p:cNvSpPr txBox="1">
            <a:spLocks noGrp="1"/>
          </p:cNvSpPr>
          <p:nvPr>
            <p:ph type="body" idx="2"/>
          </p:nvPr>
        </p:nvSpPr>
        <p:spPr>
          <a:xfrm>
            <a:off x="4445550" y="1799275"/>
            <a:ext cx="7516200" cy="5223600"/>
          </a:xfrm>
          <a:prstGeom prst="rect">
            <a:avLst/>
          </a:prstGeom>
          <a:noFill/>
          <a:ln>
            <a:noFill/>
          </a:ln>
        </p:spPr>
        <p:txBody>
          <a:bodyPr spcFirstLastPara="1" wrap="square" lIns="91425" tIns="45700" rIns="91425" bIns="45700" anchor="t" anchorCtr="0">
            <a:normAutofit fontScale="25000" lnSpcReduction="10000"/>
          </a:bodyPr>
          <a:lstStyle/>
          <a:p>
            <a:pPr marL="114300" lvl="0" indent="0" algn="l" rtl="0">
              <a:lnSpc>
                <a:spcPct val="90000"/>
              </a:lnSpc>
              <a:spcBef>
                <a:spcPts val="1000"/>
              </a:spcBef>
              <a:spcAft>
                <a:spcPts val="0"/>
              </a:spcAft>
              <a:buSzPts val="486"/>
              <a:buNone/>
            </a:pPr>
            <a:r>
              <a:rPr lang="en-US" sz="14400" b="1">
                <a:solidFill>
                  <a:srgbClr val="0070C0"/>
                </a:solidFill>
              </a:rPr>
              <a:t>Action Plan Items</a:t>
            </a:r>
            <a:r>
              <a:rPr lang="en-US" sz="7550"/>
              <a:t>  </a:t>
            </a:r>
            <a:r>
              <a:rPr lang="en-US" sz="7550" b="1">
                <a:solidFill>
                  <a:srgbClr val="0070C0"/>
                </a:solidFill>
              </a:rPr>
              <a:t>To Change Grade Structures</a:t>
            </a:r>
            <a:endParaRPr sz="7550"/>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Identify optimal school size and capacity</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Define philosophy at each level</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Identify enrollment goals</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Study impact on students and families</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Develop financial profile for middle school transition </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Identify needs  for transition of staffing</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Alternative school plan for  Grades 3 through 12</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Maximize the growth of Hillyard Technical School </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Identify facility needs </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Develop professional development, curriculum, and instructional needs</a:t>
            </a:r>
            <a:endParaRPr sz="8800">
              <a:latin typeface="Calibri"/>
              <a:ea typeface="Calibri"/>
              <a:cs typeface="Calibri"/>
              <a:sym typeface="Calibri"/>
            </a:endParaRPr>
          </a:p>
          <a:p>
            <a:pPr marL="457200" lvl="0" indent="-368300" algn="l" rtl="0">
              <a:lnSpc>
                <a:spcPct val="80000"/>
              </a:lnSpc>
              <a:spcBef>
                <a:spcPts val="1000"/>
              </a:spcBef>
              <a:spcAft>
                <a:spcPts val="0"/>
              </a:spcAft>
              <a:buSzPct val="100000"/>
              <a:buFont typeface="Calibri"/>
              <a:buAutoNum type="alphaUcPeriod"/>
            </a:pPr>
            <a:r>
              <a:rPr lang="en-US" sz="8800">
                <a:latin typeface="Calibri"/>
                <a:ea typeface="Calibri"/>
                <a:cs typeface="Calibri"/>
                <a:sym typeface="Calibri"/>
              </a:rPr>
              <a:t>Identify extracurricular, athletic, activity, alternative, career and technical, STEM, and fine arts needs</a:t>
            </a:r>
            <a:endParaRPr sz="8800">
              <a:latin typeface="Calibri"/>
              <a:ea typeface="Calibri"/>
              <a:cs typeface="Calibri"/>
              <a:sym typeface="Calibri"/>
            </a:endParaRPr>
          </a:p>
          <a:p>
            <a:pPr marL="0" lvl="0" indent="0" algn="l" rtl="0">
              <a:lnSpc>
                <a:spcPct val="90000"/>
              </a:lnSpc>
              <a:spcBef>
                <a:spcPts val="1000"/>
              </a:spcBef>
              <a:spcAft>
                <a:spcPts val="0"/>
              </a:spcAft>
              <a:buNone/>
            </a:pPr>
            <a:endParaRPr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Priority #5</a:t>
            </a:r>
            <a:endParaRPr/>
          </a:p>
        </p:txBody>
      </p:sp>
      <p:sp>
        <p:nvSpPr>
          <p:cNvPr id="304" name="Google Shape;304;p20"/>
          <p:cNvSpPr txBox="1">
            <a:spLocks noGrp="1"/>
          </p:cNvSpPr>
          <p:nvPr>
            <p:ph type="body" idx="1"/>
          </p:nvPr>
        </p:nvSpPr>
        <p:spPr>
          <a:xfrm>
            <a:off x="831850" y="4589463"/>
            <a:ext cx="10295062" cy="1500187"/>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accent1"/>
              </a:buClr>
              <a:buSzPts val="2400"/>
              <a:buNone/>
            </a:pPr>
            <a:r>
              <a:rPr lang="en-US" sz="4000" b="1">
                <a:solidFill>
                  <a:schemeClr val="accent1"/>
                </a:solidFill>
              </a:rPr>
              <a:t>FACILITIES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t>Priority #5</a:t>
            </a:r>
            <a:endParaRPr/>
          </a:p>
        </p:txBody>
      </p:sp>
      <p:sp>
        <p:nvSpPr>
          <p:cNvPr id="311" name="Google Shape;311;p21"/>
          <p:cNvSpPr/>
          <p:nvPr/>
        </p:nvSpPr>
        <p:spPr>
          <a:xfrm>
            <a:off x="-542309" y="2232159"/>
            <a:ext cx="5289406" cy="53860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4400" b="0" i="0" u="none" strike="noStrike" cap="none">
                <a:solidFill>
                  <a:srgbClr val="F2F2F2"/>
                </a:solidFill>
                <a:latin typeface="Impact"/>
                <a:ea typeface="Impact"/>
                <a:cs typeface="Impact"/>
                <a:sym typeface="Impact"/>
              </a:rPr>
              <a:t>#5</a:t>
            </a:r>
            <a:endParaRPr sz="34400" b="1" i="0" u="none" strike="noStrike" cap="none">
              <a:solidFill>
                <a:srgbClr val="F2F2F2"/>
              </a:solidFill>
              <a:latin typeface="Impact"/>
              <a:ea typeface="Impact"/>
              <a:cs typeface="Impact"/>
              <a:sym typeface="Impact"/>
            </a:endParaRPr>
          </a:p>
        </p:txBody>
      </p:sp>
      <p:sp>
        <p:nvSpPr>
          <p:cNvPr id="312" name="Google Shape;312;p21"/>
          <p:cNvSpPr txBox="1">
            <a:spLocks noGrp="1"/>
          </p:cNvSpPr>
          <p:nvPr>
            <p:ph type="body" idx="1"/>
          </p:nvPr>
        </p:nvSpPr>
        <p:spPr>
          <a:xfrm>
            <a:off x="838200" y="2285999"/>
            <a:ext cx="3257145" cy="3890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3200" b="1">
                <a:solidFill>
                  <a:schemeClr val="accent1"/>
                </a:solidFill>
              </a:rPr>
              <a:t>FACILITIES</a:t>
            </a:r>
            <a:endParaRPr sz="2400"/>
          </a:p>
        </p:txBody>
      </p:sp>
      <p:sp>
        <p:nvSpPr>
          <p:cNvPr id="313" name="Google Shape;313;p21"/>
          <p:cNvSpPr txBox="1">
            <a:spLocks noGrp="1"/>
          </p:cNvSpPr>
          <p:nvPr>
            <p:ph type="body" idx="2"/>
          </p:nvPr>
        </p:nvSpPr>
        <p:spPr>
          <a:xfrm>
            <a:off x="4445540" y="2285999"/>
            <a:ext cx="7297822" cy="4094253"/>
          </a:xfrm>
          <a:prstGeom prst="rect">
            <a:avLst/>
          </a:prstGeom>
          <a:noFill/>
          <a:ln>
            <a:noFill/>
          </a:ln>
        </p:spPr>
        <p:txBody>
          <a:bodyPr spcFirstLastPara="1" wrap="square" lIns="91425" tIns="45700" rIns="91425" bIns="45700" anchor="t" anchorCtr="0">
            <a:normAutofit/>
          </a:bodyPr>
          <a:lstStyle/>
          <a:p>
            <a:pPr marL="114300" lvl="0" indent="0" algn="l" rtl="0">
              <a:spcBef>
                <a:spcPts val="1000"/>
              </a:spcBef>
              <a:spcAft>
                <a:spcPts val="0"/>
              </a:spcAft>
              <a:buNone/>
            </a:pPr>
            <a:r>
              <a:rPr lang="en-US" sz="3600" b="1">
                <a:solidFill>
                  <a:srgbClr val="0070C0"/>
                </a:solidFill>
              </a:rPr>
              <a:t>Action Plan Items</a:t>
            </a:r>
            <a:endParaRPr sz="3200"/>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Utilize existing architectural/demographic studies</a:t>
            </a:r>
            <a:endParaRPr sz="2200">
              <a:latin typeface="Calibri"/>
              <a:ea typeface="Calibri"/>
              <a:cs typeface="Calibri"/>
              <a:sym typeface="Calibri"/>
            </a:endParaRPr>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Develop comprehensive plan of which </a:t>
            </a:r>
            <a:br>
              <a:rPr lang="en-US" sz="2200">
                <a:latin typeface="Calibri"/>
                <a:ea typeface="Calibri"/>
                <a:cs typeface="Calibri"/>
                <a:sym typeface="Calibri"/>
              </a:rPr>
            </a:br>
            <a:r>
              <a:rPr lang="en-US" sz="2200">
                <a:latin typeface="Calibri"/>
                <a:ea typeface="Calibri"/>
                <a:cs typeface="Calibri"/>
                <a:sym typeface="Calibri"/>
              </a:rPr>
              <a:t>buildings need to be maintained, renovated, retired, converted, or replaced</a:t>
            </a:r>
            <a:endParaRPr sz="2200">
              <a:latin typeface="Calibri"/>
              <a:ea typeface="Calibri"/>
              <a:cs typeface="Calibri"/>
              <a:sym typeface="Calibri"/>
            </a:endParaRPr>
          </a:p>
          <a:p>
            <a:pPr marL="457200" lvl="0" indent="-368300" algn="l" rtl="0">
              <a:lnSpc>
                <a:spcPct val="90000"/>
              </a:lnSpc>
              <a:spcBef>
                <a:spcPts val="1000"/>
              </a:spcBef>
              <a:spcAft>
                <a:spcPts val="0"/>
              </a:spcAft>
              <a:buSzPts val="2200"/>
              <a:buFont typeface="Calibri"/>
              <a:buAutoNum type="alphaUcPeriod"/>
            </a:pPr>
            <a:r>
              <a:rPr lang="en-US" sz="2200">
                <a:latin typeface="Calibri"/>
                <a:ea typeface="Calibri"/>
                <a:cs typeface="Calibri"/>
                <a:sym typeface="Calibri"/>
              </a:rPr>
              <a:t>Consider transportation and feeder </a:t>
            </a:r>
            <a:br>
              <a:rPr lang="en-US" sz="2200">
                <a:latin typeface="Calibri"/>
                <a:ea typeface="Calibri"/>
                <a:cs typeface="Calibri"/>
                <a:sym typeface="Calibri"/>
              </a:rPr>
            </a:br>
            <a:r>
              <a:rPr lang="en-US" sz="2200">
                <a:latin typeface="Calibri"/>
                <a:ea typeface="Calibri"/>
                <a:cs typeface="Calibri"/>
                <a:sym typeface="Calibri"/>
              </a:rPr>
              <a:t>school patterns</a:t>
            </a:r>
            <a:endParaRPr sz="2200">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2"/>
          <p:cNvSpPr txBox="1">
            <a:spLocks noGrp="1"/>
          </p:cNvSpPr>
          <p:nvPr>
            <p:ph type="title"/>
          </p:nvPr>
        </p:nvSpPr>
        <p:spPr>
          <a:xfrm>
            <a:off x="831850" y="1080656"/>
            <a:ext cx="10515600" cy="13819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sz="8000"/>
              <a:t>Conclusion</a:t>
            </a:r>
            <a:endParaRPr/>
          </a:p>
        </p:txBody>
      </p:sp>
      <p:sp>
        <p:nvSpPr>
          <p:cNvPr id="320" name="Google Shape;320;p22"/>
          <p:cNvSpPr txBox="1">
            <a:spLocks noGrp="1"/>
          </p:cNvSpPr>
          <p:nvPr>
            <p:ph type="body" idx="1"/>
          </p:nvPr>
        </p:nvSpPr>
        <p:spPr>
          <a:xfrm>
            <a:off x="831850" y="2919850"/>
            <a:ext cx="10515600" cy="3617400"/>
          </a:xfrm>
          <a:prstGeom prst="rect">
            <a:avLst/>
          </a:prstGeom>
          <a:noFill/>
          <a:ln>
            <a:noFill/>
          </a:ln>
        </p:spPr>
        <p:txBody>
          <a:bodyPr spcFirstLastPara="1" wrap="square" lIns="91425" tIns="45700" rIns="91425" bIns="45700" anchor="t" anchorCtr="0">
            <a:normAutofit lnSpcReduction="10000"/>
          </a:bodyPr>
          <a:lstStyle/>
          <a:p>
            <a:pPr marL="342900" lvl="0" indent="-355256" algn="l" rtl="0">
              <a:lnSpc>
                <a:spcPct val="90000"/>
              </a:lnSpc>
              <a:spcBef>
                <a:spcPts val="1000"/>
              </a:spcBef>
              <a:spcAft>
                <a:spcPts val="0"/>
              </a:spcAft>
              <a:buSzPts val="2595"/>
              <a:buFont typeface="Arial"/>
              <a:buChar char="•"/>
            </a:pPr>
            <a:r>
              <a:rPr lang="en-US" sz="4000">
                <a:solidFill>
                  <a:schemeClr val="lt1"/>
                </a:solidFill>
              </a:rPr>
              <a:t>Help Us Cross the Finish Line</a:t>
            </a:r>
            <a:endParaRPr/>
          </a:p>
          <a:p>
            <a:pPr marL="342900" lvl="0" indent="-355256" algn="l" rtl="0">
              <a:lnSpc>
                <a:spcPct val="90000"/>
              </a:lnSpc>
              <a:spcBef>
                <a:spcPts val="1000"/>
              </a:spcBef>
              <a:spcAft>
                <a:spcPts val="0"/>
              </a:spcAft>
              <a:buSzPts val="2595"/>
              <a:buFont typeface="Arial"/>
              <a:buChar char="•"/>
            </a:pPr>
            <a:r>
              <a:rPr lang="en-US" sz="4000">
                <a:solidFill>
                  <a:schemeClr val="lt1"/>
                </a:solidFill>
              </a:rPr>
              <a:t>Need Your Input</a:t>
            </a:r>
            <a:endParaRPr/>
          </a:p>
          <a:p>
            <a:pPr marL="342900" lvl="0" indent="-355256" algn="l" rtl="0">
              <a:lnSpc>
                <a:spcPct val="90000"/>
              </a:lnSpc>
              <a:spcBef>
                <a:spcPts val="1000"/>
              </a:spcBef>
              <a:spcAft>
                <a:spcPts val="0"/>
              </a:spcAft>
              <a:buSzPts val="2595"/>
              <a:buFont typeface="Arial"/>
              <a:buChar char="•"/>
            </a:pPr>
            <a:r>
              <a:rPr lang="en-US" sz="4000">
                <a:solidFill>
                  <a:schemeClr val="lt1"/>
                </a:solidFill>
              </a:rPr>
              <a:t>An Action Plan to Improve Our Schools</a:t>
            </a:r>
            <a:endParaRPr/>
          </a:p>
          <a:p>
            <a:pPr marL="342900" lvl="0" indent="-355256" algn="l" rtl="0">
              <a:lnSpc>
                <a:spcPct val="90000"/>
              </a:lnSpc>
              <a:spcBef>
                <a:spcPts val="1000"/>
              </a:spcBef>
              <a:spcAft>
                <a:spcPts val="0"/>
              </a:spcAft>
              <a:buSzPts val="2595"/>
              <a:buFont typeface="Arial"/>
              <a:buChar char="•"/>
            </a:pPr>
            <a:r>
              <a:rPr lang="en-US" sz="4000">
                <a:solidFill>
                  <a:schemeClr val="lt1"/>
                </a:solidFill>
              </a:rPr>
              <a:t>Supported by Community/Staff/Board of Education</a:t>
            </a:r>
            <a:endParaRPr/>
          </a:p>
          <a:p>
            <a:pPr marL="342900" lvl="0" indent="-355256" algn="l" rtl="0">
              <a:lnSpc>
                <a:spcPct val="90000"/>
              </a:lnSpc>
              <a:spcBef>
                <a:spcPts val="1000"/>
              </a:spcBef>
              <a:spcAft>
                <a:spcPts val="0"/>
              </a:spcAft>
              <a:buSzPts val="2595"/>
              <a:buFont typeface="Arial"/>
              <a:buChar char="•"/>
            </a:pPr>
            <a:r>
              <a:rPr lang="en-US" sz="4000" b="1" i="1">
                <a:solidFill>
                  <a:schemeClr val="lt1"/>
                </a:solidFill>
              </a:rPr>
              <a:t>A New Day for St. Joe!!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80"/>
          <p:cNvSpPr txBox="1">
            <a:spLocks noGrp="1"/>
          </p:cNvSpPr>
          <p:nvPr>
            <p:ph type="title"/>
          </p:nvPr>
        </p:nvSpPr>
        <p:spPr>
          <a:xfrm>
            <a:off x="473075" y="3586162"/>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Small Group </a:t>
            </a: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Work Activity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8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Activity</a:t>
            </a:r>
            <a:endParaRPr/>
          </a:p>
        </p:txBody>
      </p:sp>
      <p:sp>
        <p:nvSpPr>
          <p:cNvPr id="333" name="Google Shape;333;p81"/>
          <p:cNvSpPr txBox="1">
            <a:spLocks noGrp="1"/>
          </p:cNvSpPr>
          <p:nvPr>
            <p:ph type="body" idx="1"/>
          </p:nvPr>
        </p:nvSpPr>
        <p:spPr>
          <a:xfrm>
            <a:off x="838200" y="2063750"/>
            <a:ext cx="7127875" cy="4543425"/>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Select a Recorder and Spokesperson</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Recorder Responsibilities</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Complete the information on the group’s worksheet</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Spokesperson Responsibilities </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Facilitate Discussion</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Keep Group Focused/On Task</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Report Group’s Information </a:t>
            </a:r>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aphicFrame>
        <p:nvGraphicFramePr>
          <p:cNvPr id="334" name="Google Shape;334;p81"/>
          <p:cNvGraphicFramePr/>
          <p:nvPr/>
        </p:nvGraphicFramePr>
        <p:xfrm>
          <a:off x="8388350" y="2063750"/>
          <a:ext cx="3289300" cy="4257675"/>
        </p:xfrm>
        <a:graphic>
          <a:graphicData uri="http://schemas.openxmlformats.org/presentationml/2006/ole">
            <mc:AlternateContent xmlns:mc="http://schemas.openxmlformats.org/markup-compatibility/2006">
              <mc:Choice xmlns:v="urn:schemas-microsoft-com:vml" Requires="v">
                <p:oleObj r:id="rId3" imgW="3289300" imgH="4257675" progId="Acrobat.Document.DC">
                  <p:embed/>
                </p:oleObj>
              </mc:Choice>
              <mc:Fallback>
                <p:oleObj r:id="rId3" imgW="3289300" imgH="4257675" progId="Acrobat.Document.DC">
                  <p:embed/>
                  <p:pic>
                    <p:nvPicPr>
                      <p:cNvPr id="334" name="Google Shape;334;p81"/>
                      <p:cNvPicPr preferRelativeResize="0"/>
                      <p:nvPr/>
                    </p:nvPicPr>
                    <p:blipFill rotWithShape="1">
                      <a:blip r:embed="rId4">
                        <a:alphaModFix/>
                      </a:blip>
                      <a:srcRect/>
                      <a:stretch/>
                    </p:blipFill>
                    <p:spPr>
                      <a:xfrm>
                        <a:off x="8388350" y="2063750"/>
                        <a:ext cx="3289300" cy="4257675"/>
                      </a:xfrm>
                      <a:prstGeom prst="rect">
                        <a:avLst/>
                      </a:prstGeom>
                      <a:noFill/>
                      <a:ln w="9525" cap="flat" cmpd="sng">
                        <a:solidFill>
                          <a:schemeClr val="dk1"/>
                        </a:solidFill>
                        <a:prstDash val="solid"/>
                        <a:miter lim="800000"/>
                        <a:headEnd type="none" w="sm" len="sm"/>
                        <a:tailEnd type="none" w="sm" len="sm"/>
                      </a:ln>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8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Worksheet</a:t>
            </a:r>
            <a:endParaRPr/>
          </a:p>
        </p:txBody>
      </p:sp>
      <p:sp>
        <p:nvSpPr>
          <p:cNvPr id="341" name="Google Shape;341;p82"/>
          <p:cNvSpPr txBox="1">
            <a:spLocks noGrp="1"/>
          </p:cNvSpPr>
          <p:nvPr>
            <p:ph type="body" idx="1"/>
          </p:nvPr>
        </p:nvSpPr>
        <p:spPr>
          <a:xfrm>
            <a:off x="838200" y="1927225"/>
            <a:ext cx="10725150" cy="4565650"/>
          </a:xfrm>
          <a:prstGeom prst="rect">
            <a:avLst/>
          </a:prstGeom>
          <a:noFill/>
          <a:ln>
            <a:noFill/>
          </a:ln>
        </p:spPr>
        <p:txBody>
          <a:bodyPr spcFirstLastPara="1" wrap="square" lIns="91425" tIns="45700" rIns="91425" bIns="45700" anchor="t" anchorCtr="0">
            <a:no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Information on worksheet should reflect consensus/general agreement of group members.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Monitor progress to complete the worksheet in allotted time.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Only group recorder’s worksheet will be collected.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8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Small Group Discussion Norms</a:t>
            </a:r>
            <a:endParaRPr/>
          </a:p>
        </p:txBody>
      </p:sp>
      <p:sp>
        <p:nvSpPr>
          <p:cNvPr id="348" name="Google Shape;348;p8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Turn off/silence electronic devices/phones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Give everyone an opportunity to speak</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 positive; focus on being productive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Focus on the collective good, not just individual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Respect the opinions of fellow group members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Stay engaged with the conversation</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8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Tasks</a:t>
            </a:r>
            <a:endParaRPr/>
          </a:p>
        </p:txBody>
      </p:sp>
      <p:sp>
        <p:nvSpPr>
          <p:cNvPr id="355" name="Google Shape;355;p84"/>
          <p:cNvSpPr txBox="1">
            <a:spLocks noGrp="1"/>
          </p:cNvSpPr>
          <p:nvPr>
            <p:ph type="body" idx="1"/>
          </p:nvPr>
        </p:nvSpPr>
        <p:spPr>
          <a:xfrm>
            <a:off x="6495325" y="2225225"/>
            <a:ext cx="5181600" cy="4572000"/>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110000"/>
              </a:lnSpc>
              <a:spcBef>
                <a:spcPts val="0"/>
              </a:spcBef>
              <a:spcAft>
                <a:spcPts val="0"/>
              </a:spcAft>
              <a:buClr>
                <a:schemeClr val="dk1"/>
              </a:buClr>
              <a:buSzPts val="2800"/>
              <a:buFont typeface="Arial"/>
              <a:buNone/>
            </a:pPr>
            <a:r>
              <a:rPr lang="en-US" sz="4800" b="1">
                <a:solidFill>
                  <a:schemeClr val="accent1"/>
                </a:solidFill>
              </a:rPr>
              <a:t>TONIGHT’S</a:t>
            </a:r>
            <a:endParaRPr sz="4800" b="1">
              <a:solidFill>
                <a:schemeClr val="accent1"/>
              </a:solidFill>
            </a:endParaRPr>
          </a:p>
          <a:p>
            <a:pPr marL="0" marR="0" lvl="0" indent="0" algn="ctr" rtl="0">
              <a:lnSpc>
                <a:spcPct val="110000"/>
              </a:lnSpc>
              <a:spcBef>
                <a:spcPts val="0"/>
              </a:spcBef>
              <a:spcAft>
                <a:spcPts val="0"/>
              </a:spcAft>
              <a:buClr>
                <a:schemeClr val="dk1"/>
              </a:buClr>
              <a:buSzPts val="2800"/>
              <a:buFont typeface="Arial"/>
              <a:buNone/>
            </a:pPr>
            <a:r>
              <a:rPr lang="en-US" sz="4800" b="1">
                <a:solidFill>
                  <a:schemeClr val="accent1"/>
                </a:solidFill>
              </a:rPr>
              <a:t>WORK ACTIVITY</a:t>
            </a:r>
            <a:endParaRPr sz="4800" b="1">
              <a:solidFill>
                <a:schemeClr val="accent1"/>
              </a:solidFill>
            </a:endParaRPr>
          </a:p>
          <a:p>
            <a:pPr marL="0" marR="0" lvl="0" indent="0" algn="ctr" rtl="0">
              <a:lnSpc>
                <a:spcPct val="110000"/>
              </a:lnSpc>
              <a:spcBef>
                <a:spcPts val="0"/>
              </a:spcBef>
              <a:spcAft>
                <a:spcPts val="0"/>
              </a:spcAft>
              <a:buClr>
                <a:schemeClr val="dk1"/>
              </a:buClr>
              <a:buSzPts val="2800"/>
              <a:buFont typeface="Arial"/>
              <a:buNone/>
            </a:pPr>
            <a:endParaRPr sz="3600" b="1">
              <a:latin typeface="Calibri"/>
              <a:ea typeface="Calibri"/>
              <a:cs typeface="Calibri"/>
              <a:sym typeface="Calibri"/>
            </a:endParaRPr>
          </a:p>
          <a:p>
            <a:pPr marL="0" marR="0" lvl="0" indent="0" algn="ctr" rtl="0">
              <a:lnSpc>
                <a:spcPct val="110000"/>
              </a:lnSpc>
              <a:spcBef>
                <a:spcPts val="0"/>
              </a:spcBef>
              <a:spcAft>
                <a:spcPts val="0"/>
              </a:spcAft>
              <a:buClr>
                <a:schemeClr val="dk1"/>
              </a:buClr>
              <a:buSzPts val="2800"/>
              <a:buFont typeface="Arial"/>
              <a:buNone/>
            </a:pPr>
            <a:r>
              <a:rPr lang="en-US" sz="3600" b="1">
                <a:latin typeface="Calibri"/>
                <a:ea typeface="Calibri"/>
                <a:cs typeface="Calibri"/>
                <a:sym typeface="Calibri"/>
              </a:rPr>
              <a:t>One Question </a:t>
            </a:r>
            <a:endParaRPr sz="3600" i="0" u="none">
              <a:solidFill>
                <a:schemeClr val="dk1"/>
              </a:solidFill>
              <a:latin typeface="Calibri"/>
              <a:ea typeface="Calibri"/>
              <a:cs typeface="Calibri"/>
              <a:sym typeface="Calibri"/>
            </a:endParaRPr>
          </a:p>
          <a:p>
            <a:pPr marL="0" marR="0" lvl="0" indent="0" algn="ctr" rtl="0">
              <a:lnSpc>
                <a:spcPct val="200000"/>
              </a:lnSpc>
              <a:spcBef>
                <a:spcPts val="1000"/>
              </a:spcBef>
              <a:spcAft>
                <a:spcPts val="0"/>
              </a:spcAft>
              <a:buNone/>
            </a:pPr>
            <a:r>
              <a:rPr lang="en-US" sz="3964" b="1">
                <a:solidFill>
                  <a:srgbClr val="000000"/>
                </a:solidFill>
                <a:latin typeface="Calibri"/>
                <a:ea typeface="Calibri"/>
                <a:cs typeface="Calibri"/>
                <a:sym typeface="Calibri"/>
              </a:rPr>
              <a:t>Did we get it right?</a:t>
            </a:r>
            <a:endParaRPr sz="3964" b="1">
              <a:solidFill>
                <a:srgbClr val="000000"/>
              </a:solidFill>
              <a:latin typeface="Calibri"/>
              <a:ea typeface="Calibri"/>
              <a:cs typeface="Calibri"/>
              <a:sym typeface="Calibri"/>
            </a:endParaRPr>
          </a:p>
          <a:p>
            <a:pPr marL="457200" marR="0" lvl="0" indent="457200" algn="ctr" rtl="0">
              <a:lnSpc>
                <a:spcPct val="200000"/>
              </a:lnSpc>
              <a:spcBef>
                <a:spcPts val="1000"/>
              </a:spcBef>
              <a:spcAft>
                <a:spcPts val="0"/>
              </a:spcAft>
              <a:buNone/>
            </a:pPr>
            <a:endParaRPr sz="2400" i="0" u="none">
              <a:solidFill>
                <a:schemeClr val="dk1"/>
              </a:solidFill>
              <a:latin typeface="Calibri"/>
              <a:ea typeface="Calibri"/>
              <a:cs typeface="Calibri"/>
              <a:sym typeface="Calibri"/>
            </a:endParaRPr>
          </a:p>
        </p:txBody>
      </p:sp>
      <p:grpSp>
        <p:nvGrpSpPr>
          <p:cNvPr id="356" name="Google Shape;356;p84"/>
          <p:cNvGrpSpPr/>
          <p:nvPr/>
        </p:nvGrpSpPr>
        <p:grpSpPr>
          <a:xfrm>
            <a:off x="1448000" y="2021326"/>
            <a:ext cx="4465610" cy="4847792"/>
            <a:chOff x="-2987906" y="2579364"/>
            <a:chExt cx="2198400" cy="2378818"/>
          </a:xfrm>
        </p:grpSpPr>
        <p:grpSp>
          <p:nvGrpSpPr>
            <p:cNvPr id="357" name="Google Shape;357;p84"/>
            <p:cNvGrpSpPr/>
            <p:nvPr/>
          </p:nvGrpSpPr>
          <p:grpSpPr>
            <a:xfrm>
              <a:off x="-2452981" y="2579364"/>
              <a:ext cx="1104900" cy="1104900"/>
              <a:chOff x="-2705903" y="2530724"/>
              <a:chExt cx="1104900" cy="1104900"/>
            </a:xfrm>
          </p:grpSpPr>
          <p:sp>
            <p:nvSpPr>
              <p:cNvPr id="358" name="Google Shape;358;p84"/>
              <p:cNvSpPr/>
              <p:nvPr/>
            </p:nvSpPr>
            <p:spPr>
              <a:xfrm>
                <a:off x="-2705903" y="2530724"/>
                <a:ext cx="1104900" cy="1104900"/>
              </a:xfrm>
              <a:prstGeom prst="ellipse">
                <a:avLst/>
              </a:prstGeom>
              <a:gradFill>
                <a:gsLst>
                  <a:gs pos="0">
                    <a:srgbClr val="92335E"/>
                  </a:gs>
                  <a:gs pos="50000">
                    <a:srgbClr val="D24D8A"/>
                  </a:gs>
                  <a:gs pos="100000">
                    <a:srgbClr val="FA5DA5"/>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rgbClr val="000000"/>
                  </a:solidFill>
                  <a:latin typeface="Arial"/>
                  <a:ea typeface="Arial"/>
                  <a:cs typeface="Arial"/>
                  <a:sym typeface="Arial"/>
                </a:endParaRPr>
              </a:p>
            </p:txBody>
          </p:sp>
          <p:pic>
            <p:nvPicPr>
              <p:cNvPr id="359" name="Google Shape;359;p84"/>
              <p:cNvPicPr preferRelativeResize="0"/>
              <p:nvPr/>
            </p:nvPicPr>
            <p:blipFill rotWithShape="1">
              <a:blip r:embed="rId3">
                <a:alphaModFix/>
              </a:blip>
              <a:srcRect/>
              <a:stretch/>
            </p:blipFill>
            <p:spPr>
              <a:xfrm>
                <a:off x="-2591508" y="2588784"/>
                <a:ext cx="936596" cy="936595"/>
              </a:xfrm>
              <a:prstGeom prst="rect">
                <a:avLst/>
              </a:prstGeom>
              <a:noFill/>
              <a:ln>
                <a:noFill/>
              </a:ln>
            </p:spPr>
          </p:pic>
        </p:grpSp>
        <p:sp>
          <p:nvSpPr>
            <p:cNvPr id="360" name="Google Shape;360;p84"/>
            <p:cNvSpPr txBox="1"/>
            <p:nvPr/>
          </p:nvSpPr>
          <p:spPr>
            <a:xfrm>
              <a:off x="-2987906" y="3800182"/>
              <a:ext cx="2198400" cy="1158000"/>
            </a:xfrm>
            <a:prstGeom prst="rect">
              <a:avLst/>
            </a:prstGeom>
            <a:noFill/>
            <a:ln>
              <a:noFill/>
            </a:ln>
          </p:spPr>
          <p:txBody>
            <a:bodyPr spcFirstLastPara="1" wrap="square" lIns="91425" tIns="45700" rIns="91425" bIns="45700" anchor="t" anchorCtr="0">
              <a:spAutoFit/>
            </a:bodyPr>
            <a:lstStyle/>
            <a:p>
              <a:pPr marL="0" lvl="0" indent="0" algn="ctr" rtl="0">
                <a:lnSpc>
                  <a:spcPct val="100000"/>
                </a:lnSpc>
                <a:spcBef>
                  <a:spcPts val="1000"/>
                </a:spcBef>
                <a:spcAft>
                  <a:spcPts val="0"/>
                </a:spcAft>
                <a:buClr>
                  <a:schemeClr val="dk1"/>
                </a:buClr>
                <a:buSzPts val="1100"/>
                <a:buFont typeface="Arial"/>
                <a:buNone/>
              </a:pPr>
              <a:r>
                <a:rPr lang="en-US" sz="2500" b="1">
                  <a:solidFill>
                    <a:schemeClr val="dk1"/>
                  </a:solidFill>
                  <a:latin typeface="Proxima Nova"/>
                  <a:ea typeface="Proxima Nova"/>
                  <a:cs typeface="Proxima Nova"/>
                  <a:sym typeface="Proxima Nova"/>
                </a:rPr>
                <a:t>Share Your Big Picture Ideas! </a:t>
              </a:r>
              <a:endParaRPr sz="2500" b="1">
                <a:solidFill>
                  <a:schemeClr val="dk1"/>
                </a:solidFill>
                <a:latin typeface="Proxima Nova"/>
                <a:ea typeface="Proxima Nova"/>
                <a:cs typeface="Proxima Nova"/>
                <a:sym typeface="Proxima Nova"/>
              </a:endParaRPr>
            </a:p>
            <a:p>
              <a:pPr marL="0" lvl="0" indent="0" algn="ctr" rtl="0">
                <a:lnSpc>
                  <a:spcPct val="100000"/>
                </a:lnSpc>
                <a:spcBef>
                  <a:spcPts val="1000"/>
                </a:spcBef>
                <a:spcAft>
                  <a:spcPts val="0"/>
                </a:spcAft>
                <a:buClr>
                  <a:schemeClr val="dk1"/>
                </a:buClr>
                <a:buSzPts val="1100"/>
                <a:buFont typeface="Arial"/>
                <a:buNone/>
              </a:pPr>
              <a:r>
                <a:rPr lang="en-US" sz="2400">
                  <a:solidFill>
                    <a:schemeClr val="dk1"/>
                  </a:solidFill>
                  <a:latin typeface="Calibri"/>
                  <a:ea typeface="Calibri"/>
                  <a:cs typeface="Calibri"/>
                  <a:sym typeface="Calibri"/>
                </a:rPr>
                <a:t>Focus on goals - not so much how the plan will be accomplished or implemented.  </a:t>
              </a:r>
              <a:endParaRPr sz="24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1800"/>
            </a:p>
            <a:p>
              <a:pPr marL="0" marR="0" lvl="0" indent="0" algn="l" rtl="0">
                <a:lnSpc>
                  <a:spcPct val="100000"/>
                </a:lnSpc>
                <a:spcBef>
                  <a:spcPts val="0"/>
                </a:spcBef>
                <a:spcAft>
                  <a:spcPts val="0"/>
                </a:spcAft>
                <a:buNone/>
              </a:pPr>
              <a:endParaRPr sz="2400" b="1" i="0" u="none">
                <a:solidFill>
                  <a:srgbClr val="000000"/>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85"/>
          <p:cNvSpPr txBox="1">
            <a:spLocks noGrp="1"/>
          </p:cNvSpPr>
          <p:nvPr>
            <p:ph type="title"/>
          </p:nvPr>
        </p:nvSpPr>
        <p:spPr>
          <a:xfrm>
            <a:off x="441325" y="3335337"/>
            <a:ext cx="10515600" cy="3098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11111"/>
              <a:buFont typeface="Arial"/>
              <a:buNone/>
            </a:pP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Small Group Work Activity Reporting</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15e06b48578_0_0"/>
          <p:cNvSpPr txBox="1">
            <a:spLocks noGrp="1"/>
          </p:cNvSpPr>
          <p:nvPr>
            <p:ph type="title"/>
          </p:nvPr>
        </p:nvSpPr>
        <p:spPr>
          <a:xfrm>
            <a:off x="831850" y="1709738"/>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Let’s Celebrate</a:t>
            </a:r>
            <a:endParaRPr/>
          </a:p>
          <a:p>
            <a:pPr marL="0" lvl="0" indent="0" algn="l" rtl="0">
              <a:spcBef>
                <a:spcPts val="0"/>
              </a:spcBef>
              <a:spcAft>
                <a:spcPts val="0"/>
              </a:spcAft>
              <a:buNone/>
            </a:pPr>
            <a:r>
              <a:rPr lang="en-US" sz="4022"/>
              <a:t>An Exciting Future for SJSD Students, Staff and our Community . . .</a:t>
            </a:r>
            <a:endParaRPr sz="4022"/>
          </a:p>
        </p:txBody>
      </p:sp>
      <p:sp>
        <p:nvSpPr>
          <p:cNvPr id="373" name="Google Shape;373;g15e06b48578_0_0"/>
          <p:cNvSpPr txBox="1">
            <a:spLocks noGrp="1"/>
          </p:cNvSpPr>
          <p:nvPr>
            <p:ph type="body" idx="1"/>
          </p:nvPr>
        </p:nvSpPr>
        <p:spPr>
          <a:xfrm>
            <a:off x="831850" y="4701327"/>
            <a:ext cx="10515600" cy="13884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US" sz="6000">
                <a:solidFill>
                  <a:schemeClr val="lt1"/>
                </a:solidFill>
              </a:rPr>
              <a:t>Thanks To You! </a:t>
            </a:r>
            <a:endParaRPr sz="6000">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87"/>
          <p:cNvSpPr txBox="1">
            <a:spLocks noGrp="1"/>
          </p:cNvSpPr>
          <p:nvPr>
            <p:ph type="ctrTitle"/>
          </p:nvPr>
        </p:nvSpPr>
        <p:spPr>
          <a:xfrm>
            <a:off x="1524000" y="3725862"/>
            <a:ext cx="9144000" cy="1308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a:solidFill>
                  <a:schemeClr val="lt1"/>
                </a:solidFill>
                <a:latin typeface="Arial"/>
                <a:ea typeface="Arial"/>
                <a:cs typeface="Arial"/>
                <a:sym typeface="Arial"/>
              </a:rPr>
              <a:t>THANK YOU FOR YOUR PARTICIPATION!</a:t>
            </a:r>
            <a:endParaRPr/>
          </a:p>
        </p:txBody>
      </p:sp>
      <p:sp>
        <p:nvSpPr>
          <p:cNvPr id="380" name="Google Shape;380;p87"/>
          <p:cNvSpPr txBox="1">
            <a:spLocks noGrp="1"/>
          </p:cNvSpPr>
          <p:nvPr>
            <p:ph type="subTitle" idx="1"/>
          </p:nvPr>
        </p:nvSpPr>
        <p:spPr>
          <a:xfrm>
            <a:off x="1524000" y="5110162"/>
            <a:ext cx="9144000" cy="10525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a:solidFill>
                  <a:schemeClr val="accent1"/>
                </a:solidFill>
                <a:latin typeface="Arial"/>
                <a:ea typeface="Arial"/>
                <a:cs typeface="Arial"/>
                <a:sym typeface="Arial"/>
              </a:rPr>
              <a:t>Community Engagement Meeting </a:t>
            </a:r>
            <a:endParaRPr/>
          </a:p>
          <a:p>
            <a:pPr marL="0" lvl="0" indent="0" algn="ctr" rtl="0">
              <a:lnSpc>
                <a:spcPct val="90000"/>
              </a:lnSpc>
              <a:spcBef>
                <a:spcPts val="1000"/>
              </a:spcBef>
              <a:spcAft>
                <a:spcPts val="0"/>
              </a:spcAft>
              <a:buClr>
                <a:schemeClr val="accent1"/>
              </a:buClr>
              <a:buSzPts val="3200"/>
              <a:buNone/>
            </a:pPr>
            <a:r>
              <a:rPr lang="en-US" sz="3200">
                <a:latin typeface="Arial"/>
                <a:ea typeface="Arial"/>
                <a:cs typeface="Arial"/>
                <a:sym typeface="Arial"/>
              </a:rPr>
              <a:t>October 18</a:t>
            </a:r>
            <a:r>
              <a:rPr lang="en-US" sz="3200" b="0" i="0" u="none">
                <a:solidFill>
                  <a:schemeClr val="accent1"/>
                </a:solidFill>
                <a:latin typeface="Arial"/>
                <a:ea typeface="Arial"/>
                <a:cs typeface="Arial"/>
                <a:sym typeface="Arial"/>
              </a:rPr>
              <a:t>, 2022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8896"/>
      </a:dk2>
      <a:lt2>
        <a:srgbClr val="DBDBD3"/>
      </a:lt2>
      <a:accent1>
        <a:srgbClr val="F7941D"/>
      </a:accent1>
      <a:accent2>
        <a:srgbClr val="B74D9C"/>
      </a:accent2>
      <a:accent3>
        <a:srgbClr val="F067A6"/>
      </a:accent3>
      <a:accent4>
        <a:srgbClr val="80A04C"/>
      </a:accent4>
      <a:accent5>
        <a:srgbClr val="5B9BD5"/>
      </a:accent5>
      <a:accent6>
        <a:srgbClr val="70AD47"/>
      </a:accent6>
      <a:hlink>
        <a:srgbClr val="008795"/>
      </a:hlink>
      <a:folHlink>
        <a:srgbClr val="B64C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4052</Words>
  <Application>Microsoft Office PowerPoint</Application>
  <PresentationFormat>Widescreen</PresentationFormat>
  <Paragraphs>410</Paragraphs>
  <Slides>41</Slides>
  <Notes>41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Noto Sans Symbols</vt:lpstr>
      <vt:lpstr>Proxima Nova</vt:lpstr>
      <vt:lpstr>Calibri</vt:lpstr>
      <vt:lpstr>Impact</vt:lpstr>
      <vt:lpstr>Arial</vt:lpstr>
      <vt:lpstr>Open Sans</vt:lpstr>
      <vt:lpstr>Office Theme</vt:lpstr>
      <vt:lpstr>Adobe Acrobat Document</vt:lpstr>
      <vt:lpstr>PowerPoint Presentation</vt:lpstr>
      <vt:lpstr>Action Plan </vt:lpstr>
      <vt:lpstr>A New Day  in St. Joseph School District!</vt:lpstr>
      <vt:lpstr>THANK YOU! We Reached the Finish Line</vt:lpstr>
      <vt:lpstr>Community Engagement Team Co-Chairs</vt:lpstr>
      <vt:lpstr>Community Engagement Team Members</vt:lpstr>
      <vt:lpstr>Thank You to Our Vision Forward Partners</vt:lpstr>
      <vt:lpstr>A New Day in St. Joseph School District</vt:lpstr>
      <vt:lpstr>Vision Forward Our Action Plan for Success</vt:lpstr>
      <vt:lpstr>Welcome</vt:lpstr>
      <vt:lpstr>Vision Forward Is a Partnership</vt:lpstr>
      <vt:lpstr>Sign-in Sheet</vt:lpstr>
      <vt:lpstr>QR Code to Tonight’s Presentation</vt:lpstr>
      <vt:lpstr>Questions/Comments</vt:lpstr>
      <vt:lpstr>Action Plan How We Got Here &amp; Update </vt:lpstr>
      <vt:lpstr>How We Got Here</vt:lpstr>
      <vt:lpstr>Process To Develop Action Plan</vt:lpstr>
      <vt:lpstr>Priority Statements</vt:lpstr>
      <vt:lpstr>Priority #1</vt:lpstr>
      <vt:lpstr>Priority #1 </vt:lpstr>
      <vt:lpstr>Priority #1 </vt:lpstr>
      <vt:lpstr>Priority #1 </vt:lpstr>
      <vt:lpstr>Priority #2</vt:lpstr>
      <vt:lpstr>Priority #2 </vt:lpstr>
      <vt:lpstr>Priority #3</vt:lpstr>
      <vt:lpstr>Priority #3</vt:lpstr>
      <vt:lpstr>Priority #4</vt:lpstr>
      <vt:lpstr>Priority #4</vt:lpstr>
      <vt:lpstr>Priority #4</vt:lpstr>
      <vt:lpstr>Priority #5</vt:lpstr>
      <vt:lpstr>Priority #5</vt:lpstr>
      <vt:lpstr>Conclusion</vt:lpstr>
      <vt:lpstr>Small Group  Work Activity</vt:lpstr>
      <vt:lpstr>Small Group Work Activity</vt:lpstr>
      <vt:lpstr>Small Group Worksheet</vt:lpstr>
      <vt:lpstr>Small Group Discussion Norms</vt:lpstr>
      <vt:lpstr>Small Group Work Tasks</vt:lpstr>
      <vt:lpstr>         Small Group Work Activity Reporting</vt:lpstr>
      <vt:lpstr>Let’s Celebrate An Exciting Future for SJSD Students, Staff and our Community . . .</vt:lpstr>
      <vt:lpstr>THANK YOU FOR YOUR PARTICIPATION!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ARWAY</dc:creator>
  <cp:lastModifiedBy>Cindy Gibson</cp:lastModifiedBy>
  <cp:revision>1</cp:revision>
  <dcterms:created xsi:type="dcterms:W3CDTF">2022-01-06T14:19:40Z</dcterms:created>
  <dcterms:modified xsi:type="dcterms:W3CDTF">2022-10-18T19:46:59Z</dcterms:modified>
</cp:coreProperties>
</file>