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8"/>
  </p:notesMasterIdLst>
  <p:handoutMasterIdLst>
    <p:handoutMasterId r:id="rId19"/>
  </p:handoutMasterIdLst>
  <p:sldIdLst>
    <p:sldId id="279" r:id="rId2"/>
    <p:sldId id="278" r:id="rId3"/>
    <p:sldId id="258" r:id="rId4"/>
    <p:sldId id="267" r:id="rId5"/>
    <p:sldId id="268" r:id="rId6"/>
    <p:sldId id="272" r:id="rId7"/>
    <p:sldId id="269" r:id="rId8"/>
    <p:sldId id="263" r:id="rId9"/>
    <p:sldId id="265" r:id="rId10"/>
    <p:sldId id="284" r:id="rId11"/>
    <p:sldId id="273" r:id="rId12"/>
    <p:sldId id="285" r:id="rId13"/>
    <p:sldId id="275" r:id="rId14"/>
    <p:sldId id="281" r:id="rId15"/>
    <p:sldId id="287" r:id="rId16"/>
    <p:sldId id="274" r:id="rId17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ya Saadat" initials="R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32" autoAdjust="0"/>
    <p:restoredTop sz="96405"/>
  </p:normalViewPr>
  <p:slideViewPr>
    <p:cSldViewPr>
      <p:cViewPr varScale="1">
        <p:scale>
          <a:sx n="122" d="100"/>
          <a:sy n="122" d="100"/>
        </p:scale>
        <p:origin x="1896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627" cy="4619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2" y="0"/>
            <a:ext cx="3037627" cy="4619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459CF-F2AE-4026-BFB2-FCCDCD38E658}" type="datetimeFigureOut">
              <a:rPr lang="en-US" smtClean="0"/>
              <a:t>6/10/20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524"/>
            <a:ext cx="3037627" cy="461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2" y="8772524"/>
            <a:ext cx="3037627" cy="4619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32C69-4B09-4E04-AC41-CD2ACC8F9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18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198D3F4-59CF-402F-B1E1-B4FE43F8AC73}" type="datetimeFigureOut">
              <a:rPr lang="en-US" smtClean="0"/>
              <a:t>6/10/20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668"/>
            <a:ext cx="3037840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772668"/>
            <a:ext cx="3037840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17E99982-3A0E-43CB-AAF5-D721BF5D6B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91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02800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6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overview of budget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16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13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LCFF/EPA down due to ADA &amp; Negative COLA. 0% property tax increase. Foundation</a:t>
            </a:r>
            <a:r>
              <a:rPr lang="en-US" baseline="0" dirty="0"/>
              <a:t> and Endowment down due to fewer families and lower “ask” per family. Other state down due to no one-time funding and grants. Special Ed flat. Other Local includes less rental &amp; interest due to COIVD</a:t>
            </a:r>
          </a:p>
          <a:p>
            <a:r>
              <a:rPr lang="en-US" baseline="0" dirty="0"/>
              <a:t>Other State includes STRS on Behalf, the 20-21 Budget amount will change @1</a:t>
            </a:r>
            <a:r>
              <a:rPr lang="en-US" baseline="30000" dirty="0"/>
              <a:t>st</a:t>
            </a:r>
            <a:r>
              <a:rPr lang="en-US" baseline="0" dirty="0"/>
              <a:t> interim with the audited actuals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45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changes in labor reflect updated staffing</a:t>
            </a:r>
            <a:r>
              <a:rPr lang="en-US" baseline="0" dirty="0"/>
              <a:t> levels, including step and column and STRS/PERS increases. </a:t>
            </a:r>
          </a:p>
          <a:p>
            <a:r>
              <a:rPr lang="en-US" baseline="0" dirty="0"/>
              <a:t>Certificated salary includes the additional staff(one additional teacher &amp; one Counselor)</a:t>
            </a:r>
          </a:p>
          <a:p>
            <a:r>
              <a:rPr lang="en-US" baseline="0" dirty="0"/>
              <a:t>The Benefit amount will increase for 20-21 once the actual STRS on Behalf amount is calculated based on audited actuals@1</a:t>
            </a:r>
            <a:r>
              <a:rPr lang="en-US" baseline="30000" dirty="0"/>
              <a:t>st</a:t>
            </a:r>
            <a:r>
              <a:rPr lang="en-US" baseline="0" dirty="0"/>
              <a:t> Interim</a:t>
            </a:r>
          </a:p>
          <a:p>
            <a:r>
              <a:rPr lang="en-US" baseline="0" dirty="0"/>
              <a:t>The supplies budget may change drastically once all COVID expenditures requirements are established. COVID expenditure has been set aside as part of statement of excess funds under the reserve Fund</a:t>
            </a:r>
          </a:p>
          <a:p>
            <a:r>
              <a:rPr lang="en-US" baseline="0" dirty="0"/>
              <a:t>Contract are higher due to special education costs(MOU) &amp; needed consultants.</a:t>
            </a:r>
          </a:p>
          <a:p>
            <a:r>
              <a:rPr lang="en-US" baseline="0" dirty="0"/>
              <a:t>*Capital Outlay is estimated cost of GYM repair, funds have been assigned under deferred maintenance fund as needed. The final cost will be reflected on 1</a:t>
            </a:r>
            <a:r>
              <a:rPr lang="en-US" baseline="30000" dirty="0"/>
              <a:t>st</a:t>
            </a:r>
            <a:r>
              <a:rPr lang="en-US" baseline="0" dirty="0"/>
              <a:t> Interim reporting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057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District contribution rates are set by</a:t>
            </a:r>
            <a:r>
              <a:rPr lang="en-US" baseline="0" dirty="0"/>
              <a:t> CALSTRS &amp; CALPERS .</a:t>
            </a:r>
          </a:p>
          <a:p>
            <a:r>
              <a:rPr lang="en-US" baseline="0" dirty="0"/>
              <a:t>This is a breakdown of the District cost over the last few years and the upcoming budget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28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/>
              <a:t>The expenditure</a:t>
            </a:r>
            <a:r>
              <a:rPr lang="en-US" baseline="0" dirty="0"/>
              <a:t> total reflects the $52,000 proposed GYM repair, reflected @ 1</a:t>
            </a:r>
            <a:r>
              <a:rPr lang="en-US" baseline="30000" dirty="0"/>
              <a:t>st</a:t>
            </a:r>
            <a:r>
              <a:rPr lang="en-US" baseline="0" dirty="0"/>
              <a:t> Interim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/>
              <a:t>STRS on Behalf is also reflected under Expenditures &amp; will change @ 1</a:t>
            </a:r>
            <a:r>
              <a:rPr lang="en-US" baseline="30000" dirty="0"/>
              <a:t>st</a:t>
            </a:r>
            <a:r>
              <a:rPr lang="en-US" baseline="0" dirty="0"/>
              <a:t> Interim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555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 Admin includes,</a:t>
            </a:r>
            <a:r>
              <a:rPr lang="en-US" baseline="0" dirty="0"/>
              <a:t> School Health &amp; Retired principal</a:t>
            </a:r>
          </a:p>
          <a:p>
            <a:r>
              <a:rPr lang="en-US" baseline="0" dirty="0"/>
              <a:t>Paraprofessional includes 50% Rosie Martinez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23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 Business Services Head Count includes purchasing for 50% 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97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desired reserve wish list set aside is</a:t>
            </a:r>
            <a:r>
              <a:rPr lang="en-US" baseline="0" dirty="0"/>
              <a:t> included in case of improved economic outlook and excess surplus, which is unknown at this time due to unexpected COVID requirements.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4620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928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779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each column.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102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868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592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99982-3A0E-43CB-AAF5-D721BF5D6BA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867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54AE-2A94-449D-8B26-4A5925CD8680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F8D1-584A-4797-9A19-9F6C293F4C69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021B7-C36A-4CF4-AB6C-9A6FB0A1876B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BE9F0-DA15-4443-B2B0-D7F27FD590A5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D9EE8-AA18-4F0C-BC89-1B7A15FAFFCF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0FE81-5A9D-4708-A501-014711C51A10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4396-690D-417E-A6E4-063F829AE4AC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DDCA-D860-44E4-A697-FCB3B56FAF87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6340-D0D0-42AD-8145-9C9FF2403E63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2047-FDE2-4A1A-B03F-4452E83AB32E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A20C8-A269-4057-B8EF-5C66B951C210}" type="datetime1">
              <a:rPr lang="en-US" smtClean="0"/>
              <a:t>6/10/20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02B289D2-EAC5-4A9C-9E8C-F14AEFC33CB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737933D-8A67-4657-92DE-A933E3E3F73E}" type="datetime1">
              <a:rPr lang="en-US" smtClean="0"/>
              <a:t>6/10/20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2286000" y="4572000"/>
            <a:ext cx="304800" cy="44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4572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97FB25-1095-3644-BFE5-2D760B14909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8" b="23333"/>
          <a:stretch/>
        </p:blipFill>
        <p:spPr>
          <a:xfrm>
            <a:off x="942186" y="5379"/>
            <a:ext cx="6601614" cy="6852621"/>
          </a:xfrm>
          <a:prstGeom prst="rect">
            <a:avLst/>
          </a:prstGeom>
        </p:spPr>
      </p:pic>
      <p:pic>
        <p:nvPicPr>
          <p:cNvPr id="2" name="Online Media 1" descr="R. Roger Rowe School.m4a">
            <a:hlinkClick r:id="" action="ppaction://media"/>
            <a:extLst>
              <a:ext uri="{FF2B5EF4-FFF2-40B4-BE49-F238E27FC236}">
                <a16:creationId xmlns:a16="http://schemas.microsoft.com/office/drawing/2014/main" id="{A13F6021-A6B1-F44B-8566-6553041188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7200" y="76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84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+mj-lt"/>
              </a:rPr>
              <a:t>FY19-20 Estimated Actuals</a:t>
            </a:r>
          </a:p>
          <a:p>
            <a:r>
              <a:rPr lang="en-US" sz="2600" dirty="0">
                <a:latin typeface="+mj-lt"/>
              </a:rPr>
              <a:t>FY20-21 Proposed Budget</a:t>
            </a:r>
          </a:p>
          <a:p>
            <a:pPr lvl="1"/>
            <a:r>
              <a:rPr lang="en-US" sz="2400" dirty="0">
                <a:latin typeface="+mj-lt"/>
              </a:rPr>
              <a:t>Revenues, Expenditures &amp; Ending Balance</a:t>
            </a:r>
          </a:p>
          <a:p>
            <a:pPr lvl="1"/>
            <a:r>
              <a:rPr lang="en-US" sz="2400" dirty="0">
                <a:latin typeface="+mj-lt"/>
              </a:rPr>
              <a:t>Proposed Desired Transfer</a:t>
            </a:r>
          </a:p>
          <a:p>
            <a:r>
              <a:rPr lang="en-US" sz="2600" dirty="0">
                <a:latin typeface="+mj-lt"/>
              </a:rPr>
              <a:t>Enrollment &amp; ADA</a:t>
            </a:r>
          </a:p>
          <a:p>
            <a:r>
              <a:rPr lang="en-US" sz="2600" dirty="0">
                <a:latin typeface="+mj-lt"/>
              </a:rPr>
              <a:t>Class Size Projections</a:t>
            </a:r>
          </a:p>
          <a:p>
            <a:r>
              <a:rPr lang="en-US" sz="2600" dirty="0">
                <a:latin typeface="+mj-lt"/>
              </a:rPr>
              <a:t>Staffing Summary FY20-21</a:t>
            </a:r>
          </a:p>
          <a:p>
            <a:r>
              <a:rPr lang="en-US" sz="2600" dirty="0">
                <a:latin typeface="+mj-lt"/>
              </a:rPr>
              <a:t>Multi-Year Projections/Assumptions</a:t>
            </a:r>
          </a:p>
          <a:p>
            <a:r>
              <a:rPr lang="en-US" sz="2600" dirty="0">
                <a:latin typeface="+mj-lt"/>
              </a:rPr>
              <a:t>Discussion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Online Media 3" descr="R. Roger Rowe School 2.m4a">
            <a:hlinkClick r:id="" action="ppaction://media"/>
            <a:extLst>
              <a:ext uri="{FF2B5EF4-FFF2-40B4-BE49-F238E27FC236}">
                <a16:creationId xmlns:a16="http://schemas.microsoft.com/office/drawing/2014/main" id="{A344A73F-2E70-0B45-8D40-97F74C3053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-75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FY19-20 – Estimated Actuals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07431"/>
              </p:ext>
            </p:extLst>
          </p:nvPr>
        </p:nvGraphicFramePr>
        <p:xfrm>
          <a:off x="239233" y="1334394"/>
          <a:ext cx="8001002" cy="5335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71032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FY19-20 Adopted Budget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FY19-20 1</a:t>
                      </a:r>
                      <a:r>
                        <a:rPr lang="en-US" sz="1900" baseline="30000" dirty="0"/>
                        <a:t>st</a:t>
                      </a:r>
                      <a:r>
                        <a:rPr lang="en-US" sz="1900" dirty="0"/>
                        <a:t> Interim Budget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FY19-20 2</a:t>
                      </a:r>
                      <a:r>
                        <a:rPr lang="en-US" sz="1900" baseline="30000" dirty="0"/>
                        <a:t>nd</a:t>
                      </a:r>
                      <a:r>
                        <a:rPr lang="en-US" sz="1900" dirty="0"/>
                        <a:t> Interim Budget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FY19-20 Projected (as of 6.5.20)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8340">
                <a:tc>
                  <a:txBody>
                    <a:bodyPr/>
                    <a:lstStyle/>
                    <a:p>
                      <a:r>
                        <a:rPr lang="en-US" sz="1900" dirty="0"/>
                        <a:t>Beginning Balance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$843,645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$981,825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$981,825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$981,825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298">
                <a:tc>
                  <a:txBody>
                    <a:bodyPr/>
                    <a:lstStyle/>
                    <a:p>
                      <a:r>
                        <a:rPr lang="en-US" sz="1900" dirty="0"/>
                        <a:t>Add: Revenues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$12,069,350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$12,639,536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$12,639,536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$12,635,282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681">
                <a:tc>
                  <a:txBody>
                    <a:bodyPr/>
                    <a:lstStyle/>
                    <a:p>
                      <a:r>
                        <a:rPr lang="en-US" sz="1900" dirty="0"/>
                        <a:t>Less: Expenditures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$11,119,373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$12,051,465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$12,016,466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$11,946,875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1032"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Ending Balance Before Transfer(s)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$1,793,622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$1,569,896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$1,604,895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$1,670,232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8340">
                <a:tc>
                  <a:txBody>
                    <a:bodyPr/>
                    <a:lstStyle/>
                    <a:p>
                      <a:r>
                        <a:rPr lang="en-US" sz="1900" i="1" dirty="0"/>
                        <a:t>Transfer In/(Out)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/>
                        <a:t>$504,628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/>
                        <a:t>$504,628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$504,628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$430,923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298"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Ending Balance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$1,288,994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$1,065,268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$1,100,267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$1,239,309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71032"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Total (Deficit)/Surplus: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949,974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588,071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623,070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688,407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6629400" y="1337932"/>
            <a:ext cx="1600200" cy="53035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Online Media 2" descr="R. Roger Rowe School 3.m4a">
            <a:hlinkClick r:id="" action="ppaction://media"/>
            <a:extLst>
              <a:ext uri="{FF2B5EF4-FFF2-40B4-BE49-F238E27FC236}">
                <a16:creationId xmlns:a16="http://schemas.microsoft.com/office/drawing/2014/main" id="{41CEE9C7-FEAE-D444-831D-980DDC65D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41167" y="333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1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FY20-21 Proposed Budget - Revenues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912142"/>
              </p:ext>
            </p:extLst>
          </p:nvPr>
        </p:nvGraphicFramePr>
        <p:xfrm>
          <a:off x="533400" y="1587138"/>
          <a:ext cx="7696200" cy="4737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FY19-20 Est. Actuals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FY20-21 Proposed Budget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Variance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LCFF/EPA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$273,113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$248,717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(24,396)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Property Taxes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$9,746,630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$9,747, 591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$961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Foundation</a:t>
                      </a:r>
                      <a:r>
                        <a:rPr lang="en-US" sz="1900" baseline="0" dirty="0"/>
                        <a:t> &amp; Endowment</a:t>
                      </a:r>
                      <a:endParaRPr lang="en-US" sz="19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$900,000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$650,000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($250,000)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Other State*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$1,232,914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$755,185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($477,729)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Special Education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$335,124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$329,034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($6,090)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Other</a:t>
                      </a:r>
                      <a:r>
                        <a:rPr lang="en-US" sz="1900" baseline="0" dirty="0"/>
                        <a:t> Local</a:t>
                      </a:r>
                      <a:endParaRPr lang="en-US" sz="19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$147,501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$115,000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($32,501)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Total: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$12,635,282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$11,845,527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rgbClr val="FF0000"/>
                          </a:solidFill>
                        </a:rPr>
                        <a:t>($789,755)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6331792"/>
            <a:ext cx="2819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*Includes STRS on Behalf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4</a:t>
            </a:fld>
            <a:endParaRPr lang="en-US" dirty="0"/>
          </a:p>
        </p:txBody>
      </p:sp>
      <p:pic>
        <p:nvPicPr>
          <p:cNvPr id="3" name="Online Media 2" descr="R. Roger Rowe School 3 (1).m4a">
            <a:hlinkClick r:id="" action="ppaction://media"/>
            <a:extLst>
              <a:ext uri="{FF2B5EF4-FFF2-40B4-BE49-F238E27FC236}">
                <a16:creationId xmlns:a16="http://schemas.microsoft.com/office/drawing/2014/main" id="{EA7D630C-2C3D-794B-BF8B-135A7E68D3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10893" y="1051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2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FY20-21 Proposed Budget – Expenditures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388665"/>
              </p:ext>
            </p:extLst>
          </p:nvPr>
        </p:nvGraphicFramePr>
        <p:xfrm>
          <a:off x="533400" y="1587138"/>
          <a:ext cx="7696200" cy="4737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4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FY19-20 Est. Actuals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FY20-21 Proposed Budget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Variance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Certificated Salaries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$5,061,122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$5,187,857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($126,735)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Classified Salaries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$1,885,742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$1,857,482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$28,260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Benefits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$3,340,112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/>
                        <a:t>$3,065,214*</a:t>
                      </a:r>
                      <a:endParaRPr lang="en-US" sz="19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$274,898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Supplies &amp; Materials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$699,037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$495,683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$203,354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Contracts, Utilities, Other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$960,862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$1,113,663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($152,801)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Capital Outlay*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$52,000*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$52,000*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Total: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$11,946,875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$11,771,899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$278,976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6458635"/>
            <a:ext cx="2819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*Includes STRS on Behalf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5</a:t>
            </a:fld>
            <a:endParaRPr lang="en-US" dirty="0"/>
          </a:p>
        </p:txBody>
      </p:sp>
      <p:pic>
        <p:nvPicPr>
          <p:cNvPr id="3" name="Online Media 2" descr="R. Roger Rowe School 4.m4a">
            <a:hlinkClick r:id="" action="ppaction://media"/>
            <a:extLst>
              <a:ext uri="{FF2B5EF4-FFF2-40B4-BE49-F238E27FC236}">
                <a16:creationId xmlns:a16="http://schemas.microsoft.com/office/drawing/2014/main" id="{0B7948F3-835E-D64D-BF69-8FAA7031A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3516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32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168" y="264538"/>
            <a:ext cx="7620000" cy="1143000"/>
          </a:xfrm>
        </p:spPr>
        <p:txBody>
          <a:bodyPr/>
          <a:lstStyle/>
          <a:p>
            <a:r>
              <a:rPr lang="en-US" sz="3600" dirty="0"/>
              <a:t>Multi-Year Cost Of CALSTRS &amp; CALPERS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806946"/>
              </p:ext>
            </p:extLst>
          </p:nvPr>
        </p:nvGraphicFramePr>
        <p:xfrm>
          <a:off x="381000" y="2057401"/>
          <a:ext cx="7924799" cy="2560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5801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Fiscal Year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CALSTRS Rate for Employer(%)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District Contribution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CALPERS Rate</a:t>
                      </a:r>
                      <a:r>
                        <a:rPr lang="en-US" sz="1700" baseline="0" dirty="0"/>
                        <a:t> for Employer(%)</a:t>
                      </a:r>
                      <a:endParaRPr lang="en-US" sz="1700" dirty="0"/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dirty="0"/>
                        <a:t>District Contribution</a:t>
                      </a:r>
                    </a:p>
                  </a:txBody>
                  <a:tcPr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2017-18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14.43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$626,911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$213,834</a:t>
                      </a:r>
                    </a:p>
                  </a:txBody>
                  <a:tcPr marL="9525" marR="9525" marT="952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2018-19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16.28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$812,871</a:t>
                      </a:r>
                      <a:endParaRPr lang="en-US" sz="17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18.06</a:t>
                      </a:r>
                      <a:endParaRPr lang="en-US" sz="17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$247,902</a:t>
                      </a:r>
                    </a:p>
                  </a:txBody>
                  <a:tcPr marL="9525" marR="9525" marT="952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2019-20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17.10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$925,197</a:t>
                      </a:r>
                      <a:endParaRPr lang="en-US" sz="17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$301,542</a:t>
                      </a:r>
                    </a:p>
                  </a:txBody>
                  <a:tcPr marL="9525" marR="9525" marT="952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919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2020-21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18.48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$968,299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22.68</a:t>
                      </a:r>
                      <a:endParaRPr lang="en-US" sz="17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$381,703</a:t>
                      </a:r>
                    </a:p>
                  </a:txBody>
                  <a:tcPr marL="9525" marR="9525" marT="9525" marB="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3508068" y="1407538"/>
            <a:ext cx="1600200" cy="4902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000" dirty="0"/>
          </a:p>
        </p:txBody>
      </p:sp>
      <p:pic>
        <p:nvPicPr>
          <p:cNvPr id="3" name="Online Media 2" descr="7485 La Mantanza.m4a">
            <a:hlinkClick r:id="" action="ppaction://media"/>
            <a:extLst>
              <a:ext uri="{FF2B5EF4-FFF2-40B4-BE49-F238E27FC236}">
                <a16:creationId xmlns:a16="http://schemas.microsoft.com/office/drawing/2014/main" id="{F9C2E76D-6CC3-D143-AFA8-46E6770C60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93883" y="81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7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FY20-21 Proposed Budget – Ending Balance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0922"/>
              </p:ext>
            </p:extLst>
          </p:nvPr>
        </p:nvGraphicFramePr>
        <p:xfrm>
          <a:off x="533400" y="1587138"/>
          <a:ext cx="7467600" cy="4737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6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89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FY19-20 Est. Actuals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FY20-21 Proposed Budget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Beginning Balance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$981,828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$1,164,413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Add: Revenues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$12,635,282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$11,845,527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Less: Expenditures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$11,946,875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$11,771,899*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Ending Balance Before Transfer(s)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$1,670,235.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$1,238,041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i="1" dirty="0"/>
                        <a:t>Transfer In/(Out)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/>
                        <a:t>$430,923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i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Ending Balance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$1,239,312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$1,238,041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Total (Deficit)/Surplus: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688,407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$73,628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Online Media 5" descr="R. Roger Rowe School 5.m4a">
            <a:hlinkClick r:id="" action="ppaction://media"/>
            <a:extLst>
              <a:ext uri="{FF2B5EF4-FFF2-40B4-BE49-F238E27FC236}">
                <a16:creationId xmlns:a16="http://schemas.microsoft.com/office/drawing/2014/main" id="{F44653FB-3232-0845-A74D-BB203C43F5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1051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9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Staffing Summary FY20-21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03600"/>
              </p:ext>
            </p:extLst>
          </p:nvPr>
        </p:nvGraphicFramePr>
        <p:xfrm>
          <a:off x="533400" y="1434738"/>
          <a:ext cx="7543800" cy="488144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2662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FTE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Headcount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Salary &amp; Benefits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814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Teachers (non</a:t>
                      </a:r>
                      <a:r>
                        <a:rPr lang="en-US" sz="1900" baseline="0" dirty="0">
                          <a:solidFill>
                            <a:schemeClr val="tx1"/>
                          </a:solidFill>
                        </a:rPr>
                        <a:t> SPED)</a:t>
                      </a:r>
                      <a:endParaRPr lang="en-US" sz="1900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37.78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39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$4,700,531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814">
                <a:tc>
                  <a:txBody>
                    <a:bodyPr/>
                    <a:lstStyle/>
                    <a:p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Teachers (Intervention)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</a:rPr>
                        <a:t>$522,634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814">
                <a:tc>
                  <a:txBody>
                    <a:bodyPr/>
                    <a:lstStyle/>
                    <a:p>
                      <a:r>
                        <a:rPr lang="en-US" sz="1900" dirty="0"/>
                        <a:t>Teacher Support (Paraprofessionals)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7.00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*7.50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$322,757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814">
                <a:tc>
                  <a:txBody>
                    <a:bodyPr/>
                    <a:lstStyle/>
                    <a:p>
                      <a:r>
                        <a:rPr lang="en-US" sz="1900" dirty="0"/>
                        <a:t>School Admin/Support*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5.5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$629,858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814">
                <a:tc>
                  <a:txBody>
                    <a:bodyPr/>
                    <a:lstStyle/>
                    <a:p>
                      <a:r>
                        <a:rPr lang="en-US" sz="1900" dirty="0"/>
                        <a:t>Special</a:t>
                      </a:r>
                      <a:r>
                        <a:rPr lang="en-US" sz="1900" baseline="0" dirty="0"/>
                        <a:t> Education Teachers</a:t>
                      </a:r>
                      <a:endParaRPr lang="en-US" sz="19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3.00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3.00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$317,348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1814">
                <a:tc>
                  <a:txBody>
                    <a:bodyPr/>
                    <a:lstStyle/>
                    <a:p>
                      <a:r>
                        <a:rPr lang="en-US" sz="1900" dirty="0"/>
                        <a:t>Special Education Admin/Support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9.5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10.00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$682,801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8</a:t>
            </a:fld>
            <a:endParaRPr lang="en-US" dirty="0"/>
          </a:p>
        </p:txBody>
      </p:sp>
      <p:pic>
        <p:nvPicPr>
          <p:cNvPr id="3" name="Online Media 2" descr="7485 La Mantanza 2.m4a">
            <a:hlinkClick r:id="" action="ppaction://media"/>
            <a:extLst>
              <a:ext uri="{FF2B5EF4-FFF2-40B4-BE49-F238E27FC236}">
                <a16:creationId xmlns:a16="http://schemas.microsoft.com/office/drawing/2014/main" id="{EED99E10-A38A-B344-9191-08A67D9390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77200" y="2069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0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Staffing Summary FY20-21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145387"/>
              </p:ext>
            </p:extLst>
          </p:nvPr>
        </p:nvGraphicFramePr>
        <p:xfrm>
          <a:off x="533400" y="1434738"/>
          <a:ext cx="7543800" cy="5316582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FTE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Headcount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Salary &amp; Benefits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Superintendent</a:t>
                      </a:r>
                      <a:r>
                        <a:rPr lang="en-US" sz="1900" baseline="0" dirty="0"/>
                        <a:t> inc. Supt/Business </a:t>
                      </a:r>
                      <a:r>
                        <a:rPr lang="en-US" sz="1900" dirty="0"/>
                        <a:t>Support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2.00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2.00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$361,643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Business Services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2.50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*2.50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$334,386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Facilities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5.00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$599,091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Foundation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1.00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1.00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$80,913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900" dirty="0"/>
                        <a:t>Technology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3.75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$564,916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Total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81.03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84.00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$9,142,878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r>
                        <a:rPr lang="en-US" sz="1600" dirty="0"/>
                        <a:t>Substitutes, Summer Work, Hourly Music, Athletics, Robotics, Stipends, OPEB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endParaRPr lang="en-US" sz="19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endParaRPr lang="en-US" sz="1900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$433,368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6057"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/>
                        <a:t>Grand Total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endParaRPr lang="en-US" sz="1900" b="1" dirty="0">
                        <a:solidFill>
                          <a:schemeClr val="tx1"/>
                        </a:solidFill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$9,550,246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9</a:t>
            </a:fld>
            <a:endParaRPr lang="en-US" dirty="0"/>
          </a:p>
        </p:txBody>
      </p:sp>
      <p:pic>
        <p:nvPicPr>
          <p:cNvPr id="3" name="Online Media 2" descr="7485 La Mantanza 3.m4a">
            <a:hlinkClick r:id="" action="ppaction://media"/>
            <a:extLst>
              <a:ext uri="{FF2B5EF4-FFF2-40B4-BE49-F238E27FC236}">
                <a16:creationId xmlns:a16="http://schemas.microsoft.com/office/drawing/2014/main" id="{5D33083E-6A57-FE41-A736-E23ED9ED25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93308" y="2069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6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FY20-21 Desired Reserve Wish List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702828"/>
              </p:ext>
            </p:extLst>
          </p:nvPr>
        </p:nvGraphicFramePr>
        <p:xfrm>
          <a:off x="990600" y="1828800"/>
          <a:ext cx="6705600" cy="2859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5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0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512">
                <a:tc>
                  <a:txBody>
                    <a:bodyPr/>
                    <a:lstStyle/>
                    <a:p>
                      <a:r>
                        <a:rPr lang="en-US" sz="1900" dirty="0"/>
                        <a:t>Category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dirty="0"/>
                        <a:t>Amount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512">
                <a:tc>
                  <a:txBody>
                    <a:bodyPr/>
                    <a:lstStyle/>
                    <a:p>
                      <a:r>
                        <a:rPr lang="en-US" sz="1900" dirty="0"/>
                        <a:t>Technology Reserve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$90,000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512">
                <a:tc>
                  <a:txBody>
                    <a:bodyPr/>
                    <a:lstStyle/>
                    <a:p>
                      <a:r>
                        <a:rPr lang="en-US" sz="1900" dirty="0"/>
                        <a:t>Deferred Maintenance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0" dirty="0"/>
                        <a:t>$200,000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330"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OPEB Trust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$73,705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512"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Total Reserve Transfer: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$363,705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10</a:t>
            </a:fld>
            <a:endParaRPr lang="en-US" dirty="0"/>
          </a:p>
        </p:txBody>
      </p:sp>
      <p:pic>
        <p:nvPicPr>
          <p:cNvPr id="3" name="Online Media 2" descr="7485 La Mantanza (1).m4a">
            <a:hlinkClick r:id="" action="ppaction://media"/>
            <a:extLst>
              <a:ext uri="{FF2B5EF4-FFF2-40B4-BE49-F238E27FC236}">
                <a16:creationId xmlns:a16="http://schemas.microsoft.com/office/drawing/2014/main" id="{792EB9DB-87C9-0B4E-86A2-8384CFBB37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5388" y="6660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8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</p:spPr>
        <p:txBody>
          <a:bodyPr/>
          <a:lstStyle/>
          <a:p>
            <a:r>
              <a:rPr lang="en-US" sz="4200" dirty="0"/>
              <a:t>Multi-Year Projections/Assumptions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7772400" cy="54102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Enrollment/ADA – Declining over next 10 years per demographic study.</a:t>
            </a:r>
          </a:p>
          <a:p>
            <a:r>
              <a:rPr lang="en-US" sz="2400" dirty="0">
                <a:latin typeface="+mj-lt"/>
              </a:rPr>
              <a:t>Property Tax Revenues assumes 0% annual increase for FY20-21 and 2% for FY21-22, 2% thereafter.</a:t>
            </a:r>
          </a:p>
          <a:p>
            <a:r>
              <a:rPr lang="en-US" sz="2400" dirty="0">
                <a:latin typeface="+mj-lt"/>
              </a:rPr>
              <a:t>One-time state revenues no longer forecasted.</a:t>
            </a:r>
          </a:p>
          <a:p>
            <a:r>
              <a:rPr lang="en-US" sz="2400" dirty="0">
                <a:latin typeface="+mj-lt"/>
              </a:rPr>
              <a:t>Decrease in annual Foundation contribution based on declining enrollment. Staffing structure TBD.</a:t>
            </a:r>
          </a:p>
          <a:p>
            <a:r>
              <a:rPr lang="en-US" sz="2400" dirty="0">
                <a:latin typeface="+mj-lt"/>
              </a:rPr>
              <a:t>Healthcare costs continue to climb, adding pressure to employee needs.</a:t>
            </a:r>
          </a:p>
          <a:p>
            <a:r>
              <a:rPr lang="en-US" sz="2400" dirty="0">
                <a:latin typeface="+mj-lt"/>
              </a:rPr>
              <a:t>STRS and PERS continue to increase.</a:t>
            </a:r>
          </a:p>
          <a:p>
            <a:r>
              <a:rPr lang="en-US" sz="2400" dirty="0">
                <a:latin typeface="+mj-lt"/>
              </a:rPr>
              <a:t>Remaining MYP assumptions listed in budget book.</a:t>
            </a:r>
          </a:p>
          <a:p>
            <a:pPr marL="114300" indent="0">
              <a:buNone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Online Media 3" descr="7485 La Mantanza 2 (1).m4a">
            <a:hlinkClick r:id="" action="ppaction://media"/>
            <a:extLst>
              <a:ext uri="{FF2B5EF4-FFF2-40B4-BE49-F238E27FC236}">
                <a16:creationId xmlns:a16="http://schemas.microsoft.com/office/drawing/2014/main" id="{B257FB48-0C62-E042-A322-A9B67A98FD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25388" y="2746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0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Enrollment &amp; ADA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8" y="1442417"/>
            <a:ext cx="8327613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19800" y="2283023"/>
            <a:ext cx="2427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Enrollment 19/20 563 vs. 587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H="1">
            <a:off x="5912746" y="2546866"/>
            <a:ext cx="335654" cy="30126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DF4D617-6142-0843-A26B-9A1CA8C51D3B}"/>
              </a:ext>
            </a:extLst>
          </p:cNvPr>
          <p:cNvSpPr txBox="1"/>
          <p:nvPr/>
        </p:nvSpPr>
        <p:spPr>
          <a:xfrm>
            <a:off x="6079273" y="1712568"/>
            <a:ext cx="2118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rgbClr val="0099CC"/>
                  </a:solidFill>
                </a:ln>
                <a:solidFill>
                  <a:srgbClr val="0099CC"/>
                </a:solidFill>
              </a:rPr>
              <a:t>Study Conducted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81C46D0-804B-9542-BE7B-612B13EDA400}"/>
              </a:ext>
            </a:extLst>
          </p:cNvPr>
          <p:cNvCxnSpPr/>
          <p:nvPr/>
        </p:nvCxnSpPr>
        <p:spPr>
          <a:xfrm flipH="1">
            <a:off x="5767792" y="2025691"/>
            <a:ext cx="381000" cy="348734"/>
          </a:xfrm>
          <a:prstGeom prst="straightConnector1">
            <a:avLst/>
          </a:prstGeom>
          <a:ln w="19050">
            <a:solidFill>
              <a:srgbClr val="0099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AACEDE12-B824-C645-8E51-6855B6C5743E}"/>
              </a:ext>
            </a:extLst>
          </p:cNvPr>
          <p:cNvSpPr/>
          <p:nvPr/>
        </p:nvSpPr>
        <p:spPr>
          <a:xfrm>
            <a:off x="5744384" y="2898305"/>
            <a:ext cx="275416" cy="32258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B19869-7DAF-CD48-84E8-B459CEA97E98}"/>
              </a:ext>
            </a:extLst>
          </p:cNvPr>
          <p:cNvSpPr/>
          <p:nvPr/>
        </p:nvSpPr>
        <p:spPr>
          <a:xfrm>
            <a:off x="6019800" y="2961841"/>
            <a:ext cx="290108" cy="316226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B13714E-9BCB-E644-ADF9-327A0A5E5070}"/>
              </a:ext>
            </a:extLst>
          </p:cNvPr>
          <p:cNvCxnSpPr>
            <a:cxnSpLocks/>
          </p:cNvCxnSpPr>
          <p:nvPr/>
        </p:nvCxnSpPr>
        <p:spPr>
          <a:xfrm flipH="1">
            <a:off x="6355989" y="2791923"/>
            <a:ext cx="229335" cy="206842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947576C-06D1-6248-B97D-DC0865D91569}"/>
              </a:ext>
            </a:extLst>
          </p:cNvPr>
          <p:cNvSpPr txBox="1"/>
          <p:nvPr/>
        </p:nvSpPr>
        <p:spPr>
          <a:xfrm>
            <a:off x="6512440" y="2587567"/>
            <a:ext cx="1881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Enrollment 20/21 550 (estimated)</a:t>
            </a:r>
          </a:p>
        </p:txBody>
      </p:sp>
    </p:spTree>
    <p:extLst>
      <p:ext uri="{BB962C8B-B14F-4D97-AF65-F5344CB8AC3E}">
        <p14:creationId xmlns:p14="http://schemas.microsoft.com/office/powerpoint/2010/main" val="383853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Class Size Projections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304422"/>
              </p:ext>
            </p:extLst>
          </p:nvPr>
        </p:nvGraphicFramePr>
        <p:xfrm>
          <a:off x="381000" y="1219199"/>
          <a:ext cx="7391400" cy="5052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3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3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78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557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Grade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FY19-20 Enrollment (6.3.20)*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FY20-21 Enrollment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FY20-21 Packets Out</a:t>
                      </a:r>
                    </a:p>
                  </a:txBody>
                  <a:tcPr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Total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FY19-20</a:t>
                      </a:r>
                      <a:r>
                        <a:rPr lang="en-US" sz="1700" baseline="0" dirty="0"/>
                        <a:t> vs. FY20-21</a:t>
                      </a:r>
                      <a:endParaRPr lang="en-US" sz="1700" dirty="0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(4)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(9)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(6)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(7)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(13)</a:t>
                      </a:r>
                      <a:endParaRPr lang="en-US" sz="17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SDC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19316983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6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(3)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7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8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(7)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0305">
                <a:tc>
                  <a:txBody>
                    <a:bodyPr/>
                    <a:lstStyle/>
                    <a:p>
                      <a:pPr algn="r"/>
                      <a:r>
                        <a:rPr lang="en-US" sz="1700" b="1" dirty="0"/>
                        <a:t>Total: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(37)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271234"/>
            <a:ext cx="6781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*Packets out, in addition to inquiries</a:t>
            </a:r>
            <a:r>
              <a:rPr lang="en-US" sz="1500" i="1" dirty="0"/>
              <a:t>.</a:t>
            </a:r>
          </a:p>
          <a:p>
            <a:r>
              <a:rPr lang="en-US" sz="1200" i="1" dirty="0"/>
              <a:t>**Enrollment based on the outcome of IEP meetings.</a:t>
            </a:r>
          </a:p>
        </p:txBody>
      </p:sp>
    </p:spTree>
    <p:extLst>
      <p:ext uri="{BB962C8B-B14F-4D97-AF65-F5344CB8AC3E}">
        <p14:creationId xmlns:p14="http://schemas.microsoft.com/office/powerpoint/2010/main" val="1919865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077200" cy="944562"/>
          </a:xfrm>
        </p:spPr>
        <p:txBody>
          <a:bodyPr/>
          <a:lstStyle/>
          <a:p>
            <a:r>
              <a:rPr lang="en-US" sz="4200" dirty="0"/>
              <a:t>Average Projected Class Sizes - Elementary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868956"/>
              </p:ext>
            </p:extLst>
          </p:nvPr>
        </p:nvGraphicFramePr>
        <p:xfrm>
          <a:off x="107727" y="1417638"/>
          <a:ext cx="8266117" cy="4286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6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7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942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Grade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Expected Enrollment</a:t>
                      </a:r>
                    </a:p>
                  </a:txBody>
                  <a:tcPr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Total Teachers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 dirty="0"/>
                        <a:t>Average Class Size</a:t>
                      </a:r>
                    </a:p>
                  </a:txBody>
                  <a:tcPr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K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1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(3)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 (14.00)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2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17.33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3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(4)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20.66 (15.5)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4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/>
                        <a:t>5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537"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/>
                        <a:t>SDC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0000382"/>
                  </a:ext>
                </a:extLst>
              </a:tr>
              <a:tr h="693337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/>
                        <a:t>Total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(20)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SDC teacher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17.88 (16.1)</a:t>
                      </a:r>
                    </a:p>
                  </a:txBody>
                  <a:tcPr marL="9525" marR="9525" marT="9525" marB="0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0D728C-2642-264D-9302-6B31F6FB0629}"/>
              </a:ext>
            </a:extLst>
          </p:cNvPr>
          <p:cNvSpPr/>
          <p:nvPr/>
        </p:nvSpPr>
        <p:spPr>
          <a:xfrm>
            <a:off x="367301" y="2743200"/>
            <a:ext cx="7848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200" dirty="0"/>
          </a:p>
          <a:p>
            <a:r>
              <a:rPr lang="en-US" sz="1200" dirty="0"/>
              <a:t>Summary does not include Special Education resource teacher (1),  Intervention teachers (4), K-3 Engineering teacher (.4), Enrichment teachers (shared with middle school) or Physical Education (1.38 FTE K-8).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323786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772400" cy="1143000"/>
          </a:xfrm>
        </p:spPr>
        <p:txBody>
          <a:bodyPr/>
          <a:lstStyle/>
          <a:p>
            <a:r>
              <a:rPr lang="en-US" sz="4200" dirty="0"/>
              <a:t>Possible COVID Related Projects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11F6DD-8FC6-A748-805E-AFA4A3C62A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40737"/>
              </p:ext>
            </p:extLst>
          </p:nvPr>
        </p:nvGraphicFramePr>
        <p:xfrm>
          <a:off x="457200" y="1417637"/>
          <a:ext cx="7467600" cy="5181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val="424169186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945875891"/>
                    </a:ext>
                  </a:extLst>
                </a:gridCol>
              </a:tblGrid>
              <a:tr h="39566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+mj-lt"/>
                        </a:rP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+mj-lt"/>
                        </a:rPr>
                        <a:t>Estimated Expenditure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38843"/>
                  </a:ext>
                </a:extLst>
              </a:tr>
              <a:tr h="625050">
                <a:tc>
                  <a:txBody>
                    <a:bodyPr/>
                    <a:lstStyle/>
                    <a:p>
                      <a:r>
                        <a:rPr lang="en-US" dirty="0">
                          <a:latin typeface="+mj-lt"/>
                        </a:rPr>
                        <a:t>Shade structure extension – Kindergarten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j-lt"/>
                        </a:rPr>
                        <a:t>$20,000+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211214"/>
                  </a:ext>
                </a:extLst>
              </a:tr>
              <a:tr h="655785">
                <a:tc>
                  <a:txBody>
                    <a:bodyPr/>
                    <a:lstStyle/>
                    <a:p>
                      <a:r>
                        <a:rPr lang="en-US" dirty="0">
                          <a:latin typeface="+mj-lt"/>
                        </a:rPr>
                        <a:t>Shade structure(s) for middle school area(s)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39847"/>
                  </a:ext>
                </a:extLst>
              </a:tr>
              <a:tr h="925864">
                <a:tc>
                  <a:txBody>
                    <a:bodyPr/>
                    <a:lstStyle/>
                    <a:p>
                      <a:r>
                        <a:rPr lang="en-US" dirty="0">
                          <a:latin typeface="+mj-lt"/>
                        </a:rPr>
                        <a:t>Shade structure for area on upper 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+mj-lt"/>
                        </a:rPr>
                        <a:t>$35,000+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23298"/>
                  </a:ext>
                </a:extLst>
              </a:tr>
              <a:tr h="712203">
                <a:tc>
                  <a:txBody>
                    <a:bodyPr/>
                    <a:lstStyle/>
                    <a:p>
                      <a:r>
                        <a:rPr lang="en-US" dirty="0">
                          <a:latin typeface="+mj-lt"/>
                        </a:rPr>
                        <a:t>Additional hand washing stations</a:t>
                      </a:r>
                    </a:p>
                    <a:p>
                      <a:r>
                        <a:rPr lang="en-US" dirty="0">
                          <a:latin typeface="+mj-lt"/>
                        </a:rPr>
                        <a:t> converting water fountains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524296"/>
                  </a:ext>
                </a:extLst>
              </a:tr>
              <a:tr h="925864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Additional hand washing stations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in front of classrooms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73266"/>
                  </a:ext>
                </a:extLst>
              </a:tr>
              <a:tr h="925864"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Additional hand washing stations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 added to restrooms on the asphalt</a:t>
                      </a:r>
                    </a:p>
                    <a:p>
                      <a:endParaRPr lang="en-US" sz="180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037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46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7620000" cy="1905000"/>
          </a:xfrm>
        </p:spPr>
        <p:txBody>
          <a:bodyPr anchor="ctr">
            <a:normAutofit/>
          </a:bodyPr>
          <a:lstStyle/>
          <a:p>
            <a:pPr marL="114300" indent="0" algn="ctr">
              <a:buNone/>
            </a:pPr>
            <a:r>
              <a:rPr lang="en-US" sz="4000" dirty="0"/>
              <a:t>Questions?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289D2-EAC5-4A9C-9E8C-F14AEFC33CB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7634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3156</TotalTime>
  <Words>1346</Words>
  <Application>Microsoft Macintosh PowerPoint</Application>
  <PresentationFormat>On-screen Show (4:3)</PresentationFormat>
  <Paragraphs>448</Paragraphs>
  <Slides>16</Slides>
  <Notes>16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Adjacency</vt:lpstr>
      <vt:lpstr>PowerPoint Presentation</vt:lpstr>
      <vt:lpstr>Overview</vt:lpstr>
      <vt:lpstr>FY19-20 – Estimated Actuals</vt:lpstr>
      <vt:lpstr>FY20-21 Proposed Budget - Revenues</vt:lpstr>
      <vt:lpstr>FY20-21 Proposed Budget – Expenditures</vt:lpstr>
      <vt:lpstr>Multi-Year Cost Of CALSTRS &amp; CALPERS</vt:lpstr>
      <vt:lpstr>FY20-21 Proposed Budget – Ending Balance</vt:lpstr>
      <vt:lpstr>Staffing Summary FY20-21</vt:lpstr>
      <vt:lpstr>Staffing Summary FY20-21</vt:lpstr>
      <vt:lpstr>FY20-21 Desired Reserve Wish List</vt:lpstr>
      <vt:lpstr>Multi-Year Projections/Assumptions</vt:lpstr>
      <vt:lpstr>Enrollment &amp; ADA</vt:lpstr>
      <vt:lpstr>Class Size Projections</vt:lpstr>
      <vt:lpstr>Average Projected Class Sizes - Elementary</vt:lpstr>
      <vt:lpstr>Possible COVID Related Projects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Johnson</dc:creator>
  <cp:lastModifiedBy>Microsoft Office User</cp:lastModifiedBy>
  <cp:revision>168</cp:revision>
  <cp:lastPrinted>2020-06-08T15:27:37Z</cp:lastPrinted>
  <dcterms:created xsi:type="dcterms:W3CDTF">2018-06-11T21:58:06Z</dcterms:created>
  <dcterms:modified xsi:type="dcterms:W3CDTF">2020-06-10T16:48:35Z</dcterms:modified>
</cp:coreProperties>
</file>