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7772400" cx="10058400"/>
  <p:notesSz cx="6858000" cy="9144000"/>
  <p:embeddedFontLst>
    <p:embeddedFont>
      <p:font typeface="Roboto Slab"/>
      <p:regular r:id="rId16"/>
      <p:bold r:id="rId17"/>
    </p:embeddedFont>
    <p:embeddedFont>
      <p:font typeface="Robo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21" Type="http://schemas.openxmlformats.org/officeDocument/2006/relationships/font" Target="fonts/Roboto-bold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font" Target="fonts/RobotoSlab-bold.fntdata"/><Relationship Id="rId16" Type="http://schemas.openxmlformats.org/officeDocument/2006/relationships/font" Target="fonts/RobotoSlab-regular.fntdata"/><Relationship Id="rId5" Type="http://schemas.openxmlformats.org/officeDocument/2006/relationships/slide" Target="slides/slide1.xml"/><Relationship Id="rId19" Type="http://schemas.openxmlformats.org/officeDocument/2006/relationships/font" Target="fonts/Roboto-bold.fntdata"/><Relationship Id="rId6" Type="http://schemas.openxmlformats.org/officeDocument/2006/relationships/slide" Target="slides/slide2.xml"/><Relationship Id="rId18" Type="http://schemas.openxmlformats.org/officeDocument/2006/relationships/font" Target="fonts/Roboto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10546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c6f9fe735_0_0:notes"/>
          <p:cNvSpPr/>
          <p:nvPr>
            <p:ph idx="2" type="sldImg"/>
          </p:nvPr>
        </p:nvSpPr>
        <p:spPr>
          <a:xfrm>
            <a:off x="1210464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c6f9fe73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12dde7610c8_0_0:notes"/>
          <p:cNvSpPr/>
          <p:nvPr>
            <p:ph idx="2" type="sldImg"/>
          </p:nvPr>
        </p:nvSpPr>
        <p:spPr>
          <a:xfrm>
            <a:off x="1210546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12dde7610c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12cf4e65008_0_40:notes"/>
          <p:cNvSpPr/>
          <p:nvPr>
            <p:ph idx="2" type="sldImg"/>
          </p:nvPr>
        </p:nvSpPr>
        <p:spPr>
          <a:xfrm>
            <a:off x="1210546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12cf4e65008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12cf4e65008_0_49:notes"/>
          <p:cNvSpPr/>
          <p:nvPr>
            <p:ph idx="2" type="sldImg"/>
          </p:nvPr>
        </p:nvSpPr>
        <p:spPr>
          <a:xfrm>
            <a:off x="1210546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12cf4e65008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12cf4e65008_0_3:notes"/>
          <p:cNvSpPr/>
          <p:nvPr>
            <p:ph idx="2" type="sldImg"/>
          </p:nvPr>
        </p:nvSpPr>
        <p:spPr>
          <a:xfrm>
            <a:off x="1210546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12cf4e65008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12cf4e65008_0_23:notes"/>
          <p:cNvSpPr/>
          <p:nvPr>
            <p:ph idx="2" type="sldImg"/>
          </p:nvPr>
        </p:nvSpPr>
        <p:spPr>
          <a:xfrm>
            <a:off x="1210546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12cf4e65008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2dde7610c8_0_6:notes"/>
          <p:cNvSpPr/>
          <p:nvPr>
            <p:ph idx="2" type="sldImg"/>
          </p:nvPr>
        </p:nvSpPr>
        <p:spPr>
          <a:xfrm>
            <a:off x="1210546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12dde7610c8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2cf4e65008_0_9:notes"/>
          <p:cNvSpPr/>
          <p:nvPr>
            <p:ph idx="2" type="sldImg"/>
          </p:nvPr>
        </p:nvSpPr>
        <p:spPr>
          <a:xfrm>
            <a:off x="1210546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12cf4e65008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2cf4e65008_0_30:notes"/>
          <p:cNvSpPr/>
          <p:nvPr>
            <p:ph idx="2" type="sldImg"/>
          </p:nvPr>
        </p:nvSpPr>
        <p:spPr>
          <a:xfrm>
            <a:off x="1210546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12cf4e65008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22079c1aa3_0_0:notes"/>
          <p:cNvSpPr/>
          <p:nvPr>
            <p:ph idx="2" type="sldImg"/>
          </p:nvPr>
        </p:nvSpPr>
        <p:spPr>
          <a:xfrm>
            <a:off x="1210546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122079c1aa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122079c1aa3_0_6:notes"/>
          <p:cNvSpPr/>
          <p:nvPr>
            <p:ph idx="2" type="sldImg"/>
          </p:nvPr>
        </p:nvSpPr>
        <p:spPr>
          <a:xfrm>
            <a:off x="1210546" y="685800"/>
            <a:ext cx="4437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122079c1aa3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677280" y="1016382"/>
            <a:ext cx="1189788" cy="1699912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7191319" y="5051544"/>
            <a:ext cx="1189788" cy="1699912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795562" y="4257501"/>
            <a:ext cx="467400" cy="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title"/>
          </p:nvPr>
        </p:nvSpPr>
        <p:spPr>
          <a:xfrm>
            <a:off x="1848332" y="1796598"/>
            <a:ext cx="6361800" cy="22023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900"/>
              <a:buNone/>
              <a:defRPr sz="49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848332" y="4608058"/>
            <a:ext cx="6361800" cy="1373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Roboto Slab"/>
              <a:buNone/>
              <a:defRPr sz="30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Roboto Slab"/>
              <a:buNone/>
              <a:defRPr sz="30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Roboto Slab"/>
              <a:buNone/>
              <a:defRPr sz="30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Roboto Slab"/>
              <a:buNone/>
              <a:defRPr sz="30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Roboto Slab"/>
              <a:buNone/>
              <a:defRPr sz="30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Roboto Slab"/>
              <a:buNone/>
              <a:defRPr sz="30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Roboto Slab"/>
              <a:buNone/>
              <a:defRPr sz="30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Roboto Slab"/>
              <a:buNone/>
              <a:defRPr sz="30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000"/>
              <a:buFont typeface="Roboto Slab"/>
              <a:buNone/>
              <a:defRPr sz="30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795562" y="4257501"/>
            <a:ext cx="467400" cy="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" name="Google Shape;18;p3"/>
          <p:cNvSpPr txBox="1"/>
          <p:nvPr>
            <p:ph type="title"/>
          </p:nvPr>
        </p:nvSpPr>
        <p:spPr>
          <a:xfrm>
            <a:off x="528825" y="2667036"/>
            <a:ext cx="9044400" cy="13713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541819" y="1904429"/>
            <a:ext cx="467400" cy="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426690" y="692127"/>
            <a:ext cx="9204900" cy="10368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26690" y="2251290"/>
            <a:ext cx="9204900" cy="465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68300" lvl="0" marL="4572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 rtl="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 rtl="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 rtl="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 rtl="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 rtl="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 rtl="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 rtl="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 rtl="0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541819" y="1904429"/>
            <a:ext cx="467400" cy="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" name="Google Shape;27;p5"/>
          <p:cNvSpPr txBox="1"/>
          <p:nvPr>
            <p:ph type="title"/>
          </p:nvPr>
        </p:nvSpPr>
        <p:spPr>
          <a:xfrm>
            <a:off x="426690" y="692127"/>
            <a:ext cx="9204900" cy="10368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426690" y="2251291"/>
            <a:ext cx="4399800" cy="465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36550" lvl="0" marL="457200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23850" lvl="1" marL="914400" rtl="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 rtl="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 rtl="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 rtl="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 rtl="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 rtl="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 rtl="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 rtl="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5231820" y="2251291"/>
            <a:ext cx="4399800" cy="46527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36550" lvl="0" marL="457200" rtl="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indent="-323850" lvl="1" marL="914400" rtl="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 rtl="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 rtl="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 rtl="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 rtl="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 rtl="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 rtl="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 rtl="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426690" y="692127"/>
            <a:ext cx="9204900" cy="10368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538140" y="2134107"/>
            <a:ext cx="364800" cy="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" name="Google Shape;36;p7"/>
          <p:cNvSpPr txBox="1"/>
          <p:nvPr>
            <p:ph type="title"/>
          </p:nvPr>
        </p:nvSpPr>
        <p:spPr>
          <a:xfrm>
            <a:off x="426690" y="839573"/>
            <a:ext cx="3088800" cy="11418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426690" y="2408749"/>
            <a:ext cx="3088800" cy="4051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23850" lvl="0" marL="457200" rtl="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23850" lvl="1" marL="914400" rtl="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2pPr>
            <a:lvl3pPr indent="-323850" lvl="2" marL="1371600" rtl="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3pPr>
            <a:lvl4pPr indent="-323850" lvl="3" marL="1828800" rtl="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4pPr>
            <a:lvl5pPr indent="-323850" lvl="4" marL="2286000" rtl="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5pPr>
            <a:lvl6pPr indent="-323850" lvl="5" marL="2743200" rtl="0">
              <a:spcBef>
                <a:spcPts val="2000"/>
              </a:spcBef>
              <a:spcAft>
                <a:spcPts val="0"/>
              </a:spcAft>
              <a:buSzPts val="1500"/>
              <a:buChar char="■"/>
              <a:defRPr sz="1500"/>
            </a:lvl6pPr>
            <a:lvl7pPr indent="-323850" lvl="6" marL="3200400" rtl="0">
              <a:spcBef>
                <a:spcPts val="2000"/>
              </a:spcBef>
              <a:spcAft>
                <a:spcPts val="0"/>
              </a:spcAft>
              <a:buSzPts val="1500"/>
              <a:buChar char="●"/>
              <a:defRPr sz="1500"/>
            </a:lvl7pPr>
            <a:lvl8pPr indent="-323850" lvl="7" marL="3657600" rtl="0">
              <a:spcBef>
                <a:spcPts val="2000"/>
              </a:spcBef>
              <a:spcAft>
                <a:spcPts val="0"/>
              </a:spcAft>
              <a:buSzPts val="1500"/>
              <a:buChar char="○"/>
              <a:defRPr sz="1500"/>
            </a:lvl8pPr>
            <a:lvl9pPr indent="-323850" lvl="8" marL="4114800" rtl="0">
              <a:spcBef>
                <a:spcPts val="2000"/>
              </a:spcBef>
              <a:spcAft>
                <a:spcPts val="2000"/>
              </a:spcAft>
              <a:buSzPts val="1500"/>
              <a:buChar char="■"/>
              <a:defRPr sz="15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539275" y="795373"/>
            <a:ext cx="6180600" cy="61818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1pPr>
            <a:lvl2pPr lvl="1" rtl="0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2pPr>
            <a:lvl3pPr lvl="2" rtl="0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3pPr>
            <a:lvl4pPr lvl="3" rtl="0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4pPr>
            <a:lvl5pPr lvl="4" rtl="0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5pPr>
            <a:lvl6pPr lvl="5" rtl="0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6pPr>
            <a:lvl7pPr lvl="6" rtl="0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7pPr>
            <a:lvl8pPr lvl="7" rtl="0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8pPr>
            <a:lvl9pPr lvl="8" rtl="0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9pPr>
          </a:lstStyle>
          <a:p/>
        </p:txBody>
      </p:sp>
      <p:sp>
        <p:nvSpPr>
          <p:cNvPr id="41" name="Google Shape;41;p8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5029200" y="-113"/>
            <a:ext cx="5029200" cy="7772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113100" lIns="113100" spcFirstLastPara="1" rIns="113100" wrap="square" tIns="113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532643" y="6793205"/>
            <a:ext cx="594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" name="Google Shape;45;p9"/>
          <p:cNvSpPr txBox="1"/>
          <p:nvPr>
            <p:ph type="title"/>
          </p:nvPr>
        </p:nvSpPr>
        <p:spPr>
          <a:xfrm>
            <a:off x="292050" y="1827047"/>
            <a:ext cx="4449600" cy="22761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9pPr>
          </a:lstStyle>
          <a:p/>
        </p:txBody>
      </p:sp>
      <p:sp>
        <p:nvSpPr>
          <p:cNvPr id="46" name="Google Shape;46;p9"/>
          <p:cNvSpPr txBox="1"/>
          <p:nvPr>
            <p:ph idx="1" type="subTitle"/>
          </p:nvPr>
        </p:nvSpPr>
        <p:spPr>
          <a:xfrm>
            <a:off x="292050" y="4184268"/>
            <a:ext cx="4449600" cy="20331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600"/>
              <a:buNone/>
              <a:defRPr sz="2600">
                <a:solidFill>
                  <a:schemeClr val="accent5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600"/>
              <a:buNone/>
              <a:defRPr sz="2600">
                <a:solidFill>
                  <a:schemeClr val="accent5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600"/>
              <a:buNone/>
              <a:defRPr sz="2600">
                <a:solidFill>
                  <a:schemeClr val="accent5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600"/>
              <a:buNone/>
              <a:defRPr sz="2600">
                <a:solidFill>
                  <a:schemeClr val="accent5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600"/>
              <a:buNone/>
              <a:defRPr sz="2600">
                <a:solidFill>
                  <a:schemeClr val="accent5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600"/>
              <a:buNone/>
              <a:defRPr sz="2600">
                <a:solidFill>
                  <a:schemeClr val="accent5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600"/>
              <a:buNone/>
              <a:defRPr sz="2600">
                <a:solidFill>
                  <a:schemeClr val="accent5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600"/>
              <a:buNone/>
              <a:defRPr sz="2600">
                <a:solidFill>
                  <a:schemeClr val="accent5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600"/>
              <a:buNone/>
              <a:defRPr sz="26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2" type="body"/>
          </p:nvPr>
        </p:nvSpPr>
        <p:spPr>
          <a:xfrm>
            <a:off x="5433450" y="1094347"/>
            <a:ext cx="4220700" cy="55836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indent="-368300" lvl="0" marL="457200" rtl="0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 rtl="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 rtl="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 rtl="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 rtl="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 rtl="0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 rtl="0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 rtl="0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 rtl="0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51450" y="6397629"/>
            <a:ext cx="6598800" cy="9048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65" y="7671647"/>
            <a:ext cx="10058100" cy="100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13100" lIns="113100" spcFirstLastPara="1" rIns="113100" wrap="square" tIns="113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426690" y="1741480"/>
            <a:ext cx="9204900" cy="23247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100"/>
              <a:buNone/>
              <a:defRPr sz="16100">
                <a:solidFill>
                  <a:schemeClr val="accent5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100"/>
              <a:buNone/>
              <a:defRPr sz="16100">
                <a:solidFill>
                  <a:schemeClr val="accent5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100"/>
              <a:buNone/>
              <a:defRPr sz="16100">
                <a:solidFill>
                  <a:schemeClr val="accent5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100"/>
              <a:buNone/>
              <a:defRPr sz="16100">
                <a:solidFill>
                  <a:schemeClr val="accent5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100"/>
              <a:buNone/>
              <a:defRPr sz="16100">
                <a:solidFill>
                  <a:schemeClr val="accent5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100"/>
              <a:buNone/>
              <a:defRPr sz="16100">
                <a:solidFill>
                  <a:schemeClr val="accent5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100"/>
              <a:buNone/>
              <a:defRPr sz="16100">
                <a:solidFill>
                  <a:schemeClr val="accent5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100"/>
              <a:buNone/>
              <a:defRPr sz="16100">
                <a:solidFill>
                  <a:schemeClr val="accent5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6100"/>
              <a:buNone/>
              <a:defRPr sz="161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426690" y="4411613"/>
            <a:ext cx="9204900" cy="16194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68300" lvl="0" marL="457200" rtl="0" algn="ctr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indent="-336550" lvl="1" marL="914400" rtl="0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2pPr>
            <a:lvl3pPr indent="-336550" lvl="2" marL="1371600" rtl="0" algn="ctr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3pPr>
            <a:lvl4pPr indent="-336550" lvl="3" marL="1828800" rtl="0" algn="ctr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4pPr>
            <a:lvl5pPr indent="-336550" lvl="4" marL="2286000" rtl="0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5pPr>
            <a:lvl6pPr indent="-336550" lvl="5" marL="2743200" rtl="0" algn="ctr">
              <a:spcBef>
                <a:spcPts val="2000"/>
              </a:spcBef>
              <a:spcAft>
                <a:spcPts val="0"/>
              </a:spcAft>
              <a:buSzPts val="1700"/>
              <a:buChar char="■"/>
              <a:defRPr/>
            </a:lvl6pPr>
            <a:lvl7pPr indent="-336550" lvl="6" marL="3200400" rtl="0" algn="ctr">
              <a:spcBef>
                <a:spcPts val="2000"/>
              </a:spcBef>
              <a:spcAft>
                <a:spcPts val="0"/>
              </a:spcAft>
              <a:buSzPts val="1700"/>
              <a:buChar char="●"/>
              <a:defRPr/>
            </a:lvl7pPr>
            <a:lvl8pPr indent="-336550" lvl="7" marL="3657600" rtl="0" algn="ctr">
              <a:spcBef>
                <a:spcPts val="2000"/>
              </a:spcBef>
              <a:spcAft>
                <a:spcPts val="0"/>
              </a:spcAft>
              <a:buSzPts val="1700"/>
              <a:buChar char="○"/>
              <a:defRPr/>
            </a:lvl8pPr>
            <a:lvl9pPr indent="-336550" lvl="8" marL="4114800" rtl="0" algn="ctr">
              <a:spcBef>
                <a:spcPts val="2000"/>
              </a:spcBef>
              <a:spcAft>
                <a:spcPts val="2000"/>
              </a:spcAft>
              <a:buSzPts val="17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gradFill>
          <a:gsLst>
            <a:gs pos="0">
              <a:srgbClr val="2EB8FC"/>
            </a:gs>
            <a:gs pos="100000">
              <a:srgbClr val="096D9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26690" y="692127"/>
            <a:ext cx="9204900" cy="1036800"/>
          </a:xfrm>
          <a:prstGeom prst="rect">
            <a:avLst/>
          </a:prstGeom>
          <a:noFill/>
          <a:ln>
            <a:noFill/>
          </a:ln>
        </p:spPr>
        <p:txBody>
          <a:bodyPr anchorCtr="0" anchor="b" bIns="113100" lIns="113100" spcFirstLastPara="1" rIns="113100" wrap="square" tIns="1131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Roboto Slab"/>
              <a:buNone/>
              <a:defRPr sz="37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Roboto Slab"/>
              <a:buNone/>
              <a:defRPr sz="37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Roboto Slab"/>
              <a:buNone/>
              <a:defRPr sz="37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Roboto Slab"/>
              <a:buNone/>
              <a:defRPr sz="37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Roboto Slab"/>
              <a:buNone/>
              <a:defRPr sz="37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Roboto Slab"/>
              <a:buNone/>
              <a:defRPr sz="37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Roboto Slab"/>
              <a:buNone/>
              <a:defRPr sz="37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Roboto Slab"/>
              <a:buNone/>
              <a:defRPr sz="37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Roboto Slab"/>
              <a:buNone/>
              <a:defRPr sz="37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26690" y="2251290"/>
            <a:ext cx="9204900" cy="4652700"/>
          </a:xfrm>
          <a:prstGeom prst="rect">
            <a:avLst/>
          </a:prstGeom>
          <a:noFill/>
          <a:ln>
            <a:noFill/>
          </a:ln>
        </p:spPr>
        <p:txBody>
          <a:bodyPr anchorCtr="0" anchor="t" bIns="113100" lIns="113100" spcFirstLastPara="1" rIns="113100" wrap="square" tIns="11310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Roboto"/>
              <a:buChar char="●"/>
              <a:defRPr sz="2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36550" lvl="1" marL="9144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oboto"/>
              <a:buChar char="○"/>
              <a:defRPr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36550" lvl="2" marL="13716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oboto"/>
              <a:buChar char="■"/>
              <a:defRPr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36550" lvl="3" marL="18288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oboto"/>
              <a:buChar char="●"/>
              <a:defRPr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36550" lvl="4" marL="22860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oboto"/>
              <a:buChar char="○"/>
              <a:defRPr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36550" lvl="5" marL="27432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oboto"/>
              <a:buChar char="■"/>
              <a:defRPr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36550" lvl="6" marL="32004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oboto"/>
              <a:buChar char="●"/>
              <a:defRPr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36550" lvl="7" marL="36576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oboto"/>
              <a:buChar char="○"/>
              <a:defRPr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36550" lvl="8" marL="4114800" rtl="0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  <a:buClr>
                <a:schemeClr val="dk1"/>
              </a:buClr>
              <a:buSzPts val="1700"/>
              <a:buFont typeface="Roboto"/>
              <a:buChar char="■"/>
              <a:defRPr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319704" y="7046639"/>
            <a:ext cx="603600" cy="59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3100" lIns="113100" spcFirstLastPara="1" rIns="113100" wrap="square" tIns="113100">
            <a:noAutofit/>
          </a:bodyPr>
          <a:lstStyle>
            <a:lvl1pPr lvl="0" rtl="0" algn="r">
              <a:buNone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13"/>
          <p:cNvGrpSpPr/>
          <p:nvPr/>
        </p:nvGrpSpPr>
        <p:grpSpPr>
          <a:xfrm>
            <a:off x="675000" y="691875"/>
            <a:ext cx="8708400" cy="6414000"/>
            <a:chOff x="675000" y="691875"/>
            <a:chExt cx="8708400" cy="6414000"/>
          </a:xfrm>
        </p:grpSpPr>
        <p:grpSp>
          <p:nvGrpSpPr>
            <p:cNvPr id="64" name="Google Shape;64;p13"/>
            <p:cNvGrpSpPr/>
            <p:nvPr/>
          </p:nvGrpSpPr>
          <p:grpSpPr>
            <a:xfrm>
              <a:off x="675000" y="691875"/>
              <a:ext cx="8708400" cy="6414000"/>
              <a:chOff x="675000" y="691875"/>
              <a:chExt cx="8708400" cy="6414000"/>
            </a:xfrm>
          </p:grpSpPr>
          <p:sp>
            <p:nvSpPr>
              <p:cNvPr id="65" name="Google Shape;65;p13"/>
              <p:cNvSpPr/>
              <p:nvPr/>
            </p:nvSpPr>
            <p:spPr>
              <a:xfrm>
                <a:off x="675000" y="691875"/>
                <a:ext cx="8708400" cy="3584700"/>
              </a:xfrm>
              <a:prstGeom prst="rect">
                <a:avLst/>
              </a:prstGeom>
              <a:solidFill>
                <a:schemeClr val="dk1"/>
              </a:solidFill>
              <a:ln cap="flat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" name="Google Shape;66;p13"/>
              <p:cNvSpPr/>
              <p:nvPr/>
            </p:nvSpPr>
            <p:spPr>
              <a:xfrm>
                <a:off x="675000" y="4035075"/>
                <a:ext cx="8708400" cy="3070800"/>
              </a:xfrm>
              <a:prstGeom prst="rect">
                <a:avLst/>
              </a:prstGeom>
              <a:gradFill>
                <a:gsLst>
                  <a:gs pos="0">
                    <a:srgbClr val="1077D2"/>
                  </a:gs>
                  <a:gs pos="100000">
                    <a:srgbClr val="093153"/>
                  </a:gs>
                </a:gsLst>
                <a:path path="circle">
                  <a:fillToRect b="50%" l="50%" r="50%" t="50%"/>
                </a:path>
                <a:tileRect/>
              </a:gradFill>
              <a:ln cap="flat" cmpd="sng" w="19050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cxnSp>
            <p:nvCxnSpPr>
              <p:cNvPr id="67" name="Google Shape;67;p13"/>
              <p:cNvCxnSpPr/>
              <p:nvPr/>
            </p:nvCxnSpPr>
            <p:spPr>
              <a:xfrm>
                <a:off x="684525" y="4035066"/>
                <a:ext cx="8689200" cy="0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cxnSp>
          <p:nvCxnSpPr>
            <p:cNvPr id="68" name="Google Shape;68;p13"/>
            <p:cNvCxnSpPr/>
            <p:nvPr/>
          </p:nvCxnSpPr>
          <p:spPr>
            <a:xfrm>
              <a:off x="4786350" y="6159150"/>
              <a:ext cx="485700" cy="0"/>
            </a:xfrm>
            <a:prstGeom prst="straightConnector1">
              <a:avLst/>
            </a:prstGeom>
            <a:noFill/>
            <a:ln cap="flat" cmpd="sng" w="1905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pic>
        <p:nvPicPr>
          <p:cNvPr id="69" name="Google Shape;69;p13"/>
          <p:cNvPicPr preferRelativeResize="0"/>
          <p:nvPr/>
        </p:nvPicPr>
        <p:blipFill rotWithShape="1">
          <a:blip r:embed="rId3">
            <a:alphaModFix/>
          </a:blip>
          <a:srcRect b="39" l="0" r="0" t="29"/>
          <a:stretch/>
        </p:blipFill>
        <p:spPr>
          <a:xfrm>
            <a:off x="4052806" y="844275"/>
            <a:ext cx="1952783" cy="1901351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3"/>
          <p:cNvSpPr txBox="1"/>
          <p:nvPr>
            <p:ph idx="4294967295" type="title"/>
          </p:nvPr>
        </p:nvSpPr>
        <p:spPr>
          <a:xfrm>
            <a:off x="1011450" y="2682900"/>
            <a:ext cx="8035500" cy="11334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2022-23 Universal Meal Plan </a:t>
            </a:r>
            <a:endParaRPr sz="4500">
              <a:solidFill>
                <a:schemeClr val="dk2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1" name="Google Shape;71;p13"/>
          <p:cNvSpPr txBox="1"/>
          <p:nvPr>
            <p:ph idx="4294967295" type="body"/>
          </p:nvPr>
        </p:nvSpPr>
        <p:spPr>
          <a:xfrm>
            <a:off x="836175" y="4413950"/>
            <a:ext cx="8444100" cy="2425500"/>
          </a:xfrm>
          <a:prstGeom prst="rect">
            <a:avLst/>
          </a:prstGeom>
        </p:spPr>
        <p:txBody>
          <a:bodyPr anchorCtr="0" anchor="t" bIns="113100" lIns="113100" spcFirstLastPara="1" rIns="113100" wrap="square" tIns="1131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mbria"/>
                <a:ea typeface="Cambria"/>
                <a:cs typeface="Cambria"/>
                <a:sym typeface="Cambria"/>
              </a:rPr>
              <a:t>Rancho Santa Fe School District</a:t>
            </a:r>
            <a:r>
              <a:rPr b="1" lang="en">
                <a:latin typeface="Cambria"/>
                <a:ea typeface="Cambria"/>
                <a:cs typeface="Cambria"/>
                <a:sym typeface="Cambria"/>
              </a:rPr>
              <a:t> </a:t>
            </a:r>
            <a:endParaRPr b="1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ambria"/>
                <a:ea typeface="Cambria"/>
                <a:cs typeface="Cambria"/>
                <a:sym typeface="Cambria"/>
              </a:rPr>
              <a:t>Donna S. Tripi , Superintendent 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ambria"/>
                <a:ea typeface="Cambria"/>
                <a:cs typeface="Cambria"/>
                <a:sym typeface="Cambria"/>
              </a:rPr>
              <a:t>Allison Oppeltz, Director of Finance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ambria"/>
                <a:ea typeface="Cambria"/>
                <a:cs typeface="Cambria"/>
                <a:sym typeface="Cambria"/>
              </a:rPr>
              <a:t>Special Board of Education Meeting 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Cambria"/>
                <a:ea typeface="Cambria"/>
                <a:cs typeface="Cambria"/>
                <a:sym typeface="Cambria"/>
              </a:rPr>
              <a:t>May 26, 2022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4"/>
          <p:cNvPicPr preferRelativeResize="0"/>
          <p:nvPr/>
        </p:nvPicPr>
        <p:blipFill rotWithShape="1">
          <a:blip r:embed="rId3">
            <a:alphaModFix/>
          </a:blip>
          <a:srcRect b="39" l="0" r="0" t="29"/>
          <a:stretch/>
        </p:blipFill>
        <p:spPr>
          <a:xfrm>
            <a:off x="7984331" y="157625"/>
            <a:ext cx="1952783" cy="1901351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4"/>
          <p:cNvSpPr txBox="1"/>
          <p:nvPr/>
        </p:nvSpPr>
        <p:spPr>
          <a:xfrm>
            <a:off x="545650" y="642650"/>
            <a:ext cx="72873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6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78" name="Google Shape;78;p14"/>
          <p:cNvSpPr txBox="1"/>
          <p:nvPr/>
        </p:nvSpPr>
        <p:spPr>
          <a:xfrm>
            <a:off x="545650" y="1535450"/>
            <a:ext cx="93915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654750" y="6743900"/>
            <a:ext cx="8748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455825" y="2606400"/>
            <a:ext cx="8800800" cy="26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3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What is the best </a:t>
            </a:r>
            <a:r>
              <a:rPr lang="en" sz="53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decision for the district in the</a:t>
            </a:r>
            <a:r>
              <a:rPr lang="en" sz="53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5300">
              <a:solidFill>
                <a:srgbClr val="22222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3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short </a:t>
            </a:r>
            <a:r>
              <a:rPr lang="en" sz="530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and</a:t>
            </a:r>
            <a:r>
              <a:rPr lang="en" sz="53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 long term? </a:t>
            </a:r>
            <a:endParaRPr sz="5300">
              <a:solidFill>
                <a:srgbClr val="22222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5"/>
          <p:cNvPicPr preferRelativeResize="0"/>
          <p:nvPr/>
        </p:nvPicPr>
        <p:blipFill rotWithShape="1">
          <a:blip r:embed="rId3">
            <a:alphaModFix/>
          </a:blip>
          <a:srcRect b="39" l="0" r="0" t="29"/>
          <a:stretch/>
        </p:blipFill>
        <p:spPr>
          <a:xfrm>
            <a:off x="7889181" y="122575"/>
            <a:ext cx="1952783" cy="1901351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5"/>
          <p:cNvSpPr txBox="1"/>
          <p:nvPr/>
        </p:nvSpPr>
        <p:spPr>
          <a:xfrm>
            <a:off x="555175" y="372900"/>
            <a:ext cx="8361300" cy="140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Cambria"/>
                <a:ea typeface="Cambria"/>
                <a:cs typeface="Cambria"/>
                <a:sym typeface="Cambria"/>
              </a:rPr>
              <a:t>No Reimbursement Updated </a:t>
            </a:r>
            <a:endParaRPr b="1" sz="36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Cambria"/>
                <a:ea typeface="Cambria"/>
                <a:cs typeface="Cambria"/>
                <a:sym typeface="Cambria"/>
              </a:rPr>
              <a:t>Recap:</a:t>
            </a:r>
            <a:r>
              <a:rPr b="1" lang="en" sz="4300">
                <a:latin typeface="Cambria"/>
                <a:ea typeface="Cambria"/>
                <a:cs typeface="Cambria"/>
                <a:sym typeface="Cambria"/>
              </a:rPr>
              <a:t> </a:t>
            </a:r>
            <a:endParaRPr b="1" sz="43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87" name="Google Shape;87;p15"/>
          <p:cNvSpPr txBox="1"/>
          <p:nvPr/>
        </p:nvSpPr>
        <p:spPr>
          <a:xfrm>
            <a:off x="270050" y="2168850"/>
            <a:ext cx="9296400" cy="45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Roboto"/>
              <a:buChar char="●"/>
            </a:pPr>
            <a:r>
              <a:rPr b="1" lang="en" sz="1900">
                <a:latin typeface="Roboto"/>
                <a:ea typeface="Roboto"/>
                <a:cs typeface="Roboto"/>
                <a:sym typeface="Roboto"/>
              </a:rPr>
              <a:t>Requirements:</a:t>
            </a:r>
            <a:r>
              <a:rPr lang="en" sz="1900">
                <a:latin typeface="Roboto"/>
                <a:ea typeface="Roboto"/>
                <a:cs typeface="Roboto"/>
                <a:sym typeface="Roboto"/>
              </a:rPr>
              <a:t> Nutritious meals, offer breakfast &amp; lunch, provide to anyone who asks for it</a:t>
            </a:r>
            <a:endParaRPr sz="1900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Roboto"/>
              <a:ea typeface="Roboto"/>
              <a:cs typeface="Roboto"/>
              <a:sym typeface="Roboto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Roboto"/>
              <a:buChar char="●"/>
            </a:pPr>
            <a:r>
              <a:rPr b="1" lang="en" sz="1900">
                <a:latin typeface="Roboto"/>
                <a:ea typeface="Roboto"/>
                <a:cs typeface="Roboto"/>
                <a:sym typeface="Roboto"/>
              </a:rPr>
              <a:t>Pros: </a:t>
            </a:r>
            <a:endParaRPr b="1" sz="1900">
              <a:latin typeface="Roboto"/>
              <a:ea typeface="Roboto"/>
              <a:cs typeface="Roboto"/>
              <a:sym typeface="Roboto"/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SzPts val="1900"/>
              <a:buFont typeface="Roboto"/>
              <a:buChar char="○"/>
            </a:pPr>
            <a:r>
              <a:rPr lang="en" sz="1900">
                <a:latin typeface="Roboto"/>
                <a:ea typeface="Roboto"/>
                <a:cs typeface="Roboto"/>
                <a:sym typeface="Roboto"/>
              </a:rPr>
              <a:t>Children </a:t>
            </a:r>
            <a:r>
              <a:rPr b="1" i="1" lang="en" sz="1900">
                <a:latin typeface="Roboto"/>
                <a:ea typeface="Roboto"/>
                <a:cs typeface="Roboto"/>
                <a:sym typeface="Roboto"/>
              </a:rPr>
              <a:t>might </a:t>
            </a:r>
            <a:r>
              <a:rPr lang="en" sz="1900">
                <a:latin typeface="Roboto"/>
                <a:ea typeface="Roboto"/>
                <a:cs typeface="Roboto"/>
                <a:sym typeface="Roboto"/>
              </a:rPr>
              <a:t>continue to have a variety of lunch choices (equity issue)*</a:t>
            </a:r>
            <a:endParaRPr sz="1900">
              <a:latin typeface="Roboto"/>
              <a:ea typeface="Roboto"/>
              <a:cs typeface="Roboto"/>
              <a:sym typeface="Roboto"/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SzPts val="1900"/>
              <a:buFont typeface="Roboto"/>
              <a:buChar char="○"/>
            </a:pPr>
            <a:r>
              <a:rPr lang="en" sz="1900">
                <a:latin typeface="Roboto"/>
                <a:ea typeface="Roboto"/>
                <a:cs typeface="Roboto"/>
                <a:sym typeface="Roboto"/>
              </a:rPr>
              <a:t>No staffing </a:t>
            </a:r>
            <a:r>
              <a:rPr lang="en" sz="1900">
                <a:latin typeface="Roboto"/>
                <a:ea typeface="Roboto"/>
                <a:cs typeface="Roboto"/>
                <a:sym typeface="Roboto"/>
              </a:rPr>
              <a:t>requirements if we use Ki’s; if we change vendors we would likely have to utilize a paraprofessional to distribute food</a:t>
            </a:r>
            <a:endParaRPr sz="1900">
              <a:latin typeface="Roboto"/>
              <a:ea typeface="Roboto"/>
              <a:cs typeface="Roboto"/>
              <a:sym typeface="Roboto"/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SzPts val="1900"/>
              <a:buFont typeface="Roboto"/>
              <a:buChar char="○"/>
            </a:pPr>
            <a:r>
              <a:rPr lang="en" sz="1900">
                <a:latin typeface="Roboto"/>
                <a:ea typeface="Roboto"/>
                <a:cs typeface="Roboto"/>
                <a:sym typeface="Roboto"/>
              </a:rPr>
              <a:t>No paperwork required including invasive family application</a:t>
            </a:r>
            <a:endParaRPr sz="1900">
              <a:latin typeface="Roboto"/>
              <a:ea typeface="Roboto"/>
              <a:cs typeface="Roboto"/>
              <a:sym typeface="Roboto"/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SzPts val="1900"/>
              <a:buFont typeface="Roboto"/>
              <a:buChar char="○"/>
            </a:pPr>
            <a:r>
              <a:rPr lang="en" sz="1900">
                <a:latin typeface="Roboto"/>
                <a:ea typeface="Roboto"/>
                <a:cs typeface="Roboto"/>
                <a:sym typeface="Roboto"/>
              </a:rPr>
              <a:t>Ability to switch programs at any point</a:t>
            </a:r>
            <a:endParaRPr sz="1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Roboto"/>
              <a:ea typeface="Roboto"/>
              <a:cs typeface="Roboto"/>
              <a:sym typeface="Roboto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Roboto"/>
              <a:buChar char="●"/>
            </a:pPr>
            <a:r>
              <a:rPr b="1" lang="en" sz="1900">
                <a:latin typeface="Roboto"/>
                <a:ea typeface="Roboto"/>
                <a:cs typeface="Roboto"/>
                <a:sym typeface="Roboto"/>
              </a:rPr>
              <a:t>Cons: </a:t>
            </a:r>
            <a:endParaRPr b="1" sz="1900">
              <a:latin typeface="Roboto"/>
              <a:ea typeface="Roboto"/>
              <a:cs typeface="Roboto"/>
              <a:sym typeface="Roboto"/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SzPts val="1900"/>
              <a:buFont typeface="Roboto"/>
              <a:buChar char="○"/>
            </a:pPr>
            <a:r>
              <a:rPr lang="en" sz="1900">
                <a:latin typeface="Roboto"/>
                <a:ea typeface="Roboto"/>
                <a:cs typeface="Roboto"/>
                <a:sym typeface="Roboto"/>
              </a:rPr>
              <a:t>Cost - estimated range of $56K - $110K for first year (50-125 students)</a:t>
            </a:r>
            <a:endParaRPr sz="1900">
              <a:latin typeface="Roboto"/>
              <a:ea typeface="Roboto"/>
              <a:cs typeface="Roboto"/>
              <a:sym typeface="Roboto"/>
            </a:endParaRPr>
          </a:p>
          <a:p>
            <a:pPr indent="-298450" lvl="2" marL="1371600" rtl="0" algn="l">
              <a:spcBef>
                <a:spcPts val="0"/>
              </a:spcBef>
              <a:spcAft>
                <a:spcPts val="0"/>
              </a:spcAft>
              <a:buSzPts val="1100"/>
              <a:buFont typeface="Roboto"/>
              <a:buChar char="■"/>
            </a:pPr>
            <a:r>
              <a:rPr lang="en" sz="1900">
                <a:latin typeface="Roboto"/>
                <a:ea typeface="Roboto"/>
                <a:cs typeface="Roboto"/>
                <a:sym typeface="Roboto"/>
              </a:rPr>
              <a:t>We currently have approximately 180 students per day buying lunch </a:t>
            </a:r>
            <a:endParaRPr sz="1900">
              <a:latin typeface="Roboto"/>
              <a:ea typeface="Roboto"/>
              <a:cs typeface="Roboto"/>
              <a:sym typeface="Roboto"/>
            </a:endParaRPr>
          </a:p>
          <a:p>
            <a:pPr indent="-349250" lvl="1" marL="914400" rtl="0" algn="l">
              <a:spcBef>
                <a:spcPts val="0"/>
              </a:spcBef>
              <a:spcAft>
                <a:spcPts val="0"/>
              </a:spcAft>
              <a:buSzPts val="1900"/>
              <a:buFont typeface="Roboto"/>
              <a:buChar char="○"/>
            </a:pPr>
            <a:r>
              <a:rPr lang="en" sz="1900">
                <a:latin typeface="Roboto"/>
                <a:ea typeface="Roboto"/>
                <a:cs typeface="Roboto"/>
                <a:sym typeface="Roboto"/>
              </a:rPr>
              <a:t>Sustainability </a:t>
            </a:r>
            <a:endParaRPr sz="19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8" name="Google Shape;88;p15"/>
          <p:cNvSpPr txBox="1"/>
          <p:nvPr/>
        </p:nvSpPr>
        <p:spPr>
          <a:xfrm>
            <a:off x="654750" y="6709650"/>
            <a:ext cx="87489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"/>
                <a:ea typeface="Roboto"/>
                <a:cs typeface="Roboto"/>
                <a:sym typeface="Roboto"/>
              </a:rPr>
              <a:t>*CDE Southern CA rep states that you have menu flexibility, but that can change in the future - a lot of gray area throughout the program and legislation is driving the uncontrolled train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16"/>
          <p:cNvPicPr preferRelativeResize="0"/>
          <p:nvPr/>
        </p:nvPicPr>
        <p:blipFill rotWithShape="1">
          <a:blip r:embed="rId3">
            <a:alphaModFix/>
          </a:blip>
          <a:srcRect b="39" l="0" r="0" t="29"/>
          <a:stretch/>
        </p:blipFill>
        <p:spPr>
          <a:xfrm>
            <a:off x="7984331" y="157625"/>
            <a:ext cx="1952783" cy="1901351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6"/>
          <p:cNvSpPr txBox="1"/>
          <p:nvPr/>
        </p:nvSpPr>
        <p:spPr>
          <a:xfrm>
            <a:off x="840350" y="364825"/>
            <a:ext cx="7623900" cy="15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100">
                <a:latin typeface="Cambria"/>
                <a:ea typeface="Cambria"/>
                <a:cs typeface="Cambria"/>
                <a:sym typeface="Cambria"/>
              </a:rPr>
              <a:t>Reimbursement Updated Recap:</a:t>
            </a:r>
            <a:r>
              <a:rPr b="1" lang="en" sz="4600">
                <a:latin typeface="Cambria"/>
                <a:ea typeface="Cambria"/>
                <a:cs typeface="Cambria"/>
                <a:sym typeface="Cambria"/>
              </a:rPr>
              <a:t> </a:t>
            </a:r>
            <a:endParaRPr b="1" sz="46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95" name="Google Shape;95;p16"/>
          <p:cNvSpPr txBox="1"/>
          <p:nvPr/>
        </p:nvSpPr>
        <p:spPr>
          <a:xfrm>
            <a:off x="475525" y="1932850"/>
            <a:ext cx="9391500" cy="51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b="1" lang="en" sz="2000">
                <a:latin typeface="Roboto"/>
                <a:ea typeface="Roboto"/>
                <a:cs typeface="Roboto"/>
                <a:sym typeface="Roboto"/>
              </a:rPr>
              <a:t>Requirements:</a:t>
            </a:r>
            <a:r>
              <a:rPr lang="en" sz="2000">
                <a:latin typeface="Roboto"/>
                <a:ea typeface="Roboto"/>
                <a:cs typeface="Roboto"/>
                <a:sym typeface="Roboto"/>
              </a:rPr>
              <a:t> Must become an </a:t>
            </a:r>
            <a:r>
              <a:rPr lang="en" sz="2000">
                <a:latin typeface="Roboto"/>
                <a:ea typeface="Roboto"/>
                <a:cs typeface="Roboto"/>
                <a:sym typeface="Roboto"/>
              </a:rPr>
              <a:t>a</a:t>
            </a:r>
            <a:r>
              <a:rPr lang="en" sz="2000">
                <a:latin typeface="Roboto"/>
                <a:ea typeface="Roboto"/>
                <a:cs typeface="Roboto"/>
                <a:sym typeface="Roboto"/>
              </a:rPr>
              <a:t>pproved </a:t>
            </a:r>
            <a:r>
              <a:rPr b="1" lang="en" sz="2000">
                <a:latin typeface="Roboto"/>
                <a:ea typeface="Roboto"/>
                <a:cs typeface="Roboto"/>
                <a:sym typeface="Roboto"/>
              </a:rPr>
              <a:t>School Food </a:t>
            </a:r>
            <a:r>
              <a:rPr b="1" lang="en" sz="2000">
                <a:latin typeface="Roboto"/>
                <a:ea typeface="Roboto"/>
                <a:cs typeface="Roboto"/>
                <a:sym typeface="Roboto"/>
              </a:rPr>
              <a:t>Authority</a:t>
            </a:r>
            <a:r>
              <a:rPr b="1" lang="en" sz="2000">
                <a:latin typeface="Roboto"/>
                <a:ea typeface="Roboto"/>
                <a:cs typeface="Roboto"/>
                <a:sym typeface="Roboto"/>
              </a:rPr>
              <a:t> </a:t>
            </a:r>
            <a:endParaRPr b="1" sz="2000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b="1" lang="en" sz="2000">
                <a:latin typeface="Roboto"/>
                <a:ea typeface="Roboto"/>
                <a:cs typeface="Roboto"/>
                <a:sym typeface="Roboto"/>
              </a:rPr>
              <a:t>Pros: </a:t>
            </a:r>
            <a:endParaRPr b="1" sz="2000">
              <a:latin typeface="Roboto"/>
              <a:ea typeface="Roboto"/>
              <a:cs typeface="Roboto"/>
              <a:sym typeface="Roboto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○"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Reimbursement for meals 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11150" lvl="2" marL="1371600" rtl="0" algn="l">
              <a:spcBef>
                <a:spcPts val="0"/>
              </a:spcBef>
              <a:spcAft>
                <a:spcPts val="0"/>
              </a:spcAft>
              <a:buSzPts val="1300"/>
              <a:buFont typeface="Roboto"/>
              <a:buChar char="■"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Approximately $2.30 for breakfast and $4 for lunch</a:t>
            </a:r>
            <a:r>
              <a:rPr b="1" lang="en" sz="2000">
                <a:latin typeface="Roboto"/>
                <a:ea typeface="Roboto"/>
                <a:cs typeface="Roboto"/>
                <a:sym typeface="Roboto"/>
              </a:rPr>
              <a:t> (will announce rates in July</a:t>
            </a:r>
            <a:r>
              <a:rPr lang="en" sz="2000">
                <a:latin typeface="Roboto"/>
                <a:ea typeface="Roboto"/>
                <a:cs typeface="Roboto"/>
                <a:sym typeface="Roboto"/>
              </a:rPr>
              <a:t>)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04800" lvl="2" marL="1371600" rtl="0" algn="l">
              <a:spcBef>
                <a:spcPts val="0"/>
              </a:spcBef>
              <a:spcAft>
                <a:spcPts val="0"/>
              </a:spcAft>
              <a:buSzPts val="1200"/>
              <a:buFont typeface="Roboto"/>
              <a:buChar char="■"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Minimal food costs - delta between reimbursement and actual cost 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($10K - $20K) 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○"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More sustainable route 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●"/>
            </a:pPr>
            <a:r>
              <a:rPr b="1" lang="en" sz="2000">
                <a:latin typeface="Roboto"/>
                <a:ea typeface="Roboto"/>
                <a:cs typeface="Roboto"/>
                <a:sym typeface="Roboto"/>
              </a:rPr>
              <a:t>Cons: </a:t>
            </a:r>
            <a:endParaRPr b="1" sz="2000">
              <a:latin typeface="Roboto"/>
              <a:ea typeface="Roboto"/>
              <a:cs typeface="Roboto"/>
              <a:sym typeface="Roboto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○"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One or two lunch options (besides allergy-free &amp; vegetarian choices)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○"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Need to pay for delivered but unserved meals 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○"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Short-term investment in equipment &amp; establishing the infrastructure to run the program</a:t>
            </a:r>
            <a:endParaRPr sz="2000">
              <a:latin typeface="Roboto"/>
              <a:ea typeface="Roboto"/>
              <a:cs typeface="Roboto"/>
              <a:sym typeface="Roboto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○"/>
            </a:pPr>
            <a:r>
              <a:rPr lang="en" sz="2000">
                <a:latin typeface="Roboto"/>
                <a:ea typeface="Roboto"/>
                <a:cs typeface="Roboto"/>
                <a:sym typeface="Roboto"/>
              </a:rPr>
              <a:t>Staff for serving (at the minimum)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7"/>
          <p:cNvPicPr preferRelativeResize="0"/>
          <p:nvPr/>
        </p:nvPicPr>
        <p:blipFill rotWithShape="1">
          <a:blip r:embed="rId3">
            <a:alphaModFix/>
          </a:blip>
          <a:srcRect b="39" l="0" r="0" t="29"/>
          <a:stretch/>
        </p:blipFill>
        <p:spPr>
          <a:xfrm>
            <a:off x="7984331" y="157625"/>
            <a:ext cx="1952783" cy="1901351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7"/>
          <p:cNvSpPr txBox="1"/>
          <p:nvPr/>
        </p:nvSpPr>
        <p:spPr>
          <a:xfrm>
            <a:off x="539300" y="268650"/>
            <a:ext cx="71301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latin typeface="Cambria"/>
                <a:ea typeface="Cambria"/>
                <a:cs typeface="Cambria"/>
                <a:sym typeface="Cambria"/>
              </a:rPr>
              <a:t>School Food Authority (SFA)</a:t>
            </a:r>
            <a:r>
              <a:rPr b="1" lang="en" sz="4200">
                <a:latin typeface="Cambria"/>
                <a:ea typeface="Cambria"/>
                <a:cs typeface="Cambria"/>
                <a:sym typeface="Cambria"/>
              </a:rPr>
              <a:t> </a:t>
            </a:r>
            <a:endParaRPr b="1" sz="42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02" name="Google Shape;102;p17"/>
          <p:cNvSpPr txBox="1"/>
          <p:nvPr/>
        </p:nvSpPr>
        <p:spPr>
          <a:xfrm>
            <a:off x="363675" y="1316550"/>
            <a:ext cx="8947500" cy="595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Roboto"/>
              <a:buChar char="●"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Application process (takes three - four months)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Roboto"/>
              <a:buChar char="●"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Family application process and submission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Roboto"/>
              <a:buChar char="●"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Vendor RFP; vendor and menu certification submission </a:t>
            </a:r>
            <a:r>
              <a:rPr lang="en" sz="1900">
                <a:latin typeface="Roboto"/>
                <a:ea typeface="Roboto"/>
                <a:cs typeface="Roboto"/>
                <a:sym typeface="Roboto"/>
              </a:rPr>
              <a:t>Breakfast Options:</a:t>
            </a:r>
            <a:endParaRPr sz="1900">
              <a:latin typeface="Roboto"/>
              <a:ea typeface="Roboto"/>
              <a:cs typeface="Roboto"/>
              <a:sym typeface="Roboto"/>
            </a:endParaRPr>
          </a:p>
          <a:p>
            <a:pPr indent="-349250" lvl="2" marL="1371600" rtl="0" algn="l">
              <a:spcBef>
                <a:spcPts val="0"/>
              </a:spcBef>
              <a:spcAft>
                <a:spcPts val="0"/>
              </a:spcAft>
              <a:buSzPts val="1900"/>
              <a:buFont typeface="Roboto"/>
              <a:buChar char="■"/>
            </a:pPr>
            <a:r>
              <a:rPr lang="en" sz="1900">
                <a:latin typeface="Roboto"/>
                <a:ea typeface="Roboto"/>
                <a:cs typeface="Roboto"/>
                <a:sym typeface="Roboto"/>
              </a:rPr>
              <a:t>Make our own breakfast; we would have to buy ingredients and we would be subject to the same vendor certification</a:t>
            </a:r>
            <a:endParaRPr sz="1900">
              <a:latin typeface="Roboto"/>
              <a:ea typeface="Roboto"/>
              <a:cs typeface="Roboto"/>
              <a:sym typeface="Roboto"/>
            </a:endParaRPr>
          </a:p>
          <a:p>
            <a:pPr indent="-349250" lvl="2" marL="1371600" rtl="0" algn="l">
              <a:spcBef>
                <a:spcPts val="0"/>
              </a:spcBef>
              <a:spcAft>
                <a:spcPts val="0"/>
              </a:spcAft>
              <a:buSzPts val="1900"/>
              <a:buFont typeface="Roboto"/>
              <a:buChar char="■"/>
            </a:pPr>
            <a:r>
              <a:rPr lang="en" sz="1900">
                <a:latin typeface="Roboto"/>
                <a:ea typeface="Roboto"/>
                <a:cs typeface="Roboto"/>
                <a:sym typeface="Roboto"/>
              </a:rPr>
              <a:t>Have the vendor provide it - economies of scale</a:t>
            </a:r>
            <a:endParaRPr sz="1900">
              <a:latin typeface="Roboto"/>
              <a:ea typeface="Roboto"/>
              <a:cs typeface="Roboto"/>
              <a:sym typeface="Roboto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Roboto"/>
              <a:ea typeface="Roboto"/>
              <a:cs typeface="Roboto"/>
              <a:sym typeface="Robot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Roboto"/>
              <a:buChar char="●"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First year extensive state audit; approximately every three years thereafter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Roboto"/>
              <a:buChar char="●"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Must have compliant policies and procedures with all facets of the program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Roboto"/>
              <a:buChar char="●"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Train staff on NSLP requirements and regulations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Roboto"/>
              <a:buChar char="●"/>
            </a:pPr>
            <a:r>
              <a:rPr lang="en" sz="2400">
                <a:latin typeface="Roboto"/>
                <a:ea typeface="Roboto"/>
                <a:cs typeface="Roboto"/>
                <a:sym typeface="Roboto"/>
              </a:rPr>
              <a:t>Monthly reimbursement claims</a:t>
            </a:r>
            <a:endParaRPr sz="24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18"/>
          <p:cNvPicPr preferRelativeResize="0"/>
          <p:nvPr/>
        </p:nvPicPr>
        <p:blipFill rotWithShape="1">
          <a:blip r:embed="rId3">
            <a:alphaModFix/>
          </a:blip>
          <a:srcRect b="39" l="0" r="0" t="29"/>
          <a:stretch/>
        </p:blipFill>
        <p:spPr>
          <a:xfrm>
            <a:off x="7984331" y="157625"/>
            <a:ext cx="1952783" cy="190135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8"/>
          <p:cNvSpPr txBox="1"/>
          <p:nvPr/>
        </p:nvSpPr>
        <p:spPr>
          <a:xfrm>
            <a:off x="545650" y="642650"/>
            <a:ext cx="72873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Cambria"/>
                <a:ea typeface="Cambria"/>
                <a:cs typeface="Cambria"/>
                <a:sym typeface="Cambria"/>
              </a:rPr>
              <a:t>Further Research: </a:t>
            </a:r>
            <a:endParaRPr b="1" sz="46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09" name="Google Shape;109;p18"/>
          <p:cNvSpPr txBox="1"/>
          <p:nvPr/>
        </p:nvSpPr>
        <p:spPr>
          <a:xfrm>
            <a:off x="545650" y="1720950"/>
            <a:ext cx="9391500" cy="60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Font typeface="Roboto"/>
              <a:buChar char="●"/>
            </a:pPr>
            <a:r>
              <a:rPr b="1" lang="en" sz="2600">
                <a:latin typeface="Roboto"/>
                <a:ea typeface="Roboto"/>
                <a:cs typeface="Roboto"/>
                <a:sym typeface="Roboto"/>
              </a:rPr>
              <a:t>School Districts - Reimbursement </a:t>
            </a:r>
            <a:endParaRPr b="1" sz="2600"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latin typeface="Roboto"/>
              <a:ea typeface="Roboto"/>
              <a:cs typeface="Roboto"/>
              <a:sym typeface="Roboto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○"/>
            </a:pPr>
            <a:r>
              <a:rPr b="1" lang="en" sz="2000">
                <a:latin typeface="Roboto"/>
                <a:ea typeface="Roboto"/>
                <a:cs typeface="Roboto"/>
                <a:sym typeface="Roboto"/>
              </a:rPr>
              <a:t>Encinitas, Del Mar, Cardiff, SDUH, San Marcos, Solana Beach, Poway, Cajon Valley, San Marcos, Carlsbad </a:t>
            </a:r>
            <a:endParaRPr b="1" sz="2000"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indent="-279400" lvl="2" marL="1371600" rtl="0" algn="l">
              <a:spcBef>
                <a:spcPts val="0"/>
              </a:spcBef>
              <a:spcAft>
                <a:spcPts val="0"/>
              </a:spcAft>
              <a:buSzPts val="800"/>
              <a:buFont typeface="Roboto"/>
              <a:buChar char="■"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Viable route in 1-3 years with closer districts once staffing issues are resolved; some districts may be able to deliver at some point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indent="-279400" lvl="2" marL="1371600" rtl="0" algn="l">
              <a:spcBef>
                <a:spcPts val="0"/>
              </a:spcBef>
              <a:spcAft>
                <a:spcPts val="0"/>
              </a:spcAft>
              <a:buSzPts val="800"/>
              <a:buFont typeface="Roboto"/>
              <a:buChar char="■"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A high-volume school district, under normal circumstances, could supply lunches for $3.75 each with no serving staff and no delivery (Cardiff was around $4.75 - $5)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indent="-285750" lvl="2" marL="1371600" rtl="0" algn="l">
              <a:spcBef>
                <a:spcPts val="0"/>
              </a:spcBef>
              <a:spcAft>
                <a:spcPts val="0"/>
              </a:spcAft>
              <a:buSzPts val="900"/>
              <a:buFont typeface="Roboto"/>
              <a:buChar char="■"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Might be able to piggyback on another district’s School Food Authority (SFA) license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Font typeface="Roboto"/>
              <a:buChar char="○"/>
            </a:pPr>
            <a:r>
              <a:rPr b="1" lang="en" sz="2000">
                <a:latin typeface="Roboto"/>
                <a:ea typeface="Roboto"/>
                <a:cs typeface="Roboto"/>
                <a:sym typeface="Roboto"/>
              </a:rPr>
              <a:t>San Diego Unified</a:t>
            </a:r>
            <a:endParaRPr b="1" sz="2000">
              <a:latin typeface="Roboto"/>
              <a:ea typeface="Roboto"/>
              <a:cs typeface="Roboto"/>
              <a:sym typeface="Roboto"/>
            </a:endParaRPr>
          </a:p>
          <a:p>
            <a:pPr indent="-279400" lvl="2" marL="1371600" rtl="0" algn="l">
              <a:spcBef>
                <a:spcPts val="0"/>
              </a:spcBef>
              <a:spcAft>
                <a:spcPts val="0"/>
              </a:spcAft>
              <a:buSzPts val="800"/>
              <a:buFont typeface="Roboto"/>
              <a:buChar char="■"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Vended program - still requires us to be a School Food Authority (SFA)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indent="-279400" lvl="2" marL="1371600" rtl="0" algn="l">
              <a:spcBef>
                <a:spcPts val="0"/>
              </a:spcBef>
              <a:spcAft>
                <a:spcPts val="0"/>
              </a:spcAft>
              <a:buSzPts val="800"/>
              <a:buFont typeface="Roboto"/>
              <a:buChar char="■"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Breakfast $3.25-$3.50 &amp; lunch $4-$4.50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indent="-279400" lvl="2" marL="1371600" rtl="0" algn="l">
              <a:spcBef>
                <a:spcPts val="0"/>
              </a:spcBef>
              <a:spcAft>
                <a:spcPts val="0"/>
              </a:spcAft>
              <a:buSzPts val="800"/>
              <a:buFont typeface="Roboto"/>
              <a:buChar char="■"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Need to pickup at Scripps Ranch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indent="-279400" lvl="2" marL="1371600" rtl="0" algn="l">
              <a:spcBef>
                <a:spcPts val="0"/>
              </a:spcBef>
              <a:spcAft>
                <a:spcPts val="0"/>
              </a:spcAft>
              <a:buSzPts val="800"/>
              <a:buFont typeface="Roboto"/>
              <a:buChar char="■"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Equipment Required (TBD) - examples: vehicle usage, transport warmers ($2.5K for 16 meals), additional warmers on-site, and milk refrigerators 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indent="-279400" lvl="2" marL="1371600" rtl="0" algn="l">
              <a:spcBef>
                <a:spcPts val="0"/>
              </a:spcBef>
              <a:spcAft>
                <a:spcPts val="0"/>
              </a:spcAft>
              <a:buSzPts val="800"/>
              <a:buFont typeface="Roboto"/>
              <a:buChar char="■"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Staff to pick up the food and serve the food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9"/>
          <p:cNvPicPr preferRelativeResize="0"/>
          <p:nvPr/>
        </p:nvPicPr>
        <p:blipFill rotWithShape="1">
          <a:blip r:embed="rId3">
            <a:alphaModFix/>
          </a:blip>
          <a:srcRect b="39" l="0" r="0" t="29"/>
          <a:stretch/>
        </p:blipFill>
        <p:spPr>
          <a:xfrm>
            <a:off x="7984331" y="157625"/>
            <a:ext cx="1952783" cy="1901351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9"/>
          <p:cNvSpPr txBox="1"/>
          <p:nvPr/>
        </p:nvSpPr>
        <p:spPr>
          <a:xfrm>
            <a:off x="505575" y="322125"/>
            <a:ext cx="52368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latin typeface="Cambria"/>
                <a:ea typeface="Cambria"/>
                <a:cs typeface="Cambria"/>
                <a:sym typeface="Cambria"/>
              </a:rPr>
              <a:t>Further Research: </a:t>
            </a:r>
            <a:endParaRPr b="1" sz="46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16" name="Google Shape;116;p19"/>
          <p:cNvSpPr txBox="1"/>
          <p:nvPr/>
        </p:nvSpPr>
        <p:spPr>
          <a:xfrm>
            <a:off x="317250" y="953700"/>
            <a:ext cx="9216000" cy="68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Roboto"/>
              <a:buChar char="●"/>
            </a:pPr>
            <a:r>
              <a:rPr b="1" lang="en" sz="2400">
                <a:latin typeface="Roboto"/>
                <a:ea typeface="Roboto"/>
                <a:cs typeface="Roboto"/>
                <a:sym typeface="Roboto"/>
              </a:rPr>
              <a:t>Catering Vendors - </a:t>
            </a:r>
            <a:endParaRPr b="1" sz="2400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Roboto"/>
                <a:ea typeface="Roboto"/>
                <a:cs typeface="Roboto"/>
                <a:sym typeface="Roboto"/>
              </a:rPr>
              <a:t>All options include delivery, RFP required, HACCP temperature control compliance is </a:t>
            </a:r>
            <a:endParaRPr b="1" sz="1500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Roboto"/>
                <a:ea typeface="Roboto"/>
                <a:cs typeface="Roboto"/>
                <a:sym typeface="Roboto"/>
              </a:rPr>
              <a:t>our responsibility without servers</a:t>
            </a:r>
            <a:endParaRPr b="1" sz="1500"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700">
              <a:latin typeface="Roboto"/>
              <a:ea typeface="Roboto"/>
              <a:cs typeface="Roboto"/>
              <a:sym typeface="Roboto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Font typeface="Roboto"/>
              <a:buChar char="○"/>
            </a:pPr>
            <a:r>
              <a:rPr b="1" lang="en" sz="1700">
                <a:latin typeface="Roboto"/>
                <a:ea typeface="Roboto"/>
                <a:cs typeface="Roboto"/>
                <a:sym typeface="Roboto"/>
              </a:rPr>
              <a:t>Ki’s 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(servers &amp; no servers) </a:t>
            </a:r>
            <a:endParaRPr>
              <a:latin typeface="Roboto"/>
              <a:ea typeface="Roboto"/>
              <a:cs typeface="Roboto"/>
              <a:sym typeface="Roboto"/>
            </a:endParaRPr>
          </a:p>
          <a:p>
            <a:pPr indent="-292100" lvl="2" marL="1371600" rtl="0" algn="l"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■"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$4.50 with servers and organic salad/fruit bar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indent="-285750" lvl="2" marL="1371600" rtl="0" algn="l">
              <a:spcBef>
                <a:spcPts val="0"/>
              </a:spcBef>
              <a:spcAft>
                <a:spcPts val="0"/>
              </a:spcAft>
              <a:buSzPts val="900"/>
              <a:buFont typeface="Roboto"/>
              <a:buChar char="■"/>
            </a:pPr>
            <a:r>
              <a:rPr lang="en" sz="17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$3.50 </a:t>
            </a:r>
            <a:r>
              <a:rPr lang="en" sz="1700">
                <a:latin typeface="Roboto"/>
                <a:ea typeface="Roboto"/>
                <a:cs typeface="Roboto"/>
                <a:sym typeface="Roboto"/>
              </a:rPr>
              <a:t>without servers and organic salad bar 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indent="-292100" lvl="2" marL="1371600" rtl="0" algn="l"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■"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Only option with servers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indent="-292100" lvl="2" marL="1371600" rtl="0" algn="l"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■"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Limited experience with food meal patterns and requirements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Font typeface="Roboto"/>
              <a:buChar char="○"/>
            </a:pPr>
            <a:r>
              <a:rPr b="1" lang="en" sz="1700">
                <a:latin typeface="Roboto"/>
                <a:ea typeface="Roboto"/>
                <a:cs typeface="Roboto"/>
                <a:sym typeface="Roboto"/>
              </a:rPr>
              <a:t>TopNotch Catering </a:t>
            </a:r>
            <a:r>
              <a:rPr lang="en" sz="1300">
                <a:latin typeface="Roboto"/>
                <a:ea typeface="Roboto"/>
                <a:cs typeface="Roboto"/>
                <a:sym typeface="Roboto"/>
              </a:rPr>
              <a:t>(no servers)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-285750" lvl="2" marL="1371600" rtl="0" algn="l">
              <a:spcBef>
                <a:spcPts val="0"/>
              </a:spcBef>
              <a:spcAft>
                <a:spcPts val="0"/>
              </a:spcAft>
              <a:buSzPts val="900"/>
              <a:buFont typeface="Roboto"/>
              <a:buChar char="■"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$3.22 - $3.83 for lunches, $2.06 - $2.40 for breakfast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indent="-285750" lvl="2" marL="1371600" rtl="0" algn="l">
              <a:spcBef>
                <a:spcPts val="0"/>
              </a:spcBef>
              <a:spcAft>
                <a:spcPts val="0"/>
              </a:spcAft>
              <a:buSzPts val="900"/>
              <a:buFont typeface="Roboto"/>
              <a:buChar char="■"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Extensive experience with required food meal patterns and requirements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indent="-285750" lvl="2" marL="1371600" rtl="0" algn="l">
              <a:spcBef>
                <a:spcPts val="0"/>
              </a:spcBef>
              <a:spcAft>
                <a:spcPts val="0"/>
              </a:spcAft>
              <a:buSzPts val="900"/>
              <a:buFont typeface="Roboto"/>
              <a:buChar char="■"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Extensive experience working with Food Consultants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 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Font typeface="Roboto"/>
              <a:buChar char="○"/>
            </a:pPr>
            <a:r>
              <a:rPr b="1" lang="en" sz="1700">
                <a:latin typeface="Roboto"/>
                <a:ea typeface="Roboto"/>
                <a:cs typeface="Roboto"/>
                <a:sym typeface="Roboto"/>
              </a:rPr>
              <a:t>Oceanside Kitchen Collective </a:t>
            </a:r>
            <a:r>
              <a:rPr lang="en" sz="1200">
                <a:latin typeface="Roboto"/>
                <a:ea typeface="Roboto"/>
                <a:cs typeface="Roboto"/>
                <a:sym typeface="Roboto"/>
              </a:rPr>
              <a:t>(no servers)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  <a:p>
            <a:pPr indent="-292100" lvl="2" marL="1371600" rtl="0" algn="l"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■"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Del Mar’s Choice - recent review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indent="-292100" lvl="2" marL="1371600" rtl="0" algn="l"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■"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$5 per lunch and $3.50 for breakfast 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Font typeface="Roboto"/>
              <a:buChar char="○"/>
            </a:pPr>
            <a:r>
              <a:rPr b="1" lang="en" sz="1700">
                <a:latin typeface="Roboto"/>
                <a:ea typeface="Roboto"/>
                <a:cs typeface="Roboto"/>
                <a:sym typeface="Roboto"/>
              </a:rPr>
              <a:t>Choice Lunch </a:t>
            </a:r>
            <a:r>
              <a:rPr lang="en" sz="1300">
                <a:latin typeface="Roboto"/>
                <a:ea typeface="Roboto"/>
                <a:cs typeface="Roboto"/>
                <a:sym typeface="Roboto"/>
              </a:rPr>
              <a:t>(no servers)</a:t>
            </a:r>
            <a:endParaRPr sz="1300">
              <a:latin typeface="Roboto"/>
              <a:ea typeface="Roboto"/>
              <a:cs typeface="Roboto"/>
              <a:sym typeface="Roboto"/>
            </a:endParaRPr>
          </a:p>
          <a:p>
            <a:pPr indent="-292100" lvl="2" marL="1371600" rtl="0" algn="l"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■"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Specializing in private schools - Rhoades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indent="-292100" lvl="2" marL="1371600" rtl="0" algn="l"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■"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$8-10 per lunch including delivery  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latin typeface="Roboto"/>
              <a:ea typeface="Roboto"/>
              <a:cs typeface="Roboto"/>
              <a:sym typeface="Roboto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Font typeface="Roboto"/>
              <a:buChar char="○"/>
            </a:pPr>
            <a:r>
              <a:rPr b="1" lang="en" sz="1700">
                <a:latin typeface="Roboto"/>
                <a:ea typeface="Roboto"/>
                <a:cs typeface="Roboto"/>
                <a:sym typeface="Roboto"/>
              </a:rPr>
              <a:t>Enjoyables</a:t>
            </a:r>
            <a:r>
              <a:rPr lang="en" sz="170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300">
                <a:latin typeface="Roboto"/>
                <a:ea typeface="Roboto"/>
                <a:cs typeface="Roboto"/>
                <a:sym typeface="Roboto"/>
              </a:rPr>
              <a:t>(no servers)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indent="-292100" lvl="2" marL="1371600" rtl="0" algn="l"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■"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Very small - serves two schools, 150 lunches three days a week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indent="-292100" lvl="2" marL="1371600" rtl="0" algn="l"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■"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$10 per lunch including delivery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indent="-292100" lvl="2" marL="1371600" rtl="0" algn="l"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■"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Not </a:t>
            </a:r>
            <a:r>
              <a:rPr lang="en" sz="1700">
                <a:latin typeface="Roboto"/>
                <a:ea typeface="Roboto"/>
                <a:cs typeface="Roboto"/>
                <a:sym typeface="Roboto"/>
              </a:rPr>
              <a:t>familiar</a:t>
            </a:r>
            <a:r>
              <a:rPr lang="en" sz="1700">
                <a:latin typeface="Roboto"/>
                <a:ea typeface="Roboto"/>
                <a:cs typeface="Roboto"/>
                <a:sym typeface="Roboto"/>
              </a:rPr>
              <a:t> with with food meal patterns and requirements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20"/>
          <p:cNvPicPr preferRelativeResize="0"/>
          <p:nvPr/>
        </p:nvPicPr>
        <p:blipFill rotWithShape="1">
          <a:blip r:embed="rId3">
            <a:alphaModFix/>
          </a:blip>
          <a:srcRect b="39" l="0" r="0" t="29"/>
          <a:stretch/>
        </p:blipFill>
        <p:spPr>
          <a:xfrm>
            <a:off x="7984331" y="157625"/>
            <a:ext cx="1952783" cy="1901351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0"/>
          <p:cNvSpPr txBox="1"/>
          <p:nvPr/>
        </p:nvSpPr>
        <p:spPr>
          <a:xfrm>
            <a:off x="417100" y="221875"/>
            <a:ext cx="72873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latin typeface="Cambria"/>
                <a:ea typeface="Cambria"/>
                <a:cs typeface="Cambria"/>
                <a:sym typeface="Cambria"/>
              </a:rPr>
              <a:t>Food Service Consultants</a:t>
            </a:r>
            <a:r>
              <a:rPr b="1" lang="en" sz="4200">
                <a:latin typeface="Cambria"/>
                <a:ea typeface="Cambria"/>
                <a:cs typeface="Cambria"/>
                <a:sym typeface="Cambria"/>
              </a:rPr>
              <a:t> </a:t>
            </a:r>
            <a:endParaRPr b="1" sz="42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23" name="Google Shape;123;p20"/>
          <p:cNvSpPr txBox="1"/>
          <p:nvPr/>
        </p:nvSpPr>
        <p:spPr>
          <a:xfrm>
            <a:off x="528625" y="1728950"/>
            <a:ext cx="9012000" cy="606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●"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Leverage their experience for the best results: 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○"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Can tailor the RFP questions to fit our needs and vet applicants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-292100" lvl="2" marL="1371600" rtl="0" algn="l"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■"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40% of criteria is lowest cost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-292100" lvl="2" marL="1371600" rtl="0" algn="l"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■"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Other questions can be tailored to meet our needs, such as vendor must provide servers, must deliver, etc.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-292100" lvl="2" marL="1371600" rtl="0" algn="l">
              <a:spcBef>
                <a:spcPts val="0"/>
              </a:spcBef>
              <a:spcAft>
                <a:spcPts val="0"/>
              </a:spcAft>
              <a:buSzPts val="1000"/>
              <a:buFont typeface="Roboto"/>
              <a:buChar char="■"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Is the “emergency agreement” still in effect? (Deadline of July 16)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○"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Experience with a variety of vendors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○"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Create compliant processes and procedures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○"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Maximize </a:t>
            </a:r>
            <a:r>
              <a:rPr lang="en" sz="1600">
                <a:latin typeface="Roboto"/>
                <a:ea typeface="Roboto"/>
                <a:cs typeface="Roboto"/>
                <a:sym typeface="Roboto"/>
              </a:rPr>
              <a:t>reimbursement</a:t>
            </a:r>
            <a:r>
              <a:rPr lang="en" sz="160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1600">
                <a:latin typeface="Roboto"/>
                <a:ea typeface="Roboto"/>
                <a:cs typeface="Roboto"/>
                <a:sym typeface="Roboto"/>
              </a:rPr>
              <a:t>opportunities</a:t>
            </a:r>
            <a:r>
              <a:rPr lang="en" sz="1600">
                <a:latin typeface="Roboto"/>
                <a:ea typeface="Roboto"/>
                <a:cs typeface="Roboto"/>
                <a:sym typeface="Roboto"/>
              </a:rPr>
              <a:t> 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○"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POS and equipment (buy, rent, RFP with vendor), experience with equipment manufacturers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○"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Train staff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○"/>
            </a:pPr>
            <a:r>
              <a:rPr lang="en" sz="1600">
                <a:highlight>
                  <a:schemeClr val="dk1"/>
                </a:highlight>
                <a:latin typeface="Roboto"/>
                <a:ea typeface="Roboto"/>
                <a:cs typeface="Roboto"/>
                <a:sym typeface="Roboto"/>
              </a:rPr>
              <a:t>Recommend short-term breakfast solution</a:t>
            </a:r>
            <a:endParaRPr sz="1600">
              <a:highlight>
                <a:schemeClr val="dk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○"/>
            </a:pPr>
            <a:r>
              <a:rPr lang="en" sz="1600">
                <a:highlight>
                  <a:schemeClr val="dk1"/>
                </a:highlight>
                <a:latin typeface="Roboto"/>
                <a:ea typeface="Roboto"/>
                <a:cs typeface="Roboto"/>
                <a:sym typeface="Roboto"/>
              </a:rPr>
              <a:t>Assist with health permit</a:t>
            </a:r>
            <a:endParaRPr sz="1600">
              <a:highlight>
                <a:schemeClr val="dk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○"/>
            </a:pPr>
            <a:r>
              <a:rPr lang="en" sz="1600">
                <a:highlight>
                  <a:schemeClr val="dk1"/>
                </a:highlight>
                <a:latin typeface="Roboto"/>
                <a:ea typeface="Roboto"/>
                <a:cs typeface="Roboto"/>
                <a:sym typeface="Roboto"/>
              </a:rPr>
              <a:t>Recommend </a:t>
            </a:r>
            <a:r>
              <a:rPr lang="en" sz="1600">
                <a:highlight>
                  <a:schemeClr val="dk1"/>
                </a:highlight>
                <a:latin typeface="Roboto"/>
                <a:ea typeface="Roboto"/>
                <a:cs typeface="Roboto"/>
                <a:sym typeface="Roboto"/>
              </a:rPr>
              <a:t>sustainable</a:t>
            </a:r>
            <a:r>
              <a:rPr lang="en" sz="1600">
                <a:highlight>
                  <a:schemeClr val="dk1"/>
                </a:highlight>
                <a:latin typeface="Roboto"/>
                <a:ea typeface="Roboto"/>
                <a:cs typeface="Roboto"/>
                <a:sym typeface="Roboto"/>
              </a:rPr>
              <a:t> plan (catering, school district, build kitchen, pop-up kitchens)</a:t>
            </a:r>
            <a:endParaRPr sz="1600">
              <a:highlight>
                <a:schemeClr val="dk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30200" lvl="1" marL="914400" rtl="0" algn="l"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○"/>
            </a:pPr>
            <a:r>
              <a:rPr lang="en" sz="1600">
                <a:highlight>
                  <a:schemeClr val="dk1"/>
                </a:highlight>
                <a:latin typeface="Roboto"/>
                <a:ea typeface="Roboto"/>
                <a:cs typeface="Roboto"/>
                <a:sym typeface="Roboto"/>
              </a:rPr>
              <a:t>Know how to </a:t>
            </a:r>
            <a:r>
              <a:rPr lang="en" sz="1600">
                <a:highlight>
                  <a:schemeClr val="dk1"/>
                </a:highlight>
                <a:latin typeface="Roboto"/>
                <a:ea typeface="Roboto"/>
                <a:cs typeface="Roboto"/>
                <a:sym typeface="Roboto"/>
              </a:rPr>
              <a:t>successfully</a:t>
            </a:r>
            <a:r>
              <a:rPr lang="en" sz="1600">
                <a:highlight>
                  <a:schemeClr val="dk1"/>
                </a:highlight>
                <a:latin typeface="Roboto"/>
                <a:ea typeface="Roboto"/>
                <a:cs typeface="Roboto"/>
                <a:sym typeface="Roboto"/>
              </a:rPr>
              <a:t> pass a first audit</a:t>
            </a:r>
            <a:endParaRPr sz="1600">
              <a:highlight>
                <a:schemeClr val="dk1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600"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●"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Best interest of the district to ensure most cost effective long term solution and compliant policies and procedures - avoid costly errors (audit, equipment, liability), won’t have to add or train staff for reporting, audit, etc.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●"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Result: 1. Ensure a </a:t>
            </a:r>
            <a:r>
              <a:rPr lang="en" sz="1600">
                <a:latin typeface="Roboto"/>
                <a:ea typeface="Roboto"/>
                <a:cs typeface="Roboto"/>
                <a:sym typeface="Roboto"/>
              </a:rPr>
              <a:t>successful</a:t>
            </a:r>
            <a:r>
              <a:rPr lang="en" sz="1600">
                <a:latin typeface="Roboto"/>
                <a:ea typeface="Roboto"/>
                <a:cs typeface="Roboto"/>
                <a:sym typeface="Roboto"/>
              </a:rPr>
              <a:t> first year audit, 2. Most cost-effective solution for sustainability, 3. Ability to do it on our own for the second year</a:t>
            </a:r>
            <a:endParaRPr sz="16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4" name="Google Shape;124;p20"/>
          <p:cNvSpPr txBox="1"/>
          <p:nvPr/>
        </p:nvSpPr>
        <p:spPr>
          <a:xfrm>
            <a:off x="190350" y="1053175"/>
            <a:ext cx="5631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0000FF"/>
                </a:solidFill>
                <a:latin typeface="Roboto"/>
                <a:ea typeface="Roboto"/>
                <a:cs typeface="Roboto"/>
                <a:sym typeface="Roboto"/>
              </a:rPr>
              <a:t>Make the right decisions out of the gate</a:t>
            </a:r>
            <a:endParaRPr b="1" sz="2200">
              <a:solidFill>
                <a:srgbClr val="00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1"/>
          <p:cNvPicPr preferRelativeResize="0"/>
          <p:nvPr/>
        </p:nvPicPr>
        <p:blipFill rotWithShape="1">
          <a:blip r:embed="rId3">
            <a:alphaModFix/>
          </a:blip>
          <a:srcRect b="39" l="0" r="0" t="29"/>
          <a:stretch/>
        </p:blipFill>
        <p:spPr>
          <a:xfrm>
            <a:off x="7984331" y="157625"/>
            <a:ext cx="1952783" cy="1901351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1"/>
          <p:cNvSpPr txBox="1"/>
          <p:nvPr/>
        </p:nvSpPr>
        <p:spPr>
          <a:xfrm>
            <a:off x="417100" y="221875"/>
            <a:ext cx="72873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200">
                <a:latin typeface="Cambria"/>
                <a:ea typeface="Cambria"/>
                <a:cs typeface="Cambria"/>
                <a:sym typeface="Cambria"/>
              </a:rPr>
              <a:t>Food Service Consultants </a:t>
            </a:r>
            <a:endParaRPr b="1" sz="42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31" name="Google Shape;131;p21"/>
          <p:cNvSpPr txBox="1"/>
          <p:nvPr/>
        </p:nvSpPr>
        <p:spPr>
          <a:xfrm>
            <a:off x="528625" y="1517925"/>
            <a:ext cx="8439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2" name="Google Shape;132;p21"/>
          <p:cNvSpPr txBox="1"/>
          <p:nvPr/>
        </p:nvSpPr>
        <p:spPr>
          <a:xfrm>
            <a:off x="1069000" y="1053175"/>
            <a:ext cx="59835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00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3" name="Google Shape;133;p21"/>
          <p:cNvSpPr txBox="1"/>
          <p:nvPr/>
        </p:nvSpPr>
        <p:spPr>
          <a:xfrm>
            <a:off x="525950" y="1776550"/>
            <a:ext cx="8052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4" name="Google Shape;134;p21"/>
          <p:cNvSpPr txBox="1"/>
          <p:nvPr/>
        </p:nvSpPr>
        <p:spPr>
          <a:xfrm>
            <a:off x="528625" y="1142075"/>
            <a:ext cx="8052900" cy="586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Roboto"/>
              <a:buChar char="●"/>
            </a:pPr>
            <a:r>
              <a:rPr b="1" lang="en" sz="2100">
                <a:latin typeface="Roboto"/>
                <a:ea typeface="Roboto"/>
                <a:cs typeface="Roboto"/>
                <a:sym typeface="Roboto"/>
              </a:rPr>
              <a:t>School Food &amp; Wellness Group </a:t>
            </a: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- $19,500</a:t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Font typeface="Roboto"/>
              <a:buChar char="○"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SFA Application - $2K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Font typeface="Roboto"/>
              <a:buChar char="○"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RFP Process - $2- $3K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Font typeface="Roboto"/>
              <a:buChar char="○"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Start-up costs &amp; Ongoing Support - $12,500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indent="-298450" lvl="2" marL="1371600" rtl="0" algn="l">
              <a:spcBef>
                <a:spcPts val="0"/>
              </a:spcBef>
              <a:spcAft>
                <a:spcPts val="0"/>
              </a:spcAft>
              <a:buSzPts val="1100"/>
              <a:buFont typeface="Roboto"/>
              <a:buChar char="■"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POS procurement process (software cost separate) 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Font typeface="Roboto"/>
              <a:buChar char="○"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Audit support - documentation only - $2K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22222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Roboto"/>
              <a:buChar char="●"/>
            </a:pPr>
            <a:r>
              <a:rPr b="1" lang="en" sz="2100">
                <a:latin typeface="Roboto"/>
                <a:ea typeface="Roboto"/>
                <a:cs typeface="Roboto"/>
                <a:sym typeface="Roboto"/>
              </a:rPr>
              <a:t>School Food Solutions</a:t>
            </a: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 - $20K</a:t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Font typeface="Roboto"/>
              <a:buChar char="○"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RFP Process - $3K without taste test 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Font typeface="Roboto"/>
              <a:buChar char="○"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Start-up costs including the SFA application process - $3,500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indent="-285750" lvl="2" marL="1371600" rtl="0" algn="l">
              <a:spcBef>
                <a:spcPts val="0"/>
              </a:spcBef>
              <a:spcAft>
                <a:spcPts val="0"/>
              </a:spcAft>
              <a:buSzPts val="900"/>
              <a:buFont typeface="Roboto"/>
              <a:buChar char="■"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POS procurement process (software cost separate) 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Font typeface="Roboto"/>
              <a:buChar char="○"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Ongoing Support- $300-$500 per month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Font typeface="Roboto"/>
              <a:buChar char="○"/>
            </a:pPr>
            <a:r>
              <a:rPr lang="en" sz="1700">
                <a:latin typeface="Roboto"/>
                <a:ea typeface="Roboto"/>
                <a:cs typeface="Roboto"/>
                <a:sym typeface="Roboto"/>
              </a:rPr>
              <a:t>Audit support - $8,500</a:t>
            </a: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Roboto"/>
              <a:ea typeface="Roboto"/>
              <a:cs typeface="Roboto"/>
              <a:sym typeface="Roboto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Font typeface="Roboto"/>
              <a:buChar char="●"/>
            </a:pPr>
            <a:r>
              <a:rPr b="1" lang="en" sz="2100">
                <a:latin typeface="Roboto"/>
                <a:ea typeface="Roboto"/>
                <a:cs typeface="Roboto"/>
                <a:sym typeface="Roboto"/>
              </a:rPr>
              <a:t>LunchAssist - </a:t>
            </a:r>
            <a:r>
              <a:rPr b="1" lang="en" sz="1800">
                <a:latin typeface="Roboto"/>
                <a:ea typeface="Roboto"/>
                <a:cs typeface="Roboto"/>
                <a:sym typeface="Roboto"/>
              </a:rPr>
              <a:t>$15K</a:t>
            </a:r>
            <a:endParaRPr b="1" sz="1800">
              <a:latin typeface="Roboto"/>
              <a:ea typeface="Roboto"/>
              <a:cs typeface="Roboto"/>
              <a:sym typeface="Roboto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700"/>
              <a:buFont typeface="Roboto"/>
              <a:buChar char="○"/>
            </a:pPr>
            <a:r>
              <a:rPr lang="en" sz="17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Wait list  - 3 or 4 on the list</a:t>
            </a:r>
            <a:endParaRPr sz="1700">
              <a:solidFill>
                <a:srgbClr val="22222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700"/>
              <a:buFont typeface="Roboto"/>
              <a:buChar char="○"/>
            </a:pPr>
            <a:r>
              <a:rPr lang="en" sz="17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Former Encinitas School District Food Service Manager</a:t>
            </a:r>
            <a:endParaRPr sz="1700">
              <a:solidFill>
                <a:srgbClr val="22222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700"/>
              <a:buFont typeface="Roboto"/>
              <a:buChar char="○"/>
            </a:pPr>
            <a:r>
              <a:rPr lang="en" sz="17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Emphasis on training and teaching - not doing it for us; would require a staff member to train (25-30% of a staff members’ time at the beginning, but would decline to 15-20% overtime)</a:t>
            </a:r>
            <a:endParaRPr sz="1700">
              <a:solidFill>
                <a:srgbClr val="22222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700">
              <a:solidFill>
                <a:srgbClr val="22222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2"/>
          <p:cNvSpPr txBox="1"/>
          <p:nvPr>
            <p:ph type="title"/>
          </p:nvPr>
        </p:nvSpPr>
        <p:spPr>
          <a:xfrm>
            <a:off x="426700" y="692125"/>
            <a:ext cx="9483000" cy="10368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Next Steps:</a:t>
            </a:r>
            <a:endParaRPr b="1" sz="46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0" name="Google Shape;140;p22"/>
          <p:cNvPicPr preferRelativeResize="0"/>
          <p:nvPr/>
        </p:nvPicPr>
        <p:blipFill rotWithShape="1">
          <a:blip r:embed="rId3">
            <a:alphaModFix/>
          </a:blip>
          <a:srcRect b="39" l="0" r="0" t="29"/>
          <a:stretch/>
        </p:blipFill>
        <p:spPr>
          <a:xfrm>
            <a:off x="8105606" y="0"/>
            <a:ext cx="1952783" cy="1901351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2"/>
          <p:cNvSpPr txBox="1"/>
          <p:nvPr/>
        </p:nvSpPr>
        <p:spPr>
          <a:xfrm>
            <a:off x="261775" y="1728925"/>
            <a:ext cx="8952600" cy="560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68300" lvl="0" marL="914400" rtl="0" algn="l">
              <a:spcBef>
                <a:spcPts val="0"/>
              </a:spcBef>
              <a:spcAft>
                <a:spcPts val="0"/>
              </a:spcAft>
              <a:buSzPts val="2200"/>
              <a:buFont typeface="Roboto"/>
              <a:buChar char="❖"/>
            </a:pPr>
            <a:r>
              <a:rPr lang="en" sz="2200">
                <a:latin typeface="Roboto"/>
                <a:ea typeface="Roboto"/>
                <a:cs typeface="Roboto"/>
                <a:sym typeface="Roboto"/>
              </a:rPr>
              <a:t>If we choose reimbursement, we need to do the following in order to be in place for the start of school (or shortly thereafter):</a:t>
            </a:r>
            <a:endParaRPr sz="2200">
              <a:latin typeface="Roboto"/>
              <a:ea typeface="Roboto"/>
              <a:cs typeface="Roboto"/>
              <a:sym typeface="Roboto"/>
            </a:endParaRPr>
          </a:p>
          <a:p>
            <a:pPr indent="-368300" lvl="1" marL="1371600" rtl="0" algn="l">
              <a:spcBef>
                <a:spcPts val="0"/>
              </a:spcBef>
              <a:spcAft>
                <a:spcPts val="0"/>
              </a:spcAft>
              <a:buSzPts val="2200"/>
              <a:buFont typeface="Roboto"/>
              <a:buChar char="➢"/>
            </a:pPr>
            <a:r>
              <a:rPr lang="en" sz="2200">
                <a:latin typeface="Roboto"/>
                <a:ea typeface="Roboto"/>
                <a:cs typeface="Roboto"/>
                <a:sym typeface="Roboto"/>
              </a:rPr>
              <a:t>Approve a food consultant vendor to start the process</a:t>
            </a:r>
            <a:endParaRPr sz="2200">
              <a:latin typeface="Roboto"/>
              <a:ea typeface="Roboto"/>
              <a:cs typeface="Roboto"/>
              <a:sym typeface="Roboto"/>
            </a:endParaRPr>
          </a:p>
          <a:p>
            <a:pPr indent="-330200" lvl="2" marL="1828800" rtl="0" algn="l">
              <a:spcBef>
                <a:spcPts val="0"/>
              </a:spcBef>
              <a:spcAft>
                <a:spcPts val="0"/>
              </a:spcAft>
              <a:buSzPts val="1600"/>
              <a:buFont typeface="Roboto"/>
              <a:buChar char="■"/>
            </a:pPr>
            <a:r>
              <a:rPr lang="en" sz="2200">
                <a:latin typeface="Roboto"/>
                <a:ea typeface="Roboto"/>
                <a:cs typeface="Roboto"/>
                <a:sym typeface="Roboto"/>
              </a:rPr>
              <a:t>Will need to check references</a:t>
            </a:r>
            <a:endParaRPr sz="2200">
              <a:latin typeface="Roboto"/>
              <a:ea typeface="Roboto"/>
              <a:cs typeface="Roboto"/>
              <a:sym typeface="Roboto"/>
            </a:endParaRPr>
          </a:p>
          <a:p>
            <a:pPr indent="-368300" lvl="1" marL="1371600" rtl="0" algn="l">
              <a:spcBef>
                <a:spcPts val="0"/>
              </a:spcBef>
              <a:spcAft>
                <a:spcPts val="0"/>
              </a:spcAft>
              <a:buSzPts val="2200"/>
              <a:buFont typeface="Roboto"/>
              <a:buChar char="➢"/>
            </a:pPr>
            <a:r>
              <a:rPr lang="en" sz="2200">
                <a:latin typeface="Roboto"/>
                <a:ea typeface="Roboto"/>
                <a:cs typeface="Roboto"/>
                <a:sym typeface="Roboto"/>
              </a:rPr>
              <a:t>Approve a c</a:t>
            </a:r>
            <a:r>
              <a:rPr lang="en" sz="2200">
                <a:latin typeface="Roboto"/>
                <a:ea typeface="Roboto"/>
                <a:cs typeface="Roboto"/>
                <a:sym typeface="Roboto"/>
              </a:rPr>
              <a:t>atering vendor when RFPs come in. Commitments are filling up quickly. </a:t>
            </a:r>
            <a:endParaRPr sz="2200">
              <a:latin typeface="Roboto"/>
              <a:ea typeface="Roboto"/>
              <a:cs typeface="Roboto"/>
              <a:sym typeface="Roboto"/>
            </a:endParaRPr>
          </a:p>
          <a:p>
            <a:pPr indent="-368300" lvl="1" marL="1371600" rtl="0" algn="l">
              <a:spcBef>
                <a:spcPts val="0"/>
              </a:spcBef>
              <a:spcAft>
                <a:spcPts val="0"/>
              </a:spcAft>
              <a:buSzPts val="2200"/>
              <a:buFont typeface="Roboto"/>
              <a:buChar char="➢"/>
            </a:pPr>
            <a:r>
              <a:rPr lang="en" sz="2200">
                <a:latin typeface="Roboto"/>
                <a:ea typeface="Roboto"/>
                <a:cs typeface="Roboto"/>
                <a:sym typeface="Roboto"/>
              </a:rPr>
              <a:t>SFA approval usually takes 3-4 months, may be backlogged</a:t>
            </a:r>
            <a:endParaRPr sz="2200">
              <a:latin typeface="Roboto"/>
              <a:ea typeface="Roboto"/>
              <a:cs typeface="Roboto"/>
              <a:sym typeface="Roboto"/>
            </a:endParaRPr>
          </a:p>
          <a:p>
            <a:pPr indent="-368300" lvl="1" marL="1371600" rtl="0" algn="l">
              <a:spcBef>
                <a:spcPts val="0"/>
              </a:spcBef>
              <a:spcAft>
                <a:spcPts val="0"/>
              </a:spcAft>
              <a:buSzPts val="2200"/>
              <a:buFont typeface="Roboto"/>
              <a:buChar char="➢"/>
            </a:pPr>
            <a:r>
              <a:rPr lang="en" sz="2200">
                <a:latin typeface="Roboto"/>
                <a:ea typeface="Roboto"/>
                <a:cs typeface="Roboto"/>
                <a:sym typeface="Roboto"/>
              </a:rPr>
              <a:t>The Health Permit has been approved for Ki’s only.  We would need to review what is involved for any other vendor.</a:t>
            </a:r>
            <a:endParaRPr sz="2200">
              <a:latin typeface="Roboto"/>
              <a:ea typeface="Roboto"/>
              <a:cs typeface="Roboto"/>
              <a:sym typeface="Roboto"/>
            </a:endParaRPr>
          </a:p>
          <a:p>
            <a:pPr indent="-368300" lvl="1" marL="1371600" rtl="0" algn="l">
              <a:spcBef>
                <a:spcPts val="0"/>
              </a:spcBef>
              <a:spcAft>
                <a:spcPts val="0"/>
              </a:spcAft>
              <a:buSzPts val="2200"/>
              <a:buFont typeface="Roboto"/>
              <a:buChar char="➢"/>
            </a:pPr>
            <a:r>
              <a:rPr lang="en" sz="2200">
                <a:latin typeface="Roboto"/>
                <a:ea typeface="Roboto"/>
                <a:cs typeface="Roboto"/>
                <a:sym typeface="Roboto"/>
              </a:rPr>
              <a:t>May need to buy refrigerators for the milk, warmers, food transporters, etc.</a:t>
            </a:r>
            <a:endParaRPr sz="2200"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Roboto"/>
              <a:ea typeface="Roboto"/>
              <a:cs typeface="Roboto"/>
              <a:sym typeface="Roboto"/>
            </a:endParaRPr>
          </a:p>
          <a:p>
            <a:pPr indent="-368300" lvl="0" marL="914400" rtl="0" algn="l">
              <a:spcBef>
                <a:spcPts val="0"/>
              </a:spcBef>
              <a:spcAft>
                <a:spcPts val="0"/>
              </a:spcAft>
              <a:buSzPts val="2200"/>
              <a:buFont typeface="Roboto"/>
              <a:buChar char="❖"/>
            </a:pPr>
            <a:r>
              <a:rPr lang="en" sz="2200">
                <a:latin typeface="Roboto"/>
                <a:ea typeface="Roboto"/>
                <a:cs typeface="Roboto"/>
                <a:sym typeface="Roboto"/>
              </a:rPr>
              <a:t>If we choose to start out with a non-reimbursement program, we</a:t>
            </a:r>
            <a:r>
              <a:rPr lang="en" sz="2200">
                <a:latin typeface="Roboto"/>
                <a:ea typeface="Roboto"/>
                <a:cs typeface="Roboto"/>
                <a:sym typeface="Roboto"/>
              </a:rPr>
              <a:t> may want to pick a vendor, then assess </a:t>
            </a:r>
            <a:r>
              <a:rPr lang="en" sz="2200">
                <a:latin typeface="Roboto"/>
                <a:ea typeface="Roboto"/>
                <a:cs typeface="Roboto"/>
                <a:sym typeface="Roboto"/>
              </a:rPr>
              <a:t>demand</a:t>
            </a:r>
            <a:r>
              <a:rPr lang="en" sz="2200">
                <a:latin typeface="Roboto"/>
                <a:ea typeface="Roboto"/>
                <a:cs typeface="Roboto"/>
                <a:sym typeface="Roboto"/>
              </a:rPr>
              <a:t> for the first few months and decide accordingly</a:t>
            </a:r>
            <a:endParaRPr sz="22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3"/>
          <p:cNvSpPr txBox="1"/>
          <p:nvPr>
            <p:ph type="title"/>
          </p:nvPr>
        </p:nvSpPr>
        <p:spPr>
          <a:xfrm>
            <a:off x="1470050" y="1300300"/>
            <a:ext cx="3828900" cy="2357700"/>
          </a:xfrm>
          <a:prstGeom prst="rect">
            <a:avLst/>
          </a:prstGeom>
        </p:spPr>
        <p:txBody>
          <a:bodyPr anchorCtr="0" anchor="b" bIns="113100" lIns="113100" spcFirstLastPara="1" rIns="113100" wrap="square" tIns="1131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Questions?</a:t>
            </a:r>
            <a:endParaRPr b="1" sz="46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7" name="Google Shape;147;p23"/>
          <p:cNvPicPr preferRelativeResize="0"/>
          <p:nvPr/>
        </p:nvPicPr>
        <p:blipFill rotWithShape="1">
          <a:blip r:embed="rId3">
            <a:alphaModFix/>
          </a:blip>
          <a:srcRect b="39" l="0" r="0" t="29"/>
          <a:stretch/>
        </p:blipFill>
        <p:spPr>
          <a:xfrm>
            <a:off x="8105606" y="0"/>
            <a:ext cx="1952783" cy="1901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