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A483-ABEE-466C-A9DD-1FA534F78BAE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07A9-0786-4399-A6B8-881DC09B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438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A483-ABEE-466C-A9DD-1FA534F78BAE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07A9-0786-4399-A6B8-881DC09B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54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A483-ABEE-466C-A9DD-1FA534F78BAE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07A9-0786-4399-A6B8-881DC09B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994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A483-ABEE-466C-A9DD-1FA534F78BAE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07A9-0786-4399-A6B8-881DC09B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85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A483-ABEE-466C-A9DD-1FA534F78BAE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07A9-0786-4399-A6B8-881DC09B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99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A483-ABEE-466C-A9DD-1FA534F78BAE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07A9-0786-4399-A6B8-881DC09B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82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A483-ABEE-466C-A9DD-1FA534F78BAE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07A9-0786-4399-A6B8-881DC09B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7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A483-ABEE-466C-A9DD-1FA534F78BAE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07A9-0786-4399-A6B8-881DC09B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96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A483-ABEE-466C-A9DD-1FA534F78BAE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07A9-0786-4399-A6B8-881DC09B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31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A483-ABEE-466C-A9DD-1FA534F78BAE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07A9-0786-4399-A6B8-881DC09B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872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A483-ABEE-466C-A9DD-1FA534F78BAE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907A9-0786-4399-A6B8-881DC09B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36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4A483-ABEE-466C-A9DD-1FA534F78BAE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907A9-0786-4399-A6B8-881DC09B8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5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839" y="70168"/>
            <a:ext cx="1800225" cy="960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52" y="70168"/>
            <a:ext cx="1118439" cy="10521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1791" y="1122363"/>
            <a:ext cx="9413067" cy="2571750"/>
          </a:xfrm>
        </p:spPr>
        <p:txBody>
          <a:bodyPr>
            <a:normAutofit/>
          </a:bodyPr>
          <a:lstStyle/>
          <a:p>
            <a:r>
              <a:rPr lang="en-US" dirty="0" smtClean="0"/>
              <a:t>Statewide Required Implementation of Computer Based Testing (CBT)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198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Plans for Full Implementation of CBT in Grades 3-8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NYSED is planning on districts leveraging the increase in technology infrastructure that has occurred in the last two years</a:t>
            </a:r>
          </a:p>
          <a:p>
            <a:pPr lvl="1"/>
            <a:r>
              <a:rPr lang="en-US" i="1" dirty="0" smtClean="0"/>
              <a:t>“</a:t>
            </a:r>
            <a:r>
              <a:rPr lang="en-US" i="1" dirty="0"/>
              <a:t>Historic infusions of federal and state funding in the form of COVID-response grants and state aid increases have made available critical fiscal resources that can assist districts and charter schools needing to upgrade their infrastructure and devices</a:t>
            </a:r>
            <a:r>
              <a:rPr lang="en-US" i="1" dirty="0" smtClean="0"/>
              <a:t>.” </a:t>
            </a:r>
            <a:r>
              <a:rPr lang="en-US" sz="1600" i="1" dirty="0" smtClean="0"/>
              <a:t>(June 16 CBT Memo)</a:t>
            </a:r>
          </a:p>
          <a:p>
            <a:r>
              <a:rPr lang="en-US" dirty="0"/>
              <a:t>NYSED will be phasing in required implementation of CBT testing by districts, charters, and </a:t>
            </a:r>
            <a:r>
              <a:rPr lang="en-US" dirty="0" smtClean="0"/>
              <a:t>BOCES</a:t>
            </a:r>
          </a:p>
          <a:p>
            <a:pPr lvl="1"/>
            <a:r>
              <a:rPr lang="en-US" sz="1600" i="1" dirty="0" smtClean="0"/>
              <a:t>“Since </a:t>
            </a:r>
            <a:r>
              <a:rPr lang="en-US" sz="1600" i="1" dirty="0"/>
              <a:t>the introduction of CBT in the Grades 3-8 ELA and Math testing program, the optional nature of participation in CBT for this program has impacted opportunities to fully harness the benefits of testing on computer</a:t>
            </a:r>
            <a:r>
              <a:rPr lang="en-US" sz="1600" i="1" dirty="0" smtClean="0"/>
              <a:t>.” (June 16 CBT Memo)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492750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Plans for Full Implementation of CBT in Grades 3-8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NYSED is planning on districts leveraging the increase in technology infrastructure that has occurred in the last two years</a:t>
            </a:r>
          </a:p>
          <a:p>
            <a:pPr lvl="1"/>
            <a:r>
              <a:rPr lang="en-US" sz="2000" i="1" dirty="0" smtClean="0"/>
              <a:t>“</a:t>
            </a:r>
            <a:r>
              <a:rPr lang="en-US" sz="2000" i="1" dirty="0"/>
              <a:t>Historic infusions of federal and state funding in the form of COVID-response grants and state aid increases have made available critical fiscal resources that can assist districts and charter schools needing to upgrade their infrastructure and devices</a:t>
            </a:r>
            <a:r>
              <a:rPr lang="en-US" sz="2000" i="1" dirty="0" smtClean="0"/>
              <a:t>.” (June 16 CBT Memo)</a:t>
            </a:r>
          </a:p>
          <a:p>
            <a:r>
              <a:rPr lang="en-US" dirty="0"/>
              <a:t>NYSED will be phasing in required implementation of CBT testing by districts, charters, and </a:t>
            </a:r>
            <a:r>
              <a:rPr lang="en-US" dirty="0" smtClean="0"/>
              <a:t>BOCES</a:t>
            </a:r>
          </a:p>
          <a:p>
            <a:pPr lvl="1"/>
            <a:r>
              <a:rPr lang="en-US" sz="2000" i="1" dirty="0" smtClean="0"/>
              <a:t>“Since </a:t>
            </a:r>
            <a:r>
              <a:rPr lang="en-US" sz="2000" i="1" dirty="0"/>
              <a:t>the introduction of CBT in the Grades 3-8 ELA and Math testing program, the optional nature of participation in CBT for this program has impacted opportunities to fully harness the benefits of testing on computer</a:t>
            </a:r>
            <a:r>
              <a:rPr lang="en-US" sz="2000" i="1" dirty="0" smtClean="0"/>
              <a:t>.” (June 16 CBT Memo)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84096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Implementation Schedule of </a:t>
            </a:r>
            <a:r>
              <a:rPr lang="en-US" sz="4000" b="1" dirty="0"/>
              <a:t>CBT </a:t>
            </a:r>
            <a:r>
              <a:rPr lang="en-US" sz="4000" b="1" dirty="0" smtClean="0"/>
              <a:t>ELA/Math/Science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Spring 2023</a:t>
            </a:r>
          </a:p>
          <a:p>
            <a:pPr lvl="1"/>
            <a:r>
              <a:rPr lang="en-US" sz="1600" i="1" dirty="0" smtClean="0"/>
              <a:t>All LEA’s are </a:t>
            </a:r>
            <a:r>
              <a:rPr lang="en-US" sz="1600" b="1" i="1" dirty="0" smtClean="0"/>
              <a:t>STRONGLY ENCOURAGED </a:t>
            </a:r>
            <a:r>
              <a:rPr lang="en-US" sz="1600" dirty="0" smtClean="0"/>
              <a:t>to participate in Stand Alone Field Testing </a:t>
            </a:r>
          </a:p>
          <a:p>
            <a:pPr lvl="2"/>
            <a:r>
              <a:rPr lang="en-US" sz="1400" b="1" i="1" dirty="0" smtClean="0"/>
              <a:t>LEA’s who have not attempted any CBT in the past should consider this as the minimum level of involvement in 2023</a:t>
            </a:r>
          </a:p>
          <a:p>
            <a:r>
              <a:rPr lang="en-US" dirty="0"/>
              <a:t>Spring 2024</a:t>
            </a:r>
          </a:p>
          <a:p>
            <a:pPr lvl="1"/>
            <a:r>
              <a:rPr lang="en-US" sz="1600" dirty="0"/>
              <a:t>All students in grades 5 &amp; 8 will be required to take CBT ELA/Math/Science</a:t>
            </a:r>
          </a:p>
          <a:p>
            <a:pPr lvl="1"/>
            <a:r>
              <a:rPr lang="en-US" sz="1600" i="1" dirty="0" smtClean="0"/>
              <a:t>Districts may implement other grades as your ability allows</a:t>
            </a:r>
          </a:p>
          <a:p>
            <a:r>
              <a:rPr lang="en-US" dirty="0"/>
              <a:t>Spring 2025</a:t>
            </a:r>
          </a:p>
          <a:p>
            <a:pPr lvl="1"/>
            <a:r>
              <a:rPr lang="en-US" sz="1600" dirty="0"/>
              <a:t>All students in grades 4,5,6 &amp; 8 will be required to take CBT ELA/Math/Science</a:t>
            </a:r>
          </a:p>
          <a:p>
            <a:pPr lvl="1"/>
            <a:r>
              <a:rPr lang="en-US" sz="1600" i="1" dirty="0"/>
              <a:t>Districts may implement other grades as your ability </a:t>
            </a:r>
            <a:r>
              <a:rPr lang="en-US" sz="1600" i="1" dirty="0" smtClean="0"/>
              <a:t>allows</a:t>
            </a:r>
          </a:p>
          <a:p>
            <a:r>
              <a:rPr lang="en-US" dirty="0"/>
              <a:t>Spring 2026</a:t>
            </a:r>
          </a:p>
          <a:p>
            <a:pPr lvl="1"/>
            <a:r>
              <a:rPr lang="en-US" sz="1600" dirty="0"/>
              <a:t>Required CBT for all students 3-8 </a:t>
            </a:r>
          </a:p>
          <a:p>
            <a:pPr lvl="1"/>
            <a:endParaRPr lang="en-US" sz="1600" b="1" i="1" dirty="0"/>
          </a:p>
          <a:p>
            <a:pPr marL="457200" lvl="1" indent="0">
              <a:buNone/>
            </a:pPr>
            <a:endParaRPr lang="en-US" sz="1600" b="1" i="1" dirty="0"/>
          </a:p>
        </p:txBody>
      </p:sp>
    </p:spTree>
    <p:extLst>
      <p:ext uri="{BB962C8B-B14F-4D97-AF65-F5344CB8AC3E}">
        <p14:creationId xmlns:p14="http://schemas.microsoft.com/office/powerpoint/2010/main" val="1127133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Implementation Schedule of </a:t>
            </a:r>
            <a:r>
              <a:rPr lang="en-US" sz="4000" b="1" dirty="0"/>
              <a:t>CBT </a:t>
            </a:r>
            <a:r>
              <a:rPr lang="en-US" sz="4000" b="1" dirty="0" smtClean="0"/>
              <a:t>ELA/Math/Science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sz="1600" b="1" i="1" dirty="0"/>
          </a:p>
          <a:p>
            <a:pPr marL="457200" lvl="1" indent="0">
              <a:buNone/>
            </a:pPr>
            <a:endParaRPr lang="en-US" sz="1600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68" y="1537348"/>
            <a:ext cx="11552663" cy="519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01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356813"/>
            <a:ext cx="10881360" cy="1325563"/>
          </a:xfrm>
        </p:spPr>
        <p:txBody>
          <a:bodyPr>
            <a:normAutofit/>
          </a:bodyPr>
          <a:lstStyle/>
          <a:p>
            <a:r>
              <a:rPr lang="en-US" sz="3900" b="1" dirty="0" smtClean="0"/>
              <a:t>Implementation Schedule of </a:t>
            </a:r>
            <a:r>
              <a:rPr lang="en-US" sz="3900" b="1" dirty="0"/>
              <a:t>CBT </a:t>
            </a:r>
            <a:r>
              <a:rPr lang="en-US" sz="3900" b="1" dirty="0" smtClean="0"/>
              <a:t>NYSESLAT &amp; NYSITELL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Spring 2023</a:t>
            </a:r>
          </a:p>
          <a:p>
            <a:pPr lvl="1"/>
            <a:r>
              <a:rPr lang="en-US" dirty="0"/>
              <a:t>All </a:t>
            </a:r>
            <a:r>
              <a:rPr lang="en-US" dirty="0" smtClean="0"/>
              <a:t>field </a:t>
            </a:r>
            <a:r>
              <a:rPr lang="en-US" dirty="0"/>
              <a:t>testing for the NYSESLAT in Grades 2-12 will move to computer in Spring 2023 </a:t>
            </a:r>
            <a:endParaRPr lang="en-US" dirty="0" smtClean="0"/>
          </a:p>
          <a:p>
            <a:pPr lvl="1"/>
            <a:r>
              <a:rPr lang="en-US" dirty="0" smtClean="0"/>
              <a:t>LEAs are </a:t>
            </a:r>
            <a:r>
              <a:rPr lang="en-US" b="1" dirty="0" smtClean="0"/>
              <a:t>Strongly Encouraged </a:t>
            </a:r>
            <a:r>
              <a:rPr lang="en-US" dirty="0" smtClean="0"/>
              <a:t>to participate in Field Testing “</a:t>
            </a:r>
            <a:r>
              <a:rPr lang="en-US" dirty="0"/>
              <a:t>to provide an opportunity for students, teachers, and administrators to become familiar with the testing system prior to full-scale implementation. </a:t>
            </a:r>
            <a:r>
              <a:rPr lang="en-US" dirty="0" smtClean="0"/>
              <a:t>“</a:t>
            </a:r>
            <a:r>
              <a:rPr lang="en-US" i="1" dirty="0"/>
              <a:t>(June 16 CBT Memo</a:t>
            </a:r>
            <a:r>
              <a:rPr lang="en-US" i="1" dirty="0" smtClean="0"/>
              <a:t>)</a:t>
            </a:r>
            <a:endParaRPr lang="en-US" dirty="0" smtClean="0"/>
          </a:p>
          <a:p>
            <a:r>
              <a:rPr lang="en-US" dirty="0" smtClean="0"/>
              <a:t>Spring 2024</a:t>
            </a:r>
          </a:p>
          <a:p>
            <a:pPr lvl="1"/>
            <a:r>
              <a:rPr lang="en-US" dirty="0" smtClean="0"/>
              <a:t>NYSESLAT</a:t>
            </a:r>
          </a:p>
          <a:p>
            <a:pPr lvl="2"/>
            <a:r>
              <a:rPr lang="en-US" dirty="0" smtClean="0"/>
              <a:t>All NYSESLAT testing in grades 2-12 will be conducted via CBT </a:t>
            </a:r>
          </a:p>
          <a:p>
            <a:pPr lvl="1"/>
            <a:r>
              <a:rPr lang="en-US" dirty="0" smtClean="0"/>
              <a:t>NYSITELL</a:t>
            </a:r>
          </a:p>
          <a:p>
            <a:pPr lvl="2"/>
            <a:r>
              <a:rPr lang="en-US" dirty="0"/>
              <a:t>The New York State Identification Test for English Language Learners (NYSITELL) will also be available on computer for Grades 2-12 beginning in Spring 2024 </a:t>
            </a:r>
            <a:endParaRPr lang="en-US" dirty="0" smtClean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sz="1600" b="1" i="1" dirty="0"/>
          </a:p>
          <a:p>
            <a:pPr marL="457200" lvl="1" indent="0">
              <a:buNone/>
            </a:pPr>
            <a:endParaRPr lang="en-US" sz="1600" b="1" i="1" dirty="0"/>
          </a:p>
        </p:txBody>
      </p:sp>
    </p:spTree>
    <p:extLst>
      <p:ext uri="{BB962C8B-B14F-4D97-AF65-F5344CB8AC3E}">
        <p14:creationId xmlns:p14="http://schemas.microsoft.com/office/powerpoint/2010/main" val="3055371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2681</TotalTime>
  <Words>488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Statewide Required Implementation of Computer Based Testing (CBT)</vt:lpstr>
      <vt:lpstr>Plans for Full Implementation of CBT in Grades 3-8 </vt:lpstr>
      <vt:lpstr>Plans for Full Implementation of CBT in Grades 3-8 </vt:lpstr>
      <vt:lpstr>Implementation Schedule of CBT ELA/Math/Science</vt:lpstr>
      <vt:lpstr>Implementation Schedule of CBT ELA/Math/Science</vt:lpstr>
      <vt:lpstr>Implementation Schedule of CBT NYSESLAT &amp; NYSITELL</vt:lpstr>
    </vt:vector>
  </TitlesOfParts>
  <Company>Eastern Suffolk Boces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setup</dc:creator>
  <cp:lastModifiedBy>setup</cp:lastModifiedBy>
  <cp:revision>12</cp:revision>
  <cp:lastPrinted>2022-04-04T19:46:00Z</cp:lastPrinted>
  <dcterms:created xsi:type="dcterms:W3CDTF">2022-04-04T19:32:17Z</dcterms:created>
  <dcterms:modified xsi:type="dcterms:W3CDTF">2022-09-09T12:04:20Z</dcterms:modified>
</cp:coreProperties>
</file>