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3" r:id="rId1"/>
  </p:sldMasterIdLst>
  <p:notesMasterIdLst>
    <p:notesMasterId r:id="rId16"/>
  </p:notesMasterIdLst>
  <p:sldIdLst>
    <p:sldId id="263" r:id="rId2"/>
    <p:sldId id="283" r:id="rId3"/>
    <p:sldId id="298" r:id="rId4"/>
    <p:sldId id="308" r:id="rId5"/>
    <p:sldId id="310" r:id="rId6"/>
    <p:sldId id="313" r:id="rId7"/>
    <p:sldId id="309" r:id="rId8"/>
    <p:sldId id="291" r:id="rId9"/>
    <p:sldId id="312" r:id="rId10"/>
    <p:sldId id="292" r:id="rId11"/>
    <p:sldId id="305" r:id="rId12"/>
    <p:sldId id="256" r:id="rId13"/>
    <p:sldId id="311" r:id="rId14"/>
    <p:sldId id="30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575"/>
    <a:srgbClr val="0000FF"/>
    <a:srgbClr val="5DFFA6"/>
    <a:srgbClr val="780E64"/>
    <a:srgbClr val="F080DB"/>
    <a:srgbClr val="0066FF"/>
    <a:srgbClr val="EC62D2"/>
    <a:srgbClr val="CC18AA"/>
    <a:srgbClr val="000092"/>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093" autoAdjust="0"/>
    <p:restoredTop sz="94717" autoAdjust="0"/>
  </p:normalViewPr>
  <p:slideViewPr>
    <p:cSldViewPr snapToGrid="0">
      <p:cViewPr varScale="1">
        <p:scale>
          <a:sx n="83" d="100"/>
          <a:sy n="83" d="100"/>
        </p:scale>
        <p:origin x="240" y="91"/>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729A1E-5605-4550-8AE4-3E82B4E5B3E7}" type="datetimeFigureOut">
              <a:rPr lang="en-US" smtClean="0"/>
              <a:t>9/9/2022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1DA864-BEEB-4492-BDB9-C74EA1BF4168}" type="slidenum">
              <a:rPr lang="en-US" smtClean="0"/>
              <a:t>‹#›</a:t>
            </a:fld>
            <a:endParaRPr lang="en-US"/>
          </a:p>
        </p:txBody>
      </p:sp>
    </p:spTree>
    <p:extLst>
      <p:ext uri="{BB962C8B-B14F-4D97-AF65-F5344CB8AC3E}">
        <p14:creationId xmlns:p14="http://schemas.microsoft.com/office/powerpoint/2010/main" val="1963909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09600" y="4191000"/>
            <a:ext cx="5852160" cy="4953000"/>
          </a:xfrm>
        </p:spPr>
        <p:txBody>
          <a:bodyPr>
            <a:normAutofit lnSpcReduction="10000"/>
          </a:bodyPr>
          <a:lstStyle/>
          <a:p>
            <a:r>
              <a:rPr lang="en-US" b="1" u="sng" dirty="0"/>
              <a:t>Junior Naval/Air Force ROTC</a:t>
            </a:r>
            <a:r>
              <a:rPr lang="en-US" dirty="0"/>
              <a:t> </a:t>
            </a:r>
          </a:p>
          <a:p>
            <a:r>
              <a:rPr lang="en-US" dirty="0"/>
              <a:t>We are currently operating programs in the Patchogue-Medford and William Floyd High Schools in grades 9-12 for the Navy and Air Force Junior Reserve Officers Training Corps programs. My role is to work with the instructors directly and to assist in providing the staff and students with field trips and leadership professional development. I recently worked with a national presenter to help facilitate a “7 Habits of Highly Effective Teens” leadership workshop with 172 cadets at the Instructional Support Center.</a:t>
            </a:r>
          </a:p>
          <a:p>
            <a:r>
              <a:rPr lang="en-US" b="1" dirty="0"/>
              <a:t> </a:t>
            </a:r>
            <a:endParaRPr lang="en-US" dirty="0"/>
          </a:p>
          <a:p>
            <a:r>
              <a:rPr lang="en-US" b="1" u="sng" dirty="0"/>
              <a:t>Regional Scoring Services</a:t>
            </a:r>
            <a:endParaRPr lang="en-US" dirty="0"/>
          </a:p>
          <a:p>
            <a:r>
              <a:rPr lang="en-US" dirty="0"/>
              <a:t>We are currently offering “Full Service” scoring for ELA, Mathematics, and Science in Grades 3-8 and regional scoring sessions for the NYSESLAT and New York State Alternate assessments. I work directly with a local electronic scoring vendor to assist the districts in getting their students’ assessments scored. </a:t>
            </a:r>
          </a:p>
          <a:p>
            <a:r>
              <a:rPr lang="en-US" dirty="0"/>
              <a:t> </a:t>
            </a:r>
          </a:p>
          <a:p>
            <a:r>
              <a:rPr lang="en-US" b="1" u="sng" dirty="0"/>
              <a:t>Science Programs</a:t>
            </a:r>
            <a:endParaRPr lang="en-US" dirty="0"/>
          </a:p>
          <a:p>
            <a:r>
              <a:rPr lang="en-US" dirty="0"/>
              <a:t>For science enrichment, we coordinate a variety of programs for Eastern, Western and Nassau BOCES component school districts.  The Long Island Science and Engineering Fair (LISEF) is a project based competition with 413 students from 26 districts participating across Long Island. We offer the Women in Science and Engineering (WISE) program to 65 young women from 5 component school districts in collaboration with SUNY Stony Brook to encourage them to explore the sciences and entice them to go into STEM careers. I work with each individual provider to coordinate these programs with our districts.   </a:t>
            </a:r>
          </a:p>
          <a:p>
            <a:r>
              <a:rPr lang="en-US" dirty="0"/>
              <a:t> </a:t>
            </a:r>
          </a:p>
          <a:p>
            <a:r>
              <a:rPr lang="en-US" b="1" u="sng" dirty="0"/>
              <a:t>Year Round Enrichment Programs </a:t>
            </a:r>
            <a:endParaRPr lang="en-US" dirty="0"/>
          </a:p>
          <a:p>
            <a:r>
              <a:rPr lang="en-US" dirty="0"/>
              <a:t>In addition, we coordinate the Extended-Day Year Round Enrichment program in the Comsewogue School District to provide before and after school enrichment to students in grades K-6. I work in collaboration with a BOCES appointed Director to hire and appoint staff, provide clubs and field trips, order supplies as well as collaborate with the staff to continuously improve the program. </a:t>
            </a:r>
          </a:p>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9/9/2022 12:18 PM</a:t>
            </a:fld>
            <a:endParaRPr lang="en-US"/>
          </a:p>
        </p:txBody>
      </p:sp>
      <p:sp>
        <p:nvSpPr>
          <p:cNvPr id="7" name="Slide Number Placeholder 6"/>
          <p:cNvSpPr>
            <a:spLocks noGrp="1"/>
          </p:cNvSpPr>
          <p:nvPr>
            <p:ph type="sldNum" sz="quarter" idx="13"/>
          </p:nvPr>
        </p:nvSpPr>
        <p:spPr/>
        <p:txBody>
          <a:bodyPr/>
          <a:lstStyle/>
          <a:p>
            <a:fld id="{EC87E0CF-87F6-4B58-B8B8-DCAB2DAAF3CA}" type="slidenum">
              <a:rPr lang="en-US" smtClean="0"/>
              <a:pPr/>
              <a:t>4</a:t>
            </a:fld>
            <a:endParaRPr lang="en-US" dirty="0"/>
          </a:p>
        </p:txBody>
      </p:sp>
    </p:spTree>
    <p:extLst>
      <p:ext uri="{BB962C8B-B14F-4D97-AF65-F5344CB8AC3E}">
        <p14:creationId xmlns:p14="http://schemas.microsoft.com/office/powerpoint/2010/main" val="284415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1DA864-BEEB-4492-BDB9-C74EA1BF4168}" type="slidenum">
              <a:rPr lang="en-US" smtClean="0"/>
              <a:t>8</a:t>
            </a:fld>
            <a:endParaRPr lang="en-US"/>
          </a:p>
        </p:txBody>
      </p:sp>
    </p:spTree>
    <p:extLst>
      <p:ext uri="{BB962C8B-B14F-4D97-AF65-F5344CB8AC3E}">
        <p14:creationId xmlns:p14="http://schemas.microsoft.com/office/powerpoint/2010/main" val="3899350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1DA864-BEEB-4492-BDB9-C74EA1BF4168}" type="slidenum">
              <a:rPr lang="en-US" smtClean="0"/>
              <a:t>9</a:t>
            </a:fld>
            <a:endParaRPr lang="en-US"/>
          </a:p>
        </p:txBody>
      </p:sp>
    </p:spTree>
    <p:extLst>
      <p:ext uri="{BB962C8B-B14F-4D97-AF65-F5344CB8AC3E}">
        <p14:creationId xmlns:p14="http://schemas.microsoft.com/office/powerpoint/2010/main" val="1275907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1DA864-BEEB-4492-BDB9-C74EA1BF4168}" type="slidenum">
              <a:rPr lang="en-US" smtClean="0"/>
              <a:t>10</a:t>
            </a:fld>
            <a:endParaRPr lang="en-US"/>
          </a:p>
        </p:txBody>
      </p:sp>
    </p:spTree>
    <p:extLst>
      <p:ext uri="{BB962C8B-B14F-4D97-AF65-F5344CB8AC3E}">
        <p14:creationId xmlns:p14="http://schemas.microsoft.com/office/powerpoint/2010/main" val="1214400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1DA864-BEEB-4492-BDB9-C74EA1BF4168}" type="slidenum">
              <a:rPr lang="en-US" smtClean="0"/>
              <a:t>11</a:t>
            </a:fld>
            <a:endParaRPr lang="en-US"/>
          </a:p>
        </p:txBody>
      </p:sp>
    </p:spTree>
    <p:extLst>
      <p:ext uri="{BB962C8B-B14F-4D97-AF65-F5344CB8AC3E}">
        <p14:creationId xmlns:p14="http://schemas.microsoft.com/office/powerpoint/2010/main" val="2101356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4" name="Google Shape;9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4907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4" name="Google Shape;9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7626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6F724B1-096B-4B59-BEE0-969458FEF4DF}" type="datetimeFigureOut">
              <a:rPr lang="en-US" smtClean="0"/>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811AF-3A23-4E73-969B-1BF277E1EAB3}" type="slidenum">
              <a:rPr lang="en-US" smtClean="0"/>
              <a:t>‹#›</a:t>
            </a:fld>
            <a:endParaRPr lang="en-US"/>
          </a:p>
        </p:txBody>
      </p:sp>
    </p:spTree>
    <p:extLst>
      <p:ext uri="{BB962C8B-B14F-4D97-AF65-F5344CB8AC3E}">
        <p14:creationId xmlns:p14="http://schemas.microsoft.com/office/powerpoint/2010/main" val="1239276875"/>
      </p:ext>
    </p:extLst>
  </p:cSld>
  <p:clrMapOvr>
    <a:masterClrMapping/>
  </p:clrMapOvr>
  <mc:AlternateContent xmlns:mc="http://schemas.openxmlformats.org/markup-compatibility/2006" xmlns:p14="http://schemas.microsoft.com/office/powerpoint/2010/main">
    <mc:Choice Requires="p14">
      <p:transition spd="slow" p14:dur="1500" advClick="0" advTm="18000">
        <p:random/>
      </p:transition>
    </mc:Choice>
    <mc:Fallback xmlns="">
      <p:transition spd="slow" advClick="0" advTm="18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F724B1-096B-4B59-BEE0-969458FEF4DF}" type="datetimeFigureOut">
              <a:rPr lang="en-US" smtClean="0"/>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811AF-3A23-4E73-969B-1BF277E1EAB3}" type="slidenum">
              <a:rPr lang="en-US" smtClean="0"/>
              <a:t>‹#›</a:t>
            </a:fld>
            <a:endParaRPr lang="en-US"/>
          </a:p>
        </p:txBody>
      </p:sp>
    </p:spTree>
    <p:extLst>
      <p:ext uri="{BB962C8B-B14F-4D97-AF65-F5344CB8AC3E}">
        <p14:creationId xmlns:p14="http://schemas.microsoft.com/office/powerpoint/2010/main" val="1114578781"/>
      </p:ext>
    </p:extLst>
  </p:cSld>
  <p:clrMapOvr>
    <a:masterClrMapping/>
  </p:clrMapOvr>
  <mc:AlternateContent xmlns:mc="http://schemas.openxmlformats.org/markup-compatibility/2006" xmlns:p14="http://schemas.microsoft.com/office/powerpoint/2010/main">
    <mc:Choice Requires="p14">
      <p:transition spd="slow" p14:dur="1500" advClick="0" advTm="18000">
        <p:random/>
      </p:transition>
    </mc:Choice>
    <mc:Fallback xmlns="">
      <p:transition spd="slow" advClick="0" advTm="18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6F724B1-096B-4B59-BEE0-969458FEF4DF}" type="datetimeFigureOut">
              <a:rPr lang="en-US" smtClean="0"/>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811AF-3A23-4E73-969B-1BF277E1EAB3}" type="slidenum">
              <a:rPr lang="en-US" smtClean="0"/>
              <a:t>‹#›</a:t>
            </a:fld>
            <a:endParaRPr lang="en-US"/>
          </a:p>
        </p:txBody>
      </p:sp>
    </p:spTree>
    <p:extLst>
      <p:ext uri="{BB962C8B-B14F-4D97-AF65-F5344CB8AC3E}">
        <p14:creationId xmlns:p14="http://schemas.microsoft.com/office/powerpoint/2010/main" val="2143516366"/>
      </p:ext>
    </p:extLst>
  </p:cSld>
  <p:clrMapOvr>
    <a:masterClrMapping/>
  </p:clrMapOvr>
  <mc:AlternateContent xmlns:mc="http://schemas.openxmlformats.org/markup-compatibility/2006" xmlns:p14="http://schemas.microsoft.com/office/powerpoint/2010/main">
    <mc:Choice Requires="p14">
      <p:transition spd="slow" p14:dur="1500" advClick="0" advTm="18000">
        <p:random/>
      </p:transition>
    </mc:Choice>
    <mc:Fallback xmlns="">
      <p:transition spd="slow" advClick="0" advTm="18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6F724B1-096B-4B59-BEE0-969458FEF4DF}" type="datetimeFigureOut">
              <a:rPr lang="en-US" smtClean="0"/>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6811AF-3A23-4E73-969B-1BF277E1EAB3}" type="slidenum">
              <a:rPr lang="en-US" smtClean="0"/>
              <a:t>‹#›</a:t>
            </a:fld>
            <a:endParaRPr lang="en-US"/>
          </a:p>
        </p:txBody>
      </p:sp>
    </p:spTree>
    <p:extLst>
      <p:ext uri="{BB962C8B-B14F-4D97-AF65-F5344CB8AC3E}">
        <p14:creationId xmlns:p14="http://schemas.microsoft.com/office/powerpoint/2010/main" val="2659115064"/>
      </p:ext>
    </p:extLst>
  </p:cSld>
  <p:clrMapOvr>
    <a:masterClrMapping/>
  </p:clrMapOvr>
  <mc:AlternateContent xmlns:mc="http://schemas.openxmlformats.org/markup-compatibility/2006" xmlns:p14="http://schemas.microsoft.com/office/powerpoint/2010/main">
    <mc:Choice Requires="p14">
      <p:transition spd="slow" p14:dur="1500" advClick="0" advTm="18000">
        <p:random/>
      </p:transition>
    </mc:Choice>
    <mc:Fallback xmlns="">
      <p:transition spd="slow" advClick="0" advTm="18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6F724B1-096B-4B59-BEE0-969458FEF4DF}" type="datetimeFigureOut">
              <a:rPr lang="en-US" smtClean="0"/>
              <a:t>9/9/2022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6811AF-3A23-4E73-969B-1BF277E1EAB3}" type="slidenum">
              <a:rPr lang="en-US" smtClean="0"/>
              <a:t>‹#›</a:t>
            </a:fld>
            <a:endParaRPr lang="en-US"/>
          </a:p>
        </p:txBody>
      </p:sp>
    </p:spTree>
    <p:extLst>
      <p:ext uri="{BB962C8B-B14F-4D97-AF65-F5344CB8AC3E}">
        <p14:creationId xmlns:p14="http://schemas.microsoft.com/office/powerpoint/2010/main" val="195050156"/>
      </p:ext>
    </p:extLst>
  </p:cSld>
  <p:clrMapOvr>
    <a:masterClrMapping/>
  </p:clrMapOvr>
  <mc:AlternateContent xmlns:mc="http://schemas.openxmlformats.org/markup-compatibility/2006" xmlns:p14="http://schemas.microsoft.com/office/powerpoint/2010/main">
    <mc:Choice Requires="p14">
      <p:transition spd="slow" p14:dur="1500" advClick="0" advTm="18000">
        <p:random/>
      </p:transition>
    </mc:Choice>
    <mc:Fallback xmlns="">
      <p:transition spd="slow" advClick="0" advTm="18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6F724B1-096B-4B59-BEE0-969458FEF4DF}" type="datetimeFigureOut">
              <a:rPr lang="en-US" smtClean="0"/>
              <a:t>9/9/2022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6811AF-3A23-4E73-969B-1BF277E1EAB3}" type="slidenum">
              <a:rPr lang="en-US" smtClean="0"/>
              <a:t>‹#›</a:t>
            </a:fld>
            <a:endParaRPr lang="en-US"/>
          </a:p>
        </p:txBody>
      </p:sp>
    </p:spTree>
    <p:extLst>
      <p:ext uri="{BB962C8B-B14F-4D97-AF65-F5344CB8AC3E}">
        <p14:creationId xmlns:p14="http://schemas.microsoft.com/office/powerpoint/2010/main" val="1888433728"/>
      </p:ext>
    </p:extLst>
  </p:cSld>
  <p:clrMapOvr>
    <a:masterClrMapping/>
  </p:clrMapOvr>
  <mc:AlternateContent xmlns:mc="http://schemas.openxmlformats.org/markup-compatibility/2006" xmlns:p14="http://schemas.microsoft.com/office/powerpoint/2010/main">
    <mc:Choice Requires="p14">
      <p:transition spd="slow" p14:dur="1500" advClick="0" advTm="18000">
        <p:random/>
      </p:transition>
    </mc:Choice>
    <mc:Fallback xmlns="">
      <p:transition spd="slow" advClick="0" advTm="18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F724B1-096B-4B59-BEE0-969458FEF4DF}" type="datetimeFigureOut">
              <a:rPr lang="en-US" smtClean="0"/>
              <a:t>9/9/2022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6811AF-3A23-4E73-969B-1BF277E1EAB3}" type="slidenum">
              <a:rPr lang="en-US" smtClean="0"/>
              <a:t>‹#›</a:t>
            </a:fld>
            <a:endParaRPr lang="en-US"/>
          </a:p>
        </p:txBody>
      </p:sp>
    </p:spTree>
    <p:extLst>
      <p:ext uri="{BB962C8B-B14F-4D97-AF65-F5344CB8AC3E}">
        <p14:creationId xmlns:p14="http://schemas.microsoft.com/office/powerpoint/2010/main" val="463221681"/>
      </p:ext>
    </p:extLst>
  </p:cSld>
  <p:clrMapOvr>
    <a:masterClrMapping/>
  </p:clrMapOvr>
  <mc:AlternateContent xmlns:mc="http://schemas.openxmlformats.org/markup-compatibility/2006" xmlns:p14="http://schemas.microsoft.com/office/powerpoint/2010/main">
    <mc:Choice Requires="p14">
      <p:transition spd="slow" p14:dur="1500" advClick="0" advTm="18000">
        <p:random/>
      </p:transition>
    </mc:Choice>
    <mc:Fallback xmlns="">
      <p:transition spd="slow" advClick="0" advTm="18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6F724B1-096B-4B59-BEE0-969458FEF4DF}" type="datetimeFigureOut">
              <a:rPr lang="en-US" smtClean="0"/>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6811AF-3A23-4E73-969B-1BF277E1EAB3}" type="slidenum">
              <a:rPr lang="en-US" smtClean="0"/>
              <a:t>‹#›</a:t>
            </a:fld>
            <a:endParaRPr lang="en-US"/>
          </a:p>
        </p:txBody>
      </p:sp>
    </p:spTree>
    <p:extLst>
      <p:ext uri="{BB962C8B-B14F-4D97-AF65-F5344CB8AC3E}">
        <p14:creationId xmlns:p14="http://schemas.microsoft.com/office/powerpoint/2010/main" val="3395432921"/>
      </p:ext>
    </p:extLst>
  </p:cSld>
  <p:clrMapOvr>
    <a:masterClrMapping/>
  </p:clrMapOvr>
  <mc:AlternateContent xmlns:mc="http://schemas.openxmlformats.org/markup-compatibility/2006" xmlns:p14="http://schemas.microsoft.com/office/powerpoint/2010/main">
    <mc:Choice Requires="p14">
      <p:transition spd="slow" p14:dur="1500" advClick="0" advTm="18000">
        <p:random/>
      </p:transition>
    </mc:Choice>
    <mc:Fallback xmlns="">
      <p:transition spd="slow" advClick="0" advTm="18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6F724B1-096B-4B59-BEE0-969458FEF4DF}" type="datetimeFigureOut">
              <a:rPr lang="en-US" smtClean="0"/>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6811AF-3A23-4E73-969B-1BF277E1EAB3}" type="slidenum">
              <a:rPr lang="en-US" smtClean="0"/>
              <a:t>‹#›</a:t>
            </a:fld>
            <a:endParaRPr lang="en-US"/>
          </a:p>
        </p:txBody>
      </p:sp>
    </p:spTree>
    <p:extLst>
      <p:ext uri="{BB962C8B-B14F-4D97-AF65-F5344CB8AC3E}">
        <p14:creationId xmlns:p14="http://schemas.microsoft.com/office/powerpoint/2010/main" val="901496562"/>
      </p:ext>
    </p:extLst>
  </p:cSld>
  <p:clrMapOvr>
    <a:masterClrMapping/>
  </p:clrMapOvr>
  <mc:AlternateContent xmlns:mc="http://schemas.openxmlformats.org/markup-compatibility/2006" xmlns:p14="http://schemas.microsoft.com/office/powerpoint/2010/main">
    <mc:Choice Requires="p14">
      <p:transition spd="slow" p14:dur="1500" advClick="0" advTm="18000">
        <p:random/>
      </p:transition>
    </mc:Choice>
    <mc:Fallback xmlns="">
      <p:transition spd="slow" advClick="0" advTm="18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F724B1-096B-4B59-BEE0-969458FEF4DF}" type="datetimeFigureOut">
              <a:rPr lang="en-US" smtClean="0"/>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811AF-3A23-4E73-969B-1BF277E1EAB3}" type="slidenum">
              <a:rPr lang="en-US" smtClean="0"/>
              <a:t>‹#›</a:t>
            </a:fld>
            <a:endParaRPr lang="en-US"/>
          </a:p>
        </p:txBody>
      </p:sp>
    </p:spTree>
    <p:extLst>
      <p:ext uri="{BB962C8B-B14F-4D97-AF65-F5344CB8AC3E}">
        <p14:creationId xmlns:p14="http://schemas.microsoft.com/office/powerpoint/2010/main" val="1692441666"/>
      </p:ext>
    </p:extLst>
  </p:cSld>
  <p:clrMapOvr>
    <a:masterClrMapping/>
  </p:clrMapOvr>
  <mc:AlternateContent xmlns:mc="http://schemas.openxmlformats.org/markup-compatibility/2006" xmlns:p14="http://schemas.microsoft.com/office/powerpoint/2010/main">
    <mc:Choice Requires="p14">
      <p:transition spd="slow" p14:dur="1500" advClick="0" advTm="18000">
        <p:random/>
      </p:transition>
    </mc:Choice>
    <mc:Fallback xmlns="">
      <p:transition spd="slow" advClick="0" advTm="18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F724B1-096B-4B59-BEE0-969458FEF4DF}" type="datetimeFigureOut">
              <a:rPr lang="en-US" smtClean="0"/>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811AF-3A23-4E73-969B-1BF277E1EAB3}" type="slidenum">
              <a:rPr lang="en-US" smtClean="0"/>
              <a:t>‹#›</a:t>
            </a:fld>
            <a:endParaRPr lang="en-US"/>
          </a:p>
        </p:txBody>
      </p:sp>
    </p:spTree>
    <p:extLst>
      <p:ext uri="{BB962C8B-B14F-4D97-AF65-F5344CB8AC3E}">
        <p14:creationId xmlns:p14="http://schemas.microsoft.com/office/powerpoint/2010/main" val="1827584993"/>
      </p:ext>
    </p:extLst>
  </p:cSld>
  <p:clrMapOvr>
    <a:masterClrMapping/>
  </p:clrMapOvr>
  <mc:AlternateContent xmlns:mc="http://schemas.openxmlformats.org/markup-compatibility/2006" xmlns:p14="http://schemas.microsoft.com/office/powerpoint/2010/main">
    <mc:Choice Requires="p14">
      <p:transition spd="slow" p14:dur="1500" advClick="0" advTm="18000">
        <p:random/>
      </p:transition>
    </mc:Choice>
    <mc:Fallback xmlns="">
      <p:transition spd="slow" advClick="0" advTm="18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825273" y="4344989"/>
            <a:ext cx="9390944"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extLst>
      <p:ext uri="{BB962C8B-B14F-4D97-AF65-F5344CB8AC3E}">
        <p14:creationId xmlns:p14="http://schemas.microsoft.com/office/powerpoint/2010/main" val="398512288"/>
      </p:ext>
    </p:extLst>
  </p:cSld>
  <p:clrMapOvr>
    <a:masterClrMapping/>
  </p:clrMapOvr>
  <mc:AlternateContent xmlns:mc="http://schemas.openxmlformats.org/markup-compatibility/2006" xmlns:p14="http://schemas.microsoft.com/office/powerpoint/2010/main">
    <mc:Choice Requires="p14">
      <p:transition spd="slow" p14:dur="1500" advClick="0" advTm="18000">
        <p:random/>
      </p:transition>
    </mc:Choice>
    <mc:Fallback xmlns="">
      <p:transition spd="slow" advClick="0" advTm="18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F724B1-096B-4B59-BEE0-969458FEF4DF}" type="datetimeFigureOut">
              <a:rPr lang="en-US" smtClean="0"/>
              <a:t>9/9/2022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6811AF-3A23-4E73-969B-1BF277E1EAB3}" type="slidenum">
              <a:rPr lang="en-US" smtClean="0"/>
              <a:t>‹#›</a:t>
            </a:fld>
            <a:endParaRPr lang="en-US"/>
          </a:p>
        </p:txBody>
      </p:sp>
    </p:spTree>
    <p:extLst>
      <p:ext uri="{BB962C8B-B14F-4D97-AF65-F5344CB8AC3E}">
        <p14:creationId xmlns:p14="http://schemas.microsoft.com/office/powerpoint/2010/main" val="2843969192"/>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Lst>
  <mc:AlternateContent xmlns:mc="http://schemas.openxmlformats.org/markup-compatibility/2006" xmlns:p14="http://schemas.microsoft.com/office/powerpoint/2010/main">
    <mc:Choice Requires="p14">
      <p:transition spd="slow" p14:dur="1500" advClick="0" advTm="18000">
        <p:random/>
      </p:transition>
    </mc:Choice>
    <mc:Fallback xmlns="">
      <p:transition spd="slow" advClick="0" advTm="18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esboces.org/Page/41"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hyperlink" Target="http://artsined.esboces.org/" TargetMode="External"/><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hyperlink" Target="mailto:lcorbisi@esboces.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8" Type="http://schemas.openxmlformats.org/officeDocument/2006/relationships/hyperlink" Target="mailto:schoolyearenrichment@esboces.org" TargetMode="External"/><Relationship Id="rId3" Type="http://schemas.openxmlformats.org/officeDocument/2006/relationships/hyperlink" Target="http://www.google.com/url?sa=i&amp;rct=j&amp;q=&amp;esrc=s&amp;source=imgres&amp;cd=&amp;cad=rja&amp;uact=8&amp;ved=0ahUKEwjNiJyimfzRAhVF2oMKHblkArwQjRwIBw&amp;url=http://www.usarmyjrotc.com/jrotc-program/jrotc-program-information&amp;psig=AFQjCNEijXkeLhgAcJIfTtAut1245EETvQ&amp;ust=1486495463454774" TargetMode="External"/><Relationship Id="rId7"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9.jpeg"/><Relationship Id="rId11" Type="http://schemas.openxmlformats.org/officeDocument/2006/relationships/image" Target="../media/image22.jpeg"/><Relationship Id="rId5" Type="http://schemas.openxmlformats.org/officeDocument/2006/relationships/image" Target="../media/image18.png"/><Relationship Id="rId10" Type="http://schemas.openxmlformats.org/officeDocument/2006/relationships/image" Target="../media/image21.jpeg"/><Relationship Id="rId4" Type="http://schemas.openxmlformats.org/officeDocument/2006/relationships/image" Target="../media/image17.jpeg"/><Relationship Id="rId9" Type="http://schemas.openxmlformats.org/officeDocument/2006/relationships/hyperlink" Target="https://www.esboces.org/Page/62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hyperlink" Target="mailto:hciccone@esboces.org" TargetMode="External"/><Relationship Id="rId5" Type="http://schemas.openxmlformats.org/officeDocument/2006/relationships/image" Target="../media/image25.jpeg"/><Relationship Id="rId4" Type="http://schemas.openxmlformats.org/officeDocument/2006/relationships/hyperlink" Target="http://webreg.esboces.or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hyperlink" Target="mailto:hciccone@esboces.org" TargetMode="External"/><Relationship Id="rId5" Type="http://schemas.openxmlformats.org/officeDocument/2006/relationships/image" Target="../media/image25.jpeg"/><Relationship Id="rId4" Type="http://schemas.openxmlformats.org/officeDocument/2006/relationships/hyperlink" Target="http://webreg.esboces.or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mailto:hciccone@esboces.org" TargetMode="Externa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hyperlink" Target="http://webreg.esboces.org/" TargetMode="Externa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hyperlink" Target="http://webreg.esboces.org/" TargetMode="External"/><Relationship Id="rId7" Type="http://schemas.openxmlformats.org/officeDocument/2006/relationships/hyperlink" Target="mailto:bgentile@esboces.org"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hyperlink" Target="mailto:bgentile@esboces.org" TargetMode="External"/><Relationship Id="rId4" Type="http://schemas.openxmlformats.org/officeDocument/2006/relationships/hyperlink" Target="http://webreg.esboces.org/"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hyperlink" Target="mailto:bgentile@esboces.org" TargetMode="External"/><Relationship Id="rId4" Type="http://schemas.openxmlformats.org/officeDocument/2006/relationships/hyperlink" Target="http://webreg.esboces.org/"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hyperlink" Target="http://webreg.esboces.org/" TargetMode="External"/><Relationship Id="rId7"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26.jpeg"/><Relationship Id="rId4" Type="http://schemas.openxmlformats.org/officeDocument/2006/relationships/hyperlink" Target="mailto:bgentile@esboces.org"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esboces.org/Page/1683" TargetMode="External"/><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emf"/><Relationship Id="rId4" Type="http://schemas.openxmlformats.org/officeDocument/2006/relationships/image" Target="../media/image37.emf"/></Relationships>
</file>

<file path=ppt/slides/_rels/slide13.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mailto:SDBS@esboces.org" TargetMode="External"/><Relationship Id="rId4" Type="http://schemas.openxmlformats.org/officeDocument/2006/relationships/hyperlink" Target="mailto:vdittric@esboces.or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hyperlink" Target="https://www.esboces.org/Page/625"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mailto:summerenrichment@esboces.org" TargetMode="External"/><Relationship Id="rId5" Type="http://schemas.openxmlformats.org/officeDocument/2006/relationships/image" Target="../media/image43.jpeg"/><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0967" y="1263275"/>
            <a:ext cx="11228262" cy="3600761"/>
          </a:xfrm>
          <a:noFill/>
        </p:spPr>
        <p:txBody>
          <a:bodyPr>
            <a:noAutofit/>
          </a:bodyPr>
          <a:lstStyle/>
          <a:p>
            <a:r>
              <a:rPr lang="en-US" sz="5400"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t>Educational Support Services </a:t>
            </a:r>
            <a:br>
              <a:rPr lang="en-US" sz="5400"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br>
            <a:r>
              <a:rPr lang="en-US" sz="5400"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t>(ESS)</a:t>
            </a:r>
            <a:br>
              <a:rPr lang="en-US" sz="5400"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br>
            <a:r>
              <a:rPr lang="en-US" sz="2400"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t> </a:t>
            </a:r>
            <a:br>
              <a:rPr lang="en-US" sz="5400"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br>
            <a:r>
              <a:rPr lang="en-US" sz="5400" b="1" dirty="0">
                <a:solidFill>
                  <a:srgbClr val="00B050"/>
                </a:solidFill>
                <a:effectLst>
                  <a:outerShdw blurRad="38100" dist="38100" dir="2700000" algn="tl">
                    <a:schemeClr val="bg2">
                      <a:lumMod val="50000"/>
                      <a:alpha val="43000"/>
                    </a:schemeClr>
                  </a:outerShdw>
                </a:effectLst>
                <a:latin typeface="Rockwell Condensed" panose="02060603050405020104" pitchFamily="18" charset="0"/>
              </a:rPr>
              <a:t>Services &amp; Announcements</a:t>
            </a:r>
            <a:br>
              <a:rPr lang="en-US" sz="5400" b="1" dirty="0">
                <a:solidFill>
                  <a:srgbClr val="00B050"/>
                </a:solidFill>
                <a:effectLst>
                  <a:outerShdw blurRad="38100" dist="38100" dir="2700000" algn="tl">
                    <a:schemeClr val="bg2">
                      <a:lumMod val="50000"/>
                      <a:alpha val="43000"/>
                    </a:schemeClr>
                  </a:outerShdw>
                </a:effectLst>
                <a:latin typeface="Rockwell Condensed" panose="02060603050405020104" pitchFamily="18" charset="0"/>
              </a:rPr>
            </a:br>
            <a:r>
              <a:rPr lang="en-US" sz="5400" b="1" dirty="0">
                <a:solidFill>
                  <a:srgbClr val="00B050"/>
                </a:solidFill>
                <a:effectLst>
                  <a:outerShdw blurRad="38100" dist="38100" dir="2700000" algn="tl">
                    <a:schemeClr val="bg2">
                      <a:lumMod val="50000"/>
                      <a:alpha val="43000"/>
                    </a:schemeClr>
                  </a:outerShdw>
                </a:effectLst>
                <a:latin typeface="Rockwell Condensed" panose="02060603050405020104" pitchFamily="18" charset="0"/>
              </a:rPr>
              <a:t>September – October 2022</a:t>
            </a:r>
          </a:p>
        </p:txBody>
      </p:sp>
      <p:sp>
        <p:nvSpPr>
          <p:cNvPr id="4" name="TextBox 3"/>
          <p:cNvSpPr txBox="1"/>
          <p:nvPr/>
        </p:nvSpPr>
        <p:spPr>
          <a:xfrm>
            <a:off x="1547621" y="5050891"/>
            <a:ext cx="8586216" cy="830997"/>
          </a:xfrm>
          <a:prstGeom prst="rect">
            <a:avLst/>
          </a:prstGeom>
          <a:noFill/>
        </p:spPr>
        <p:txBody>
          <a:bodyPr wrap="square" rtlCol="0">
            <a:spAutoFit/>
          </a:bodyPr>
          <a:lstStyle/>
          <a:p>
            <a:pPr algn="ctr"/>
            <a:r>
              <a:rPr lang="en-US" sz="2400" b="1" dirty="0"/>
              <a:t>Visit our website for more information!</a:t>
            </a:r>
          </a:p>
          <a:p>
            <a:pPr algn="ctr"/>
            <a:r>
              <a:rPr lang="en-US" sz="2400" b="1" dirty="0">
                <a:hlinkClick r:id="rId2"/>
              </a:rPr>
              <a:t>https://www.esboces.org/Page/41</a:t>
            </a:r>
            <a:r>
              <a:rPr lang="en-US" sz="2400" b="1" dirty="0"/>
              <a:t>  </a:t>
            </a:r>
          </a:p>
        </p:txBody>
      </p:sp>
      <p:pic>
        <p:nvPicPr>
          <p:cNvPr id="2050" name="Picture 2" descr="ESB Logo FULL Blac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047" y="113246"/>
            <a:ext cx="1814721" cy="1095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0" y="6211669"/>
            <a:ext cx="6096000" cy="646331"/>
          </a:xfrm>
          <a:prstGeom prst="rect">
            <a:avLst/>
          </a:prstGeom>
        </p:spPr>
        <p:txBody>
          <a:bodyPr>
            <a:spAutoFit/>
          </a:bodyPr>
          <a:lstStyle/>
          <a:p>
            <a:r>
              <a:rPr lang="en-US" b="1" dirty="0">
                <a:solidFill>
                  <a:srgbClr val="7030A0"/>
                </a:solidFill>
                <a:ea typeface="Times New Roman" panose="02020603050405020304" pitchFamily="18" charset="0"/>
                <a:cs typeface="Times New Roman" panose="02020603050405020304" pitchFamily="18" charset="0"/>
              </a:rPr>
              <a:t>Educational Support Services:</a:t>
            </a:r>
            <a:endParaRPr lang="en-US" sz="2000" b="1" dirty="0">
              <a:solidFill>
                <a:srgbClr val="7030A0"/>
              </a:solidFill>
              <a:ea typeface="Calibri" panose="020F0502020204030204" pitchFamily="34" charset="0"/>
            </a:endParaRPr>
          </a:p>
          <a:p>
            <a:r>
              <a:rPr lang="en-US" b="1" dirty="0">
                <a:solidFill>
                  <a:srgbClr val="7030A0"/>
                </a:solidFill>
                <a:ea typeface="Times New Roman" panose="02020603050405020304" pitchFamily="18" charset="0"/>
                <a:cs typeface="Times New Roman" panose="02020603050405020304" pitchFamily="18" charset="0"/>
              </a:rPr>
              <a:t>Working Together to Support Excellence in Education</a:t>
            </a:r>
            <a:endParaRPr lang="en-US" sz="2000" b="1" dirty="0">
              <a:solidFill>
                <a:srgbClr val="7030A0"/>
              </a:solidFill>
              <a:effectLst/>
              <a:ea typeface="Calibri" panose="020F0502020204030204" pitchFamily="34" charset="0"/>
            </a:endParaRPr>
          </a:p>
        </p:txBody>
      </p:sp>
    </p:spTree>
    <p:extLst>
      <p:ext uri="{BB962C8B-B14F-4D97-AF65-F5344CB8AC3E}">
        <p14:creationId xmlns:p14="http://schemas.microsoft.com/office/powerpoint/2010/main" val="67702363"/>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11155"/>
            <a:ext cx="12192000" cy="4001095"/>
          </a:xfrm>
          <a:prstGeom prst="rect">
            <a:avLst/>
          </a:prstGeom>
        </p:spPr>
        <p:txBody>
          <a:bodyPr wrap="square">
            <a:spAutoFit/>
          </a:bodyPr>
          <a:lstStyle/>
          <a:p>
            <a:pPr algn="ctr"/>
            <a:r>
              <a:rPr lang="en-US" sz="2200" b="1" i="1" u="sng" dirty="0">
                <a:solidFill>
                  <a:schemeClr val="accent2">
                    <a:lumMod val="75000"/>
                  </a:schemeClr>
                </a:solidFill>
                <a:uFill>
                  <a:solidFill>
                    <a:schemeClr val="accent2">
                      <a:lumMod val="75000"/>
                    </a:schemeClr>
                  </a:solidFill>
                </a:uFill>
              </a:rPr>
              <a:t>In-Person, On-Site, Virtual, Outdoor and Socially Distant Experiences for Students and Teachers </a:t>
            </a:r>
          </a:p>
          <a:p>
            <a:pPr algn="ctr"/>
            <a:r>
              <a:rPr lang="en-US" sz="1600" i="1" dirty="0"/>
              <a:t>Our online catalog is categorized by program description, various art form, curriculum areas, standards alignment, and grade level suitability. </a:t>
            </a:r>
            <a:endParaRPr lang="en-US" dirty="0"/>
          </a:p>
          <a:p>
            <a:pPr marL="285750" indent="-285750">
              <a:buFont typeface="Arial" panose="020B0604020202020204" pitchFamily="34" charset="0"/>
              <a:buChar char="•"/>
            </a:pPr>
            <a:r>
              <a:rPr lang="en-US" dirty="0"/>
              <a:t>BROADWAY, THEATRE, DRAMA – Broadway Live/Virtual, Shakespeare, Bilingual Drama, In School Performances</a:t>
            </a:r>
          </a:p>
          <a:p>
            <a:pPr marL="285750" indent="-285750">
              <a:buFont typeface="Arial" panose="020B0604020202020204" pitchFamily="34" charset="0"/>
              <a:buChar char="•"/>
            </a:pPr>
            <a:r>
              <a:rPr lang="en-US" dirty="0"/>
              <a:t>SCHOOL PRODUCTIONS – Live, Virtual, Live Stream </a:t>
            </a:r>
          </a:p>
          <a:p>
            <a:pPr marL="285750" indent="-285750">
              <a:buFont typeface="Arial" panose="020B0604020202020204" pitchFamily="34" charset="0"/>
              <a:buChar char="•"/>
            </a:pPr>
            <a:r>
              <a:rPr lang="en-US" dirty="0"/>
              <a:t>FILM, STORYTELLING, AUTHORS – Film Studies, Dr. Seuss, PARP, Poetry, Puppets</a:t>
            </a:r>
          </a:p>
          <a:p>
            <a:pPr marL="285750" indent="-285750">
              <a:buFont typeface="Arial" panose="020B0604020202020204" pitchFamily="34" charset="0"/>
              <a:buChar char="•"/>
            </a:pPr>
            <a:r>
              <a:rPr lang="en-US" dirty="0"/>
              <a:t>MUSIC, DANCE – Hip Hop, Children’s Story, Traditional, Global Dance, Global Music</a:t>
            </a:r>
          </a:p>
          <a:p>
            <a:pPr marL="285750" indent="-285750">
              <a:buFont typeface="Arial" panose="020B0604020202020204" pitchFamily="34" charset="0"/>
              <a:buChar char="•"/>
            </a:pPr>
            <a:r>
              <a:rPr lang="en-US" dirty="0"/>
              <a:t>VISUAL ARTS, MUSEUMS – Tours, Artifact Loan, Professional Development, Murals, Animation</a:t>
            </a:r>
          </a:p>
          <a:p>
            <a:pPr marL="285750" indent="-285750">
              <a:buFont typeface="Arial" panose="020B0604020202020204" pitchFamily="34" charset="0"/>
              <a:buChar char="•"/>
            </a:pPr>
            <a:r>
              <a:rPr lang="en-US" dirty="0"/>
              <a:t>HISTORY – Indigenous People, Tuskegee Air, Holocaust Survivors, Scavenger Hunt, Global Artifacts </a:t>
            </a:r>
          </a:p>
          <a:p>
            <a:pPr marL="285750" indent="-285750">
              <a:buFont typeface="Arial" panose="020B0604020202020204" pitchFamily="34" charset="0"/>
              <a:buChar char="•"/>
            </a:pPr>
            <a:r>
              <a:rPr lang="en-US" dirty="0"/>
              <a:t>OUTDOOR AND ADVENTURE – Reptiles, Environmental, Cornell Cooperative, Quogue Wildlife, Dogsledding Stories</a:t>
            </a:r>
          </a:p>
          <a:p>
            <a:pPr marL="285750" indent="-285750">
              <a:buFont typeface="Arial" panose="020B0604020202020204" pitchFamily="34" charset="0"/>
              <a:buChar char="•"/>
            </a:pPr>
            <a:r>
              <a:rPr lang="en-US" dirty="0"/>
              <a:t>SCIENCE – Brookhaven Lab, Mad Science, Weather</a:t>
            </a:r>
          </a:p>
          <a:p>
            <a:pPr marL="285750" indent="-285750">
              <a:buFont typeface="Arial" panose="020B0604020202020204" pitchFamily="34" charset="0"/>
              <a:buChar char="•"/>
            </a:pPr>
            <a:r>
              <a:rPr lang="en-US" dirty="0"/>
              <a:t>TOURS and TRIPS – Medieval Times, Boat Trips, Museums</a:t>
            </a:r>
          </a:p>
          <a:p>
            <a:pPr marL="285750" indent="-285750">
              <a:buFont typeface="Arial" panose="020B0604020202020204" pitchFamily="34" charset="0"/>
              <a:buChar char="•"/>
            </a:pPr>
            <a:r>
              <a:rPr lang="en-US" dirty="0"/>
              <a:t>MAGIC, CIRCUS, INTERACTIVE GAME SHOW</a:t>
            </a:r>
          </a:p>
          <a:p>
            <a:pPr marL="285750" indent="-285750">
              <a:buFont typeface="Arial" panose="020B0604020202020204" pitchFamily="34" charset="0"/>
              <a:buChar char="•"/>
            </a:pPr>
            <a:r>
              <a:rPr lang="en-US" dirty="0"/>
              <a:t>CULTURALLY RESPONSIVE – SUSTAINING EDUCATION - programs in every subject area to support DEI, SEL, CIVIC ENGAGEMENT, SOCIAL JUSTICE, and more.</a:t>
            </a:r>
          </a:p>
        </p:txBody>
      </p:sp>
      <p:sp>
        <p:nvSpPr>
          <p:cNvPr id="7" name="Title 1"/>
          <p:cNvSpPr txBox="1">
            <a:spLocks/>
          </p:cNvSpPr>
          <p:nvPr/>
        </p:nvSpPr>
        <p:spPr>
          <a:xfrm>
            <a:off x="0" y="0"/>
            <a:ext cx="12225337" cy="79057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t>Arts-in-Education/Exploratory Enrichment</a:t>
            </a:r>
          </a:p>
        </p:txBody>
      </p:sp>
      <p:pic>
        <p:nvPicPr>
          <p:cNvPr id="10" name="Picture 9"/>
          <p:cNvPicPr/>
          <p:nvPr/>
        </p:nvPicPr>
        <p:blipFill>
          <a:blip r:embed="rId2" cstate="print">
            <a:extLst>
              <a:ext uri="{28A0092B-C50C-407E-A947-70E740481C1C}">
                <a14:useLocalDpi xmlns:a14="http://schemas.microsoft.com/office/drawing/2010/main" val="0"/>
              </a:ext>
            </a:extLst>
          </a:blip>
          <a:stretch>
            <a:fillRect/>
          </a:stretch>
        </p:blipFill>
        <p:spPr bwMode="auto">
          <a:xfrm>
            <a:off x="10935948" y="3488473"/>
            <a:ext cx="1115253" cy="1067264"/>
          </a:xfrm>
          <a:prstGeom prst="rect">
            <a:avLst/>
          </a:prstGeom>
          <a:noFill/>
          <a:ln>
            <a:noFill/>
          </a:ln>
        </p:spPr>
      </p:pic>
      <p:sp>
        <p:nvSpPr>
          <p:cNvPr id="3" name="TextBox 2"/>
          <p:cNvSpPr txBox="1"/>
          <p:nvPr/>
        </p:nvSpPr>
        <p:spPr>
          <a:xfrm>
            <a:off x="9260169" y="638833"/>
            <a:ext cx="2929816" cy="369332"/>
          </a:xfrm>
          <a:prstGeom prst="rect">
            <a:avLst/>
          </a:prstGeom>
          <a:solidFill>
            <a:schemeClr val="accent4">
              <a:lumMod val="20000"/>
              <a:lumOff val="80000"/>
            </a:schemeClr>
          </a:solidFill>
        </p:spPr>
        <p:txBody>
          <a:bodyPr wrap="square" rtlCol="0">
            <a:spAutoFit/>
          </a:bodyPr>
          <a:lstStyle/>
          <a:p>
            <a:pPr algn="ctr"/>
            <a:r>
              <a:rPr lang="en-US" b="1" dirty="0">
                <a:solidFill>
                  <a:srgbClr val="00B0F0"/>
                </a:solidFill>
                <a:hlinkClick r:id="rId3"/>
              </a:rPr>
              <a:t>http://artsined.esboces.org</a:t>
            </a:r>
            <a:endParaRPr lang="en-US" b="1" dirty="0"/>
          </a:p>
        </p:txBody>
      </p:sp>
      <p:pic>
        <p:nvPicPr>
          <p:cNvPr id="6" name="Picture 5"/>
          <p:cNvPicPr>
            <a:picLocks noChangeAspect="1"/>
          </p:cNvPicPr>
          <p:nvPr/>
        </p:nvPicPr>
        <p:blipFill>
          <a:blip r:embed="rId4"/>
          <a:stretch>
            <a:fillRect/>
          </a:stretch>
        </p:blipFill>
        <p:spPr>
          <a:xfrm rot="427664">
            <a:off x="53429" y="4933610"/>
            <a:ext cx="2354976" cy="1495365"/>
          </a:xfrm>
          <a:prstGeom prst="rect">
            <a:avLst/>
          </a:prstGeom>
        </p:spPr>
      </p:pic>
      <p:pic>
        <p:nvPicPr>
          <p:cNvPr id="13" name="Picture 12"/>
          <p:cNvPicPr>
            <a:picLocks noChangeAspect="1"/>
          </p:cNvPicPr>
          <p:nvPr/>
        </p:nvPicPr>
        <p:blipFill>
          <a:blip r:embed="rId5"/>
          <a:stretch>
            <a:fillRect/>
          </a:stretch>
        </p:blipFill>
        <p:spPr>
          <a:xfrm>
            <a:off x="2492080" y="4978097"/>
            <a:ext cx="1436998" cy="1525357"/>
          </a:xfrm>
          <a:prstGeom prst="rect">
            <a:avLst/>
          </a:prstGeom>
        </p:spPr>
      </p:pic>
      <p:pic>
        <p:nvPicPr>
          <p:cNvPr id="14" name="Picture 13"/>
          <p:cNvPicPr>
            <a:picLocks noChangeAspect="1"/>
          </p:cNvPicPr>
          <p:nvPr/>
        </p:nvPicPr>
        <p:blipFill>
          <a:blip r:embed="rId6"/>
          <a:stretch>
            <a:fillRect/>
          </a:stretch>
        </p:blipFill>
        <p:spPr>
          <a:xfrm>
            <a:off x="4047405" y="4960764"/>
            <a:ext cx="3401090" cy="1542690"/>
          </a:xfrm>
          <a:prstGeom prst="rect">
            <a:avLst/>
          </a:prstGeom>
        </p:spPr>
      </p:pic>
      <p:pic>
        <p:nvPicPr>
          <p:cNvPr id="15" name="Picture 14"/>
          <p:cNvPicPr>
            <a:picLocks noChangeAspect="1"/>
          </p:cNvPicPr>
          <p:nvPr/>
        </p:nvPicPr>
        <p:blipFill>
          <a:blip r:embed="rId7"/>
          <a:stretch>
            <a:fillRect/>
          </a:stretch>
        </p:blipFill>
        <p:spPr>
          <a:xfrm>
            <a:off x="7693572" y="3488473"/>
            <a:ext cx="985615" cy="813737"/>
          </a:xfrm>
          <a:prstGeom prst="rect">
            <a:avLst/>
          </a:prstGeom>
        </p:spPr>
      </p:pic>
      <p:pic>
        <p:nvPicPr>
          <p:cNvPr id="16" name="Picture 15"/>
          <p:cNvPicPr>
            <a:picLocks noChangeAspect="1"/>
          </p:cNvPicPr>
          <p:nvPr/>
        </p:nvPicPr>
        <p:blipFill>
          <a:blip r:embed="rId8"/>
          <a:stretch>
            <a:fillRect/>
          </a:stretch>
        </p:blipFill>
        <p:spPr>
          <a:xfrm>
            <a:off x="7556757" y="4973225"/>
            <a:ext cx="2121592" cy="1530229"/>
          </a:xfrm>
          <a:prstGeom prst="rect">
            <a:avLst/>
          </a:prstGeom>
        </p:spPr>
      </p:pic>
      <p:pic>
        <p:nvPicPr>
          <p:cNvPr id="17" name="Picture 16"/>
          <p:cNvPicPr>
            <a:picLocks noChangeAspect="1"/>
          </p:cNvPicPr>
          <p:nvPr/>
        </p:nvPicPr>
        <p:blipFill>
          <a:blip r:embed="rId9"/>
          <a:stretch>
            <a:fillRect/>
          </a:stretch>
        </p:blipFill>
        <p:spPr>
          <a:xfrm rot="586143">
            <a:off x="6058825" y="3444918"/>
            <a:ext cx="1322834" cy="900844"/>
          </a:xfrm>
          <a:prstGeom prst="rect">
            <a:avLst/>
          </a:prstGeom>
        </p:spPr>
      </p:pic>
      <p:pic>
        <p:nvPicPr>
          <p:cNvPr id="18" name="Picture 17"/>
          <p:cNvPicPr>
            <a:picLocks noChangeAspect="1"/>
          </p:cNvPicPr>
          <p:nvPr/>
        </p:nvPicPr>
        <p:blipFill>
          <a:blip r:embed="rId10"/>
          <a:stretch>
            <a:fillRect/>
          </a:stretch>
        </p:blipFill>
        <p:spPr>
          <a:xfrm>
            <a:off x="10734885" y="1624462"/>
            <a:ext cx="1090146" cy="1484453"/>
          </a:xfrm>
          <a:prstGeom prst="rect">
            <a:avLst/>
          </a:prstGeom>
        </p:spPr>
      </p:pic>
      <p:pic>
        <p:nvPicPr>
          <p:cNvPr id="19" name="Picture 18"/>
          <p:cNvPicPr>
            <a:picLocks noChangeAspect="1"/>
          </p:cNvPicPr>
          <p:nvPr/>
        </p:nvPicPr>
        <p:blipFill>
          <a:blip r:embed="rId11"/>
          <a:stretch>
            <a:fillRect/>
          </a:stretch>
        </p:blipFill>
        <p:spPr>
          <a:xfrm>
            <a:off x="9045713" y="3508529"/>
            <a:ext cx="726174" cy="773623"/>
          </a:xfrm>
          <a:prstGeom prst="rect">
            <a:avLst/>
          </a:prstGeom>
        </p:spPr>
      </p:pic>
      <p:pic>
        <p:nvPicPr>
          <p:cNvPr id="20" name="Picture 19"/>
          <p:cNvPicPr>
            <a:picLocks noChangeAspect="1"/>
          </p:cNvPicPr>
          <p:nvPr/>
        </p:nvPicPr>
        <p:blipFill>
          <a:blip r:embed="rId12"/>
          <a:stretch>
            <a:fillRect/>
          </a:stretch>
        </p:blipFill>
        <p:spPr>
          <a:xfrm>
            <a:off x="9771887" y="4973225"/>
            <a:ext cx="2223551" cy="1230748"/>
          </a:xfrm>
          <a:prstGeom prst="rect">
            <a:avLst/>
          </a:prstGeom>
        </p:spPr>
      </p:pic>
      <p:pic>
        <p:nvPicPr>
          <p:cNvPr id="21" name="Picture 20"/>
          <p:cNvPicPr>
            <a:picLocks noChangeAspect="1"/>
          </p:cNvPicPr>
          <p:nvPr/>
        </p:nvPicPr>
        <p:blipFill>
          <a:blip r:embed="rId13"/>
          <a:stretch>
            <a:fillRect/>
          </a:stretch>
        </p:blipFill>
        <p:spPr>
          <a:xfrm>
            <a:off x="9331821" y="1838416"/>
            <a:ext cx="1060895" cy="1056547"/>
          </a:xfrm>
          <a:prstGeom prst="rect">
            <a:avLst/>
          </a:prstGeom>
        </p:spPr>
      </p:pic>
      <p:sp>
        <p:nvSpPr>
          <p:cNvPr id="8" name="Rectangle 7"/>
          <p:cNvSpPr/>
          <p:nvPr/>
        </p:nvSpPr>
        <p:spPr>
          <a:xfrm>
            <a:off x="2393884" y="6432037"/>
            <a:ext cx="7014916" cy="447488"/>
          </a:xfrm>
          <a:prstGeom prst="rect">
            <a:avLst/>
          </a:prstGeom>
          <a:solidFill>
            <a:srgbClr val="EBE67B"/>
          </a:solidFill>
          <a:ln>
            <a:solidFill>
              <a:schemeClr val="bg1">
                <a:lumMod val="8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For information contact Loretta Corbisiero-Drakos, </a:t>
            </a:r>
            <a:r>
              <a:rPr lang="en-US" sz="1400" dirty="0">
                <a:solidFill>
                  <a:schemeClr val="tx1"/>
                </a:solidFill>
                <a:latin typeface="+mj-lt"/>
                <a:hlinkClick r:id="rId14"/>
              </a:rPr>
              <a:t>lcorbisi@esboces.org</a:t>
            </a:r>
            <a:r>
              <a:rPr lang="en-US" sz="1400" dirty="0">
                <a:solidFill>
                  <a:schemeClr val="tx1"/>
                </a:solidFill>
                <a:latin typeface="+mj-lt"/>
              </a:rPr>
              <a:t>, (631) 286-6988</a:t>
            </a:r>
          </a:p>
        </p:txBody>
      </p:sp>
    </p:spTree>
    <p:extLst>
      <p:ext uri="{BB962C8B-B14F-4D97-AF65-F5344CB8AC3E}">
        <p14:creationId xmlns:p14="http://schemas.microsoft.com/office/powerpoint/2010/main" val="3893771607"/>
      </p:ext>
    </p:extLst>
  </p:cSld>
  <p:clrMapOvr>
    <a:masterClrMapping/>
  </p:clrMapOvr>
  <mc:AlternateContent xmlns:mc="http://schemas.openxmlformats.org/markup-compatibility/2006" xmlns:p14="http://schemas.microsoft.com/office/powerpoint/2010/main">
    <mc:Choice Requires="p14">
      <p:transition spd="slow" p14:dur="1500" advClick="0" advTm="8000">
        <p:random/>
      </p:transition>
    </mc:Choice>
    <mc:Fallback xmlns="">
      <p:transition spd="slow" advClick="0" advTm="8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9B6B992-6B4A-C442-8078-AF77CDD69D9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1602" y="1859287"/>
            <a:ext cx="1095276" cy="109527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4DBAC37-CA55-0344-8334-2E64555F01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8356" y="882204"/>
            <a:ext cx="2578284" cy="999743"/>
          </a:xfrm>
          <a:prstGeom prst="rect">
            <a:avLst/>
          </a:prstGeom>
        </p:spPr>
      </p:pic>
      <p:sp>
        <p:nvSpPr>
          <p:cNvPr id="7" name="Rectangle 6">
            <a:extLst>
              <a:ext uri="{FF2B5EF4-FFF2-40B4-BE49-F238E27FC236}">
                <a16:creationId xmlns:a16="http://schemas.microsoft.com/office/drawing/2014/main" id="{BEEF0530-2F67-404E-B213-77581A090A1D}"/>
              </a:ext>
            </a:extLst>
          </p:cNvPr>
          <p:cNvSpPr/>
          <p:nvPr/>
        </p:nvSpPr>
        <p:spPr>
          <a:xfrm>
            <a:off x="254170" y="3184797"/>
            <a:ext cx="2659562" cy="2492990"/>
          </a:xfrm>
          <a:prstGeom prst="rect">
            <a:avLst/>
          </a:prstGeom>
          <a:solidFill>
            <a:srgbClr val="CCECFF"/>
          </a:solidFill>
        </p:spPr>
        <p:txBody>
          <a:bodyPr wrap="square">
            <a:spAutoFit/>
          </a:bodyPr>
          <a:lstStyle/>
          <a:p>
            <a:r>
              <a:rPr lang="en-US" sz="1600" b="1" i="1" dirty="0">
                <a:solidFill>
                  <a:srgbClr val="000000"/>
                </a:solidFill>
              </a:rPr>
              <a:t>What is PEACE?</a:t>
            </a:r>
          </a:p>
          <a:p>
            <a:r>
              <a:rPr lang="en-US" sz="1400" dirty="0">
                <a:solidFill>
                  <a:srgbClr val="000000"/>
                </a:solidFill>
              </a:rPr>
              <a:t>A program that empowers educators in Suffolk County middle and high schools to make more effective use of the arts, </a:t>
            </a:r>
            <a:r>
              <a:rPr lang="en-US" sz="1400" dirty="0">
                <a:solidFill>
                  <a:srgbClr val="0E101A"/>
                </a:solidFill>
              </a:rPr>
              <a:t>ensuring that students have an equitable opportunity to succeed at college, careers, and in their civic lives. This is made possible through a collaboration among cultural partners.</a:t>
            </a:r>
            <a:endParaRPr lang="en-US" sz="1400" dirty="0"/>
          </a:p>
        </p:txBody>
      </p:sp>
      <p:sp>
        <p:nvSpPr>
          <p:cNvPr id="9" name="Rectangle 8">
            <a:extLst>
              <a:ext uri="{FF2B5EF4-FFF2-40B4-BE49-F238E27FC236}">
                <a16:creationId xmlns:a16="http://schemas.microsoft.com/office/drawing/2014/main" id="{8A738D3D-49F6-CC47-AC51-B942CE60287F}"/>
              </a:ext>
            </a:extLst>
          </p:cNvPr>
          <p:cNvSpPr/>
          <p:nvPr/>
        </p:nvSpPr>
        <p:spPr>
          <a:xfrm>
            <a:off x="1263932" y="2376973"/>
            <a:ext cx="10233124" cy="707886"/>
          </a:xfrm>
          <a:prstGeom prst="rect">
            <a:avLst/>
          </a:prstGeom>
        </p:spPr>
        <p:txBody>
          <a:bodyPr wrap="square">
            <a:spAutoFit/>
          </a:bodyPr>
          <a:lstStyle/>
          <a:p>
            <a:pPr algn="ctr"/>
            <a:r>
              <a:rPr lang="en-US" sz="2000" b="1" dirty="0">
                <a:solidFill>
                  <a:schemeClr val="accent1">
                    <a:lumMod val="75000"/>
                  </a:schemeClr>
                </a:solidFill>
                <a:latin typeface="Calibri" panose="020F0502020204030204" pitchFamily="34" charset="0"/>
              </a:rPr>
              <a:t>Patchogue Arts Council • Museum of Contemporary Art L.I. awarded a 1.8 million grant </a:t>
            </a:r>
          </a:p>
          <a:p>
            <a:pPr algn="ctr"/>
            <a:r>
              <a:rPr lang="en-US" sz="2000" b="1" dirty="0">
                <a:solidFill>
                  <a:schemeClr val="accent1">
                    <a:lumMod val="75000"/>
                  </a:schemeClr>
                </a:solidFill>
                <a:latin typeface="Calibri" panose="020F0502020204030204" pitchFamily="34" charset="0"/>
              </a:rPr>
              <a:t>from the US Department of Education for Assistance for Arts Education (AAE)</a:t>
            </a:r>
          </a:p>
        </p:txBody>
      </p:sp>
      <p:sp>
        <p:nvSpPr>
          <p:cNvPr id="13" name="TextBox 12">
            <a:extLst>
              <a:ext uri="{FF2B5EF4-FFF2-40B4-BE49-F238E27FC236}">
                <a16:creationId xmlns:a16="http://schemas.microsoft.com/office/drawing/2014/main" id="{E72C2B48-1456-9D4A-9FA7-21D92E596271}"/>
              </a:ext>
            </a:extLst>
          </p:cNvPr>
          <p:cNvSpPr txBox="1"/>
          <p:nvPr/>
        </p:nvSpPr>
        <p:spPr>
          <a:xfrm>
            <a:off x="1512720" y="1882667"/>
            <a:ext cx="10082817" cy="523220"/>
          </a:xfrm>
          <a:prstGeom prst="rect">
            <a:avLst/>
          </a:prstGeom>
          <a:noFill/>
        </p:spPr>
        <p:txBody>
          <a:bodyPr wrap="square" rtlCol="0">
            <a:spAutoFit/>
          </a:bodyPr>
          <a:lstStyle/>
          <a:p>
            <a:r>
              <a:rPr lang="en-US" sz="2800" b="1" dirty="0">
                <a:solidFill>
                  <a:srgbClr val="0E101A"/>
                </a:solidFill>
                <a:latin typeface="Avenir Book" panose="02000503020000020003" pitchFamily="2" charset="0"/>
              </a:rPr>
              <a:t>PEACE - Partners in Education, Arts, &amp; Community Empowerment</a:t>
            </a:r>
            <a:endParaRPr lang="en-US" sz="2800" b="1" dirty="0">
              <a:latin typeface="Avenir Book" panose="02000503020000020003" pitchFamily="2" charset="0"/>
            </a:endParaRPr>
          </a:p>
        </p:txBody>
      </p:sp>
      <p:sp>
        <p:nvSpPr>
          <p:cNvPr id="14" name="TextBox 13">
            <a:extLst>
              <a:ext uri="{FF2B5EF4-FFF2-40B4-BE49-F238E27FC236}">
                <a16:creationId xmlns:a16="http://schemas.microsoft.com/office/drawing/2014/main" id="{E4C10A6A-2145-834D-9CFA-8B84BA421B5F}"/>
              </a:ext>
            </a:extLst>
          </p:cNvPr>
          <p:cNvSpPr txBox="1"/>
          <p:nvPr/>
        </p:nvSpPr>
        <p:spPr>
          <a:xfrm>
            <a:off x="3082949" y="3095674"/>
            <a:ext cx="3180080" cy="3108543"/>
          </a:xfrm>
          <a:prstGeom prst="rect">
            <a:avLst/>
          </a:prstGeom>
          <a:noFill/>
        </p:spPr>
        <p:txBody>
          <a:bodyPr wrap="square" rtlCol="0">
            <a:spAutoFit/>
          </a:bodyPr>
          <a:lstStyle/>
          <a:p>
            <a:r>
              <a:rPr lang="en-US" sz="1200" b="1" i="1" dirty="0">
                <a:solidFill>
                  <a:srgbClr val="000000"/>
                </a:solidFill>
              </a:rPr>
              <a:t>How will PEACE succeed? </a:t>
            </a:r>
          </a:p>
          <a:p>
            <a:r>
              <a:rPr lang="en-US" sz="1200" b="1" dirty="0"/>
              <a:t>Support for Educators:</a:t>
            </a:r>
            <a:r>
              <a:rPr lang="en-US" sz="1200" dirty="0"/>
              <a:t> Arts-based professional development for educators and community cultural partners through:</a:t>
            </a:r>
          </a:p>
          <a:p>
            <a:pPr marL="171450" indent="-171450">
              <a:buFont typeface="Arial" panose="020B0604020202020204" pitchFamily="34" charset="0"/>
              <a:buChar char="•"/>
            </a:pPr>
            <a:r>
              <a:rPr lang="en-US" sz="1200" b="1" dirty="0"/>
              <a:t>Annual summer institute June 28 &amp; 29</a:t>
            </a:r>
          </a:p>
          <a:p>
            <a:pPr marL="171450" indent="-171450">
              <a:buFont typeface="Arial" panose="020B0604020202020204" pitchFamily="34" charset="0"/>
              <a:buChar char="•"/>
            </a:pPr>
            <a:r>
              <a:rPr lang="en-US" sz="1200" dirty="0"/>
              <a:t>Monthly online community of practice</a:t>
            </a:r>
          </a:p>
          <a:p>
            <a:pPr marL="171450" indent="-171450">
              <a:buFont typeface="Arial" panose="020B0604020202020204" pitchFamily="34" charset="0"/>
              <a:buChar char="•"/>
            </a:pPr>
            <a:r>
              <a:rPr lang="en-US" sz="1200" dirty="0"/>
              <a:t>Monthly gatherings at cultural partner events</a:t>
            </a:r>
          </a:p>
          <a:p>
            <a:pPr marL="171450" indent="-171450">
              <a:buFont typeface="Arial" panose="020B0604020202020204" pitchFamily="34" charset="0"/>
              <a:buChar char="•"/>
            </a:pPr>
            <a:r>
              <a:rPr lang="en-US" sz="1200" dirty="0"/>
              <a:t>CTLE credit and certificate of completion</a:t>
            </a:r>
          </a:p>
          <a:p>
            <a:r>
              <a:rPr lang="en-US" sz="1200" b="1" dirty="0"/>
              <a:t>Critical Community of Practice: </a:t>
            </a:r>
            <a:r>
              <a:rPr lang="en-US" sz="1200" dirty="0"/>
              <a:t>Ongoing curriculum support to use arts based partnerships and instruction </a:t>
            </a:r>
          </a:p>
          <a:p>
            <a:r>
              <a:rPr lang="en-US" sz="1200" b="1" dirty="0"/>
              <a:t>Provide Resources: C</a:t>
            </a:r>
            <a:r>
              <a:rPr lang="en-US" sz="1200" dirty="0"/>
              <a:t>oordinated resources among schools and cultural partners</a:t>
            </a:r>
          </a:p>
          <a:p>
            <a:r>
              <a:rPr lang="en-US" sz="1200" b="1" dirty="0"/>
              <a:t>Contemporary Relevance:</a:t>
            </a:r>
            <a:r>
              <a:rPr lang="en-US" sz="1200" dirty="0"/>
              <a:t> Dissemination of best practices, materials, and methods</a:t>
            </a:r>
          </a:p>
          <a:p>
            <a:endParaRPr lang="en-US" sz="1600" dirty="0"/>
          </a:p>
        </p:txBody>
      </p:sp>
      <p:sp>
        <p:nvSpPr>
          <p:cNvPr id="15" name="TextBox 14">
            <a:extLst>
              <a:ext uri="{FF2B5EF4-FFF2-40B4-BE49-F238E27FC236}">
                <a16:creationId xmlns:a16="http://schemas.microsoft.com/office/drawing/2014/main" id="{20D2F373-4B4C-8C4C-B139-136C1022B399}"/>
              </a:ext>
            </a:extLst>
          </p:cNvPr>
          <p:cNvSpPr txBox="1"/>
          <p:nvPr/>
        </p:nvSpPr>
        <p:spPr>
          <a:xfrm>
            <a:off x="6390664" y="3079235"/>
            <a:ext cx="2893129" cy="2970044"/>
          </a:xfrm>
          <a:prstGeom prst="rect">
            <a:avLst/>
          </a:prstGeom>
          <a:noFill/>
        </p:spPr>
        <p:txBody>
          <a:bodyPr wrap="square" rtlCol="0">
            <a:spAutoFit/>
          </a:bodyPr>
          <a:lstStyle/>
          <a:p>
            <a:r>
              <a:rPr lang="en-US" sz="1300" b="1" i="1" dirty="0">
                <a:solidFill>
                  <a:srgbClr val="0E101A"/>
                </a:solidFill>
                <a:latin typeface="Calibri" panose="020F0502020204030204" pitchFamily="34" charset="0"/>
              </a:rPr>
              <a:t>What does PEACE include?</a:t>
            </a:r>
          </a:p>
          <a:p>
            <a:pPr marL="171450" indent="-171450">
              <a:buFont typeface="Arial" panose="020B0604020202020204" pitchFamily="34" charset="0"/>
              <a:buChar char="•"/>
            </a:pPr>
            <a:r>
              <a:rPr lang="en-US" sz="1300" dirty="0">
                <a:solidFill>
                  <a:srgbClr val="0E101A"/>
                </a:solidFill>
                <a:latin typeface="Calibri" panose="020F0502020204030204" pitchFamily="34" charset="0"/>
              </a:rPr>
              <a:t>Tuition for a limited number of educators to attend the </a:t>
            </a:r>
            <a:r>
              <a:rPr lang="en-US" sz="1300" b="1" dirty="0">
                <a:solidFill>
                  <a:srgbClr val="0E101A"/>
                </a:solidFill>
                <a:latin typeface="Calibri" panose="020F0502020204030204" pitchFamily="34" charset="0"/>
              </a:rPr>
              <a:t>ES BOCES the PEACE Institute</a:t>
            </a:r>
          </a:p>
          <a:p>
            <a:pPr marL="171450" indent="-171450">
              <a:buFont typeface="Arial" panose="020B0604020202020204" pitchFamily="34" charset="0"/>
              <a:buChar char="•"/>
            </a:pPr>
            <a:r>
              <a:rPr lang="en-US" sz="1300" dirty="0">
                <a:solidFill>
                  <a:srgbClr val="0E101A"/>
                </a:solidFill>
                <a:latin typeface="Calibri" panose="020F0502020204030204" pitchFamily="34" charset="0"/>
              </a:rPr>
              <a:t>Stipend for attendance</a:t>
            </a:r>
          </a:p>
          <a:p>
            <a:pPr marL="171450" indent="-171450">
              <a:buFont typeface="Arial" panose="020B0604020202020204" pitchFamily="34" charset="0"/>
              <a:buChar char="•"/>
            </a:pPr>
            <a:r>
              <a:rPr lang="en-US" sz="1300" dirty="0">
                <a:solidFill>
                  <a:srgbClr val="0E101A"/>
                </a:solidFill>
                <a:latin typeface="Calibri" panose="020F0502020204030204" pitchFamily="34" charset="0"/>
              </a:rPr>
              <a:t>VIP access to cultural partner events</a:t>
            </a:r>
          </a:p>
          <a:p>
            <a:pPr marL="171450" indent="-171450">
              <a:buFont typeface="Arial" panose="020B0604020202020204" pitchFamily="34" charset="0"/>
              <a:buChar char="•"/>
            </a:pPr>
            <a:r>
              <a:rPr lang="en-US" sz="1300" dirty="0">
                <a:solidFill>
                  <a:srgbClr val="0E101A"/>
                </a:solidFill>
                <a:latin typeface="Calibri" panose="020F0502020204030204" pitchFamily="34" charset="0"/>
              </a:rPr>
              <a:t>Museum membership</a:t>
            </a:r>
          </a:p>
          <a:p>
            <a:pPr marL="171450" indent="-171450">
              <a:buFont typeface="Arial" panose="020B0604020202020204" pitchFamily="34" charset="0"/>
              <a:buChar char="•"/>
            </a:pPr>
            <a:r>
              <a:rPr lang="en-US" sz="1300" dirty="0"/>
              <a:t>CTLE hours</a:t>
            </a:r>
          </a:p>
          <a:p>
            <a:pPr marL="171450" indent="-171450">
              <a:buFont typeface="Arial" panose="020B0604020202020204" pitchFamily="34" charset="0"/>
              <a:buChar char="•"/>
            </a:pPr>
            <a:r>
              <a:rPr lang="en-US" sz="1300" dirty="0"/>
              <a:t>Teaching artist / arts experience for their classrooms</a:t>
            </a:r>
          </a:p>
          <a:p>
            <a:pPr marL="171450" indent="-171450">
              <a:buFont typeface="Arial" panose="020B0604020202020204" pitchFamily="34" charset="0"/>
              <a:buChar char="•"/>
            </a:pPr>
            <a:r>
              <a:rPr lang="en-US" sz="1300" dirty="0"/>
              <a:t>Participation in Arts Conference</a:t>
            </a:r>
          </a:p>
          <a:p>
            <a:pPr marL="171450" indent="-171450">
              <a:buFont typeface="Arial" panose="020B0604020202020204" pitchFamily="34" charset="0"/>
              <a:buChar char="•"/>
            </a:pPr>
            <a:r>
              <a:rPr lang="en-US" sz="1300" dirty="0"/>
              <a:t>Opportunity for student ambassadors for PEACE</a:t>
            </a:r>
          </a:p>
          <a:p>
            <a:endParaRPr lang="en-US" dirty="0"/>
          </a:p>
        </p:txBody>
      </p:sp>
      <p:sp>
        <p:nvSpPr>
          <p:cNvPr id="16" name="TextBox 15">
            <a:extLst>
              <a:ext uri="{FF2B5EF4-FFF2-40B4-BE49-F238E27FC236}">
                <a16:creationId xmlns:a16="http://schemas.microsoft.com/office/drawing/2014/main" id="{7D998973-0889-5B4E-9CF8-E33896D15C90}"/>
              </a:ext>
            </a:extLst>
          </p:cNvPr>
          <p:cNvSpPr txBox="1"/>
          <p:nvPr/>
        </p:nvSpPr>
        <p:spPr>
          <a:xfrm>
            <a:off x="9535875" y="3093474"/>
            <a:ext cx="2277845" cy="892552"/>
          </a:xfrm>
          <a:prstGeom prst="rect">
            <a:avLst/>
          </a:prstGeom>
          <a:noFill/>
        </p:spPr>
        <p:txBody>
          <a:bodyPr wrap="square" rtlCol="0">
            <a:spAutoFit/>
          </a:bodyPr>
          <a:lstStyle/>
          <a:p>
            <a:r>
              <a:rPr lang="en-US" sz="1300" b="1" i="1" dirty="0"/>
              <a:t>How to get involved?</a:t>
            </a:r>
          </a:p>
          <a:p>
            <a:r>
              <a:rPr lang="en-US" sz="1300" dirty="0"/>
              <a:t>Complete the application on Patchogue Arts Council’s website – available March 15</a:t>
            </a:r>
            <a:r>
              <a:rPr lang="en-US" sz="1300" baseline="30000" dirty="0"/>
              <a:t>th</a:t>
            </a:r>
            <a:r>
              <a:rPr lang="en-US" sz="1300" dirty="0"/>
              <a:t> </a:t>
            </a:r>
          </a:p>
        </p:txBody>
      </p:sp>
      <p:pic>
        <p:nvPicPr>
          <p:cNvPr id="1028" name="Picture 4">
            <a:extLst>
              <a:ext uri="{FF2B5EF4-FFF2-40B4-BE49-F238E27FC236}">
                <a16:creationId xmlns:a16="http://schemas.microsoft.com/office/drawing/2014/main" id="{1509E073-5323-5342-8065-B118E3FB141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03173" y="4023275"/>
            <a:ext cx="2469458" cy="185048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E05B88B-B135-F041-8654-14A591EC2D3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08535" y="5708259"/>
            <a:ext cx="2332991" cy="1132822"/>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p:cNvSpPr txBox="1">
            <a:spLocks/>
          </p:cNvSpPr>
          <p:nvPr/>
        </p:nvSpPr>
        <p:spPr>
          <a:xfrm>
            <a:off x="0" y="0"/>
            <a:ext cx="12225337" cy="79057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t>Arts-in-Education/Exploratory Enrichment</a:t>
            </a:r>
          </a:p>
        </p:txBody>
      </p:sp>
    </p:spTree>
    <p:extLst>
      <p:ext uri="{BB962C8B-B14F-4D97-AF65-F5344CB8AC3E}">
        <p14:creationId xmlns:p14="http://schemas.microsoft.com/office/powerpoint/2010/main" val="523007202"/>
      </p:ext>
    </p:extLst>
  </p:cSld>
  <p:clrMapOvr>
    <a:masterClrMapping/>
  </p:clrMapOvr>
  <mc:AlternateContent xmlns:mc="http://schemas.openxmlformats.org/markup-compatibility/2006" xmlns:p14="http://schemas.microsoft.com/office/powerpoint/2010/main">
    <mc:Choice Requires="p14">
      <p:transition spd="slow" p14:dur="1500" advClick="0" advTm="8000">
        <p:random/>
      </p:transition>
    </mc:Choice>
    <mc:Fallback xmlns="">
      <p:transition spd="slow" advClick="0" advTm="8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Image resul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99825" y="4646002"/>
            <a:ext cx="1546674" cy="208383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3565" r="17205"/>
          <a:stretch/>
        </p:blipFill>
        <p:spPr bwMode="auto">
          <a:xfrm>
            <a:off x="8247157" y="4765648"/>
            <a:ext cx="1907585" cy="1174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2973" y="4736134"/>
            <a:ext cx="1785328" cy="1874268"/>
          </a:xfrm>
          <a:prstGeom prst="rect">
            <a:avLst/>
          </a:prstGeom>
        </p:spPr>
      </p:pic>
      <p:pic>
        <p:nvPicPr>
          <p:cNvPr id="17" name="Picture 16"/>
          <p:cNvPicPr>
            <a:picLocks noChangeAspect="1"/>
          </p:cNvPicPr>
          <p:nvPr/>
        </p:nvPicPr>
        <p:blipFill>
          <a:blip r:embed="rId7"/>
          <a:stretch>
            <a:fillRect/>
          </a:stretch>
        </p:blipFill>
        <p:spPr>
          <a:xfrm>
            <a:off x="3857546" y="4052573"/>
            <a:ext cx="4319124" cy="832309"/>
          </a:xfrm>
          <a:prstGeom prst="rect">
            <a:avLst/>
          </a:prstGeom>
        </p:spPr>
      </p:pic>
      <p:sp>
        <p:nvSpPr>
          <p:cNvPr id="16" name="Title 1"/>
          <p:cNvSpPr txBox="1">
            <a:spLocks/>
          </p:cNvSpPr>
          <p:nvPr/>
        </p:nvSpPr>
        <p:spPr>
          <a:xfrm>
            <a:off x="0" y="-143166"/>
            <a:ext cx="12192000" cy="835271"/>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700"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t>Enrichment Programs</a:t>
            </a:r>
          </a:p>
        </p:txBody>
      </p:sp>
      <p:sp>
        <p:nvSpPr>
          <p:cNvPr id="12" name="Rectangle 11"/>
          <p:cNvSpPr/>
          <p:nvPr/>
        </p:nvSpPr>
        <p:spPr>
          <a:xfrm>
            <a:off x="2586127" y="6060499"/>
            <a:ext cx="7019746" cy="765710"/>
          </a:xfrm>
          <a:prstGeom prst="rect">
            <a:avLst/>
          </a:prstGeom>
          <a:solidFill>
            <a:srgbClr val="EBE67B"/>
          </a:solidFill>
          <a:ln>
            <a:solidFill>
              <a:schemeClr val="bg1">
                <a:lumMod val="8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latin typeface="+mj-lt"/>
            </a:endParaRPr>
          </a:p>
          <a:p>
            <a:pPr algn="ctr"/>
            <a:endParaRPr lang="en-US" sz="1400" dirty="0">
              <a:solidFill>
                <a:schemeClr val="tx1"/>
              </a:solidFill>
              <a:latin typeface="+mj-lt"/>
            </a:endParaRPr>
          </a:p>
          <a:p>
            <a:pPr algn="ctr"/>
            <a:r>
              <a:rPr lang="en-US" sz="1400" b="1" dirty="0">
                <a:solidFill>
                  <a:schemeClr val="tx1"/>
                </a:solidFill>
                <a:latin typeface="+mj-lt"/>
              </a:rPr>
              <a:t>For more information contact School Year Enrichment:</a:t>
            </a:r>
          </a:p>
          <a:p>
            <a:pPr algn="ctr"/>
            <a:r>
              <a:rPr lang="en-US" sz="1400" b="1" dirty="0">
                <a:solidFill>
                  <a:schemeClr val="tx1"/>
                </a:solidFill>
                <a:latin typeface="+mj-lt"/>
              </a:rPr>
              <a:t> </a:t>
            </a:r>
            <a:r>
              <a:rPr lang="en-US" sz="1400" b="1" dirty="0">
                <a:solidFill>
                  <a:schemeClr val="tx1"/>
                </a:solidFill>
                <a:latin typeface="+mj-lt"/>
                <a:hlinkClick r:id="rId8"/>
              </a:rPr>
              <a:t>schoolyearenrichment@esboces.org</a:t>
            </a:r>
            <a:r>
              <a:rPr lang="en-US" sz="1400" b="1" dirty="0">
                <a:solidFill>
                  <a:schemeClr val="tx1"/>
                </a:solidFill>
                <a:latin typeface="+mj-lt"/>
              </a:rPr>
              <a:t> or (631) 244-4250</a:t>
            </a:r>
          </a:p>
          <a:p>
            <a:pPr algn="ctr"/>
            <a:r>
              <a:rPr lang="en-US" sz="1400" b="1" dirty="0">
                <a:solidFill>
                  <a:schemeClr val="tx1"/>
                </a:solidFill>
              </a:rPr>
              <a:t>Check out our website: </a:t>
            </a:r>
            <a:r>
              <a:rPr lang="en-US" sz="1400" b="1" u="sng" dirty="0">
                <a:hlinkClick r:id="rId9"/>
              </a:rPr>
              <a:t>https://www.esboces.org/Page/626</a:t>
            </a:r>
            <a:endParaRPr lang="en-US" sz="1400" b="1" u="sng" dirty="0"/>
          </a:p>
          <a:p>
            <a:pPr algn="ctr"/>
            <a:endParaRPr lang="en-US" sz="1400" dirty="0">
              <a:solidFill>
                <a:schemeClr val="tx1"/>
              </a:solidFill>
            </a:endParaRPr>
          </a:p>
          <a:p>
            <a:pPr algn="ctr"/>
            <a:endParaRPr lang="en-US" sz="1400" dirty="0">
              <a:solidFill>
                <a:schemeClr val="tx1"/>
              </a:solidFill>
              <a:latin typeface="+mj-lt"/>
            </a:endParaRPr>
          </a:p>
        </p:txBody>
      </p:sp>
      <p:sp>
        <p:nvSpPr>
          <p:cNvPr id="11" name="TextBox 10"/>
          <p:cNvSpPr txBox="1"/>
          <p:nvPr/>
        </p:nvSpPr>
        <p:spPr>
          <a:xfrm>
            <a:off x="-17931" y="607903"/>
            <a:ext cx="12227861" cy="3970318"/>
          </a:xfrm>
          <a:prstGeom prst="rect">
            <a:avLst/>
          </a:prstGeom>
          <a:noFill/>
        </p:spPr>
        <p:txBody>
          <a:bodyPr wrap="square" rtlCol="0">
            <a:spAutoFit/>
          </a:bodyPr>
          <a:lstStyle/>
          <a:p>
            <a:pPr marL="174625"/>
            <a:endParaRPr lang="en-US" sz="1200" i="1" dirty="0">
              <a:highlight>
                <a:srgbClr val="FFFF00"/>
              </a:highlight>
            </a:endParaRPr>
          </a:p>
          <a:p>
            <a:pPr marL="460375" indent="-285750">
              <a:buFont typeface="Wingdings" panose="05000000000000000000" pitchFamily="2" charset="2"/>
              <a:buChar char="v"/>
            </a:pPr>
            <a:r>
              <a:rPr lang="en-US" b="1" i="1" u="sng" dirty="0"/>
              <a:t>Junior Naval/Air Force ROTC – Patchogue-Medford and William Floyd School Districts </a:t>
            </a:r>
            <a:r>
              <a:rPr lang="en-US" dirty="0"/>
              <a:t>– one unit of cadets is ten students. We have openings for our Air Force JROTC program – please contact our office if interested!</a:t>
            </a:r>
          </a:p>
          <a:p>
            <a:pPr marL="174625"/>
            <a:endParaRPr lang="en-US" sz="1200" b="1" i="1" u="sng" dirty="0"/>
          </a:p>
          <a:p>
            <a:pPr marL="460375" indent="-285750">
              <a:buFont typeface="Wingdings" panose="05000000000000000000" pitchFamily="2" charset="2"/>
              <a:buChar char="v"/>
            </a:pPr>
            <a:r>
              <a:rPr lang="en-US" b="1" i="1" u="sng" dirty="0"/>
              <a:t>Women in Science and Engineering (WISE) at Stony Brook University</a:t>
            </a:r>
            <a:r>
              <a:rPr lang="en-US" b="1" dirty="0"/>
              <a:t>: </a:t>
            </a:r>
            <a:r>
              <a:rPr lang="en-US" dirty="0"/>
              <a:t>WISE aims to encourage young women to pursue STEM by linking Stony Brook University graduate and faculty mentors with high school students. Middle School WISE develops students’ competence and confidence in their math and science abilities by providing an intensive multi-level program that integrates science, technology, engineering, arts, and mathematics (STEAM) with mentoring and application based hands-on activities in lab space provided by the participating district. </a:t>
            </a:r>
          </a:p>
          <a:p>
            <a:pPr marL="174625"/>
            <a:endParaRPr lang="en-US" sz="1200" b="1" i="1" u="sng" dirty="0"/>
          </a:p>
          <a:p>
            <a:pPr marL="174625"/>
            <a:r>
              <a:rPr lang="en-US" b="1" i="1" u="sng" dirty="0"/>
              <a:t>School Year Extended Day Student Enrichment</a:t>
            </a:r>
            <a:r>
              <a:rPr lang="en-US" b="1" u="sng" dirty="0"/>
              <a:t>:</a:t>
            </a:r>
            <a:r>
              <a:rPr lang="en-US" b="1" dirty="0"/>
              <a:t> </a:t>
            </a:r>
            <a:r>
              <a:rPr lang="en-US" dirty="0"/>
              <a:t> To provide for the needs of their community’s working parents, the district can choose the hours of extended day enrichment to best suit their needs.  This Eastern Suffolk BOCES service provides students with the opportunity to enhance their learning during an extended day program to include homework assistance and a variety of enrichment opportunities. </a:t>
            </a:r>
          </a:p>
          <a:p>
            <a:pPr marL="460375" indent="-285750">
              <a:buFont typeface="Wingdings" panose="05000000000000000000" pitchFamily="2" charset="2"/>
              <a:buChar char="v"/>
            </a:pPr>
            <a:endParaRPr lang="en-US" i="1" dirty="0"/>
          </a:p>
        </p:txBody>
      </p:sp>
      <p:pic>
        <p:nvPicPr>
          <p:cNvPr id="3" name="Picture 2">
            <a:extLst>
              <a:ext uri="{FF2B5EF4-FFF2-40B4-BE49-F238E27FC236}">
                <a16:creationId xmlns:a16="http://schemas.microsoft.com/office/drawing/2014/main" id="{FC8ECD9E-194F-4E92-A30F-C3842B2C451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57546" y="4976723"/>
            <a:ext cx="4213478" cy="993422"/>
          </a:xfrm>
          <a:prstGeom prst="rect">
            <a:avLst/>
          </a:prstGeom>
        </p:spPr>
      </p:pic>
      <p:pic>
        <p:nvPicPr>
          <p:cNvPr id="8" name="Picture 7">
            <a:extLst>
              <a:ext uri="{FF2B5EF4-FFF2-40B4-BE49-F238E27FC236}">
                <a16:creationId xmlns:a16="http://schemas.microsoft.com/office/drawing/2014/main" id="{748332D8-9209-4096-B61B-899BE092E72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74026" y="4708426"/>
            <a:ext cx="1462625" cy="1214051"/>
          </a:xfrm>
          <a:prstGeom prst="rect">
            <a:avLst/>
          </a:prstGeom>
        </p:spPr>
      </p:pic>
    </p:spTree>
    <p:extLst>
      <p:ext uri="{BB962C8B-B14F-4D97-AF65-F5344CB8AC3E}">
        <p14:creationId xmlns:p14="http://schemas.microsoft.com/office/powerpoint/2010/main" val="1284352713"/>
      </p:ext>
    </p:extLst>
  </p:cSld>
  <p:clrMapOvr>
    <a:masterClrMapping/>
  </p:clrMapOvr>
  <mc:AlternateContent xmlns:mc="http://schemas.openxmlformats.org/markup-compatibility/2006" xmlns:p14="http://schemas.microsoft.com/office/powerpoint/2010/main">
    <mc:Choice Requires="p14">
      <p:transition spd="slow" p14:dur="1500" advClick="0" advTm="10000">
        <p:random/>
      </p:transition>
    </mc:Choice>
    <mc:Fallback xmlns="">
      <p:transition spd="slow" advClick="0" advTm="10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526" y="0"/>
            <a:ext cx="12182474" cy="982662"/>
          </a:xfr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a:normAutofit/>
          </a:bodyPr>
          <a:lstStyle/>
          <a:p>
            <a:r>
              <a:rPr lang="en-US" sz="5400"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t>Model Schools</a:t>
            </a:r>
          </a:p>
        </p:txBody>
      </p:sp>
      <p:pic>
        <p:nvPicPr>
          <p:cNvPr id="1025" name="Picture 1" desc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428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525" cy="476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428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525" cy="47625"/>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428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525" cy="47625"/>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5" name="Picture 21" desc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7" name="Picture 23" desc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9513116" y="90110"/>
            <a:ext cx="256068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To Register: </a:t>
            </a:r>
            <a:r>
              <a:rPr kumimoji="0" lang="en-US" sz="1600" b="1" i="0" u="sng" strike="noStrike" kern="1200" cap="none" spc="0" normalizeH="0" baseline="0" noProof="0" dirty="0">
                <a:ln>
                  <a:noFill/>
                </a:ln>
                <a:solidFill>
                  <a:prstClr val="black"/>
                </a:solidFill>
                <a:effectLst/>
                <a:uLnTx/>
                <a:uFillTx/>
                <a:latin typeface="Calibri" panose="020F0502020204030204"/>
                <a:ea typeface="+mn-ea"/>
                <a:cs typeface="+mn-cs"/>
                <a:hlinkClick r:id="rId4"/>
              </a:rPr>
              <a:t>http://webreg.esboces.org</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3077" name="Picture 5" descr="QR Code_Regist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443" y="23812"/>
            <a:ext cx="648965"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p:nvPr/>
        </p:nvSpPr>
        <p:spPr>
          <a:xfrm>
            <a:off x="274175" y="1805012"/>
            <a:ext cx="11653176" cy="3816429"/>
          </a:xfrm>
          <a:prstGeom prst="rect">
            <a:avLst/>
          </a:prstGeom>
          <a:solidFill>
            <a:schemeClr val="accent1">
              <a:lumMod val="7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sng"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alibri" panose="020F0502020204030204"/>
                <a:ea typeface="+mn-ea"/>
                <a:cs typeface="+mn-cs"/>
              </a:rPr>
              <a:t>Model Schools Liaison Meeting</a:t>
            </a:r>
            <a:endParaRPr lang="en-US" sz="2400" i="1" dirty="0">
              <a:solidFill>
                <a:schemeClr val="bg1"/>
              </a:solidFill>
            </a:endParaRPr>
          </a:p>
          <a:p>
            <a:pPr algn="ctr"/>
            <a:r>
              <a:rPr lang="en-US" sz="2800" dirty="0">
                <a:solidFill>
                  <a:schemeClr val="bg1"/>
                </a:solidFill>
              </a:rPr>
              <a:t>October 6</a:t>
            </a:r>
            <a:r>
              <a:rPr lang="en-US" sz="2800" baseline="30000" dirty="0">
                <a:solidFill>
                  <a:schemeClr val="bg1"/>
                </a:solidFill>
              </a:rPr>
              <a:t>th</a:t>
            </a:r>
            <a:r>
              <a:rPr lang="en-US" sz="2800" dirty="0">
                <a:solidFill>
                  <a:schemeClr val="bg1"/>
                </a:solidFill>
              </a:rPr>
              <a:t>  9AM-11AM</a:t>
            </a:r>
          </a:p>
          <a:p>
            <a:pPr algn="ctr"/>
            <a:r>
              <a:rPr lang="en-US" sz="2800" dirty="0">
                <a:solidFill>
                  <a:schemeClr val="bg1"/>
                </a:solidFill>
              </a:rPr>
              <a:t>In-Person at 750 Waverly Avenue, Holtsville, NY</a:t>
            </a:r>
          </a:p>
          <a:p>
            <a:endParaRPr lang="en-US" b="1" i="1" dirty="0">
              <a:solidFill>
                <a:schemeClr val="bg1"/>
              </a:solidFill>
            </a:endParaRPr>
          </a:p>
          <a:p>
            <a:endParaRPr lang="en-US" sz="1000" i="1" dirty="0">
              <a:solidFill>
                <a:schemeClr val="bg1"/>
              </a:solidFill>
            </a:endParaRPr>
          </a:p>
          <a:p>
            <a:pPr lvl="0" algn="ctr">
              <a:defRPr/>
            </a:pPr>
            <a:endParaRPr lang="en-US" sz="2000" b="1" u="sng" dirty="0">
              <a:solidFill>
                <a:prstClr val="white">
                  <a:lumMod val="95000"/>
                </a:prstClr>
              </a:solidFill>
              <a:effectLst>
                <a:outerShdw blurRad="38100" dist="38100" dir="2700000" algn="tl">
                  <a:srgbClr val="000000">
                    <a:alpha val="43137"/>
                  </a:srgbClr>
                </a:outerShdw>
              </a:effectLst>
            </a:endParaRPr>
          </a:p>
          <a:p>
            <a:pPr lvl="0" algn="ctr">
              <a:defRPr/>
            </a:pPr>
            <a:r>
              <a:rPr lang="en-US" sz="3600" b="1" u="sng" dirty="0">
                <a:solidFill>
                  <a:prstClr val="white">
                    <a:lumMod val="95000"/>
                  </a:prstClr>
                </a:solidFill>
                <a:effectLst>
                  <a:outerShdw blurRad="38100" dist="38100" dir="2700000" algn="tl">
                    <a:srgbClr val="000000">
                      <a:alpha val="43137"/>
                    </a:srgbClr>
                  </a:outerShdw>
                </a:effectLst>
              </a:rPr>
              <a:t>Long Island Technology and Education Summit</a:t>
            </a:r>
          </a:p>
          <a:p>
            <a:pPr lvl="0" algn="ctr"/>
            <a:r>
              <a:rPr lang="en-US" sz="2800" dirty="0">
                <a:solidFill>
                  <a:schemeClr val="bg1"/>
                </a:solidFill>
              </a:rPr>
              <a:t>October 21</a:t>
            </a:r>
            <a:r>
              <a:rPr lang="en-US" sz="2800" baseline="30000" dirty="0">
                <a:solidFill>
                  <a:schemeClr val="bg1"/>
                </a:solidFill>
              </a:rPr>
              <a:t>st</a:t>
            </a:r>
            <a:r>
              <a:rPr lang="en-US" sz="2800" dirty="0">
                <a:solidFill>
                  <a:schemeClr val="bg1"/>
                </a:solidFill>
              </a:rPr>
              <a:t> 8:30 AM-2:30 PM</a:t>
            </a:r>
          </a:p>
          <a:p>
            <a:pPr lvl="0" algn="ctr"/>
            <a:r>
              <a:rPr lang="en-US" sz="2800" dirty="0">
                <a:solidFill>
                  <a:schemeClr val="bg1"/>
                </a:solidFill>
              </a:rPr>
              <a:t>In-Person at the Huntington Hilton, Melville, NY</a:t>
            </a:r>
          </a:p>
          <a:p>
            <a:pPr marL="171450" indent="-171450">
              <a:buFont typeface="Courier New" panose="02070309020205020404" pitchFamily="49" charset="0"/>
              <a:buChar char="o"/>
            </a:pPr>
            <a:endParaRPr lang="en-US" sz="1000" dirty="0">
              <a:solidFill>
                <a:schemeClr val="bg1"/>
              </a:solidFill>
            </a:endParaRPr>
          </a:p>
        </p:txBody>
      </p:sp>
      <p:sp>
        <p:nvSpPr>
          <p:cNvPr id="8" name="Rectangle 7"/>
          <p:cNvSpPr/>
          <p:nvPr/>
        </p:nvSpPr>
        <p:spPr>
          <a:xfrm>
            <a:off x="2739892" y="6245071"/>
            <a:ext cx="7014916" cy="447488"/>
          </a:xfrm>
          <a:prstGeom prst="rect">
            <a:avLst/>
          </a:prstGeom>
          <a:solidFill>
            <a:srgbClr val="EBE67B"/>
          </a:solidFill>
          <a:ln>
            <a:solidFill>
              <a:schemeClr val="bg1">
                <a:lumMod val="8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Light" panose="020F0302020204030204"/>
                <a:ea typeface="+mn-ea"/>
                <a:cs typeface="+mn-cs"/>
              </a:rPr>
              <a:t>For information contact Heather Ciccone, </a:t>
            </a:r>
            <a:r>
              <a:rPr kumimoji="0" lang="en-US" sz="1400" b="0" i="0" u="none" strike="noStrike" kern="1200" cap="none" spc="0" normalizeH="0" baseline="0" noProof="0" dirty="0">
                <a:ln>
                  <a:noFill/>
                </a:ln>
                <a:solidFill>
                  <a:prstClr val="black"/>
                </a:solidFill>
                <a:effectLst/>
                <a:uLnTx/>
                <a:uFillTx/>
                <a:latin typeface="Calibri Light" panose="020F0302020204030204"/>
                <a:ea typeface="+mn-ea"/>
                <a:cs typeface="+mn-cs"/>
                <a:hlinkClick r:id="rId6"/>
              </a:rPr>
              <a:t>hciccone@esboces.org</a:t>
            </a:r>
            <a:r>
              <a:rPr kumimoji="0" lang="en-US" sz="1400" b="0" i="0" u="none" strike="noStrike" kern="1200" cap="none" spc="0" normalizeH="0" baseline="0" noProof="0" dirty="0">
                <a:ln>
                  <a:noFill/>
                </a:ln>
                <a:solidFill>
                  <a:prstClr val="black"/>
                </a:solidFill>
                <a:effectLst/>
                <a:uLnTx/>
                <a:uFillTx/>
                <a:latin typeface="Calibri Light" panose="020F0302020204030204"/>
                <a:ea typeface="+mn-ea"/>
                <a:cs typeface="+mn-cs"/>
              </a:rPr>
              <a:t>, (631) 288-9568</a:t>
            </a:r>
          </a:p>
        </p:txBody>
      </p:sp>
    </p:spTree>
    <p:extLst>
      <p:ext uri="{BB962C8B-B14F-4D97-AF65-F5344CB8AC3E}">
        <p14:creationId xmlns:p14="http://schemas.microsoft.com/office/powerpoint/2010/main" val="2709966747"/>
      </p:ext>
    </p:extLst>
  </p:cSld>
  <p:clrMapOvr>
    <a:masterClrMapping/>
  </p:clrMapOvr>
  <mc:AlternateContent xmlns:mc="http://schemas.openxmlformats.org/markup-compatibility/2006" xmlns:p14="http://schemas.microsoft.com/office/powerpoint/2010/main">
    <mc:Choice Requires="p14">
      <p:transition spd="slow" p14:dur="1500" advClick="0" advTm="8000">
        <p:random/>
      </p:transition>
    </mc:Choice>
    <mc:Fallback xmlns="">
      <p:transition spd="slow" advClick="0" advTm="8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526" y="0"/>
            <a:ext cx="12182474" cy="982662"/>
          </a:xfr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a:normAutofit/>
          </a:bodyPr>
          <a:lstStyle/>
          <a:p>
            <a:r>
              <a:rPr lang="en-US" sz="5400"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t>Model Schools</a:t>
            </a:r>
          </a:p>
        </p:txBody>
      </p:sp>
      <p:pic>
        <p:nvPicPr>
          <p:cNvPr id="1025" name="Picture 1" desc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428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525" cy="476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428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525" cy="47625"/>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428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525" cy="47625"/>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5" name="Picture 21" desc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7" name="Picture 23" desc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9513116" y="90110"/>
            <a:ext cx="256068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To Register: </a:t>
            </a:r>
            <a:r>
              <a:rPr kumimoji="0" lang="en-US" sz="1600" b="1" i="0" u="sng" strike="noStrike" kern="1200" cap="none" spc="0" normalizeH="0" baseline="0" noProof="0" dirty="0">
                <a:ln>
                  <a:noFill/>
                </a:ln>
                <a:solidFill>
                  <a:prstClr val="black"/>
                </a:solidFill>
                <a:effectLst/>
                <a:uLnTx/>
                <a:uFillTx/>
                <a:latin typeface="Calibri" panose="020F0502020204030204"/>
                <a:ea typeface="+mn-ea"/>
                <a:cs typeface="+mn-cs"/>
                <a:hlinkClick r:id="rId4"/>
              </a:rPr>
              <a:t>http://webreg.esboces.org</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3077" name="Picture 5" descr="QR Code_Regist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443" y="23812"/>
            <a:ext cx="648965"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p:nvPr/>
        </p:nvSpPr>
        <p:spPr>
          <a:xfrm>
            <a:off x="274175" y="1407946"/>
            <a:ext cx="11653176" cy="4339650"/>
          </a:xfrm>
          <a:prstGeom prst="rect">
            <a:avLst/>
          </a:prstGeom>
          <a:solidFill>
            <a:schemeClr val="accent1">
              <a:lumMod val="75000"/>
            </a:schemeClr>
          </a:solidFill>
        </p:spPr>
        <p:txBody>
          <a:bodyPr wrap="square">
            <a:spAutoFit/>
          </a:bodyPr>
          <a:lstStyle/>
          <a:p>
            <a:pPr algn="ctr"/>
            <a:r>
              <a:rPr lang="en-US" sz="4800" b="1" u="sng" dirty="0">
                <a:solidFill>
                  <a:schemeClr val="bg1"/>
                </a:solidFill>
              </a:rPr>
              <a:t>Upcoming Workshops</a:t>
            </a:r>
          </a:p>
          <a:p>
            <a:endParaRPr lang="en-US" sz="1600" i="1" dirty="0">
              <a:solidFill>
                <a:schemeClr val="bg1"/>
              </a:solidFill>
            </a:endParaRPr>
          </a:p>
          <a:p>
            <a:endParaRPr lang="en-US" sz="1600" i="1" dirty="0">
              <a:solidFill>
                <a:schemeClr val="bg1"/>
              </a:solidFill>
            </a:endParaRPr>
          </a:p>
          <a:p>
            <a:pPr marL="171450" indent="-171450">
              <a:buFont typeface="Courier New" panose="02070309020205020404" pitchFamily="49" charset="0"/>
              <a:buChar char="o"/>
            </a:pPr>
            <a:r>
              <a:rPr lang="en-US" sz="1600" dirty="0">
                <a:solidFill>
                  <a:schemeClr val="bg1"/>
                </a:solidFill>
              </a:rPr>
              <a:t> Thursday, September 29, 2022 • 2:30 pm – 4:00 pm • </a:t>
            </a:r>
            <a:r>
              <a:rPr lang="en-US" sz="1600" i="1" dirty="0">
                <a:solidFill>
                  <a:schemeClr val="bg1"/>
                </a:solidFill>
              </a:rPr>
              <a:t>Transform your Classroom with Pear Drive </a:t>
            </a:r>
          </a:p>
          <a:p>
            <a:pPr marL="171450" indent="-171450">
              <a:buFont typeface="Courier New" panose="02070309020205020404" pitchFamily="49" charset="0"/>
              <a:buChar char="o"/>
            </a:pPr>
            <a:r>
              <a:rPr lang="en-US" sz="1600" i="1" dirty="0">
                <a:solidFill>
                  <a:schemeClr val="bg1"/>
                </a:solidFill>
              </a:rPr>
              <a:t> </a:t>
            </a:r>
            <a:r>
              <a:rPr lang="en-US" sz="1600" dirty="0">
                <a:solidFill>
                  <a:schemeClr val="bg1"/>
                </a:solidFill>
              </a:rPr>
              <a:t>Tuesday, September 30, 2022 • 2:00 pm – 3:00 pm • </a:t>
            </a:r>
            <a:r>
              <a:rPr lang="en-US" sz="1600" i="1" dirty="0">
                <a:solidFill>
                  <a:schemeClr val="bg1"/>
                </a:solidFill>
              </a:rPr>
              <a:t>Getting Students Organized with Google Drive</a:t>
            </a:r>
          </a:p>
          <a:p>
            <a:endParaRPr lang="en-US" sz="1600" i="1" dirty="0">
              <a:solidFill>
                <a:schemeClr val="bg1"/>
              </a:solidFill>
            </a:endParaRPr>
          </a:p>
          <a:p>
            <a:pPr marL="171450" indent="-171450">
              <a:buFont typeface="Courier New" panose="02070309020205020404" pitchFamily="49" charset="0"/>
              <a:buChar char="o"/>
            </a:pPr>
            <a:r>
              <a:rPr lang="en-US" sz="1600" i="1" dirty="0">
                <a:solidFill>
                  <a:schemeClr val="bg1"/>
                </a:solidFill>
              </a:rPr>
              <a:t> </a:t>
            </a:r>
            <a:r>
              <a:rPr lang="en-US" sz="1600" dirty="0">
                <a:solidFill>
                  <a:schemeClr val="bg1"/>
                </a:solidFill>
              </a:rPr>
              <a:t>Tuesday, October 4, 2022 • 8:30 am – 9:30 am • </a:t>
            </a:r>
            <a:r>
              <a:rPr lang="en-US" sz="1600" i="1" dirty="0">
                <a:solidFill>
                  <a:schemeClr val="bg1"/>
                </a:solidFill>
              </a:rPr>
              <a:t>Chromebook Tips and Tricks</a:t>
            </a:r>
          </a:p>
          <a:p>
            <a:pPr marL="171450" indent="-171450">
              <a:buFont typeface="Courier New" panose="02070309020205020404" pitchFamily="49" charset="0"/>
              <a:buChar char="o"/>
            </a:pPr>
            <a:r>
              <a:rPr lang="en-US" sz="1600" i="1" dirty="0">
                <a:solidFill>
                  <a:schemeClr val="bg1"/>
                </a:solidFill>
              </a:rPr>
              <a:t> </a:t>
            </a:r>
            <a:r>
              <a:rPr lang="en-US" sz="1600" dirty="0">
                <a:solidFill>
                  <a:schemeClr val="bg1"/>
                </a:solidFill>
              </a:rPr>
              <a:t>Thursday, October 13, 2022 • 9:00 am – 10:30 am • </a:t>
            </a:r>
            <a:r>
              <a:rPr lang="en-US" sz="1600" i="1" dirty="0" err="1">
                <a:solidFill>
                  <a:schemeClr val="bg1"/>
                </a:solidFill>
              </a:rPr>
              <a:t>Nearpod</a:t>
            </a:r>
            <a:r>
              <a:rPr lang="en-US" sz="1600" i="1" dirty="0">
                <a:solidFill>
                  <a:schemeClr val="bg1"/>
                </a:solidFill>
              </a:rPr>
              <a:t> for Novices</a:t>
            </a:r>
          </a:p>
          <a:p>
            <a:pPr marL="171450" indent="-171450">
              <a:buFont typeface="Courier New" panose="02070309020205020404" pitchFamily="49" charset="0"/>
              <a:buChar char="o"/>
            </a:pPr>
            <a:r>
              <a:rPr lang="en-US" sz="1600" dirty="0">
                <a:solidFill>
                  <a:schemeClr val="bg1"/>
                </a:solidFill>
              </a:rPr>
              <a:t>Tuesday, October 18, 2022 • 9:00 am – 11:00 am • </a:t>
            </a:r>
            <a:r>
              <a:rPr lang="en-US" sz="1600" i="1" dirty="0">
                <a:solidFill>
                  <a:schemeClr val="bg1"/>
                </a:solidFill>
              </a:rPr>
              <a:t>Digital Citizenship for Classroom Instruction</a:t>
            </a:r>
          </a:p>
          <a:p>
            <a:pPr marL="171450" indent="-171450">
              <a:buFont typeface="Courier New" panose="02070309020205020404" pitchFamily="49" charset="0"/>
              <a:buChar char="o"/>
            </a:pPr>
            <a:r>
              <a:rPr lang="en-US" sz="1600" i="1" dirty="0">
                <a:solidFill>
                  <a:schemeClr val="bg1"/>
                </a:solidFill>
              </a:rPr>
              <a:t> </a:t>
            </a:r>
            <a:r>
              <a:rPr lang="en-US" sz="1600" dirty="0">
                <a:solidFill>
                  <a:schemeClr val="bg1"/>
                </a:solidFill>
              </a:rPr>
              <a:t>Wednesday, October 19, 2022 • 8:30 am – 9:30 am • </a:t>
            </a:r>
            <a:r>
              <a:rPr lang="en-US" sz="1600" i="1" dirty="0">
                <a:solidFill>
                  <a:schemeClr val="bg1"/>
                </a:solidFill>
              </a:rPr>
              <a:t>Digital Citizenship for Classroom Instruction</a:t>
            </a:r>
          </a:p>
          <a:p>
            <a:pPr marL="171450" indent="-171450">
              <a:buFont typeface="Courier New" panose="02070309020205020404" pitchFamily="49" charset="0"/>
              <a:buChar char="o"/>
            </a:pPr>
            <a:r>
              <a:rPr lang="en-US" sz="1600" dirty="0">
                <a:solidFill>
                  <a:schemeClr val="bg1"/>
                </a:solidFill>
              </a:rPr>
              <a:t> Thursday, October 20, 2022 • 9:00 am – 3:00 pm • </a:t>
            </a:r>
            <a:r>
              <a:rPr lang="en-US" sz="1600" i="1" dirty="0">
                <a:solidFill>
                  <a:schemeClr val="bg1"/>
                </a:solidFill>
              </a:rPr>
              <a:t>3D Printing – Fall Session (In-Person at ISC @Sequoya)</a:t>
            </a:r>
          </a:p>
          <a:p>
            <a:pPr marL="171450" indent="-171450">
              <a:buFont typeface="Courier New" panose="02070309020205020404" pitchFamily="49" charset="0"/>
              <a:buChar char="o"/>
            </a:pPr>
            <a:r>
              <a:rPr lang="en-US" sz="1600" dirty="0">
                <a:solidFill>
                  <a:schemeClr val="bg1"/>
                </a:solidFill>
              </a:rPr>
              <a:t> Monday, October 24, 2022 • 3:00 pm – 4:00 pm • </a:t>
            </a:r>
            <a:r>
              <a:rPr lang="en-US" sz="1600" i="1" dirty="0">
                <a:solidFill>
                  <a:schemeClr val="bg1"/>
                </a:solidFill>
              </a:rPr>
              <a:t>Creating a Classroom Website Using Google Sites (In-Person at ISC @Sequoya)</a:t>
            </a:r>
          </a:p>
          <a:p>
            <a:pPr marL="171450" indent="-171450">
              <a:buFont typeface="Courier New" panose="02070309020205020404" pitchFamily="49" charset="0"/>
              <a:buChar char="o"/>
            </a:pPr>
            <a:r>
              <a:rPr lang="en-US" sz="1600" dirty="0">
                <a:solidFill>
                  <a:schemeClr val="bg1"/>
                </a:solidFill>
              </a:rPr>
              <a:t> Tuesday, October 25, 2022 • 2:30 pm – 4:00 pm • </a:t>
            </a:r>
            <a:r>
              <a:rPr lang="en-US" sz="1600" i="1" dirty="0">
                <a:solidFill>
                  <a:schemeClr val="bg1"/>
                </a:solidFill>
              </a:rPr>
              <a:t>Digital Content and Activities with Discovery Education </a:t>
            </a:r>
          </a:p>
          <a:p>
            <a:pPr marL="171450" indent="-171450">
              <a:buFont typeface="Courier New" panose="02070309020205020404" pitchFamily="49" charset="0"/>
              <a:buChar char="o"/>
            </a:pPr>
            <a:r>
              <a:rPr lang="en-US" sz="1600" dirty="0">
                <a:solidFill>
                  <a:schemeClr val="bg1"/>
                </a:solidFill>
              </a:rPr>
              <a:t> Friday, October 28, 2022 • 11:30 am – 12:30 pm • </a:t>
            </a:r>
            <a:r>
              <a:rPr lang="en-US" sz="1600" i="1" dirty="0">
                <a:solidFill>
                  <a:schemeClr val="bg1"/>
                </a:solidFill>
              </a:rPr>
              <a:t>Creating Your Own Instructional Videos</a:t>
            </a:r>
          </a:p>
          <a:p>
            <a:endParaRPr lang="en-US" sz="2000" dirty="0">
              <a:solidFill>
                <a:schemeClr val="bg1"/>
              </a:solidFill>
            </a:endParaRPr>
          </a:p>
        </p:txBody>
      </p:sp>
      <p:sp>
        <p:nvSpPr>
          <p:cNvPr id="8" name="Rectangle 7"/>
          <p:cNvSpPr/>
          <p:nvPr/>
        </p:nvSpPr>
        <p:spPr>
          <a:xfrm>
            <a:off x="2739892" y="6269643"/>
            <a:ext cx="7014916" cy="447488"/>
          </a:xfrm>
          <a:prstGeom prst="rect">
            <a:avLst/>
          </a:prstGeom>
          <a:solidFill>
            <a:srgbClr val="EBE67B"/>
          </a:solidFill>
          <a:ln>
            <a:solidFill>
              <a:schemeClr val="bg1">
                <a:lumMod val="8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Light" panose="020F0302020204030204"/>
                <a:ea typeface="+mn-ea"/>
                <a:cs typeface="+mn-cs"/>
              </a:rPr>
              <a:t>For information contact Heather Ciccone, </a:t>
            </a:r>
            <a:r>
              <a:rPr kumimoji="0" lang="en-US" sz="1400" b="0" i="0" u="none" strike="noStrike" kern="1200" cap="none" spc="0" normalizeH="0" baseline="0" noProof="0" dirty="0">
                <a:ln>
                  <a:noFill/>
                </a:ln>
                <a:solidFill>
                  <a:prstClr val="black"/>
                </a:solidFill>
                <a:effectLst/>
                <a:uLnTx/>
                <a:uFillTx/>
                <a:latin typeface="Calibri Light" panose="020F0302020204030204"/>
                <a:ea typeface="+mn-ea"/>
                <a:cs typeface="+mn-cs"/>
                <a:hlinkClick r:id="rId6"/>
              </a:rPr>
              <a:t>hciccone@esboces.org</a:t>
            </a:r>
            <a:r>
              <a:rPr kumimoji="0" lang="en-US" sz="1400" b="0" i="0" u="none" strike="noStrike" kern="1200" cap="none" spc="0" normalizeH="0" baseline="0" noProof="0" dirty="0">
                <a:ln>
                  <a:noFill/>
                </a:ln>
                <a:solidFill>
                  <a:prstClr val="black"/>
                </a:solidFill>
                <a:effectLst/>
                <a:uLnTx/>
                <a:uFillTx/>
                <a:latin typeface="Calibri Light" panose="020F0302020204030204"/>
                <a:ea typeface="+mn-ea"/>
                <a:cs typeface="+mn-cs"/>
              </a:rPr>
              <a:t>, (631) 288-9568</a:t>
            </a:r>
          </a:p>
        </p:txBody>
      </p:sp>
    </p:spTree>
    <p:extLst>
      <p:ext uri="{BB962C8B-B14F-4D97-AF65-F5344CB8AC3E}">
        <p14:creationId xmlns:p14="http://schemas.microsoft.com/office/powerpoint/2010/main" val="694953930"/>
      </p:ext>
    </p:extLst>
  </p:cSld>
  <p:clrMapOvr>
    <a:masterClrMapping/>
  </p:clrMapOvr>
  <mc:AlternateContent xmlns:mc="http://schemas.openxmlformats.org/markup-compatibility/2006" xmlns:p14="http://schemas.microsoft.com/office/powerpoint/2010/main">
    <mc:Choice Requires="p14">
      <p:transition spd="slow" p14:dur="1500" advClick="0" advTm="8000">
        <p:random/>
      </p:transition>
    </mc:Choice>
    <mc:Fallback xmlns="">
      <p:transition spd="slow" advClick="0" advTm="8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 y="0"/>
            <a:ext cx="12182474" cy="982662"/>
          </a:xfr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a:normAutofit/>
          </a:bodyPr>
          <a:lstStyle/>
          <a:p>
            <a:r>
              <a:rPr lang="en-US" sz="5400"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t>Model Schools</a:t>
            </a:r>
          </a:p>
        </p:txBody>
      </p:sp>
      <p:sp>
        <p:nvSpPr>
          <p:cNvPr id="7" name="Rectangle 6"/>
          <p:cNvSpPr/>
          <p:nvPr/>
        </p:nvSpPr>
        <p:spPr>
          <a:xfrm>
            <a:off x="303922" y="1860971"/>
            <a:ext cx="11574628" cy="4555093"/>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p:spPr>
        <p:txBody>
          <a:bodyPr wrap="square">
            <a:spAutoFit/>
          </a:bodyPr>
          <a:lstStyle/>
          <a:p>
            <a:pPr algn="ctr"/>
            <a:r>
              <a:rPr lang="en-US" sz="3200" b="1" u="sng" dirty="0">
                <a:solidFill>
                  <a:schemeClr val="bg1"/>
                </a:solidFill>
              </a:rPr>
              <a:t>Upcoming Events</a:t>
            </a:r>
          </a:p>
          <a:p>
            <a:pPr algn="ctr"/>
            <a:endParaRPr lang="en-US" sz="1400" b="1" u="sng" dirty="0">
              <a:solidFill>
                <a:schemeClr val="bg1"/>
              </a:solidFill>
            </a:endParaRPr>
          </a:p>
          <a:p>
            <a:pPr marL="171450" indent="-171450">
              <a:buFont typeface="Courier New" panose="02070309020205020404" pitchFamily="49" charset="0"/>
              <a:buChar char="o"/>
            </a:pPr>
            <a:r>
              <a:rPr lang="en-US" sz="1400" dirty="0">
                <a:solidFill>
                  <a:schemeClr val="bg1"/>
                </a:solidFill>
              </a:rPr>
              <a:t> Wednesday, September 7, 2022 • </a:t>
            </a:r>
            <a:r>
              <a:rPr lang="en-US" sz="1400" i="1" dirty="0" err="1">
                <a:solidFill>
                  <a:schemeClr val="bg1"/>
                </a:solidFill>
              </a:rPr>
              <a:t>Aimsweb</a:t>
            </a:r>
            <a:r>
              <a:rPr lang="en-US" sz="1400" i="1" dirty="0">
                <a:solidFill>
                  <a:schemeClr val="bg1"/>
                </a:solidFill>
              </a:rPr>
              <a:t> Plus – Teacher Essentials Regional Training</a:t>
            </a:r>
          </a:p>
          <a:p>
            <a:pPr marL="171450" indent="-171450">
              <a:buFont typeface="Courier New" panose="02070309020205020404" pitchFamily="49" charset="0"/>
              <a:buChar char="o"/>
            </a:pPr>
            <a:r>
              <a:rPr lang="en-US" sz="1400" i="1" dirty="0">
                <a:solidFill>
                  <a:schemeClr val="bg1"/>
                </a:solidFill>
              </a:rPr>
              <a:t> </a:t>
            </a:r>
            <a:r>
              <a:rPr lang="en-US" sz="1400" dirty="0">
                <a:solidFill>
                  <a:schemeClr val="bg1"/>
                </a:solidFill>
              </a:rPr>
              <a:t>Thursday, September 8, 2022 • </a:t>
            </a:r>
            <a:r>
              <a:rPr lang="en-US" sz="1400" i="1" dirty="0" err="1">
                <a:solidFill>
                  <a:schemeClr val="bg1"/>
                </a:solidFill>
              </a:rPr>
              <a:t>Aimsweb</a:t>
            </a:r>
            <a:r>
              <a:rPr lang="en-US" sz="1400" i="1" dirty="0">
                <a:solidFill>
                  <a:schemeClr val="bg1"/>
                </a:solidFill>
              </a:rPr>
              <a:t> Plus – Back to School 2022 Updates</a:t>
            </a:r>
          </a:p>
          <a:p>
            <a:pPr marL="171450" indent="-171450">
              <a:buFont typeface="Courier New" panose="02070309020205020404" pitchFamily="49" charset="0"/>
              <a:buChar char="o"/>
            </a:pPr>
            <a:r>
              <a:rPr lang="en-US" sz="1400" dirty="0">
                <a:solidFill>
                  <a:schemeClr val="bg1"/>
                </a:solidFill>
              </a:rPr>
              <a:t> Friday, September 9, 2022 • </a:t>
            </a:r>
            <a:r>
              <a:rPr lang="en-US" sz="1400" i="1" dirty="0" err="1">
                <a:solidFill>
                  <a:schemeClr val="bg1"/>
                </a:solidFill>
              </a:rPr>
              <a:t>i</a:t>
            </a:r>
            <a:r>
              <a:rPr lang="en-US" sz="1400" i="1" dirty="0">
                <a:solidFill>
                  <a:schemeClr val="bg1"/>
                </a:solidFill>
              </a:rPr>
              <a:t>-Ready New Teacher/Admin. Training</a:t>
            </a:r>
          </a:p>
          <a:p>
            <a:pPr marL="171450" indent="-171450">
              <a:buFont typeface="Courier New" panose="02070309020205020404" pitchFamily="49" charset="0"/>
              <a:buChar char="o"/>
            </a:pPr>
            <a:r>
              <a:rPr lang="en-US" sz="1400" dirty="0">
                <a:solidFill>
                  <a:schemeClr val="bg1"/>
                </a:solidFill>
              </a:rPr>
              <a:t> Tuesday, September 13, 2022 • </a:t>
            </a:r>
            <a:r>
              <a:rPr lang="en-US" sz="1400" i="1" dirty="0" err="1">
                <a:solidFill>
                  <a:schemeClr val="bg1"/>
                </a:solidFill>
              </a:rPr>
              <a:t>i</a:t>
            </a:r>
            <a:r>
              <a:rPr lang="en-US" sz="1400" i="1" dirty="0">
                <a:solidFill>
                  <a:schemeClr val="bg1"/>
                </a:solidFill>
              </a:rPr>
              <a:t>-Ready New Teacher/Admin. Training</a:t>
            </a:r>
          </a:p>
          <a:p>
            <a:pPr marL="171450" indent="-171450">
              <a:buFont typeface="Courier New" panose="02070309020205020404" pitchFamily="49" charset="0"/>
              <a:buChar char="o"/>
            </a:pPr>
            <a:r>
              <a:rPr lang="en-US" sz="1400" i="1" dirty="0">
                <a:solidFill>
                  <a:schemeClr val="bg1"/>
                </a:solidFill>
              </a:rPr>
              <a:t> </a:t>
            </a:r>
            <a:r>
              <a:rPr lang="en-US" sz="1400" dirty="0">
                <a:solidFill>
                  <a:schemeClr val="bg1"/>
                </a:solidFill>
              </a:rPr>
              <a:t>Wednesday, September 14, 2022 • </a:t>
            </a:r>
            <a:r>
              <a:rPr lang="en-US" sz="1400" i="1" dirty="0" err="1">
                <a:solidFill>
                  <a:schemeClr val="bg1"/>
                </a:solidFill>
              </a:rPr>
              <a:t>Aimsweb</a:t>
            </a:r>
            <a:r>
              <a:rPr lang="en-US" sz="1400" i="1" dirty="0">
                <a:solidFill>
                  <a:schemeClr val="bg1"/>
                </a:solidFill>
              </a:rPr>
              <a:t> Plus – Back to School 2022 Updates</a:t>
            </a:r>
          </a:p>
          <a:p>
            <a:pPr marL="171450" indent="-171450">
              <a:buFont typeface="Courier New" panose="02070309020205020404" pitchFamily="49" charset="0"/>
              <a:buChar char="o"/>
            </a:pPr>
            <a:r>
              <a:rPr lang="en-US" sz="1400" i="1" dirty="0">
                <a:solidFill>
                  <a:schemeClr val="bg1"/>
                </a:solidFill>
              </a:rPr>
              <a:t> </a:t>
            </a:r>
            <a:r>
              <a:rPr lang="en-US" sz="1400" dirty="0">
                <a:solidFill>
                  <a:schemeClr val="bg1"/>
                </a:solidFill>
              </a:rPr>
              <a:t>Thursday, September 15, 2022 • </a:t>
            </a:r>
            <a:r>
              <a:rPr lang="en-US" sz="1400" i="1" dirty="0" err="1">
                <a:solidFill>
                  <a:schemeClr val="bg1"/>
                </a:solidFill>
              </a:rPr>
              <a:t>Aimsweb</a:t>
            </a:r>
            <a:r>
              <a:rPr lang="en-US" sz="1400" i="1" dirty="0">
                <a:solidFill>
                  <a:schemeClr val="bg1"/>
                </a:solidFill>
              </a:rPr>
              <a:t> Plus – Teacher Essentials Regional Training</a:t>
            </a:r>
          </a:p>
          <a:p>
            <a:pPr marL="171450" indent="-171450">
              <a:buFont typeface="Courier New" panose="02070309020205020404" pitchFamily="49" charset="0"/>
              <a:buChar char="o"/>
            </a:pPr>
            <a:r>
              <a:rPr lang="en-US" sz="1400" i="1" dirty="0">
                <a:solidFill>
                  <a:schemeClr val="bg1"/>
                </a:solidFill>
              </a:rPr>
              <a:t> </a:t>
            </a:r>
            <a:r>
              <a:rPr lang="en-US" sz="1400" dirty="0">
                <a:solidFill>
                  <a:schemeClr val="bg1"/>
                </a:solidFill>
              </a:rPr>
              <a:t>Thursday, September 22, 2022 • </a:t>
            </a:r>
            <a:r>
              <a:rPr lang="en-US" sz="1400" i="1" dirty="0">
                <a:solidFill>
                  <a:schemeClr val="bg1"/>
                </a:solidFill>
              </a:rPr>
              <a:t>LAS Links Online Test Administration Training</a:t>
            </a:r>
          </a:p>
          <a:p>
            <a:endParaRPr lang="en-US" sz="1400" dirty="0">
              <a:solidFill>
                <a:schemeClr val="bg1"/>
              </a:solidFill>
            </a:endParaRPr>
          </a:p>
          <a:p>
            <a:pPr marL="171450" indent="-171450">
              <a:buFont typeface="Courier New" panose="02070309020205020404" pitchFamily="49" charset="0"/>
              <a:buChar char="o"/>
            </a:pPr>
            <a:r>
              <a:rPr lang="en-US" sz="1400" dirty="0">
                <a:solidFill>
                  <a:schemeClr val="bg1"/>
                </a:solidFill>
              </a:rPr>
              <a:t> Thursday, October 6, 2022 • </a:t>
            </a:r>
            <a:r>
              <a:rPr lang="en-US" sz="1400" i="1" dirty="0">
                <a:solidFill>
                  <a:schemeClr val="bg1"/>
                </a:solidFill>
              </a:rPr>
              <a:t>Right Reason Technologies Fall User Meeting </a:t>
            </a:r>
          </a:p>
          <a:p>
            <a:pPr marL="171450" indent="-171450">
              <a:buFont typeface="Courier New" panose="02070309020205020404" pitchFamily="49" charset="0"/>
              <a:buChar char="o"/>
            </a:pPr>
            <a:r>
              <a:rPr lang="en-US" sz="1400" i="1" dirty="0">
                <a:solidFill>
                  <a:schemeClr val="bg1"/>
                </a:solidFill>
              </a:rPr>
              <a:t> </a:t>
            </a:r>
            <a:r>
              <a:rPr lang="en-US" sz="1400" dirty="0">
                <a:solidFill>
                  <a:schemeClr val="bg1"/>
                </a:solidFill>
              </a:rPr>
              <a:t>Thursday, October 6, 2022 • </a:t>
            </a:r>
            <a:r>
              <a:rPr lang="en-US" sz="1400" i="1" dirty="0">
                <a:solidFill>
                  <a:schemeClr val="bg1"/>
                </a:solidFill>
              </a:rPr>
              <a:t>Right Reason Technologies Product Demo</a:t>
            </a:r>
          </a:p>
          <a:p>
            <a:pPr marL="171450" indent="-171450">
              <a:buFont typeface="Courier New" panose="02070309020205020404" pitchFamily="49" charset="0"/>
              <a:buChar char="o"/>
            </a:pPr>
            <a:r>
              <a:rPr lang="en-US" sz="1400" dirty="0">
                <a:solidFill>
                  <a:schemeClr val="bg1"/>
                </a:solidFill>
              </a:rPr>
              <a:t> Tuesday, October 11, 2022 • </a:t>
            </a:r>
            <a:r>
              <a:rPr lang="en-US" sz="1400" i="1" dirty="0" err="1">
                <a:solidFill>
                  <a:schemeClr val="bg1"/>
                </a:solidFill>
              </a:rPr>
              <a:t>LinkIt</a:t>
            </a:r>
            <a:r>
              <a:rPr lang="en-US" sz="1400" i="1" dirty="0">
                <a:solidFill>
                  <a:schemeClr val="bg1"/>
                </a:solidFill>
              </a:rPr>
              <a:t>! Fall User Meeting</a:t>
            </a:r>
          </a:p>
          <a:p>
            <a:pPr marL="171450" indent="-171450">
              <a:buFont typeface="Courier New" panose="02070309020205020404" pitchFamily="49" charset="0"/>
              <a:buChar char="o"/>
            </a:pPr>
            <a:r>
              <a:rPr lang="en-US" sz="1400" dirty="0">
                <a:solidFill>
                  <a:schemeClr val="bg1"/>
                </a:solidFill>
              </a:rPr>
              <a:t> Tuesday, October 11, 2022 • </a:t>
            </a:r>
            <a:r>
              <a:rPr lang="en-US" sz="1400" i="1" dirty="0" err="1">
                <a:solidFill>
                  <a:schemeClr val="bg1"/>
                </a:solidFill>
              </a:rPr>
              <a:t>LinkIt</a:t>
            </a:r>
            <a:r>
              <a:rPr lang="en-US" sz="1400" i="1" dirty="0">
                <a:solidFill>
                  <a:schemeClr val="bg1"/>
                </a:solidFill>
              </a:rPr>
              <a:t>! Lunch &amp; Learn Product Demonstration</a:t>
            </a:r>
            <a:endParaRPr lang="en-US" sz="1400" dirty="0">
              <a:solidFill>
                <a:schemeClr val="bg1"/>
              </a:solidFill>
            </a:endParaRPr>
          </a:p>
          <a:p>
            <a:pPr marL="171450" indent="-171450">
              <a:buFont typeface="Courier New" panose="02070309020205020404" pitchFamily="49" charset="0"/>
              <a:buChar char="o"/>
            </a:pPr>
            <a:r>
              <a:rPr lang="en-US" sz="1400" dirty="0">
                <a:solidFill>
                  <a:schemeClr val="bg1"/>
                </a:solidFill>
              </a:rPr>
              <a:t> Monday, October 17, 2022 • </a:t>
            </a:r>
            <a:r>
              <a:rPr lang="en-US" sz="1400" i="1" dirty="0" err="1">
                <a:solidFill>
                  <a:schemeClr val="bg1"/>
                </a:solidFill>
              </a:rPr>
              <a:t>Aimsweb</a:t>
            </a:r>
            <a:r>
              <a:rPr lang="en-US" sz="1400" i="1" dirty="0">
                <a:solidFill>
                  <a:schemeClr val="bg1"/>
                </a:solidFill>
              </a:rPr>
              <a:t> Plus Fall User Meeting (2 sessions AM &amp; PM)</a:t>
            </a:r>
          </a:p>
          <a:p>
            <a:pPr marL="171450" indent="-171450">
              <a:buFont typeface="Courier New" panose="02070309020205020404" pitchFamily="49" charset="0"/>
              <a:buChar char="o"/>
            </a:pPr>
            <a:r>
              <a:rPr lang="en-US" sz="1400">
                <a:solidFill>
                  <a:schemeClr val="bg1"/>
                </a:solidFill>
              </a:rPr>
              <a:t> Thursday</a:t>
            </a:r>
            <a:r>
              <a:rPr lang="en-US" sz="1400" dirty="0">
                <a:solidFill>
                  <a:schemeClr val="bg1"/>
                </a:solidFill>
              </a:rPr>
              <a:t>, October 20, 2022 • </a:t>
            </a:r>
            <a:r>
              <a:rPr lang="en-US" sz="1400" i="1" dirty="0" err="1">
                <a:solidFill>
                  <a:schemeClr val="bg1"/>
                </a:solidFill>
              </a:rPr>
              <a:t>Aimsweb</a:t>
            </a:r>
            <a:r>
              <a:rPr lang="en-US" sz="1400" i="1" dirty="0">
                <a:solidFill>
                  <a:schemeClr val="bg1"/>
                </a:solidFill>
              </a:rPr>
              <a:t> Plus – Reports and Progress Monitoring Regional Training</a:t>
            </a:r>
          </a:p>
          <a:p>
            <a:pPr marL="171450" indent="-171450">
              <a:buFont typeface="Courier New" panose="02070309020205020404" pitchFamily="49" charset="0"/>
              <a:buChar char="o"/>
            </a:pPr>
            <a:r>
              <a:rPr lang="en-US" sz="1400" dirty="0">
                <a:solidFill>
                  <a:schemeClr val="bg1"/>
                </a:solidFill>
              </a:rPr>
              <a:t> Tuesday, October 25, 2022 • </a:t>
            </a:r>
            <a:r>
              <a:rPr lang="en-US" sz="1400" i="1" dirty="0">
                <a:solidFill>
                  <a:schemeClr val="bg1"/>
                </a:solidFill>
              </a:rPr>
              <a:t>LAS Links Fall User Meeting </a:t>
            </a:r>
          </a:p>
          <a:p>
            <a:pPr marL="171450" indent="-171450">
              <a:buFont typeface="Courier New" panose="02070309020205020404" pitchFamily="49" charset="0"/>
              <a:buChar char="o"/>
            </a:pPr>
            <a:r>
              <a:rPr lang="en-US" sz="1400" dirty="0">
                <a:solidFill>
                  <a:schemeClr val="bg1"/>
                </a:solidFill>
              </a:rPr>
              <a:t> Wednesday, October 26, 2022 • </a:t>
            </a:r>
            <a:r>
              <a:rPr lang="en-US" sz="1400" i="1" dirty="0">
                <a:solidFill>
                  <a:schemeClr val="bg1"/>
                </a:solidFill>
              </a:rPr>
              <a:t>Renaissance (2 sessions AM &amp; PM)</a:t>
            </a:r>
            <a:endParaRPr lang="en-US" sz="1400" dirty="0">
              <a:solidFill>
                <a:schemeClr val="bg1"/>
              </a:solidFill>
            </a:endParaRPr>
          </a:p>
          <a:p>
            <a:pPr marL="171450" indent="-171450">
              <a:buFont typeface="Courier New" panose="02070309020205020404" pitchFamily="49" charset="0"/>
              <a:buChar char="o"/>
            </a:pPr>
            <a:endParaRPr lang="en-US" sz="2000" i="1" dirty="0">
              <a:solidFill>
                <a:schemeClr val="bg1"/>
              </a:solidFill>
            </a:endParaRPr>
          </a:p>
        </p:txBody>
      </p:sp>
      <p:sp>
        <p:nvSpPr>
          <p:cNvPr id="8" name="Rectangle 7"/>
          <p:cNvSpPr/>
          <p:nvPr/>
        </p:nvSpPr>
        <p:spPr>
          <a:xfrm>
            <a:off x="2740942" y="6387770"/>
            <a:ext cx="7014916" cy="447488"/>
          </a:xfrm>
          <a:prstGeom prst="rect">
            <a:avLst/>
          </a:prstGeom>
          <a:solidFill>
            <a:srgbClr val="EBE67B"/>
          </a:solidFill>
          <a:ln>
            <a:solidFill>
              <a:schemeClr val="bg1">
                <a:lumMod val="8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Light" panose="020F0302020204030204"/>
                <a:ea typeface="+mn-ea"/>
                <a:cs typeface="+mn-cs"/>
              </a:rPr>
              <a:t>For information contact Heather Ciccone, </a:t>
            </a:r>
            <a:r>
              <a:rPr kumimoji="0" lang="en-US" sz="1400" b="0" i="0" u="none" strike="noStrike" kern="1200" cap="none" spc="0" normalizeH="0" baseline="0" noProof="0" dirty="0">
                <a:ln>
                  <a:noFill/>
                </a:ln>
                <a:solidFill>
                  <a:prstClr val="black"/>
                </a:solidFill>
                <a:effectLst/>
                <a:uLnTx/>
                <a:uFillTx/>
                <a:latin typeface="Calibri Light" panose="020F0302020204030204"/>
                <a:ea typeface="+mn-ea"/>
                <a:cs typeface="+mn-cs"/>
                <a:hlinkClick r:id="rId2"/>
              </a:rPr>
              <a:t>hciccone@esboces.org</a:t>
            </a:r>
            <a:r>
              <a:rPr kumimoji="0" lang="en-US" sz="1400" b="0" i="0" u="none" strike="noStrike" kern="1200" cap="none" spc="0" normalizeH="0" baseline="0" noProof="0" dirty="0">
                <a:ln>
                  <a:noFill/>
                </a:ln>
                <a:solidFill>
                  <a:prstClr val="black"/>
                </a:solidFill>
                <a:effectLst/>
                <a:uLnTx/>
                <a:uFillTx/>
                <a:latin typeface="Calibri Light" panose="020F0302020204030204"/>
                <a:ea typeface="+mn-ea"/>
                <a:cs typeface="+mn-cs"/>
              </a:rPr>
              <a:t>, (631) 288-9568</a:t>
            </a:r>
          </a:p>
        </p:txBody>
      </p:sp>
      <p:pic>
        <p:nvPicPr>
          <p:cNvPr id="1025" name="Picture 1"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428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525" cy="476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428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525" cy="47625"/>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4287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525" cy="47625"/>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5" name="Picture 21"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47" name="Picture 23" desc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7625" cy="95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9608220" y="90110"/>
            <a:ext cx="246558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To Register: </a:t>
            </a:r>
            <a:r>
              <a:rPr kumimoji="0" lang="en-US" sz="1600" b="1" i="0" u="sng" strike="noStrike" kern="1200" cap="none" spc="0" normalizeH="0" baseline="0" noProof="0" dirty="0">
                <a:ln>
                  <a:noFill/>
                </a:ln>
                <a:solidFill>
                  <a:prstClr val="black"/>
                </a:solidFill>
                <a:effectLst/>
                <a:uLnTx/>
                <a:uFillTx/>
                <a:latin typeface="Calibri" panose="020F0502020204030204"/>
                <a:ea typeface="+mn-ea"/>
                <a:cs typeface="+mn-cs"/>
                <a:hlinkClick r:id="rId5"/>
              </a:rPr>
              <a:t>http://webreg.esboces.org</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9" name="Rectangle 8"/>
          <p:cNvSpPr>
            <a:spLocks noChangeArrowheads="1"/>
          </p:cNvSpPr>
          <p:nvPr/>
        </p:nvSpPr>
        <p:spPr bwMode="auto">
          <a:xfrm>
            <a:off x="152400" y="152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itle 1"/>
          <p:cNvSpPr txBox="1">
            <a:spLocks/>
          </p:cNvSpPr>
          <p:nvPr/>
        </p:nvSpPr>
        <p:spPr>
          <a:xfrm>
            <a:off x="-1" y="1066750"/>
            <a:ext cx="12182475" cy="794221"/>
          </a:xfrm>
          <a:prstGeom prst="rect">
            <a:avLst/>
          </a:prstGeom>
          <a:solidFill>
            <a:srgbClr val="EBE67B"/>
          </a:solidFill>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t>Third Party Assessments</a:t>
            </a:r>
          </a:p>
        </p:txBody>
      </p:sp>
      <p:pic>
        <p:nvPicPr>
          <p:cNvPr id="26" name="Picture 5" descr="QR Code_Registe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5443" y="23812"/>
            <a:ext cx="648965"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927209"/>
      </p:ext>
    </p:extLst>
  </p:cSld>
  <p:clrMapOvr>
    <a:masterClrMapping/>
  </p:clrMapOvr>
  <mc:AlternateContent xmlns:mc="http://schemas.openxmlformats.org/markup-compatibility/2006" xmlns:p14="http://schemas.microsoft.com/office/powerpoint/2010/main">
    <mc:Choice Requires="p14">
      <p:transition spd="slow" p14:dur="1500" advClick="0" advTm="8000">
        <p:random/>
      </p:transition>
    </mc:Choice>
    <mc:Fallback xmlns="">
      <p:transition spd="slow" advClick="0" advTm="8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0" y="-9427"/>
            <a:ext cx="12192000" cy="850484"/>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t>Professional Development</a:t>
            </a:r>
          </a:p>
        </p:txBody>
      </p:sp>
      <p:sp>
        <p:nvSpPr>
          <p:cNvPr id="9" name="AutoShape 2" descr="The 10 Best Free Job Posting Sites for Savvy Recruiters &amp; Employers |  MightyRecru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253093" y="15705"/>
            <a:ext cx="1276141" cy="800219"/>
          </a:xfrm>
          <a:prstGeom prst="rect">
            <a:avLst/>
          </a:prstGeom>
          <a:noFill/>
        </p:spPr>
        <p:txBody>
          <a:bodyPr wrap="square" rtlCol="0">
            <a:spAutoFit/>
          </a:bodyPr>
          <a:lstStyle/>
          <a:p>
            <a:pPr algn="ctr"/>
            <a:r>
              <a:rPr lang="en-US" sz="1600" b="1" dirty="0"/>
              <a:t>To Register: </a:t>
            </a:r>
            <a:r>
              <a:rPr lang="en-US" sz="1400" b="1" u="sng" dirty="0">
                <a:hlinkClick r:id="rId3"/>
              </a:rPr>
              <a:t>http://webreg.esboces.org</a:t>
            </a:r>
            <a:r>
              <a:rPr lang="en-US" sz="1400" b="1" dirty="0"/>
              <a:t> </a:t>
            </a:r>
            <a:r>
              <a:rPr lang="en-US" sz="1600" b="1" dirty="0"/>
              <a:t> </a:t>
            </a:r>
          </a:p>
        </p:txBody>
      </p:sp>
      <p:pic>
        <p:nvPicPr>
          <p:cNvPr id="3" name="Picture 3" descr="QR Code_Regist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18035" y="45610"/>
            <a:ext cx="673965" cy="862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5"/>
          <a:srcRect l="5020" t="13313" r="5064" b="77132"/>
          <a:stretch/>
        </p:blipFill>
        <p:spPr>
          <a:xfrm>
            <a:off x="6012873" y="957805"/>
            <a:ext cx="6084072" cy="905731"/>
          </a:xfrm>
          <a:prstGeom prst="rect">
            <a:avLst/>
          </a:prstGeom>
        </p:spPr>
      </p:pic>
      <p:pic>
        <p:nvPicPr>
          <p:cNvPr id="7" name="Picture 6"/>
          <p:cNvPicPr>
            <a:picLocks noChangeAspect="1"/>
          </p:cNvPicPr>
          <p:nvPr/>
        </p:nvPicPr>
        <p:blipFill rotWithShape="1">
          <a:blip r:embed="rId5"/>
          <a:srcRect l="2703" t="52366" r="2939" b="3013"/>
          <a:stretch/>
        </p:blipFill>
        <p:spPr>
          <a:xfrm>
            <a:off x="6012873" y="1838051"/>
            <a:ext cx="6084072" cy="4488295"/>
          </a:xfrm>
          <a:prstGeom prst="rect">
            <a:avLst/>
          </a:prstGeom>
        </p:spPr>
      </p:pic>
      <p:pic>
        <p:nvPicPr>
          <p:cNvPr id="4" name="Picture 3">
            <a:extLst>
              <a:ext uri="{FF2B5EF4-FFF2-40B4-BE49-F238E27FC236}">
                <a16:creationId xmlns:a16="http://schemas.microsoft.com/office/drawing/2014/main" id="{C377982D-C634-4246-A7A1-57ED947F5327}"/>
              </a:ext>
            </a:extLst>
          </p:cNvPr>
          <p:cNvPicPr>
            <a:picLocks noChangeAspect="1"/>
          </p:cNvPicPr>
          <p:nvPr/>
        </p:nvPicPr>
        <p:blipFill rotWithShape="1">
          <a:blip r:embed="rId6"/>
          <a:srcRect l="5739" t="18047" r="5739" b="32121"/>
          <a:stretch/>
        </p:blipFill>
        <p:spPr>
          <a:xfrm>
            <a:off x="95055" y="976093"/>
            <a:ext cx="5649259" cy="4422178"/>
          </a:xfrm>
          <a:prstGeom prst="rect">
            <a:avLst/>
          </a:prstGeom>
        </p:spPr>
      </p:pic>
      <p:pic>
        <p:nvPicPr>
          <p:cNvPr id="11" name="Picture 10">
            <a:extLst>
              <a:ext uri="{FF2B5EF4-FFF2-40B4-BE49-F238E27FC236}">
                <a16:creationId xmlns:a16="http://schemas.microsoft.com/office/drawing/2014/main" id="{1BA3D253-650F-43B4-B7B9-1930B221AA92}"/>
              </a:ext>
            </a:extLst>
          </p:cNvPr>
          <p:cNvPicPr>
            <a:picLocks noChangeAspect="1"/>
          </p:cNvPicPr>
          <p:nvPr/>
        </p:nvPicPr>
        <p:blipFill rotWithShape="1">
          <a:blip r:embed="rId6"/>
          <a:srcRect l="6261" t="76902" r="5740" b="5320"/>
          <a:stretch/>
        </p:blipFill>
        <p:spPr>
          <a:xfrm>
            <a:off x="95055" y="5299911"/>
            <a:ext cx="5649259" cy="1026435"/>
          </a:xfrm>
          <a:prstGeom prst="rect">
            <a:avLst/>
          </a:prstGeom>
        </p:spPr>
      </p:pic>
      <p:sp>
        <p:nvSpPr>
          <p:cNvPr id="6" name="Rectangle 5"/>
          <p:cNvSpPr/>
          <p:nvPr/>
        </p:nvSpPr>
        <p:spPr>
          <a:xfrm>
            <a:off x="2425497" y="6420750"/>
            <a:ext cx="7552643" cy="396877"/>
          </a:xfrm>
          <a:prstGeom prst="rect">
            <a:avLst/>
          </a:prstGeom>
          <a:solidFill>
            <a:srgbClr val="EBE67B"/>
          </a:solidFill>
          <a:ln>
            <a:solidFill>
              <a:schemeClr val="bg1">
                <a:lumMod val="8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For information contact Bernadette Gentile, </a:t>
            </a:r>
            <a:r>
              <a:rPr lang="en-US" sz="1400" dirty="0">
                <a:solidFill>
                  <a:schemeClr val="tx1"/>
                </a:solidFill>
                <a:latin typeface="+mj-lt"/>
                <a:hlinkClick r:id="rId7"/>
              </a:rPr>
              <a:t>bgentile@esboces.org</a:t>
            </a:r>
            <a:r>
              <a:rPr lang="en-US" sz="1400" dirty="0">
                <a:solidFill>
                  <a:schemeClr val="tx1"/>
                </a:solidFill>
                <a:latin typeface="+mj-lt"/>
              </a:rPr>
              <a:t>, (631) 218-4152</a:t>
            </a:r>
          </a:p>
        </p:txBody>
      </p:sp>
    </p:spTree>
    <p:extLst>
      <p:ext uri="{BB962C8B-B14F-4D97-AF65-F5344CB8AC3E}">
        <p14:creationId xmlns:p14="http://schemas.microsoft.com/office/powerpoint/2010/main" val="2205626119"/>
      </p:ext>
    </p:extLst>
  </p:cSld>
  <p:clrMapOvr>
    <a:masterClrMapping/>
  </p:clrMapOvr>
  <mc:AlternateContent xmlns:mc="http://schemas.openxmlformats.org/markup-compatibility/2006" xmlns:p14="http://schemas.microsoft.com/office/powerpoint/2010/main">
    <mc:Choice Requires="p14">
      <p:transition spd="slow" p14:dur="1500" advClick="0" advTm="15000">
        <p:random/>
      </p:transition>
    </mc:Choice>
    <mc:Fallback xmlns="">
      <p:transition spd="slow" advClick="0" advTm="1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0" y="-9427"/>
            <a:ext cx="12192000" cy="850484"/>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t>Professional Development</a:t>
            </a:r>
          </a:p>
        </p:txBody>
      </p:sp>
      <p:sp>
        <p:nvSpPr>
          <p:cNvPr id="9" name="AutoShape 2" descr="The 10 Best Free Job Posting Sites for Savvy Recruiters &amp; Employers |  MightyRecru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3"/>
          <a:stretch>
            <a:fillRect/>
          </a:stretch>
        </p:blipFill>
        <p:spPr>
          <a:xfrm>
            <a:off x="11394427" y="30225"/>
            <a:ext cx="702518" cy="786230"/>
          </a:xfrm>
          <a:prstGeom prst="rect">
            <a:avLst/>
          </a:prstGeom>
        </p:spPr>
      </p:pic>
      <p:sp>
        <p:nvSpPr>
          <p:cNvPr id="10" name="TextBox 9"/>
          <p:cNvSpPr txBox="1"/>
          <p:nvPr/>
        </p:nvSpPr>
        <p:spPr>
          <a:xfrm>
            <a:off x="253093" y="15705"/>
            <a:ext cx="1276141" cy="800219"/>
          </a:xfrm>
          <a:prstGeom prst="rect">
            <a:avLst/>
          </a:prstGeom>
          <a:noFill/>
        </p:spPr>
        <p:txBody>
          <a:bodyPr wrap="square" rtlCol="0">
            <a:spAutoFit/>
          </a:bodyPr>
          <a:lstStyle/>
          <a:p>
            <a:pPr algn="ctr"/>
            <a:r>
              <a:rPr lang="en-US" sz="1600" b="1" dirty="0"/>
              <a:t>To Register: </a:t>
            </a:r>
            <a:r>
              <a:rPr lang="en-US" sz="1400" b="1" u="sng" dirty="0">
                <a:hlinkClick r:id="rId4"/>
              </a:rPr>
              <a:t>http://webreg.esboces.org</a:t>
            </a:r>
            <a:r>
              <a:rPr lang="en-US" sz="1400" b="1" dirty="0"/>
              <a:t> </a:t>
            </a:r>
            <a:r>
              <a:rPr lang="en-US" sz="1600" b="1" dirty="0"/>
              <a:t> </a:t>
            </a:r>
          </a:p>
        </p:txBody>
      </p:sp>
      <p:sp>
        <p:nvSpPr>
          <p:cNvPr id="6" name="Rectangle 5"/>
          <p:cNvSpPr/>
          <p:nvPr/>
        </p:nvSpPr>
        <p:spPr>
          <a:xfrm>
            <a:off x="2425497" y="6475614"/>
            <a:ext cx="7552643" cy="396877"/>
          </a:xfrm>
          <a:prstGeom prst="rect">
            <a:avLst/>
          </a:prstGeom>
          <a:solidFill>
            <a:srgbClr val="EBE67B"/>
          </a:solidFill>
          <a:ln>
            <a:solidFill>
              <a:schemeClr val="bg1">
                <a:lumMod val="8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For information contact Bernadette Gentile, </a:t>
            </a:r>
            <a:r>
              <a:rPr lang="en-US" sz="1400" dirty="0">
                <a:solidFill>
                  <a:schemeClr val="tx1"/>
                </a:solidFill>
                <a:latin typeface="+mj-lt"/>
                <a:hlinkClick r:id="rId5"/>
              </a:rPr>
              <a:t>bgentile@esboces.org</a:t>
            </a:r>
            <a:r>
              <a:rPr lang="en-US" sz="1400" dirty="0">
                <a:solidFill>
                  <a:schemeClr val="tx1"/>
                </a:solidFill>
                <a:latin typeface="+mj-lt"/>
              </a:rPr>
              <a:t>, (631) 218-4152</a:t>
            </a:r>
          </a:p>
        </p:txBody>
      </p:sp>
      <p:pic>
        <p:nvPicPr>
          <p:cNvPr id="3" name="Picture 3" descr="QR Code_Registe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1829" y="866189"/>
            <a:ext cx="631487" cy="80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7"/>
          <a:srcRect l="1999" t="19729" r="22908" b="47001"/>
          <a:stretch/>
        </p:blipFill>
        <p:spPr>
          <a:xfrm>
            <a:off x="1045691" y="1874642"/>
            <a:ext cx="4905534" cy="4507497"/>
          </a:xfrm>
          <a:prstGeom prst="rect">
            <a:avLst/>
          </a:prstGeom>
        </p:spPr>
      </p:pic>
      <p:pic>
        <p:nvPicPr>
          <p:cNvPr id="7" name="Picture 6"/>
          <p:cNvPicPr>
            <a:picLocks noChangeAspect="1"/>
          </p:cNvPicPr>
          <p:nvPr/>
        </p:nvPicPr>
        <p:blipFill rotWithShape="1">
          <a:blip r:embed="rId7"/>
          <a:srcRect l="3470" t="52275" r="34166" b="6908"/>
          <a:stretch/>
        </p:blipFill>
        <p:spPr>
          <a:xfrm>
            <a:off x="6073494" y="1874642"/>
            <a:ext cx="4889976" cy="4507497"/>
          </a:xfrm>
          <a:prstGeom prst="rect">
            <a:avLst/>
          </a:prstGeom>
        </p:spPr>
      </p:pic>
      <p:pic>
        <p:nvPicPr>
          <p:cNvPr id="11" name="Picture 10"/>
          <p:cNvPicPr>
            <a:picLocks noChangeAspect="1"/>
          </p:cNvPicPr>
          <p:nvPr/>
        </p:nvPicPr>
        <p:blipFill rotWithShape="1">
          <a:blip r:embed="rId7"/>
          <a:srcRect l="85019" t="21193" r="2139" b="44856"/>
          <a:stretch/>
        </p:blipFill>
        <p:spPr>
          <a:xfrm>
            <a:off x="0" y="2174035"/>
            <a:ext cx="1054361" cy="3921708"/>
          </a:xfrm>
          <a:prstGeom prst="rect">
            <a:avLst/>
          </a:prstGeom>
        </p:spPr>
      </p:pic>
      <p:pic>
        <p:nvPicPr>
          <p:cNvPr id="12" name="Picture 11"/>
          <p:cNvPicPr>
            <a:picLocks noChangeAspect="1"/>
          </p:cNvPicPr>
          <p:nvPr/>
        </p:nvPicPr>
        <p:blipFill rotWithShape="1">
          <a:blip r:embed="rId7"/>
          <a:srcRect l="7313" t="13498" r="7233" b="79915"/>
          <a:stretch/>
        </p:blipFill>
        <p:spPr>
          <a:xfrm>
            <a:off x="1417773" y="815924"/>
            <a:ext cx="9356454" cy="933015"/>
          </a:xfrm>
          <a:prstGeom prst="rect">
            <a:avLst/>
          </a:prstGeom>
        </p:spPr>
      </p:pic>
      <p:pic>
        <p:nvPicPr>
          <p:cNvPr id="13" name="Picture 12"/>
          <p:cNvPicPr>
            <a:picLocks noChangeAspect="1"/>
          </p:cNvPicPr>
          <p:nvPr/>
        </p:nvPicPr>
        <p:blipFill rotWithShape="1">
          <a:blip r:embed="rId7"/>
          <a:srcRect l="84286" t="54405" b="3574"/>
          <a:stretch/>
        </p:blipFill>
        <p:spPr>
          <a:xfrm>
            <a:off x="10952069" y="1874642"/>
            <a:ext cx="1221643" cy="4498166"/>
          </a:xfrm>
          <a:prstGeom prst="rect">
            <a:avLst/>
          </a:prstGeom>
        </p:spPr>
      </p:pic>
    </p:spTree>
    <p:extLst>
      <p:ext uri="{BB962C8B-B14F-4D97-AF65-F5344CB8AC3E}">
        <p14:creationId xmlns:p14="http://schemas.microsoft.com/office/powerpoint/2010/main" val="87269875"/>
      </p:ext>
    </p:extLst>
  </p:cSld>
  <p:clrMapOvr>
    <a:masterClrMapping/>
  </p:clrMapOvr>
  <mc:AlternateContent xmlns:mc="http://schemas.openxmlformats.org/markup-compatibility/2006" xmlns:p14="http://schemas.microsoft.com/office/powerpoint/2010/main">
    <mc:Choice Requires="p14">
      <p:transition spd="slow" p14:dur="1500" advClick="0" advTm="15000">
        <p:random/>
      </p:transition>
    </mc:Choice>
    <mc:Fallback xmlns="">
      <p:transition spd="slow" advClick="0" advTm="1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0" y="-9427"/>
            <a:ext cx="12192000" cy="850484"/>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t>Professional Development</a:t>
            </a:r>
          </a:p>
        </p:txBody>
      </p:sp>
      <p:sp>
        <p:nvSpPr>
          <p:cNvPr id="9" name="AutoShape 2" descr="The 10 Best Free Job Posting Sites for Savvy Recruiters &amp; Employers |  MightyRecru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3"/>
          <a:stretch>
            <a:fillRect/>
          </a:stretch>
        </p:blipFill>
        <p:spPr>
          <a:xfrm>
            <a:off x="11413837" y="30225"/>
            <a:ext cx="702518" cy="786230"/>
          </a:xfrm>
          <a:prstGeom prst="rect">
            <a:avLst/>
          </a:prstGeom>
        </p:spPr>
      </p:pic>
      <p:sp>
        <p:nvSpPr>
          <p:cNvPr id="10" name="TextBox 9"/>
          <p:cNvSpPr txBox="1"/>
          <p:nvPr/>
        </p:nvSpPr>
        <p:spPr>
          <a:xfrm>
            <a:off x="0" y="-30267"/>
            <a:ext cx="1276141" cy="800219"/>
          </a:xfrm>
          <a:prstGeom prst="rect">
            <a:avLst/>
          </a:prstGeom>
          <a:noFill/>
        </p:spPr>
        <p:txBody>
          <a:bodyPr wrap="square" rtlCol="0">
            <a:spAutoFit/>
          </a:bodyPr>
          <a:lstStyle/>
          <a:p>
            <a:pPr algn="ctr"/>
            <a:r>
              <a:rPr lang="en-US" sz="1600" b="1" dirty="0"/>
              <a:t>To Register: </a:t>
            </a:r>
            <a:r>
              <a:rPr lang="en-US" sz="1400" b="1" u="sng" dirty="0">
                <a:hlinkClick r:id="rId4"/>
              </a:rPr>
              <a:t>http://webreg.esboces.org</a:t>
            </a:r>
            <a:r>
              <a:rPr lang="en-US" sz="1400" b="1" dirty="0"/>
              <a:t> </a:t>
            </a:r>
            <a:r>
              <a:rPr lang="en-US" sz="1600" b="1" dirty="0"/>
              <a:t> </a:t>
            </a:r>
          </a:p>
        </p:txBody>
      </p:sp>
      <p:sp>
        <p:nvSpPr>
          <p:cNvPr id="6" name="Rectangle 5"/>
          <p:cNvSpPr/>
          <p:nvPr/>
        </p:nvSpPr>
        <p:spPr>
          <a:xfrm>
            <a:off x="2319678" y="6396901"/>
            <a:ext cx="7552643" cy="397091"/>
          </a:xfrm>
          <a:prstGeom prst="rect">
            <a:avLst/>
          </a:prstGeom>
          <a:solidFill>
            <a:srgbClr val="EBE67B"/>
          </a:solidFill>
          <a:ln>
            <a:solidFill>
              <a:schemeClr val="bg1">
                <a:lumMod val="8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For information contact Bernadette Gentile, </a:t>
            </a:r>
            <a:r>
              <a:rPr lang="en-US" sz="1400" dirty="0">
                <a:solidFill>
                  <a:schemeClr val="tx1"/>
                </a:solidFill>
                <a:latin typeface="+mj-lt"/>
                <a:hlinkClick r:id="rId5"/>
              </a:rPr>
              <a:t>bgentile@esboces.org</a:t>
            </a:r>
            <a:r>
              <a:rPr lang="en-US" sz="1400" dirty="0">
                <a:solidFill>
                  <a:schemeClr val="tx1"/>
                </a:solidFill>
                <a:latin typeface="+mj-lt"/>
              </a:rPr>
              <a:t>, (631) 218-4152</a:t>
            </a:r>
          </a:p>
        </p:txBody>
      </p:sp>
      <p:sp>
        <p:nvSpPr>
          <p:cNvPr id="11" name="TextBox 10"/>
          <p:cNvSpPr txBox="1"/>
          <p:nvPr/>
        </p:nvSpPr>
        <p:spPr>
          <a:xfrm>
            <a:off x="6041572" y="941323"/>
            <a:ext cx="6150428" cy="4462760"/>
          </a:xfrm>
          <a:prstGeom prst="rect">
            <a:avLst/>
          </a:prstGeom>
          <a:gradFill flip="none" rotWithShape="1">
            <a:gsLst>
              <a:gs pos="0">
                <a:schemeClr val="accent1">
                  <a:lumMod val="20000"/>
                  <a:lumOff val="80000"/>
                </a:schemeClr>
              </a:gs>
              <a:gs pos="38000">
                <a:schemeClr val="accent6">
                  <a:lumMod val="40000"/>
                  <a:lumOff val="60000"/>
                </a:schemeClr>
              </a:gs>
              <a:gs pos="61660">
                <a:srgbClr val="7ECF90"/>
              </a:gs>
              <a:gs pos="100000">
                <a:srgbClr val="00B050"/>
              </a:gs>
            </a:gsLst>
            <a:lin ang="5400000" scaled="1"/>
            <a:tileRect/>
          </a:gradFill>
        </p:spPr>
        <p:txBody>
          <a:bodyPr wrap="square" rtlCol="0">
            <a:spAutoFit/>
          </a:bodyPr>
          <a:lstStyle/>
          <a:p>
            <a:pPr algn="ctr" hangingPunct="0">
              <a:tabLst>
                <a:tab pos="168275" algn="l"/>
              </a:tabLst>
            </a:pPr>
            <a:r>
              <a:rPr lang="en-US" sz="2400" b="1" u="sng" dirty="0"/>
              <a:t>CIVIC SEAL OF READINESS </a:t>
            </a:r>
          </a:p>
          <a:p>
            <a:pPr algn="ctr" hangingPunct="0">
              <a:tabLst>
                <a:tab pos="168275" algn="l"/>
              </a:tabLst>
            </a:pPr>
            <a:r>
              <a:rPr lang="en-US" sz="2400" b="1" u="sng" dirty="0"/>
              <a:t>WORKSHOPS WITH GREG FREDRICKS</a:t>
            </a:r>
          </a:p>
          <a:p>
            <a:pPr algn="ctr" hangingPunct="0">
              <a:tabLst>
                <a:tab pos="168275" algn="l"/>
              </a:tabLst>
            </a:pPr>
            <a:endParaRPr lang="en-US" sz="1400" b="1" dirty="0">
              <a:uFill>
                <a:solidFill>
                  <a:srgbClr val="0070C0"/>
                </a:solidFill>
              </a:uFill>
            </a:endParaRPr>
          </a:p>
          <a:p>
            <a:pPr algn="ctr" hangingPunct="0">
              <a:tabLst>
                <a:tab pos="168275" algn="l"/>
              </a:tabLst>
            </a:pPr>
            <a:r>
              <a:rPr lang="en-US" sz="2000" b="1" dirty="0">
                <a:solidFill>
                  <a:srgbClr val="0000FF"/>
                </a:solidFill>
                <a:uFill>
                  <a:solidFill>
                    <a:srgbClr val="0070C0"/>
                  </a:solidFill>
                </a:uFill>
              </a:rPr>
              <a:t>October 20 &amp; November 17, 2022</a:t>
            </a:r>
          </a:p>
          <a:p>
            <a:pPr algn="ctr" hangingPunct="0">
              <a:tabLst>
                <a:tab pos="168275" algn="l"/>
              </a:tabLst>
            </a:pPr>
            <a:r>
              <a:rPr lang="en-US" sz="2000" b="1" dirty="0">
                <a:uFill>
                  <a:solidFill>
                    <a:srgbClr val="0070C0"/>
                  </a:solidFill>
                </a:uFill>
              </a:rPr>
              <a:t>Civic Seal Two-day Boot Camp for Educators and Leaders 8:30 – 11:30 am ● Zoom</a:t>
            </a:r>
          </a:p>
          <a:p>
            <a:pPr algn="ctr" hangingPunct="0">
              <a:tabLst>
                <a:tab pos="168275" algn="l"/>
              </a:tabLst>
            </a:pPr>
            <a:endParaRPr lang="en-US" sz="1100" b="1" dirty="0">
              <a:uFill>
                <a:solidFill>
                  <a:srgbClr val="0070C0"/>
                </a:solidFill>
              </a:uFill>
            </a:endParaRPr>
          </a:p>
          <a:p>
            <a:pPr algn="ctr" hangingPunct="0">
              <a:tabLst>
                <a:tab pos="168275" algn="l"/>
              </a:tabLst>
            </a:pPr>
            <a:r>
              <a:rPr lang="en-US" sz="2000" b="1" dirty="0">
                <a:solidFill>
                  <a:srgbClr val="0000FF"/>
                </a:solidFill>
                <a:uFill>
                  <a:solidFill>
                    <a:srgbClr val="0070C0"/>
                  </a:solidFill>
                </a:uFill>
              </a:rPr>
              <a:t>December 1, 2022</a:t>
            </a:r>
          </a:p>
          <a:p>
            <a:pPr algn="ctr" hangingPunct="0">
              <a:tabLst>
                <a:tab pos="168275" algn="l"/>
              </a:tabLst>
            </a:pPr>
            <a:r>
              <a:rPr lang="en-US" sz="2000" b="1" dirty="0">
                <a:uFill>
                  <a:solidFill>
                    <a:srgbClr val="0070C0"/>
                  </a:solidFill>
                </a:uFill>
              </a:rPr>
              <a:t>Civic Seal for Grades 6-8 </a:t>
            </a:r>
          </a:p>
          <a:p>
            <a:pPr algn="ctr" hangingPunct="0">
              <a:tabLst>
                <a:tab pos="168275" algn="l"/>
              </a:tabLst>
            </a:pPr>
            <a:r>
              <a:rPr lang="en-US" sz="2000" b="1" dirty="0">
                <a:uFill>
                  <a:solidFill>
                    <a:srgbClr val="0070C0"/>
                  </a:solidFill>
                </a:uFill>
              </a:rPr>
              <a:t>8:30 am – 2:30 pm ● Zoom</a:t>
            </a:r>
          </a:p>
          <a:p>
            <a:pPr algn="ctr" hangingPunct="0">
              <a:tabLst>
                <a:tab pos="168275" algn="l"/>
              </a:tabLst>
            </a:pPr>
            <a:endParaRPr lang="en-US" sz="1100" b="1" dirty="0">
              <a:uFill>
                <a:solidFill>
                  <a:srgbClr val="0070C0"/>
                </a:solidFill>
              </a:uFill>
            </a:endParaRPr>
          </a:p>
          <a:p>
            <a:pPr algn="ctr" hangingPunct="0">
              <a:tabLst>
                <a:tab pos="168275" algn="l"/>
              </a:tabLst>
            </a:pPr>
            <a:r>
              <a:rPr lang="en-US" sz="2000" b="1" dirty="0">
                <a:solidFill>
                  <a:srgbClr val="0000FF"/>
                </a:solidFill>
                <a:uFill>
                  <a:solidFill>
                    <a:srgbClr val="0070C0"/>
                  </a:solidFill>
                </a:uFill>
              </a:rPr>
              <a:t>December 6, 2022</a:t>
            </a:r>
          </a:p>
          <a:p>
            <a:pPr algn="ctr" hangingPunct="0">
              <a:tabLst>
                <a:tab pos="168275" algn="l"/>
              </a:tabLst>
            </a:pPr>
            <a:r>
              <a:rPr lang="en-US" sz="2000" b="1" dirty="0">
                <a:uFill>
                  <a:solidFill>
                    <a:srgbClr val="0070C0"/>
                  </a:solidFill>
                </a:uFill>
              </a:rPr>
              <a:t>Civic Seal for Grades K-5 </a:t>
            </a:r>
          </a:p>
          <a:p>
            <a:pPr algn="ctr" hangingPunct="0">
              <a:tabLst>
                <a:tab pos="168275" algn="l"/>
              </a:tabLst>
            </a:pPr>
            <a:r>
              <a:rPr lang="en-US" sz="2000" b="1" dirty="0">
                <a:uFill>
                  <a:solidFill>
                    <a:srgbClr val="0070C0"/>
                  </a:solidFill>
                </a:uFill>
              </a:rPr>
              <a:t>8:30 am – 2:30 pm ● Zoom</a:t>
            </a:r>
          </a:p>
          <a:p>
            <a:pPr algn="ctr" hangingPunct="0">
              <a:tabLst>
                <a:tab pos="168275" algn="l"/>
              </a:tabLst>
            </a:pPr>
            <a:endParaRPr lang="en-US" sz="2000" b="1" dirty="0">
              <a:uFill>
                <a:solidFill>
                  <a:srgbClr val="0070C0"/>
                </a:solidFill>
              </a:uFill>
            </a:endParaRPr>
          </a:p>
        </p:txBody>
      </p:sp>
      <p:pic>
        <p:nvPicPr>
          <p:cNvPr id="1026" name="Picture 1"/>
          <p:cNvPicPr>
            <a:picLocks noChangeAspect="1" noChangeArrowheads="1"/>
          </p:cNvPicPr>
          <p:nvPr/>
        </p:nvPicPr>
        <p:blipFill>
          <a:blip r:embed="rId6">
            <a:extLst>
              <a:ext uri="{28A0092B-C50C-407E-A947-70E740481C1C}">
                <a14:useLocalDpi xmlns:a14="http://schemas.microsoft.com/office/drawing/2010/main" val="0"/>
              </a:ext>
            </a:extLst>
          </a:blip>
          <a:srcRect l="20518" t="7919" r="18359" b="14040"/>
          <a:stretch>
            <a:fillRect/>
          </a:stretch>
        </p:blipFill>
        <p:spPr bwMode="auto">
          <a:xfrm>
            <a:off x="10853422" y="4633424"/>
            <a:ext cx="1262934" cy="1610799"/>
          </a:xfrm>
          <a:prstGeom prst="rect">
            <a:avLst/>
          </a:prstGeom>
          <a:noFill/>
          <a:ln w="22225">
            <a:solidFill>
              <a:srgbClr val="538135"/>
            </a:solidFill>
            <a:miter lim="800000"/>
            <a:headEnd/>
            <a:tailEnd/>
          </a:ln>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7"/>
          <a:srcRect t="13729" b="12092"/>
          <a:stretch/>
        </p:blipFill>
        <p:spPr>
          <a:xfrm>
            <a:off x="23077" y="841057"/>
            <a:ext cx="5783364" cy="5550761"/>
          </a:xfrm>
          <a:prstGeom prst="rect">
            <a:avLst/>
          </a:prstGeom>
        </p:spPr>
      </p:pic>
      <p:pic>
        <p:nvPicPr>
          <p:cNvPr id="3" name="Picture 3" descr="QR Code_Registe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69081" y="941323"/>
            <a:ext cx="819578" cy="120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9462362"/>
      </p:ext>
    </p:extLst>
  </p:cSld>
  <p:clrMapOvr>
    <a:masterClrMapping/>
  </p:clrMapOvr>
  <mc:AlternateContent xmlns:mc="http://schemas.openxmlformats.org/markup-compatibility/2006" xmlns:p14="http://schemas.microsoft.com/office/powerpoint/2010/main">
    <mc:Choice Requires="p14">
      <p:transition spd="slow" p14:dur="1500" advClick="0" advTm="11000">
        <p:random/>
      </p:transition>
    </mc:Choice>
    <mc:Fallback xmlns="">
      <p:transition spd="slow" advClick="0" advTm="11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0" y="-9427"/>
            <a:ext cx="12192000" cy="850484"/>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t>Professional Development</a:t>
            </a:r>
          </a:p>
        </p:txBody>
      </p:sp>
      <p:sp>
        <p:nvSpPr>
          <p:cNvPr id="9" name="AutoShape 2" descr="The 10 Best Free Job Posting Sites for Savvy Recruiters &amp; Employers |  MightyRecru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0" y="30225"/>
            <a:ext cx="1276141" cy="800219"/>
          </a:xfrm>
          <a:prstGeom prst="rect">
            <a:avLst/>
          </a:prstGeom>
          <a:noFill/>
        </p:spPr>
        <p:txBody>
          <a:bodyPr wrap="square" rtlCol="0">
            <a:spAutoFit/>
          </a:bodyPr>
          <a:lstStyle/>
          <a:p>
            <a:pPr algn="ctr"/>
            <a:r>
              <a:rPr lang="en-US" sz="1600" b="1" dirty="0"/>
              <a:t>To Register: </a:t>
            </a:r>
            <a:r>
              <a:rPr lang="en-US" sz="1400" b="1" u="sng" dirty="0">
                <a:hlinkClick r:id="rId3"/>
              </a:rPr>
              <a:t>http://webreg.esboces.org</a:t>
            </a:r>
            <a:r>
              <a:rPr lang="en-US" sz="1400" b="1" dirty="0"/>
              <a:t> </a:t>
            </a:r>
            <a:r>
              <a:rPr lang="en-US" sz="1600" b="1" dirty="0"/>
              <a:t> </a:t>
            </a:r>
          </a:p>
        </p:txBody>
      </p:sp>
      <p:sp>
        <p:nvSpPr>
          <p:cNvPr id="6" name="Rectangle 5"/>
          <p:cNvSpPr/>
          <p:nvPr/>
        </p:nvSpPr>
        <p:spPr>
          <a:xfrm>
            <a:off x="2316288" y="6503359"/>
            <a:ext cx="7552643" cy="396877"/>
          </a:xfrm>
          <a:prstGeom prst="rect">
            <a:avLst/>
          </a:prstGeom>
          <a:solidFill>
            <a:srgbClr val="EBE67B"/>
          </a:solidFill>
          <a:ln>
            <a:solidFill>
              <a:schemeClr val="bg1">
                <a:lumMod val="8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For information contact Bernadette Gentile, </a:t>
            </a:r>
            <a:r>
              <a:rPr lang="en-US" sz="1400" dirty="0">
                <a:solidFill>
                  <a:schemeClr val="tx1"/>
                </a:solidFill>
                <a:latin typeface="+mj-lt"/>
                <a:hlinkClick r:id="rId4"/>
              </a:rPr>
              <a:t>bgentile@esboces.org</a:t>
            </a:r>
            <a:r>
              <a:rPr lang="en-US" sz="1400" dirty="0">
                <a:solidFill>
                  <a:schemeClr val="tx1"/>
                </a:solidFill>
                <a:latin typeface="+mj-lt"/>
              </a:rPr>
              <a:t>, (631) 218-4152</a:t>
            </a:r>
          </a:p>
        </p:txBody>
      </p:sp>
      <p:pic>
        <p:nvPicPr>
          <p:cNvPr id="11" name="Picture 3" descr="QR Code_Regist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46064" y="-1187"/>
            <a:ext cx="645936" cy="867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CA198793-1C82-4101-8A98-89622AE10B40}"/>
              </a:ext>
            </a:extLst>
          </p:cNvPr>
          <p:cNvPicPr>
            <a:picLocks noChangeAspect="1"/>
          </p:cNvPicPr>
          <p:nvPr/>
        </p:nvPicPr>
        <p:blipFill rotWithShape="1">
          <a:blip r:embed="rId6"/>
          <a:srcRect l="1660" t="32057" r="1447" b="34465"/>
          <a:stretch/>
        </p:blipFill>
        <p:spPr>
          <a:xfrm>
            <a:off x="2338249" y="1709221"/>
            <a:ext cx="7530682" cy="3367377"/>
          </a:xfrm>
          <a:prstGeom prst="rect">
            <a:avLst/>
          </a:prstGeom>
        </p:spPr>
      </p:pic>
      <p:pic>
        <p:nvPicPr>
          <p:cNvPr id="17" name="Picture 16">
            <a:extLst>
              <a:ext uri="{FF2B5EF4-FFF2-40B4-BE49-F238E27FC236}">
                <a16:creationId xmlns:a16="http://schemas.microsoft.com/office/drawing/2014/main" id="{6D5AEB81-FF92-40FB-83AD-3E9AB77A3F13}"/>
              </a:ext>
            </a:extLst>
          </p:cNvPr>
          <p:cNvPicPr>
            <a:picLocks noChangeAspect="1"/>
          </p:cNvPicPr>
          <p:nvPr/>
        </p:nvPicPr>
        <p:blipFill rotWithShape="1">
          <a:blip r:embed="rId6"/>
          <a:srcRect l="2338" t="65064" r="2346" b="18419"/>
          <a:stretch/>
        </p:blipFill>
        <p:spPr>
          <a:xfrm>
            <a:off x="3121038" y="5124136"/>
            <a:ext cx="5788025" cy="1298057"/>
          </a:xfrm>
          <a:prstGeom prst="rect">
            <a:avLst/>
          </a:prstGeom>
        </p:spPr>
      </p:pic>
      <p:pic>
        <p:nvPicPr>
          <p:cNvPr id="18" name="Picture 17">
            <a:extLst>
              <a:ext uri="{FF2B5EF4-FFF2-40B4-BE49-F238E27FC236}">
                <a16:creationId xmlns:a16="http://schemas.microsoft.com/office/drawing/2014/main" id="{5E238C46-CB5B-489A-9008-2BA0E9B97C12}"/>
              </a:ext>
            </a:extLst>
          </p:cNvPr>
          <p:cNvPicPr>
            <a:picLocks noChangeAspect="1"/>
          </p:cNvPicPr>
          <p:nvPr/>
        </p:nvPicPr>
        <p:blipFill rotWithShape="1">
          <a:blip r:embed="rId6"/>
          <a:srcRect l="5477" t="14232" r="5690" b="76889"/>
          <a:stretch/>
        </p:blipFill>
        <p:spPr>
          <a:xfrm>
            <a:off x="3194046" y="922342"/>
            <a:ext cx="5751353" cy="743984"/>
          </a:xfrm>
          <a:prstGeom prst="rect">
            <a:avLst/>
          </a:prstGeom>
        </p:spPr>
      </p:pic>
      <p:pic>
        <p:nvPicPr>
          <p:cNvPr id="1028" name="Picture 4" descr="Catalyst Community Conversations | Penn GSE">
            <a:extLst>
              <a:ext uri="{FF2B5EF4-FFF2-40B4-BE49-F238E27FC236}">
                <a16:creationId xmlns:a16="http://schemas.microsoft.com/office/drawing/2014/main" id="{8CC2E3A3-050E-4DBE-A346-5150DFB695E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75" y="3733356"/>
            <a:ext cx="2035655" cy="750424"/>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ESB Logo FULL Color">
            <a:extLst>
              <a:ext uri="{FF2B5EF4-FFF2-40B4-BE49-F238E27FC236}">
                <a16:creationId xmlns:a16="http://schemas.microsoft.com/office/drawing/2014/main" id="{B07D2FE6-3807-4C5E-9EBC-E06C66B9977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5894" y="2503388"/>
            <a:ext cx="1722579" cy="976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3143970"/>
      </p:ext>
    </p:extLst>
  </p:cSld>
  <p:clrMapOvr>
    <a:masterClrMapping/>
  </p:clrMapOvr>
  <mc:AlternateContent xmlns:mc="http://schemas.openxmlformats.org/markup-compatibility/2006" xmlns:p14="http://schemas.microsoft.com/office/powerpoint/2010/main">
    <mc:Choice Requires="p14">
      <p:transition spd="slow" p14:dur="1500" advClick="0" advTm="15000">
        <p:random/>
      </p:transition>
    </mc:Choice>
    <mc:Fallback xmlns="">
      <p:transition spd="slow" advClick="0" advTm="1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129695" y="6246841"/>
            <a:ext cx="7596274" cy="493819"/>
          </a:xfrm>
          <a:prstGeom prst="rect">
            <a:avLst/>
          </a:prstGeom>
        </p:spPr>
      </p:pic>
      <p:sp>
        <p:nvSpPr>
          <p:cNvPr id="4" name="Rectangle 3"/>
          <p:cNvSpPr/>
          <p:nvPr/>
        </p:nvSpPr>
        <p:spPr>
          <a:xfrm>
            <a:off x="530769" y="945481"/>
            <a:ext cx="10794123" cy="369332"/>
          </a:xfrm>
          <a:prstGeom prst="rect">
            <a:avLst/>
          </a:prstGeom>
        </p:spPr>
        <p:txBody>
          <a:bodyPr wrap="square">
            <a:spAutoFit/>
          </a:bodyPr>
          <a:lstStyle/>
          <a:p>
            <a:pPr algn="ctr"/>
            <a:r>
              <a:rPr lang="en-US" b="1" dirty="0">
                <a:solidFill>
                  <a:schemeClr val="accent6">
                    <a:lumMod val="50000"/>
                  </a:schemeClr>
                </a:solidFill>
              </a:rPr>
              <a:t>All of our latest workshop offerings can be found here</a:t>
            </a:r>
            <a:r>
              <a:rPr lang="en-US" dirty="0">
                <a:solidFill>
                  <a:schemeClr val="accent6">
                    <a:lumMod val="50000"/>
                  </a:schemeClr>
                </a:solidFill>
              </a:rPr>
              <a:t>: </a:t>
            </a:r>
            <a:r>
              <a:rPr lang="en-US" dirty="0">
                <a:hlinkClick r:id="rId3"/>
              </a:rPr>
              <a:t>https://www.esboces.org/Page/1683</a:t>
            </a:r>
            <a:endParaRPr lang="en-US" dirty="0"/>
          </a:p>
        </p:txBody>
      </p:sp>
      <p:pic>
        <p:nvPicPr>
          <p:cNvPr id="6" name="Picture 5"/>
          <p:cNvPicPr>
            <a:picLocks noChangeAspect="1"/>
          </p:cNvPicPr>
          <p:nvPr/>
        </p:nvPicPr>
        <p:blipFill>
          <a:blip r:embed="rId4"/>
          <a:stretch>
            <a:fillRect/>
          </a:stretch>
        </p:blipFill>
        <p:spPr>
          <a:xfrm>
            <a:off x="996951" y="5033356"/>
            <a:ext cx="9861755" cy="1115683"/>
          </a:xfrm>
          <a:prstGeom prst="rect">
            <a:avLst/>
          </a:prstGeom>
        </p:spPr>
      </p:pic>
      <p:pic>
        <p:nvPicPr>
          <p:cNvPr id="8" name="Picture 7"/>
          <p:cNvPicPr>
            <a:picLocks noChangeAspect="1"/>
          </p:cNvPicPr>
          <p:nvPr/>
        </p:nvPicPr>
        <p:blipFill>
          <a:blip r:embed="rId5"/>
          <a:stretch>
            <a:fillRect/>
          </a:stretch>
        </p:blipFill>
        <p:spPr>
          <a:xfrm>
            <a:off x="1394832" y="5181759"/>
            <a:ext cx="2639028" cy="678611"/>
          </a:xfrm>
          <a:prstGeom prst="rect">
            <a:avLst/>
          </a:prstGeom>
        </p:spPr>
      </p:pic>
      <p:sp>
        <p:nvSpPr>
          <p:cNvPr id="9" name="Rectangle 8"/>
          <p:cNvSpPr/>
          <p:nvPr/>
        </p:nvSpPr>
        <p:spPr>
          <a:xfrm>
            <a:off x="2879828" y="1040973"/>
            <a:ext cx="6096000" cy="954107"/>
          </a:xfrm>
          <a:prstGeom prst="rect">
            <a:avLst/>
          </a:prstGeom>
        </p:spPr>
        <p:txBody>
          <a:bodyPr anchor="ctr">
            <a:spAutoFit/>
          </a:bodyPr>
          <a:lstStyle/>
          <a:p>
            <a:endParaRPr lang="en-US" sz="1600" dirty="0">
              <a:solidFill>
                <a:srgbClr val="000000"/>
              </a:solidFill>
              <a:latin typeface="Arial" panose="020B0604020202020204" pitchFamily="34" charset="0"/>
            </a:endParaRPr>
          </a:p>
          <a:p>
            <a:pPr algn="ctr"/>
            <a:r>
              <a:rPr lang="en-US" sz="1600" dirty="0">
                <a:solidFill>
                  <a:srgbClr val="000000"/>
                </a:solidFill>
                <a:latin typeface="Arial" panose="020B0604020202020204" pitchFamily="34" charset="0"/>
              </a:rPr>
              <a:t> </a:t>
            </a:r>
            <a:r>
              <a:rPr lang="en-US" sz="2000" dirty="0">
                <a:solidFill>
                  <a:srgbClr val="404040"/>
                </a:solidFill>
                <a:latin typeface="Arial Black" panose="020B0A04020102020204" pitchFamily="34" charset="0"/>
              </a:rPr>
              <a:t>Discovery Education </a:t>
            </a:r>
            <a:r>
              <a:rPr lang="en-US" sz="2000" dirty="0" err="1">
                <a:solidFill>
                  <a:srgbClr val="404040"/>
                </a:solidFill>
                <a:latin typeface="Arial Black" panose="020B0A04020102020204" pitchFamily="34" charset="0"/>
              </a:rPr>
              <a:t>Bootcamp</a:t>
            </a:r>
            <a:endParaRPr lang="en-US" sz="2000" dirty="0">
              <a:solidFill>
                <a:srgbClr val="404040"/>
              </a:solidFill>
              <a:latin typeface="Arial Black" panose="020B0A04020102020204" pitchFamily="34" charset="0"/>
            </a:endParaRPr>
          </a:p>
          <a:p>
            <a:pPr algn="ctr"/>
            <a:r>
              <a:rPr lang="en-US" sz="2000" dirty="0">
                <a:solidFill>
                  <a:srgbClr val="404040"/>
                </a:solidFill>
                <a:latin typeface="Arial Black" panose="020B0A04020102020204" pitchFamily="34" charset="0"/>
              </a:rPr>
              <a:t> </a:t>
            </a:r>
            <a:r>
              <a:rPr lang="en-US" sz="2000" dirty="0"/>
              <a:t> </a:t>
            </a:r>
            <a:r>
              <a:rPr lang="en-US" sz="2000" dirty="0">
                <a:latin typeface="Arial Black" panose="020B0A04020102020204" pitchFamily="34" charset="0"/>
              </a:rPr>
              <a:t>October 12, 2022 ~ 9:00 am – 3:00 pm </a:t>
            </a:r>
          </a:p>
        </p:txBody>
      </p:sp>
      <p:sp>
        <p:nvSpPr>
          <p:cNvPr id="10" name="Rectangle 9"/>
          <p:cNvSpPr/>
          <p:nvPr/>
        </p:nvSpPr>
        <p:spPr>
          <a:xfrm>
            <a:off x="530766" y="1687310"/>
            <a:ext cx="6670134" cy="3323987"/>
          </a:xfrm>
          <a:prstGeom prst="rect">
            <a:avLst/>
          </a:prstGeom>
        </p:spPr>
        <p:txBody>
          <a:bodyPr wrap="square">
            <a:spAutoFit/>
          </a:bodyPr>
          <a:lstStyle/>
          <a:p>
            <a:endParaRPr lang="en-US" sz="2000" dirty="0">
              <a:solidFill>
                <a:srgbClr val="000000"/>
              </a:solidFill>
              <a:latin typeface="Calibri" panose="020F0502020204030204" pitchFamily="34" charset="0"/>
            </a:endParaRPr>
          </a:p>
          <a:p>
            <a:pPr algn="just"/>
            <a:r>
              <a:rPr lang="en-US" sz="1900" b="1" dirty="0">
                <a:solidFill>
                  <a:srgbClr val="404040"/>
                </a:solidFill>
                <a:latin typeface="Calibri" panose="020F0502020204030204" pitchFamily="34" charset="0"/>
              </a:rPr>
              <a:t>Discovery Education continues to empower educators with resources, strategies, and tools for creating quality lessons using multi-modal digital resources. For Back-to-School, we are combining all that teachers and students love about the DE ecosystem with new content to keep all learners curious and engaged. Join us this Fall at Eastern Suffolk BOCES to learn about the best ways to utilize all that Discovery Education has to offer as well as exciting updated features, synchronous and asynchronous activities, assignment templates, background builder lessons, and much more!</a:t>
            </a:r>
            <a:endParaRPr lang="en-US" sz="1900" dirty="0"/>
          </a:p>
        </p:txBody>
      </p:sp>
      <p:sp>
        <p:nvSpPr>
          <p:cNvPr id="11" name="Rectangle 10"/>
          <p:cNvSpPr/>
          <p:nvPr/>
        </p:nvSpPr>
        <p:spPr>
          <a:xfrm>
            <a:off x="7353656" y="3502697"/>
            <a:ext cx="4528315" cy="1261884"/>
          </a:xfrm>
          <a:prstGeom prst="rect">
            <a:avLst/>
          </a:prstGeom>
        </p:spPr>
        <p:txBody>
          <a:bodyPr wrap="square">
            <a:spAutoFit/>
          </a:bodyPr>
          <a:lstStyle/>
          <a:p>
            <a:endParaRPr lang="en-US" sz="2000" dirty="0">
              <a:solidFill>
                <a:srgbClr val="000000"/>
              </a:solidFill>
              <a:latin typeface="Calibri" panose="020F0502020204030204" pitchFamily="34" charset="0"/>
            </a:endParaRPr>
          </a:p>
          <a:p>
            <a:pPr algn="ctr"/>
            <a:r>
              <a:rPr lang="en-US" b="1" dirty="0">
                <a:solidFill>
                  <a:srgbClr val="404040"/>
                </a:solidFill>
                <a:latin typeface="Calibri" panose="020F0502020204030204" pitchFamily="34" charset="0"/>
              </a:rPr>
              <a:t>RECOMMENDED AUDIENCE:</a:t>
            </a:r>
          </a:p>
          <a:p>
            <a:pPr algn="ctr"/>
            <a:r>
              <a:rPr lang="en-US" dirty="0">
                <a:solidFill>
                  <a:srgbClr val="404040"/>
                </a:solidFill>
                <a:latin typeface="Calibri" panose="020F0502020204030204" pitchFamily="34" charset="0"/>
              </a:rPr>
              <a:t>Technology Integration Specialists, Librarians,</a:t>
            </a:r>
          </a:p>
          <a:p>
            <a:pPr algn="ctr"/>
            <a:r>
              <a:rPr lang="en-US" dirty="0">
                <a:solidFill>
                  <a:srgbClr val="404040"/>
                </a:solidFill>
                <a:latin typeface="Calibri" panose="020F0502020204030204" pitchFamily="34" charset="0"/>
              </a:rPr>
              <a:t>Lead Teachers, Curriculum</a:t>
            </a:r>
            <a:endParaRPr lang="en-US" dirty="0"/>
          </a:p>
        </p:txBody>
      </p:sp>
      <p:pic>
        <p:nvPicPr>
          <p:cNvPr id="13" name="Picture 12"/>
          <p:cNvPicPr>
            <a:picLocks noChangeAspect="1"/>
          </p:cNvPicPr>
          <p:nvPr/>
        </p:nvPicPr>
        <p:blipFill>
          <a:blip r:embed="rId6"/>
          <a:stretch>
            <a:fillRect/>
          </a:stretch>
        </p:blipFill>
        <p:spPr>
          <a:xfrm>
            <a:off x="8761239" y="1998080"/>
            <a:ext cx="1713147" cy="1713147"/>
          </a:xfrm>
          <a:prstGeom prst="rect">
            <a:avLst/>
          </a:prstGeom>
        </p:spPr>
      </p:pic>
      <p:sp>
        <p:nvSpPr>
          <p:cNvPr id="12" name="Title 1">
            <a:extLst>
              <a:ext uri="{FF2B5EF4-FFF2-40B4-BE49-F238E27FC236}">
                <a16:creationId xmlns:a16="http://schemas.microsoft.com/office/drawing/2014/main" id="{56D499DB-4979-4803-9C28-6E867387D67A}"/>
              </a:ext>
            </a:extLst>
          </p:cNvPr>
          <p:cNvSpPr txBox="1">
            <a:spLocks/>
          </p:cNvSpPr>
          <p:nvPr/>
        </p:nvSpPr>
        <p:spPr>
          <a:xfrm>
            <a:off x="0" y="-96822"/>
            <a:ext cx="12225337" cy="10225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6600"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t>School Library System</a:t>
            </a:r>
          </a:p>
        </p:txBody>
      </p:sp>
      <p:sp>
        <p:nvSpPr>
          <p:cNvPr id="7" name="TextBox 6"/>
          <p:cNvSpPr txBox="1"/>
          <p:nvPr/>
        </p:nvSpPr>
        <p:spPr>
          <a:xfrm>
            <a:off x="-157207" y="114484"/>
            <a:ext cx="3037035" cy="1200329"/>
          </a:xfrm>
          <a:prstGeom prst="rect">
            <a:avLst/>
          </a:prstGeom>
          <a:noFill/>
        </p:spPr>
        <p:txBody>
          <a:bodyPr wrap="square" rtlCol="0">
            <a:spAutoFit/>
          </a:bodyPr>
          <a:lstStyle/>
          <a:p>
            <a:pPr algn="ctr"/>
            <a:r>
              <a:rPr lang="en-US" dirty="0">
                <a:solidFill>
                  <a:schemeClr val="bg1"/>
                </a:solidFill>
              </a:rPr>
              <a:t>Please contact School Library System</a:t>
            </a:r>
          </a:p>
          <a:p>
            <a:pPr algn="ctr"/>
            <a:r>
              <a:rPr lang="en-US" dirty="0">
                <a:solidFill>
                  <a:schemeClr val="bg1"/>
                </a:solidFill>
              </a:rPr>
              <a:t>for more information </a:t>
            </a:r>
          </a:p>
          <a:p>
            <a:pPr algn="ctr"/>
            <a:r>
              <a:rPr lang="en-US" dirty="0">
                <a:solidFill>
                  <a:schemeClr val="bg1"/>
                </a:solidFill>
              </a:rPr>
              <a:t>slshelp@esboces.org</a:t>
            </a:r>
          </a:p>
        </p:txBody>
      </p:sp>
    </p:spTree>
    <p:extLst>
      <p:ext uri="{BB962C8B-B14F-4D97-AF65-F5344CB8AC3E}">
        <p14:creationId xmlns:p14="http://schemas.microsoft.com/office/powerpoint/2010/main" val="2625561971"/>
      </p:ext>
    </p:extLst>
  </p:cSld>
  <p:clrMapOvr>
    <a:masterClrMapping/>
  </p:clrMapOvr>
  <mc:AlternateContent xmlns:mc="http://schemas.openxmlformats.org/markup-compatibility/2006" xmlns:p14="http://schemas.microsoft.com/office/powerpoint/2010/main">
    <mc:Choice Requires="p14">
      <p:transition spd="slow" p14:dur="1500" advClick="0" advTm="18000">
        <p:random/>
      </p:transition>
    </mc:Choice>
    <mc:Fallback xmlns="">
      <p:transition spd="slow" advClick="0" advTm="18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84092" y="1237642"/>
            <a:ext cx="2279885" cy="1162066"/>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rect">
              <a:fillToRect l="100000" b="100000"/>
            </a:path>
            <a:tileRect t="-100000" r="-100000"/>
          </a:gradFill>
          <a:effectLst>
            <a:softEdge rad="50800"/>
          </a:effectLst>
        </p:spPr>
      </p:pic>
      <p:sp>
        <p:nvSpPr>
          <p:cNvPr id="15" name="Google Shape;96;p1"/>
          <p:cNvSpPr txBox="1">
            <a:spLocks/>
          </p:cNvSpPr>
          <p:nvPr/>
        </p:nvSpPr>
        <p:spPr>
          <a:xfrm>
            <a:off x="0" y="1156247"/>
            <a:ext cx="12192000" cy="770164"/>
          </a:xfrm>
          <a:prstGeom prst="rect">
            <a:avLst/>
          </a:prstGeom>
          <a:noFill/>
          <a:ln>
            <a:noFill/>
          </a:ln>
        </p:spPr>
        <p:txBody>
          <a:bodyPr spcFirstLastPara="1" vert="horz" wrap="square" lIns="91425" tIns="45700" rIns="91425" bIns="4570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hangingPunct="0"/>
            <a:r>
              <a:rPr lang="en-US" sz="3200" b="1" dirty="0">
                <a:ln w="22225">
                  <a:solidFill>
                    <a:schemeClr val="tx2">
                      <a:lumMod val="50000"/>
                    </a:schemeClr>
                  </a:solidFill>
                  <a:prstDash val="solid"/>
                </a:ln>
                <a:solidFill>
                  <a:srgbClr val="00B0F0"/>
                </a:solidFill>
                <a:effectLst>
                  <a:outerShdw blurRad="50800" dist="38100" dir="10800000" algn="r" rotWithShape="0">
                    <a:prstClr val="black">
                      <a:alpha val="40000"/>
                    </a:prstClr>
                  </a:outerShdw>
                </a:effectLst>
                <a:cs typeface="Calibri Light" panose="020F0302020204030204" pitchFamily="34" charset="0"/>
              </a:rPr>
              <a:t>Relevant, Timely, and In The Moment</a:t>
            </a:r>
          </a:p>
          <a:p>
            <a:pPr hangingPunct="0"/>
            <a:r>
              <a:rPr lang="en-US" sz="1800" dirty="0">
                <a:solidFill>
                  <a:prstClr val="black"/>
                </a:solidFill>
                <a:effectLst>
                  <a:outerShdw blurRad="50800" dist="38100" dir="5400000" algn="t" rotWithShape="0">
                    <a:prstClr val="black">
                      <a:alpha val="40000"/>
                    </a:prstClr>
                  </a:outerShdw>
                </a:effectLst>
                <a:ea typeface="+mn-ea"/>
                <a:cs typeface="+mn-cs"/>
              </a:rPr>
              <a:t>Services &amp; Support We Provide!</a:t>
            </a:r>
            <a:endParaRPr lang="en-US" sz="1800" dirty="0">
              <a:ln w="0"/>
              <a:solidFill>
                <a:prstClr val="black"/>
              </a:solidFill>
              <a:effectLst>
                <a:outerShdw blurRad="38100" dist="19050" dir="2700000" algn="tl" rotWithShape="0">
                  <a:prstClr val="black">
                    <a:alpha val="40000"/>
                  </a:prstClr>
                </a:outerShdw>
              </a:effectLst>
              <a:ea typeface="+mn-ea"/>
              <a:cs typeface="Calibri Light" panose="020F0302020204030204" pitchFamily="34" charset="0"/>
            </a:endParaRPr>
          </a:p>
        </p:txBody>
      </p:sp>
      <p:sp>
        <p:nvSpPr>
          <p:cNvPr id="14" name="Title 1"/>
          <p:cNvSpPr txBox="1">
            <a:spLocks/>
          </p:cNvSpPr>
          <p:nvPr/>
        </p:nvSpPr>
        <p:spPr>
          <a:xfrm>
            <a:off x="0" y="0"/>
            <a:ext cx="12225337" cy="10225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6600"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t>School Data Bank Services</a:t>
            </a:r>
          </a:p>
        </p:txBody>
      </p:sp>
      <p:sp>
        <p:nvSpPr>
          <p:cNvPr id="20" name="Rectangle 19"/>
          <p:cNvSpPr/>
          <p:nvPr/>
        </p:nvSpPr>
        <p:spPr>
          <a:xfrm>
            <a:off x="2754599" y="6381064"/>
            <a:ext cx="6682801" cy="407203"/>
          </a:xfrm>
          <a:prstGeom prst="rect">
            <a:avLst/>
          </a:prstGeom>
          <a:solidFill>
            <a:srgbClr val="FFCC66"/>
          </a:solidFill>
          <a:ln>
            <a:solidFill>
              <a:schemeClr val="bg1">
                <a:lumMod val="8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For information contact Vanessa Biagioli-Dittrich, </a:t>
            </a:r>
            <a:r>
              <a:rPr lang="en-US" sz="1400" dirty="0">
                <a:solidFill>
                  <a:schemeClr val="tx1"/>
                </a:solidFill>
                <a:latin typeface="+mj-lt"/>
                <a:hlinkClick r:id="rId4"/>
              </a:rPr>
              <a:t>vdittric@esboces.org</a:t>
            </a:r>
            <a:r>
              <a:rPr lang="en-US" sz="1400" dirty="0">
                <a:solidFill>
                  <a:schemeClr val="tx1"/>
                </a:solidFill>
                <a:latin typeface="+mj-lt"/>
              </a:rPr>
              <a:t>, (631) 419-1688</a:t>
            </a:r>
          </a:p>
        </p:txBody>
      </p:sp>
      <p:sp>
        <p:nvSpPr>
          <p:cNvPr id="2" name="Rectangle 1"/>
          <p:cNvSpPr/>
          <p:nvPr/>
        </p:nvSpPr>
        <p:spPr>
          <a:xfrm>
            <a:off x="481781" y="3965018"/>
            <a:ext cx="11394954" cy="2292935"/>
          </a:xfrm>
          <a:prstGeom prst="rect">
            <a:avLst/>
          </a:prstGeom>
          <a:scene3d>
            <a:camera prst="orthographicFront"/>
            <a:lightRig rig="threePt" dir="t"/>
          </a:scene3d>
          <a:sp3d prstMaterial="plastic"/>
        </p:spPr>
        <p:txBody>
          <a:bodyPr wrap="square">
            <a:spAutoFit/>
          </a:bodyPr>
          <a:lstStyle/>
          <a:p>
            <a:r>
              <a:rPr lang="en-US" b="1" dirty="0">
                <a:latin typeface="+mj-lt"/>
              </a:rPr>
              <a:t>School Data Bank Services </a:t>
            </a:r>
            <a:r>
              <a:rPr lang="en-US" dirty="0">
                <a:latin typeface="+mj-lt"/>
              </a:rPr>
              <a:t>provides educators with the opportunity to participate in a facilitator-lead workshop for the administration of the NYS Alternate Assessment for Computer Based Testing.  District educators and staff can participate in the following:</a:t>
            </a:r>
          </a:p>
          <a:p>
            <a:pPr marL="285750" lvl="0" indent="-285750">
              <a:lnSpc>
                <a:spcPct val="150000"/>
              </a:lnSpc>
              <a:buFont typeface="Wingdings" panose="05000000000000000000" pitchFamily="2" charset="2"/>
              <a:buChar char="Ø"/>
            </a:pPr>
            <a:r>
              <a:rPr lang="en-US" dirty="0">
                <a:latin typeface="+mj-lt"/>
              </a:rPr>
              <a:t>Full-Day Workshop – Supports Test Administrators new to the process  </a:t>
            </a:r>
          </a:p>
          <a:p>
            <a:pPr marL="285750" lvl="0" indent="-285750">
              <a:buFont typeface="Wingdings" panose="05000000000000000000" pitchFamily="2" charset="2"/>
              <a:buChar char="Ø"/>
            </a:pPr>
            <a:r>
              <a:rPr lang="en-US" dirty="0">
                <a:latin typeface="+mj-lt"/>
              </a:rPr>
              <a:t>Half-Day Refresher Workshop – Supports Test Administrators who participated in the prior years’ administration and training</a:t>
            </a:r>
          </a:p>
          <a:p>
            <a:pPr lvl="0"/>
            <a:endParaRPr lang="en-US" sz="1000" dirty="0">
              <a:latin typeface="+mj-lt"/>
            </a:endParaRPr>
          </a:p>
          <a:p>
            <a:r>
              <a:rPr lang="en-US" sz="1600" dirty="0">
                <a:latin typeface="+mj-lt"/>
              </a:rPr>
              <a:t>To learn more about how to register for a workshop, contact Eileen Jaeger at 631-244-4243, </a:t>
            </a:r>
            <a:r>
              <a:rPr lang="en-US" sz="1600" u="sng" dirty="0">
                <a:latin typeface="+mj-lt"/>
                <a:hlinkClick r:id="rId5"/>
              </a:rPr>
              <a:t>SDBS@esboces.org</a:t>
            </a:r>
            <a:r>
              <a:rPr lang="en-US" sz="1600" dirty="0">
                <a:latin typeface="+mj-lt"/>
              </a:rPr>
              <a:t>.  </a:t>
            </a:r>
          </a:p>
        </p:txBody>
      </p:sp>
      <p:sp>
        <p:nvSpPr>
          <p:cNvPr id="13" name="Rectangle 12"/>
          <p:cNvSpPr/>
          <p:nvPr/>
        </p:nvSpPr>
        <p:spPr>
          <a:xfrm>
            <a:off x="481781" y="3429001"/>
            <a:ext cx="10838890" cy="553998"/>
          </a:xfrm>
          <a:prstGeom prst="rect">
            <a:avLst/>
          </a:prstGeom>
        </p:spPr>
        <p:txBody>
          <a:bodyPr wrap="square" anchor="ctr">
            <a:spAutoFit/>
          </a:bodyPr>
          <a:lstStyle/>
          <a:p>
            <a:pPr hangingPunct="0"/>
            <a:r>
              <a:rPr lang="en-US" sz="3000" b="1" dirty="0">
                <a:solidFill>
                  <a:srgbClr val="009999"/>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Annual NYSAA Test Administrator Training  </a:t>
            </a:r>
            <a:r>
              <a:rPr lang="en-US" sz="2400" dirty="0">
                <a:latin typeface="Calibri Light" panose="020F0302020204030204" pitchFamily="34" charset="0"/>
                <a:cs typeface="Calibri Light" panose="020F0302020204030204" pitchFamily="34" charset="0"/>
              </a:rPr>
              <a:t>[</a:t>
            </a:r>
            <a:r>
              <a:rPr lang="en-US" sz="2400" i="1" dirty="0">
                <a:latin typeface="Calibri Light" panose="020F0302020204030204" pitchFamily="34" charset="0"/>
                <a:cs typeface="Calibri Light" panose="020F0302020204030204" pitchFamily="34" charset="0"/>
              </a:rPr>
              <a:t>Coming in October &amp; November</a:t>
            </a:r>
            <a:r>
              <a:rPr lang="en-US" sz="2400" dirty="0">
                <a:latin typeface="Calibri Light" panose="020F0302020204030204" pitchFamily="34" charset="0"/>
                <a:cs typeface="Calibri Light" panose="020F0302020204030204" pitchFamily="34" charset="0"/>
              </a:rPr>
              <a:t>]</a:t>
            </a:r>
            <a:endParaRPr lang="en-US" sz="3000" dirty="0">
              <a:latin typeface="Calibri Light" panose="020F0302020204030204" pitchFamily="34" charset="0"/>
              <a:cs typeface="Calibri Light" panose="020F0302020204030204" pitchFamily="34" charset="0"/>
            </a:endParaRPr>
          </a:p>
        </p:txBody>
      </p:sp>
      <p:sp>
        <p:nvSpPr>
          <p:cNvPr id="17" name="Rectangle 16">
            <a:extLst>
              <a:ext uri="{FF2B5EF4-FFF2-40B4-BE49-F238E27FC236}">
                <a16:creationId xmlns:a16="http://schemas.microsoft.com/office/drawing/2014/main" id="{8C98F4ED-DDD4-4066-B2CA-AE54BF5D4830}"/>
              </a:ext>
            </a:extLst>
          </p:cNvPr>
          <p:cNvSpPr/>
          <p:nvPr/>
        </p:nvSpPr>
        <p:spPr>
          <a:xfrm>
            <a:off x="0" y="1934822"/>
            <a:ext cx="12192000" cy="1261884"/>
          </a:xfrm>
          <a:prstGeom prst="rect">
            <a:avLst/>
          </a:prstGeom>
        </p:spPr>
        <p:txBody>
          <a:bodyPr wrap="square" anchor="ctr">
            <a:spAutoFit/>
          </a:bodyPr>
          <a:lstStyle/>
          <a:p>
            <a:pPr lvl="0" algn="ctr" hangingPunct="0"/>
            <a:r>
              <a:rPr lang="en-US" sz="3600" b="1" dirty="0">
                <a:ln w="22225">
                  <a:solidFill>
                    <a:srgbClr val="C80016"/>
                  </a:solidFill>
                  <a:prstDash val="solid"/>
                </a:ln>
                <a:solidFill>
                  <a:srgbClr val="2CB5B2"/>
                </a:solidFill>
                <a:effectLst>
                  <a:outerShdw blurRad="50800" dist="38100" dir="10800000" algn="r" rotWithShape="0">
                    <a:prstClr val="black">
                      <a:alpha val="40000"/>
                    </a:prstClr>
                  </a:outerShdw>
                </a:effectLst>
                <a:latin typeface="+mj-lt"/>
                <a:cs typeface="Calibri Light" panose="020F0302020204030204" pitchFamily="34" charset="0"/>
              </a:rPr>
              <a:t>Did You Know…</a:t>
            </a:r>
          </a:p>
          <a:p>
            <a:pPr lvl="0" algn="ctr" hangingPunct="0"/>
            <a:r>
              <a:rPr lang="en-US" sz="2000" b="1" dirty="0">
                <a:solidFill>
                  <a:prstClr val="black"/>
                </a:solidFill>
                <a:latin typeface="+mj-lt"/>
              </a:rPr>
              <a:t>Assessment Services – Full Service Scoring is now a service </a:t>
            </a:r>
          </a:p>
          <a:p>
            <a:pPr lvl="0" algn="ctr" hangingPunct="0"/>
            <a:r>
              <a:rPr lang="en-US" sz="2000" b="1" dirty="0">
                <a:solidFill>
                  <a:prstClr val="black"/>
                </a:solidFill>
                <a:latin typeface="+mj-lt"/>
              </a:rPr>
              <a:t>Planned, Coordinated and Operated by School Data Bank Services</a:t>
            </a:r>
          </a:p>
        </p:txBody>
      </p:sp>
    </p:spTree>
    <p:extLst>
      <p:ext uri="{BB962C8B-B14F-4D97-AF65-F5344CB8AC3E}">
        <p14:creationId xmlns:p14="http://schemas.microsoft.com/office/powerpoint/2010/main" val="83960853"/>
      </p:ext>
    </p:extLst>
  </p:cSld>
  <p:clrMapOvr>
    <a:masterClrMapping/>
  </p:clrMapOvr>
  <mc:AlternateContent xmlns:mc="http://schemas.openxmlformats.org/markup-compatibility/2006" xmlns:p14="http://schemas.microsoft.com/office/powerpoint/2010/main">
    <mc:Choice Requires="p14">
      <p:transition spd="slow" p14:dur="1500" advClick="0" advTm="15000">
        <p:random/>
      </p:transition>
    </mc:Choice>
    <mc:Fallback xmlns="">
      <p:transition spd="slow" advClick="0" advTm="1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3000" tmFilter="0, 0; .2, .5; .8, .5; 1, 0"/>
                                        <p:tgtEl>
                                          <p:spTgt spid="17"/>
                                        </p:tgtEl>
                                      </p:cBhvr>
                                    </p:animEffect>
                                    <p:animScale>
                                      <p:cBhvr>
                                        <p:cTn id="7" dur="1500" autoRev="1" fill="hold"/>
                                        <p:tgtEl>
                                          <p:spTgt spid="17"/>
                                        </p:tgtEl>
                                      </p:cBhvr>
                                      <p:by x="105000" y="105000"/>
                                    </p:animScale>
                                  </p:childTnLst>
                                </p:cTn>
                              </p:par>
                            </p:childTnLst>
                          </p:cTn>
                        </p:par>
                        <p:par>
                          <p:cTn id="8" fill="hold">
                            <p:stCondLst>
                              <p:cond delay="3000"/>
                            </p:stCondLst>
                            <p:childTnLst>
                              <p:par>
                                <p:cTn id="9" presetID="26" presetClass="emph" presetSubtype="0" fill="hold" grpId="0" nodeType="afterEffect">
                                  <p:stCondLst>
                                    <p:cond delay="600"/>
                                  </p:stCondLst>
                                  <p:childTnLst>
                                    <p:animEffect transition="out" filter="fade">
                                      <p:cBhvr>
                                        <p:cTn id="10" dur="3000" tmFilter="0, 0; .2, .5; .8, .5; 1, 0"/>
                                        <p:tgtEl>
                                          <p:spTgt spid="13"/>
                                        </p:tgtEl>
                                      </p:cBhvr>
                                    </p:animEffect>
                                    <p:animScale>
                                      <p:cBhvr>
                                        <p:cTn id="11" dur="150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12" name="Rectangle 11"/>
          <p:cNvSpPr/>
          <p:nvPr/>
        </p:nvSpPr>
        <p:spPr>
          <a:xfrm>
            <a:off x="0" y="-7123"/>
            <a:ext cx="12192000" cy="6858000"/>
          </a:xfrm>
          <a:prstGeom prst="rect">
            <a:avLst/>
          </a:prstGeom>
          <a:noFill/>
          <a:ln>
            <a:noFill/>
          </a:ln>
          <a:effectLst/>
          <a:scene3d>
            <a:camera prst="orthographicFront"/>
            <a:lightRig rig="threePt" dir="t"/>
          </a:scene3d>
          <a:sp3d extrusionH="76200">
            <a:bevelT w="355600" h="361950" prst="artDeco"/>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hangingPunct="0"/>
            <a:endParaRPr lang="en-US" dirty="0">
              <a:solidFill>
                <a:prstClr val="black"/>
              </a:solidFill>
              <a:latin typeface="Calibri Light" panose="020F0302020204030204"/>
              <a:ea typeface="+mj-ea"/>
              <a:cs typeface="+mj-cs"/>
            </a:endParaRPr>
          </a:p>
          <a:p>
            <a:pPr algn="ctr" hangingPunct="0"/>
            <a:endParaRPr lang="en-US" sz="4800" dirty="0">
              <a:solidFill>
                <a:prstClr val="black"/>
              </a:solidFill>
              <a:latin typeface="Calibri Light" panose="020F0302020204030204"/>
              <a:ea typeface="+mj-ea"/>
              <a:cs typeface="+mj-cs"/>
            </a:endParaRPr>
          </a:p>
          <a:p>
            <a:pPr algn="ctr" hangingPunct="0"/>
            <a:endParaRPr lang="en-US" sz="800" b="1" dirty="0">
              <a:ln w="22225">
                <a:solidFill>
                  <a:srgbClr val="C00000"/>
                </a:solidFill>
                <a:prstDash val="solid"/>
              </a:ln>
              <a:solidFill>
                <a:schemeClr val="bg1"/>
              </a:solidFill>
              <a:latin typeface="Calibri Light" panose="020F0302020204030204" pitchFamily="34" charset="0"/>
              <a:cs typeface="Calibri Light" panose="020F0302020204030204" pitchFamily="34" charset="0"/>
            </a:endParaRPr>
          </a:p>
        </p:txBody>
      </p:sp>
      <p:sp>
        <p:nvSpPr>
          <p:cNvPr id="15" name="Google Shape;96;p1"/>
          <p:cNvSpPr txBox="1">
            <a:spLocks/>
          </p:cNvSpPr>
          <p:nvPr/>
        </p:nvSpPr>
        <p:spPr>
          <a:xfrm>
            <a:off x="293781" y="3178312"/>
            <a:ext cx="11545633" cy="556295"/>
          </a:xfrm>
          <a:prstGeom prst="rect">
            <a:avLst/>
          </a:prstGeom>
          <a:noFill/>
          <a:ln>
            <a:noFill/>
          </a:ln>
        </p:spPr>
        <p:txBody>
          <a:bodyPr spcFirstLastPara="1" vert="horz" wrap="square" lIns="91425" tIns="45700" rIns="91425" bIns="4570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hangingPunct="0"/>
            <a:r>
              <a:rPr lang="en-US" sz="3600" b="1" dirty="0">
                <a:ln w="22225">
                  <a:solidFill>
                    <a:schemeClr val="tx1"/>
                  </a:solidFill>
                  <a:prstDash val="solid"/>
                </a:ln>
                <a:solidFill>
                  <a:srgbClr val="00B0F0"/>
                </a:solidFill>
                <a:effectLst>
                  <a:outerShdw blurRad="50800" dist="38100" dir="10800000" algn="r" rotWithShape="0">
                    <a:prstClr val="black">
                      <a:alpha val="40000"/>
                    </a:prstClr>
                  </a:outerShdw>
                </a:effectLst>
                <a:latin typeface="Calibri Light" panose="020F0302020204030204" pitchFamily="34" charset="0"/>
                <a:cs typeface="Calibri Light" panose="020F0302020204030204" pitchFamily="34" charset="0"/>
              </a:rPr>
              <a:t>Who said school cannot be fun and engaging in the summer?</a:t>
            </a:r>
          </a:p>
          <a:p>
            <a:pPr algn="just" hangingPunct="0"/>
            <a:r>
              <a:rPr lang="en-US" sz="1800" dirty="0">
                <a:ln w="22225">
                  <a:noFill/>
                  <a:prstDash val="solid"/>
                </a:ln>
                <a:latin typeface="+mn-lt"/>
                <a:cs typeface="Calibri Light" panose="020F0302020204030204" pitchFamily="34" charset="0"/>
              </a:rPr>
              <a:t>This Eastern Suffolk BOCES service provides students with the opportunity to extend and enhance their learning during  a six-week summer enrichment extended day program to include literacy, hands on math, and science along with a variety of enrichment opportunities. Courses include: Robotics, Claymation, Brick Lab, Rocketry, Chef Shop, Reader’s Theater and Oceanography.</a:t>
            </a:r>
          </a:p>
          <a:p>
            <a:pPr hangingPunct="0"/>
            <a:endParaRPr lang="en-US" sz="3600" b="1" dirty="0">
              <a:ln w="22225">
                <a:solidFill>
                  <a:schemeClr val="tx1"/>
                </a:solidFill>
                <a:prstDash val="solid"/>
              </a:ln>
              <a:solidFill>
                <a:srgbClr val="00B0F0"/>
              </a:solidFill>
              <a:effectLst>
                <a:outerShdw blurRad="50800" dist="38100" dir="10800000" algn="r" rotWithShape="0">
                  <a:prstClr val="black">
                    <a:alpha val="40000"/>
                  </a:prstClr>
                </a:outerShdw>
              </a:effectLst>
              <a:latin typeface="Calibri Light" panose="020F0302020204030204" pitchFamily="34" charset="0"/>
              <a:cs typeface="Calibri Light" panose="020F0302020204030204" pitchFamily="34" charset="0"/>
            </a:endParaRPr>
          </a:p>
        </p:txBody>
      </p:sp>
      <p:sp>
        <p:nvSpPr>
          <p:cNvPr id="14" name="Title 1"/>
          <p:cNvSpPr txBox="1">
            <a:spLocks/>
          </p:cNvSpPr>
          <p:nvPr/>
        </p:nvSpPr>
        <p:spPr>
          <a:xfrm>
            <a:off x="0" y="0"/>
            <a:ext cx="12225337" cy="10225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6600" b="1" dirty="0">
                <a:solidFill>
                  <a:schemeClr val="accent5">
                    <a:lumMod val="50000"/>
                  </a:schemeClr>
                </a:solidFill>
                <a:effectLst>
                  <a:outerShdw blurRad="38100" dist="38100" dir="2700000" algn="tl">
                    <a:srgbClr val="000000">
                      <a:alpha val="43137"/>
                    </a:srgbClr>
                  </a:outerShdw>
                </a:effectLst>
                <a:latin typeface="Rockwell Condensed" panose="02060603050405020104" pitchFamily="18" charset="0"/>
              </a:rPr>
              <a:t>Summer Enrichment</a:t>
            </a:r>
          </a:p>
        </p:txBody>
      </p:sp>
      <p:sp>
        <p:nvSpPr>
          <p:cNvPr id="4" name="Rectangle 3"/>
          <p:cNvSpPr/>
          <p:nvPr/>
        </p:nvSpPr>
        <p:spPr>
          <a:xfrm>
            <a:off x="3590481" y="3094804"/>
            <a:ext cx="5866315" cy="2308324"/>
          </a:xfrm>
          <a:prstGeom prst="rect">
            <a:avLst/>
          </a:prstGeom>
        </p:spPr>
        <p:txBody>
          <a:bodyPr wrap="square" anchor="ctr">
            <a:spAutoFit/>
          </a:bodyPr>
          <a:lstStyle/>
          <a:p>
            <a:pPr hangingPunct="0"/>
            <a:r>
              <a:rPr lang="en-US" sz="2400" b="1" i="1" u="sng" dirty="0">
                <a:solidFill>
                  <a:srgbClr val="C00000"/>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Exciting features of Summer Enrichment:</a:t>
            </a:r>
          </a:p>
          <a:p>
            <a:pPr marL="342900" indent="-342900" hangingPunct="0">
              <a:buFont typeface="Arial" panose="020B0604020202020204" pitchFamily="34" charset="0"/>
              <a:buChar char="•"/>
            </a:pPr>
            <a:r>
              <a:rPr lang="en-US" sz="2400" b="1" dirty="0">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STEAM activities</a:t>
            </a:r>
          </a:p>
          <a:p>
            <a:pPr marL="342900" indent="-342900" hangingPunct="0">
              <a:buFont typeface="Arial" panose="020B0604020202020204" pitchFamily="34" charset="0"/>
              <a:buChar char="•"/>
            </a:pPr>
            <a:r>
              <a:rPr lang="en-US" sz="2400" b="1" dirty="0">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Reading instruction</a:t>
            </a:r>
          </a:p>
          <a:p>
            <a:pPr marL="342900" indent="-342900" hangingPunct="0">
              <a:buFont typeface="Arial" panose="020B0604020202020204" pitchFamily="34" charset="0"/>
              <a:buChar char="•"/>
            </a:pPr>
            <a:r>
              <a:rPr lang="en-US" sz="2400" b="1" dirty="0">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Local field trips</a:t>
            </a:r>
          </a:p>
          <a:p>
            <a:pPr marL="342900" indent="-342900" hangingPunct="0">
              <a:buFont typeface="Arial" panose="020B0604020202020204" pitchFamily="34" charset="0"/>
              <a:buChar char="•"/>
            </a:pPr>
            <a:r>
              <a:rPr lang="en-US" sz="2400" b="1" dirty="0">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Swimming and outdoor activities</a:t>
            </a:r>
          </a:p>
          <a:p>
            <a:pPr marL="342900" indent="-342900" hangingPunct="0">
              <a:buFont typeface="Arial" panose="020B0604020202020204" pitchFamily="34" charset="0"/>
              <a:buChar char="•"/>
            </a:pPr>
            <a:r>
              <a:rPr lang="en-US" sz="2400" b="1" dirty="0">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Arts in Education experiences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781" y="194846"/>
            <a:ext cx="1722894" cy="1292171"/>
          </a:xfrm>
          <a:prstGeom prst="rect">
            <a:avLst/>
          </a:prstGeom>
          <a:ln w="88900" cap="sq" cmpd="thickThin">
            <a:solidFill>
              <a:srgbClr val="000000"/>
            </a:solidFill>
            <a:prstDash val="solid"/>
            <a:miter lim="800000"/>
          </a:ln>
          <a:effectLst>
            <a:innerShdw blurRad="76200">
              <a:srgbClr val="000000"/>
            </a:innerShdw>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59877" y="289773"/>
            <a:ext cx="1596325" cy="1197244"/>
          </a:xfrm>
          <a:prstGeom prst="rect">
            <a:avLst/>
          </a:prstGeom>
          <a:ln w="88900" cap="sq" cmpd="thickThin">
            <a:solidFill>
              <a:srgbClr val="000000"/>
            </a:solidFill>
            <a:prstDash val="solid"/>
            <a:miter lim="800000"/>
          </a:ln>
          <a:effectLst>
            <a:innerShdw blurRad="76200">
              <a:srgbClr val="000000"/>
            </a:innerShdw>
          </a:effec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7356" y="3734607"/>
            <a:ext cx="2128731" cy="1596549"/>
          </a:xfrm>
          <a:prstGeom prst="rect">
            <a:avLst/>
          </a:prstGeom>
          <a:ln w="88900" cap="sq" cmpd="thickThin">
            <a:solidFill>
              <a:srgbClr val="000000"/>
            </a:solidFill>
            <a:prstDash val="solid"/>
            <a:miter lim="800000"/>
          </a:ln>
          <a:effectLst>
            <a:innerShdw blurRad="76200">
              <a:srgbClr val="000000"/>
            </a:innerShdw>
          </a:effectLst>
        </p:spPr>
      </p:pic>
      <p:sp>
        <p:nvSpPr>
          <p:cNvPr id="13" name="Rectangle 12"/>
          <p:cNvSpPr/>
          <p:nvPr/>
        </p:nvSpPr>
        <p:spPr>
          <a:xfrm>
            <a:off x="2747318" y="5890364"/>
            <a:ext cx="7552643" cy="913349"/>
          </a:xfrm>
          <a:prstGeom prst="rect">
            <a:avLst/>
          </a:prstGeom>
          <a:solidFill>
            <a:srgbClr val="EBE67B"/>
          </a:solidFill>
          <a:ln>
            <a:solidFill>
              <a:schemeClr val="bg1">
                <a:lumMod val="8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For information contact us at</a:t>
            </a:r>
            <a:endParaRPr lang="en-US" sz="1400" dirty="0"/>
          </a:p>
          <a:p>
            <a:pPr algn="ctr"/>
            <a:r>
              <a:rPr lang="en-US" sz="1400" dirty="0">
                <a:solidFill>
                  <a:schemeClr val="tx1"/>
                </a:solidFill>
                <a:latin typeface="+mj-lt"/>
              </a:rPr>
              <a:t> </a:t>
            </a:r>
            <a:r>
              <a:rPr lang="en-US" sz="1400" dirty="0">
                <a:solidFill>
                  <a:schemeClr val="tx1"/>
                </a:solidFill>
                <a:latin typeface="+mj-lt"/>
                <a:hlinkClick r:id="rId6"/>
              </a:rPr>
              <a:t>summerenrichment@esboces.org</a:t>
            </a:r>
            <a:r>
              <a:rPr lang="en-US" sz="1400" dirty="0">
                <a:solidFill>
                  <a:schemeClr val="tx1"/>
                </a:solidFill>
                <a:latin typeface="+mj-lt"/>
              </a:rPr>
              <a:t> or (631)</a:t>
            </a:r>
            <a:r>
              <a:rPr lang="en-US" sz="1100" dirty="0">
                <a:solidFill>
                  <a:schemeClr val="tx1"/>
                </a:solidFill>
              </a:rPr>
              <a:t> </a:t>
            </a:r>
            <a:r>
              <a:rPr lang="en-US" sz="1400" dirty="0">
                <a:solidFill>
                  <a:schemeClr val="tx1"/>
                </a:solidFill>
              </a:rPr>
              <a:t>244-4293</a:t>
            </a:r>
          </a:p>
          <a:p>
            <a:pPr algn="ctr"/>
            <a:r>
              <a:rPr lang="en-US" sz="1400" dirty="0">
                <a:solidFill>
                  <a:schemeClr val="tx1"/>
                </a:solidFill>
                <a:latin typeface="+mj-lt"/>
              </a:rPr>
              <a:t>Check out our website: </a:t>
            </a:r>
            <a:r>
              <a:rPr lang="en-US" sz="1400" u="sng" dirty="0">
                <a:hlinkClick r:id="rId7"/>
              </a:rPr>
              <a:t>https://www.esboces.org/Page/625</a:t>
            </a:r>
            <a:endParaRPr lang="en-US" sz="1400" dirty="0">
              <a:solidFill>
                <a:schemeClr val="tx1"/>
              </a:solidFill>
              <a:latin typeface="+mj-lt"/>
            </a:endParaRPr>
          </a:p>
        </p:txBody>
      </p:sp>
    </p:spTree>
    <p:extLst>
      <p:ext uri="{BB962C8B-B14F-4D97-AF65-F5344CB8AC3E}">
        <p14:creationId xmlns:p14="http://schemas.microsoft.com/office/powerpoint/2010/main" val="1512496760"/>
      </p:ext>
    </p:extLst>
  </p:cSld>
  <p:clrMapOvr>
    <a:masterClrMapping/>
  </p:clrMapOvr>
  <mc:AlternateContent xmlns:mc="http://schemas.openxmlformats.org/markup-compatibility/2006" xmlns:p14="http://schemas.microsoft.com/office/powerpoint/2010/main">
    <mc:Choice Requires="p14">
      <p:transition spd="slow" p14:dur="1500" advClick="0" advTm="10000">
        <p:random/>
      </p:transition>
    </mc:Choice>
    <mc:Fallback xmlns="">
      <p:transition spd="slow" advClick="0" advTm="10000">
        <p:random/>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8308</TotalTime>
  <Words>2276</Words>
  <Application>Microsoft Office PowerPoint</Application>
  <PresentationFormat>Widescreen</PresentationFormat>
  <Paragraphs>192</Paragraphs>
  <Slides>14</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Arial</vt:lpstr>
      <vt:lpstr>Arial Black</vt:lpstr>
      <vt:lpstr>Avenir Book</vt:lpstr>
      <vt:lpstr>Calibri</vt:lpstr>
      <vt:lpstr>Calibri Light</vt:lpstr>
      <vt:lpstr>Courier New</vt:lpstr>
      <vt:lpstr>Rockwell Condensed</vt:lpstr>
      <vt:lpstr>Times New Roman</vt:lpstr>
      <vt:lpstr>Wingdings</vt:lpstr>
      <vt:lpstr>Office Theme</vt:lpstr>
      <vt:lpstr>Educational Support Services  (ESS)   Services &amp; Announcements September – October 2022</vt:lpstr>
      <vt:lpstr>PowerPoint Presentation</vt:lpstr>
      <vt:lpstr>PowerPoint Presentation</vt:lpstr>
      <vt:lpstr>PowerPoint Presentation</vt:lpstr>
      <vt:lpstr>Model Schools</vt:lpstr>
      <vt:lpstr>Model Schools</vt:lpstr>
      <vt:lpstr>Model Schools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Eastern Suffolk Boces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Arts in Education and Exploratory Enrichment</dc:title>
  <dc:creator>Clock, Shannon</dc:creator>
  <cp:lastModifiedBy>Clock, Shannon</cp:lastModifiedBy>
  <cp:revision>469</cp:revision>
  <dcterms:created xsi:type="dcterms:W3CDTF">2020-11-12T15:11:28Z</dcterms:created>
  <dcterms:modified xsi:type="dcterms:W3CDTF">2022-09-09T16:32:26Z</dcterms:modified>
</cp:coreProperties>
</file>