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4660"/>
  </p:normalViewPr>
  <p:slideViewPr>
    <p:cSldViewPr snapToGrid="0">
      <p:cViewPr varScale="1">
        <p:scale>
          <a:sx n="127" d="100"/>
          <a:sy n="127" d="100"/>
        </p:scale>
        <p:origin x="235"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33B3381-7C8F-4514-965E-0BAC9771032E}"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4072792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B3381-7C8F-4514-965E-0BAC9771032E}"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1390620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33B3381-7C8F-4514-965E-0BAC9771032E}"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675592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33B3381-7C8F-4514-965E-0BAC9771032E}"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2114035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33B3381-7C8F-4514-965E-0BAC9771032E}" type="datetimeFigureOut">
              <a:rPr lang="en-US" smtClean="0"/>
              <a:t>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28468716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33B3381-7C8F-4514-965E-0BAC9771032E}" type="datetimeFigureOut">
              <a:rPr lang="en-US" smtClean="0"/>
              <a:t>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1189889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3B3381-7C8F-4514-965E-0BAC9771032E}" type="datetimeFigureOut">
              <a:rPr lang="en-US" smtClean="0"/>
              <a:t>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2765432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33B3381-7C8F-4514-965E-0BAC9771032E}"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20937267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333B3381-7C8F-4514-965E-0BAC9771032E}" type="datetimeFigureOut">
              <a:rPr lang="en-US" smtClean="0"/>
              <a:t>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3299940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B3381-7C8F-4514-965E-0BAC9771032E}"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3045059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3B3381-7C8F-4514-965E-0BAC9771032E}" type="datetimeFigureOut">
              <a:rPr lang="en-US" smtClean="0"/>
              <a:t>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5260BC-4E63-4AC2-8D5D-B92DE12243F1}" type="slidenum">
              <a:rPr lang="en-US" smtClean="0"/>
              <a:t>‹#›</a:t>
            </a:fld>
            <a:endParaRPr lang="en-US"/>
          </a:p>
        </p:txBody>
      </p:sp>
    </p:spTree>
    <p:extLst>
      <p:ext uri="{BB962C8B-B14F-4D97-AF65-F5344CB8AC3E}">
        <p14:creationId xmlns:p14="http://schemas.microsoft.com/office/powerpoint/2010/main" val="3912450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B3381-7C8F-4514-965E-0BAC9771032E}" type="datetimeFigureOut">
              <a:rPr lang="en-US" smtClean="0"/>
              <a:t>1/3/2023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5260BC-4E63-4AC2-8D5D-B92DE12243F1}" type="slidenum">
              <a:rPr lang="en-US" smtClean="0"/>
              <a:t>‹#›</a:t>
            </a:fld>
            <a:endParaRPr lang="en-US"/>
          </a:p>
        </p:txBody>
      </p:sp>
    </p:spTree>
    <p:extLst>
      <p:ext uri="{BB962C8B-B14F-4D97-AF65-F5344CB8AC3E}">
        <p14:creationId xmlns:p14="http://schemas.microsoft.com/office/powerpoint/2010/main" val="42000385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73447"/>
            <a:ext cx="9144000" cy="2387600"/>
          </a:xfrm>
        </p:spPr>
        <p:txBody>
          <a:bodyPr>
            <a:normAutofit fontScale="90000"/>
          </a:bodyPr>
          <a:lstStyle/>
          <a:p>
            <a:r>
              <a:rPr lang="en-US" b="1" dirty="0" smtClean="0"/>
              <a:t>NYSED CARES Act </a:t>
            </a:r>
            <a:br>
              <a:rPr lang="en-US" b="1" dirty="0" smtClean="0"/>
            </a:br>
            <a:r>
              <a:rPr lang="en-US" b="1" dirty="0" smtClean="0"/>
              <a:t>Desk Monitoring:</a:t>
            </a:r>
            <a:br>
              <a:rPr lang="en-US" b="1" dirty="0" smtClean="0"/>
            </a:br>
            <a:r>
              <a:rPr lang="en-US" b="1" dirty="0" smtClean="0"/>
              <a:t>Preparing for What Lies Ahead</a:t>
            </a:r>
            <a:endParaRPr lang="en-US" b="1" dirty="0"/>
          </a:p>
        </p:txBody>
      </p:sp>
      <p:sp>
        <p:nvSpPr>
          <p:cNvPr id="3" name="Subtitle 2"/>
          <p:cNvSpPr>
            <a:spLocks noGrp="1"/>
          </p:cNvSpPr>
          <p:nvPr>
            <p:ph type="subTitle" idx="1"/>
          </p:nvPr>
        </p:nvSpPr>
        <p:spPr>
          <a:xfrm>
            <a:off x="1524000" y="3602038"/>
            <a:ext cx="9144000" cy="2215230"/>
          </a:xfrm>
        </p:spPr>
        <p:txBody>
          <a:bodyPr>
            <a:normAutofit fontScale="92500" lnSpcReduction="20000"/>
          </a:bodyPr>
          <a:lstStyle/>
          <a:p>
            <a:endParaRPr lang="en-US" dirty="0" smtClean="0"/>
          </a:p>
          <a:p>
            <a:r>
              <a:rPr lang="en-US" dirty="0" smtClean="0"/>
              <a:t>Alan Meinster</a:t>
            </a:r>
          </a:p>
          <a:p>
            <a:r>
              <a:rPr lang="en-US" dirty="0" smtClean="0"/>
              <a:t>Assistant Superintendent for Curriculum, Instruction, and Assessment</a:t>
            </a:r>
          </a:p>
          <a:p>
            <a:r>
              <a:rPr lang="en-US" dirty="0" smtClean="0"/>
              <a:t>Shoreham-Wading River CSD</a:t>
            </a:r>
          </a:p>
          <a:p>
            <a:r>
              <a:rPr lang="en-US" dirty="0" smtClean="0"/>
              <a:t>Curriculum Council </a:t>
            </a:r>
          </a:p>
          <a:p>
            <a:r>
              <a:rPr lang="en-US" dirty="0" smtClean="0"/>
              <a:t>Friday, January 6, 2023 </a:t>
            </a:r>
            <a:endParaRPr lang="en-US" dirty="0"/>
          </a:p>
        </p:txBody>
      </p:sp>
    </p:spTree>
    <p:extLst>
      <p:ext uri="{BB962C8B-B14F-4D97-AF65-F5344CB8AC3E}">
        <p14:creationId xmlns:p14="http://schemas.microsoft.com/office/powerpoint/2010/main" val="27187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Create a Clear Table of Contents for Each Grant</a:t>
            </a:r>
            <a:endParaRPr lang="en-US" b="1" dirty="0"/>
          </a:p>
        </p:txBody>
      </p:sp>
      <p:sp>
        <p:nvSpPr>
          <p:cNvPr id="3" name="Content Placeholder 2"/>
          <p:cNvSpPr>
            <a:spLocks noGrp="1"/>
          </p:cNvSpPr>
          <p:nvPr>
            <p:ph idx="1"/>
          </p:nvPr>
        </p:nvSpPr>
        <p:spPr/>
        <p:txBody>
          <a:bodyPr/>
          <a:lstStyle/>
          <a:p>
            <a:r>
              <a:rPr lang="en-US" dirty="0" smtClean="0"/>
              <a:t>Makes for easier tracking of what items are covered under each of the CARES Act grants:</a:t>
            </a:r>
          </a:p>
          <a:p>
            <a:endParaRPr lang="en-US" dirty="0" smtClean="0"/>
          </a:p>
          <a:p>
            <a:r>
              <a:rPr lang="en-US" dirty="0" smtClean="0"/>
              <a:t>ARP-ESSER II</a:t>
            </a:r>
          </a:p>
          <a:p>
            <a:r>
              <a:rPr lang="en-US" dirty="0" smtClean="0"/>
              <a:t>GEER II</a:t>
            </a:r>
          </a:p>
          <a:p>
            <a:r>
              <a:rPr lang="en-US" dirty="0" smtClean="0"/>
              <a:t>CRRSA-ESSER II</a:t>
            </a:r>
            <a:endParaRPr lang="en-US" dirty="0"/>
          </a:p>
        </p:txBody>
      </p:sp>
    </p:spTree>
    <p:extLst>
      <p:ext uri="{BB962C8B-B14F-4D97-AF65-F5344CB8AC3E}">
        <p14:creationId xmlns:p14="http://schemas.microsoft.com/office/powerpoint/2010/main" val="14964209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Maintain Clear Documentation </a:t>
            </a:r>
            <a:endParaRPr lang="en-US" b="1" dirty="0"/>
          </a:p>
        </p:txBody>
      </p:sp>
      <p:sp>
        <p:nvSpPr>
          <p:cNvPr id="3" name="Content Placeholder 2"/>
          <p:cNvSpPr>
            <a:spLocks noGrp="1"/>
          </p:cNvSpPr>
          <p:nvPr>
            <p:ph idx="1"/>
          </p:nvPr>
        </p:nvSpPr>
        <p:spPr/>
        <p:txBody>
          <a:bodyPr>
            <a:normAutofit lnSpcReduction="10000"/>
          </a:bodyPr>
          <a:lstStyle/>
          <a:p>
            <a:r>
              <a:rPr lang="en-US" dirty="0" smtClean="0"/>
              <a:t>Generate scans of all steps associated with the purchase of items under each grant</a:t>
            </a:r>
          </a:p>
          <a:p>
            <a:pPr lvl="1"/>
            <a:r>
              <a:rPr lang="en-US" dirty="0" smtClean="0"/>
              <a:t>Initial FS-10</a:t>
            </a:r>
          </a:p>
          <a:p>
            <a:pPr lvl="1"/>
            <a:r>
              <a:rPr lang="en-US" dirty="0" smtClean="0"/>
              <a:t>Each FS-10A</a:t>
            </a:r>
          </a:p>
          <a:p>
            <a:pPr lvl="1"/>
            <a:r>
              <a:rPr lang="en-US" dirty="0" smtClean="0"/>
              <a:t>Purchase Orders </a:t>
            </a:r>
          </a:p>
          <a:p>
            <a:pPr lvl="1"/>
            <a:r>
              <a:rPr lang="en-US" dirty="0" smtClean="0"/>
              <a:t>Invoices</a:t>
            </a:r>
          </a:p>
          <a:p>
            <a:pPr lvl="1"/>
            <a:r>
              <a:rPr lang="en-US" dirty="0" smtClean="0"/>
              <a:t>FS-10F</a:t>
            </a:r>
          </a:p>
          <a:p>
            <a:r>
              <a:rPr lang="en-US" dirty="0" smtClean="0"/>
              <a:t>For each grant, track which allowable activity category each expenditure item falls under (Slides 4 through 12)</a:t>
            </a:r>
          </a:p>
          <a:p>
            <a:r>
              <a:rPr lang="en-US" dirty="0" smtClean="0"/>
              <a:t>For each grant, maintain a separate spreadsheet by budget code (Slide 13)</a:t>
            </a:r>
            <a:endParaRPr lang="en-US" dirty="0" smtClean="0"/>
          </a:p>
          <a:p>
            <a:pPr lvl="1"/>
            <a:endParaRPr lang="en-US" dirty="0"/>
          </a:p>
        </p:txBody>
      </p:sp>
    </p:spTree>
    <p:extLst>
      <p:ext uri="{BB962C8B-B14F-4D97-AF65-F5344CB8AC3E}">
        <p14:creationId xmlns:p14="http://schemas.microsoft.com/office/powerpoint/2010/main" val="36081034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572"/>
            <a:ext cx="10515600" cy="1325563"/>
          </a:xfrm>
        </p:spPr>
        <p:txBody>
          <a:bodyPr/>
          <a:lstStyle/>
          <a:p>
            <a:r>
              <a:rPr lang="en-US" b="1" dirty="0" smtClean="0"/>
              <a:t>Tracking by Allowable Activity: GEER II</a:t>
            </a:r>
            <a:endParaRPr lang="en-US" b="1" dirty="0"/>
          </a:p>
        </p:txBody>
      </p:sp>
      <p:sp>
        <p:nvSpPr>
          <p:cNvPr id="3" name="Content Placeholder 2"/>
          <p:cNvSpPr>
            <a:spLocks noGrp="1"/>
          </p:cNvSpPr>
          <p:nvPr>
            <p:ph idx="1"/>
          </p:nvPr>
        </p:nvSpPr>
        <p:spPr>
          <a:xfrm>
            <a:off x="838200" y="1480135"/>
            <a:ext cx="10515600" cy="4351338"/>
          </a:xfrm>
        </p:spPr>
        <p:txBody>
          <a:bodyPr>
            <a:normAutofit/>
          </a:bodyPr>
          <a:lstStyle/>
          <a:p>
            <a:r>
              <a:rPr lang="en-US" dirty="0" smtClean="0"/>
              <a:t>Under the terms of the GEER Grant, this includes:</a:t>
            </a:r>
            <a:r>
              <a:rPr lang="en-US" dirty="0" smtClean="0"/>
              <a:t> </a:t>
            </a:r>
          </a:p>
          <a:p>
            <a:pPr marL="914400" lvl="1" indent="-457200">
              <a:buFont typeface="+mj-lt"/>
              <a:buAutoNum type="arabicPeriod"/>
            </a:pPr>
            <a:r>
              <a:rPr lang="en-US" sz="2000" dirty="0" smtClean="0"/>
              <a:t>Any activity authorized by the ESEA of 1965, including the Native Hawaiian Education Act and the Alaska Native Educational Equity, Support, and Assistance Act (20 U.S.C. 6301 et seq.), the Individuals with Disabilities Education Act (20 U.S.C. 1400 et seq.) ("IDEA"), the Adult Education and Family Literacy Act (20 U.S.C. 1400 et seq.), the Carl D. Perkins Career and Technical Education Act of 2006 (20 U.S.C. 2301 et seq.) ("the Perkins Act"), or subtitle B of title VII of the McKinney-Vento Homeless Assistance Act (42 U.S.C. 11431 et seq.).</a:t>
            </a:r>
          </a:p>
          <a:p>
            <a:pPr marL="914400" lvl="1" indent="-457200">
              <a:buFont typeface="+mj-lt"/>
              <a:buAutoNum type="arabicPeriod"/>
            </a:pPr>
            <a:r>
              <a:rPr lang="en-US" dirty="0"/>
              <a:t>The provision of child care and early childhood education</a:t>
            </a:r>
            <a:r>
              <a:rPr lang="en-US" dirty="0" smtClean="0"/>
              <a:t>.</a:t>
            </a:r>
          </a:p>
          <a:p>
            <a:pPr marL="914400" lvl="1" indent="-457200">
              <a:buFont typeface="+mj-lt"/>
              <a:buAutoNum type="arabicPeriod"/>
            </a:pPr>
            <a:r>
              <a:rPr lang="en-US" dirty="0"/>
              <a:t>The provision of social and emotional support</a:t>
            </a:r>
            <a:r>
              <a:rPr lang="en-US" dirty="0" smtClean="0"/>
              <a:t>.</a:t>
            </a:r>
          </a:p>
          <a:p>
            <a:pPr marL="914400" lvl="1" indent="-457200">
              <a:buFont typeface="+mj-lt"/>
              <a:buAutoNum type="arabicPeriod"/>
            </a:pPr>
            <a:r>
              <a:rPr lang="en-US" dirty="0"/>
              <a:t>The protection of education-related jobs</a:t>
            </a:r>
            <a:r>
              <a:rPr lang="en-US" dirty="0" smtClean="0"/>
              <a:t>.</a:t>
            </a:r>
          </a:p>
          <a:p>
            <a:pPr marL="914400" lvl="1" indent="-457200">
              <a:buFont typeface="+mj-lt"/>
              <a:buAutoNum type="arabicPeriod"/>
            </a:pPr>
            <a:r>
              <a:rPr lang="en-US" dirty="0"/>
              <a:t>To continue provision of educational services to students</a:t>
            </a:r>
            <a:r>
              <a:rPr lang="en-US" dirty="0" smtClean="0"/>
              <a:t>.</a:t>
            </a:r>
          </a:p>
          <a:p>
            <a:pPr marL="914400" lvl="1" indent="-457200">
              <a:buFont typeface="+mj-lt"/>
              <a:buAutoNum type="arabicPeriod"/>
            </a:pPr>
            <a:r>
              <a:rPr lang="en-US" dirty="0"/>
              <a:t>To support the ongoing functionality of the local educational agency.</a:t>
            </a:r>
            <a:endParaRPr lang="en-US" sz="2000" dirty="0" smtClean="0"/>
          </a:p>
          <a:p>
            <a:pPr marL="914400" lvl="1" indent="-457200">
              <a:buFont typeface="+mj-lt"/>
              <a:buAutoNum type="arabicPeriod"/>
            </a:pPr>
            <a:endParaRPr lang="en-US" dirty="0" smtClean="0"/>
          </a:p>
          <a:p>
            <a:endParaRPr lang="en-US" dirty="0"/>
          </a:p>
        </p:txBody>
      </p:sp>
    </p:spTree>
    <p:extLst>
      <p:ext uri="{BB962C8B-B14F-4D97-AF65-F5344CB8AC3E}">
        <p14:creationId xmlns:p14="http://schemas.microsoft.com/office/powerpoint/2010/main" val="2079527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Tracking by Allowable Activity: CRRSA-ESSER II</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For CRRSA-ESSER, this includes:</a:t>
            </a:r>
          </a:p>
          <a:p>
            <a:pPr marL="971550" lvl="1" indent="-514350">
              <a:buFont typeface="+mj-lt"/>
              <a:buAutoNum type="arabicPeriod"/>
            </a:pPr>
            <a:r>
              <a:rPr lang="en-US" dirty="0"/>
              <a:t>Any activity authorized by the ESEA of 1965, including the Native Hawaiian Education Act and the Alaska Native Educational Equity, Support, and Assistance Act (20 U.S.C. 6301 et seq.), the Individuals with Disabilities Education Act (20 U.S.C. 1400 et seq.) ("IDEA"), the Adult Education and Family Literacy Act (20 U.S.C. 1400 et seq.), the Carl D. Perkins Career and Technical Education Act of 2006 (20 U.S.C. 2301 et seq.) ("the Perkins Act"), or subtitle B of title VII of the McKinney-Vento Homeless Assistance Act (42 U.S.C. 11431 et seq</a:t>
            </a:r>
            <a:r>
              <a:rPr lang="en-US" dirty="0" smtClean="0"/>
              <a:t>.).</a:t>
            </a:r>
          </a:p>
          <a:p>
            <a:pPr marL="971550" lvl="1" indent="-514350">
              <a:buFont typeface="+mj-lt"/>
              <a:buAutoNum type="arabicPeriod"/>
            </a:pPr>
            <a:r>
              <a:rPr lang="en-US" dirty="0"/>
              <a:t>Coordination of preparedness and response efforts of local educational agencies with State, local, Tribal, and territorial public health departments, and other relevant agencies, to improve coordinated responses among such entities to prevent, prepare for, and respond to coronavirus</a:t>
            </a:r>
            <a:r>
              <a:rPr lang="en-US" dirty="0" smtClean="0"/>
              <a:t>.</a:t>
            </a:r>
          </a:p>
          <a:p>
            <a:pPr marL="971550" lvl="1" indent="-514350">
              <a:buFont typeface="+mj-lt"/>
              <a:buAutoNum type="arabicPeriod"/>
            </a:pPr>
            <a:r>
              <a:rPr lang="en-US" dirty="0"/>
              <a:t>Activities to address the unique needs of low-income children or students, children with disabilities, English learners, racial and ethnic minorities, students experiencing homelessness, and foster care youth, including how outreach and service delivery will meet the needs of each population</a:t>
            </a:r>
            <a:r>
              <a:rPr lang="en-US" dirty="0" smtClean="0"/>
              <a:t>.</a:t>
            </a:r>
          </a:p>
          <a:p>
            <a:pPr marL="971550" lvl="1" indent="-514350">
              <a:buFont typeface="+mj-lt"/>
              <a:buAutoNum type="arabicPeriod"/>
            </a:pPr>
            <a:r>
              <a:rPr lang="en-US" dirty="0"/>
              <a:t>Developing and implementing procedures and systems to improve the preparedness and response efforts of local educational agencies.</a:t>
            </a:r>
          </a:p>
        </p:txBody>
      </p:sp>
    </p:spTree>
    <p:extLst>
      <p:ext uri="{BB962C8B-B14F-4D97-AF65-F5344CB8AC3E}">
        <p14:creationId xmlns:p14="http://schemas.microsoft.com/office/powerpoint/2010/main" val="3642717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Tracking by Allowable Activity: CRRSA-ESSER II (Continued)</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For CRRSA-ESSER, this includes:</a:t>
            </a:r>
          </a:p>
          <a:p>
            <a:pPr marL="914400" lvl="1" indent="-457200">
              <a:buAutoNum type="arabicPeriod" startAt="5"/>
            </a:pPr>
            <a:r>
              <a:rPr lang="en-US" dirty="0" smtClean="0"/>
              <a:t>Training </a:t>
            </a:r>
            <a:r>
              <a:rPr lang="en-US" dirty="0"/>
              <a:t>and professional development for staff of the local educational </a:t>
            </a:r>
            <a:r>
              <a:rPr lang="en-US" dirty="0" smtClean="0"/>
              <a:t>agency </a:t>
            </a:r>
            <a:r>
              <a:rPr lang="en-US" dirty="0"/>
              <a:t>on sanitation and minimizing the spread of infectious </a:t>
            </a:r>
            <a:r>
              <a:rPr lang="en-US" dirty="0" smtClean="0"/>
              <a:t>diseases. </a:t>
            </a:r>
          </a:p>
          <a:p>
            <a:pPr marL="914400" lvl="1" indent="-457200">
              <a:buAutoNum type="arabicPeriod" startAt="5"/>
            </a:pPr>
            <a:r>
              <a:rPr lang="en-US" dirty="0"/>
              <a:t>Purchasing supplies to sanitize and clean the facilities of a local educational agency, including buildings operated by such agency</a:t>
            </a:r>
            <a:r>
              <a:rPr lang="en-US" dirty="0" smtClean="0"/>
              <a:t>.</a:t>
            </a:r>
          </a:p>
          <a:p>
            <a:pPr marL="914400" lvl="1" indent="-457200">
              <a:buAutoNum type="arabicPeriod" startAt="5"/>
            </a:pPr>
            <a:r>
              <a:rPr lang="en-US" dirty="0"/>
              <a:t>Planning for and coordinating during long-term closures, including for how to provide meals to eligible students, how to provide technology for online learning to all students, how to provide guidance for carrying out requirements under the Individuals with Disabilities Education Act (20 U.S.C. 1401 et seq.) and how to ensure other educational services can continue to be provided consistent with all Federal, State, and local </a:t>
            </a:r>
            <a:r>
              <a:rPr lang="en-US" dirty="0" smtClean="0"/>
              <a:t>requirements.</a:t>
            </a:r>
          </a:p>
          <a:p>
            <a:pPr marL="914400" lvl="1" indent="-457200">
              <a:buAutoNum type="arabicPeriod" startAt="5"/>
            </a:pPr>
            <a:r>
              <a:rPr lang="en-US" dirty="0"/>
              <a:t>Purchasing educational technology (including hardware, software, and connectivity) for students who are served by the local educational agency that aids in regular and substantive educational interaction between students and their classroom instructors, including low-income students and students with disabilities, which may include assistive technology or adaptive equipment.</a:t>
            </a:r>
            <a:r>
              <a:rPr lang="en-US" dirty="0" smtClean="0"/>
              <a:t> </a:t>
            </a:r>
          </a:p>
        </p:txBody>
      </p:sp>
    </p:spTree>
    <p:extLst>
      <p:ext uri="{BB962C8B-B14F-4D97-AF65-F5344CB8AC3E}">
        <p14:creationId xmlns:p14="http://schemas.microsoft.com/office/powerpoint/2010/main" val="1223164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Tracking by Allowable Activity: CRRSA-ESSER II (Continued)</a:t>
            </a:r>
            <a:endParaRPr lang="en-US" b="1" dirty="0"/>
          </a:p>
        </p:txBody>
      </p:sp>
      <p:sp>
        <p:nvSpPr>
          <p:cNvPr id="3" name="Content Placeholder 2"/>
          <p:cNvSpPr>
            <a:spLocks noGrp="1"/>
          </p:cNvSpPr>
          <p:nvPr>
            <p:ph idx="1"/>
          </p:nvPr>
        </p:nvSpPr>
        <p:spPr/>
        <p:txBody>
          <a:bodyPr>
            <a:normAutofit fontScale="85000" lnSpcReduction="20000"/>
          </a:bodyPr>
          <a:lstStyle/>
          <a:p>
            <a:r>
              <a:rPr lang="en-US" dirty="0" smtClean="0"/>
              <a:t>For CRRSA-ESSER, this includes:</a:t>
            </a:r>
          </a:p>
          <a:p>
            <a:pPr marL="914400" lvl="1" indent="-457200">
              <a:buAutoNum type="arabicPeriod" startAt="9"/>
            </a:pPr>
            <a:r>
              <a:rPr lang="en-US" dirty="0" smtClean="0"/>
              <a:t>Providing </a:t>
            </a:r>
            <a:r>
              <a:rPr lang="en-US" dirty="0"/>
              <a:t>mental health services and supports, including through the </a:t>
            </a:r>
            <a:r>
              <a:rPr lang="en-US" dirty="0" smtClean="0"/>
              <a:t>implementation </a:t>
            </a:r>
            <a:r>
              <a:rPr lang="en-US" dirty="0"/>
              <a:t>of evidence-based full-service community </a:t>
            </a:r>
            <a:r>
              <a:rPr lang="en-US" dirty="0" smtClean="0"/>
              <a:t>schools.</a:t>
            </a:r>
          </a:p>
          <a:p>
            <a:pPr marL="914400" lvl="1" indent="-457200">
              <a:buAutoNum type="arabicPeriod" startAt="9"/>
            </a:pPr>
            <a:r>
              <a:rPr lang="en-US" dirty="0" smtClean="0"/>
              <a:t>Planning </a:t>
            </a:r>
            <a:r>
              <a:rPr lang="en-US" dirty="0"/>
              <a:t>and implementing activities related to summer learning and supplemental afterschool programs, including providing classroom instruction or online learning during the summer months and addressing the needs of low income students, students with disabilities, English learners, migrant students, students experiencing homelessness, and children in foster care</a:t>
            </a:r>
            <a:r>
              <a:rPr lang="en-US" dirty="0" smtClean="0"/>
              <a:t>.</a:t>
            </a:r>
          </a:p>
          <a:p>
            <a:pPr marL="914400" lvl="1" indent="-457200">
              <a:buAutoNum type="arabicPeriod" startAt="9"/>
            </a:pPr>
            <a:r>
              <a:rPr lang="en-US" dirty="0"/>
              <a:t>Addressing learning loss among students, including low-income students, children with disabilities, English learners, racial and ethnic minorities, students experiencing homelessness, and children and youth in foster care, of the local educational agency, including by- (i) administering and using high-quality assessments that are valid and reliable, to accurately assess students' academic progress and assist educators in meeting students' academic needs, including through differentiating instruction; (ii) implementing evidence-based activities to meet the comprehensive needs of students; (iii) providing information and assistance to parents and families on how they can effectively support students, including in a distance learning environment; and (iv) tracking student attendance and improving student engagement in distance education.</a:t>
            </a:r>
            <a:endParaRPr lang="en-US" dirty="0" smtClean="0"/>
          </a:p>
        </p:txBody>
      </p:sp>
    </p:spTree>
    <p:extLst>
      <p:ext uri="{BB962C8B-B14F-4D97-AF65-F5344CB8AC3E}">
        <p14:creationId xmlns:p14="http://schemas.microsoft.com/office/powerpoint/2010/main" val="3872957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Tracking by Allowable Activity: CRRSA-ESSER II (Continued)</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For CRRSA-ESSER, this includes:</a:t>
            </a:r>
          </a:p>
          <a:p>
            <a:pPr marL="914400" lvl="1" indent="-457200">
              <a:buAutoNum type="arabicPeriod" startAt="12"/>
            </a:pPr>
            <a:r>
              <a:rPr lang="en-US" dirty="0" smtClean="0"/>
              <a:t>School </a:t>
            </a:r>
            <a:r>
              <a:rPr lang="en-US" dirty="0"/>
              <a:t>facility repairs and improvements to enable operation of schools to reduce risk of virus transmission and exposure to environmental health hazards, and to support student health needs</a:t>
            </a:r>
            <a:r>
              <a:rPr lang="en-US" dirty="0" smtClean="0"/>
              <a:t>.</a:t>
            </a:r>
          </a:p>
          <a:p>
            <a:pPr marL="914400" lvl="1" indent="-457200">
              <a:buAutoNum type="arabicPeriod" startAt="12"/>
            </a:pPr>
            <a:r>
              <a:rPr lang="en-US" dirty="0"/>
              <a:t>Inspection, testing, maintenance, repair, replacement, and upgrade projects to improve the indoor air quality in school facilities, including mechanical and non-mechanical heating, ventilation, and air conditioning systems, filtering, purification and other air cleaning, fans, control systems, and window and door repair and replacement</a:t>
            </a:r>
            <a:r>
              <a:rPr lang="en-US" dirty="0" smtClean="0"/>
              <a:t>.</a:t>
            </a:r>
          </a:p>
          <a:p>
            <a:pPr marL="914400" lvl="1" indent="-457200">
              <a:buAutoNum type="arabicPeriod" startAt="12"/>
            </a:pPr>
            <a:r>
              <a:rPr lang="en-US" dirty="0"/>
              <a:t>Developing strategies and implementing public health protocols including, to the greatest extent practicable, policies in line with guidance from the Centers for Disease Control and Prevention for the reopening and operation of school facilities to effectively maintain the health and safety of students, educators, and other staff</a:t>
            </a:r>
            <a:r>
              <a:rPr lang="en-US" dirty="0" smtClean="0"/>
              <a:t>.</a:t>
            </a:r>
          </a:p>
          <a:p>
            <a:pPr marL="914400" lvl="1" indent="-457200">
              <a:buAutoNum type="arabicPeriod" startAt="12"/>
            </a:pPr>
            <a:r>
              <a:rPr lang="en-US" dirty="0"/>
              <a:t>Other activities that are necessary to maintain the operation of and continuity of services in local educational agencies and continuing to employ existing staff of the local educational agency.</a:t>
            </a:r>
            <a:endParaRPr lang="en-US" dirty="0" smtClean="0"/>
          </a:p>
        </p:txBody>
      </p:sp>
    </p:spTree>
    <p:extLst>
      <p:ext uri="{BB962C8B-B14F-4D97-AF65-F5344CB8AC3E}">
        <p14:creationId xmlns:p14="http://schemas.microsoft.com/office/powerpoint/2010/main" val="3056055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572"/>
            <a:ext cx="10515600" cy="1325563"/>
          </a:xfrm>
        </p:spPr>
        <p:txBody>
          <a:bodyPr/>
          <a:lstStyle/>
          <a:p>
            <a:r>
              <a:rPr lang="en-US" b="1" dirty="0" smtClean="0"/>
              <a:t>Tracking by Allowable Activity: ARP-ESSER II</a:t>
            </a:r>
            <a:endParaRPr lang="en-US" b="1" dirty="0"/>
          </a:p>
        </p:txBody>
      </p:sp>
      <p:sp>
        <p:nvSpPr>
          <p:cNvPr id="3" name="Content Placeholder 2"/>
          <p:cNvSpPr>
            <a:spLocks noGrp="1"/>
          </p:cNvSpPr>
          <p:nvPr>
            <p:ph idx="1"/>
          </p:nvPr>
        </p:nvSpPr>
        <p:spPr>
          <a:xfrm>
            <a:off x="838200" y="1480135"/>
            <a:ext cx="10515600" cy="4351338"/>
          </a:xfrm>
        </p:spPr>
        <p:txBody>
          <a:bodyPr>
            <a:normAutofit fontScale="92500" lnSpcReduction="20000"/>
          </a:bodyPr>
          <a:lstStyle/>
          <a:p>
            <a:r>
              <a:rPr lang="en-US" dirty="0" smtClean="0"/>
              <a:t>Under the terms of the ARP-ESSER Grant, this includes:</a:t>
            </a:r>
            <a:r>
              <a:rPr lang="en-US" dirty="0" smtClean="0"/>
              <a:t> </a:t>
            </a:r>
          </a:p>
          <a:p>
            <a:pPr marL="914400" lvl="1" indent="-457200">
              <a:buFont typeface="+mj-lt"/>
              <a:buAutoNum type="arabicPeriod"/>
            </a:pPr>
            <a:r>
              <a:rPr lang="en-US" dirty="0"/>
              <a:t>Any activity authorized by the ESEA, including the Native Hawaiian Education Act and the Alaska Native Educational Equity, Support, and Assistance Act (20 U.S.C. 6301 et seq.).</a:t>
            </a:r>
            <a:endParaRPr lang="en-US" sz="2000" dirty="0" smtClean="0"/>
          </a:p>
          <a:p>
            <a:pPr marL="914400" lvl="1" indent="-457200">
              <a:buFont typeface="+mj-lt"/>
              <a:buAutoNum type="arabicPeriod"/>
            </a:pPr>
            <a:r>
              <a:rPr lang="en-US" dirty="0"/>
              <a:t>Any activity authorized by the Individuals with Disabilities Education Act (IDEA) (20 U.S.C. 1400 et seq</a:t>
            </a:r>
            <a:r>
              <a:rPr lang="en-US" dirty="0" smtClean="0"/>
              <a:t>.).</a:t>
            </a:r>
          </a:p>
          <a:p>
            <a:pPr marL="914400" lvl="1" indent="-457200">
              <a:buFont typeface="+mj-lt"/>
              <a:buAutoNum type="arabicPeriod"/>
            </a:pPr>
            <a:r>
              <a:rPr lang="en-US" dirty="0"/>
              <a:t>Any activity authorized by the Adult Education and Family Literacy Act (AEFLA) (29 U.S.C. 3271 et seq</a:t>
            </a:r>
            <a:r>
              <a:rPr lang="en-US" dirty="0" smtClean="0"/>
              <a:t>.).</a:t>
            </a:r>
          </a:p>
          <a:p>
            <a:pPr marL="914400" lvl="1" indent="-457200">
              <a:buFont typeface="+mj-lt"/>
              <a:buAutoNum type="arabicPeriod"/>
            </a:pPr>
            <a:r>
              <a:rPr lang="en-US" dirty="0"/>
              <a:t>Any activity authorized by the Carl D. Perkins Career and Technical Education Act of 2006 (Perkins V) (20 U.S.C. 2301 et seq</a:t>
            </a:r>
            <a:r>
              <a:rPr lang="en-US" dirty="0" smtClean="0"/>
              <a:t>.).</a:t>
            </a:r>
          </a:p>
          <a:p>
            <a:pPr marL="914400" lvl="1" indent="-457200">
              <a:buFont typeface="+mj-lt"/>
              <a:buAutoNum type="arabicPeriod"/>
            </a:pPr>
            <a:r>
              <a:rPr lang="en-US" dirty="0"/>
              <a:t>Any activity authorized by subtitle B of title VII of the McKinney-Vento Homeless Assistance Act (McKinney-Vento) (42 U.S.C. 11431 et seq</a:t>
            </a:r>
            <a:r>
              <a:rPr lang="en-US" dirty="0" smtClean="0"/>
              <a:t>.).</a:t>
            </a:r>
          </a:p>
          <a:p>
            <a:pPr marL="914400" lvl="1" indent="-457200">
              <a:buFont typeface="+mj-lt"/>
              <a:buAutoNum type="arabicPeriod"/>
            </a:pPr>
            <a:r>
              <a:rPr lang="en-US" dirty="0"/>
              <a:t>Coordinating preparedness and response efforts of LEAs with State, local, Tribal, and territorial public health departments, and other relevant agencies, to improve coordinated responses among such entities to prevent, prepare for, and respond to COVID-19.</a:t>
            </a:r>
            <a:endParaRPr lang="en-US" dirty="0" smtClean="0"/>
          </a:p>
          <a:p>
            <a:endParaRPr lang="en-US" dirty="0"/>
          </a:p>
        </p:txBody>
      </p:sp>
    </p:spTree>
    <p:extLst>
      <p:ext uri="{BB962C8B-B14F-4D97-AF65-F5344CB8AC3E}">
        <p14:creationId xmlns:p14="http://schemas.microsoft.com/office/powerpoint/2010/main" val="23407699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572"/>
            <a:ext cx="10515600" cy="1325563"/>
          </a:xfrm>
        </p:spPr>
        <p:txBody>
          <a:bodyPr/>
          <a:lstStyle/>
          <a:p>
            <a:r>
              <a:rPr lang="en-US" b="1" dirty="0" smtClean="0"/>
              <a:t>Tracking by Allowable Activity: ARP-ESSER II (Continued)</a:t>
            </a:r>
            <a:endParaRPr lang="en-US" b="1" dirty="0"/>
          </a:p>
        </p:txBody>
      </p:sp>
      <p:sp>
        <p:nvSpPr>
          <p:cNvPr id="3" name="Content Placeholder 2"/>
          <p:cNvSpPr>
            <a:spLocks noGrp="1"/>
          </p:cNvSpPr>
          <p:nvPr>
            <p:ph idx="1"/>
          </p:nvPr>
        </p:nvSpPr>
        <p:spPr>
          <a:xfrm>
            <a:off x="838200" y="1750845"/>
            <a:ext cx="10515600" cy="4351338"/>
          </a:xfrm>
        </p:spPr>
        <p:txBody>
          <a:bodyPr>
            <a:normAutofit fontScale="92500" lnSpcReduction="10000"/>
          </a:bodyPr>
          <a:lstStyle/>
          <a:p>
            <a:r>
              <a:rPr lang="en-US" dirty="0" smtClean="0"/>
              <a:t>Under the terms of the ARP-ESSER Grant, this includes:</a:t>
            </a:r>
            <a:r>
              <a:rPr lang="en-US" dirty="0" smtClean="0"/>
              <a:t> </a:t>
            </a:r>
          </a:p>
          <a:p>
            <a:pPr marL="914400" lvl="1" indent="-457200">
              <a:buAutoNum type="arabicPeriod" startAt="7"/>
            </a:pPr>
            <a:r>
              <a:rPr lang="en-US" dirty="0"/>
              <a:t>Providing principals and other school leaders with the resources necessary to address the needs of their </a:t>
            </a:r>
            <a:r>
              <a:rPr lang="en-US" dirty="0" smtClean="0"/>
              <a:t>individual schools.</a:t>
            </a:r>
          </a:p>
          <a:p>
            <a:pPr marL="914400" lvl="1" indent="-457200">
              <a:buAutoNum type="arabicPeriod" startAt="7"/>
            </a:pPr>
            <a:r>
              <a:rPr lang="en-US" dirty="0"/>
              <a:t>Activities to address the unique needs of low-income children or students, students with disabilities, English learners, racial and ethnic minorities, students experiencing homelessness, and children and youth in foster care, including how outreach and service delivery will meet the needs of each population</a:t>
            </a:r>
            <a:r>
              <a:rPr lang="en-US" dirty="0" smtClean="0"/>
              <a:t>.</a:t>
            </a:r>
          </a:p>
          <a:p>
            <a:pPr marL="914400" lvl="1" indent="-457200">
              <a:buAutoNum type="arabicPeriod" startAt="7"/>
            </a:pPr>
            <a:r>
              <a:rPr lang="en-US" dirty="0"/>
              <a:t>Developing and implementing procedures and systems to improve the preparedness and response efforts of LEAs</a:t>
            </a:r>
            <a:r>
              <a:rPr lang="en-US" dirty="0" smtClean="0"/>
              <a:t>.</a:t>
            </a:r>
          </a:p>
          <a:p>
            <a:pPr marL="914400" lvl="1" indent="-457200">
              <a:buAutoNum type="arabicPeriod" startAt="7"/>
            </a:pPr>
            <a:r>
              <a:rPr lang="en-US" dirty="0"/>
              <a:t>Training and professional development for staff of the LEA on sanitation and minimizing the spread of infectious diseases</a:t>
            </a:r>
            <a:r>
              <a:rPr lang="en-US" dirty="0" smtClean="0"/>
              <a:t>.</a:t>
            </a:r>
          </a:p>
          <a:p>
            <a:pPr marL="914400" lvl="1" indent="-457200">
              <a:buAutoNum type="arabicPeriod" startAt="7"/>
            </a:pPr>
            <a:r>
              <a:rPr lang="en-US" dirty="0"/>
              <a:t>Purchasing supplies to sanitize and clean the facilities of the LEA, including buildings operated by such LEA.</a:t>
            </a:r>
            <a:endParaRPr lang="en-US" sz="2000" dirty="0" smtClean="0"/>
          </a:p>
          <a:p>
            <a:endParaRPr lang="en-US" dirty="0"/>
          </a:p>
        </p:txBody>
      </p:sp>
    </p:spTree>
    <p:extLst>
      <p:ext uri="{BB962C8B-B14F-4D97-AF65-F5344CB8AC3E}">
        <p14:creationId xmlns:p14="http://schemas.microsoft.com/office/powerpoint/2010/main" val="162427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572"/>
            <a:ext cx="10515600" cy="1325563"/>
          </a:xfrm>
        </p:spPr>
        <p:txBody>
          <a:bodyPr/>
          <a:lstStyle/>
          <a:p>
            <a:r>
              <a:rPr lang="en-US" b="1" dirty="0" smtClean="0"/>
              <a:t>Tracking by Allowable Activity: ARP-ESSER II (Continued)</a:t>
            </a:r>
            <a:endParaRPr lang="en-US" b="1" dirty="0"/>
          </a:p>
        </p:txBody>
      </p:sp>
      <p:sp>
        <p:nvSpPr>
          <p:cNvPr id="3" name="Content Placeholder 2"/>
          <p:cNvSpPr>
            <a:spLocks noGrp="1"/>
          </p:cNvSpPr>
          <p:nvPr>
            <p:ph idx="1"/>
          </p:nvPr>
        </p:nvSpPr>
        <p:spPr>
          <a:xfrm>
            <a:off x="838200" y="1738814"/>
            <a:ext cx="10515600" cy="4351338"/>
          </a:xfrm>
        </p:spPr>
        <p:txBody>
          <a:bodyPr>
            <a:normAutofit fontScale="85000" lnSpcReduction="20000"/>
          </a:bodyPr>
          <a:lstStyle/>
          <a:p>
            <a:r>
              <a:rPr lang="en-US" dirty="0" smtClean="0"/>
              <a:t>Under the terms of the ARP-ESSER Grant, this includes:</a:t>
            </a:r>
            <a:r>
              <a:rPr lang="en-US" dirty="0" smtClean="0"/>
              <a:t> </a:t>
            </a:r>
          </a:p>
          <a:p>
            <a:pPr marL="914400" lvl="1" indent="-457200">
              <a:buAutoNum type="arabicPeriod" startAt="12"/>
            </a:pPr>
            <a:r>
              <a:rPr lang="en-US" dirty="0" smtClean="0"/>
              <a:t>Planning </a:t>
            </a:r>
            <a:r>
              <a:rPr lang="en-US" dirty="0"/>
              <a:t>for, coordinating, and implementing activities during long-term closures, including providing meals to eligible students, providing technology for online learning to all students, providing guidance for carrying out requirements under the IDEA and ensuring other education services can continue to be provided consistent with all Federal, State, and </a:t>
            </a:r>
            <a:r>
              <a:rPr lang="en-US" dirty="0" smtClean="0"/>
              <a:t>local requirements. </a:t>
            </a:r>
          </a:p>
          <a:p>
            <a:pPr marL="914400" lvl="1" indent="-457200">
              <a:buAutoNum type="arabicPeriod" startAt="12"/>
            </a:pPr>
            <a:r>
              <a:rPr lang="en-US" dirty="0"/>
              <a:t>Purchasing educational technology (including hardware, software, and connectivity) for students who are served by the LEA that aids in regular and substantive educational interaction between students and their classroom instructors, including low-income students and students with disabilities, which may include assistive technology or adaptive equipment</a:t>
            </a:r>
            <a:r>
              <a:rPr lang="en-US" dirty="0" smtClean="0"/>
              <a:t>.</a:t>
            </a:r>
          </a:p>
          <a:p>
            <a:pPr marL="914400" lvl="1" indent="-457200">
              <a:buAutoNum type="arabicPeriod" startAt="12"/>
            </a:pPr>
            <a:r>
              <a:rPr lang="en-US" dirty="0"/>
              <a:t>Providing mental health services and supports, including through the implementation of evidence based full-service community schools</a:t>
            </a:r>
            <a:r>
              <a:rPr lang="en-US" dirty="0" smtClean="0"/>
              <a:t>.</a:t>
            </a:r>
          </a:p>
          <a:p>
            <a:pPr marL="914400" lvl="1" indent="-457200">
              <a:buAutoNum type="arabicPeriod" startAt="12"/>
            </a:pPr>
            <a:r>
              <a:rPr lang="en-US" dirty="0"/>
              <a:t>Planning and implementing activities related to summer learning and enrichment and supplemental after-school programs, including providing classroom instruction or online learning during the summer months and addressing the needs of low-income students, students with disabilities, English learners, migrant students, students experiencing homelessness, and children and youth in foster care.</a:t>
            </a:r>
            <a:endParaRPr lang="en-US" dirty="0" smtClean="0"/>
          </a:p>
          <a:p>
            <a:pPr marL="914400" lvl="1" indent="-457200">
              <a:buAutoNum type="arabicPeriod" startAt="11"/>
            </a:pPr>
            <a:endParaRPr lang="en-US" dirty="0" smtClean="0"/>
          </a:p>
        </p:txBody>
      </p:sp>
    </p:spTree>
    <p:extLst>
      <p:ext uri="{BB962C8B-B14F-4D97-AF65-F5344CB8AC3E}">
        <p14:creationId xmlns:p14="http://schemas.microsoft.com/office/powerpoint/2010/main" val="611067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54572"/>
            <a:ext cx="10515600" cy="1325563"/>
          </a:xfrm>
        </p:spPr>
        <p:txBody>
          <a:bodyPr/>
          <a:lstStyle/>
          <a:p>
            <a:r>
              <a:rPr lang="en-US" b="1" dirty="0" smtClean="0"/>
              <a:t>Tracking by Allowable Activity: ARP-ESSER II (Continued)</a:t>
            </a:r>
            <a:endParaRPr lang="en-US" b="1" dirty="0"/>
          </a:p>
        </p:txBody>
      </p:sp>
      <p:sp>
        <p:nvSpPr>
          <p:cNvPr id="3" name="Content Placeholder 2"/>
          <p:cNvSpPr>
            <a:spLocks noGrp="1"/>
          </p:cNvSpPr>
          <p:nvPr>
            <p:ph idx="1"/>
          </p:nvPr>
        </p:nvSpPr>
        <p:spPr>
          <a:xfrm>
            <a:off x="838200" y="1480135"/>
            <a:ext cx="10515600" cy="4351338"/>
          </a:xfrm>
        </p:spPr>
        <p:txBody>
          <a:bodyPr>
            <a:normAutofit fontScale="70000" lnSpcReduction="20000"/>
          </a:bodyPr>
          <a:lstStyle/>
          <a:p>
            <a:r>
              <a:rPr lang="en-US" dirty="0" smtClean="0"/>
              <a:t>Under the terms of the ARP-ESSER Grant, this includes:</a:t>
            </a:r>
            <a:r>
              <a:rPr lang="en-US" dirty="0" smtClean="0"/>
              <a:t> </a:t>
            </a:r>
          </a:p>
          <a:p>
            <a:pPr marL="914400" lvl="1" indent="-457200">
              <a:buAutoNum type="arabicPeriod" startAt="16"/>
            </a:pPr>
            <a:r>
              <a:rPr lang="en-US" dirty="0"/>
              <a:t>Addressing the academic impact of lost instructional time among an LEA's students (including low-income students, students with disabilities, English learners, racial and ethnic minorities, students experiencing homelessness, and children and youth in foster care) by: a) Administering and using high-quality assessments that are valid and reliable to accurately assess students' academic progress and assist educators in meeting students' academic needs, including through differentiating instruction; b) Implementing evidence-based activities to meet the comprehensive needs of students; c) Providing information and assistance to parents and families on how they can effectively support students, including in a distance learning environment; and d) Tracking student attendance and improving student engagement in distance education</a:t>
            </a:r>
            <a:r>
              <a:rPr lang="en-US" dirty="0" smtClean="0"/>
              <a:t>. </a:t>
            </a:r>
          </a:p>
          <a:p>
            <a:pPr marL="914400" lvl="1" indent="-457200">
              <a:buAutoNum type="arabicPeriod" startAt="16"/>
            </a:pPr>
            <a:r>
              <a:rPr lang="en-US" dirty="0"/>
              <a:t>School facility repairs and improvements to enable operation of schools to reduce risk of virus transmission and exposure to environmental health hazards, and to support student health needs</a:t>
            </a:r>
            <a:r>
              <a:rPr lang="en-US" dirty="0" smtClean="0"/>
              <a:t>.</a:t>
            </a:r>
          </a:p>
          <a:p>
            <a:pPr marL="914400" lvl="1" indent="-457200">
              <a:buAutoNum type="arabicPeriod" startAt="16"/>
            </a:pPr>
            <a:r>
              <a:rPr lang="en-US" dirty="0"/>
              <a:t>Inspection, testing, maintenance, repair, replacement, and upgrade projects to improve the indoor air quality in school facilities, including mechanical and non-mechanical heating, ventilation, and air conditioning systems, filtering, purification and other air cleaning, fans, control systems, and window and door repair and replacement</a:t>
            </a:r>
            <a:r>
              <a:rPr lang="en-US" dirty="0" smtClean="0"/>
              <a:t>.</a:t>
            </a:r>
          </a:p>
          <a:p>
            <a:pPr marL="914400" lvl="1" indent="-457200">
              <a:buAutoNum type="arabicPeriod" startAt="16"/>
            </a:pPr>
            <a:r>
              <a:rPr lang="en-US" dirty="0"/>
              <a:t>Developing strategies and implementing public health protocols including, to the greatest extent practicable, policies in line with guidance from the CDC for the reopening and operation of school facilities to effectively maintain the health and safety of students, educators, and other staff</a:t>
            </a:r>
            <a:r>
              <a:rPr lang="en-US" dirty="0" smtClean="0"/>
              <a:t>.</a:t>
            </a:r>
          </a:p>
          <a:p>
            <a:pPr marL="914400" lvl="1" indent="-457200">
              <a:buAutoNum type="arabicPeriod" startAt="16"/>
            </a:pPr>
            <a:r>
              <a:rPr lang="en-US" dirty="0"/>
              <a:t>Other activities that are necessary to maintain the operation of and continuity of services in the LEA and continuing to employ existing staff of the LEA.</a:t>
            </a:r>
            <a:endParaRPr lang="en-US" dirty="0" smtClean="0"/>
          </a:p>
          <a:p>
            <a:pPr marL="914400" lvl="1" indent="-457200">
              <a:buAutoNum type="arabicPeriod" startAt="11"/>
            </a:pPr>
            <a:endParaRPr lang="en-US" dirty="0" smtClean="0"/>
          </a:p>
        </p:txBody>
      </p:sp>
    </p:spTree>
    <p:extLst>
      <p:ext uri="{BB962C8B-B14F-4D97-AF65-F5344CB8AC3E}">
        <p14:creationId xmlns:p14="http://schemas.microsoft.com/office/powerpoint/2010/main" val="1943304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Tracking by Budget Code </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Professional Salaries</a:t>
            </a:r>
          </a:p>
          <a:p>
            <a:r>
              <a:rPr lang="en-US" dirty="0" smtClean="0"/>
              <a:t>Support Staff Salaries</a:t>
            </a:r>
          </a:p>
          <a:p>
            <a:r>
              <a:rPr lang="en-US" dirty="0" smtClean="0"/>
              <a:t>Purchased Services</a:t>
            </a:r>
          </a:p>
          <a:p>
            <a:r>
              <a:rPr lang="en-US" dirty="0" smtClean="0"/>
              <a:t>Supplies and Materials</a:t>
            </a:r>
          </a:p>
          <a:p>
            <a:r>
              <a:rPr lang="en-US" dirty="0" smtClean="0"/>
              <a:t>Travel Expenses</a:t>
            </a:r>
          </a:p>
          <a:p>
            <a:r>
              <a:rPr lang="en-US" dirty="0" smtClean="0"/>
              <a:t>Employee Benefits</a:t>
            </a:r>
          </a:p>
          <a:p>
            <a:r>
              <a:rPr lang="en-US" dirty="0" smtClean="0"/>
              <a:t>Indirect Costs</a:t>
            </a:r>
          </a:p>
          <a:p>
            <a:r>
              <a:rPr lang="en-US" dirty="0" smtClean="0"/>
              <a:t>BOCES Services</a:t>
            </a:r>
          </a:p>
          <a:p>
            <a:r>
              <a:rPr lang="en-US" dirty="0" smtClean="0"/>
              <a:t>Minor Remodeling</a:t>
            </a:r>
          </a:p>
          <a:p>
            <a:r>
              <a:rPr lang="en-US" dirty="0" smtClean="0"/>
              <a:t>Equipment</a:t>
            </a:r>
            <a:endParaRPr lang="en-US" dirty="0"/>
          </a:p>
        </p:txBody>
      </p:sp>
    </p:spTree>
    <p:extLst>
      <p:ext uri="{BB962C8B-B14F-4D97-AF65-F5344CB8AC3E}">
        <p14:creationId xmlns:p14="http://schemas.microsoft.com/office/powerpoint/2010/main" val="23009362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Supporting Documentation</a:t>
            </a:r>
            <a:endParaRPr lang="en-US" b="1" dirty="0"/>
          </a:p>
        </p:txBody>
      </p:sp>
      <p:sp>
        <p:nvSpPr>
          <p:cNvPr id="3" name="Content Placeholder 2"/>
          <p:cNvSpPr>
            <a:spLocks noGrp="1"/>
          </p:cNvSpPr>
          <p:nvPr>
            <p:ph idx="1"/>
          </p:nvPr>
        </p:nvSpPr>
        <p:spPr/>
        <p:txBody>
          <a:bodyPr>
            <a:normAutofit fontScale="70000" lnSpcReduction="20000"/>
          </a:bodyPr>
          <a:lstStyle/>
          <a:p>
            <a:r>
              <a:rPr lang="en-US" dirty="0" smtClean="0"/>
              <a:t>Meeting Agendas describing how items contained in each grant were collaboratively developed (evidence can be from in-person and/or virtual meetings)</a:t>
            </a:r>
          </a:p>
          <a:p>
            <a:r>
              <a:rPr lang="en-US" dirty="0" smtClean="0"/>
              <a:t>Attendance sheets from meetings where the grant was discussed and developed that include the names and representative group of each stakeholder (In-person or virtual)</a:t>
            </a:r>
          </a:p>
          <a:p>
            <a:r>
              <a:rPr lang="en-US" dirty="0" smtClean="0"/>
              <a:t>URL to documents required to be posted to LEA website</a:t>
            </a:r>
          </a:p>
          <a:p>
            <a:r>
              <a:rPr lang="en-US" dirty="0" smtClean="0"/>
              <a:t>Any policy correlated to an expenditure incurred under the grant (if applicable – ex. </a:t>
            </a:r>
            <a:r>
              <a:rPr lang="en-US" i="1" dirty="0"/>
              <a:t>Board-approved LEA enrollment policy for youth experiencing homelessness. All policies must have been adopted after October 1, 2016, to be in compliance with amendments adopted under ESSA</a:t>
            </a:r>
            <a:r>
              <a:rPr lang="en-US" dirty="0" smtClean="0"/>
              <a:t>)</a:t>
            </a:r>
          </a:p>
          <a:p>
            <a:r>
              <a:rPr lang="en-US" dirty="0" smtClean="0"/>
              <a:t>Evidence of training provided to staff aligned with terms of a grant expenditure (Who trained the staff, who was trained, dates and agendas/attendance)</a:t>
            </a:r>
          </a:p>
          <a:p>
            <a:r>
              <a:rPr lang="en-US" dirty="0" smtClean="0"/>
              <a:t>Descriptions of any programs paid for with grant funds, how such programs met the terms of the grants, how many staff were involved in each program, how many students were impacted by each program, how was student engagement in the program monitored and measured</a:t>
            </a:r>
          </a:p>
          <a:p>
            <a:r>
              <a:rPr lang="en-US" dirty="0" smtClean="0"/>
              <a:t>Description of how the LEA plans to continue to meet the needs of students impacted by grant funded activities upon the conclusion of the grant term</a:t>
            </a:r>
          </a:p>
          <a:p>
            <a:endParaRPr lang="en-US" dirty="0" smtClean="0"/>
          </a:p>
          <a:p>
            <a:endParaRPr lang="en-US" dirty="0"/>
          </a:p>
        </p:txBody>
      </p:sp>
    </p:spTree>
    <p:extLst>
      <p:ext uri="{BB962C8B-B14F-4D97-AF65-F5344CB8AC3E}">
        <p14:creationId xmlns:p14="http://schemas.microsoft.com/office/powerpoint/2010/main" val="39865141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Take-</a:t>
            </a:r>
            <a:r>
              <a:rPr lang="en-US" b="1" dirty="0" err="1" smtClean="0"/>
              <a:t>Away’s</a:t>
            </a:r>
            <a:endParaRPr lang="en-US" b="1" dirty="0"/>
          </a:p>
        </p:txBody>
      </p:sp>
      <p:sp>
        <p:nvSpPr>
          <p:cNvPr id="3" name="Content Placeholder 2"/>
          <p:cNvSpPr>
            <a:spLocks noGrp="1"/>
          </p:cNvSpPr>
          <p:nvPr>
            <p:ph idx="1"/>
          </p:nvPr>
        </p:nvSpPr>
        <p:spPr/>
        <p:txBody>
          <a:bodyPr>
            <a:normAutofit fontScale="92500" lnSpcReduction="20000"/>
          </a:bodyPr>
          <a:lstStyle/>
          <a:p>
            <a:r>
              <a:rPr lang="en-US" dirty="0" smtClean="0"/>
              <a:t>Make copies (digital) of everything related to items contained in the grant as you go</a:t>
            </a:r>
          </a:p>
          <a:p>
            <a:r>
              <a:rPr lang="en-US" dirty="0" smtClean="0"/>
              <a:t>Maintain a clear record trail of what is purchased and what category it falls under</a:t>
            </a:r>
          </a:p>
          <a:p>
            <a:r>
              <a:rPr lang="en-US" dirty="0" smtClean="0"/>
              <a:t>Keep agendas/minutes/attendance from any meeting in which the items in the grant were discussed, including who the representatives of each stakeholder group are</a:t>
            </a:r>
          </a:p>
          <a:p>
            <a:r>
              <a:rPr lang="en-US" dirty="0" smtClean="0"/>
              <a:t>Recommendation (mine) – Track changes to each grant and submit amendments as infrequently as you must (keep them to a minimum)</a:t>
            </a:r>
          </a:p>
          <a:p>
            <a:r>
              <a:rPr lang="en-US" dirty="0" smtClean="0"/>
              <a:t>Be sure to be as detailed in your description of each change to the original FS-10 as possible – NYSED appears to be really digging into the details on what is being purchased and exactly what it costs </a:t>
            </a:r>
            <a:endParaRPr lang="en-US" dirty="0"/>
          </a:p>
        </p:txBody>
      </p:sp>
    </p:spTree>
    <p:extLst>
      <p:ext uri="{BB962C8B-B14F-4D97-AF65-F5344CB8AC3E}">
        <p14:creationId xmlns:p14="http://schemas.microsoft.com/office/powerpoint/2010/main" val="1344386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a:t>
            </a:r>
            <a:endParaRPr lang="en-US" b="1" dirty="0"/>
          </a:p>
        </p:txBody>
      </p:sp>
      <p:sp>
        <p:nvSpPr>
          <p:cNvPr id="3" name="Content Placeholder 2"/>
          <p:cNvSpPr>
            <a:spLocks noGrp="1"/>
          </p:cNvSpPr>
          <p:nvPr>
            <p:ph idx="1"/>
          </p:nvPr>
        </p:nvSpPr>
        <p:spPr/>
        <p:txBody>
          <a:bodyPr/>
          <a:lstStyle/>
          <a:p>
            <a:r>
              <a:rPr lang="en-US" dirty="0" smtClean="0"/>
              <a:t>As we start to see exactly what the “monitors” are asking for when this process starts this spring we will seek to provide opportunities through Curriculum Council to bring those experiencing each level of review together to share experiences and assist each other in moving through these as quickly and efficiently as possible</a:t>
            </a:r>
          </a:p>
          <a:p>
            <a:pPr marL="0" indent="0">
              <a:buNone/>
            </a:pPr>
            <a:endParaRPr lang="en-US" dirty="0"/>
          </a:p>
        </p:txBody>
      </p:sp>
    </p:spTree>
    <p:extLst>
      <p:ext uri="{BB962C8B-B14F-4D97-AF65-F5344CB8AC3E}">
        <p14:creationId xmlns:p14="http://schemas.microsoft.com/office/powerpoint/2010/main" val="1105370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TotalTime>
  <Words>2389</Words>
  <Application>Microsoft Office PowerPoint</Application>
  <PresentationFormat>Widescreen</PresentationFormat>
  <Paragraphs>108</Paragraphs>
  <Slides>16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NYSED CARES Act  Desk Monitoring: Preparing for What Lies Ahead</vt:lpstr>
      <vt:lpstr>Create a Clear Table of Contents for Each Grant</vt:lpstr>
      <vt:lpstr>Maintain Clear Documentation </vt:lpstr>
      <vt:lpstr>Tracking by Allowable Activity: GEER II</vt:lpstr>
      <vt:lpstr>Tracking by Allowable Activity: CRRSA-ESSER II</vt:lpstr>
      <vt:lpstr>Tracking by Allowable Activity: CRRSA-ESSER II (Continued)</vt:lpstr>
      <vt:lpstr>Tracking by Allowable Activity: CRRSA-ESSER II (Continued)</vt:lpstr>
      <vt:lpstr>Tracking by Allowable Activity: CRRSA-ESSER II (Continued)</vt:lpstr>
      <vt:lpstr>Tracking by Allowable Activity: ARP-ESSER II</vt:lpstr>
      <vt:lpstr>Tracking by Allowable Activity: ARP-ESSER II (Continued)</vt:lpstr>
      <vt:lpstr>Tracking by Allowable Activity: ARP-ESSER II (Continued)</vt:lpstr>
      <vt:lpstr>Tracking by Allowable Activity: ARP-ESSER II (Continued)</vt:lpstr>
      <vt:lpstr>Tracking by Budget Code </vt:lpstr>
      <vt:lpstr>Supporting Documentation</vt:lpstr>
      <vt:lpstr>Take-Away’s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NYSED Desk Monitoring Preparing for What Lies Ahead</dc:title>
  <dc:creator>Meinster, Alan</dc:creator>
  <cp:lastModifiedBy>Meinster, Alan</cp:lastModifiedBy>
  <cp:revision>16</cp:revision>
  <dcterms:created xsi:type="dcterms:W3CDTF">2023-01-03T14:27:52Z</dcterms:created>
  <dcterms:modified xsi:type="dcterms:W3CDTF">2023-01-03T17:21:27Z</dcterms:modified>
</cp:coreProperties>
</file>