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7023100" cy="9309100"/>
  <p:embeddedFontLst>
    <p:embeddedFont>
      <p:font typeface="Lato" panose="020B0604020202020204" charset="0"/>
      <p:regular r:id="rId15"/>
      <p:bold r:id="rId16"/>
      <p:italic r:id="rId17"/>
      <p:boldItalic r:id="rId18"/>
    </p:embeddedFont>
    <p:embeddedFont>
      <p:font typeface="Raleway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D29F4B-8EEB-4E4C-99C7-8D5EF89A7256}">
  <a:tblStyle styleId="{C4D29F4B-8EEB-4E4C-99C7-8D5EF89A72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38A133C-B798-44AB-9198-11AAA070DA1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5B929FF-2A7E-4C13-8D6E-20503CA54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41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93308" rIns="93308" bIns="9330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8dac4136d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8dac4136da_0_36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8dac4136da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8dac4136da_0_66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8dac4136d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8dac4136da_0_12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r>
              <a:rPr lang="en"/>
              <a:t>Data is for 2016-2019</a:t>
            </a:r>
            <a:endParaRPr/>
          </a:p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8dac4136d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8dac4136da_0_7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8dac4136da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8dac4136da_0_34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8dac4136da_0_1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8dac4136da_0_151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8dac4136da_0_1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8dac4136da_0_1517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8dac4136da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8dac4136da_0_25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8dac4136d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8dac4136da_0_42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8dac4136da_0_1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8dac4136da_0_1523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1909650" y="630225"/>
            <a:ext cx="6793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Current State of Mental Health in School</a:t>
            </a: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Kelly Zinn, DSW, LMSW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663" y="250925"/>
            <a:ext cx="6462674" cy="41195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2634450" y="4370525"/>
            <a:ext cx="387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 https://ymhproject.org/mental-health/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9500" y="548400"/>
            <a:ext cx="3061500" cy="129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Health Concerns: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Pre-Pandemic</a:t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848" y="0"/>
            <a:ext cx="382575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1 in 6 children, aged 2-8, has a mental, behavioral, or developmental disorder (CDC, 2019)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375" y="94225"/>
            <a:ext cx="6295251" cy="455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1895700" y="4644475"/>
            <a:ext cx="535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 https://www.cdc.gov/childrensmentalhealth/data.html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Mental Health Concerns</a:t>
            </a:r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body" idx="1"/>
          </p:nvPr>
        </p:nvSpPr>
        <p:spPr>
          <a:xfrm>
            <a:off x="1303800" y="1474300"/>
            <a:ext cx="7030500" cy="35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52"/>
              <a:t>A National Emergency in Child &amp; Adolescent Mental Health  (AAP–AACAP-CHA, 2021)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Most common concerns: depression, anxiety, suicidal ideation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Anxiety rates in children have doubled since the start of the pandemic (USPSTF, 2022)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USPSTF is recommending pediatricians screen all children ages 8+ for anxiety, 12+ for depression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Less than ⅔ of children experiencing mental health challenges access professional help (Radez et al, 2021)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On average, parents/caregivers wait between 2-8 years from the onset of symptoms before seeking help (Koplewicz, 2021)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52"/>
              <a:t>Challenging behaviors are often masking underlying mental health conditions  </a:t>
            </a:r>
            <a:endParaRPr sz="3052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Emotional &amp; Behavioral Challenges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body" idx="1"/>
          </p:nvPr>
        </p:nvSpPr>
        <p:spPr>
          <a:xfrm>
            <a:off x="947850" y="1226625"/>
            <a:ext cx="7624800" cy="39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8"/>
              <a:t>Preschool-aged children: </a:t>
            </a:r>
            <a:endParaRPr sz="1508"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1508"/>
              <a:t>Disruption to physiologic functions (i.e. sleep, toileting, feeding),  increased separation anxiety, regression of skills, irritability, social withdrawal (AAP, 2022)</a:t>
            </a:r>
            <a:endParaRPr sz="1508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8"/>
              <a:t>Elementary school-aged children: </a:t>
            </a:r>
            <a:endParaRPr sz="1508"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1508"/>
              <a:t>Clinginess, attention seeking, increased dependence on parents (AAP, 2022)</a:t>
            </a:r>
            <a:endParaRPr sz="1508"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8"/>
              <a:t>In 2020 children aged 5-11 exhibited a 24% increase in mental health-related ER visits as compared to 2019 (CDC, 2022)</a:t>
            </a:r>
            <a:endParaRPr sz="1508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8"/>
              <a:t>Middle and high school-aged children:</a:t>
            </a:r>
            <a:endParaRPr sz="1508"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1508"/>
              <a:t>Increased prevalence of eating disorders and tic disorders (particularly in females), as well as depression, anxiety, trauma, stress, and obsessive-compulsive disorders (AAP, 2022)</a:t>
            </a:r>
            <a:endParaRPr sz="1508"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8"/>
              <a:t>In 2020 children aged 12-17 exhibited a 31% increase in mental health-related ER visits as compared to 2019 (CDC, 2022)</a:t>
            </a:r>
            <a:endParaRPr sz="1508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306650" y="575950"/>
            <a:ext cx="84249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00"/>
              <a:t>Student-reported obstacles to learning (YouthTruth, 2022)</a:t>
            </a:r>
            <a:endParaRPr sz="2100"/>
          </a:p>
        </p:txBody>
      </p:sp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288" y="1127725"/>
            <a:ext cx="6963413" cy="353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82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Health Support in Schools</a:t>
            </a:r>
            <a:endParaRPr/>
          </a:p>
        </p:txBody>
      </p:sp>
      <p:graphicFrame>
        <p:nvGraphicFramePr>
          <p:cNvPr id="121" name="Google Shape;121;p21"/>
          <p:cNvGraphicFramePr/>
          <p:nvPr/>
        </p:nvGraphicFramePr>
        <p:xfrm>
          <a:off x="1470563" y="1791175"/>
          <a:ext cx="6202875" cy="2651650"/>
        </p:xfrm>
        <a:graphic>
          <a:graphicData uri="http://schemas.openxmlformats.org/drawingml/2006/table">
            <a:tbl>
              <a:tblPr>
                <a:noFill/>
                <a:tableStyleId>{C4D29F4B-8EEB-4E4C-99C7-8D5EF89A7256}</a:tableStyleId>
              </a:tblPr>
              <a:tblGrid>
                <a:gridCol w="206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School Based Mental Health Providers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Recommended Ratio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Ratio in New York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School Counselors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1:250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1:350 (ASCA, 20-21)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School Psychologists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1:500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1:638 (NASP, 20-21)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School Social Workers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1:250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1:773 (USDOE, 15-16)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48025" y="557550"/>
            <a:ext cx="3997800" cy="6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Considerations </a:t>
            </a: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181200" y="1143000"/>
            <a:ext cx="4064700" cy="3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In the wake of the pandemic, it is important to consider: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The disproportionately negative impact on under resourced populations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Special populations: youth in the LGBTQ+ community, involved in the juvenile justice system, &amp; the child welfare system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The Pair of ACEs: Adverse Childhood Experiences &amp; Adverse Community Environments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Home environment - including parent/caregiver mental health, increase in substance use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Pre-existing mental health, learning, and behavioral challenges may have been exacerbated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Prevalence of risk &amp; protective factors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Individual temperament &amp; ability to self-regulate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300"/>
              <a:t>Grief &amp; loss</a:t>
            </a:r>
            <a:endParaRPr sz="43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8" name="Google Shape;128;p22" descr="page7image25943505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450" y="473900"/>
            <a:ext cx="4195700" cy="41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Can Be Opportunities</a:t>
            </a:r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3608850" y="1404925"/>
            <a:ext cx="52428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Reframe mental health, destigmatize &amp; work towards wellness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Build support into the structure of schools through SEL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Believe in the capacity of the school community to foster resilience through relationship development &amp; growth mindset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5" name="Google Shape;13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7625"/>
            <a:ext cx="3336551" cy="279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497</Words>
  <Application>Microsoft Office PowerPoint</Application>
  <PresentationFormat>On-screen Show (16:9)</PresentationFormat>
  <Paragraphs>55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Lato</vt:lpstr>
      <vt:lpstr>Raleway</vt:lpstr>
      <vt:lpstr>Swiss</vt:lpstr>
      <vt:lpstr>The Current State of Mental Health in School</vt:lpstr>
      <vt:lpstr>PowerPoint Presentation</vt:lpstr>
      <vt:lpstr>Mental Health Concerns: Pre-Pandemic</vt:lpstr>
      <vt:lpstr>PowerPoint Presentation</vt:lpstr>
      <vt:lpstr>Current Mental Health Concerns</vt:lpstr>
      <vt:lpstr>Emotional &amp; Behavioral Challenges</vt:lpstr>
      <vt:lpstr>Student-reported obstacles to learning (YouthTruth, 2022)</vt:lpstr>
      <vt:lpstr>PowerPoint Presentation</vt:lpstr>
      <vt:lpstr>Mental Health Support in Schools</vt:lpstr>
      <vt:lpstr>Special Considerations </vt:lpstr>
      <vt:lpstr>Challenges Can Be Opportunities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Current State of Mental Health in School</dc:title>
  <dc:creator>Clock, Shannon</dc:creator>
  <cp:lastModifiedBy>Clock, Shannon</cp:lastModifiedBy>
  <cp:revision>3</cp:revision>
  <cp:lastPrinted>2023-01-03T16:43:10Z</cp:lastPrinted>
  <dcterms:modified xsi:type="dcterms:W3CDTF">2023-01-03T16:45:58Z</dcterms:modified>
</cp:coreProperties>
</file>