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13"/>
  </p:notesMasterIdLst>
  <p:handoutMasterIdLst>
    <p:handoutMasterId r:id="rId14"/>
  </p:handoutMasterIdLst>
  <p:sldIdLst>
    <p:sldId id="256" r:id="rId5"/>
    <p:sldId id="298" r:id="rId6"/>
    <p:sldId id="306" r:id="rId7"/>
    <p:sldId id="261" r:id="rId8"/>
    <p:sldId id="308" r:id="rId9"/>
    <p:sldId id="307" r:id="rId10"/>
    <p:sldId id="296" r:id="rId11"/>
    <p:sldId id="292" r:id="rId12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50564F-E098-4FAB-A1D5-61B885E684A6}">
          <p14:sldIdLst>
            <p14:sldId id="256"/>
            <p14:sldId id="298"/>
            <p14:sldId id="306"/>
            <p14:sldId id="261"/>
            <p14:sldId id="308"/>
            <p14:sldId id="307"/>
            <p14:sldId id="296"/>
            <p14:sldId id="2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249" autoAdjust="0"/>
  </p:normalViewPr>
  <p:slideViewPr>
    <p:cSldViewPr snapToGrid="0" showGuides="1">
      <p:cViewPr varScale="1">
        <p:scale>
          <a:sx n="84" d="100"/>
          <a:sy n="84" d="100"/>
        </p:scale>
        <p:origin x="355" y="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0" d="100"/>
          <a:sy n="60" d="100"/>
        </p:scale>
        <p:origin x="3187" y="43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4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F07F19-1F50-4B42-A7A0-278DF9D25BB1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2EE95FC5-CD6B-4A50-9262-DC414E16C3EA}">
      <dgm:prSet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Who is the BRC?</a:t>
          </a:r>
          <a:endParaRPr lang="en-US" dirty="0">
            <a:solidFill>
              <a:schemeClr val="tx1">
                <a:alpha val="60000"/>
              </a:schemeClr>
            </a:solidFill>
          </a:endParaRPr>
        </a:p>
      </dgm:t>
    </dgm:pt>
    <dgm:pt modelId="{75374347-884B-4721-8CFF-DF080F5B1C79}" type="parTrans" cxnId="{B3F19EC2-A372-4EC3-BFE0-C62FFDFE3DF6}">
      <dgm:prSet/>
      <dgm:spPr/>
      <dgm:t>
        <a:bodyPr/>
        <a:lstStyle/>
        <a:p>
          <a:endParaRPr lang="en-US"/>
        </a:p>
      </dgm:t>
    </dgm:pt>
    <dgm:pt modelId="{C99EBBB1-E916-471C-83C9-ABE85B42AC26}" type="sibTrans" cxnId="{B3F19EC2-A372-4EC3-BFE0-C62FFDFE3DF6}">
      <dgm:prSet/>
      <dgm:spPr/>
      <dgm:t>
        <a:bodyPr/>
        <a:lstStyle/>
        <a:p>
          <a:endParaRPr lang="en-US"/>
        </a:p>
      </dgm:t>
    </dgm:pt>
    <dgm:pt modelId="{F05611F0-8256-4954-B6CB-ED6B4F2DD397}">
      <dgm:prSet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What’s been said and done…</a:t>
          </a:r>
          <a:endParaRPr lang="en-US" dirty="0">
            <a:solidFill>
              <a:schemeClr val="tx1">
                <a:alpha val="60000"/>
              </a:schemeClr>
            </a:solidFill>
          </a:endParaRPr>
        </a:p>
      </dgm:t>
    </dgm:pt>
    <dgm:pt modelId="{CD7328D6-9FAE-4506-9BDB-E06A571EC1D4}" type="parTrans" cxnId="{914FACD2-336A-4471-9E99-312B3F8EAB04}">
      <dgm:prSet/>
      <dgm:spPr/>
      <dgm:t>
        <a:bodyPr/>
        <a:lstStyle/>
        <a:p>
          <a:endParaRPr lang="en-US"/>
        </a:p>
      </dgm:t>
    </dgm:pt>
    <dgm:pt modelId="{6BD5265A-8333-420D-BDB2-65F10B3EBD76}" type="sibTrans" cxnId="{914FACD2-336A-4471-9E99-312B3F8EAB04}">
      <dgm:prSet/>
      <dgm:spPr/>
      <dgm:t>
        <a:bodyPr/>
        <a:lstStyle/>
        <a:p>
          <a:endParaRPr lang="en-US"/>
        </a:p>
      </dgm:t>
    </dgm:pt>
    <dgm:pt modelId="{22625139-F93A-4F3F-A7AA-4923A01AEDF3}">
      <dgm:prSet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Guiding Questions</a:t>
          </a:r>
          <a:endParaRPr lang="en-US" dirty="0">
            <a:solidFill>
              <a:schemeClr val="tx1">
                <a:alpha val="60000"/>
              </a:schemeClr>
            </a:solidFill>
          </a:endParaRPr>
        </a:p>
      </dgm:t>
    </dgm:pt>
    <dgm:pt modelId="{F549A0EB-6BE9-4749-8336-B02A279AE302}" type="parTrans" cxnId="{FC7721F0-429B-4CE7-BE98-C2F3C41FE9C7}">
      <dgm:prSet/>
      <dgm:spPr/>
      <dgm:t>
        <a:bodyPr/>
        <a:lstStyle/>
        <a:p>
          <a:endParaRPr lang="en-US"/>
        </a:p>
      </dgm:t>
    </dgm:pt>
    <dgm:pt modelId="{A8E2FA08-4DD4-4654-A85D-9A99162D6201}" type="sibTrans" cxnId="{FC7721F0-429B-4CE7-BE98-C2F3C41FE9C7}">
      <dgm:prSet/>
      <dgm:spPr/>
      <dgm:t>
        <a:bodyPr/>
        <a:lstStyle/>
        <a:p>
          <a:endParaRPr lang="en-US"/>
        </a:p>
      </dgm:t>
    </dgm:pt>
    <dgm:pt modelId="{140952D0-0E1D-4F48-9F16-53581487CFA0}">
      <dgm:prSet/>
      <dgm:spPr/>
      <dgm:t>
        <a:bodyPr/>
        <a:lstStyle/>
        <a:p>
          <a:r>
            <a:rPr lang="en-US" dirty="0" smtClean="0">
              <a:solidFill>
                <a:schemeClr val="accent1">
                  <a:lumMod val="50000"/>
                </a:schemeClr>
              </a:solidFill>
            </a:rPr>
            <a:t>Staying Connected to the Work</a:t>
          </a:r>
          <a:endParaRPr lang="en-US" dirty="0">
            <a:solidFill>
              <a:schemeClr val="tx1">
                <a:alpha val="60000"/>
              </a:schemeClr>
            </a:solidFill>
          </a:endParaRPr>
        </a:p>
      </dgm:t>
    </dgm:pt>
    <dgm:pt modelId="{790C446F-6917-41E7-BE01-7AFE2676D505}" type="parTrans" cxnId="{B07163E8-ADEC-492A-8F07-7E5786AB23AE}">
      <dgm:prSet/>
      <dgm:spPr/>
      <dgm:t>
        <a:bodyPr/>
        <a:lstStyle/>
        <a:p>
          <a:endParaRPr lang="en-US"/>
        </a:p>
      </dgm:t>
    </dgm:pt>
    <dgm:pt modelId="{2804F27C-9BA9-4D07-AB02-74BE7DFA2C0E}" type="sibTrans" cxnId="{B07163E8-ADEC-492A-8F07-7E5786AB23AE}">
      <dgm:prSet/>
      <dgm:spPr/>
      <dgm:t>
        <a:bodyPr/>
        <a:lstStyle/>
        <a:p>
          <a:endParaRPr lang="en-US"/>
        </a:p>
      </dgm:t>
    </dgm:pt>
    <dgm:pt modelId="{539F0B2D-763D-4639-B4AA-CC4EE0B8029F}" type="pres">
      <dgm:prSet presAssocID="{D0F07F19-1F50-4B42-A7A0-278DF9D25BB1}" presName="root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57C5FD-BC94-4852-B3EC-3A72C51988CA}" type="pres">
      <dgm:prSet presAssocID="{2EE95FC5-CD6B-4A50-9262-DC414E16C3EA}" presName="compNode" presStyleCnt="0"/>
      <dgm:spPr/>
    </dgm:pt>
    <dgm:pt modelId="{8D5BCCB0-FE2C-4B39-92FA-86E015360BFE}" type="pres">
      <dgm:prSet presAssocID="{2EE95FC5-CD6B-4A50-9262-DC414E16C3EA}" presName="bgRect" presStyleLbl="bgShp" presStyleIdx="0" presStyleCnt="4"/>
      <dgm:spPr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</dgm:spPr>
    </dgm:pt>
    <dgm:pt modelId="{B970FC54-593D-4FE9-AFCD-C77EE53A4F01}" type="pres">
      <dgm:prSet presAssocID="{2EE95FC5-CD6B-4A50-9262-DC414E16C3EA}" presName="iconRect" presStyleLbl="node1" presStyleIdx="0" presStyleCnt="4"/>
      <dgm:spPr>
        <a:blipFill dpi="0" rotWithShape="1">
          <a:blip xmlns:r="http://schemas.openxmlformats.org/officeDocument/2006/relationships"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Pencil"/>
        </a:ext>
      </dgm:extLst>
    </dgm:pt>
    <dgm:pt modelId="{8B0477A4-6C5F-46E6-8910-A51FA1F661B5}" type="pres">
      <dgm:prSet presAssocID="{2EE95FC5-CD6B-4A50-9262-DC414E16C3EA}" presName="spaceRect" presStyleCnt="0"/>
      <dgm:spPr/>
    </dgm:pt>
    <dgm:pt modelId="{1002F504-21FD-4710-AB54-6DD4AE8B1DEB}" type="pres">
      <dgm:prSet presAssocID="{2EE95FC5-CD6B-4A50-9262-DC414E16C3EA}" presName="parTx" presStyleLbl="revTx" presStyleIdx="0" presStyleCnt="4" custLinFactNeighborX="-284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C5D2D154-D04C-4060-B371-4FA5C99B7538}" type="pres">
      <dgm:prSet presAssocID="{C99EBBB1-E916-471C-83C9-ABE85B42AC26}" presName="sibTrans" presStyleCnt="0"/>
      <dgm:spPr/>
    </dgm:pt>
    <dgm:pt modelId="{815AA52A-6D18-4177-AE6D-E0559FAFDE78}" type="pres">
      <dgm:prSet presAssocID="{22625139-F93A-4F3F-A7AA-4923A01AEDF3}" presName="compNode" presStyleCnt="0"/>
      <dgm:spPr/>
    </dgm:pt>
    <dgm:pt modelId="{A8176E5D-B119-4234-91AB-EFE9C2CF80B7}" type="pres">
      <dgm:prSet presAssocID="{22625139-F93A-4F3F-A7AA-4923A01AEDF3}" presName="bgRect" presStyleLbl="bgShp" presStyleIdx="1" presStyleCnt="4" custLinFactNeighborX="-503"/>
      <dgm:spPr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</dgm:spPr>
    </dgm:pt>
    <dgm:pt modelId="{DB85AE0A-C466-4604-9C2E-87F8EA52DD0F}" type="pres">
      <dgm:prSet presAssocID="{22625139-F93A-4F3F-A7AA-4923A01AEDF3}" presName="iconRect" presStyleLbl="node1" presStyleIdx="1" presStyleCnt="4"/>
      <dgm:spPr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/>
    </dgm:pt>
    <dgm:pt modelId="{A8722341-C6F1-4D89-89A6-4EF02F8B76E1}" type="pres">
      <dgm:prSet presAssocID="{22625139-F93A-4F3F-A7AA-4923A01AEDF3}" presName="spaceRect" presStyleCnt="0"/>
      <dgm:spPr/>
    </dgm:pt>
    <dgm:pt modelId="{5A5E0268-7557-41F6-A6CC-892DF11AAC18}" type="pres">
      <dgm:prSet presAssocID="{22625139-F93A-4F3F-A7AA-4923A01AEDF3}" presName="parTx" presStyleLbl="revTx" presStyleIdx="1" presStyleCnt="4" custLinFactNeighborX="-284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5ACA2613-1755-4541-BF52-A7AD043980F4}" type="pres">
      <dgm:prSet presAssocID="{A8E2FA08-4DD4-4654-A85D-9A99162D6201}" presName="sibTrans" presStyleCnt="0"/>
      <dgm:spPr/>
    </dgm:pt>
    <dgm:pt modelId="{0E0B23C8-D5E1-4B41-BDA7-2CE57755BE6A}" type="pres">
      <dgm:prSet presAssocID="{F05611F0-8256-4954-B6CB-ED6B4F2DD397}" presName="compNode" presStyleCnt="0"/>
      <dgm:spPr/>
    </dgm:pt>
    <dgm:pt modelId="{CD05AFB1-E184-456B-B0D2-9C36C4272D02}" type="pres">
      <dgm:prSet presAssocID="{F05611F0-8256-4954-B6CB-ED6B4F2DD397}" presName="bgRect" presStyleLbl="bgShp" presStyleIdx="2" presStyleCnt="4"/>
      <dgm:spPr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</dgm:spPr>
    </dgm:pt>
    <dgm:pt modelId="{74FDC127-8DFD-4460-AE93-0411105DEB60}" type="pres">
      <dgm:prSet presAssocID="{F05611F0-8256-4954-B6CB-ED6B4F2DD397}" presName="iconRect" presStyleLbl="node1" presStyleIdx="2" presStyleCnt="4"/>
      <dgm:spPr>
        <a:blipFill rotWithShape="1">
          <a:blip xmlns:r="http://schemas.openxmlformats.org/officeDocument/2006/relationships" r:embed="rId4"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/>
    </dgm:pt>
    <dgm:pt modelId="{58414D7F-A9B2-47FB-8B18-5EF591AE26CC}" type="pres">
      <dgm:prSet presAssocID="{F05611F0-8256-4954-B6CB-ED6B4F2DD397}" presName="spaceRect" presStyleCnt="0"/>
      <dgm:spPr/>
    </dgm:pt>
    <dgm:pt modelId="{1A91019B-6FF6-4E88-A622-AA77E19BE965}" type="pres">
      <dgm:prSet presAssocID="{F05611F0-8256-4954-B6CB-ED6B4F2DD397}" presName="parTx" presStyleLbl="revTx" presStyleIdx="2" presStyleCnt="4" custLinFactNeighborX="-284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7016EE3B-7F4A-42C5-A09F-919C1401C4BC}" type="pres">
      <dgm:prSet presAssocID="{6BD5265A-8333-420D-BDB2-65F10B3EBD76}" presName="sibTrans" presStyleCnt="0"/>
      <dgm:spPr/>
    </dgm:pt>
    <dgm:pt modelId="{D58F1FE7-CDEB-42F6-BC01-82FB71EDF9C0}" type="pres">
      <dgm:prSet presAssocID="{140952D0-0E1D-4F48-9F16-53581487CFA0}" presName="compNode" presStyleCnt="0"/>
      <dgm:spPr/>
    </dgm:pt>
    <dgm:pt modelId="{A102E018-9C2C-4317-8572-9362E8FC1AF8}" type="pres">
      <dgm:prSet presAssocID="{140952D0-0E1D-4F48-9F16-53581487CFA0}" presName="bgRect" presStyleLbl="bgShp" presStyleIdx="3" presStyleCnt="4" custLinFactNeighborX="503" custLinFactNeighborY="106"/>
      <dgm:spPr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</dgm:spPr>
    </dgm:pt>
    <dgm:pt modelId="{3353CF1D-5822-47BA-A6C2-AC7DC94D5A9C}" type="pres">
      <dgm:prSet presAssocID="{140952D0-0E1D-4F48-9F16-53581487CFA0}" presName="iconRect" presStyleLbl="node1" presStyleIdx="3" presStyleCnt="4"/>
      <dgm:spPr>
        <a:blipFill rotWithShape="1">
          <a:blip xmlns:r="http://schemas.openxmlformats.org/officeDocument/2006/relationships" r:embed="rId5"/>
          <a:stretch>
            <a:fillRect/>
          </a:stretch>
        </a:blipFill>
        <a:ln>
          <a:noFill/>
        </a:ln>
      </dgm:spPr>
      <dgm:t>
        <a:bodyPr/>
        <a:lstStyle/>
        <a:p>
          <a:endParaRPr lang="en-US"/>
        </a:p>
      </dgm:t>
      <dgm:extLst/>
    </dgm:pt>
    <dgm:pt modelId="{0326715C-7787-454B-B5D4-2E4B73514584}" type="pres">
      <dgm:prSet presAssocID="{140952D0-0E1D-4F48-9F16-53581487CFA0}" presName="spaceRect" presStyleCnt="0"/>
      <dgm:spPr/>
    </dgm:pt>
    <dgm:pt modelId="{B05634FC-081B-4BC5-BE4E-70E96448CBC7}" type="pres">
      <dgm:prSet presAssocID="{140952D0-0E1D-4F48-9F16-53581487CFA0}" presName="parTx" presStyleLbl="revTx" presStyleIdx="3" presStyleCnt="4" custLinFactNeighborX="-2848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</dgm:ptLst>
  <dgm:cxnLst>
    <dgm:cxn modelId="{D122F5E6-DF61-45AE-9ADD-FA5CE092D0F1}" type="presOf" srcId="{2EE95FC5-CD6B-4A50-9262-DC414E16C3EA}" destId="{1002F504-21FD-4710-AB54-6DD4AE8B1DEB}" srcOrd="0" destOrd="0" presId="urn:microsoft.com/office/officeart/2018/2/layout/IconVerticalSolidList"/>
    <dgm:cxn modelId="{FC7721F0-429B-4CE7-BE98-C2F3C41FE9C7}" srcId="{D0F07F19-1F50-4B42-A7A0-278DF9D25BB1}" destId="{22625139-F93A-4F3F-A7AA-4923A01AEDF3}" srcOrd="1" destOrd="0" parTransId="{F549A0EB-6BE9-4749-8336-B02A279AE302}" sibTransId="{A8E2FA08-4DD4-4654-A85D-9A99162D6201}"/>
    <dgm:cxn modelId="{914FACD2-336A-4471-9E99-312B3F8EAB04}" srcId="{D0F07F19-1F50-4B42-A7A0-278DF9D25BB1}" destId="{F05611F0-8256-4954-B6CB-ED6B4F2DD397}" srcOrd="2" destOrd="0" parTransId="{CD7328D6-9FAE-4506-9BDB-E06A571EC1D4}" sibTransId="{6BD5265A-8333-420D-BDB2-65F10B3EBD76}"/>
    <dgm:cxn modelId="{B3F19EC2-A372-4EC3-BFE0-C62FFDFE3DF6}" srcId="{D0F07F19-1F50-4B42-A7A0-278DF9D25BB1}" destId="{2EE95FC5-CD6B-4A50-9262-DC414E16C3EA}" srcOrd="0" destOrd="0" parTransId="{75374347-884B-4721-8CFF-DF080F5B1C79}" sibTransId="{C99EBBB1-E916-471C-83C9-ABE85B42AC26}"/>
    <dgm:cxn modelId="{8D625A77-016E-4A57-877A-55BB29C0F2C4}" type="presOf" srcId="{F05611F0-8256-4954-B6CB-ED6B4F2DD397}" destId="{1A91019B-6FF6-4E88-A622-AA77E19BE965}" srcOrd="0" destOrd="0" presId="urn:microsoft.com/office/officeart/2018/2/layout/IconVerticalSolidList"/>
    <dgm:cxn modelId="{B07163E8-ADEC-492A-8F07-7E5786AB23AE}" srcId="{D0F07F19-1F50-4B42-A7A0-278DF9D25BB1}" destId="{140952D0-0E1D-4F48-9F16-53581487CFA0}" srcOrd="3" destOrd="0" parTransId="{790C446F-6917-41E7-BE01-7AFE2676D505}" sibTransId="{2804F27C-9BA9-4D07-AB02-74BE7DFA2C0E}"/>
    <dgm:cxn modelId="{C387568E-3189-4F3B-8A7E-4D9E945134CD}" type="presOf" srcId="{22625139-F93A-4F3F-A7AA-4923A01AEDF3}" destId="{5A5E0268-7557-41F6-A6CC-892DF11AAC18}" srcOrd="0" destOrd="0" presId="urn:microsoft.com/office/officeart/2018/2/layout/IconVerticalSolidList"/>
    <dgm:cxn modelId="{FA896689-06F0-4649-9FF7-0D3A04B5B25E}" type="presOf" srcId="{D0F07F19-1F50-4B42-A7A0-278DF9D25BB1}" destId="{539F0B2D-763D-4639-B4AA-CC4EE0B8029F}" srcOrd="0" destOrd="0" presId="urn:microsoft.com/office/officeart/2018/2/layout/IconVerticalSolidList"/>
    <dgm:cxn modelId="{19E37721-1882-42A3-B449-A797C7DCD18A}" type="presOf" srcId="{140952D0-0E1D-4F48-9F16-53581487CFA0}" destId="{B05634FC-081B-4BC5-BE4E-70E96448CBC7}" srcOrd="0" destOrd="0" presId="urn:microsoft.com/office/officeart/2018/2/layout/IconVerticalSolidList"/>
    <dgm:cxn modelId="{6BCE6EA6-8965-4002-A8D4-F567187B5342}" type="presParOf" srcId="{539F0B2D-763D-4639-B4AA-CC4EE0B8029F}" destId="{7C57C5FD-BC94-4852-B3EC-3A72C51988CA}" srcOrd="0" destOrd="0" presId="urn:microsoft.com/office/officeart/2018/2/layout/IconVerticalSolidList"/>
    <dgm:cxn modelId="{7AF33C76-473B-42CE-B287-CD988E1FCDC5}" type="presParOf" srcId="{7C57C5FD-BC94-4852-B3EC-3A72C51988CA}" destId="{8D5BCCB0-FE2C-4B39-92FA-86E015360BFE}" srcOrd="0" destOrd="0" presId="urn:microsoft.com/office/officeart/2018/2/layout/IconVerticalSolidList"/>
    <dgm:cxn modelId="{EFB9EAAB-E097-4EA0-AFD0-24FE7845E2EE}" type="presParOf" srcId="{7C57C5FD-BC94-4852-B3EC-3A72C51988CA}" destId="{B970FC54-593D-4FE9-AFCD-C77EE53A4F01}" srcOrd="1" destOrd="0" presId="urn:microsoft.com/office/officeart/2018/2/layout/IconVerticalSolidList"/>
    <dgm:cxn modelId="{13FCA893-D776-43C3-9809-056A2D717BA3}" type="presParOf" srcId="{7C57C5FD-BC94-4852-B3EC-3A72C51988CA}" destId="{8B0477A4-6C5F-46E6-8910-A51FA1F661B5}" srcOrd="2" destOrd="0" presId="urn:microsoft.com/office/officeart/2018/2/layout/IconVerticalSolidList"/>
    <dgm:cxn modelId="{517821FF-FE1C-4CE8-BB42-345E98EF0791}" type="presParOf" srcId="{7C57C5FD-BC94-4852-B3EC-3A72C51988CA}" destId="{1002F504-21FD-4710-AB54-6DD4AE8B1DEB}" srcOrd="3" destOrd="0" presId="urn:microsoft.com/office/officeart/2018/2/layout/IconVerticalSolidList"/>
    <dgm:cxn modelId="{F6A12A46-B77F-449E-A02D-562AEFEF836D}" type="presParOf" srcId="{539F0B2D-763D-4639-B4AA-CC4EE0B8029F}" destId="{C5D2D154-D04C-4060-B371-4FA5C99B7538}" srcOrd="1" destOrd="0" presId="urn:microsoft.com/office/officeart/2018/2/layout/IconVerticalSolidList"/>
    <dgm:cxn modelId="{FA2800EB-602A-4A1C-B605-DE26E0A60F4D}" type="presParOf" srcId="{539F0B2D-763D-4639-B4AA-CC4EE0B8029F}" destId="{815AA52A-6D18-4177-AE6D-E0559FAFDE78}" srcOrd="2" destOrd="0" presId="urn:microsoft.com/office/officeart/2018/2/layout/IconVerticalSolidList"/>
    <dgm:cxn modelId="{EBA68A5B-461E-474F-8E56-9E6E938AB2ED}" type="presParOf" srcId="{815AA52A-6D18-4177-AE6D-E0559FAFDE78}" destId="{A8176E5D-B119-4234-91AB-EFE9C2CF80B7}" srcOrd="0" destOrd="0" presId="urn:microsoft.com/office/officeart/2018/2/layout/IconVerticalSolidList"/>
    <dgm:cxn modelId="{2C82C36D-7604-40BB-971E-0EDE6132A1D9}" type="presParOf" srcId="{815AA52A-6D18-4177-AE6D-E0559FAFDE78}" destId="{DB85AE0A-C466-4604-9C2E-87F8EA52DD0F}" srcOrd="1" destOrd="0" presId="urn:microsoft.com/office/officeart/2018/2/layout/IconVerticalSolidList"/>
    <dgm:cxn modelId="{88B15190-AC0D-4E74-BB8E-1336B3ABA3EB}" type="presParOf" srcId="{815AA52A-6D18-4177-AE6D-E0559FAFDE78}" destId="{A8722341-C6F1-4D89-89A6-4EF02F8B76E1}" srcOrd="2" destOrd="0" presId="urn:microsoft.com/office/officeart/2018/2/layout/IconVerticalSolidList"/>
    <dgm:cxn modelId="{03572EC2-0C0A-45CC-8DDD-B40A05B20C3C}" type="presParOf" srcId="{815AA52A-6D18-4177-AE6D-E0559FAFDE78}" destId="{5A5E0268-7557-41F6-A6CC-892DF11AAC18}" srcOrd="3" destOrd="0" presId="urn:microsoft.com/office/officeart/2018/2/layout/IconVerticalSolidList"/>
    <dgm:cxn modelId="{32266AE1-925B-4E34-B14A-29D5CB8A44D3}" type="presParOf" srcId="{539F0B2D-763D-4639-B4AA-CC4EE0B8029F}" destId="{5ACA2613-1755-4541-BF52-A7AD043980F4}" srcOrd="3" destOrd="0" presId="urn:microsoft.com/office/officeart/2018/2/layout/IconVerticalSolidList"/>
    <dgm:cxn modelId="{8D595D5B-6F57-4B3F-BAB3-B3E2F8E3B17A}" type="presParOf" srcId="{539F0B2D-763D-4639-B4AA-CC4EE0B8029F}" destId="{0E0B23C8-D5E1-4B41-BDA7-2CE57755BE6A}" srcOrd="4" destOrd="0" presId="urn:microsoft.com/office/officeart/2018/2/layout/IconVerticalSolidList"/>
    <dgm:cxn modelId="{D6E6766E-17D9-4E7B-BACE-F00EFB1F43C5}" type="presParOf" srcId="{0E0B23C8-D5E1-4B41-BDA7-2CE57755BE6A}" destId="{CD05AFB1-E184-456B-B0D2-9C36C4272D02}" srcOrd="0" destOrd="0" presId="urn:microsoft.com/office/officeart/2018/2/layout/IconVerticalSolidList"/>
    <dgm:cxn modelId="{5876AF42-A097-4EF6-923D-7E3CCEB42904}" type="presParOf" srcId="{0E0B23C8-D5E1-4B41-BDA7-2CE57755BE6A}" destId="{74FDC127-8DFD-4460-AE93-0411105DEB60}" srcOrd="1" destOrd="0" presId="urn:microsoft.com/office/officeart/2018/2/layout/IconVerticalSolidList"/>
    <dgm:cxn modelId="{C17AA5B6-7487-4337-9A58-9E0A9F177ABE}" type="presParOf" srcId="{0E0B23C8-D5E1-4B41-BDA7-2CE57755BE6A}" destId="{58414D7F-A9B2-47FB-8B18-5EF591AE26CC}" srcOrd="2" destOrd="0" presId="urn:microsoft.com/office/officeart/2018/2/layout/IconVerticalSolidList"/>
    <dgm:cxn modelId="{44B2CD0F-DD99-43F7-A882-E78B6F68067C}" type="presParOf" srcId="{0E0B23C8-D5E1-4B41-BDA7-2CE57755BE6A}" destId="{1A91019B-6FF6-4E88-A622-AA77E19BE965}" srcOrd="3" destOrd="0" presId="urn:microsoft.com/office/officeart/2018/2/layout/IconVerticalSolidList"/>
    <dgm:cxn modelId="{3CCF926D-4A46-4BB8-8A0D-AC94CE98A0D9}" type="presParOf" srcId="{539F0B2D-763D-4639-B4AA-CC4EE0B8029F}" destId="{7016EE3B-7F4A-42C5-A09F-919C1401C4BC}" srcOrd="5" destOrd="0" presId="urn:microsoft.com/office/officeart/2018/2/layout/IconVerticalSolidList"/>
    <dgm:cxn modelId="{CA6D43B1-D6E5-4725-8431-3D3DB871F449}" type="presParOf" srcId="{539F0B2D-763D-4639-B4AA-CC4EE0B8029F}" destId="{D58F1FE7-CDEB-42F6-BC01-82FB71EDF9C0}" srcOrd="6" destOrd="0" presId="urn:microsoft.com/office/officeart/2018/2/layout/IconVerticalSolidList"/>
    <dgm:cxn modelId="{CDB981C6-6897-47BE-B34D-B43749901233}" type="presParOf" srcId="{D58F1FE7-CDEB-42F6-BC01-82FB71EDF9C0}" destId="{A102E018-9C2C-4317-8572-9362E8FC1AF8}" srcOrd="0" destOrd="0" presId="urn:microsoft.com/office/officeart/2018/2/layout/IconVerticalSolidList"/>
    <dgm:cxn modelId="{D5938E3F-C54C-4518-A6FB-0BF6A44D8815}" type="presParOf" srcId="{D58F1FE7-CDEB-42F6-BC01-82FB71EDF9C0}" destId="{3353CF1D-5822-47BA-A6C2-AC7DC94D5A9C}" srcOrd="1" destOrd="0" presId="urn:microsoft.com/office/officeart/2018/2/layout/IconVerticalSolidList"/>
    <dgm:cxn modelId="{C83937EF-F007-40AF-A09E-536C4246FDB6}" type="presParOf" srcId="{D58F1FE7-CDEB-42F6-BC01-82FB71EDF9C0}" destId="{0326715C-7787-454B-B5D4-2E4B73514584}" srcOrd="2" destOrd="0" presId="urn:microsoft.com/office/officeart/2018/2/layout/IconVerticalSolidList"/>
    <dgm:cxn modelId="{AC2DD988-F117-4F17-AD66-D4A89230E869}" type="presParOf" srcId="{D58F1FE7-CDEB-42F6-BC01-82FB71EDF9C0}" destId="{B05634FC-081B-4BC5-BE4E-70E96448CBC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5BCCB0-FE2C-4B39-92FA-86E015360BFE}">
      <dsp:nvSpPr>
        <dsp:cNvPr id="0" name=""/>
        <dsp:cNvSpPr/>
      </dsp:nvSpPr>
      <dsp:spPr>
        <a:xfrm>
          <a:off x="0" y="1555"/>
          <a:ext cx="4954587" cy="788416"/>
        </a:xfrm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70FC54-593D-4FE9-AFCD-C77EE53A4F01}">
      <dsp:nvSpPr>
        <dsp:cNvPr id="0" name=""/>
        <dsp:cNvSpPr/>
      </dsp:nvSpPr>
      <dsp:spPr>
        <a:xfrm>
          <a:off x="238495" y="178949"/>
          <a:ext cx="433628" cy="433628"/>
        </a:xfrm>
        <a:prstGeom prst="rect">
          <a:avLst/>
        </a:prstGeom>
        <a:blipFill dpi="0" rotWithShape="1">
          <a:blip xmlns:r="http://schemas.openxmlformats.org/officeDocument/2006/relationships" r:embed="rId1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2"/>
              </a:ext>
            </a:extLst>
          </a:blip>
          <a:srcRect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02F504-21FD-4710-AB54-6DD4AE8B1DEB}">
      <dsp:nvSpPr>
        <dsp:cNvPr id="0" name=""/>
        <dsp:cNvSpPr/>
      </dsp:nvSpPr>
      <dsp:spPr>
        <a:xfrm>
          <a:off x="795448" y="1555"/>
          <a:ext cx="4043966" cy="78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41" tIns="83441" rIns="83441" bIns="8344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accent1">
                  <a:lumMod val="50000"/>
                </a:schemeClr>
              </a:solidFill>
            </a:rPr>
            <a:t>Who is the BRC?</a:t>
          </a:r>
          <a:endParaRPr lang="en-US" sz="2200" kern="1200" dirty="0">
            <a:solidFill>
              <a:schemeClr val="tx1">
                <a:alpha val="60000"/>
              </a:schemeClr>
            </a:solidFill>
          </a:endParaRPr>
        </a:p>
      </dsp:txBody>
      <dsp:txXfrm>
        <a:off x="795448" y="1555"/>
        <a:ext cx="4043966" cy="788416"/>
      </dsp:txXfrm>
    </dsp:sp>
    <dsp:sp modelId="{A8176E5D-B119-4234-91AB-EFE9C2CF80B7}">
      <dsp:nvSpPr>
        <dsp:cNvPr id="0" name=""/>
        <dsp:cNvSpPr/>
      </dsp:nvSpPr>
      <dsp:spPr>
        <a:xfrm>
          <a:off x="0" y="987075"/>
          <a:ext cx="4954587" cy="788416"/>
        </a:xfrm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85AE0A-C466-4604-9C2E-87F8EA52DD0F}">
      <dsp:nvSpPr>
        <dsp:cNvPr id="0" name=""/>
        <dsp:cNvSpPr/>
      </dsp:nvSpPr>
      <dsp:spPr>
        <a:xfrm>
          <a:off x="238495" y="1164469"/>
          <a:ext cx="433628" cy="433628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5E0268-7557-41F6-A6CC-892DF11AAC18}">
      <dsp:nvSpPr>
        <dsp:cNvPr id="0" name=""/>
        <dsp:cNvSpPr/>
      </dsp:nvSpPr>
      <dsp:spPr>
        <a:xfrm>
          <a:off x="795448" y="987075"/>
          <a:ext cx="4043966" cy="78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41" tIns="83441" rIns="83441" bIns="8344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accent1">
                  <a:lumMod val="50000"/>
                </a:schemeClr>
              </a:solidFill>
            </a:rPr>
            <a:t>Guiding Questions</a:t>
          </a:r>
          <a:endParaRPr lang="en-US" sz="2200" kern="1200" dirty="0">
            <a:solidFill>
              <a:schemeClr val="tx1">
                <a:alpha val="60000"/>
              </a:schemeClr>
            </a:solidFill>
          </a:endParaRPr>
        </a:p>
      </dsp:txBody>
      <dsp:txXfrm>
        <a:off x="795448" y="987075"/>
        <a:ext cx="4043966" cy="788416"/>
      </dsp:txXfrm>
    </dsp:sp>
    <dsp:sp modelId="{CD05AFB1-E184-456B-B0D2-9C36C4272D02}">
      <dsp:nvSpPr>
        <dsp:cNvPr id="0" name=""/>
        <dsp:cNvSpPr/>
      </dsp:nvSpPr>
      <dsp:spPr>
        <a:xfrm>
          <a:off x="0" y="1972596"/>
          <a:ext cx="4954587" cy="788416"/>
        </a:xfrm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DC127-8DFD-4460-AE93-0411105DEB60}">
      <dsp:nvSpPr>
        <dsp:cNvPr id="0" name=""/>
        <dsp:cNvSpPr/>
      </dsp:nvSpPr>
      <dsp:spPr>
        <a:xfrm>
          <a:off x="238495" y="2149989"/>
          <a:ext cx="433628" cy="433628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1019B-6FF6-4E88-A622-AA77E19BE965}">
      <dsp:nvSpPr>
        <dsp:cNvPr id="0" name=""/>
        <dsp:cNvSpPr/>
      </dsp:nvSpPr>
      <dsp:spPr>
        <a:xfrm>
          <a:off x="795448" y="1972596"/>
          <a:ext cx="4043966" cy="78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41" tIns="83441" rIns="83441" bIns="8344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accent1">
                  <a:lumMod val="50000"/>
                </a:schemeClr>
              </a:solidFill>
            </a:rPr>
            <a:t>What’s been said and done…</a:t>
          </a:r>
          <a:endParaRPr lang="en-US" sz="2200" kern="1200" dirty="0">
            <a:solidFill>
              <a:schemeClr val="tx1">
                <a:alpha val="60000"/>
              </a:schemeClr>
            </a:solidFill>
          </a:endParaRPr>
        </a:p>
      </dsp:txBody>
      <dsp:txXfrm>
        <a:off x="795448" y="1972596"/>
        <a:ext cx="4043966" cy="788416"/>
      </dsp:txXfrm>
    </dsp:sp>
    <dsp:sp modelId="{A102E018-9C2C-4317-8572-9362E8FC1AF8}">
      <dsp:nvSpPr>
        <dsp:cNvPr id="0" name=""/>
        <dsp:cNvSpPr/>
      </dsp:nvSpPr>
      <dsp:spPr>
        <a:xfrm>
          <a:off x="0" y="2958951"/>
          <a:ext cx="4954587" cy="788416"/>
        </a:xfrm>
        <a:prstGeom prst="rect">
          <a:avLst/>
        </a:prstGeom>
        <a:solidFill>
          <a:schemeClr val="accent1">
            <a:lumMod val="40000"/>
            <a:lumOff val="60000"/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53CF1D-5822-47BA-A6C2-AC7DC94D5A9C}">
      <dsp:nvSpPr>
        <dsp:cNvPr id="0" name=""/>
        <dsp:cNvSpPr/>
      </dsp:nvSpPr>
      <dsp:spPr>
        <a:xfrm>
          <a:off x="238495" y="3135509"/>
          <a:ext cx="433628" cy="433628"/>
        </a:xfrm>
        <a:prstGeom prst="rect">
          <a:avLst/>
        </a:prstGeom>
        <a:blipFill rotWithShape="1">
          <a:blip xmlns:r="http://schemas.openxmlformats.org/officeDocument/2006/relationships" r:embed="rId5"/>
          <a:stretch>
            <a:fillRect/>
          </a:stretch>
        </a:blip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5634FC-081B-4BC5-BE4E-70E96448CBC7}">
      <dsp:nvSpPr>
        <dsp:cNvPr id="0" name=""/>
        <dsp:cNvSpPr/>
      </dsp:nvSpPr>
      <dsp:spPr>
        <a:xfrm>
          <a:off x="795448" y="2958116"/>
          <a:ext cx="4043966" cy="7884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441" tIns="83441" rIns="83441" bIns="83441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>
              <a:solidFill>
                <a:schemeClr val="accent1">
                  <a:lumMod val="50000"/>
                </a:schemeClr>
              </a:solidFill>
            </a:rPr>
            <a:t>Staying Connected to the Work</a:t>
          </a:r>
          <a:endParaRPr lang="en-US" sz="2200" kern="1200" dirty="0">
            <a:solidFill>
              <a:schemeClr val="tx1">
                <a:alpha val="60000"/>
              </a:schemeClr>
            </a:solidFill>
          </a:endParaRPr>
        </a:p>
      </dsp:txBody>
      <dsp:txXfrm>
        <a:off x="795448" y="2958116"/>
        <a:ext cx="4043966" cy="7884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 xmlns="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2/1/2023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2/1/2023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783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913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303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420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6409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753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1824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332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accent1">
                    <a:lumMod val="40000"/>
                    <a:lumOff val="6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7EE9-F079-4AED-9858-DCD74447B2D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50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 userDrawn="1"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C3818-5B7F-4F38-B42C-7D48EDABA17E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13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09D8F-547E-4C36-AE3A-50B051D9F23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160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5A408-237F-4430-903D-49994B8E1677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7BF857FE-9EDF-40AC-A282-858EC0C2C6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08000"/>
          </a:xfrm>
        </p:spPr>
        <p:txBody>
          <a:bodyPr anchor="ctr" anchorCtr="0">
            <a:normAutofit/>
          </a:bodyPr>
          <a:lstStyle>
            <a:lvl1pPr algn="ctr">
              <a:defRPr sz="1600"/>
            </a:lvl1pPr>
          </a:lstStyle>
          <a:p>
            <a:r>
              <a:rPr lang="en-US" smtClean="0"/>
              <a:t>Click icon to add picture</a:t>
            </a:r>
            <a:endParaRPr lang="ru-RU" dirty="0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8BBD3378-DD0B-4070-88AA-07DEEA1B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537"/>
          </a:xfr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 lIns="720000" tIns="108000" anchor="ctr" anchorCtr="0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8349DBD-05C9-497A-BAB7-08CE307FB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4355" y="1812759"/>
            <a:ext cx="4954159" cy="374819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2F227ADD-898B-46CB-92A8-AC4962D20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99901" y="1812759"/>
            <a:ext cx="4954159" cy="37481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0AF26B-41C3-4BBB-A8E9-8EAB965C6D7A}"/>
              </a:ext>
            </a:extLst>
          </p:cNvPr>
          <p:cNvCxnSpPr/>
          <p:nvPr userDrawn="1"/>
        </p:nvCxnSpPr>
        <p:spPr>
          <a:xfrm>
            <a:off x="-600" y="1283417"/>
            <a:ext cx="12193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6789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4C8CE4-6594-4434-AA7B-C5DDAFBE02A0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7BF857FE-9EDF-40AC-A282-858EC0C2C6A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08000"/>
          </a:xfrm>
        </p:spPr>
        <p:txBody>
          <a:bodyPr anchor="ctr" anchorCtr="0">
            <a:normAutofit/>
          </a:bodyPr>
          <a:lstStyle>
            <a:lvl1pPr algn="ctr">
              <a:defRPr sz="1600"/>
            </a:lvl1pPr>
          </a:lstStyle>
          <a:p>
            <a:r>
              <a:rPr lang="en-US" smtClean="0"/>
              <a:t>Click icon to add picture</a:t>
            </a:r>
            <a:endParaRPr lang="ru-RU" dirty="0"/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8BBD3378-DD0B-4070-88AA-07DEEA1B7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96537"/>
          </a:xfrm>
          <a:solidFill>
            <a:schemeClr val="accent1">
              <a:lumMod val="40000"/>
              <a:lumOff val="60000"/>
              <a:alpha val="50000"/>
            </a:schemeClr>
          </a:solidFill>
        </p:spPr>
        <p:txBody>
          <a:bodyPr lIns="684000" tIns="108000" anchor="ctr" anchorCtr="0"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B8349DBD-05C9-497A-BAB7-08CE307FB9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7981" y="1812759"/>
            <a:ext cx="10905457" cy="408841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B0AF26B-41C3-4BBB-A8E9-8EAB965C6D7A}"/>
              </a:ext>
            </a:extLst>
          </p:cNvPr>
          <p:cNvCxnSpPr/>
          <p:nvPr userDrawn="1"/>
        </p:nvCxnSpPr>
        <p:spPr>
          <a:xfrm>
            <a:off x="-600" y="1283417"/>
            <a:ext cx="121932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4329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C21F8EC-6CCD-434E-925E-0A9FF574DA1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7362"/>
            <a:ext cx="12192000" cy="4493433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30332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464540"/>
            <a:ext cx="10058400" cy="374819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176FD-E365-4307-A1BF-FBA56929E02D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8DEBF4F-95EE-485E-BCD1-56682C51B641}"/>
              </a:ext>
            </a:extLst>
          </p:cNvPr>
          <p:cNvCxnSpPr/>
          <p:nvPr userDrawn="1"/>
        </p:nvCxnSpPr>
        <p:spPr>
          <a:xfrm>
            <a:off x="0" y="1900553"/>
            <a:ext cx="12192000" cy="0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31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64CC3-3A25-40C5-8F52-C7B371775282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85C68E9-6B5E-46D9-AAB7-BE93B1378B8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07362"/>
            <a:ext cx="12192000" cy="4493433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7" name="Title 7">
            <a:extLst>
              <a:ext uri="{FF2B5EF4-FFF2-40B4-BE49-F238E27FC236}">
                <a16:creationId xmlns:a16="http://schemas.microsoft.com/office/drawing/2014/main" id="{7DEE74D2-9B60-4DE8-9A31-91D3CBA8D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30332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90A09A4-2667-45F1-9F4E-37A50F1F58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80347" y="2346008"/>
            <a:ext cx="10058400" cy="3748194"/>
          </a:xfrm>
        </p:spPr>
        <p:txBody>
          <a:bodyPr numCol="2" spcCol="540000"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A14E254-0C82-4865-9922-29444D17B571}"/>
              </a:ext>
            </a:extLst>
          </p:cNvPr>
          <p:cNvCxnSpPr/>
          <p:nvPr userDrawn="1"/>
        </p:nvCxnSpPr>
        <p:spPr>
          <a:xfrm>
            <a:off x="0" y="1900553"/>
            <a:ext cx="12192000" cy="0"/>
          </a:xfrm>
          <a:prstGeom prst="line">
            <a:avLst/>
          </a:prstGeom>
          <a:ln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0688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53904-8E92-4E81-A5F1-2FE23324A701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844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61582-894B-4548-8F6A-77DD222024CA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0175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1FD72-49BE-4A27-B81D-6695ECD46A0C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2940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92C4CF0-BD34-45B4-94FF-59AD3A70A72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400165"/>
          </a:xfrm>
          <a:noFill/>
        </p:spPr>
        <p:txBody>
          <a:bodyPr lIns="0" tIns="792000"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4804496" y="0"/>
            <a:ext cx="7387504" cy="6446520"/>
          </a:xfrm>
          <a:prstGeom prst="rect">
            <a:avLst/>
          </a:prstGeom>
          <a:solidFill>
            <a:schemeClr val="accent1">
              <a:lumMod val="7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110AB5-E047-427B-9192-3F2FCCB479A8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488254"/>
            <a:ext cx="3517567" cy="1087974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625" y="2038720"/>
            <a:ext cx="3517567" cy="3311706"/>
          </a:xfrm>
        </p:spPr>
        <p:txBody>
          <a:bodyPr lIns="91440" rIns="91440">
            <a:normAutofit/>
          </a:bodyPr>
          <a:lstStyle>
            <a:lvl1pPr marL="216000" indent="-216000">
              <a:spcAft>
                <a:spcPts val="0"/>
              </a:spcAft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00A2BA60-500D-4BD0-8C7F-2936FDDD15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/>
          <a:lstStyle/>
          <a:p>
            <a:fld id="{397F0DEF-140C-43BE-9FE2-8C6F0F16B2BD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371A0A82-5458-43A1-AD4C-A4FF7CD0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2ABD9582-0263-41AF-B003-2E7489485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0596" y="6446838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F66DD5E-2E55-4BFB-8214-2B5C5051F28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599113" y="1692275"/>
            <a:ext cx="6592887" cy="3190875"/>
          </a:xfrm>
          <a:solidFill>
            <a:schemeClr val="bg1">
              <a:lumMod val="85000"/>
              <a:alpha val="50000"/>
            </a:schemeClr>
          </a:solid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ru-RU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6A38BEF-96DA-4CBE-8464-985906D9F5F1}"/>
              </a:ext>
            </a:extLst>
          </p:cNvPr>
          <p:cNvCxnSpPr>
            <a:cxnSpLocks/>
          </p:cNvCxnSpPr>
          <p:nvPr userDrawn="1"/>
        </p:nvCxnSpPr>
        <p:spPr>
          <a:xfrm>
            <a:off x="723686" y="1767848"/>
            <a:ext cx="3291840" cy="0"/>
          </a:xfrm>
          <a:prstGeom prst="line">
            <a:avLst/>
          </a:prstGeom>
          <a:ln w="15875">
            <a:solidFill>
              <a:srgbClr val="2626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73945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F262E62-E8FA-42DE-BC7E-BA73A13FCBF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3200" cy="6400800"/>
          </a:xfrm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B957EED-32E8-4384-BFBB-06742F30AA8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56422" y="5034909"/>
            <a:ext cx="6835291" cy="817251"/>
          </a:xfrm>
          <a:solidFill>
            <a:srgbClr val="262626"/>
          </a:solidFill>
        </p:spPr>
        <p:txBody>
          <a:bodyPr lIns="396000" tIns="0" anchor="ctr" anchorCtr="0">
            <a:normAutofit/>
          </a:bodyPr>
          <a:lstStyle>
            <a:lvl1pPr>
              <a:defRPr sz="24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 dirty="0"/>
              <a:t>Subtitle</a:t>
            </a:r>
            <a:endParaRPr lang="ru-RU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23EC876B-6AD7-452A-94C9-45B89DA7D7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56143" y="3975295"/>
            <a:ext cx="6835858" cy="1089350"/>
          </a:xfrm>
          <a:custGeom>
            <a:avLst/>
            <a:gdLst>
              <a:gd name="connsiteX0" fmla="*/ 0 w 6906198"/>
              <a:gd name="connsiteY0" fmla="*/ 0 h 1089350"/>
              <a:gd name="connsiteX1" fmla="*/ 6906198 w 6906198"/>
              <a:gd name="connsiteY1" fmla="*/ 0 h 1089350"/>
              <a:gd name="connsiteX2" fmla="*/ 6906198 w 6906198"/>
              <a:gd name="connsiteY2" fmla="*/ 1089350 h 1089350"/>
              <a:gd name="connsiteX3" fmla="*/ 3805731 w 6906198"/>
              <a:gd name="connsiteY3" fmla="*/ 1089350 h 1089350"/>
              <a:gd name="connsiteX4" fmla="*/ 218470 w 6906198"/>
              <a:gd name="connsiteY4" fmla="*/ 1089350 h 1089350"/>
              <a:gd name="connsiteX5" fmla="*/ 0 w 6906198"/>
              <a:gd name="connsiteY5" fmla="*/ 1089350 h 108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906198" h="1089350">
                <a:moveTo>
                  <a:pt x="0" y="0"/>
                </a:moveTo>
                <a:lnTo>
                  <a:pt x="6906198" y="0"/>
                </a:lnTo>
                <a:lnTo>
                  <a:pt x="6906198" y="1089350"/>
                </a:lnTo>
                <a:lnTo>
                  <a:pt x="3805731" y="1089350"/>
                </a:lnTo>
                <a:lnTo>
                  <a:pt x="218470" y="1089350"/>
                </a:lnTo>
                <a:lnTo>
                  <a:pt x="0" y="1089350"/>
                </a:lnTo>
                <a:close/>
              </a:path>
            </a:pathLst>
          </a:custGeom>
          <a:solidFill>
            <a:srgbClr val="262626"/>
          </a:solidFill>
        </p:spPr>
        <p:txBody>
          <a:bodyPr wrap="square" lIns="396000" tIns="252000" anchor="t" anchorCtr="0">
            <a:noAutofit/>
          </a:bodyPr>
          <a:lstStyle>
            <a:lvl1pPr>
              <a:lnSpc>
                <a:spcPct val="90000"/>
              </a:lnSpc>
              <a:defRPr sz="3600" b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First Lesson Summary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110AB5-E047-427B-9192-3F2FCCB479A8}"/>
              </a:ext>
            </a:extLst>
          </p:cNvPr>
          <p:cNvSpPr/>
          <p:nvPr userDrawn="1"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8635" y="0"/>
            <a:ext cx="3998873" cy="5852160"/>
          </a:xfrm>
          <a:solidFill>
            <a:srgbClr val="262626"/>
          </a:solidFill>
        </p:spPr>
        <p:txBody>
          <a:bodyPr lIns="360000" tIns="46800" rIns="360000" anchor="ctr" anchorCtr="0">
            <a:normAutofit/>
          </a:bodyPr>
          <a:lstStyle>
            <a:lvl1pPr marL="0" indent="0">
              <a:buNone/>
              <a:defRPr lang="en-US" dirty="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Date Placeholder 5">
            <a:extLst>
              <a:ext uri="{FF2B5EF4-FFF2-40B4-BE49-F238E27FC236}">
                <a16:creationId xmlns:a16="http://schemas.microsoft.com/office/drawing/2014/main" id="{00A2BA60-500D-4BD0-8C7F-2936FDDD15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18426" y="6446838"/>
            <a:ext cx="2584850" cy="365125"/>
          </a:xfrm>
        </p:spPr>
        <p:txBody>
          <a:bodyPr/>
          <a:lstStyle/>
          <a:p>
            <a:fld id="{9071F196-4D99-4CA1-AF3D-D9270AA86530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13" name="Footer Placeholder 6">
            <a:extLst>
              <a:ext uri="{FF2B5EF4-FFF2-40B4-BE49-F238E27FC236}">
                <a16:creationId xmlns:a16="http://schemas.microsoft.com/office/drawing/2014/main" id="{371A0A82-5458-43A1-AD4C-A4FF7CD0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051" y="6446838"/>
            <a:ext cx="6818262" cy="365125"/>
          </a:xfrm>
        </p:spPr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4" name="Slide Number Placeholder 7">
            <a:extLst>
              <a:ext uri="{FF2B5EF4-FFF2-40B4-BE49-F238E27FC236}">
                <a16:creationId xmlns:a16="http://schemas.microsoft.com/office/drawing/2014/main" id="{2ABD9582-0263-41AF-B003-2E7489485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30596" y="6446838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12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B475C95-6709-4448-8164-8B465DDBFDB6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r>
              <a:rPr lang="en-US" dirty="0"/>
              <a:t>TEACH A COURSE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319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fld id="{BCE8B62D-7B77-49C5-A369-DA7962108BC9}" type="datetime1">
              <a:rPr lang="en-US" smtClean="0"/>
              <a:t>2/1/2023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3051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 dirty="0"/>
              <a:t>TEACH A COURSE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0596" y="6446838"/>
            <a:ext cx="6179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34" r:id="rId2"/>
    <p:sldLayoutId id="2147483728" r:id="rId3"/>
    <p:sldLayoutId id="2147483740" r:id="rId4"/>
    <p:sldLayoutId id="2147483741" r:id="rId5"/>
    <p:sldLayoutId id="2147483735" r:id="rId6"/>
    <p:sldLayoutId id="2147483738" r:id="rId7"/>
    <p:sldLayoutId id="2147483730" r:id="rId8"/>
    <p:sldLayoutId id="2147483731" r:id="rId9"/>
    <p:sldLayoutId id="2147483732" r:id="rId10"/>
    <p:sldLayoutId id="2147483736" r:id="rId11"/>
    <p:sldLayoutId id="2147483737" r:id="rId12"/>
    <p:sldLayoutId id="2147483733" r:id="rId1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youtube.com/watch?v=i6ZfXmSBikY" TargetMode="Externa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2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hyperlink" Target="http://www.nysed.gov/grad-measures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jachanwatkis@rockypoint.k12.ny.us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7">
            <a:extLst>
              <a:ext uri="{FF2B5EF4-FFF2-40B4-BE49-F238E27FC236}">
                <a16:creationId xmlns:a16="http://schemas.microsoft.com/office/drawing/2014/main" id="{0B4FB531-34DA-4777-9BD5-5B885DC3819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15076"/>
            <a:ext cx="12188952" cy="1942924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512D56-3115-4658-A559-1918ADBF3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8675" y="5120639"/>
            <a:ext cx="7137263" cy="1280161"/>
          </a:xfrm>
        </p:spPr>
        <p:txBody>
          <a:bodyPr anchor="ctr">
            <a:normAutofit fontScale="90000"/>
          </a:bodyPr>
          <a:lstStyle/>
          <a:p>
            <a:pPr algn="r"/>
            <a:r>
              <a:rPr lang="en-US" sz="4800" dirty="0" smtClean="0">
                <a:solidFill>
                  <a:srgbClr val="FFFFFF"/>
                </a:solidFill>
              </a:rPr>
              <a:t>BRC Graduation Measures Update</a:t>
            </a:r>
            <a:endParaRPr lang="en-US" sz="48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48BE92-E817-4C9A-B197-64FAE3ED7D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89580" y="5166359"/>
            <a:ext cx="3073745" cy="1188721"/>
          </a:xfrm>
        </p:spPr>
        <p:txBody>
          <a:bodyPr anchor="ctr">
            <a:normAutofit/>
          </a:bodyPr>
          <a:lstStyle/>
          <a:p>
            <a:r>
              <a:rPr lang="en-US" sz="1500" dirty="0" smtClean="0"/>
              <a:t>Presentation For ES &amp; WS BOCES Curriculum Council Meeting – 2/3/2023</a:t>
            </a:r>
            <a:endParaRPr lang="en-US" sz="1500" dirty="0"/>
          </a:p>
        </p:txBody>
      </p:sp>
      <p:cxnSp>
        <p:nvCxnSpPr>
          <p:cNvPr id="25" name="Straight Connector 19">
            <a:extLst>
              <a:ext uri="{FF2B5EF4-FFF2-40B4-BE49-F238E27FC236}">
                <a16:creationId xmlns:a16="http://schemas.microsoft.com/office/drawing/2014/main" id="{D5B557D3-D7B4-404B-84A1-9BD182BE5B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16200000">
            <a:off x="7532813" y="5760720"/>
            <a:ext cx="118872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-1"/>
            <a:ext cx="12190459" cy="4914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68584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erson using a computer">
            <a:extLst>
              <a:ext uri="{FF2B5EF4-FFF2-40B4-BE49-F238E27FC236}">
                <a16:creationId xmlns:a16="http://schemas.microsoft.com/office/drawing/2014/main" id="{1FE05F69-81FE-41EC-874F-C9DA7048A5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66F458A5-2AF5-4290-8A07-8B68C223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Opening Thoughts….</a:t>
            </a:r>
            <a:endParaRPr lang="ru-RU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9" y="1296536"/>
            <a:ext cx="12169279" cy="51114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6703" y="6488668"/>
            <a:ext cx="68746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hlinkClick r:id="rId5"/>
              </a:rPr>
              <a:t>Young People Reimagine Education for the 21</a:t>
            </a:r>
            <a:r>
              <a:rPr lang="en-US" baseline="30000" dirty="0" smtClean="0">
                <a:solidFill>
                  <a:schemeClr val="bg1"/>
                </a:solidFill>
                <a:hlinkClick r:id="rId5"/>
              </a:rPr>
              <a:t>st</a:t>
            </a:r>
            <a:r>
              <a:rPr lang="en-US" dirty="0" smtClean="0">
                <a:solidFill>
                  <a:schemeClr val="bg1"/>
                </a:solidFill>
                <a:hlinkClick r:id="rId5"/>
              </a:rPr>
              <a:t> Century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4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Placeholder 16" descr="A person using a computer">
            <a:extLst>
              <a:ext uri="{FF2B5EF4-FFF2-40B4-BE49-F238E27FC236}">
                <a16:creationId xmlns:a16="http://schemas.microsoft.com/office/drawing/2014/main" id="{1FE05F69-81FE-41EC-874F-C9DA7048A58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1" y="0"/>
            <a:ext cx="12187578" cy="640800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15B35-3E87-AB47-A668-38DD000A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TEACH A COURSE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41B78239-2280-4550-A468-F95E90299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66F458A5-2AF5-4290-8A07-8B68C223F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Update </a:t>
            </a:r>
            <a:endParaRPr lang="ru-RU" dirty="0"/>
          </a:p>
        </p:txBody>
      </p:sp>
      <p:graphicFrame>
        <p:nvGraphicFramePr>
          <p:cNvPr id="10" name="Content Placeholder 2" descr="Smart Art object">
            <a:extLst>
              <a:ext uri="{FF2B5EF4-FFF2-40B4-BE49-F238E27FC236}">
                <a16:creationId xmlns:a16="http://schemas.microsoft.com/office/drawing/2014/main" id="{00E51AD9-52AC-49A5-BF0E-64F1B769CE8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132363529"/>
              </p:ext>
            </p:extLst>
          </p:nvPr>
        </p:nvGraphicFramePr>
        <p:xfrm>
          <a:off x="744538" y="1985990"/>
          <a:ext cx="4954587" cy="3748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6" name="Content Placeholder 5" descr="Woman with laptop">
            <a:extLst>
              <a:ext uri="{FF2B5EF4-FFF2-40B4-BE49-F238E27FC236}">
                <a16:creationId xmlns:a16="http://schemas.microsoft.com/office/drawing/2014/main" id="{BF79C0FC-6A53-48FD-A2FB-DC1F7E6C6B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096000" y="1986706"/>
            <a:ext cx="5357813" cy="3746655"/>
          </a:xfrm>
        </p:spPr>
      </p:pic>
    </p:spTree>
    <p:extLst>
      <p:ext uri="{BB962C8B-B14F-4D97-AF65-F5344CB8AC3E}">
        <p14:creationId xmlns:p14="http://schemas.microsoft.com/office/powerpoint/2010/main" val="1783880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71E00-ABE1-44FD-92BD-2769C2C9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86" y="1172435"/>
            <a:ext cx="3448259" cy="953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Who is the BRC?</a:t>
            </a:r>
            <a:endParaRPr lang="en-US" sz="4000" dirty="0">
              <a:solidFill>
                <a:srgbClr val="FFFFFF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BD30D-629F-49D4-AE04-2D99B365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657" y="2604280"/>
            <a:ext cx="3448259" cy="3257181"/>
          </a:xfrm>
        </p:spPr>
        <p:txBody>
          <a:bodyPr vert="horz" lIns="0" tIns="45720" rIns="0" bIns="45720" rtlCol="0">
            <a:normAutofit/>
          </a:bodyPr>
          <a:lstStyle/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Steering Committee – Liaisons between the subcommittees </a:t>
            </a:r>
            <a:endParaRPr lang="en-US" dirty="0">
              <a:solidFill>
                <a:srgbClr val="FFFFFF"/>
              </a:solidFill>
            </a:endParaRPr>
          </a:p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Program Requirements and Learning Experiences – courses, experiences and credits</a:t>
            </a:r>
            <a:endParaRPr lang="en-US" dirty="0">
              <a:solidFill>
                <a:srgbClr val="FFFFFF"/>
              </a:solidFill>
            </a:endParaRPr>
          </a:p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Measurements and Assessments – options </a:t>
            </a:r>
          </a:p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232717" y="1230285"/>
            <a:ext cx="6523105" cy="4631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7191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71E00-ABE1-44FD-92BD-2769C2C9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86" y="1172435"/>
            <a:ext cx="3448259" cy="953051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Guiding Questions</a:t>
            </a:r>
            <a:endParaRPr lang="en-US" sz="4000" dirty="0">
              <a:solidFill>
                <a:srgbClr val="FFFFFF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4756" y="341656"/>
            <a:ext cx="7754432" cy="85737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007" y="1369679"/>
            <a:ext cx="4858650" cy="538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0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416A0E3C-60E6-4F39-BC55-5F7C224E1F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5025DAC-8B93-4160-B017-3A274A5828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071E00-ABE1-44FD-92BD-2769C2C9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686" y="1172435"/>
            <a:ext cx="8852576" cy="95305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What’s been said and done…</a:t>
            </a:r>
            <a:endParaRPr lang="en-US" sz="4000" dirty="0">
              <a:solidFill>
                <a:srgbClr val="FFFFFF"/>
              </a:solidFill>
            </a:endParaRP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7BD30D-629F-49D4-AE04-2D99B365E4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5657" y="2604280"/>
            <a:ext cx="10758088" cy="4024625"/>
          </a:xfrm>
        </p:spPr>
        <p:txBody>
          <a:bodyPr vert="horz" lIns="0" tIns="45720" rIns="0" bIns="45720" rtlCol="0">
            <a:normAutofit fontScale="77500" lnSpcReduction="20000"/>
          </a:bodyPr>
          <a:lstStyle/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Timeline updated</a:t>
            </a:r>
            <a:endParaRPr lang="en-US" dirty="0">
              <a:solidFill>
                <a:srgbClr val="FFFFFF"/>
              </a:solidFill>
            </a:endParaRPr>
          </a:p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Across three meetings we have established meeting norms, been briefed on and discussed the Graduation Requirements and Measures </a:t>
            </a:r>
            <a:r>
              <a:rPr lang="en-US" dirty="0">
                <a:solidFill>
                  <a:srgbClr val="FFFFFF"/>
                </a:solidFill>
              </a:rPr>
              <a:t>C</a:t>
            </a:r>
            <a:r>
              <a:rPr lang="en-US" dirty="0" smtClean="0">
                <a:solidFill>
                  <a:srgbClr val="FFFFFF"/>
                </a:solidFill>
              </a:rPr>
              <a:t>omprehensive Report, and reviewed graduation guidelines and documents form other states and nations</a:t>
            </a:r>
          </a:p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There is a focus on articulating the “Portrait of a NYS Graduate”</a:t>
            </a:r>
          </a:p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From the mouth of the members: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FFFFFF"/>
                </a:solidFill>
              </a:rPr>
              <a:t>Every student should have a voice in their learning. </a:t>
            </a:r>
            <a:endParaRPr lang="en-US" b="1" dirty="0" smtClean="0">
              <a:solidFill>
                <a:srgbClr val="FFFFFF"/>
              </a:solidFill>
            </a:endParaRP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Learning </a:t>
            </a:r>
            <a:r>
              <a:rPr lang="en-US" dirty="0">
                <a:solidFill>
                  <a:srgbClr val="FFFFFF"/>
                </a:solidFill>
              </a:rPr>
              <a:t>should be hands-on </a:t>
            </a:r>
            <a:r>
              <a:rPr lang="en-US" dirty="0" smtClean="0">
                <a:solidFill>
                  <a:srgbClr val="FFFFFF"/>
                </a:solidFill>
              </a:rPr>
              <a:t>and relevant </a:t>
            </a:r>
            <a:r>
              <a:rPr lang="en-US" dirty="0">
                <a:solidFill>
                  <a:srgbClr val="FFFFFF"/>
                </a:solidFill>
              </a:rPr>
              <a:t>for all students.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We </a:t>
            </a:r>
            <a:r>
              <a:rPr lang="en-US" dirty="0">
                <a:solidFill>
                  <a:srgbClr val="FFFFFF"/>
                </a:solidFill>
              </a:rPr>
              <a:t>need to make sure all students can show their learning.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FFFFFF"/>
                </a:solidFill>
              </a:rPr>
              <a:t>We </a:t>
            </a:r>
            <a:r>
              <a:rPr lang="en-US" b="1" dirty="0">
                <a:solidFill>
                  <a:srgbClr val="FFFFFF"/>
                </a:solidFill>
              </a:rPr>
              <a:t>need to reconsider the “why” of education.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FFFFFF"/>
                </a:solidFill>
              </a:rPr>
              <a:t>Not </a:t>
            </a:r>
            <a:r>
              <a:rPr lang="en-US" b="1" dirty="0">
                <a:solidFill>
                  <a:srgbClr val="FFFFFF"/>
                </a:solidFill>
              </a:rPr>
              <a:t>every student has the same opportunities for </a:t>
            </a:r>
            <a:r>
              <a:rPr lang="en-US" b="1" dirty="0" smtClean="0">
                <a:solidFill>
                  <a:srgbClr val="FFFFFF"/>
                </a:solidFill>
              </a:rPr>
              <a:t>success</a:t>
            </a:r>
            <a:endParaRPr lang="en-US" b="1" dirty="0">
              <a:solidFill>
                <a:srgbClr val="FFFFFF"/>
              </a:solidFill>
            </a:endParaRP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 smtClean="0">
                <a:solidFill>
                  <a:srgbClr val="FFFFFF"/>
                </a:solidFill>
              </a:rPr>
              <a:t>Students </a:t>
            </a:r>
            <a:r>
              <a:rPr lang="en-US" dirty="0">
                <a:solidFill>
                  <a:srgbClr val="FFFFFF"/>
                </a:solidFill>
              </a:rPr>
              <a:t>are not coming with the skills needed to be a part of the </a:t>
            </a:r>
            <a:r>
              <a:rPr lang="en-US" dirty="0" smtClean="0">
                <a:solidFill>
                  <a:srgbClr val="FFFFFF"/>
                </a:solidFill>
              </a:rPr>
              <a:t>workforce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We have an opportunity to bring equity to the forefront in a meaningful way.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b="1" dirty="0" smtClean="0">
                <a:solidFill>
                  <a:srgbClr val="FFFFFF"/>
                </a:solidFill>
              </a:rPr>
              <a:t>Our </a:t>
            </a:r>
            <a:r>
              <a:rPr lang="en-US" b="1" dirty="0">
                <a:solidFill>
                  <a:srgbClr val="FFFFFF"/>
                </a:solidFill>
              </a:rPr>
              <a:t>children have to be prepared for their futures, not ours</a:t>
            </a:r>
            <a:r>
              <a:rPr lang="en-US" b="1" dirty="0" smtClean="0">
                <a:solidFill>
                  <a:srgbClr val="FFFFFF"/>
                </a:solidFill>
              </a:rPr>
              <a:t>.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Must focus on students with </a:t>
            </a:r>
            <a:r>
              <a:rPr lang="en-US" dirty="0" smtClean="0">
                <a:solidFill>
                  <a:srgbClr val="FFFFFF"/>
                </a:solidFill>
              </a:rPr>
              <a:t>disabilities</a:t>
            </a:r>
          </a:p>
          <a:p>
            <a:pPr marL="697421" lvl="1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FFFFFF"/>
                </a:solidFill>
              </a:rPr>
              <a:t>Students need to also succeed in areas like CTE pathways.</a:t>
            </a:r>
          </a:p>
          <a:p>
            <a:pPr marL="404813" indent="-215900">
              <a:spcBef>
                <a:spcPts val="60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013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Group of people discuss something">
            <a:extLst>
              <a:ext uri="{FF2B5EF4-FFF2-40B4-BE49-F238E27FC236}">
                <a16:creationId xmlns:a16="http://schemas.microsoft.com/office/drawing/2014/main" id="{8E4315D2-4A95-4A93-B1F8-7FD58C7B2B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662" y="0"/>
            <a:ext cx="12172676" cy="6400165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A019A2A-640A-4285-BA5E-7A47E95D0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Staying Connected to the Work</a:t>
            </a:r>
            <a:endParaRPr lang="ru-R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1D6E0-6A9C-4ADB-984E-B54DD59C6D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3625" y="2083690"/>
            <a:ext cx="3757408" cy="3311706"/>
          </a:xfrm>
        </p:spPr>
        <p:txBody>
          <a:bodyPr>
            <a:noAutofit/>
          </a:bodyPr>
          <a:lstStyle/>
          <a:p>
            <a:r>
              <a:rPr lang="en-US" sz="1600" dirty="0" smtClean="0"/>
              <a:t>Please complete and share broadly thought exchange questions generated by the BRC.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December Thought Exchange had 1878 Participants, 1831 </a:t>
            </a:r>
            <a:r>
              <a:rPr lang="en-US" sz="1000" dirty="0" err="1" smtClean="0"/>
              <a:t>Thouhgts</a:t>
            </a:r>
            <a:r>
              <a:rPr lang="en-US" sz="1000" dirty="0"/>
              <a:t> </a:t>
            </a:r>
            <a:r>
              <a:rPr lang="en-US" sz="1000" dirty="0" smtClean="0"/>
              <a:t>and 34,274 Rating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December Question: </a:t>
            </a:r>
            <a:r>
              <a:rPr lang="en-US" sz="1000" dirty="0"/>
              <a:t>What are the skills and abilities most needed by NY State graduates to be successful in their chosen post- secondary path</a:t>
            </a:r>
            <a:r>
              <a:rPr lang="en-US" sz="1000" dirty="0" smtClean="0"/>
              <a:t>?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sz="1000" dirty="0" smtClean="0"/>
              <a:t>January Exchange response window closed yesterday</a:t>
            </a:r>
          </a:p>
          <a:p>
            <a:r>
              <a:rPr lang="en-US" sz="1600" dirty="0" smtClean="0"/>
              <a:t>Visit the </a:t>
            </a:r>
            <a:r>
              <a:rPr lang="en-US" sz="1600" dirty="0" smtClean="0">
                <a:hlinkClick r:id="rId4"/>
              </a:rPr>
              <a:t>NYSED Graduation Measures </a:t>
            </a:r>
            <a:r>
              <a:rPr lang="en-US" sz="1600" dirty="0" smtClean="0"/>
              <a:t>website.</a:t>
            </a:r>
            <a:endParaRPr lang="en-US" sz="16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0694" y="0"/>
            <a:ext cx="7381305" cy="640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3166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28FE7D-043F-42AF-B4AB-DB9AFF936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79" y="4892956"/>
            <a:ext cx="10113645" cy="743682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6EF91-820B-4DA2-B398-3E168AFF17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97279" y="5808594"/>
            <a:ext cx="10113264" cy="442577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To contact Chuck: 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  <a:hlinkClick r:id="rId3"/>
              </a:rPr>
              <a:t>jachanwatkis@rockypoint.k12.ny.us</a:t>
            </a:r>
            <a:r>
              <a:rPr lang="en-US" dirty="0" smtClean="0">
                <a:solidFill>
                  <a:schemeClr val="accent1">
                    <a:lumMod val="40000"/>
                    <a:lumOff val="60000"/>
                  </a:schemeClr>
                </a:solidFill>
              </a:rPr>
              <a:t> </a:t>
            </a:r>
          </a:p>
        </p:txBody>
      </p:sp>
      <p:pic>
        <p:nvPicPr>
          <p:cNvPr id="14" name="Picture Placeholder 13" descr="Students group&#10;">
            <a:extLst>
              <a:ext uri="{FF2B5EF4-FFF2-40B4-BE49-F238E27FC236}">
                <a16:creationId xmlns:a16="http://schemas.microsoft.com/office/drawing/2014/main" id="{E923BD5B-22B6-4E92-B95F-5F7B6467380E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32" y="0"/>
            <a:ext cx="12183550" cy="4578350"/>
          </a:xfrm>
        </p:spPr>
      </p:pic>
    </p:spTree>
    <p:extLst>
      <p:ext uri="{BB962C8B-B14F-4D97-AF65-F5344CB8AC3E}">
        <p14:creationId xmlns:p14="http://schemas.microsoft.com/office/powerpoint/2010/main" val="1409899035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VTI">
  <a:themeElements>
    <a:clrScheme name="Custom 62">
      <a:dk1>
        <a:srgbClr val="000000"/>
      </a:dk1>
      <a:lt1>
        <a:srgbClr val="FFFFFF"/>
      </a:lt1>
      <a:dk2>
        <a:srgbClr val="322441"/>
      </a:dk2>
      <a:lt2>
        <a:srgbClr val="E8E8E2"/>
      </a:lt2>
      <a:accent1>
        <a:srgbClr val="3F3DE3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lassic-Corporate_Teach a Course_02_Win32_MO - v3" id="{9EE2A5A3-E40E-40AC-9760-FB610F2897F3}" vid="{7FC277D3-686C-411B-BE49-3E65515A7D5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C65060F-1094-41F3-95E3-03DA10677CA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A09386F-CDB5-4CE9-AE70-AE4E53A633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18F16D9-EB65-4F11-9CD9-58377B437CF8}">
  <ds:schemaRefs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16c05727-aa75-4e4a-9b5f-8a80a1165891"/>
    <ds:schemaRef ds:uri="71af3243-3dd4-4a8d-8c0d-dd76da1f02a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Classic corporate teach a course slides</Template>
  <TotalTime>0</TotalTime>
  <Words>337</Words>
  <Application>Microsoft Office PowerPoint</Application>
  <PresentationFormat>Widescreen</PresentationFormat>
  <Paragraphs>47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Wingdings</vt:lpstr>
      <vt:lpstr>RetrospectVTI</vt:lpstr>
      <vt:lpstr>BRC Graduation Measures Update</vt:lpstr>
      <vt:lpstr>Opening Thoughts….</vt:lpstr>
      <vt:lpstr>Update </vt:lpstr>
      <vt:lpstr>Who is the BRC?</vt:lpstr>
      <vt:lpstr>Guiding Questions</vt:lpstr>
      <vt:lpstr>What’s been said and done…</vt:lpstr>
      <vt:lpstr>Staying Connected to the Work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2023-01-30T14:42:22Z</dcterms:created>
  <dcterms:modified xsi:type="dcterms:W3CDTF">2023-02-01T19:43:46Z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