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4043" r:id="rId4"/>
  </p:sldMasterIdLst>
  <p:notesMasterIdLst>
    <p:notesMasterId r:id="rId19"/>
  </p:notesMasterIdLst>
  <p:handoutMasterIdLst>
    <p:handoutMasterId r:id="rId20"/>
  </p:handoutMasterIdLst>
  <p:sldIdLst>
    <p:sldId id="256" r:id="rId5"/>
    <p:sldId id="260" r:id="rId6"/>
    <p:sldId id="259" r:id="rId7"/>
    <p:sldId id="285" r:id="rId8"/>
    <p:sldId id="263" r:id="rId9"/>
    <p:sldId id="268" r:id="rId10"/>
    <p:sldId id="262" r:id="rId11"/>
    <p:sldId id="269" r:id="rId12"/>
    <p:sldId id="303" r:id="rId13"/>
    <p:sldId id="266" r:id="rId14"/>
    <p:sldId id="280" r:id="rId15"/>
    <p:sldId id="281" r:id="rId16"/>
    <p:sldId id="304" r:id="rId17"/>
    <p:sldId id="305" r:id="rId18"/>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rinn Obermiller" initials="BO" lastIdx="6" clrIdx="0"/>
  <p:cmAuthor id="2" name="Geneva Taylor" initials="GT" lastIdx="6" clrIdx="1"/>
  <p:cmAuthor id="3" name="Hannah McIntosh" initials="HM" lastIdx="7"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708" autoAdjust="0"/>
    <p:restoredTop sz="87750" autoAdjust="0"/>
  </p:normalViewPr>
  <p:slideViewPr>
    <p:cSldViewPr snapToGrid="0">
      <p:cViewPr varScale="1">
        <p:scale>
          <a:sx n="66" d="100"/>
          <a:sy n="66" d="100"/>
        </p:scale>
        <p:origin x="582" y="78"/>
      </p:cViewPr>
      <p:guideLst>
        <p:guide orient="horz" pos="2160"/>
        <p:guide pos="3840"/>
      </p:guideLst>
    </p:cSldViewPr>
  </p:slideViewPr>
  <p:notesTextViewPr>
    <p:cViewPr>
      <p:scale>
        <a:sx n="1" d="1"/>
        <a:sy n="1" d="1"/>
      </p:scale>
      <p:origin x="0" y="0"/>
    </p:cViewPr>
  </p:notesTextViewPr>
  <p:notesViewPr>
    <p:cSldViewPr snapToGrid="0">
      <p:cViewPr varScale="1">
        <p:scale>
          <a:sx n="54" d="100"/>
          <a:sy n="54" d="100"/>
        </p:scale>
        <p:origin x="2820" y="7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7464E213-8F3B-44C1-AEE8-8A41C7E4574C}" type="datetimeFigureOut">
              <a:rPr lang="en-US" smtClean="0"/>
              <a:t>7/8/2022</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09E967ED-20B3-4625-9C5E-14860AE89431}" type="slidenum">
              <a:rPr lang="en-US" smtClean="0"/>
              <a:t>‹#›</a:t>
            </a:fld>
            <a:endParaRPr lang="en-US"/>
          </a:p>
        </p:txBody>
      </p:sp>
    </p:spTree>
    <p:extLst>
      <p:ext uri="{BB962C8B-B14F-4D97-AF65-F5344CB8AC3E}">
        <p14:creationId xmlns:p14="http://schemas.microsoft.com/office/powerpoint/2010/main" val="26802882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4B38B3F6-0CE9-41E2-A5A3-E220D8B77051}" type="datetimeFigureOut">
              <a:rPr lang="en-US" smtClean="0"/>
              <a:t>7/8/2022</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99A01736-5FBA-4C56-8655-0B838380222B}" type="slidenum">
              <a:rPr lang="en-US" smtClean="0"/>
              <a:t>‹#›</a:t>
            </a:fld>
            <a:endParaRPr lang="en-US"/>
          </a:p>
        </p:txBody>
      </p:sp>
    </p:spTree>
    <p:extLst>
      <p:ext uri="{BB962C8B-B14F-4D97-AF65-F5344CB8AC3E}">
        <p14:creationId xmlns:p14="http://schemas.microsoft.com/office/powerpoint/2010/main" val="14265052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4</a:t>
            </a:fld>
            <a:endParaRPr lang="en-US"/>
          </a:p>
        </p:txBody>
      </p:sp>
    </p:spTree>
    <p:extLst>
      <p:ext uri="{BB962C8B-B14F-4D97-AF65-F5344CB8AC3E}">
        <p14:creationId xmlns:p14="http://schemas.microsoft.com/office/powerpoint/2010/main" val="12114622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5"/>
            <a:ext cx="5591175" cy="4356100"/>
          </a:xfrm>
        </p:spPr>
        <p:txBody>
          <a:bodyPr/>
          <a:lstStyle/>
          <a:p>
            <a:r>
              <a:rPr lang="en-US" dirty="0"/>
              <a:t>First, we will review the district family engagement policy together, and then you will review your school’s policy and compact at your individual school tables. </a:t>
            </a:r>
          </a:p>
          <a:p>
            <a:endParaRPr lang="en-US" dirty="0"/>
          </a:p>
          <a:p>
            <a:r>
              <a:rPr lang="en-US" dirty="0"/>
              <a:t>If you will get the document that looks like this (hold up parent and family engagement policy). We are going to go through this together first, and then you will have an opportunity to provide individual feedback.  A lot of this document was pre-written and we cannot change. The sections that are within the boxes is district provided, and those are the sections that we are going to focus on and that you will provide your feedback on.</a:t>
            </a:r>
          </a:p>
          <a:p>
            <a:endParaRPr lang="en-US" dirty="0"/>
          </a:p>
          <a:p>
            <a:r>
              <a:rPr lang="en-US" dirty="0"/>
              <a:t>We will go through each required component individually: </a:t>
            </a:r>
          </a:p>
          <a:p>
            <a:pPr marL="228600" indent="-228600">
              <a:buAutoNum type="arabicPeriod"/>
            </a:pPr>
            <a:r>
              <a:rPr lang="en-US" dirty="0"/>
              <a:t>Jointly development – this means that we involved parents and family in the development of our district plans. Family engagement plan – currently reviewing with families, every spring, we bring in parents in a similar manner to review our district improvement plan and the goals, strategies, and action steps. We also use feedback from surveys and advisory groups to develop these plans. </a:t>
            </a:r>
          </a:p>
          <a:p>
            <a:pPr marL="228600" indent="-228600">
              <a:buAutoNum type="arabicPeriod"/>
            </a:pPr>
            <a:r>
              <a:rPr lang="en-US" dirty="0"/>
              <a:t>Technical assistance – This means that the district works with Title I schools to provide support in planning family engagement activities to support academic achievement. School-wide meetings, family engagement coordinator, we attend the Family Engagement conference</a:t>
            </a:r>
          </a:p>
          <a:p>
            <a:pPr marL="228600" indent="-228600">
              <a:buAutoNum type="arabicPeriod"/>
            </a:pPr>
            <a:r>
              <a:rPr lang="en-US" dirty="0"/>
              <a:t>Annual Evaluation – this means that we meet once a year with families to look at our current policy, current events that schools host in terms of barriers that families may face (limited English proficiency, economically disadvantaged, or racial/ethnic background) so that is what we are doing today. Please look at the events hosted by the schools, if you see anything that might limit someone from attending, please make note or make suggestions for removing those barriers. As a district, we also evaluate the school’s family engagement activities when we review their school improvement plans. </a:t>
            </a:r>
          </a:p>
          <a:p>
            <a:pPr marL="228600" indent="-228600">
              <a:buAutoNum type="arabicPeriod"/>
            </a:pPr>
            <a:r>
              <a:rPr lang="en-US" dirty="0"/>
              <a:t>Reservation of funds – This component means that at least 1% of the Title I allocation is reserved for family engagement and that at least 90% of that 1% goes directly to the schools. In Robertson County, our Title I schools vote to use their school funds towards the salary of a family engagement coordinator who assists with events. </a:t>
            </a:r>
          </a:p>
          <a:p>
            <a:pPr marL="228600" indent="-228600">
              <a:buAutoNum type="arabicPeriod"/>
            </a:pPr>
            <a:r>
              <a:rPr lang="en-US" dirty="0"/>
              <a:t>Coordination of services – this means that we work with other organizations such as head start, community partners, and the family resource center to provide to encourage and support families to participate in their child’s education. </a:t>
            </a:r>
          </a:p>
          <a:p>
            <a:pPr marL="228600" indent="-228600">
              <a:buAutoNum type="arabicPeriod"/>
            </a:pPr>
            <a:r>
              <a:rPr lang="en-US" dirty="0"/>
              <a:t>The next two components are building capacity of parents and family members and building capacity of school staff.</a:t>
            </a:r>
          </a:p>
          <a:p>
            <a:pPr marL="685800" lvl="1" indent="-228600">
              <a:buAutoNum type="arabicPeriod"/>
            </a:pPr>
            <a:r>
              <a:rPr lang="en-US" dirty="0"/>
              <a:t>We build capacity of family members through communication through emails and phone calls, parent-teacher conferences, providing testing and curriculum information on our website, communicating in an accessible language, and hosting trainings through our family resource center. </a:t>
            </a:r>
          </a:p>
          <a:p>
            <a:pPr marL="685800" lvl="1" indent="-228600">
              <a:buAutoNum type="arabicPeriod"/>
            </a:pPr>
            <a:r>
              <a:rPr lang="en-US" dirty="0"/>
              <a:t>We build capacity of school staff through training, hosting events for family engagement at our schools. </a:t>
            </a:r>
          </a:p>
          <a:p>
            <a:pPr marL="685800" lvl="1" indent="-228600">
              <a:buAutoNum type="arabicPeriod"/>
            </a:pPr>
            <a:endParaRPr lang="en-US" dirty="0"/>
          </a:p>
          <a:p>
            <a:pPr lvl="1"/>
            <a:r>
              <a:rPr lang="en-US" dirty="0"/>
              <a:t>Now, I ask that if you have any suggestions for improving these components that you provide your feedback either on the copy or on the post-its or comment cards provided. I will give you some time to read through those boxes and give your input. </a:t>
            </a:r>
          </a:p>
          <a:p>
            <a:pPr marL="228600" indent="-228600">
              <a:buAutoNum type="arabicPeriod"/>
            </a:pPr>
            <a:endParaRPr lang="en-US" dirty="0"/>
          </a:p>
          <a:p>
            <a:pPr marL="228600" indent="-228600">
              <a:buAutoNum type="arabicPeriod"/>
            </a:pPr>
            <a:endParaRPr lang="en-US" dirty="0"/>
          </a:p>
        </p:txBody>
      </p:sp>
      <p:sp>
        <p:nvSpPr>
          <p:cNvPr id="4" name="Slide Number Placeholder 3"/>
          <p:cNvSpPr>
            <a:spLocks noGrp="1"/>
          </p:cNvSpPr>
          <p:nvPr>
            <p:ph type="sldNum" sz="quarter" idx="10"/>
          </p:nvPr>
        </p:nvSpPr>
        <p:spPr/>
        <p:txBody>
          <a:bodyPr/>
          <a:lstStyle/>
          <a:p>
            <a:fld id="{9CB908C8-F39D-4C97-BADB-5CE2368C7104}" type="slidenum">
              <a:rPr lang="en-US" smtClean="0"/>
              <a:t>9</a:t>
            </a:fld>
            <a:endParaRPr lang="en-US" dirty="0"/>
          </a:p>
        </p:txBody>
      </p:sp>
    </p:spTree>
    <p:extLst>
      <p:ext uri="{BB962C8B-B14F-4D97-AF65-F5344CB8AC3E}">
        <p14:creationId xmlns:p14="http://schemas.microsoft.com/office/powerpoint/2010/main" val="31317345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 sure to thank</a:t>
            </a:r>
            <a:r>
              <a:rPr lang="en-US" baseline="0" dirty="0"/>
              <a:t> families for their time.</a:t>
            </a:r>
          </a:p>
          <a:p>
            <a:r>
              <a:rPr lang="en-US" dirty="0"/>
              <a:t>Move this slide to the end if additional slides are added.</a:t>
            </a:r>
          </a:p>
        </p:txBody>
      </p:sp>
      <p:sp>
        <p:nvSpPr>
          <p:cNvPr id="4" name="Slide Number Placeholder 3"/>
          <p:cNvSpPr>
            <a:spLocks noGrp="1"/>
          </p:cNvSpPr>
          <p:nvPr>
            <p:ph type="sldNum" sz="quarter" idx="10"/>
          </p:nvPr>
        </p:nvSpPr>
        <p:spPr/>
        <p:txBody>
          <a:bodyPr/>
          <a:lstStyle/>
          <a:p>
            <a:fld id="{99A01736-5FBA-4C56-8655-0B838380222B}" type="slidenum">
              <a:rPr lang="en-US" smtClean="0"/>
              <a:t>14</a:t>
            </a:fld>
            <a:endParaRPr lang="en-US"/>
          </a:p>
        </p:txBody>
      </p:sp>
    </p:spTree>
    <p:extLst>
      <p:ext uri="{BB962C8B-B14F-4D97-AF65-F5344CB8AC3E}">
        <p14:creationId xmlns:p14="http://schemas.microsoft.com/office/powerpoint/2010/main" val="24126823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1"/>
            <a:ext cx="12192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0000"/>
                    <a:lumOff val="10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6AD6EE87-EBD5-4F12-A48A-63ACA297AC8F}" type="datetimeFigureOut">
              <a:rPr lang="en-US" smtClean="0"/>
              <a:t>7/8/2022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cxnSp>
        <p:nvCxnSpPr>
          <p:cNvPr id="8" name="Straight Connector 7"/>
          <p:cNvCxnSpPr/>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55924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D89C1D5-2B3A-4549-AD89-056D591A9B50}" type="datetime1">
              <a:rPr lang="en-US" smtClean="0"/>
              <a:t>7/8/2022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
        <p:nvSpPr>
          <p:cNvPr id="7" name="Footer Placeholder 4">
            <a:extLst>
              <a:ext uri="{FF2B5EF4-FFF2-40B4-BE49-F238E27FC236}">
                <a16:creationId xmlns:a16="http://schemas.microsoft.com/office/drawing/2014/main" id="{23F467EF-EB93-4477-9928-9AD930808118}"/>
              </a:ext>
            </a:extLst>
          </p:cNvPr>
          <p:cNvSpPr txBox="1">
            <a:spLocks/>
          </p:cNvSpPr>
          <p:nvPr userDrawn="1"/>
        </p:nvSpPr>
        <p:spPr>
          <a:xfrm>
            <a:off x="1896243" y="6401023"/>
            <a:ext cx="8460474" cy="365125"/>
          </a:xfrm>
          <a:prstGeom prst="rect">
            <a:avLst/>
          </a:prstGeom>
        </p:spPr>
        <p:txBody>
          <a:bodyPr vert="horz" lIns="91440" tIns="45720" rIns="91440" bIns="45720" rtlCol="0" anchor="ctr"/>
          <a:lstStyle>
            <a:defPPr>
              <a:defRPr lang="en-US"/>
            </a:defPPr>
            <a:lvl1pPr marL="0" algn="ctr" defTabSz="457200" rtl="0" eaLnBrk="1" latinLnBrk="0" hangingPunct="1">
              <a:defRPr sz="1100" b="1" i="1" kern="1200" cap="all" baseline="0">
                <a:solidFill>
                  <a:srgbClr val="FFFFFF"/>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p>
        </p:txBody>
      </p:sp>
    </p:spTree>
    <p:extLst>
      <p:ext uri="{BB962C8B-B14F-4D97-AF65-F5344CB8AC3E}">
        <p14:creationId xmlns:p14="http://schemas.microsoft.com/office/powerpoint/2010/main" val="26682947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1"/>
            <a:ext cx="12192000" cy="457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0000"/>
                    <a:lumOff val="1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D293961-5508-4105-9E76-048920C42FE6}" type="datetime1">
              <a:rPr lang="en-US" smtClean="0"/>
              <a:t>7/8/2022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cxnSp>
        <p:nvCxnSpPr>
          <p:cNvPr id="8" name="Straight Connector 7"/>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9" name="Footer Placeholder 4">
            <a:extLst>
              <a:ext uri="{FF2B5EF4-FFF2-40B4-BE49-F238E27FC236}">
                <a16:creationId xmlns:a16="http://schemas.microsoft.com/office/drawing/2014/main" id="{D924FF5E-D8BF-49B4-852D-F2CBA5AB40A0}"/>
              </a:ext>
            </a:extLst>
          </p:cNvPr>
          <p:cNvSpPr txBox="1">
            <a:spLocks/>
          </p:cNvSpPr>
          <p:nvPr userDrawn="1"/>
        </p:nvSpPr>
        <p:spPr>
          <a:xfrm>
            <a:off x="1896243" y="6401023"/>
            <a:ext cx="8460474" cy="365125"/>
          </a:xfrm>
          <a:prstGeom prst="rect">
            <a:avLst/>
          </a:prstGeom>
        </p:spPr>
        <p:txBody>
          <a:bodyPr vert="horz" lIns="91440" tIns="45720" rIns="91440" bIns="45720" rtlCol="0" anchor="ctr"/>
          <a:lstStyle>
            <a:defPPr>
              <a:defRPr lang="en-US"/>
            </a:defPPr>
            <a:lvl1pPr marL="0" algn="ctr" defTabSz="457200" rtl="0" eaLnBrk="1" latinLnBrk="0" hangingPunct="1">
              <a:defRPr sz="1100" b="1" i="1" kern="1200" cap="all" baseline="0">
                <a:solidFill>
                  <a:srgbClr val="FFFFFF"/>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7448746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8"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9C6EF12-5C40-477E-ACB9-83FC221E3E92}" type="datetime1">
              <a:rPr lang="en-US" smtClean="0"/>
              <a:t>7/8/2022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1113076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2">
                    <a:lumMod val="75000"/>
                  </a:schemeClr>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lIns="45720" rIns="4572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89320"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2">
                    <a:lumMod val="75000"/>
                  </a:schemeClr>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89320" y="2967788"/>
            <a:ext cx="4754880" cy="3341572"/>
          </a:xfrm>
        </p:spPr>
        <p:txBody>
          <a:bodyPr lIns="45720" rIns="4572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5AAA0C0-4914-4A4C-A380-48F2C02D8E06}" type="datetime1">
              <a:rPr lang="en-US" smtClean="0"/>
              <a:t>7/8/2022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151442109"/>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A7D3BD5-59AB-4A34-AB26-4717B345B9A3}" type="datetime1">
              <a:rPr lang="en-US" smtClean="0"/>
              <a:t>7/8/2022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4618968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339923-B1D9-4489-A159-4E70B4CC19CD}" type="datetime1">
              <a:rPr lang="en-US" smtClean="0"/>
              <a:t>7/8/2022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9194085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2A8E0C1-420F-451F-97BF-2F3DB7AE854F}" type="datetime1">
              <a:rPr lang="en-US" smtClean="0"/>
              <a:t>7/8/2022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102426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2">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0000"/>
                    <a:lumOff val="1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34AF5B0-9B63-4822-8565-36C65C8088BC}" type="datetime1">
              <a:rPr lang="en-US" smtClean="0"/>
              <a:t>7/8/2022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cxnSp>
        <p:nvCxnSpPr>
          <p:cNvPr id="9" name="Straight Connector 8"/>
          <p:cNvCxnSpPr/>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941448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FCCB052-2EB6-4C23-97A3-852E0D5D16D6}" type="datetime1">
              <a:rPr lang="en-US" smtClean="0"/>
              <a:t>7/8/2022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3746504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0"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819EF0-2ABF-4718-860B-25DEDE8F505F}" type="datetime1">
              <a:rPr lang="en-US" smtClean="0"/>
              <a:t>7/8/2022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73738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1"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8" y="6470704"/>
            <a:ext cx="2154142" cy="274320"/>
          </a:xfrm>
          <a:prstGeom prst="rect">
            <a:avLst/>
          </a:prstGeom>
        </p:spPr>
        <p:txBody>
          <a:bodyPr vert="horz" lIns="91440" tIns="45720" rIns="91440" bIns="45720" rtlCol="0" anchor="ctr"/>
          <a:lstStyle>
            <a:lvl1pPr algn="l">
              <a:defRPr sz="1000">
                <a:solidFill>
                  <a:schemeClr val="tx1">
                    <a:lumMod val="90000"/>
                    <a:lumOff val="10000"/>
                  </a:schemeClr>
                </a:solidFill>
                <a:latin typeface="+mj-lt"/>
              </a:defRPr>
            </a:lvl1pPr>
          </a:lstStyle>
          <a:p>
            <a:fld id="{85AAA0C0-4914-4A4C-A380-48F2C02D8E06}" type="datetime1">
              <a:rPr lang="en-US" smtClean="0"/>
              <a:t>7/8/2022</a:t>
            </a:fld>
            <a:endParaRPr lang="en-US" dirty="0"/>
          </a:p>
        </p:txBody>
      </p:sp>
      <p:sp>
        <p:nvSpPr>
          <p:cNvPr id="5" name="Footer Placeholder 4"/>
          <p:cNvSpPr>
            <a:spLocks noGrp="1"/>
          </p:cNvSpPr>
          <p:nvPr>
            <p:ph type="ftr" sz="quarter" idx="3"/>
          </p:nvPr>
        </p:nvSpPr>
        <p:spPr>
          <a:xfrm>
            <a:off x="4842932" y="6470704"/>
            <a:ext cx="5901458" cy="274320"/>
          </a:xfrm>
          <a:prstGeom prst="rect">
            <a:avLst/>
          </a:prstGeom>
        </p:spPr>
        <p:txBody>
          <a:bodyPr vert="horz" lIns="91440" tIns="45720" rIns="91440" bIns="45720" rtlCol="0" anchor="ctr"/>
          <a:lstStyle>
            <a:lvl1pPr algn="r">
              <a:defRPr sz="1000" cap="all" baseline="0">
                <a:solidFill>
                  <a:schemeClr val="tx1">
                    <a:lumMod val="90000"/>
                    <a:lumOff val="10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4" y="6470704"/>
            <a:ext cx="973666" cy="274320"/>
          </a:xfrm>
          <a:prstGeom prst="rect">
            <a:avLst/>
          </a:prstGeom>
        </p:spPr>
        <p:txBody>
          <a:bodyPr vert="horz" lIns="91440" tIns="45720" rIns="91440" bIns="45720" rtlCol="0" anchor="ctr"/>
          <a:lstStyle>
            <a:lvl1pPr algn="l">
              <a:defRPr sz="1000">
                <a:solidFill>
                  <a:schemeClr val="tx1">
                    <a:lumMod val="90000"/>
                    <a:lumOff val="10000"/>
                  </a:schemeClr>
                </a:solidFill>
                <a:latin typeface="+mj-lt"/>
              </a:defRPr>
            </a:lvl1pPr>
          </a:lstStyle>
          <a:p>
            <a:fld id="{4FAB73BC-B049-4115-A692-8D63A059BFB8}" type="slidenum">
              <a:rPr lang="en-US" smtClean="0"/>
              <a:pPr/>
              <a:t>‹#›</a:t>
            </a:fld>
            <a:endParaRPr lang="en-US" dirty="0"/>
          </a:p>
        </p:txBody>
      </p:sp>
      <p:cxnSp>
        <p:nvCxnSpPr>
          <p:cNvPr id="7" name="Straight Connector 6"/>
          <p:cNvCxnSpPr/>
          <p:nvPr/>
        </p:nvCxnSpPr>
        <p:spPr>
          <a:xfrm flipV="1">
            <a:off x="7620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68632205"/>
      </p:ext>
    </p:extLst>
  </p:cSld>
  <p:clrMap bg1="lt1" tx1="dk1" bg2="lt2" tx2="dk2" accent1="accent1" accent2="accent2" accent3="accent3" accent4="accent4" accent5="accent5" accent6="accent6" hlink="hlink" folHlink="folHlink"/>
  <p:sldLayoutIdLst>
    <p:sldLayoutId id="2147484044" r:id="rId1"/>
    <p:sldLayoutId id="2147484045" r:id="rId2"/>
    <p:sldLayoutId id="2147484046" r:id="rId3"/>
    <p:sldLayoutId id="2147484047" r:id="rId4"/>
    <p:sldLayoutId id="2147484048" r:id="rId5"/>
    <p:sldLayoutId id="2147484049" r:id="rId6"/>
    <p:sldLayoutId id="2147484050" r:id="rId7"/>
    <p:sldLayoutId id="2147484051" r:id="rId8"/>
    <p:sldLayoutId id="2147484052" r:id="rId9"/>
    <p:sldLayoutId id="2147484053" r:id="rId10"/>
    <p:sldLayoutId id="2147484054" r:id="rId11"/>
  </p:sldLayoutIdLst>
  <p:hf hdr="0" ftr="0" dt="0"/>
  <p:txStyles>
    <p:titleStyle>
      <a:lvl1pPr algn="l" defTabSz="914400" rtl="0" eaLnBrk="1" latinLnBrk="0" hangingPunct="1">
        <a:lnSpc>
          <a:spcPct val="80000"/>
        </a:lnSpc>
        <a:spcBef>
          <a:spcPct val="0"/>
        </a:spcBef>
        <a:buNone/>
        <a:defRPr sz="5000" kern="1200" cap="all" spc="100" baseline="0">
          <a:solidFill>
            <a:schemeClr val="tx1">
              <a:lumMod val="90000"/>
              <a:lumOff val="10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rcstn.net/departments/federal_programs/family_engagement_plan"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www.tn.gov/content/tn/education/instruction/academic-standards.html"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mailto:Kelly.whyte@rcstn.net" TargetMode="External"/><Relationship Id="rId2" Type="http://schemas.openxmlformats.org/officeDocument/2006/relationships/hyperlink" Target="mailto:emily.hollingsworth@rcstn.net" TargetMode="External"/><Relationship Id="rId1" Type="http://schemas.openxmlformats.org/officeDocument/2006/relationships/slideLayout" Target="../slideLayouts/slideLayout2.xml"/><Relationship Id="rId4" Type="http://schemas.openxmlformats.org/officeDocument/2006/relationships/hyperlink" Target="mailto:renee.hix@rcstn.net"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00051" y="563248"/>
            <a:ext cx="10058400" cy="2970033"/>
          </a:xfrm>
        </p:spPr>
        <p:txBody>
          <a:bodyPr>
            <a:normAutofit fontScale="90000"/>
          </a:bodyPr>
          <a:lstStyle/>
          <a:p>
            <a:pPr algn="ctr"/>
            <a:br>
              <a:rPr lang="en-US" sz="6000" b="1" dirty="0">
                <a:latin typeface="Arial" panose="020B0604020202020204" pitchFamily="34" charset="0"/>
                <a:cs typeface="Arial" panose="020B0604020202020204" pitchFamily="34" charset="0"/>
              </a:rPr>
            </a:br>
            <a:r>
              <a:rPr lang="en-US" sz="6000" dirty="0">
                <a:latin typeface="Arial" panose="020B0604020202020204" pitchFamily="34" charset="0"/>
                <a:cs typeface="Arial" panose="020B0604020202020204" pitchFamily="34" charset="0"/>
              </a:rPr>
              <a:t> reunion </a:t>
            </a:r>
            <a:r>
              <a:rPr lang="en-US" sz="6000" dirty="0" err="1">
                <a:latin typeface="Arial" panose="020B0604020202020204" pitchFamily="34" charset="0"/>
                <a:cs typeface="Arial" panose="020B0604020202020204" pitchFamily="34" charset="0"/>
              </a:rPr>
              <a:t>anual</a:t>
            </a:r>
            <a:r>
              <a:rPr lang="en-US" sz="6000" dirty="0">
                <a:latin typeface="Arial" panose="020B0604020202020204" pitchFamily="34" charset="0"/>
                <a:cs typeface="Arial" panose="020B0604020202020204" pitchFamily="34" charset="0"/>
              </a:rPr>
              <a:t> del </a:t>
            </a:r>
            <a:r>
              <a:rPr lang="en-US" sz="6000" dirty="0" err="1">
                <a:latin typeface="Arial" panose="020B0604020202020204" pitchFamily="34" charset="0"/>
                <a:cs typeface="Arial" panose="020B0604020202020204" pitchFamily="34" charset="0"/>
              </a:rPr>
              <a:t>titulo</a:t>
            </a:r>
            <a:r>
              <a:rPr lang="en-US" sz="6000" dirty="0">
                <a:latin typeface="Arial" panose="020B0604020202020204" pitchFamily="34" charset="0"/>
                <a:cs typeface="Arial" panose="020B0604020202020204" pitchFamily="34" charset="0"/>
              </a:rPr>
              <a:t> I y </a:t>
            </a:r>
            <a:r>
              <a:rPr lang="en-US" sz="6000" dirty="0" err="1">
                <a:latin typeface="Arial" panose="020B0604020202020204" pitchFamily="34" charset="0"/>
                <a:cs typeface="Arial" panose="020B0604020202020204" pitchFamily="34" charset="0"/>
              </a:rPr>
              <a:t>participacion</a:t>
            </a:r>
            <a:r>
              <a:rPr lang="en-US" sz="6000" dirty="0">
                <a:latin typeface="Arial" panose="020B0604020202020204" pitchFamily="34" charset="0"/>
                <a:cs typeface="Arial" panose="020B0604020202020204" pitchFamily="34" charset="0"/>
              </a:rPr>
              <a:t> familiar:</a:t>
            </a:r>
            <a:br>
              <a:rPr lang="en-US" sz="6000" dirty="0">
                <a:latin typeface="Arial" panose="020B0604020202020204" pitchFamily="34" charset="0"/>
                <a:cs typeface="Arial" panose="020B0604020202020204" pitchFamily="34" charset="0"/>
              </a:rPr>
            </a:br>
            <a:r>
              <a:rPr lang="en-US" sz="6000" dirty="0" err="1">
                <a:latin typeface="Arial" panose="020B0604020202020204" pitchFamily="34" charset="0"/>
                <a:cs typeface="Arial" panose="020B0604020202020204" pitchFamily="34" charset="0"/>
              </a:rPr>
              <a:t>presentacion</a:t>
            </a:r>
            <a:r>
              <a:rPr lang="en-US" sz="6000" dirty="0">
                <a:latin typeface="Arial" panose="020B0604020202020204" pitchFamily="34" charset="0"/>
                <a:cs typeface="Arial" panose="020B0604020202020204" pitchFamily="34" charset="0"/>
              </a:rPr>
              <a:t> del </a:t>
            </a:r>
            <a:r>
              <a:rPr lang="en-US" sz="6000" dirty="0" err="1">
                <a:latin typeface="Arial" panose="020B0604020202020204" pitchFamily="34" charset="0"/>
                <a:cs typeface="Arial" panose="020B0604020202020204" pitchFamily="34" charset="0"/>
              </a:rPr>
              <a:t>distrito</a:t>
            </a:r>
            <a:endParaRPr lang="en-US" sz="6000" dirty="0">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a:xfrm>
            <a:off x="1100051" y="4455620"/>
            <a:ext cx="10058400" cy="1487979"/>
          </a:xfrm>
        </p:spPr>
        <p:txBody>
          <a:bodyPr>
            <a:normAutofit/>
          </a:bodyPr>
          <a:lstStyle/>
          <a:p>
            <a:r>
              <a:rPr lang="en-US" cap="none" dirty="0"/>
              <a:t>Escuelas del </a:t>
            </a:r>
            <a:r>
              <a:rPr lang="en-US" dirty="0" err="1"/>
              <a:t>Condado</a:t>
            </a:r>
            <a:r>
              <a:rPr lang="en-US" dirty="0"/>
              <a:t> de </a:t>
            </a:r>
            <a:r>
              <a:rPr lang="en-US" cap="none" dirty="0"/>
              <a:t>Robertson </a:t>
            </a:r>
          </a:p>
          <a:p>
            <a:r>
              <a:rPr lang="en-US" dirty="0"/>
              <a:t>Dr. Emily Hollingsworth</a:t>
            </a:r>
          </a:p>
          <a:p>
            <a:r>
              <a:rPr lang="en-US" cap="none" dirty="0" err="1"/>
              <a:t>Supervi</a:t>
            </a:r>
            <a:r>
              <a:rPr lang="en-US" dirty="0" err="1"/>
              <a:t>sora</a:t>
            </a:r>
            <a:r>
              <a:rPr lang="en-US" dirty="0"/>
              <a:t> de </a:t>
            </a:r>
            <a:r>
              <a:rPr lang="en-US" dirty="0" err="1"/>
              <a:t>Programas</a:t>
            </a:r>
            <a:r>
              <a:rPr lang="en-US" dirty="0"/>
              <a:t> Federales </a:t>
            </a:r>
            <a:endParaRPr lang="en-US" cap="none" dirty="0"/>
          </a:p>
        </p:txBody>
      </p:sp>
    </p:spTree>
    <p:extLst>
      <p:ext uri="{BB962C8B-B14F-4D97-AF65-F5344CB8AC3E}">
        <p14:creationId xmlns:p14="http://schemas.microsoft.com/office/powerpoint/2010/main" val="3044486221"/>
      </p:ext>
    </p:extLst>
  </p:cSld>
  <p:clrMapOvr>
    <a:masterClrMapping/>
  </p:clrMapOvr>
  <mc:AlternateContent xmlns:mc="http://schemas.openxmlformats.org/markup-compatibility/2006" xmlns:p14="http://schemas.microsoft.com/office/powerpoint/2010/main">
    <mc:Choice Requires="p14">
      <p:transition spd="slow" p14:dur="2000" advTm="31000"/>
    </mc:Choice>
    <mc:Fallback xmlns="">
      <p:transition spd="slow" advTm="3100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Por que </a:t>
            </a:r>
            <a:r>
              <a:rPr lang="en-US" dirty="0" err="1"/>
              <a:t>estamos</a:t>
            </a:r>
            <a:r>
              <a:rPr lang="en-US" dirty="0"/>
              <a:t> </a:t>
            </a:r>
            <a:r>
              <a:rPr lang="en-US" dirty="0" err="1"/>
              <a:t>aqui</a:t>
            </a:r>
            <a:r>
              <a:rPr lang="en-US" dirty="0"/>
              <a:t>?</a:t>
            </a:r>
          </a:p>
        </p:txBody>
      </p:sp>
      <p:sp>
        <p:nvSpPr>
          <p:cNvPr id="3" name="Content Placeholder 2"/>
          <p:cNvSpPr>
            <a:spLocks noGrp="1"/>
          </p:cNvSpPr>
          <p:nvPr>
            <p:ph idx="1"/>
          </p:nvPr>
        </p:nvSpPr>
        <p:spPr>
          <a:xfrm>
            <a:off x="1024128" y="1719943"/>
            <a:ext cx="9720071" cy="4023360"/>
          </a:xfrm>
        </p:spPr>
        <p:txBody>
          <a:bodyPr/>
          <a:lstStyle/>
          <a:p>
            <a:r>
              <a:rPr lang="en-US" dirty="0"/>
              <a:t>La Ley </a:t>
            </a:r>
            <a:r>
              <a:rPr lang="en-US" dirty="0" err="1"/>
              <a:t>Cada</a:t>
            </a:r>
            <a:r>
              <a:rPr lang="en-US" dirty="0"/>
              <a:t> </a:t>
            </a:r>
            <a:r>
              <a:rPr lang="en-US" dirty="0" err="1"/>
              <a:t>Estudiante</a:t>
            </a:r>
            <a:r>
              <a:rPr lang="en-US" dirty="0"/>
              <a:t> </a:t>
            </a:r>
            <a:r>
              <a:rPr lang="en-US" dirty="0" err="1"/>
              <a:t>Triunfa</a:t>
            </a:r>
            <a:r>
              <a:rPr lang="en-US" dirty="0">
                <a:solidFill>
                  <a:schemeClr val="tx1"/>
                </a:solidFill>
              </a:rPr>
              <a:t> (ESSA) </a:t>
            </a:r>
            <a:r>
              <a:rPr lang="en-US" dirty="0" err="1"/>
              <a:t>requiere</a:t>
            </a:r>
            <a:r>
              <a:rPr lang="en-US" dirty="0"/>
              <a:t> que </a:t>
            </a:r>
            <a:r>
              <a:rPr lang="en-US" dirty="0" err="1"/>
              <a:t>cada</a:t>
            </a:r>
            <a:r>
              <a:rPr lang="en-US" dirty="0"/>
              <a:t> </a:t>
            </a:r>
            <a:r>
              <a:rPr lang="en-US" dirty="0" err="1"/>
              <a:t>escuela</a:t>
            </a:r>
            <a:r>
              <a:rPr lang="en-US" dirty="0"/>
              <a:t> de </a:t>
            </a:r>
            <a:r>
              <a:rPr lang="en-US" dirty="0" err="1"/>
              <a:t>Título</a:t>
            </a:r>
            <a:r>
              <a:rPr lang="en-US" dirty="0"/>
              <a:t> I </a:t>
            </a:r>
            <a:r>
              <a:rPr lang="en-US" dirty="0" err="1"/>
              <a:t>lleve</a:t>
            </a:r>
            <a:r>
              <a:rPr lang="en-US" dirty="0"/>
              <a:t> a </a:t>
            </a:r>
            <a:r>
              <a:rPr lang="en-US" dirty="0" err="1"/>
              <a:t>cabo</a:t>
            </a:r>
            <a:r>
              <a:rPr lang="en-US" dirty="0"/>
              <a:t> una </a:t>
            </a:r>
            <a:r>
              <a:rPr lang="en-US" dirty="0" err="1"/>
              <a:t>reunión</a:t>
            </a:r>
            <a:r>
              <a:rPr lang="en-US" dirty="0"/>
              <a:t> </a:t>
            </a:r>
            <a:r>
              <a:rPr lang="en-US" dirty="0" err="1"/>
              <a:t>anual</a:t>
            </a:r>
            <a:r>
              <a:rPr lang="en-US" dirty="0"/>
              <a:t> de </a:t>
            </a:r>
            <a:r>
              <a:rPr lang="en-US" dirty="0" err="1"/>
              <a:t>familias</a:t>
            </a:r>
            <a:r>
              <a:rPr lang="en-US" dirty="0"/>
              <a:t> de </a:t>
            </a:r>
            <a:r>
              <a:rPr lang="en-US" dirty="0" err="1"/>
              <a:t>Título</a:t>
            </a:r>
            <a:r>
              <a:rPr lang="en-US" dirty="0"/>
              <a:t> I para:</a:t>
            </a:r>
            <a:endParaRPr lang="en-US" dirty="0">
              <a:solidFill>
                <a:schemeClr val="tx1"/>
              </a:solidFill>
            </a:endParaRPr>
          </a:p>
          <a:p>
            <a:pPr lvl="3">
              <a:buFont typeface="Arial" panose="020B0604020202020204" pitchFamily="34" charset="0"/>
              <a:buChar char="•"/>
            </a:pPr>
            <a:r>
              <a:rPr lang="es-ES" dirty="0"/>
              <a:t>informarle de la participación de su escuela en el Título I</a:t>
            </a:r>
            <a:r>
              <a:rPr lang="en-US" dirty="0">
                <a:solidFill>
                  <a:schemeClr val="tx1"/>
                </a:solidFill>
              </a:rPr>
              <a:t>,</a:t>
            </a:r>
          </a:p>
          <a:p>
            <a:pPr lvl="3">
              <a:buFont typeface="Arial" panose="020B0604020202020204" pitchFamily="34" charset="0"/>
              <a:buChar char="•"/>
            </a:pPr>
            <a:r>
              <a:rPr lang="es-ES" dirty="0"/>
              <a:t>explicar los requisitos del Título I, y</a:t>
            </a:r>
          </a:p>
          <a:p>
            <a:pPr lvl="3">
              <a:buFont typeface="Arial" panose="020B0604020202020204" pitchFamily="34" charset="0"/>
              <a:buChar char="•"/>
            </a:pPr>
            <a:r>
              <a:rPr lang="es-ES" dirty="0"/>
              <a:t>explicar sus derechos como padres y miembros de la familia a participar</a:t>
            </a:r>
            <a:r>
              <a:rPr lang="en-US" dirty="0">
                <a:solidFill>
                  <a:schemeClr val="tx1"/>
                </a:solidFill>
              </a:rPr>
              <a:t>.</a:t>
            </a:r>
          </a:p>
          <a:p>
            <a:pPr marL="128016" lvl="1" indent="0">
              <a:buNone/>
            </a:pPr>
            <a:r>
              <a:rPr lang="es-ES" sz="2200" dirty="0"/>
              <a:t>Además, revisaremos las Políticas de Participación de los Padres y la Familia a nivel del distrito y de la escuela y hablaremos del acuerdo entre la escuela y los padres. Tendrá la oportunidad de dar su opinión sobre </a:t>
            </a:r>
            <a:br>
              <a:rPr lang="es-ES" sz="2200" dirty="0"/>
            </a:br>
            <a:r>
              <a:rPr lang="es-ES" sz="2200" dirty="0"/>
              <a:t>estos documentos</a:t>
            </a:r>
            <a:r>
              <a:rPr lang="en-US" sz="2200" dirty="0">
                <a:solidFill>
                  <a:schemeClr val="tx1"/>
                </a:solidFill>
              </a:rPr>
              <a:t>. </a:t>
            </a:r>
          </a:p>
          <a:p>
            <a:pPr lvl="1"/>
            <a:endParaRPr lang="en-US" dirty="0"/>
          </a:p>
          <a:p>
            <a:pPr lvl="1"/>
            <a:endParaRPr lang="en-US" dirty="0"/>
          </a:p>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2</a:t>
            </a:fld>
            <a:endParaRPr lang="en-US" dirty="0"/>
          </a:p>
        </p:txBody>
      </p:sp>
    </p:spTree>
    <p:extLst>
      <p:ext uri="{BB962C8B-B14F-4D97-AF65-F5344CB8AC3E}">
        <p14:creationId xmlns:p14="http://schemas.microsoft.com/office/powerpoint/2010/main" val="2902294818"/>
      </p:ext>
    </p:extLst>
  </p:cSld>
  <p:clrMapOvr>
    <a:masterClrMapping/>
  </p:clrMapOvr>
  <mc:AlternateContent xmlns:mc="http://schemas.openxmlformats.org/markup-compatibility/2006" xmlns:p14="http://schemas.microsoft.com/office/powerpoint/2010/main">
    <mc:Choice Requires="p14">
      <p:transition spd="slow" p14:dur="2000" advTm="33000"/>
    </mc:Choice>
    <mc:Fallback xmlns="">
      <p:transition spd="slow" advTm="3300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 ES UNA ESCUELA DE </a:t>
            </a:r>
            <a:r>
              <a:rPr lang="en-US" dirty="0" err="1"/>
              <a:t>Titulo</a:t>
            </a:r>
            <a:r>
              <a:rPr lang="en-US" dirty="0"/>
              <a:t> </a:t>
            </a:r>
            <a:r>
              <a:rPr lang="en-US" dirty="0" err="1"/>
              <a:t>i</a:t>
            </a:r>
            <a:r>
              <a:rPr lang="en-US" dirty="0"/>
              <a:t>?</a:t>
            </a:r>
          </a:p>
        </p:txBody>
      </p:sp>
      <p:sp>
        <p:nvSpPr>
          <p:cNvPr id="3" name="Content Placeholder 2"/>
          <p:cNvSpPr>
            <a:spLocks noGrp="1"/>
          </p:cNvSpPr>
          <p:nvPr>
            <p:ph idx="1"/>
          </p:nvPr>
        </p:nvSpPr>
        <p:spPr>
          <a:xfrm>
            <a:off x="1024128" y="1580605"/>
            <a:ext cx="9720071" cy="4023360"/>
          </a:xfrm>
        </p:spPr>
        <p:txBody>
          <a:bodyPr>
            <a:normAutofit/>
          </a:bodyPr>
          <a:lstStyle/>
          <a:p>
            <a:r>
              <a:rPr lang="es-ES" dirty="0"/>
              <a:t>El Título I fue aprobado en 1965 bajo la Ley de Educación Primaria y Secundaria (ESEA). Es el programa de asistencia federal más grande para las escuelas de nuestra nación</a:t>
            </a:r>
            <a:r>
              <a:rPr lang="en-US" dirty="0">
                <a:solidFill>
                  <a:schemeClr val="tx1"/>
                </a:solidFill>
              </a:rPr>
              <a:t>. </a:t>
            </a:r>
          </a:p>
          <a:p>
            <a:r>
              <a:rPr lang="es-ES" dirty="0"/>
              <a:t>Las escuelas de Título I reciben fondos adicionales (dólares de Título I) del gobierno federal. Estos dólares se utilizan para</a:t>
            </a:r>
            <a:r>
              <a:rPr lang="en-US" dirty="0">
                <a:solidFill>
                  <a:schemeClr val="tx1"/>
                </a:solidFill>
              </a:rPr>
              <a:t>:</a:t>
            </a:r>
          </a:p>
          <a:p>
            <a:pPr lvl="3">
              <a:buFont typeface="Arial" panose="020B0604020202020204" pitchFamily="34" charset="0"/>
              <a:buChar char="•"/>
            </a:pPr>
            <a:r>
              <a:rPr lang="es-ES" dirty="0"/>
              <a:t>identificar a los estudiantes que experimentan dificultades académicas y brindar asistencia para ayudar a estos estudiantes;</a:t>
            </a:r>
          </a:p>
          <a:p>
            <a:pPr lvl="3">
              <a:buFont typeface="Arial" panose="020B0604020202020204" pitchFamily="34" charset="0"/>
              <a:buChar char="•"/>
            </a:pPr>
            <a:r>
              <a:rPr lang="es-ES" dirty="0"/>
              <a:t>comprar personal, programas, materiales y/o suministros adicionales; y</a:t>
            </a:r>
          </a:p>
          <a:p>
            <a:pPr lvl="3">
              <a:buFont typeface="Arial" panose="020B0604020202020204" pitchFamily="34" charset="0"/>
              <a:buChar char="•"/>
            </a:pPr>
            <a:r>
              <a:rPr lang="es-ES" dirty="0"/>
              <a:t>conducir reuniones, capacitaciones, eventos y/o actividades de </a:t>
            </a:r>
            <a:br>
              <a:rPr lang="es-ES" dirty="0"/>
            </a:br>
            <a:r>
              <a:rPr lang="es-ES" dirty="0"/>
              <a:t>participación de padres y familias</a:t>
            </a:r>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3</a:t>
            </a:fld>
            <a:endParaRPr lang="en-US" dirty="0"/>
          </a:p>
        </p:txBody>
      </p:sp>
    </p:spTree>
    <p:extLst>
      <p:ext uri="{BB962C8B-B14F-4D97-AF65-F5344CB8AC3E}">
        <p14:creationId xmlns:p14="http://schemas.microsoft.com/office/powerpoint/2010/main" val="2773137600"/>
      </p:ext>
    </p:extLst>
  </p:cSld>
  <p:clrMapOvr>
    <a:masterClrMapping/>
  </p:clrMapOvr>
  <mc:AlternateContent xmlns:mc="http://schemas.openxmlformats.org/markup-compatibility/2006" xmlns:p14="http://schemas.microsoft.com/office/powerpoint/2010/main">
    <mc:Choice Requires="p14">
      <p:transition spd="slow" p14:dur="2000" advTm="50000"/>
    </mc:Choice>
    <mc:Fallback xmlns="">
      <p:transition spd="slow" advTm="5000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US" dirty="0"/>
              <a:t>Cuales son mis derechos?</a:t>
            </a:r>
          </a:p>
        </p:txBody>
      </p:sp>
      <p:sp>
        <p:nvSpPr>
          <p:cNvPr id="3" name="Content Placeholder 2"/>
          <p:cNvSpPr>
            <a:spLocks noGrp="1"/>
          </p:cNvSpPr>
          <p:nvPr>
            <p:ph idx="1"/>
          </p:nvPr>
        </p:nvSpPr>
        <p:spPr>
          <a:xfrm>
            <a:off x="1024128" y="1532709"/>
            <a:ext cx="10926948" cy="4327896"/>
          </a:xfrm>
        </p:spPr>
        <p:txBody>
          <a:bodyPr>
            <a:normAutofit/>
          </a:bodyPr>
          <a:lstStyle/>
          <a:p>
            <a:r>
              <a:rPr lang="es-ES" dirty="0"/>
              <a:t>Las familias y los padres de los estudiantes del Título I tienen derecho, por ley, a</a:t>
            </a:r>
            <a:r>
              <a:rPr lang="en-US" dirty="0">
                <a:solidFill>
                  <a:schemeClr val="tx1"/>
                </a:solidFill>
              </a:rPr>
              <a:t>:</a:t>
            </a:r>
          </a:p>
          <a:p>
            <a:pPr lvl="3">
              <a:buFont typeface="Arial" panose="020B0604020202020204" pitchFamily="34" charset="0"/>
              <a:buChar char="•"/>
            </a:pPr>
            <a:r>
              <a:rPr lang="es-ES" dirty="0"/>
              <a:t>participar en las decisiones que se tomen tanto a nivel escolar como distrital</a:t>
            </a:r>
            <a:r>
              <a:rPr lang="en-US" dirty="0">
                <a:solidFill>
                  <a:schemeClr val="tx1"/>
                </a:solidFill>
              </a:rPr>
              <a:t>;</a:t>
            </a:r>
          </a:p>
          <a:p>
            <a:pPr lvl="3">
              <a:buFont typeface="Arial" panose="020B0604020202020204" pitchFamily="34" charset="0"/>
              <a:buChar char="•"/>
            </a:pPr>
            <a:endParaRPr lang="en-US" dirty="0">
              <a:solidFill>
                <a:schemeClr val="tx1"/>
              </a:solidFill>
            </a:endParaRPr>
          </a:p>
          <a:p>
            <a:pPr lvl="3">
              <a:buFont typeface="Arial" panose="020B0604020202020204" pitchFamily="34" charset="0"/>
              <a:buChar char="•"/>
            </a:pPr>
            <a:r>
              <a:rPr lang="es-ES" dirty="0"/>
              <a:t>recibir información sobre el nivel de rendimiento de su hijo en las pruebas de lectura/artes del lenguaje, escritura, matemáticas y ciencias</a:t>
            </a:r>
            <a:r>
              <a:rPr lang="en-US" dirty="0">
                <a:solidFill>
                  <a:schemeClr val="tx1"/>
                </a:solidFill>
              </a:rPr>
              <a:t>;</a:t>
            </a:r>
          </a:p>
          <a:p>
            <a:pPr lvl="3">
              <a:buFont typeface="Arial" panose="020B0604020202020204" pitchFamily="34" charset="0"/>
              <a:buChar char="•"/>
            </a:pPr>
            <a:endParaRPr lang="en-US" dirty="0">
              <a:solidFill>
                <a:schemeClr val="tx1"/>
              </a:solidFill>
            </a:endParaRPr>
          </a:p>
          <a:p>
            <a:pPr lvl="3">
              <a:buFont typeface="Arial" panose="020B0604020202020204" pitchFamily="34" charset="0"/>
              <a:buChar char="•"/>
            </a:pPr>
            <a:r>
              <a:rPr lang="es-ES" dirty="0"/>
              <a:t>solicitar y recibir información sobre las calificaciones del maestro de su hijo y de los paraprofesionales que están trabajando con su hijo (disponible a pedido comunicándose con el director de su escuela); y</a:t>
            </a:r>
          </a:p>
          <a:p>
            <a:pPr marL="457200" lvl="3" indent="0">
              <a:buNone/>
            </a:pPr>
            <a:endParaRPr lang="en-US" dirty="0">
              <a:solidFill>
                <a:schemeClr val="tx1"/>
              </a:solidFill>
            </a:endParaRPr>
          </a:p>
          <a:p>
            <a:pPr lvl="3">
              <a:buFont typeface="Arial" panose="020B0604020202020204" pitchFamily="34" charset="0"/>
              <a:buChar char="•"/>
            </a:pPr>
            <a:r>
              <a:rPr lang="es-ES" dirty="0"/>
              <a:t>solicite oportunidades para reuniones regulares para formular </a:t>
            </a:r>
            <a:br>
              <a:rPr lang="es-ES" dirty="0"/>
            </a:br>
            <a:r>
              <a:rPr lang="es-ES" dirty="0"/>
              <a:t>sugerencias y participar, según corresponda, en decisiones sobre </a:t>
            </a:r>
            <a:br>
              <a:rPr lang="es-ES" dirty="0"/>
            </a:br>
            <a:r>
              <a:rPr lang="es-ES" dirty="0"/>
              <a:t>la educación de su hijo. Se requiere que la escuela responda a </a:t>
            </a:r>
            <a:br>
              <a:rPr lang="es-ES" dirty="0"/>
            </a:br>
            <a:r>
              <a:rPr lang="es-ES" dirty="0"/>
              <a:t>tales sugerencias tan pronto como sea posible</a:t>
            </a:r>
            <a:r>
              <a:rPr lang="en-US" dirty="0">
                <a:solidFill>
                  <a:schemeClr val="tx1"/>
                </a:solidFill>
              </a:rPr>
              <a:t>.</a:t>
            </a:r>
          </a:p>
          <a:p>
            <a:endParaRPr lang="en-US" dirty="0"/>
          </a:p>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4</a:t>
            </a:fld>
            <a:endParaRPr lang="en-US" dirty="0"/>
          </a:p>
        </p:txBody>
      </p:sp>
    </p:spTree>
    <p:extLst>
      <p:ext uri="{BB962C8B-B14F-4D97-AF65-F5344CB8AC3E}">
        <p14:creationId xmlns:p14="http://schemas.microsoft.com/office/powerpoint/2010/main" val="4207471724"/>
      </p:ext>
    </p:extLst>
  </p:cSld>
  <p:clrMapOvr>
    <a:masterClrMapping/>
  </p:clrMapOvr>
  <mc:AlternateContent xmlns:mc="http://schemas.openxmlformats.org/markup-compatibility/2006" xmlns:p14="http://schemas.microsoft.com/office/powerpoint/2010/main">
    <mc:Choice Requires="p14">
      <p:transition spd="slow" p14:dur="2000" advTm="23000"/>
    </mc:Choice>
    <mc:Fallback xmlns="">
      <p:transition spd="slow" advTm="2300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8" y="622300"/>
            <a:ext cx="9720072" cy="1462532"/>
          </a:xfrm>
        </p:spPr>
        <p:txBody>
          <a:bodyPr>
            <a:normAutofit fontScale="90000"/>
          </a:bodyPr>
          <a:lstStyle/>
          <a:p>
            <a:r>
              <a:rPr lang="es-ES" dirty="0"/>
              <a:t>Para qué se pueden utilizar los fondos del Título I</a:t>
            </a:r>
            <a:r>
              <a:rPr lang="en-US" dirty="0"/>
              <a:t>?</a:t>
            </a:r>
            <a:br>
              <a:rPr lang="en-US" dirty="0"/>
            </a:br>
            <a:endParaRPr lang="en-US" dirty="0"/>
          </a:p>
        </p:txBody>
      </p:sp>
      <p:sp>
        <p:nvSpPr>
          <p:cNvPr id="3" name="Content Placeholder 2"/>
          <p:cNvSpPr>
            <a:spLocks noGrp="1"/>
          </p:cNvSpPr>
          <p:nvPr>
            <p:ph idx="1"/>
          </p:nvPr>
        </p:nvSpPr>
        <p:spPr>
          <a:xfrm>
            <a:off x="1024128" y="1667692"/>
            <a:ext cx="9720071" cy="4023360"/>
          </a:xfrm>
        </p:spPr>
        <p:txBody>
          <a:bodyPr>
            <a:normAutofit/>
          </a:bodyPr>
          <a:lstStyle/>
          <a:p>
            <a:r>
              <a:rPr lang="es-ES" dirty="0"/>
              <a:t>En general, los fondos del Título I se pueden utilizar para</a:t>
            </a:r>
            <a:r>
              <a:rPr lang="en-US" dirty="0">
                <a:solidFill>
                  <a:schemeClr val="tx1"/>
                </a:solidFill>
              </a:rPr>
              <a:t>:</a:t>
            </a:r>
          </a:p>
          <a:p>
            <a:pPr lvl="3">
              <a:buFont typeface="Arial" panose="020B0604020202020204" pitchFamily="34" charset="0"/>
              <a:buChar char="•"/>
            </a:pPr>
            <a:r>
              <a:rPr lang="es-ES" altLang="en-US" dirty="0"/>
              <a:t>maestros y paraprofesionales adicionales,</a:t>
            </a:r>
          </a:p>
          <a:p>
            <a:pPr lvl="3">
              <a:buFont typeface="Arial" panose="020B0604020202020204" pitchFamily="34" charset="0"/>
              <a:buChar char="•"/>
            </a:pPr>
            <a:r>
              <a:rPr lang="es-ES" altLang="en-US" dirty="0"/>
              <a:t>entrenamiento adicional para el personal escolar,</a:t>
            </a:r>
          </a:p>
          <a:p>
            <a:pPr lvl="3">
              <a:buFont typeface="Arial" panose="020B0604020202020204" pitchFamily="34" charset="0"/>
              <a:buChar char="•"/>
            </a:pPr>
            <a:r>
              <a:rPr lang="es-ES" altLang="en-US" dirty="0"/>
              <a:t>tiempo adicional para la instrucción (programas antes y/o después de la escuela),</a:t>
            </a:r>
          </a:p>
          <a:p>
            <a:pPr lvl="3">
              <a:buFont typeface="Arial" panose="020B0604020202020204" pitchFamily="34" charset="0"/>
              <a:buChar char="•"/>
            </a:pPr>
            <a:r>
              <a:rPr lang="es-ES" altLang="en-US" dirty="0"/>
              <a:t>actividades de participación de los padres y la familia, y/o</a:t>
            </a:r>
          </a:p>
          <a:p>
            <a:pPr lvl="3">
              <a:buFont typeface="Arial" panose="020B0604020202020204" pitchFamily="34" charset="0"/>
              <a:buChar char="•"/>
            </a:pPr>
            <a:r>
              <a:rPr lang="es-ES" altLang="en-US" dirty="0"/>
              <a:t>una variedad de materiales complementarios de enseñanza, equipos y tecnología.</a:t>
            </a:r>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5</a:t>
            </a:fld>
            <a:endParaRPr lang="en-US" dirty="0"/>
          </a:p>
        </p:txBody>
      </p:sp>
    </p:spTree>
    <p:extLst>
      <p:ext uri="{BB962C8B-B14F-4D97-AF65-F5344CB8AC3E}">
        <p14:creationId xmlns:p14="http://schemas.microsoft.com/office/powerpoint/2010/main" val="1622746381"/>
      </p:ext>
    </p:extLst>
  </p:cSld>
  <p:clrMapOvr>
    <a:masterClrMapping/>
  </p:clrMapOvr>
  <mc:AlternateContent xmlns:mc="http://schemas.openxmlformats.org/markup-compatibility/2006" xmlns:p14="http://schemas.microsoft.com/office/powerpoint/2010/main">
    <mc:Choice Requires="p14">
      <p:transition spd="slow" p14:dur="2000" advTm="62000"/>
    </mc:Choice>
    <mc:Fallback xmlns="">
      <p:transition spd="slow" advTm="6200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 es SIP?</a:t>
            </a:r>
          </a:p>
        </p:txBody>
      </p:sp>
      <p:sp>
        <p:nvSpPr>
          <p:cNvPr id="3" name="Content Placeholder 2"/>
          <p:cNvSpPr>
            <a:spLocks noGrp="1"/>
          </p:cNvSpPr>
          <p:nvPr>
            <p:ph idx="1"/>
          </p:nvPr>
        </p:nvSpPr>
        <p:spPr>
          <a:xfrm>
            <a:off x="1024129" y="1571897"/>
            <a:ext cx="9720071" cy="4023360"/>
          </a:xfrm>
        </p:spPr>
        <p:txBody>
          <a:bodyPr>
            <a:normAutofit/>
          </a:bodyPr>
          <a:lstStyle/>
          <a:p>
            <a:r>
              <a:rPr lang="es-ES" dirty="0"/>
              <a:t>El SIP es el Plan de Mejoramiento Escolar. Incluye</a:t>
            </a:r>
            <a:r>
              <a:rPr lang="en-US" dirty="0"/>
              <a:t>:</a:t>
            </a:r>
          </a:p>
          <a:p>
            <a:pPr lvl="3">
              <a:buFont typeface="Arial" panose="020B0604020202020204" pitchFamily="34" charset="0"/>
              <a:buChar char="•"/>
            </a:pPr>
            <a:r>
              <a:rPr lang="es-ES" dirty="0"/>
              <a:t>la identificación del equipo de planificación escolar y cómo participarán en el proceso de planificación;</a:t>
            </a:r>
          </a:p>
          <a:p>
            <a:pPr lvl="3">
              <a:buFont typeface="Arial" panose="020B0604020202020204" pitchFamily="34" charset="0"/>
              <a:buChar char="•"/>
            </a:pPr>
            <a:r>
              <a:rPr lang="es-ES" dirty="0"/>
              <a:t>una evaluación de necesidades y un resumen de datos académicos y no académicos;</a:t>
            </a:r>
          </a:p>
          <a:p>
            <a:pPr lvl="3">
              <a:buFont typeface="Arial" panose="020B0604020202020204" pitchFamily="34" charset="0"/>
              <a:buChar char="•"/>
            </a:pPr>
            <a:r>
              <a:rPr lang="es-ES" dirty="0"/>
              <a:t>prioridades, estrategias y pasos de acción para ayudar a abordar las necesidades académicas y no académicas de los estudiantes;</a:t>
            </a:r>
          </a:p>
          <a:p>
            <a:pPr lvl="3">
              <a:buFont typeface="Arial" panose="020B0604020202020204" pitchFamily="34" charset="0"/>
              <a:buChar char="•"/>
            </a:pPr>
            <a:r>
              <a:rPr lang="es-ES" dirty="0"/>
              <a:t>necesidades de desarrollo profesional de maestros y personal; y</a:t>
            </a:r>
          </a:p>
          <a:p>
            <a:pPr lvl="3">
              <a:buFont typeface="Arial" panose="020B0604020202020204" pitchFamily="34" charset="0"/>
              <a:buChar char="•"/>
            </a:pPr>
            <a:r>
              <a:rPr lang="es-ES" dirty="0"/>
              <a:t>presupuestos y coordinación de recursos</a:t>
            </a:r>
            <a:r>
              <a:rPr lang="en-US" dirty="0"/>
              <a:t>.</a:t>
            </a:r>
          </a:p>
          <a:p>
            <a:r>
              <a:rPr lang="es-ES" dirty="0"/>
              <a:t>La escuela debe incluir representantes de la </a:t>
            </a:r>
            <a:br>
              <a:rPr lang="es-ES" dirty="0"/>
            </a:br>
            <a:r>
              <a:rPr lang="es-ES" dirty="0"/>
              <a:t>familia en nuestro equipo de planificación escolar</a:t>
            </a:r>
            <a:r>
              <a:rPr lang="en-US" dirty="0">
                <a:solidFill>
                  <a:schemeClr val="tx1"/>
                </a:solidFill>
              </a:rPr>
              <a:t>.</a:t>
            </a:r>
          </a:p>
        </p:txBody>
      </p:sp>
      <p:sp>
        <p:nvSpPr>
          <p:cNvPr id="4" name="Slide Number Placeholder 3"/>
          <p:cNvSpPr>
            <a:spLocks noGrp="1"/>
          </p:cNvSpPr>
          <p:nvPr>
            <p:ph type="sldNum" sz="quarter" idx="12"/>
          </p:nvPr>
        </p:nvSpPr>
        <p:spPr/>
        <p:txBody>
          <a:bodyPr/>
          <a:lstStyle/>
          <a:p>
            <a:fld id="{4FAB73BC-B049-4115-A692-8D63A059BFB8}" type="slidenum">
              <a:rPr lang="en-US" smtClean="0"/>
              <a:pPr/>
              <a:t>6</a:t>
            </a:fld>
            <a:endParaRPr lang="en-US" dirty="0"/>
          </a:p>
        </p:txBody>
      </p:sp>
    </p:spTree>
    <p:extLst>
      <p:ext uri="{BB962C8B-B14F-4D97-AF65-F5344CB8AC3E}">
        <p14:creationId xmlns:p14="http://schemas.microsoft.com/office/powerpoint/2010/main" val="3940274524"/>
      </p:ext>
    </p:extLst>
  </p:cSld>
  <p:clrMapOvr>
    <a:masterClrMapping/>
  </p:clrMapOvr>
  <mc:AlternateContent xmlns:mc="http://schemas.openxmlformats.org/markup-compatibility/2006" xmlns:p14="http://schemas.microsoft.com/office/powerpoint/2010/main">
    <mc:Choice Requires="p14">
      <p:transition spd="slow" p14:dur="2000" advTm="25000"/>
    </mc:Choice>
    <mc:Fallback xmlns="">
      <p:transition spd="slow" advTm="2500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ES" dirty="0"/>
              <a:t>Cómo se financia la participación de los padres y la familia</a:t>
            </a:r>
            <a:r>
              <a:rPr lang="en-US" dirty="0"/>
              <a:t>?</a:t>
            </a:r>
          </a:p>
        </p:txBody>
      </p:sp>
      <p:sp>
        <p:nvSpPr>
          <p:cNvPr id="3" name="Content Placeholder 2"/>
          <p:cNvSpPr>
            <a:spLocks noGrp="1"/>
          </p:cNvSpPr>
          <p:nvPr>
            <p:ph idx="1"/>
          </p:nvPr>
        </p:nvSpPr>
        <p:spPr/>
        <p:txBody>
          <a:bodyPr>
            <a:normAutofit/>
          </a:bodyPr>
          <a:lstStyle/>
          <a:p>
            <a:r>
              <a:rPr lang="es-ES" dirty="0"/>
              <a:t>Cualquier distrito con una asignación de Título I que exceda los $ 500,000 está obligado por ley a reservar el 1% de su asignación de Título I para la participación de los padres y la familia.</a:t>
            </a:r>
          </a:p>
          <a:p>
            <a:r>
              <a:rPr lang="es-ES" dirty="0"/>
              <a:t>De ese 1%, el 10% puede reservarse en el distrito para iniciativas de todo el sistema relacionadas con la participación de los </a:t>
            </a:r>
            <a:br>
              <a:rPr lang="es-ES" dirty="0"/>
            </a:br>
            <a:r>
              <a:rPr lang="es-ES" dirty="0"/>
              <a:t>padres y la familia. El 90% restante debe </a:t>
            </a:r>
            <a:br>
              <a:rPr lang="es-ES" dirty="0"/>
            </a:br>
            <a:r>
              <a:rPr lang="es-ES" dirty="0"/>
              <a:t>asignarse a todas las escuelas de Título I del </a:t>
            </a:r>
            <a:br>
              <a:rPr lang="es-ES" dirty="0"/>
            </a:br>
            <a:r>
              <a:rPr lang="es-ES" dirty="0"/>
              <a:t>distrito.</a:t>
            </a:r>
          </a:p>
          <a:p>
            <a:r>
              <a:rPr lang="es-ES" dirty="0"/>
              <a:t>Ustedes, como padres y familiares del Título I, </a:t>
            </a:r>
            <a:br>
              <a:rPr lang="es-ES" dirty="0"/>
            </a:br>
            <a:r>
              <a:rPr lang="es-ES" dirty="0"/>
              <a:t>tienen derecho a participar en cómo se gasta </a:t>
            </a:r>
            <a:br>
              <a:rPr lang="es-ES" dirty="0"/>
            </a:br>
            <a:r>
              <a:rPr lang="es-ES" dirty="0"/>
              <a:t>este dinero</a:t>
            </a:r>
            <a:r>
              <a:rPr lang="en-US" dirty="0">
                <a:solidFill>
                  <a:schemeClr val="tx1"/>
                </a:solidFill>
              </a:rPr>
              <a:t>.</a:t>
            </a:r>
          </a:p>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7</a:t>
            </a:fld>
            <a:endParaRPr lang="en-US" dirty="0"/>
          </a:p>
        </p:txBody>
      </p:sp>
    </p:spTree>
    <p:extLst>
      <p:ext uri="{BB962C8B-B14F-4D97-AF65-F5344CB8AC3E}">
        <p14:creationId xmlns:p14="http://schemas.microsoft.com/office/powerpoint/2010/main" val="664044592"/>
      </p:ext>
    </p:extLst>
  </p:cSld>
  <p:clrMapOvr>
    <a:masterClrMapping/>
  </p:clrMapOvr>
  <mc:AlternateContent xmlns:mc="http://schemas.openxmlformats.org/markup-compatibility/2006" xmlns:p14="http://schemas.microsoft.com/office/powerpoint/2010/main">
    <mc:Choice Requires="p14">
      <p:transition spd="slow" p14:dur="2000" advTm="42000"/>
    </mc:Choice>
    <mc:Fallback xmlns="">
      <p:transition spd="slow" advTm="4200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ES" dirty="0"/>
              <a:t>Qué es una política de participación de los padres y la familia</a:t>
            </a:r>
            <a:r>
              <a:rPr lang="en-US" dirty="0"/>
              <a:t>?</a:t>
            </a:r>
          </a:p>
        </p:txBody>
      </p:sp>
      <p:sp>
        <p:nvSpPr>
          <p:cNvPr id="3" name="Content Placeholder 2"/>
          <p:cNvSpPr>
            <a:spLocks noGrp="1"/>
          </p:cNvSpPr>
          <p:nvPr>
            <p:ph idx="1"/>
          </p:nvPr>
        </p:nvSpPr>
        <p:spPr>
          <a:xfrm>
            <a:off x="424873" y="1845734"/>
            <a:ext cx="11508509" cy="4023360"/>
          </a:xfrm>
        </p:spPr>
        <p:txBody>
          <a:bodyPr>
            <a:normAutofit/>
          </a:bodyPr>
          <a:lstStyle/>
          <a:p>
            <a:r>
              <a:rPr lang="es-ES" dirty="0"/>
              <a:t>Estos planes abordan cómo el distrito y la escuela implementarán los requisitos de participación de padres y familias de ESSA. Los componentes deben incluir</a:t>
            </a:r>
            <a:r>
              <a:rPr lang="en-US" dirty="0">
                <a:solidFill>
                  <a:schemeClr val="tx1"/>
                </a:solidFill>
              </a:rPr>
              <a:t>:</a:t>
            </a:r>
          </a:p>
          <a:p>
            <a:pPr lvl="3">
              <a:buFont typeface="Arial" panose="020B0604020202020204" pitchFamily="34" charset="0"/>
              <a:buChar char="•"/>
            </a:pPr>
            <a:r>
              <a:rPr lang="es-ES" dirty="0"/>
              <a:t>cómo los padres y las familias pueden participar en la toma de decisiones y las actividades;</a:t>
            </a:r>
          </a:p>
          <a:p>
            <a:pPr lvl="3">
              <a:buFont typeface="Arial" panose="020B0604020202020204" pitchFamily="34" charset="0"/>
              <a:buChar char="•"/>
            </a:pPr>
            <a:r>
              <a:rPr lang="es-ES" dirty="0"/>
              <a:t>cómo se utilizan los fondos para la participación de los padres y la familia;</a:t>
            </a:r>
          </a:p>
          <a:p>
            <a:pPr lvl="3">
              <a:buFont typeface="Arial" panose="020B0604020202020204" pitchFamily="34" charset="0"/>
              <a:buChar char="•"/>
            </a:pPr>
            <a:r>
              <a:rPr lang="es-ES" dirty="0"/>
              <a:t>cómo se proporcionará información y capacitación a las familias; y</a:t>
            </a:r>
          </a:p>
          <a:p>
            <a:pPr lvl="3">
              <a:buFont typeface="Arial" panose="020B0604020202020204" pitchFamily="34" charset="0"/>
              <a:buChar char="•"/>
            </a:pPr>
            <a:r>
              <a:rPr lang="es-ES" dirty="0"/>
              <a:t>cómo la escuela desarrollará la capacidad de las familias y el personal para lograr una fuerte participación de los padres y la familia</a:t>
            </a:r>
            <a:r>
              <a:rPr lang="en-US" dirty="0">
                <a:solidFill>
                  <a:schemeClr val="tx1"/>
                </a:solidFill>
              </a:rPr>
              <a:t>.</a:t>
            </a:r>
          </a:p>
          <a:p>
            <a:r>
              <a:rPr lang="es-ES" dirty="0"/>
              <a:t>Usted, como padre o miembro de la familia del Título I, </a:t>
            </a:r>
            <a:br>
              <a:rPr lang="es-ES" dirty="0"/>
            </a:br>
            <a:r>
              <a:rPr lang="es-ES" dirty="0"/>
              <a:t>tiene derecho a participar en el desarrollo de estos </a:t>
            </a:r>
            <a:br>
              <a:rPr lang="es-ES" dirty="0"/>
            </a:br>
            <a:r>
              <a:rPr lang="es-ES" dirty="0"/>
              <a:t>planes.</a:t>
            </a:r>
            <a:endParaRPr lang="en-US" dirty="0"/>
          </a:p>
          <a:p>
            <a:pPr lvl="1"/>
            <a:endParaRPr lang="en-US" dirty="0"/>
          </a:p>
          <a:p>
            <a:pPr lvl="1"/>
            <a:endParaRPr lang="en-US" dirty="0"/>
          </a:p>
          <a:p>
            <a:pPr lvl="1"/>
            <a:endParaRPr lang="en-US" dirty="0"/>
          </a:p>
          <a:p>
            <a:pPr lvl="1"/>
            <a:endParaRPr lang="en-US" dirty="0"/>
          </a:p>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8</a:t>
            </a:fld>
            <a:endParaRPr lang="en-US" dirty="0"/>
          </a:p>
        </p:txBody>
      </p:sp>
    </p:spTree>
    <p:extLst>
      <p:ext uri="{BB962C8B-B14F-4D97-AF65-F5344CB8AC3E}">
        <p14:creationId xmlns:p14="http://schemas.microsoft.com/office/powerpoint/2010/main" val="4114973093"/>
      </p:ext>
    </p:extLst>
  </p:cSld>
  <p:clrMapOvr>
    <a:masterClrMapping/>
  </p:clrMapOvr>
  <mc:AlternateContent xmlns:mc="http://schemas.openxmlformats.org/markup-compatibility/2006" xmlns:p14="http://schemas.microsoft.com/office/powerpoint/2010/main">
    <mc:Choice Requires="p14">
      <p:transition spd="slow" p14:dur="2000" advTm="22000"/>
    </mc:Choice>
    <mc:Fallback xmlns="">
      <p:transition spd="slow" advTm="2200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Revision de la </a:t>
            </a:r>
            <a:r>
              <a:rPr lang="en-US" dirty="0" err="1"/>
              <a:t>politica</a:t>
            </a:r>
            <a:r>
              <a:rPr lang="en-US" dirty="0"/>
              <a:t> de </a:t>
            </a:r>
            <a:r>
              <a:rPr lang="en-US" dirty="0" err="1"/>
              <a:t>participacion</a:t>
            </a:r>
            <a:r>
              <a:rPr lang="en-US" dirty="0"/>
              <a:t> de padres y </a:t>
            </a:r>
            <a:r>
              <a:rPr lang="en-US" dirty="0" err="1"/>
              <a:t>familias</a:t>
            </a:r>
            <a:r>
              <a:rPr lang="en-US" dirty="0"/>
              <a:t> del </a:t>
            </a:r>
            <a:r>
              <a:rPr lang="en-US" dirty="0" err="1"/>
              <a:t>distrito</a:t>
            </a:r>
            <a:r>
              <a:rPr lang="en-US" dirty="0"/>
              <a:t> de </a:t>
            </a:r>
            <a:r>
              <a:rPr lang="en-US" dirty="0" err="1"/>
              <a:t>rcs</a:t>
            </a:r>
            <a:endParaRPr lang="en-US" dirty="0"/>
          </a:p>
        </p:txBody>
      </p:sp>
      <p:sp>
        <p:nvSpPr>
          <p:cNvPr id="3" name="Content Placeholder 2"/>
          <p:cNvSpPr>
            <a:spLocks noGrp="1"/>
          </p:cNvSpPr>
          <p:nvPr>
            <p:ph idx="1"/>
          </p:nvPr>
        </p:nvSpPr>
        <p:spPr>
          <a:xfrm>
            <a:off x="1024129" y="1789611"/>
            <a:ext cx="10418934" cy="4567645"/>
          </a:xfrm>
        </p:spPr>
        <p:txBody>
          <a:bodyPr/>
          <a:lstStyle/>
          <a:p>
            <a:r>
              <a:rPr lang="es-ES" dirty="0"/>
              <a:t>Los componentes de la Política de Participación de Padres y Familias de RCS incluyen</a:t>
            </a:r>
            <a:r>
              <a:rPr lang="en-US" dirty="0"/>
              <a:t>: </a:t>
            </a:r>
          </a:p>
          <a:p>
            <a:pPr lvl="1"/>
            <a:r>
              <a:rPr lang="es-ES" dirty="0"/>
              <a:t>Desarrollado conjuntamente</a:t>
            </a:r>
          </a:p>
          <a:p>
            <a:pPr lvl="1"/>
            <a:r>
              <a:rPr lang="es-ES" dirty="0"/>
              <a:t>Asistencia técnica</a:t>
            </a:r>
          </a:p>
          <a:p>
            <a:pPr lvl="1"/>
            <a:r>
              <a:rPr lang="es-ES" dirty="0"/>
              <a:t>Evaluación anual</a:t>
            </a:r>
          </a:p>
          <a:p>
            <a:pPr lvl="1"/>
            <a:r>
              <a:rPr lang="es-ES" dirty="0"/>
              <a:t>Reserva de fondos</a:t>
            </a:r>
          </a:p>
          <a:p>
            <a:pPr lvl="1"/>
            <a:r>
              <a:rPr lang="es-ES" dirty="0"/>
              <a:t>Coordinación de servicios</a:t>
            </a:r>
          </a:p>
          <a:p>
            <a:pPr lvl="1"/>
            <a:r>
              <a:rPr lang="es-ES" dirty="0"/>
              <a:t>Fortalecimiento de la capacidad de padres y familiares</a:t>
            </a:r>
          </a:p>
          <a:p>
            <a:pPr lvl="1"/>
            <a:r>
              <a:rPr lang="es-ES" dirty="0"/>
              <a:t>Fortalecimiento de la capacidad del personal escolar</a:t>
            </a:r>
          </a:p>
          <a:p>
            <a:pPr marL="128016" lvl="1" indent="0">
              <a:lnSpc>
                <a:spcPct val="100000"/>
              </a:lnSpc>
              <a:buNone/>
            </a:pPr>
            <a:r>
              <a:rPr lang="es-ES" dirty="0">
                <a:solidFill>
                  <a:schemeClr val="tx1">
                    <a:lumMod val="90000"/>
                    <a:lumOff val="10000"/>
                  </a:schemeClr>
                </a:solidFill>
              </a:rPr>
              <a:t>La política del distrito se puede encontrar en</a:t>
            </a:r>
          </a:p>
          <a:p>
            <a:pPr marL="128016" lvl="1" indent="0">
              <a:lnSpc>
                <a:spcPct val="100000"/>
              </a:lnSpc>
              <a:buNone/>
            </a:pPr>
            <a:r>
              <a:rPr lang="en-US" dirty="0">
                <a:solidFill>
                  <a:schemeClr val="tx1">
                    <a:lumMod val="90000"/>
                    <a:lumOff val="10000"/>
                  </a:schemeClr>
                </a:solidFill>
                <a:hlinkClick r:id="rId3">
                  <a:extLst>
                    <a:ext uri="{A12FA001-AC4F-418D-AE19-62706E023703}">
                      <ahyp:hlinkClr xmlns:ahyp="http://schemas.microsoft.com/office/drawing/2018/hyperlinkcolor" val="tx"/>
                    </a:ext>
                  </a:extLst>
                </a:hlinkClick>
              </a:rPr>
              <a:t>https://www.rcstn.net/departments/federal_programs/family</a:t>
            </a:r>
          </a:p>
          <a:p>
            <a:pPr marL="128016" lvl="1" indent="0">
              <a:lnSpc>
                <a:spcPct val="100000"/>
              </a:lnSpc>
              <a:buNone/>
            </a:pPr>
            <a:r>
              <a:rPr lang="en-US" dirty="0">
                <a:solidFill>
                  <a:schemeClr val="tx1">
                    <a:lumMod val="90000"/>
                    <a:lumOff val="10000"/>
                  </a:schemeClr>
                </a:solidFill>
                <a:hlinkClick r:id="rId3">
                  <a:extLst>
                    <a:ext uri="{A12FA001-AC4F-418D-AE19-62706E023703}">
                      <ahyp:hlinkClr xmlns:ahyp="http://schemas.microsoft.com/office/drawing/2018/hyperlinkcolor" val="tx"/>
                    </a:ext>
                  </a:extLst>
                </a:hlinkClick>
              </a:rPr>
              <a:t>_engagement_plan</a:t>
            </a:r>
            <a:endParaRPr lang="en-US" dirty="0">
              <a:solidFill>
                <a:schemeClr val="tx1">
                  <a:lumMod val="90000"/>
                  <a:lumOff val="10000"/>
                </a:schemeClr>
              </a:solidFill>
            </a:endParaRPr>
          </a:p>
          <a:p>
            <a:pPr lvl="1"/>
            <a:endParaRPr lang="en-US" dirty="0"/>
          </a:p>
        </p:txBody>
      </p:sp>
    </p:spTree>
    <p:extLst>
      <p:ext uri="{BB962C8B-B14F-4D97-AF65-F5344CB8AC3E}">
        <p14:creationId xmlns:p14="http://schemas.microsoft.com/office/powerpoint/2010/main" val="3502380625"/>
      </p:ext>
    </p:extLst>
  </p:cSld>
  <p:clrMapOvr>
    <a:masterClrMapping/>
  </p:clrMapOvr>
  <mc:AlternateContent xmlns:mc="http://schemas.openxmlformats.org/markup-compatibility/2006" xmlns:p14="http://schemas.microsoft.com/office/powerpoint/2010/main">
    <mc:Choice Requires="p14">
      <p:transition spd="slow" p14:dur="2000" advTm="87000"/>
    </mc:Choice>
    <mc:Fallback xmlns="">
      <p:transition spd="slow" advTm="8700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ES" sz="4200" dirty="0"/>
              <a:t>Qué es un acuerdo entre la escuela y los padres</a:t>
            </a:r>
            <a:r>
              <a:rPr lang="en-US" dirty="0"/>
              <a:t>?</a:t>
            </a:r>
          </a:p>
        </p:txBody>
      </p:sp>
      <p:sp>
        <p:nvSpPr>
          <p:cNvPr id="3" name="Content Placeholder 2"/>
          <p:cNvSpPr>
            <a:spLocks noGrp="1"/>
          </p:cNvSpPr>
          <p:nvPr>
            <p:ph idx="1"/>
          </p:nvPr>
        </p:nvSpPr>
        <p:spPr>
          <a:xfrm>
            <a:off x="1024128" y="1506583"/>
            <a:ext cx="10971480" cy="4109653"/>
          </a:xfrm>
        </p:spPr>
        <p:txBody>
          <a:bodyPr>
            <a:normAutofit/>
          </a:bodyPr>
          <a:lstStyle/>
          <a:p>
            <a:r>
              <a:rPr lang="es-ES" sz="1800" dirty="0"/>
              <a:t>Un acuerdo entre la escuela y los padres es un compromiso escrito que describe cómo toda la comunidad escolar: maestros, familias y estudiantes compartirán la responsabilidad de mejorar el rendimiento académico</a:t>
            </a:r>
            <a:r>
              <a:rPr lang="en-US" sz="1800" dirty="0">
                <a:solidFill>
                  <a:schemeClr val="tx1"/>
                </a:solidFill>
              </a:rPr>
              <a:t>.</a:t>
            </a:r>
          </a:p>
          <a:p>
            <a:r>
              <a:rPr lang="es-ES" sz="1800" dirty="0"/>
              <a:t>El acuerdo debe describir cómo la escuela</a:t>
            </a:r>
            <a:r>
              <a:rPr lang="en-US" sz="1800" dirty="0">
                <a:solidFill>
                  <a:schemeClr val="tx1"/>
                </a:solidFill>
              </a:rPr>
              <a:t>:</a:t>
            </a:r>
          </a:p>
          <a:p>
            <a:pPr lvl="3">
              <a:buFont typeface="Arial" panose="020B0604020202020204" pitchFamily="34" charset="0"/>
              <a:buChar char="•"/>
            </a:pPr>
            <a:r>
              <a:rPr lang="es-ES" dirty="0"/>
              <a:t>proporcionará un plan de estudios e instrucción de alta calidad</a:t>
            </a:r>
            <a:r>
              <a:rPr lang="en-US" dirty="0"/>
              <a:t>;</a:t>
            </a:r>
            <a:endParaRPr lang="en-US" dirty="0">
              <a:solidFill>
                <a:schemeClr val="tx1"/>
              </a:solidFill>
            </a:endParaRPr>
          </a:p>
          <a:p>
            <a:pPr lvl="3">
              <a:buFont typeface="Arial" panose="020B0604020202020204" pitchFamily="34" charset="0"/>
              <a:buChar char="•"/>
            </a:pPr>
            <a:r>
              <a:rPr lang="es-ES" dirty="0"/>
              <a:t>celebrará conferencias de padres y maestros, anualmente en las escuelas primarias</a:t>
            </a:r>
            <a:r>
              <a:rPr lang="en-US" dirty="0">
                <a:solidFill>
                  <a:schemeClr val="tx1"/>
                </a:solidFill>
              </a:rPr>
              <a:t>; </a:t>
            </a:r>
          </a:p>
          <a:p>
            <a:pPr lvl="3">
              <a:buFont typeface="Arial" panose="020B0604020202020204" pitchFamily="34" charset="0"/>
              <a:buChar char="•"/>
            </a:pPr>
            <a:r>
              <a:rPr lang="es-ES" dirty="0"/>
              <a:t>proporcionará a los padres informes sobre el progreso de sus hijos</a:t>
            </a:r>
            <a:r>
              <a:rPr lang="en-US" dirty="0">
                <a:solidFill>
                  <a:schemeClr val="tx1"/>
                </a:solidFill>
              </a:rPr>
              <a:t>;</a:t>
            </a:r>
          </a:p>
          <a:p>
            <a:pPr lvl="3">
              <a:buFont typeface="Arial" panose="020B0604020202020204" pitchFamily="34" charset="0"/>
              <a:buChar char="•"/>
            </a:pPr>
            <a:r>
              <a:rPr lang="es-ES" dirty="0"/>
              <a:t>proporcionará a los padres un acceso razonable al personal</a:t>
            </a:r>
            <a:r>
              <a:rPr lang="en-US" dirty="0">
                <a:solidFill>
                  <a:schemeClr val="tx1"/>
                </a:solidFill>
              </a:rPr>
              <a:t>. </a:t>
            </a:r>
          </a:p>
          <a:p>
            <a:pPr lvl="3">
              <a:buFont typeface="Arial" panose="020B0604020202020204" pitchFamily="34" charset="0"/>
              <a:buChar char="•"/>
            </a:pPr>
            <a:r>
              <a:rPr lang="es-ES" dirty="0"/>
              <a:t>proporcionará a los padres oportunidades para ser voluntarios; y</a:t>
            </a:r>
          </a:p>
          <a:p>
            <a:pPr lvl="3">
              <a:buFont typeface="Arial" panose="020B0604020202020204" pitchFamily="34" charset="0"/>
              <a:buChar char="•"/>
            </a:pPr>
            <a:r>
              <a:rPr lang="es-ES" dirty="0"/>
              <a:t>asegurará una comunicación significativa y regular entre los miembros de la familia y el personal, en la medida de lo posible, en un idioma que los miembros de la familia puedan entender.</a:t>
            </a:r>
            <a:endParaRPr lang="en-US" dirty="0">
              <a:solidFill>
                <a:schemeClr val="tx1"/>
              </a:solidFill>
            </a:endParaRPr>
          </a:p>
          <a:p>
            <a:pPr marL="128016" lvl="1" indent="0">
              <a:buNone/>
            </a:pPr>
            <a:r>
              <a:rPr lang="es-ES" dirty="0"/>
              <a:t>Usted, como padre o familiar del Título I, tiene derecho a </a:t>
            </a:r>
            <a:br>
              <a:rPr lang="es-ES" dirty="0"/>
            </a:br>
            <a:r>
              <a:rPr lang="es-ES" dirty="0"/>
              <a:t>participar en el desarrollo del acuerdo</a:t>
            </a:r>
            <a:r>
              <a:rPr lang="en-US" dirty="0"/>
              <a:t>.</a:t>
            </a:r>
          </a:p>
          <a:p>
            <a:endParaRPr lang="en-US" dirty="0"/>
          </a:p>
          <a:p>
            <a:endParaRPr lang="en-US" dirty="0"/>
          </a:p>
          <a:p>
            <a:pPr lvl="1"/>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10</a:t>
            </a:fld>
            <a:endParaRPr lang="en-US" dirty="0"/>
          </a:p>
        </p:txBody>
      </p:sp>
    </p:spTree>
    <p:extLst>
      <p:ext uri="{BB962C8B-B14F-4D97-AF65-F5344CB8AC3E}">
        <p14:creationId xmlns:p14="http://schemas.microsoft.com/office/powerpoint/2010/main" val="664315965"/>
      </p:ext>
    </p:extLst>
  </p:cSld>
  <p:clrMapOvr>
    <a:masterClrMapping/>
  </p:clrMapOvr>
  <mc:AlternateContent xmlns:mc="http://schemas.openxmlformats.org/markup-compatibility/2006" xmlns:p14="http://schemas.microsoft.com/office/powerpoint/2010/main">
    <mc:Choice Requires="p14">
      <p:transition spd="slow" p14:dur="2000" advTm="36000"/>
    </mc:Choice>
    <mc:Fallback xmlns="">
      <p:transition spd="slow" advTm="3600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ES" sz="4500" dirty="0"/>
              <a:t>Qué plan de estudios utiliza nuestra escuela</a:t>
            </a:r>
            <a:r>
              <a:rPr lang="en-US" dirty="0"/>
              <a:t>?</a:t>
            </a:r>
          </a:p>
        </p:txBody>
      </p:sp>
      <p:sp>
        <p:nvSpPr>
          <p:cNvPr id="3" name="Content Placeholder 2"/>
          <p:cNvSpPr>
            <a:spLocks noGrp="1"/>
          </p:cNvSpPr>
          <p:nvPr>
            <p:ph idx="1"/>
          </p:nvPr>
        </p:nvSpPr>
        <p:spPr>
          <a:xfrm>
            <a:off x="1024128" y="1528354"/>
            <a:ext cx="9720071" cy="4023360"/>
          </a:xfrm>
        </p:spPr>
        <p:txBody>
          <a:bodyPr>
            <a:normAutofit/>
          </a:bodyPr>
          <a:lstStyle/>
          <a:p>
            <a:pPr>
              <a:buClrTx/>
              <a:buFont typeface="Wingdings" panose="05000000000000000000" pitchFamily="2" charset="2"/>
              <a:buChar char="§"/>
            </a:pPr>
            <a:r>
              <a:rPr lang="es-ES" sz="1800" dirty="0">
                <a:cs typeface="Arial" panose="020B0604020202020204" pitchFamily="34" charset="0"/>
              </a:rPr>
              <a:t>Los Estándares Académicos de Tennessee proporcionan un conjunto común de expectativas sobre lo que los estudiantes sabrán y podrán hacer al final de un grado para cada materia.</a:t>
            </a:r>
          </a:p>
          <a:p>
            <a:pPr>
              <a:buClrTx/>
              <a:buFont typeface="Wingdings" panose="05000000000000000000" pitchFamily="2" charset="2"/>
              <a:buChar char="§"/>
            </a:pPr>
            <a:r>
              <a:rPr lang="es-ES" sz="1800" dirty="0">
                <a:cs typeface="Arial" panose="020B0604020202020204" pitchFamily="34" charset="0"/>
              </a:rPr>
              <a:t>Los estándares académicos de Tennessee forman el marco de todo lo que se enseña en las escuelas del condado de Robertson</a:t>
            </a:r>
            <a:r>
              <a:rPr lang="en-US" sz="1800" dirty="0">
                <a:solidFill>
                  <a:schemeClr val="tx1"/>
                </a:solidFill>
                <a:cs typeface="Arial" panose="020B0604020202020204" pitchFamily="34" charset="0"/>
              </a:rPr>
              <a:t>. </a:t>
            </a:r>
            <a:endParaRPr lang="en-US" sz="1800" dirty="0">
              <a:solidFill>
                <a:srgbClr val="FF0000"/>
              </a:solidFill>
              <a:cs typeface="Arial" panose="020B0604020202020204" pitchFamily="34" charset="0"/>
            </a:endParaRPr>
          </a:p>
          <a:p>
            <a:pPr>
              <a:buClrTx/>
              <a:buFont typeface="Wingdings" panose="05000000000000000000" pitchFamily="2" charset="2"/>
              <a:buChar char="§"/>
            </a:pPr>
            <a:r>
              <a:rPr lang="es-ES" sz="1800" dirty="0">
                <a:cs typeface="Arial" panose="020B0604020202020204" pitchFamily="34" charset="0"/>
              </a:rPr>
              <a:t>Para obtener más información sobre los estándares académicos de Tennessee, consulte</a:t>
            </a:r>
            <a:r>
              <a:rPr lang="en-US" sz="1800" dirty="0">
                <a:solidFill>
                  <a:schemeClr val="tx1"/>
                </a:solidFill>
                <a:cs typeface="Arial" panose="020B0604020202020204" pitchFamily="34" charset="0"/>
              </a:rPr>
              <a:t>:</a:t>
            </a:r>
          </a:p>
          <a:p>
            <a:pPr marL="598043" lvl="3" indent="0">
              <a:buNone/>
            </a:pPr>
            <a:r>
              <a:rPr lang="en-US" dirty="0">
                <a:latin typeface="Arial" panose="020B0604020202020204" pitchFamily="34" charset="0"/>
                <a:cs typeface="Arial" panose="020B0604020202020204" pitchFamily="34" charset="0"/>
                <a:hlinkClick r:id="rId2"/>
              </a:rPr>
              <a:t>https://www.tn.gov/content/tn/education/instruction/academic-standards.html</a:t>
            </a:r>
            <a:r>
              <a:rPr lang="en-US" dirty="0">
                <a:latin typeface="Arial" panose="020B0604020202020204" pitchFamily="34" charset="0"/>
                <a:cs typeface="Arial" panose="020B0604020202020204" pitchFamily="34" charset="0"/>
              </a:rPr>
              <a:t> </a:t>
            </a:r>
          </a:p>
          <a:p>
            <a:pPr marL="0" indent="0">
              <a:buClrTx/>
              <a:buNone/>
            </a:pPr>
            <a:endParaRPr lang="en-US" dirty="0">
              <a:solidFill>
                <a:srgbClr val="FF0000"/>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4FAB73BC-B049-4115-A692-8D63A059BFB8}" type="slidenum">
              <a:rPr lang="en-US" smtClean="0"/>
              <a:pPr/>
              <a:t>11</a:t>
            </a:fld>
            <a:endParaRPr lang="en-US" dirty="0"/>
          </a:p>
        </p:txBody>
      </p:sp>
    </p:spTree>
    <p:extLst>
      <p:ext uri="{BB962C8B-B14F-4D97-AF65-F5344CB8AC3E}">
        <p14:creationId xmlns:p14="http://schemas.microsoft.com/office/powerpoint/2010/main" val="1323529419"/>
      </p:ext>
    </p:extLst>
  </p:cSld>
  <p:clrMapOvr>
    <a:masterClrMapping/>
  </p:clrMapOvr>
  <mc:AlternateContent xmlns:mc="http://schemas.openxmlformats.org/markup-compatibility/2006" xmlns:p14="http://schemas.microsoft.com/office/powerpoint/2010/main">
    <mc:Choice Requires="p14">
      <p:transition spd="slow" p14:dur="2000" advTm="17000"/>
    </mc:Choice>
    <mc:Fallback xmlns="">
      <p:transition spd="slow" advTm="1700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964910"/>
          </a:xfrm>
        </p:spPr>
        <p:txBody>
          <a:bodyPr>
            <a:normAutofit/>
          </a:bodyPr>
          <a:lstStyle/>
          <a:p>
            <a:r>
              <a:rPr lang="es-ES" dirty="0">
                <a:ea typeface="Batang" pitchFamily="18" charset="-127"/>
                <a:cs typeface="Arial" panose="020B0604020202020204" pitchFamily="34" charset="0"/>
              </a:rPr>
              <a:t>Qué pruebas tomará mi hijo</a:t>
            </a:r>
            <a:r>
              <a:rPr lang="en-US" dirty="0">
                <a:cs typeface="Arial" panose="020B0604020202020204" pitchFamily="34" charset="0"/>
              </a:rPr>
              <a:t>?</a:t>
            </a:r>
          </a:p>
        </p:txBody>
      </p:sp>
      <p:sp>
        <p:nvSpPr>
          <p:cNvPr id="3" name="Content Placeholder 2"/>
          <p:cNvSpPr>
            <a:spLocks noGrp="1"/>
          </p:cNvSpPr>
          <p:nvPr>
            <p:ph idx="1"/>
          </p:nvPr>
        </p:nvSpPr>
        <p:spPr>
          <a:xfrm>
            <a:off x="1024129" y="1328056"/>
            <a:ext cx="10786871" cy="4023360"/>
          </a:xfrm>
        </p:spPr>
        <p:txBody>
          <a:bodyPr>
            <a:normAutofit lnSpcReduction="10000"/>
          </a:bodyPr>
          <a:lstStyle/>
          <a:p>
            <a:pPr>
              <a:lnSpc>
                <a:spcPct val="100000"/>
              </a:lnSpc>
              <a:buClrTx/>
              <a:buFont typeface="Wingdings" panose="05000000000000000000" pitchFamily="2" charset="2"/>
              <a:buChar char="§"/>
            </a:pPr>
            <a:r>
              <a:rPr lang="en-US" sz="1800" dirty="0">
                <a:solidFill>
                  <a:schemeClr val="tx1">
                    <a:lumMod val="90000"/>
                    <a:lumOff val="10000"/>
                  </a:schemeClr>
                </a:solidFill>
                <a:cs typeface="Arial" panose="020B0604020202020204" pitchFamily="34" charset="0"/>
              </a:rPr>
              <a:t>Palabras </a:t>
            </a:r>
            <a:r>
              <a:rPr lang="en-US" sz="1800" dirty="0" err="1">
                <a:solidFill>
                  <a:schemeClr val="tx1">
                    <a:lumMod val="90000"/>
                    <a:lumOff val="10000"/>
                  </a:schemeClr>
                </a:solidFill>
                <a:cs typeface="Arial" panose="020B0604020202020204" pitchFamily="34" charset="0"/>
              </a:rPr>
              <a:t>Esenciales</a:t>
            </a:r>
            <a:r>
              <a:rPr lang="en-US" sz="1800" dirty="0">
                <a:solidFill>
                  <a:schemeClr val="tx1">
                    <a:lumMod val="90000"/>
                    <a:lumOff val="10000"/>
                  </a:schemeClr>
                </a:solidFill>
                <a:cs typeface="Arial" panose="020B0604020202020204" pitchFamily="34" charset="0"/>
              </a:rPr>
              <a:t> (K-3)</a:t>
            </a:r>
          </a:p>
          <a:p>
            <a:pPr>
              <a:lnSpc>
                <a:spcPct val="100000"/>
              </a:lnSpc>
              <a:buClrTx/>
              <a:buFont typeface="Wingdings" panose="05000000000000000000" pitchFamily="2" charset="2"/>
              <a:buChar char="§"/>
            </a:pPr>
            <a:r>
              <a:rPr lang="en-US" sz="1800" dirty="0">
                <a:solidFill>
                  <a:schemeClr val="tx1">
                    <a:lumMod val="90000"/>
                    <a:lumOff val="10000"/>
                  </a:schemeClr>
                </a:solidFill>
                <a:cs typeface="Arial" panose="020B0604020202020204" pitchFamily="34" charset="0"/>
              </a:rPr>
              <a:t>Running Records (K-5)</a:t>
            </a:r>
          </a:p>
          <a:p>
            <a:pPr>
              <a:lnSpc>
                <a:spcPct val="100000"/>
              </a:lnSpc>
              <a:buClrTx/>
              <a:buFont typeface="Wingdings" panose="05000000000000000000" pitchFamily="2" charset="2"/>
              <a:buChar char="§"/>
            </a:pPr>
            <a:r>
              <a:rPr lang="es-ES" sz="1800" dirty="0">
                <a:solidFill>
                  <a:schemeClr val="tx1">
                    <a:lumMod val="90000"/>
                    <a:lumOff val="10000"/>
                  </a:schemeClr>
                </a:solidFill>
                <a:cs typeface="Arial" panose="020B0604020202020204" pitchFamily="34" charset="0"/>
              </a:rPr>
              <a:t>Evaluador universal y de expresión escrita </a:t>
            </a:r>
            <a:r>
              <a:rPr lang="en-US" sz="1800" dirty="0">
                <a:solidFill>
                  <a:schemeClr val="tx1">
                    <a:lumMod val="90000"/>
                    <a:lumOff val="10000"/>
                  </a:schemeClr>
                </a:solidFill>
                <a:cs typeface="Arial" panose="020B0604020202020204" pitchFamily="34" charset="0"/>
              </a:rPr>
              <a:t>(K-8)</a:t>
            </a:r>
          </a:p>
          <a:p>
            <a:pPr>
              <a:lnSpc>
                <a:spcPct val="100000"/>
              </a:lnSpc>
              <a:buClrTx/>
              <a:buFont typeface="Wingdings" panose="05000000000000000000" pitchFamily="2" charset="2"/>
              <a:buChar char="§"/>
            </a:pPr>
            <a:r>
              <a:rPr lang="es-ES" sz="1800" dirty="0">
                <a:solidFill>
                  <a:schemeClr val="tx1">
                    <a:lumMod val="90000"/>
                    <a:lumOff val="10000"/>
                  </a:schemeClr>
                </a:solidFill>
                <a:cs typeface="Arial" panose="020B0604020202020204" pitchFamily="34" charset="0"/>
              </a:rPr>
              <a:t>Pruebas de referencia: ELA y Matemáticas </a:t>
            </a:r>
            <a:r>
              <a:rPr lang="en-US" sz="1800" dirty="0">
                <a:solidFill>
                  <a:schemeClr val="tx1">
                    <a:lumMod val="90000"/>
                    <a:lumOff val="10000"/>
                  </a:schemeClr>
                </a:solidFill>
                <a:cs typeface="Arial" panose="020B0604020202020204" pitchFamily="34" charset="0"/>
              </a:rPr>
              <a:t>(2-8); </a:t>
            </a:r>
            <a:r>
              <a:rPr lang="en-US" sz="1800" dirty="0" err="1">
                <a:solidFill>
                  <a:schemeClr val="tx1">
                    <a:lumMod val="90000"/>
                    <a:lumOff val="10000"/>
                  </a:schemeClr>
                </a:solidFill>
                <a:cs typeface="Arial" panose="020B0604020202020204" pitchFamily="34" charset="0"/>
              </a:rPr>
              <a:t>Ciencias</a:t>
            </a:r>
            <a:r>
              <a:rPr lang="en-US" sz="1800" dirty="0">
                <a:solidFill>
                  <a:schemeClr val="tx1">
                    <a:lumMod val="90000"/>
                    <a:lumOff val="10000"/>
                  </a:schemeClr>
                </a:solidFill>
                <a:cs typeface="Arial" panose="020B0604020202020204" pitchFamily="34" charset="0"/>
              </a:rPr>
              <a:t> y </a:t>
            </a:r>
            <a:r>
              <a:rPr lang="en-US" sz="1800" dirty="0" err="1">
                <a:solidFill>
                  <a:schemeClr val="tx1">
                    <a:lumMod val="90000"/>
                    <a:lumOff val="10000"/>
                  </a:schemeClr>
                </a:solidFill>
                <a:cs typeface="Arial" panose="020B0604020202020204" pitchFamily="34" charset="0"/>
              </a:rPr>
              <a:t>Estudios</a:t>
            </a:r>
            <a:r>
              <a:rPr lang="en-US" sz="1800" dirty="0">
                <a:solidFill>
                  <a:schemeClr val="tx1">
                    <a:lumMod val="90000"/>
                    <a:lumOff val="10000"/>
                  </a:schemeClr>
                </a:solidFill>
                <a:cs typeface="Arial" panose="020B0604020202020204" pitchFamily="34" charset="0"/>
              </a:rPr>
              <a:t> </a:t>
            </a:r>
            <a:r>
              <a:rPr lang="en-US" sz="1800" dirty="0" err="1">
                <a:solidFill>
                  <a:schemeClr val="tx1">
                    <a:lumMod val="90000"/>
                    <a:lumOff val="10000"/>
                  </a:schemeClr>
                </a:solidFill>
                <a:cs typeface="Arial" panose="020B0604020202020204" pitchFamily="34" charset="0"/>
              </a:rPr>
              <a:t>sociales</a:t>
            </a:r>
            <a:r>
              <a:rPr lang="en-US" sz="1800" dirty="0">
                <a:solidFill>
                  <a:schemeClr val="tx1">
                    <a:lumMod val="90000"/>
                    <a:lumOff val="10000"/>
                  </a:schemeClr>
                </a:solidFill>
                <a:cs typeface="Arial" panose="020B0604020202020204" pitchFamily="34" charset="0"/>
              </a:rPr>
              <a:t> (6-8)</a:t>
            </a:r>
          </a:p>
          <a:p>
            <a:pPr>
              <a:lnSpc>
                <a:spcPct val="100000"/>
              </a:lnSpc>
              <a:buClrTx/>
              <a:buFont typeface="Wingdings" panose="05000000000000000000" pitchFamily="2" charset="2"/>
              <a:buChar char="§"/>
            </a:pPr>
            <a:r>
              <a:rPr lang="en-US" sz="1800" dirty="0" err="1">
                <a:solidFill>
                  <a:schemeClr val="tx1">
                    <a:lumMod val="90000"/>
                    <a:lumOff val="10000"/>
                  </a:schemeClr>
                </a:solidFill>
                <a:cs typeface="Arial" panose="020B0604020202020204" pitchFamily="34" charset="0"/>
              </a:rPr>
              <a:t>TNReady</a:t>
            </a:r>
            <a:r>
              <a:rPr lang="en-US" sz="1800" dirty="0">
                <a:solidFill>
                  <a:schemeClr val="tx1">
                    <a:lumMod val="90000"/>
                    <a:lumOff val="10000"/>
                  </a:schemeClr>
                </a:solidFill>
                <a:cs typeface="Arial" panose="020B0604020202020204" pitchFamily="34" charset="0"/>
              </a:rPr>
              <a:t> (2-8): </a:t>
            </a:r>
            <a:r>
              <a:rPr lang="es-ES" sz="1800" dirty="0">
                <a:solidFill>
                  <a:schemeClr val="tx1">
                    <a:lumMod val="90000"/>
                    <a:lumOff val="10000"/>
                  </a:schemeClr>
                </a:solidFill>
                <a:cs typeface="Arial" panose="020B0604020202020204" pitchFamily="34" charset="0"/>
              </a:rPr>
              <a:t>ELA, Matemáticas, Ciencias y Estudios Sociales (6-8 solamente). Se espera que los estudiantes cumplan con "En camino" o "Dominado" para ser considerados competentes</a:t>
            </a:r>
            <a:r>
              <a:rPr lang="en-US" sz="1800" dirty="0">
                <a:solidFill>
                  <a:schemeClr val="tx1">
                    <a:lumMod val="90000"/>
                    <a:lumOff val="10000"/>
                  </a:schemeClr>
                </a:solidFill>
                <a:cs typeface="Arial" panose="020B0604020202020204" pitchFamily="34" charset="0"/>
              </a:rPr>
              <a:t>. </a:t>
            </a:r>
          </a:p>
          <a:p>
            <a:pPr>
              <a:lnSpc>
                <a:spcPct val="100000"/>
              </a:lnSpc>
              <a:buClrTx/>
              <a:buFont typeface="Wingdings" panose="05000000000000000000" pitchFamily="2" charset="2"/>
              <a:buChar char="§"/>
            </a:pPr>
            <a:r>
              <a:rPr lang="en-US" sz="1800" dirty="0">
                <a:solidFill>
                  <a:schemeClr val="tx1">
                    <a:lumMod val="90000"/>
                    <a:lumOff val="10000"/>
                  </a:schemeClr>
                </a:solidFill>
                <a:cs typeface="Arial" panose="020B0604020202020204" pitchFamily="34" charset="0"/>
              </a:rPr>
              <a:t>WIDA Access (K-12): </a:t>
            </a:r>
            <a:r>
              <a:rPr lang="en-US" sz="1800" dirty="0" err="1">
                <a:solidFill>
                  <a:schemeClr val="tx1">
                    <a:lumMod val="90000"/>
                    <a:lumOff val="10000"/>
                  </a:schemeClr>
                </a:solidFill>
                <a:cs typeface="Arial" panose="020B0604020202020204" pitchFamily="34" charset="0"/>
              </a:rPr>
              <a:t>Aprendices</a:t>
            </a:r>
            <a:r>
              <a:rPr lang="en-US" sz="1800" dirty="0">
                <a:solidFill>
                  <a:schemeClr val="tx1">
                    <a:lumMod val="90000"/>
                    <a:lumOff val="10000"/>
                  </a:schemeClr>
                </a:solidFill>
                <a:cs typeface="Arial" panose="020B0604020202020204" pitchFamily="34" charset="0"/>
              </a:rPr>
              <a:t> de ingles</a:t>
            </a:r>
          </a:p>
          <a:p>
            <a:pPr>
              <a:lnSpc>
                <a:spcPct val="100000"/>
              </a:lnSpc>
              <a:buClrTx/>
              <a:buFont typeface="Wingdings" panose="05000000000000000000" pitchFamily="2" charset="2"/>
              <a:buChar char="§"/>
            </a:pPr>
            <a:r>
              <a:rPr lang="es-ES" dirty="0">
                <a:solidFill>
                  <a:schemeClr val="tx1">
                    <a:lumMod val="90000"/>
                    <a:lumOff val="10000"/>
                  </a:schemeClr>
                </a:solidFill>
                <a:cs typeface="Arial" panose="020B0604020202020204" pitchFamily="34" charset="0"/>
              </a:rPr>
              <a:t>La información de la evaluación se puede </a:t>
            </a:r>
            <a:br>
              <a:rPr lang="es-ES" dirty="0">
                <a:solidFill>
                  <a:schemeClr val="tx1">
                    <a:lumMod val="90000"/>
                    <a:lumOff val="10000"/>
                  </a:schemeClr>
                </a:solidFill>
                <a:cs typeface="Arial" panose="020B0604020202020204" pitchFamily="34" charset="0"/>
              </a:rPr>
            </a:br>
            <a:r>
              <a:rPr lang="es-ES" dirty="0">
                <a:solidFill>
                  <a:schemeClr val="tx1">
                    <a:lumMod val="90000"/>
                    <a:lumOff val="10000"/>
                  </a:schemeClr>
                </a:solidFill>
                <a:cs typeface="Arial" panose="020B0604020202020204" pitchFamily="34" charset="0"/>
              </a:rPr>
              <a:t>encontrar en</a:t>
            </a:r>
            <a:r>
              <a:rPr lang="en-US" dirty="0">
                <a:solidFill>
                  <a:schemeClr val="tx1">
                    <a:lumMod val="90000"/>
                    <a:lumOff val="10000"/>
                  </a:schemeClr>
                </a:solidFill>
                <a:cs typeface="Arial" panose="020B0604020202020204" pitchFamily="34" charset="0"/>
              </a:rPr>
              <a:t>: https://www.rcstn.net/departments/</a:t>
            </a:r>
            <a:br>
              <a:rPr lang="en-US" dirty="0">
                <a:solidFill>
                  <a:schemeClr val="tx1">
                    <a:lumMod val="90000"/>
                    <a:lumOff val="10000"/>
                  </a:schemeClr>
                </a:solidFill>
                <a:cs typeface="Arial" panose="020B0604020202020204" pitchFamily="34" charset="0"/>
              </a:rPr>
            </a:br>
            <a:r>
              <a:rPr lang="en-US" dirty="0">
                <a:solidFill>
                  <a:schemeClr val="tx1">
                    <a:lumMod val="90000"/>
                    <a:lumOff val="10000"/>
                  </a:schemeClr>
                </a:solidFill>
                <a:cs typeface="Arial" panose="020B0604020202020204" pitchFamily="34" charset="0"/>
              </a:rPr>
              <a:t>assessment</a:t>
            </a:r>
          </a:p>
        </p:txBody>
      </p:sp>
      <p:sp>
        <p:nvSpPr>
          <p:cNvPr id="4" name="Slide Number Placeholder 3"/>
          <p:cNvSpPr>
            <a:spLocks noGrp="1"/>
          </p:cNvSpPr>
          <p:nvPr>
            <p:ph type="sldNum" sz="quarter" idx="12"/>
          </p:nvPr>
        </p:nvSpPr>
        <p:spPr/>
        <p:txBody>
          <a:bodyPr/>
          <a:lstStyle/>
          <a:p>
            <a:fld id="{4FAB73BC-B049-4115-A692-8D63A059BFB8}" type="slidenum">
              <a:rPr lang="en-US" smtClean="0"/>
              <a:pPr/>
              <a:t>12</a:t>
            </a:fld>
            <a:endParaRPr lang="en-US" dirty="0"/>
          </a:p>
        </p:txBody>
      </p:sp>
    </p:spTree>
    <p:extLst>
      <p:ext uri="{BB962C8B-B14F-4D97-AF65-F5344CB8AC3E}">
        <p14:creationId xmlns:p14="http://schemas.microsoft.com/office/powerpoint/2010/main" val="343912562"/>
      </p:ext>
    </p:extLst>
  </p:cSld>
  <p:clrMapOvr>
    <a:masterClrMapping/>
  </p:clrMapOvr>
  <mc:AlternateContent xmlns:mc="http://schemas.openxmlformats.org/markup-compatibility/2006" xmlns:p14="http://schemas.microsoft.com/office/powerpoint/2010/main">
    <mc:Choice Requires="p14">
      <p:transition spd="slow" p14:dur="2000" advTm="20000"/>
    </mc:Choice>
    <mc:Fallback xmlns="">
      <p:transition spd="slow" advTm="2000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dirty="0"/>
              <a:t>A quién puedo contactar para obtener ayuda</a:t>
            </a:r>
            <a:r>
              <a:rPr lang="en-US" dirty="0"/>
              <a:t>?</a:t>
            </a:r>
          </a:p>
        </p:txBody>
      </p:sp>
      <p:sp>
        <p:nvSpPr>
          <p:cNvPr id="3" name="Content Placeholder 2"/>
          <p:cNvSpPr>
            <a:spLocks noGrp="1"/>
          </p:cNvSpPr>
          <p:nvPr>
            <p:ph idx="1"/>
          </p:nvPr>
        </p:nvSpPr>
        <p:spPr>
          <a:xfrm>
            <a:off x="1024128" y="1780903"/>
            <a:ext cx="9720071" cy="4023360"/>
          </a:xfrm>
        </p:spPr>
        <p:txBody>
          <a:bodyPr>
            <a:normAutofit/>
          </a:bodyPr>
          <a:lstStyle/>
          <a:p>
            <a:pPr>
              <a:buClrTx/>
              <a:buFont typeface="Wingdings" panose="05000000000000000000" pitchFamily="2" charset="2"/>
              <a:buChar char="§"/>
            </a:pPr>
            <a:r>
              <a:rPr lang="es-ES" dirty="0">
                <a:solidFill>
                  <a:schemeClr val="tx1">
                    <a:lumMod val="90000"/>
                    <a:lumOff val="10000"/>
                  </a:schemeClr>
                </a:solidFill>
              </a:rPr>
              <a:t>Para preguntas sobre el Título I o preguntas sobre la Política de Participación de los Padres y la Familia del distrito, puede comunicarse con</a:t>
            </a:r>
            <a:r>
              <a:rPr lang="en-US" dirty="0">
                <a:solidFill>
                  <a:schemeClr val="tx1">
                    <a:lumMod val="90000"/>
                    <a:lumOff val="10000"/>
                  </a:schemeClr>
                </a:solidFill>
              </a:rPr>
              <a:t>: </a:t>
            </a:r>
          </a:p>
          <a:p>
            <a:pPr lvl="1">
              <a:buClrTx/>
              <a:buFont typeface="Wingdings" panose="05000000000000000000" pitchFamily="2" charset="2"/>
              <a:buChar char="§"/>
            </a:pPr>
            <a:r>
              <a:rPr lang="en-US" dirty="0">
                <a:solidFill>
                  <a:schemeClr val="tx1">
                    <a:lumMod val="90000"/>
                    <a:lumOff val="10000"/>
                  </a:schemeClr>
                </a:solidFill>
              </a:rPr>
              <a:t>Emily Hollingsworth, </a:t>
            </a:r>
            <a:r>
              <a:rPr lang="en-US" dirty="0" err="1">
                <a:solidFill>
                  <a:schemeClr val="tx1">
                    <a:lumMod val="90000"/>
                    <a:lumOff val="10000"/>
                  </a:schemeClr>
                </a:solidFill>
              </a:rPr>
              <a:t>Supervisora</a:t>
            </a:r>
            <a:r>
              <a:rPr lang="en-US" dirty="0">
                <a:solidFill>
                  <a:schemeClr val="tx1">
                    <a:lumMod val="90000"/>
                    <a:lumOff val="10000"/>
                  </a:schemeClr>
                </a:solidFill>
              </a:rPr>
              <a:t> de </a:t>
            </a:r>
            <a:r>
              <a:rPr lang="en-US" dirty="0" err="1">
                <a:solidFill>
                  <a:schemeClr val="tx1">
                    <a:lumMod val="90000"/>
                    <a:lumOff val="10000"/>
                  </a:schemeClr>
                </a:solidFill>
              </a:rPr>
              <a:t>Programas</a:t>
            </a:r>
            <a:r>
              <a:rPr lang="en-US" dirty="0">
                <a:solidFill>
                  <a:schemeClr val="tx1">
                    <a:lumMod val="90000"/>
                    <a:lumOff val="10000"/>
                  </a:schemeClr>
                </a:solidFill>
              </a:rPr>
              <a:t> Federales a </a:t>
            </a:r>
            <a:r>
              <a:rPr lang="en-US" dirty="0">
                <a:solidFill>
                  <a:schemeClr val="tx1">
                    <a:lumMod val="90000"/>
                    <a:lumOff val="10000"/>
                  </a:schemeClr>
                </a:solidFill>
                <a:hlinkClick r:id="rId2">
                  <a:extLst>
                    <a:ext uri="{A12FA001-AC4F-418D-AE19-62706E023703}">
                      <ahyp:hlinkClr xmlns:ahyp="http://schemas.microsoft.com/office/drawing/2018/hyperlinkcolor" val="tx"/>
                    </a:ext>
                  </a:extLst>
                </a:hlinkClick>
              </a:rPr>
              <a:t>emily.hollingsworth@rcstn.net</a:t>
            </a:r>
            <a:r>
              <a:rPr lang="en-US" dirty="0">
                <a:solidFill>
                  <a:schemeClr val="tx1">
                    <a:lumMod val="90000"/>
                    <a:lumOff val="10000"/>
                  </a:schemeClr>
                </a:solidFill>
              </a:rPr>
              <a:t> o 615-384-5588</a:t>
            </a:r>
          </a:p>
          <a:p>
            <a:pPr lvl="1">
              <a:buClrTx/>
              <a:buFont typeface="Wingdings" panose="05000000000000000000" pitchFamily="2" charset="2"/>
              <a:buChar char="§"/>
            </a:pPr>
            <a:r>
              <a:rPr lang="en-US" dirty="0">
                <a:solidFill>
                  <a:schemeClr val="tx1">
                    <a:lumMod val="90000"/>
                    <a:lumOff val="10000"/>
                  </a:schemeClr>
                </a:solidFill>
              </a:rPr>
              <a:t>Kelly Whyte, </a:t>
            </a:r>
            <a:r>
              <a:rPr lang="en-US" dirty="0" err="1">
                <a:solidFill>
                  <a:schemeClr val="tx1">
                    <a:lumMod val="90000"/>
                    <a:lumOff val="10000"/>
                  </a:schemeClr>
                </a:solidFill>
              </a:rPr>
              <a:t>Coordinadora</a:t>
            </a:r>
            <a:r>
              <a:rPr lang="en-US" dirty="0">
                <a:solidFill>
                  <a:schemeClr val="tx1">
                    <a:lumMod val="90000"/>
                    <a:lumOff val="10000"/>
                  </a:schemeClr>
                </a:solidFill>
              </a:rPr>
              <a:t> de </a:t>
            </a:r>
            <a:r>
              <a:rPr lang="en-US" dirty="0" err="1">
                <a:solidFill>
                  <a:schemeClr val="tx1">
                    <a:lumMod val="90000"/>
                    <a:lumOff val="10000"/>
                  </a:schemeClr>
                </a:solidFill>
              </a:rPr>
              <a:t>Programas</a:t>
            </a:r>
            <a:r>
              <a:rPr lang="en-US" dirty="0">
                <a:solidFill>
                  <a:schemeClr val="tx1">
                    <a:lumMod val="90000"/>
                    <a:lumOff val="10000"/>
                  </a:schemeClr>
                </a:solidFill>
              </a:rPr>
              <a:t> Federales a </a:t>
            </a:r>
            <a:r>
              <a:rPr lang="en-US" dirty="0">
                <a:solidFill>
                  <a:schemeClr val="tx1">
                    <a:lumMod val="90000"/>
                    <a:lumOff val="10000"/>
                  </a:schemeClr>
                </a:solidFill>
                <a:hlinkClick r:id="rId3">
                  <a:extLst>
                    <a:ext uri="{A12FA001-AC4F-418D-AE19-62706E023703}">
                      <ahyp:hlinkClr xmlns:ahyp="http://schemas.microsoft.com/office/drawing/2018/hyperlinkcolor" val="tx"/>
                    </a:ext>
                  </a:extLst>
                </a:hlinkClick>
              </a:rPr>
              <a:t>Kelly.whyte@rcstn.net</a:t>
            </a:r>
            <a:r>
              <a:rPr lang="en-US" dirty="0">
                <a:solidFill>
                  <a:schemeClr val="tx1">
                    <a:lumMod val="90000"/>
                    <a:lumOff val="10000"/>
                  </a:schemeClr>
                </a:solidFill>
              </a:rPr>
              <a:t> o 615-384-5588</a:t>
            </a:r>
          </a:p>
          <a:p>
            <a:pPr lvl="1">
              <a:buClrTx/>
              <a:buFont typeface="Wingdings" panose="05000000000000000000" pitchFamily="2" charset="2"/>
              <a:buChar char="§"/>
            </a:pPr>
            <a:r>
              <a:rPr lang="en-US" dirty="0">
                <a:solidFill>
                  <a:schemeClr val="tx1">
                    <a:lumMod val="90000"/>
                    <a:lumOff val="10000"/>
                  </a:schemeClr>
                </a:solidFill>
              </a:rPr>
              <a:t>Pam Stewart, Enlace de </a:t>
            </a:r>
            <a:r>
              <a:rPr lang="en-US" dirty="0" err="1">
                <a:solidFill>
                  <a:schemeClr val="tx1">
                    <a:lumMod val="90000"/>
                    <a:lumOff val="10000"/>
                  </a:schemeClr>
                </a:solidFill>
              </a:rPr>
              <a:t>Compromiso</a:t>
            </a:r>
            <a:r>
              <a:rPr lang="en-US" dirty="0">
                <a:solidFill>
                  <a:schemeClr val="tx1">
                    <a:lumMod val="90000"/>
                    <a:lumOff val="10000"/>
                  </a:schemeClr>
                </a:solidFill>
              </a:rPr>
              <a:t> Familiar a </a:t>
            </a:r>
            <a:r>
              <a:rPr lang="en-US" dirty="0">
                <a:solidFill>
                  <a:schemeClr val="tx1">
                    <a:lumMod val="90000"/>
                    <a:lumOff val="10000"/>
                  </a:schemeClr>
                </a:solidFill>
                <a:hlinkClick r:id="rId4">
                  <a:extLst>
                    <a:ext uri="{A12FA001-AC4F-418D-AE19-62706E023703}">
                      <ahyp:hlinkClr xmlns:ahyp="http://schemas.microsoft.com/office/drawing/2018/hyperlinkcolor" val="tx"/>
                    </a:ext>
                  </a:extLst>
                </a:hlinkClick>
              </a:rPr>
              <a:t>pam.stewart@rcstn.net</a:t>
            </a:r>
            <a:r>
              <a:rPr lang="en-US" dirty="0">
                <a:solidFill>
                  <a:schemeClr val="tx1">
                    <a:lumMod val="90000"/>
                    <a:lumOff val="10000"/>
                  </a:schemeClr>
                </a:solidFill>
              </a:rPr>
              <a:t> o 615-382-3609</a:t>
            </a:r>
          </a:p>
          <a:p>
            <a:pPr lvl="1">
              <a:buFont typeface="Wingdings" panose="05000000000000000000" pitchFamily="2" charset="2"/>
              <a:buChar char="§"/>
            </a:pPr>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13</a:t>
            </a:fld>
            <a:endParaRPr lang="en-US" dirty="0"/>
          </a:p>
        </p:txBody>
      </p:sp>
    </p:spTree>
    <p:extLst>
      <p:ext uri="{BB962C8B-B14F-4D97-AF65-F5344CB8AC3E}">
        <p14:creationId xmlns:p14="http://schemas.microsoft.com/office/powerpoint/2010/main" val="3450323496"/>
      </p:ext>
    </p:extLst>
  </p:cSld>
  <p:clrMapOvr>
    <a:masterClrMapping/>
  </p:clrMapOvr>
  <mc:AlternateContent xmlns:mc="http://schemas.openxmlformats.org/markup-compatibility/2006" xmlns:p14="http://schemas.microsoft.com/office/powerpoint/2010/main">
    <mc:Choice Requires="p14">
      <p:transition spd="slow" p14:dur="2000" advTm="10000"/>
    </mc:Choice>
    <mc:Fallback xmlns="">
      <p:transition spd="slow" advTm="1000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49460" y="1304790"/>
            <a:ext cx="12490919" cy="2954655"/>
          </a:xfrm>
          <a:prstGeom prst="rect">
            <a:avLst/>
          </a:prstGeom>
          <a:noFill/>
        </p:spPr>
        <p:txBody>
          <a:bodyPr wrap="none" lIns="91440" tIns="45720" rIns="91440" bIns="45720">
            <a:spAutoFit/>
          </a:bodyPr>
          <a:lstStyle/>
          <a:p>
            <a:pPr algn="ctr"/>
            <a:r>
              <a:rPr lang="en-US" sz="4800" b="1" dirty="0">
                <a:ln w="22225">
                  <a:solidFill>
                    <a:schemeClr val="accent2"/>
                  </a:solidFill>
                  <a:prstDash val="solid"/>
                </a:ln>
                <a:latin typeface="Arial" panose="020B0604020202020204" pitchFamily="34" charset="0"/>
                <a:cs typeface="Arial" panose="020B0604020202020204" pitchFamily="34" charset="0"/>
              </a:rPr>
              <a:t>NOSOTROS SOLO QUEREMOS DECIR </a:t>
            </a:r>
            <a:r>
              <a:rPr lang="en-US" sz="6600" b="1" dirty="0">
                <a:ln w="22225">
                  <a:solidFill>
                    <a:schemeClr val="accent2"/>
                  </a:solidFill>
                  <a:prstDash val="solid"/>
                </a:ln>
                <a:latin typeface="Arial" panose="020B0604020202020204" pitchFamily="34" charset="0"/>
                <a:cs typeface="Arial" panose="020B0604020202020204" pitchFamily="34" charset="0"/>
              </a:rPr>
              <a:t>…</a:t>
            </a:r>
            <a:endParaRPr lang="en-US" sz="6600" b="1" cap="none" spc="0" dirty="0">
              <a:ln w="22225">
                <a:solidFill>
                  <a:schemeClr val="accent2"/>
                </a:solidFill>
                <a:prstDash val="solid"/>
              </a:ln>
              <a:effectLst/>
              <a:latin typeface="Arial" panose="020B0604020202020204" pitchFamily="34" charset="0"/>
              <a:cs typeface="Arial" panose="020B0604020202020204" pitchFamily="34" charset="0"/>
            </a:endParaRPr>
          </a:p>
          <a:p>
            <a:pPr algn="ctr"/>
            <a:r>
              <a:rPr lang="en-US" sz="12000" b="1" dirty="0">
                <a:ln w="22225">
                  <a:solidFill>
                    <a:schemeClr val="accent2"/>
                  </a:solidFill>
                  <a:prstDash val="solid"/>
                </a:ln>
                <a:solidFill>
                  <a:schemeClr val="accent2">
                    <a:lumMod val="40000"/>
                    <a:lumOff val="60000"/>
                  </a:schemeClr>
                </a:solidFill>
                <a:latin typeface="Arial" panose="020B0604020202020204" pitchFamily="34" charset="0"/>
                <a:cs typeface="Arial" panose="020B0604020202020204" pitchFamily="34" charset="0"/>
              </a:rPr>
              <a:t>GRACIAS!</a:t>
            </a:r>
            <a:endParaRPr lang="en-US" sz="12000" b="1" cap="none" spc="0" dirty="0">
              <a:ln w="22225">
                <a:solidFill>
                  <a:schemeClr val="accent2"/>
                </a:solidFill>
                <a:prstDash val="solid"/>
              </a:ln>
              <a:solidFill>
                <a:schemeClr val="accent2">
                  <a:lumMod val="40000"/>
                  <a:lumOff val="60000"/>
                </a:schemeClr>
              </a:solidFill>
              <a:effectLst/>
              <a:latin typeface="Arial" panose="020B0604020202020204" pitchFamily="34" charset="0"/>
              <a:cs typeface="Arial" panose="020B0604020202020204" pitchFamily="34" charset="0"/>
            </a:endParaRPr>
          </a:p>
        </p:txBody>
      </p:sp>
      <p:sp>
        <p:nvSpPr>
          <p:cNvPr id="6" name="Slide Number Placeholder 5"/>
          <p:cNvSpPr>
            <a:spLocks noGrp="1"/>
          </p:cNvSpPr>
          <p:nvPr>
            <p:ph type="sldNum" sz="quarter" idx="12"/>
          </p:nvPr>
        </p:nvSpPr>
        <p:spPr/>
        <p:txBody>
          <a:bodyPr/>
          <a:lstStyle/>
          <a:p>
            <a:fld id="{4FAB73BC-B049-4115-A692-8D63A059BFB8}" type="slidenum">
              <a:rPr lang="en-US" smtClean="0"/>
              <a:pPr/>
              <a:t>14</a:t>
            </a:fld>
            <a:endParaRPr lang="en-US" dirty="0"/>
          </a:p>
        </p:txBody>
      </p:sp>
    </p:spTree>
    <p:extLst>
      <p:ext uri="{BB962C8B-B14F-4D97-AF65-F5344CB8AC3E}">
        <p14:creationId xmlns:p14="http://schemas.microsoft.com/office/powerpoint/2010/main" val="3955934926"/>
      </p:ext>
    </p:extLst>
  </p:cSld>
  <p:clrMapOvr>
    <a:masterClrMapping/>
  </p:clrMapOvr>
  <mc:AlternateContent xmlns:mc="http://schemas.openxmlformats.org/markup-compatibility/2006" xmlns:p14="http://schemas.microsoft.com/office/powerpoint/2010/main">
    <mc:Choice Requires="p14">
      <p:transition spd="slow" p14:dur="2000" advTm="34000"/>
    </mc:Choice>
    <mc:Fallback xmlns="">
      <p:transition spd="slow" advTm="34000"/>
    </mc:Fallback>
  </mc:AlternateContent>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rgbClr val="2E2B21"/>
      </a:dk1>
      <a:lt1>
        <a:srgbClr val="FFFFFF"/>
      </a:lt1>
      <a:dk2>
        <a:srgbClr val="605B4F"/>
      </a:dk2>
      <a:lt2>
        <a:srgbClr val="D8D6BE"/>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blipFill rotWithShape="1">
          <a:blip xmlns:r="http://schemas.openxmlformats.org/officeDocument/2006/relationships" r:embed="rId1">
            <a:duotone>
              <a:schemeClr val="phClr">
                <a:tint val="98000"/>
              </a:schemeClr>
              <a:schemeClr val="phClr">
                <a:shade val="89000"/>
                <a:satMod val="145000"/>
              </a:schemeClr>
            </a:duotone>
          </a:blip>
          <a:tile tx="0" ty="0" sx="32000" sy="32000" flip="none" algn="tl"/>
        </a:blipFill>
        <a:blipFill rotWithShape="1">
          <a:blip xmlns:r="http://schemas.openxmlformats.org/officeDocument/2006/relationships" r:embed="rId2">
            <a:duotone>
              <a:schemeClr val="phClr">
                <a:tint val="98000"/>
              </a:schemeClr>
              <a:schemeClr val="phClr">
                <a:shade val="95000"/>
              </a:schemeClr>
            </a:duotone>
          </a:blip>
          <a:tile tx="0" ty="0" sx="32000" sy="32000" flip="none" algn="tl"/>
        </a:blipFill>
      </a:bgFillStyleLst>
    </a:fmtScheme>
  </a:themeElements>
  <a:objectDefaults/>
  <a:extraClrSchemeLst/>
  <a:extLst>
    <a:ext uri="{05A4C25C-085E-4340-85A3-A5531E510DB2}">
      <thm15:themeFamily xmlns:thm15="http://schemas.microsoft.com/office/thememl/2012/main" name="Integral" id="{3577F8C9-A904-41D8-97D2-FD898F53F20E}" vid="{090DCB5F-146D-478A-852A-34B16FE9F3A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88FFD13ABD80C4C9AA7F6608CE305ED" ma:contentTypeVersion="7" ma:contentTypeDescription="Create a new document." ma:contentTypeScope="" ma:versionID="3e11b5370a4c528a769f9ada6b7159e8">
  <xsd:schema xmlns:xsd="http://www.w3.org/2001/XMLSchema" xmlns:xs="http://www.w3.org/2001/XMLSchema" xmlns:p="http://schemas.microsoft.com/office/2006/metadata/properties" xmlns:ns3="2ffbed67-c49b-41c2-94bc-9580fb2c83f7" xmlns:ns4="5e12f21c-d6ba-4203-b26a-90238924b82f" targetNamespace="http://schemas.microsoft.com/office/2006/metadata/properties" ma:root="true" ma:fieldsID="809314f35e59043027bad4a401eb0d6e" ns3:_="" ns4:_="">
    <xsd:import namespace="2ffbed67-c49b-41c2-94bc-9580fb2c83f7"/>
    <xsd:import namespace="5e12f21c-d6ba-4203-b26a-90238924b82f"/>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ffbed67-c49b-41c2-94bc-9580fb2c83f7"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e12f21c-d6ba-4203-b26a-90238924b82f"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A6BED2A2-6FD6-45D2-9417-D29214FCD96B}">
  <ds:schemaRefs>
    <ds:schemaRef ds:uri="http://schemas.microsoft.com/sharepoint/v3/contenttype/forms"/>
  </ds:schemaRefs>
</ds:datastoreItem>
</file>

<file path=customXml/itemProps2.xml><?xml version="1.0" encoding="utf-8"?>
<ds:datastoreItem xmlns:ds="http://schemas.openxmlformats.org/officeDocument/2006/customXml" ds:itemID="{1077DFDB-1901-404C-94B4-76D1064E6D9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ffbed67-c49b-41c2-94bc-9580fb2c83f7"/>
    <ds:schemaRef ds:uri="5e12f21c-d6ba-4203-b26a-90238924b82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DFB48FA-0570-40E7-8B07-B6CC715F3865}">
  <ds:schemaRefs>
    <ds:schemaRef ds:uri="http://purl.org/dc/elements/1.1/"/>
    <ds:schemaRef ds:uri="http://purl.org/dc/dcmitype/"/>
    <ds:schemaRef ds:uri="http://schemas.microsoft.com/office/2006/documentManagement/types"/>
    <ds:schemaRef ds:uri="http://www.w3.org/XML/1998/namespace"/>
    <ds:schemaRef ds:uri="http://purl.org/dc/terms/"/>
    <ds:schemaRef ds:uri="2ffbed67-c49b-41c2-94bc-9580fb2c83f7"/>
    <ds:schemaRef ds:uri="http://schemas.microsoft.com/office/infopath/2007/PartnerControls"/>
    <ds:schemaRef ds:uri="http://schemas.openxmlformats.org/package/2006/metadata/core-properties"/>
    <ds:schemaRef ds:uri="5e12f21c-d6ba-4203-b26a-90238924b82f"/>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3364</TotalTime>
  <Words>1963</Words>
  <Application>Microsoft Office PowerPoint</Application>
  <PresentationFormat>Widescreen</PresentationFormat>
  <Paragraphs>130</Paragraphs>
  <Slides>14</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Arial</vt:lpstr>
      <vt:lpstr>Calibri</vt:lpstr>
      <vt:lpstr>Tw Cen MT</vt:lpstr>
      <vt:lpstr>Tw Cen MT Condensed</vt:lpstr>
      <vt:lpstr>Wingdings</vt:lpstr>
      <vt:lpstr>Wingdings 3</vt:lpstr>
      <vt:lpstr>Integral</vt:lpstr>
      <vt:lpstr>  reunion anual del titulo I y participacion familiar: presentacion del distrito</vt:lpstr>
      <vt:lpstr>Por que estamos aqui?</vt:lpstr>
      <vt:lpstr>QUE ES UNA ESCUELA DE Titulo i?</vt:lpstr>
      <vt:lpstr>Cuales son mis derechos?</vt:lpstr>
      <vt:lpstr>Para qué se pueden utilizar los fondos del Título I? </vt:lpstr>
      <vt:lpstr>Que es SIP?</vt:lpstr>
      <vt:lpstr>Cómo se financia la participación de los padres y la familia?</vt:lpstr>
      <vt:lpstr>Qué es una política de participación de los padres y la familia?</vt:lpstr>
      <vt:lpstr>Revision de la politica de participacion de padres y familias del distrito de rcs</vt:lpstr>
      <vt:lpstr>Qué es un acuerdo entre la escuela y los padres?</vt:lpstr>
      <vt:lpstr>Qué plan de estudios utiliza nuestra escuela?</vt:lpstr>
      <vt:lpstr>Qué pruebas tomará mi hijo?</vt:lpstr>
      <vt:lpstr>A quién puedo contactar para obtener ayuda?</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Conducting the Annual Title I Meeting</dc:title>
  <dc:creator>Emily Hollingsworth</dc:creator>
  <cp:lastModifiedBy>Emily Hollingsworth</cp:lastModifiedBy>
  <cp:revision>24</cp:revision>
  <dcterms:created xsi:type="dcterms:W3CDTF">2020-09-17T14:58:03Z</dcterms:created>
  <dcterms:modified xsi:type="dcterms:W3CDTF">2022-07-08T15:02:34Z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0x010100A88FFD13ABD80C4C9AA7F6608CE305ED</vt:lpwstr>
  </property>
</Properties>
</file>