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4043" r:id="rId1"/>
  </p:sldMasterIdLst>
  <p:notesMasterIdLst>
    <p:notesMasterId r:id="rId16"/>
  </p:notesMasterIdLst>
  <p:handoutMasterIdLst>
    <p:handoutMasterId r:id="rId17"/>
  </p:handoutMasterIdLst>
  <p:sldIdLst>
    <p:sldId id="256" r:id="rId2"/>
    <p:sldId id="260" r:id="rId3"/>
    <p:sldId id="259" r:id="rId4"/>
    <p:sldId id="285" r:id="rId5"/>
    <p:sldId id="263" r:id="rId6"/>
    <p:sldId id="268" r:id="rId7"/>
    <p:sldId id="262" r:id="rId8"/>
    <p:sldId id="269" r:id="rId9"/>
    <p:sldId id="303" r:id="rId10"/>
    <p:sldId id="266" r:id="rId11"/>
    <p:sldId id="280" r:id="rId12"/>
    <p:sldId id="281" r:id="rId13"/>
    <p:sldId id="304" r:id="rId14"/>
    <p:sldId id="305" r:id="rId1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n Obermiller" initials="BO" lastIdx="6" clrIdx="0"/>
  <p:cmAuthor id="2" name="Geneva Taylor" initials="GT" lastIdx="6" clrIdx="1"/>
  <p:cmAuthor id="3" name="Hannah McIntosh" initials="HM"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54" autoAdjust="0"/>
    <p:restoredTop sz="87750" autoAdjust="0"/>
  </p:normalViewPr>
  <p:slideViewPr>
    <p:cSldViewPr snapToGrid="0">
      <p:cViewPr varScale="1">
        <p:scale>
          <a:sx n="66" d="100"/>
          <a:sy n="66" d="100"/>
        </p:scale>
        <p:origin x="1152" y="78"/>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4E213-8F3B-44C1-AEE8-8A41C7E4574C}" type="datetimeFigureOut">
              <a:rPr lang="en-US" smtClean="0"/>
              <a:t>7/8/2022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9E967ED-20B3-4625-9C5E-14860AE89431}" type="slidenum">
              <a:rPr lang="en-US" smtClean="0"/>
              <a:t>‹#›</a:t>
            </a:fld>
            <a:endParaRPr lang="en-US"/>
          </a:p>
        </p:txBody>
      </p:sp>
    </p:spTree>
    <p:extLst>
      <p:ext uri="{BB962C8B-B14F-4D97-AF65-F5344CB8AC3E}">
        <p14:creationId xmlns:p14="http://schemas.microsoft.com/office/powerpoint/2010/main" val="268028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B38B3F6-0CE9-41E2-A5A3-E220D8B77051}" type="datetimeFigureOut">
              <a:rPr lang="en-US" smtClean="0"/>
              <a:t>7/8/2022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A01736-5FBA-4C56-8655-0B838380222B}" type="slidenum">
              <a:rPr lang="en-US" smtClean="0"/>
              <a:t>‹#›</a:t>
            </a:fld>
            <a:endParaRPr lang="en-US"/>
          </a:p>
        </p:txBody>
      </p:sp>
    </p:spTree>
    <p:extLst>
      <p:ext uri="{BB962C8B-B14F-4D97-AF65-F5344CB8AC3E}">
        <p14:creationId xmlns:p14="http://schemas.microsoft.com/office/powerpoint/2010/main" val="142650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a:t>
            </a:fld>
            <a:endParaRPr lang="en-US"/>
          </a:p>
        </p:txBody>
      </p:sp>
    </p:spTree>
    <p:extLst>
      <p:ext uri="{BB962C8B-B14F-4D97-AF65-F5344CB8AC3E}">
        <p14:creationId xmlns:p14="http://schemas.microsoft.com/office/powerpoint/2010/main" val="1050194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4</a:t>
            </a:fld>
            <a:endParaRPr lang="en-US"/>
          </a:p>
        </p:txBody>
      </p:sp>
    </p:spTree>
    <p:extLst>
      <p:ext uri="{BB962C8B-B14F-4D97-AF65-F5344CB8AC3E}">
        <p14:creationId xmlns:p14="http://schemas.microsoft.com/office/powerpoint/2010/main" val="1211462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591175" cy="4356100"/>
          </a:xfrm>
        </p:spPr>
        <p:txBody>
          <a:bodyPr/>
          <a:lstStyle/>
          <a:p>
            <a:r>
              <a:rPr lang="en-US" dirty="0"/>
              <a:t>First, we will review the district family engagement policy together, and then you will review your school’s policy and compact at your individual school tables. </a:t>
            </a:r>
          </a:p>
          <a:p>
            <a:endParaRPr lang="en-US" dirty="0"/>
          </a:p>
          <a:p>
            <a:r>
              <a:rPr lang="en-US" dirty="0"/>
              <a:t>If you will get the document that looks like this (hold up parent and family engagement policy). We are going to go through this together first, and then you will have an opportunity to provide individual feedback.  A lot of this document was pre-written and we cannot change. The sections that are within the boxes is district provided, and those are the sections that we are going to focus on and that you will provide your feedback on.</a:t>
            </a:r>
          </a:p>
          <a:p>
            <a:endParaRPr lang="en-US" dirty="0"/>
          </a:p>
          <a:p>
            <a:r>
              <a:rPr lang="en-US" dirty="0"/>
              <a:t>We will go through each required component individually: </a:t>
            </a:r>
          </a:p>
          <a:p>
            <a:pPr marL="228600" indent="-228600">
              <a:buAutoNum type="arabicPeriod"/>
            </a:pPr>
            <a:r>
              <a:rPr lang="en-US" dirty="0"/>
              <a:t>Jointly development – this means that we involved parents and family in the development of our district plans. Family engagement plan – currently reviewing with families, every spring, we bring in parents in a similar manner to review our district improvement plan and the goals, strategies, and action steps. We also use feedback from surveys and advisory groups to develop these plans. </a:t>
            </a:r>
          </a:p>
          <a:p>
            <a:pPr marL="228600" indent="-228600">
              <a:buAutoNum type="arabicPeriod"/>
            </a:pPr>
            <a:r>
              <a:rPr lang="en-US" dirty="0"/>
              <a:t>Technical assistance – This means that the district works with Title I schools to provide support in planning family engagement activities to support academic achievement. School-wide meetings, family engagement coordinator, we attend the Family Engagement conference</a:t>
            </a:r>
          </a:p>
          <a:p>
            <a:pPr marL="228600" indent="-228600">
              <a:buAutoNum type="arabicPeriod"/>
            </a:pPr>
            <a:r>
              <a:rPr lang="en-US" dirty="0"/>
              <a:t>Annual Evaluation – this means that we meet once a year with families to look at our current policy, current events that schools host in terms of barriers that families may face (limited English proficiency, economically disadvantaged, or racial/ethnic background) so that is what we are doing today. Please look at the events hosted by the schools, if you see anything that might limit someone from attending, please make note or make suggestions for removing those barriers. As a district, we also evaluate the school’s family engagement activities when we review their school improvement plans. </a:t>
            </a:r>
          </a:p>
          <a:p>
            <a:pPr marL="228600" indent="-228600">
              <a:buAutoNum type="arabicPeriod"/>
            </a:pPr>
            <a:r>
              <a:rPr lang="en-US" dirty="0"/>
              <a:t>Reservation of funds – This component means that at least 1% of the Title I allocation is reserved for family engagement and that at least 90% of that 1% goes directly to the schools. In Robertson County, our Title I schools vote to use their school funds towards the salary of a family engagement coordinator who assists with events. </a:t>
            </a:r>
          </a:p>
          <a:p>
            <a:pPr marL="228600" indent="-228600">
              <a:buAutoNum type="arabicPeriod"/>
            </a:pPr>
            <a:r>
              <a:rPr lang="en-US" dirty="0"/>
              <a:t>Coordination of services – this means that we work with other organizations such as head start, community partners, and the family resource center to provide to encourage and support families to participate in their child’s education. </a:t>
            </a:r>
          </a:p>
          <a:p>
            <a:pPr marL="228600" indent="-228600">
              <a:buAutoNum type="arabicPeriod"/>
            </a:pPr>
            <a:r>
              <a:rPr lang="en-US" dirty="0"/>
              <a:t>The next two components are building capacity of parents and family members and building capacity of school staff.</a:t>
            </a:r>
          </a:p>
          <a:p>
            <a:pPr marL="685800" lvl="1" indent="-228600">
              <a:buAutoNum type="arabicPeriod"/>
            </a:pPr>
            <a:r>
              <a:rPr lang="en-US" dirty="0"/>
              <a:t>We build capacity of family members through communication through emails and phone calls, parent-teacher conferences, providing testing and curriculum information on our website, communicating in an accessible language, and hosting trainings through our family resource center. </a:t>
            </a:r>
          </a:p>
          <a:p>
            <a:pPr marL="685800" lvl="1" indent="-228600">
              <a:buAutoNum type="arabicPeriod"/>
            </a:pPr>
            <a:r>
              <a:rPr lang="en-US" dirty="0"/>
              <a:t>We build capacity of school staff through training, hosting events for family engagement at our schools. </a:t>
            </a:r>
          </a:p>
          <a:p>
            <a:pPr marL="685800" lvl="1" indent="-228600">
              <a:buAutoNum type="arabicPeriod"/>
            </a:pPr>
            <a:endParaRPr lang="en-US" dirty="0"/>
          </a:p>
          <a:p>
            <a:pPr lvl="1"/>
            <a:r>
              <a:rPr lang="en-US" dirty="0"/>
              <a:t>Now, I ask that if you have any suggestions for improving these components that you provide your feedback either on the copy or on the post-its or comment cards provided. I will give you some time to read through those boxes and give your input. </a:t>
            </a:r>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9CB908C8-F39D-4C97-BADB-5CE2368C7104}" type="slidenum">
              <a:rPr lang="en-US" smtClean="0"/>
              <a:t>9</a:t>
            </a:fld>
            <a:endParaRPr lang="en-US" dirty="0"/>
          </a:p>
        </p:txBody>
      </p:sp>
    </p:spTree>
    <p:extLst>
      <p:ext uri="{BB962C8B-B14F-4D97-AF65-F5344CB8AC3E}">
        <p14:creationId xmlns:p14="http://schemas.microsoft.com/office/powerpoint/2010/main" val="3131734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thank</a:t>
            </a:r>
            <a:r>
              <a:rPr lang="en-US" baseline="0" dirty="0"/>
              <a:t> families for their time.</a:t>
            </a:r>
          </a:p>
          <a:p>
            <a:r>
              <a:rPr lang="en-US" dirty="0"/>
              <a:t>Move this slide to the end if additional slides are added.</a:t>
            </a:r>
          </a:p>
        </p:txBody>
      </p:sp>
      <p:sp>
        <p:nvSpPr>
          <p:cNvPr id="4" name="Slide Number Placeholder 3"/>
          <p:cNvSpPr>
            <a:spLocks noGrp="1"/>
          </p:cNvSpPr>
          <p:nvPr>
            <p:ph type="sldNum" sz="quarter" idx="10"/>
          </p:nvPr>
        </p:nvSpPr>
        <p:spPr/>
        <p:txBody>
          <a:bodyPr/>
          <a:lstStyle/>
          <a:p>
            <a:fld id="{99A01736-5FBA-4C56-8655-0B838380222B}" type="slidenum">
              <a:rPr lang="en-US" smtClean="0"/>
              <a:t>14</a:t>
            </a:fld>
            <a:endParaRPr lang="en-US"/>
          </a:p>
        </p:txBody>
      </p:sp>
    </p:spTree>
    <p:extLst>
      <p:ext uri="{BB962C8B-B14F-4D97-AF65-F5344CB8AC3E}">
        <p14:creationId xmlns:p14="http://schemas.microsoft.com/office/powerpoint/2010/main" val="2412682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92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89C1D5-2B3A-4549-AD89-056D591A9B50}" type="datetime1">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Footer Placeholder 4">
            <a:extLst>
              <a:ext uri="{FF2B5EF4-FFF2-40B4-BE49-F238E27FC236}">
                <a16:creationId xmlns:a16="http://schemas.microsoft.com/office/drawing/2014/main" id="{23F467EF-EB93-4477-9928-9AD930808118}"/>
              </a:ext>
            </a:extLst>
          </p:cNvPr>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668294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D293961-5508-4105-9E76-048920C42FE6}" type="datetime1">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D924FF5E-D8BF-49B4-852D-F2CBA5AB40A0}"/>
              </a:ext>
            </a:extLst>
          </p:cNvPr>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744874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C6EF12-5C40-477E-ACB9-83FC221E3E92}" type="datetime1">
              <a:rPr lang="en-US" smtClean="0"/>
              <a:t>7/8/2022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11307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AAA0C0-4914-4A4C-A380-48F2C02D8E06}" type="datetime1">
              <a:rPr lang="en-US" smtClean="0"/>
              <a:t>7/8/2022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514421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D3BD5-59AB-4A34-AB26-4717B345B9A3}" type="datetime1">
              <a:rPr lang="en-US" smtClean="0"/>
              <a:t>7/8/2022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6189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339923-B1D9-4489-A159-4E70B4CC19CD}" type="datetime1">
              <a:rPr lang="en-US" smtClean="0"/>
              <a:t>7/8/2022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19408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A8E0C1-420F-451F-97BF-2F3DB7AE854F}" type="datetime1">
              <a:rPr lang="en-US" smtClean="0"/>
              <a:t>7/8/2022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024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AF5B0-9B63-4822-8565-36C65C8088BC}" type="datetime1">
              <a:rPr lang="en-US" smtClean="0"/>
              <a:t>7/8/2022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4144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CCB052-2EB6-4C23-97A3-852E0D5D16D6}" type="datetime1">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4650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819EF0-2ABF-4718-860B-25DEDE8F505F}" type="datetime1">
              <a:rPr lang="en-US" smtClean="0"/>
              <a:t>7/8/2022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373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85AAA0C0-4914-4A4C-A380-48F2C02D8E06}" type="datetime1">
              <a:rPr lang="en-US" smtClean="0"/>
              <a:t>7/8/2022</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632205"/>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rcstn.net/departments/federal_programs/family_engagement_pla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tn.gov/content/tn/education/instruction/academic-standards.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Kelly.whyte@rcstn.net" TargetMode="External"/><Relationship Id="rId2" Type="http://schemas.openxmlformats.org/officeDocument/2006/relationships/hyperlink" Target="mailto:emily.hollingsworth@rcstn.net" TargetMode="External"/><Relationship Id="rId1" Type="http://schemas.openxmlformats.org/officeDocument/2006/relationships/slideLayout" Target="../slideLayouts/slideLayout2.xml"/><Relationship Id="rId4" Type="http://schemas.openxmlformats.org/officeDocument/2006/relationships/hyperlink" Target="mailto:pam.stewart@rcstn.net"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329744"/>
            <a:ext cx="10058400" cy="3566160"/>
          </a:xfrm>
        </p:spPr>
        <p:txBody>
          <a:bodyPr>
            <a:normAutofit fontScale="90000"/>
          </a:bodyPr>
          <a:lstStyle/>
          <a:p>
            <a:pPr algn="ctr"/>
            <a:br>
              <a:rPr lang="en-US" sz="6000" b="1"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Annual Title I &amp; Family Engagement Meeting:</a:t>
            </a:r>
            <a:br>
              <a:rPr lang="en-US"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District Presentation</a:t>
            </a:r>
          </a:p>
        </p:txBody>
      </p:sp>
      <p:sp>
        <p:nvSpPr>
          <p:cNvPr id="3" name="Subtitle 2"/>
          <p:cNvSpPr>
            <a:spLocks noGrp="1"/>
          </p:cNvSpPr>
          <p:nvPr>
            <p:ph type="subTitle" idx="1"/>
          </p:nvPr>
        </p:nvSpPr>
        <p:spPr>
          <a:xfrm>
            <a:off x="1100051" y="4455620"/>
            <a:ext cx="10058400" cy="1487979"/>
          </a:xfrm>
        </p:spPr>
        <p:txBody>
          <a:bodyPr>
            <a:normAutofit/>
          </a:bodyPr>
          <a:lstStyle/>
          <a:p>
            <a:r>
              <a:rPr lang="en-US" cap="none" dirty="0"/>
              <a:t>Robertson County Schools</a:t>
            </a:r>
          </a:p>
          <a:p>
            <a:r>
              <a:rPr lang="en-US" dirty="0"/>
              <a:t>Dr. Emily Hollingsworth</a:t>
            </a:r>
          </a:p>
          <a:p>
            <a:r>
              <a:rPr lang="en-US" cap="none" dirty="0"/>
              <a:t>Supervi</a:t>
            </a:r>
            <a:r>
              <a:rPr lang="en-US" dirty="0"/>
              <a:t>sor of Federal Programs</a:t>
            </a:r>
            <a:endParaRPr lang="en-US" cap="none" dirty="0"/>
          </a:p>
        </p:txBody>
      </p:sp>
    </p:spTree>
    <p:extLst>
      <p:ext uri="{BB962C8B-B14F-4D97-AF65-F5344CB8AC3E}">
        <p14:creationId xmlns:p14="http://schemas.microsoft.com/office/powerpoint/2010/main" val="3044486221"/>
      </p:ext>
    </p:extLst>
  </p:cSld>
  <p:clrMapOvr>
    <a:masterClrMapping/>
  </p:clrMapOvr>
  <mc:AlternateContent xmlns:mc="http://schemas.openxmlformats.org/markup-compatibility/2006" xmlns:p14="http://schemas.microsoft.com/office/powerpoint/2010/main">
    <mc:Choice Requires="p14">
      <p:transition spd="slow" p14:dur="2000" advClick="0" advTm="31000"/>
    </mc:Choice>
    <mc:Fallback xmlns="">
      <p:transition spd="slow" advClick="0" advTm="31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we here?</a:t>
            </a:r>
          </a:p>
        </p:txBody>
      </p:sp>
      <p:sp>
        <p:nvSpPr>
          <p:cNvPr id="3" name="Content Placeholder 2"/>
          <p:cNvSpPr>
            <a:spLocks noGrp="1"/>
          </p:cNvSpPr>
          <p:nvPr>
            <p:ph idx="1"/>
          </p:nvPr>
        </p:nvSpPr>
        <p:spPr>
          <a:xfrm>
            <a:off x="1024128" y="1719943"/>
            <a:ext cx="9720071" cy="4023360"/>
          </a:xfrm>
        </p:spPr>
        <p:txBody>
          <a:bodyPr/>
          <a:lstStyle/>
          <a:p>
            <a:r>
              <a:rPr lang="en-US" dirty="0">
                <a:solidFill>
                  <a:schemeClr val="tx1"/>
                </a:solidFill>
              </a:rPr>
              <a:t>The Every Student Succeeds Act (ESSA) requires that each Title I school hold an annual meeting of Title I families in order to:</a:t>
            </a:r>
          </a:p>
          <a:p>
            <a:pPr lvl="3">
              <a:buFont typeface="Arial" panose="020B0604020202020204" pitchFamily="34" charset="0"/>
              <a:buChar char="•"/>
            </a:pPr>
            <a:r>
              <a:rPr lang="en-US" dirty="0">
                <a:solidFill>
                  <a:schemeClr val="tx1"/>
                </a:solidFill>
              </a:rPr>
              <a:t>inform you of your school’s participation in Title I,</a:t>
            </a:r>
          </a:p>
          <a:p>
            <a:pPr lvl="3">
              <a:buFont typeface="Arial" panose="020B0604020202020204" pitchFamily="34" charset="0"/>
              <a:buChar char="•"/>
            </a:pPr>
            <a:r>
              <a:rPr lang="en-US" dirty="0">
                <a:solidFill>
                  <a:schemeClr val="tx1"/>
                </a:solidFill>
              </a:rPr>
              <a:t>explain the requirements of Title I, and</a:t>
            </a:r>
          </a:p>
          <a:p>
            <a:pPr lvl="3">
              <a:buFont typeface="Arial" panose="020B0604020202020204" pitchFamily="34" charset="0"/>
              <a:buChar char="•"/>
            </a:pPr>
            <a:r>
              <a:rPr lang="en-US" dirty="0">
                <a:solidFill>
                  <a:schemeClr val="tx1"/>
                </a:solidFill>
              </a:rPr>
              <a:t>explain your rights as parents and family members to be involved.</a:t>
            </a:r>
          </a:p>
          <a:p>
            <a:pPr marL="128016" lvl="1" indent="0">
              <a:buNone/>
            </a:pPr>
            <a:r>
              <a:rPr lang="en-US" sz="2200" dirty="0">
                <a:solidFill>
                  <a:schemeClr val="tx1"/>
                </a:solidFill>
              </a:rPr>
              <a:t>Additionally, we will review both the district- and school-level Parent and Family Engagement Policies and discuss the School-Parent Compact.</a:t>
            </a:r>
            <a:br>
              <a:rPr lang="en-US" sz="2200" dirty="0">
                <a:solidFill>
                  <a:schemeClr val="tx1"/>
                </a:solidFill>
              </a:rPr>
            </a:br>
            <a:r>
              <a:rPr lang="en-US" sz="2200" dirty="0">
                <a:solidFill>
                  <a:schemeClr val="tx1"/>
                </a:solidFill>
              </a:rPr>
              <a:t>You will have an opportunity to provide your</a:t>
            </a:r>
            <a:br>
              <a:rPr lang="en-US" sz="2200" dirty="0">
                <a:solidFill>
                  <a:schemeClr val="tx1"/>
                </a:solidFill>
              </a:rPr>
            </a:br>
            <a:r>
              <a:rPr lang="en-US" sz="2200" dirty="0">
                <a:solidFill>
                  <a:schemeClr val="tx1"/>
                </a:solidFill>
              </a:rPr>
              <a:t>input on these documents. </a:t>
            </a:r>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2902294818"/>
      </p:ext>
    </p:extLst>
  </p:cSld>
  <p:clrMapOvr>
    <a:masterClrMapping/>
  </p:clrMapOvr>
  <mc:AlternateContent xmlns:mc="http://schemas.openxmlformats.org/markup-compatibility/2006" xmlns:p14="http://schemas.microsoft.com/office/powerpoint/2010/main">
    <mc:Choice Requires="p14">
      <p:transition spd="slow" p14:dur="2000" advClick="0" advTm="33000"/>
    </mc:Choice>
    <mc:Fallback xmlns="">
      <p:transition spd="slow" advClick="0" advTm="3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Title I school?</a:t>
            </a:r>
          </a:p>
        </p:txBody>
      </p:sp>
      <p:sp>
        <p:nvSpPr>
          <p:cNvPr id="3" name="Content Placeholder 2"/>
          <p:cNvSpPr>
            <a:spLocks noGrp="1"/>
          </p:cNvSpPr>
          <p:nvPr>
            <p:ph idx="1"/>
          </p:nvPr>
        </p:nvSpPr>
        <p:spPr>
          <a:xfrm>
            <a:off x="1024128" y="1580605"/>
            <a:ext cx="9720071" cy="4023360"/>
          </a:xfrm>
        </p:spPr>
        <p:txBody>
          <a:bodyPr>
            <a:normAutofit/>
          </a:bodyPr>
          <a:lstStyle/>
          <a:p>
            <a:r>
              <a:rPr lang="en-US" dirty="0">
                <a:solidFill>
                  <a:schemeClr val="tx1"/>
                </a:solidFill>
              </a:rPr>
              <a:t>Title I was passed in 1965 under the Elementary and Secondary Education Act (ESEA). It is the largest federal assistance program for our nation’s schools. </a:t>
            </a:r>
          </a:p>
          <a:p>
            <a:r>
              <a:rPr lang="en-US" dirty="0">
                <a:solidFill>
                  <a:schemeClr val="tx1"/>
                </a:solidFill>
              </a:rPr>
              <a:t>Title I schools receive extra funding (Title I dollars) from the federal government. These dollars are used to:</a:t>
            </a:r>
          </a:p>
          <a:p>
            <a:pPr lvl="3">
              <a:buFont typeface="Arial" panose="020B0604020202020204" pitchFamily="34" charset="0"/>
              <a:buChar char="•"/>
            </a:pPr>
            <a:r>
              <a:rPr lang="en-US" dirty="0">
                <a:solidFill>
                  <a:schemeClr val="tx1"/>
                </a:solidFill>
              </a:rPr>
              <a:t>identify students experiencing academic difficulties and provide assistance to help these students;</a:t>
            </a:r>
          </a:p>
          <a:p>
            <a:pPr lvl="3">
              <a:buFont typeface="Arial" panose="020B0604020202020204" pitchFamily="34" charset="0"/>
              <a:buChar char="•"/>
            </a:pPr>
            <a:r>
              <a:rPr lang="en-US" dirty="0">
                <a:solidFill>
                  <a:schemeClr val="tx1"/>
                </a:solidFill>
              </a:rPr>
              <a:t>purchase additional staff, programs, materials, and/or supplies; and</a:t>
            </a:r>
          </a:p>
          <a:p>
            <a:pPr lvl="3">
              <a:buFont typeface="Arial" panose="020B0604020202020204" pitchFamily="34" charset="0"/>
              <a:buChar char="•"/>
            </a:pPr>
            <a:r>
              <a:rPr lang="en-US" dirty="0">
                <a:solidFill>
                  <a:schemeClr val="tx1"/>
                </a:solidFill>
              </a:rPr>
              <a:t>conduct parent and family engagement meetings, trainings, events, and/or activities.</a:t>
            </a:r>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2773137600"/>
      </p:ext>
    </p:extLst>
  </p:cSld>
  <p:clrMapOvr>
    <a:masterClrMapping/>
  </p:clrMapOvr>
  <mc:AlternateContent xmlns:mc="http://schemas.openxmlformats.org/markup-compatibility/2006" xmlns:p14="http://schemas.microsoft.com/office/powerpoint/2010/main">
    <mc:Choice Requires="p14">
      <p:transition spd="slow" p14:dur="2000" advClick="0" advTm="50000"/>
    </mc:Choice>
    <mc:Fallback xmlns="">
      <p:transition spd="slow" advClick="0" advTm="5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my rights?</a:t>
            </a:r>
          </a:p>
        </p:txBody>
      </p:sp>
      <p:sp>
        <p:nvSpPr>
          <p:cNvPr id="3" name="Content Placeholder 2"/>
          <p:cNvSpPr>
            <a:spLocks noGrp="1"/>
          </p:cNvSpPr>
          <p:nvPr>
            <p:ph idx="1"/>
          </p:nvPr>
        </p:nvSpPr>
        <p:spPr>
          <a:xfrm>
            <a:off x="1024128" y="1532709"/>
            <a:ext cx="10926948" cy="4327896"/>
          </a:xfrm>
        </p:spPr>
        <p:txBody>
          <a:bodyPr>
            <a:normAutofit/>
          </a:bodyPr>
          <a:lstStyle/>
          <a:p>
            <a:r>
              <a:rPr lang="en-US" dirty="0">
                <a:solidFill>
                  <a:schemeClr val="tx1"/>
                </a:solidFill>
              </a:rPr>
              <a:t>The families and parents of Title I students have a right, by law, to:</a:t>
            </a:r>
          </a:p>
          <a:p>
            <a:pPr lvl="3">
              <a:buFont typeface="Arial" panose="020B0604020202020204" pitchFamily="34" charset="0"/>
              <a:buChar char="•"/>
            </a:pPr>
            <a:r>
              <a:rPr lang="en-US" dirty="0">
                <a:solidFill>
                  <a:schemeClr val="tx1"/>
                </a:solidFill>
              </a:rPr>
              <a:t>be involved in decisions made at both the school and district level;</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be provided with information on your child’s level of achievement on tests in reading/language arts, writing, mathematics, and science;</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request and receive information on the qualifications of your child’s teacher and paraprofessionals who are working with your child (available upon request by contacting your school’s principal);</a:t>
            </a:r>
            <a:r>
              <a:rPr lang="en-US" dirty="0"/>
              <a:t> </a:t>
            </a:r>
            <a:r>
              <a:rPr lang="en-US" dirty="0">
                <a:solidFill>
                  <a:schemeClr val="tx1"/>
                </a:solidFill>
              </a:rPr>
              <a:t>and</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request opportunities for regular meetings to formulate suggestions and</a:t>
            </a:r>
            <a:br>
              <a:rPr lang="en-US" dirty="0">
                <a:solidFill>
                  <a:schemeClr val="tx1"/>
                </a:solidFill>
              </a:rPr>
            </a:br>
            <a:r>
              <a:rPr lang="en-US" dirty="0">
                <a:solidFill>
                  <a:schemeClr val="tx1"/>
                </a:solidFill>
              </a:rPr>
              <a:t>to</a:t>
            </a:r>
            <a:r>
              <a:rPr lang="en-US" dirty="0"/>
              <a:t> </a:t>
            </a:r>
            <a:r>
              <a:rPr lang="en-US" dirty="0">
                <a:solidFill>
                  <a:schemeClr val="tx1"/>
                </a:solidFill>
              </a:rPr>
              <a:t>participate, as appropriate, in decisions about the education</a:t>
            </a:r>
            <a:br>
              <a:rPr lang="en-US" dirty="0">
                <a:solidFill>
                  <a:schemeClr val="tx1"/>
                </a:solidFill>
              </a:rPr>
            </a:br>
            <a:r>
              <a:rPr lang="en-US" dirty="0">
                <a:solidFill>
                  <a:schemeClr val="tx1"/>
                </a:solidFill>
              </a:rPr>
              <a:t>of your child. The school is required to respond to any such</a:t>
            </a:r>
            <a:br>
              <a:rPr lang="en-US" dirty="0">
                <a:solidFill>
                  <a:schemeClr val="tx1"/>
                </a:solidFill>
              </a:rPr>
            </a:br>
            <a:r>
              <a:rPr lang="en-US" dirty="0">
                <a:solidFill>
                  <a:schemeClr val="tx1"/>
                </a:solidFill>
              </a:rPr>
              <a:t>suggestions as soon as practicably possible.</a:t>
            </a:r>
          </a:p>
          <a:p>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4207471724"/>
      </p:ext>
    </p:extLst>
  </p:cSld>
  <p:clrMapOvr>
    <a:masterClrMapping/>
  </p:clrMapOvr>
  <mc:AlternateContent xmlns:mc="http://schemas.openxmlformats.org/markup-compatibility/2006" xmlns:p14="http://schemas.microsoft.com/office/powerpoint/2010/main">
    <mc:Choice Requires="p14">
      <p:transition spd="slow" p14:dur="2000" advClick="0" advTm="23000"/>
    </mc:Choice>
    <mc:Fallback xmlns="">
      <p:transition spd="slow" advClick="0" advTm="2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can Title I funds be used for?</a:t>
            </a:r>
          </a:p>
        </p:txBody>
      </p:sp>
      <p:sp>
        <p:nvSpPr>
          <p:cNvPr id="3" name="Content Placeholder 2"/>
          <p:cNvSpPr>
            <a:spLocks noGrp="1"/>
          </p:cNvSpPr>
          <p:nvPr>
            <p:ph idx="1"/>
          </p:nvPr>
        </p:nvSpPr>
        <p:spPr>
          <a:xfrm>
            <a:off x="1024128" y="1667692"/>
            <a:ext cx="9720071" cy="4023360"/>
          </a:xfrm>
        </p:spPr>
        <p:txBody>
          <a:bodyPr>
            <a:normAutofit/>
          </a:bodyPr>
          <a:lstStyle/>
          <a:p>
            <a:r>
              <a:rPr lang="en-US" dirty="0">
                <a:solidFill>
                  <a:schemeClr val="tx1"/>
                </a:solidFill>
              </a:rPr>
              <a:t>In general, Title I funds may be used for:</a:t>
            </a:r>
          </a:p>
          <a:p>
            <a:pPr lvl="3">
              <a:buFont typeface="Arial" panose="020B0604020202020204" pitchFamily="34" charset="0"/>
              <a:buChar char="•"/>
            </a:pPr>
            <a:r>
              <a:rPr lang="en-US" altLang="en-US" dirty="0">
                <a:solidFill>
                  <a:schemeClr val="tx1"/>
                </a:solidFill>
              </a:rPr>
              <a:t>additional teachers and paraprofessionals,</a:t>
            </a:r>
          </a:p>
          <a:p>
            <a:pPr lvl="3">
              <a:buFont typeface="Arial" panose="020B0604020202020204" pitchFamily="34" charset="0"/>
              <a:buChar char="•"/>
            </a:pPr>
            <a:r>
              <a:rPr lang="en-US" altLang="en-US" dirty="0">
                <a:solidFill>
                  <a:schemeClr val="tx1"/>
                </a:solidFill>
              </a:rPr>
              <a:t>additional training for school staff,</a:t>
            </a:r>
          </a:p>
          <a:p>
            <a:pPr lvl="3">
              <a:buFont typeface="Arial" panose="020B0604020202020204" pitchFamily="34" charset="0"/>
              <a:buChar char="•"/>
            </a:pPr>
            <a:r>
              <a:rPr lang="en-US" altLang="en-US" dirty="0">
                <a:solidFill>
                  <a:schemeClr val="tx1"/>
                </a:solidFill>
              </a:rPr>
              <a:t>extra time for instruction (before and/or after school programs),</a:t>
            </a:r>
          </a:p>
          <a:p>
            <a:pPr lvl="3">
              <a:buFont typeface="Arial" panose="020B0604020202020204" pitchFamily="34" charset="0"/>
              <a:buChar char="•"/>
            </a:pPr>
            <a:r>
              <a:rPr lang="en-US" altLang="en-US" dirty="0">
                <a:solidFill>
                  <a:schemeClr val="tx1"/>
                </a:solidFill>
              </a:rPr>
              <a:t>parent and family engagement activities, and/or</a:t>
            </a:r>
          </a:p>
          <a:p>
            <a:pPr lvl="3">
              <a:buFont typeface="Arial" panose="020B0604020202020204" pitchFamily="34" charset="0"/>
              <a:buChar char="•"/>
            </a:pPr>
            <a:r>
              <a:rPr lang="en-US" altLang="en-US" dirty="0">
                <a:solidFill>
                  <a:schemeClr val="tx1"/>
                </a:solidFill>
              </a:rPr>
              <a:t>a variety of supplemental teaching materials, equipment, and technology.</a:t>
            </a:r>
          </a:p>
          <a:p>
            <a:pPr marL="128016" lvl="1" indent="0">
              <a:buNone/>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1622746381"/>
      </p:ext>
    </p:extLst>
  </p:cSld>
  <p:clrMapOvr>
    <a:masterClrMapping/>
  </p:clrMapOvr>
  <mc:AlternateContent xmlns:mc="http://schemas.openxmlformats.org/markup-compatibility/2006" xmlns:p14="http://schemas.microsoft.com/office/powerpoint/2010/main">
    <mc:Choice Requires="p14">
      <p:transition spd="slow" p14:dur="2000" advClick="0" advTm="62000"/>
    </mc:Choice>
    <mc:Fallback xmlns="">
      <p:transition spd="slow" advClick="0" advTm="62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the SIP?</a:t>
            </a:r>
            <a:endParaRPr lang="en-US" dirty="0"/>
          </a:p>
        </p:txBody>
      </p:sp>
      <p:sp>
        <p:nvSpPr>
          <p:cNvPr id="3" name="Content Placeholder 2"/>
          <p:cNvSpPr>
            <a:spLocks noGrp="1"/>
          </p:cNvSpPr>
          <p:nvPr>
            <p:ph idx="1"/>
          </p:nvPr>
        </p:nvSpPr>
        <p:spPr>
          <a:xfrm>
            <a:off x="1024129" y="1571897"/>
            <a:ext cx="9720071" cy="4023360"/>
          </a:xfrm>
        </p:spPr>
        <p:txBody>
          <a:bodyPr>
            <a:normAutofit/>
          </a:bodyPr>
          <a:lstStyle/>
          <a:p>
            <a:r>
              <a:rPr lang="en-US" dirty="0"/>
              <a:t>The SIP is the School Improvement Plan. It includes:</a:t>
            </a:r>
          </a:p>
          <a:p>
            <a:pPr lvl="3">
              <a:buFont typeface="Arial" panose="020B0604020202020204" pitchFamily="34" charset="0"/>
              <a:buChar char="•"/>
            </a:pPr>
            <a:r>
              <a:rPr lang="en-US" dirty="0"/>
              <a:t>the identification of the school planning team and how they will be engaged in the planning process;</a:t>
            </a:r>
          </a:p>
          <a:p>
            <a:pPr lvl="3">
              <a:buFont typeface="Arial" panose="020B0604020202020204" pitchFamily="34" charset="0"/>
              <a:buChar char="•"/>
            </a:pPr>
            <a:r>
              <a:rPr lang="en-US" dirty="0"/>
              <a:t>a needs assessment and summary of academic and non-academic data;</a:t>
            </a:r>
          </a:p>
          <a:p>
            <a:pPr lvl="3">
              <a:buFont typeface="Arial" panose="020B0604020202020204" pitchFamily="34" charset="0"/>
              <a:buChar char="•"/>
            </a:pPr>
            <a:r>
              <a:rPr lang="en-US" dirty="0"/>
              <a:t>prioritized goals, strategies, and action steps to help address the academic and non-academic needs of students;</a:t>
            </a:r>
          </a:p>
          <a:p>
            <a:pPr lvl="3">
              <a:buFont typeface="Arial" panose="020B0604020202020204" pitchFamily="34" charset="0"/>
              <a:buChar char="•"/>
            </a:pPr>
            <a:r>
              <a:rPr lang="en-US" dirty="0"/>
              <a:t>teacher and staff professional development needs; and</a:t>
            </a:r>
          </a:p>
          <a:p>
            <a:pPr lvl="3">
              <a:buFont typeface="Arial" panose="020B0604020202020204" pitchFamily="34" charset="0"/>
              <a:buChar char="•"/>
            </a:pPr>
            <a:r>
              <a:rPr lang="en-US" dirty="0"/>
              <a:t>budgets and the coordination of resources.</a:t>
            </a:r>
          </a:p>
          <a:p>
            <a:r>
              <a:rPr lang="en-US" dirty="0">
                <a:solidFill>
                  <a:schemeClr val="tx1"/>
                </a:solidFill>
              </a:rPr>
              <a:t>The school must include family representatives on our school planning team.</a:t>
            </a:r>
          </a:p>
        </p:txBody>
      </p:sp>
      <p:sp>
        <p:nvSpPr>
          <p:cNvPr id="4" name="Slide Number Placeholder 3"/>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3940274524"/>
      </p:ext>
    </p:extLst>
  </p:cSld>
  <p:clrMapOvr>
    <a:masterClrMapping/>
  </p:clrMapOvr>
  <mc:AlternateContent xmlns:mc="http://schemas.openxmlformats.org/markup-compatibility/2006" xmlns:p14="http://schemas.microsoft.com/office/powerpoint/2010/main">
    <mc:Choice Requires="p14">
      <p:transition spd="slow" p14:dur="2000" advClick="0" advTm="25000"/>
    </mc:Choice>
    <mc:Fallback xmlns="">
      <p:transition spd="slow" advClick="0" advTm="2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is parent and family engagement funded?</a:t>
            </a:r>
          </a:p>
        </p:txBody>
      </p:sp>
      <p:sp>
        <p:nvSpPr>
          <p:cNvPr id="3" name="Content Placeholder 2"/>
          <p:cNvSpPr>
            <a:spLocks noGrp="1"/>
          </p:cNvSpPr>
          <p:nvPr>
            <p:ph idx="1"/>
          </p:nvPr>
        </p:nvSpPr>
        <p:spPr/>
        <p:txBody>
          <a:bodyPr>
            <a:normAutofit/>
          </a:bodyPr>
          <a:lstStyle/>
          <a:p>
            <a:r>
              <a:rPr lang="en-US" dirty="0">
                <a:solidFill>
                  <a:schemeClr val="tx1"/>
                </a:solidFill>
              </a:rPr>
              <a:t>Any district with a Title I allocation exceeding $500,000 is required by law to set aside 1% of it’s Title I allocation for parent and family engagement.</a:t>
            </a:r>
          </a:p>
          <a:p>
            <a:r>
              <a:rPr lang="en-US" dirty="0">
                <a:solidFill>
                  <a:schemeClr val="tx1"/>
                </a:solidFill>
              </a:rPr>
              <a:t>Of that 1%, 10% may be reserved at the district for system-wide initiatives related to parent and family engagement.  The remaining 90% must be allocated to all Title I schools in the district.  </a:t>
            </a:r>
          </a:p>
          <a:p>
            <a:r>
              <a:rPr lang="en-US" dirty="0">
                <a:solidFill>
                  <a:schemeClr val="tx1"/>
                </a:solidFill>
              </a:rPr>
              <a:t>You, as Title I parents and family members,</a:t>
            </a:r>
            <a:br>
              <a:rPr lang="en-US" dirty="0">
                <a:solidFill>
                  <a:schemeClr val="tx1"/>
                </a:solidFill>
              </a:rPr>
            </a:br>
            <a:r>
              <a:rPr lang="en-US" dirty="0">
                <a:solidFill>
                  <a:schemeClr val="tx1"/>
                </a:solidFill>
              </a:rPr>
              <a:t>have the right to be involved in how this money</a:t>
            </a:r>
            <a:br>
              <a:rPr lang="en-US" dirty="0">
                <a:solidFill>
                  <a:schemeClr val="tx1"/>
                </a:solidFill>
              </a:rPr>
            </a:br>
            <a:r>
              <a:rPr lang="en-US" dirty="0">
                <a:solidFill>
                  <a:schemeClr val="tx1"/>
                </a:solidFill>
              </a:rPr>
              <a:t>is spent.</a:t>
            </a:r>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664044592"/>
      </p:ext>
    </p:extLst>
  </p:cSld>
  <p:clrMapOvr>
    <a:masterClrMapping/>
  </p:clrMapOvr>
  <mc:AlternateContent xmlns:mc="http://schemas.openxmlformats.org/markup-compatibility/2006" xmlns:p14="http://schemas.microsoft.com/office/powerpoint/2010/main">
    <mc:Choice Requires="p14">
      <p:transition spd="slow" p14:dur="2000" advClick="0" advTm="42000"/>
    </mc:Choice>
    <mc:Fallback xmlns="">
      <p:transition spd="slow" advClick="0" advTm="42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a Parent and Family Engagement Policy?</a:t>
            </a:r>
          </a:p>
        </p:txBody>
      </p:sp>
      <p:sp>
        <p:nvSpPr>
          <p:cNvPr id="3" name="Content Placeholder 2"/>
          <p:cNvSpPr>
            <a:spLocks noGrp="1"/>
          </p:cNvSpPr>
          <p:nvPr>
            <p:ph idx="1"/>
          </p:nvPr>
        </p:nvSpPr>
        <p:spPr>
          <a:xfrm>
            <a:off x="424873" y="1845734"/>
            <a:ext cx="11508509" cy="4023360"/>
          </a:xfrm>
        </p:spPr>
        <p:txBody>
          <a:bodyPr>
            <a:normAutofit/>
          </a:bodyPr>
          <a:lstStyle/>
          <a:p>
            <a:r>
              <a:rPr lang="en-US" dirty="0">
                <a:solidFill>
                  <a:schemeClr val="tx1"/>
                </a:solidFill>
              </a:rPr>
              <a:t>These plans address how the district and school will implement the parent and family engagement requirements of ESSA.  Components should include:</a:t>
            </a:r>
          </a:p>
          <a:p>
            <a:pPr lvl="3">
              <a:buFont typeface="Arial" panose="020B0604020202020204" pitchFamily="34" charset="0"/>
              <a:buChar char="•"/>
            </a:pPr>
            <a:r>
              <a:rPr lang="en-US" dirty="0">
                <a:solidFill>
                  <a:schemeClr val="tx1"/>
                </a:solidFill>
              </a:rPr>
              <a:t>how parents and families can be involved in decision-making and activities; </a:t>
            </a:r>
          </a:p>
          <a:p>
            <a:pPr lvl="3">
              <a:buFont typeface="Arial" panose="020B0604020202020204" pitchFamily="34" charset="0"/>
              <a:buChar char="•"/>
            </a:pPr>
            <a:r>
              <a:rPr lang="en-US" dirty="0">
                <a:solidFill>
                  <a:schemeClr val="tx1"/>
                </a:solidFill>
              </a:rPr>
              <a:t>how parent and family engagement funds are being used;</a:t>
            </a:r>
          </a:p>
          <a:p>
            <a:pPr lvl="3">
              <a:buFont typeface="Arial" panose="020B0604020202020204" pitchFamily="34" charset="0"/>
              <a:buChar char="•"/>
            </a:pPr>
            <a:r>
              <a:rPr lang="en-US" dirty="0">
                <a:solidFill>
                  <a:schemeClr val="tx1"/>
                </a:solidFill>
              </a:rPr>
              <a:t>how information and training will be provided to families; and </a:t>
            </a:r>
          </a:p>
          <a:p>
            <a:pPr lvl="3">
              <a:buFont typeface="Arial" panose="020B0604020202020204" pitchFamily="34" charset="0"/>
              <a:buChar char="•"/>
            </a:pPr>
            <a:r>
              <a:rPr lang="en-US" dirty="0">
                <a:solidFill>
                  <a:schemeClr val="tx1"/>
                </a:solidFill>
              </a:rPr>
              <a:t>how the school will build capacity in families and staff for strong parent and family engagement.</a:t>
            </a:r>
          </a:p>
          <a:p>
            <a:r>
              <a:rPr lang="en-US" dirty="0">
                <a:solidFill>
                  <a:schemeClr val="tx1"/>
                </a:solidFill>
              </a:rPr>
              <a:t>You, as a Title I parent or family member, have the right</a:t>
            </a:r>
            <a:br>
              <a:rPr lang="en-US" dirty="0">
                <a:solidFill>
                  <a:schemeClr val="tx1"/>
                </a:solidFill>
              </a:rPr>
            </a:br>
            <a:r>
              <a:rPr lang="en-US" dirty="0">
                <a:solidFill>
                  <a:schemeClr val="tx1"/>
                </a:solidFill>
              </a:rPr>
              <a:t>to be involved in the development of these plans.</a:t>
            </a: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4114973093"/>
      </p:ext>
    </p:extLst>
  </p:cSld>
  <p:clrMapOvr>
    <a:masterClrMapping/>
  </p:clrMapOvr>
  <mc:AlternateContent xmlns:mc="http://schemas.openxmlformats.org/markup-compatibility/2006" xmlns:p14="http://schemas.microsoft.com/office/powerpoint/2010/main">
    <mc:Choice Requires="p14">
      <p:transition spd="slow" p14:dur="2000" advClick="0" advTm="22000"/>
    </mc:Choice>
    <mc:Fallback xmlns="">
      <p:transition spd="slow" advClick="0" advTm="22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RCS District Parent and Family Engagement Policy Review</a:t>
            </a:r>
          </a:p>
        </p:txBody>
      </p:sp>
      <p:sp>
        <p:nvSpPr>
          <p:cNvPr id="3" name="Content Placeholder 2"/>
          <p:cNvSpPr>
            <a:spLocks noGrp="1"/>
          </p:cNvSpPr>
          <p:nvPr>
            <p:ph idx="1"/>
          </p:nvPr>
        </p:nvSpPr>
        <p:spPr>
          <a:xfrm>
            <a:off x="1024129" y="1789611"/>
            <a:ext cx="10418934" cy="4567645"/>
          </a:xfrm>
        </p:spPr>
        <p:txBody>
          <a:bodyPr/>
          <a:lstStyle/>
          <a:p>
            <a:r>
              <a:rPr lang="en-US" dirty="0"/>
              <a:t>The RCS Parent and Family Engagement Policy components include: </a:t>
            </a:r>
          </a:p>
          <a:p>
            <a:pPr lvl="1"/>
            <a:r>
              <a:rPr lang="en-US" dirty="0"/>
              <a:t>Jointly Developed</a:t>
            </a:r>
          </a:p>
          <a:p>
            <a:pPr lvl="1"/>
            <a:r>
              <a:rPr lang="en-US" dirty="0"/>
              <a:t>Technical Assistance</a:t>
            </a:r>
          </a:p>
          <a:p>
            <a:pPr lvl="1"/>
            <a:r>
              <a:rPr lang="en-US" dirty="0"/>
              <a:t>Annual Evaluation</a:t>
            </a:r>
          </a:p>
          <a:p>
            <a:pPr lvl="1"/>
            <a:r>
              <a:rPr lang="en-US" dirty="0"/>
              <a:t>Reservation of Funds</a:t>
            </a:r>
          </a:p>
          <a:p>
            <a:pPr lvl="1"/>
            <a:r>
              <a:rPr lang="en-US" dirty="0"/>
              <a:t>Coordination of Services</a:t>
            </a:r>
          </a:p>
          <a:p>
            <a:pPr lvl="1"/>
            <a:r>
              <a:rPr lang="en-US" dirty="0"/>
              <a:t>Building Capacity of Parents and Family Members</a:t>
            </a:r>
          </a:p>
          <a:p>
            <a:pPr lvl="1"/>
            <a:r>
              <a:rPr lang="en-US" dirty="0">
                <a:solidFill>
                  <a:schemeClr val="tx1">
                    <a:lumMod val="90000"/>
                    <a:lumOff val="10000"/>
                  </a:schemeClr>
                </a:solidFill>
              </a:rPr>
              <a:t>Building Capacity of School Staff</a:t>
            </a:r>
          </a:p>
          <a:p>
            <a:pPr marL="128016" lvl="1" indent="0">
              <a:buNone/>
            </a:pPr>
            <a:r>
              <a:rPr lang="en-US" dirty="0">
                <a:solidFill>
                  <a:schemeClr val="tx1">
                    <a:lumMod val="90000"/>
                    <a:lumOff val="10000"/>
                  </a:schemeClr>
                </a:solidFill>
              </a:rPr>
              <a:t>The district policy can be found at</a:t>
            </a:r>
            <a:br>
              <a:rPr lang="en-US" dirty="0">
                <a:solidFill>
                  <a:schemeClr val="tx1">
                    <a:lumMod val="90000"/>
                    <a:lumOff val="10000"/>
                  </a:schemeClr>
                </a:solidFill>
              </a:rPr>
            </a:br>
            <a:r>
              <a:rPr lang="en-US" dirty="0">
                <a:solidFill>
                  <a:schemeClr val="tx1">
                    <a:lumMod val="90000"/>
                    <a:lumOff val="10000"/>
                  </a:schemeClr>
                </a:solidFill>
                <a:hlinkClick r:id="rId3">
                  <a:extLst>
                    <a:ext uri="{A12FA001-AC4F-418D-AE19-62706E023703}">
                      <ahyp:hlinkClr xmlns:ahyp="http://schemas.microsoft.com/office/drawing/2018/hyperlinkcolor" val="tx"/>
                    </a:ext>
                  </a:extLst>
                </a:hlinkClick>
              </a:rPr>
              <a:t>https://www.rcstn.net/departments/federal_programs/</a:t>
            </a:r>
            <a:br>
              <a:rPr lang="en-US" dirty="0">
                <a:solidFill>
                  <a:schemeClr val="tx1">
                    <a:lumMod val="90000"/>
                    <a:lumOff val="10000"/>
                  </a:schemeClr>
                </a:solidFill>
                <a:hlinkClick r:id="rId3">
                  <a:extLst>
                    <a:ext uri="{A12FA001-AC4F-418D-AE19-62706E023703}">
                      <ahyp:hlinkClr xmlns:ahyp="http://schemas.microsoft.com/office/drawing/2018/hyperlinkcolor" val="tx"/>
                    </a:ext>
                  </a:extLst>
                </a:hlinkClick>
              </a:rPr>
            </a:br>
            <a:r>
              <a:rPr lang="en-US" dirty="0">
                <a:solidFill>
                  <a:schemeClr val="tx1">
                    <a:lumMod val="90000"/>
                    <a:lumOff val="10000"/>
                  </a:schemeClr>
                </a:solidFill>
                <a:hlinkClick r:id="rId3">
                  <a:extLst>
                    <a:ext uri="{A12FA001-AC4F-418D-AE19-62706E023703}">
                      <ahyp:hlinkClr xmlns:ahyp="http://schemas.microsoft.com/office/drawing/2018/hyperlinkcolor" val="tx"/>
                    </a:ext>
                  </a:extLst>
                </a:hlinkClick>
              </a:rPr>
              <a:t>family_engagement_plan</a:t>
            </a:r>
            <a:endParaRPr lang="en-US" dirty="0">
              <a:solidFill>
                <a:schemeClr val="tx1">
                  <a:lumMod val="90000"/>
                  <a:lumOff val="10000"/>
                </a:schemeClr>
              </a:solidFill>
            </a:endParaRPr>
          </a:p>
          <a:p>
            <a:pPr lvl="1"/>
            <a:endParaRPr lang="en-US" dirty="0"/>
          </a:p>
        </p:txBody>
      </p:sp>
    </p:spTree>
    <p:extLst>
      <p:ext uri="{BB962C8B-B14F-4D97-AF65-F5344CB8AC3E}">
        <p14:creationId xmlns:p14="http://schemas.microsoft.com/office/powerpoint/2010/main" val="3502380625"/>
      </p:ext>
    </p:extLst>
  </p:cSld>
  <p:clrMapOvr>
    <a:masterClrMapping/>
  </p:clrMapOvr>
  <mc:AlternateContent xmlns:mc="http://schemas.openxmlformats.org/markup-compatibility/2006" xmlns:p14="http://schemas.microsoft.com/office/powerpoint/2010/main">
    <mc:Choice Requires="p14">
      <p:transition spd="slow" p14:dur="2000" advClick="0" advTm="87000"/>
    </mc:Choice>
    <mc:Fallback xmlns="">
      <p:transition spd="slow" advClick="0" advTm="87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a School-Parent Compact?</a:t>
            </a:r>
          </a:p>
        </p:txBody>
      </p:sp>
      <p:sp>
        <p:nvSpPr>
          <p:cNvPr id="3" name="Content Placeholder 2"/>
          <p:cNvSpPr>
            <a:spLocks noGrp="1"/>
          </p:cNvSpPr>
          <p:nvPr>
            <p:ph idx="1"/>
          </p:nvPr>
        </p:nvSpPr>
        <p:spPr>
          <a:xfrm>
            <a:off x="1024128" y="1506583"/>
            <a:ext cx="10971480" cy="4109653"/>
          </a:xfrm>
        </p:spPr>
        <p:txBody>
          <a:bodyPr>
            <a:normAutofit/>
          </a:bodyPr>
          <a:lstStyle/>
          <a:p>
            <a:r>
              <a:rPr lang="en-US" sz="1800" dirty="0">
                <a:solidFill>
                  <a:schemeClr val="tx1"/>
                </a:solidFill>
              </a:rPr>
              <a:t>A school-parent compact is a written commitment that outlines how the entire school community – teachers, families, and students will share the responsibility for improved academic achievement.</a:t>
            </a:r>
          </a:p>
          <a:p>
            <a:r>
              <a:rPr lang="en-US" sz="1800" dirty="0">
                <a:solidFill>
                  <a:schemeClr val="tx1"/>
                </a:solidFill>
              </a:rPr>
              <a:t>The compact must describe how the school will:</a:t>
            </a:r>
          </a:p>
          <a:p>
            <a:pPr lvl="3">
              <a:buFont typeface="Arial" panose="020B0604020202020204" pitchFamily="34" charset="0"/>
              <a:buChar char="•"/>
            </a:pPr>
            <a:r>
              <a:rPr lang="en-US" dirty="0">
                <a:solidFill>
                  <a:schemeClr val="tx1"/>
                </a:solidFill>
              </a:rPr>
              <a:t>provide high-quality curriculum and instruction;</a:t>
            </a:r>
          </a:p>
          <a:p>
            <a:pPr lvl="3">
              <a:buFont typeface="Arial" panose="020B0604020202020204" pitchFamily="34" charset="0"/>
              <a:buChar char="•"/>
            </a:pPr>
            <a:r>
              <a:rPr lang="en-US" dirty="0">
                <a:solidFill>
                  <a:schemeClr val="tx1"/>
                </a:solidFill>
              </a:rPr>
              <a:t>hold parent-teacher conferences, annually in elementary schools; </a:t>
            </a:r>
          </a:p>
          <a:p>
            <a:pPr lvl="3">
              <a:buFont typeface="Arial" panose="020B0604020202020204" pitchFamily="34" charset="0"/>
              <a:buChar char="•"/>
            </a:pPr>
            <a:r>
              <a:rPr lang="en-US" dirty="0">
                <a:solidFill>
                  <a:schemeClr val="tx1"/>
                </a:solidFill>
              </a:rPr>
              <a:t>provide parents with reports on their child’s progress;</a:t>
            </a:r>
          </a:p>
          <a:p>
            <a:pPr lvl="3">
              <a:buFont typeface="Arial" panose="020B0604020202020204" pitchFamily="34" charset="0"/>
              <a:buChar char="•"/>
            </a:pPr>
            <a:r>
              <a:rPr lang="en-US" dirty="0">
                <a:solidFill>
                  <a:schemeClr val="tx1"/>
                </a:solidFill>
              </a:rPr>
              <a:t>provide parents reasonable access to staff. </a:t>
            </a:r>
          </a:p>
          <a:p>
            <a:pPr lvl="3">
              <a:buFont typeface="Arial" panose="020B0604020202020204" pitchFamily="34" charset="0"/>
              <a:buChar char="•"/>
            </a:pPr>
            <a:r>
              <a:rPr lang="en-US" dirty="0">
                <a:solidFill>
                  <a:schemeClr val="tx1"/>
                </a:solidFill>
              </a:rPr>
              <a:t>provide parents opportunities to volunteer; and</a:t>
            </a:r>
          </a:p>
          <a:p>
            <a:pPr lvl="3">
              <a:buFont typeface="Arial" panose="020B0604020202020204" pitchFamily="34" charset="0"/>
              <a:buChar char="•"/>
            </a:pPr>
            <a:r>
              <a:rPr lang="en-US" dirty="0">
                <a:solidFill>
                  <a:schemeClr val="tx1"/>
                </a:solidFill>
              </a:rPr>
              <a:t>ensure regular two-way meaningful communication between family</a:t>
            </a:r>
            <a:br>
              <a:rPr lang="en-US" dirty="0">
                <a:solidFill>
                  <a:schemeClr val="tx1"/>
                </a:solidFill>
              </a:rPr>
            </a:br>
            <a:r>
              <a:rPr lang="en-US" dirty="0">
                <a:solidFill>
                  <a:schemeClr val="tx1"/>
                </a:solidFill>
              </a:rPr>
              <a:t>members and staff, to the extent practicable, in a language family</a:t>
            </a:r>
            <a:br>
              <a:rPr lang="en-US" dirty="0">
                <a:solidFill>
                  <a:schemeClr val="tx1"/>
                </a:solidFill>
              </a:rPr>
            </a:br>
            <a:r>
              <a:rPr lang="en-US" dirty="0">
                <a:solidFill>
                  <a:schemeClr val="tx1"/>
                </a:solidFill>
              </a:rPr>
              <a:t>members can understand. </a:t>
            </a:r>
          </a:p>
          <a:p>
            <a:pPr marL="128016" lvl="1" indent="0">
              <a:buNone/>
            </a:pPr>
            <a:r>
              <a:rPr lang="en-US" dirty="0"/>
              <a:t>You, as a Title I parent or family member, have the right</a:t>
            </a:r>
            <a:br>
              <a:rPr lang="en-US" dirty="0"/>
            </a:br>
            <a:r>
              <a:rPr lang="en-US" dirty="0"/>
              <a:t>to be involved in the development of the compact.</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664315965"/>
      </p:ext>
    </p:extLst>
  </p:cSld>
  <p:clrMapOvr>
    <a:masterClrMapping/>
  </p:clrMapOvr>
  <mc:AlternateContent xmlns:mc="http://schemas.openxmlformats.org/markup-compatibility/2006" xmlns:p14="http://schemas.microsoft.com/office/powerpoint/2010/main">
    <mc:Choice Requires="p14">
      <p:transition spd="slow" p14:dur="2000" advClick="0" advTm="36000"/>
    </mc:Choice>
    <mc:Fallback xmlns="">
      <p:transition spd="slow" advClick="0" advTm="36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curriculum does our school use?</a:t>
            </a:r>
          </a:p>
        </p:txBody>
      </p:sp>
      <p:sp>
        <p:nvSpPr>
          <p:cNvPr id="3" name="Content Placeholder 2"/>
          <p:cNvSpPr>
            <a:spLocks noGrp="1"/>
          </p:cNvSpPr>
          <p:nvPr>
            <p:ph idx="1"/>
          </p:nvPr>
        </p:nvSpPr>
        <p:spPr>
          <a:xfrm>
            <a:off x="1024128" y="1528354"/>
            <a:ext cx="9720071" cy="4023360"/>
          </a:xfrm>
        </p:spPr>
        <p:txBody>
          <a:bodyPr>
            <a:normAutofit/>
          </a:bodyPr>
          <a:lstStyle/>
          <a:p>
            <a:pPr>
              <a:buClrTx/>
              <a:buFont typeface="Wingdings" panose="05000000000000000000" pitchFamily="2" charset="2"/>
              <a:buChar char="§"/>
            </a:pPr>
            <a:r>
              <a:rPr lang="en-US" sz="1800" dirty="0">
                <a:solidFill>
                  <a:schemeClr val="tx1"/>
                </a:solidFill>
                <a:cs typeface="Arial" panose="020B0604020202020204" pitchFamily="34" charset="0"/>
              </a:rPr>
              <a:t>The Tennessee Academic Standards provide a common set of expectations for what students will know and be able to do at the end of a grade for each subject area. </a:t>
            </a:r>
          </a:p>
          <a:p>
            <a:pPr>
              <a:buClrTx/>
              <a:buFont typeface="Wingdings" panose="05000000000000000000" pitchFamily="2" charset="2"/>
              <a:buChar char="§"/>
            </a:pPr>
            <a:r>
              <a:rPr lang="en-US" sz="1800" dirty="0">
                <a:solidFill>
                  <a:schemeClr val="tx1"/>
                </a:solidFill>
                <a:cs typeface="Arial" panose="020B0604020202020204" pitchFamily="34" charset="0"/>
              </a:rPr>
              <a:t>Tennessee's academic standards form the framework for everything taught in Robertson County Schools. </a:t>
            </a:r>
            <a:endParaRPr lang="en-US" sz="1800" dirty="0">
              <a:solidFill>
                <a:srgbClr val="FF0000"/>
              </a:solidFill>
              <a:cs typeface="Arial" panose="020B0604020202020204" pitchFamily="34" charset="0"/>
            </a:endParaRPr>
          </a:p>
          <a:p>
            <a:pPr>
              <a:buClrTx/>
              <a:buFont typeface="Wingdings" panose="05000000000000000000" pitchFamily="2" charset="2"/>
              <a:buChar char="§"/>
            </a:pPr>
            <a:r>
              <a:rPr lang="en-US" sz="1800" dirty="0">
                <a:solidFill>
                  <a:schemeClr val="tx1"/>
                </a:solidFill>
                <a:cs typeface="Arial" panose="020B0604020202020204" pitchFamily="34" charset="0"/>
              </a:rPr>
              <a:t>For more information about Tennessee’s academic standards, see:</a:t>
            </a:r>
          </a:p>
          <a:p>
            <a:pPr marL="598043" lvl="3" indent="0">
              <a:buNone/>
            </a:pPr>
            <a:r>
              <a:rPr lang="en-US" dirty="0">
                <a:latin typeface="Arial" panose="020B0604020202020204" pitchFamily="34" charset="0"/>
                <a:cs typeface="Arial" panose="020B0604020202020204" pitchFamily="34" charset="0"/>
                <a:hlinkClick r:id="rId2"/>
              </a:rPr>
              <a:t>https://www.tn.gov/content/tn/education/instruction/academic-standards.html</a:t>
            </a:r>
            <a:r>
              <a:rPr lang="en-US" dirty="0">
                <a:latin typeface="Arial" panose="020B0604020202020204" pitchFamily="34" charset="0"/>
                <a:cs typeface="Arial" panose="020B0604020202020204" pitchFamily="34" charset="0"/>
              </a:rPr>
              <a:t> </a:t>
            </a:r>
          </a:p>
          <a:p>
            <a:pPr marL="0" indent="0">
              <a:buClrTx/>
              <a:buNone/>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1323529419"/>
      </p:ext>
    </p:extLst>
  </p:cSld>
  <p:clrMapOvr>
    <a:masterClrMapping/>
  </p:clrMapOvr>
  <mc:AlternateContent xmlns:mc="http://schemas.openxmlformats.org/markup-compatibility/2006" xmlns:p14="http://schemas.microsoft.com/office/powerpoint/2010/main">
    <mc:Choice Requires="p14">
      <p:transition spd="slow" p14:dur="2000" advClick="0" advTm="17000"/>
    </mc:Choice>
    <mc:Fallback xmlns="">
      <p:transition spd="slow" advClick="0" advTm="17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964910"/>
          </a:xfrm>
        </p:spPr>
        <p:txBody>
          <a:bodyPr>
            <a:normAutofit/>
          </a:bodyPr>
          <a:lstStyle/>
          <a:p>
            <a:r>
              <a:rPr lang="en-US" dirty="0">
                <a:ea typeface="Batang" pitchFamily="18" charset="-127"/>
                <a:cs typeface="Arial" panose="020B0604020202020204" pitchFamily="34" charset="0"/>
              </a:rPr>
              <a:t>What tests will my child be taking</a:t>
            </a:r>
            <a:r>
              <a:rPr lang="en-US" dirty="0">
                <a:cs typeface="Arial" panose="020B0604020202020204" pitchFamily="34" charset="0"/>
              </a:rPr>
              <a:t>?</a:t>
            </a:r>
          </a:p>
        </p:txBody>
      </p:sp>
      <p:sp>
        <p:nvSpPr>
          <p:cNvPr id="3" name="Content Placeholder 2"/>
          <p:cNvSpPr>
            <a:spLocks noGrp="1"/>
          </p:cNvSpPr>
          <p:nvPr>
            <p:ph idx="1"/>
          </p:nvPr>
        </p:nvSpPr>
        <p:spPr>
          <a:xfrm>
            <a:off x="1024129" y="1328056"/>
            <a:ext cx="10786871" cy="4023360"/>
          </a:xfrm>
        </p:spPr>
        <p:txBody>
          <a:bodyPr>
            <a:normAutofit/>
          </a:bodyPr>
          <a:lstStyle/>
          <a:p>
            <a:pPr>
              <a:lnSpc>
                <a:spcPct val="100000"/>
              </a:lnSpc>
              <a:buClrTx/>
              <a:buFont typeface="Wingdings" panose="05000000000000000000" pitchFamily="2" charset="2"/>
              <a:buChar char="§"/>
            </a:pPr>
            <a:r>
              <a:rPr lang="en-US" sz="1800" dirty="0">
                <a:solidFill>
                  <a:schemeClr val="tx1">
                    <a:lumMod val="90000"/>
                    <a:lumOff val="10000"/>
                  </a:schemeClr>
                </a:solidFill>
                <a:cs typeface="Arial" panose="020B0604020202020204" pitchFamily="34" charset="0"/>
              </a:rPr>
              <a:t>Sight Words (K-3)</a:t>
            </a:r>
          </a:p>
          <a:p>
            <a:pPr>
              <a:lnSpc>
                <a:spcPct val="100000"/>
              </a:lnSpc>
              <a:buClrTx/>
              <a:buFont typeface="Wingdings" panose="05000000000000000000" pitchFamily="2" charset="2"/>
              <a:buChar char="§"/>
            </a:pPr>
            <a:r>
              <a:rPr lang="en-US" sz="1800" dirty="0">
                <a:solidFill>
                  <a:schemeClr val="tx1">
                    <a:lumMod val="90000"/>
                    <a:lumOff val="10000"/>
                  </a:schemeClr>
                </a:solidFill>
                <a:cs typeface="Arial" panose="020B0604020202020204" pitchFamily="34" charset="0"/>
              </a:rPr>
              <a:t>Running Records (K-5)</a:t>
            </a:r>
          </a:p>
          <a:p>
            <a:pPr>
              <a:lnSpc>
                <a:spcPct val="100000"/>
              </a:lnSpc>
              <a:buClrTx/>
              <a:buFont typeface="Wingdings" panose="05000000000000000000" pitchFamily="2" charset="2"/>
              <a:buChar char="§"/>
            </a:pPr>
            <a:r>
              <a:rPr lang="en-US" sz="1800" dirty="0">
                <a:solidFill>
                  <a:schemeClr val="tx1">
                    <a:lumMod val="90000"/>
                    <a:lumOff val="10000"/>
                  </a:schemeClr>
                </a:solidFill>
                <a:cs typeface="Arial" panose="020B0604020202020204" pitchFamily="34" charset="0"/>
              </a:rPr>
              <a:t>Universal Screening and Written Expression Screener(K-8)</a:t>
            </a:r>
          </a:p>
          <a:p>
            <a:pPr>
              <a:lnSpc>
                <a:spcPct val="100000"/>
              </a:lnSpc>
              <a:buClrTx/>
              <a:buFont typeface="Wingdings" panose="05000000000000000000" pitchFamily="2" charset="2"/>
              <a:buChar char="§"/>
            </a:pPr>
            <a:r>
              <a:rPr lang="en-US" sz="1800" dirty="0">
                <a:solidFill>
                  <a:schemeClr val="tx1">
                    <a:lumMod val="90000"/>
                    <a:lumOff val="10000"/>
                  </a:schemeClr>
                </a:solidFill>
                <a:cs typeface="Arial" panose="020B0604020202020204" pitchFamily="34" charset="0"/>
              </a:rPr>
              <a:t>Benchmark Testing: ELA and Math (2-8); Science and Social Studies (6-8)</a:t>
            </a:r>
          </a:p>
          <a:p>
            <a:pPr>
              <a:lnSpc>
                <a:spcPct val="100000"/>
              </a:lnSpc>
              <a:buClrTx/>
              <a:buFont typeface="Wingdings" panose="05000000000000000000" pitchFamily="2" charset="2"/>
              <a:buChar char="§"/>
            </a:pPr>
            <a:r>
              <a:rPr lang="en-US" sz="1800" dirty="0">
                <a:solidFill>
                  <a:schemeClr val="tx1">
                    <a:lumMod val="90000"/>
                    <a:lumOff val="10000"/>
                  </a:schemeClr>
                </a:solidFill>
                <a:cs typeface="Arial" panose="020B0604020202020204" pitchFamily="34" charset="0"/>
              </a:rPr>
              <a:t>TCAP (2-8): ELA, Math, Science, and Social Studies (6-8 only). Students are expected to meet “On-track” or “Mastered” to be considered proficient. </a:t>
            </a:r>
          </a:p>
          <a:p>
            <a:pPr>
              <a:lnSpc>
                <a:spcPct val="100000"/>
              </a:lnSpc>
              <a:buClrTx/>
              <a:buFont typeface="Wingdings" panose="05000000000000000000" pitchFamily="2" charset="2"/>
              <a:buChar char="§"/>
            </a:pPr>
            <a:r>
              <a:rPr lang="en-US" sz="1800" dirty="0">
                <a:solidFill>
                  <a:schemeClr val="tx1">
                    <a:lumMod val="90000"/>
                    <a:lumOff val="10000"/>
                  </a:schemeClr>
                </a:solidFill>
                <a:cs typeface="Arial" panose="020B0604020202020204" pitchFamily="34" charset="0"/>
              </a:rPr>
              <a:t>WIDA Access (K-12): English Learners</a:t>
            </a:r>
          </a:p>
          <a:p>
            <a:pPr>
              <a:buClrTx/>
              <a:buFont typeface="Wingdings" panose="05000000000000000000" pitchFamily="2" charset="2"/>
              <a:buChar char="§"/>
            </a:pPr>
            <a:r>
              <a:rPr lang="en-US" dirty="0">
                <a:solidFill>
                  <a:schemeClr val="tx1">
                    <a:lumMod val="90000"/>
                    <a:lumOff val="10000"/>
                  </a:schemeClr>
                </a:solidFill>
                <a:cs typeface="Arial" panose="020B0604020202020204" pitchFamily="34" charset="0"/>
              </a:rPr>
              <a:t>Assessment information can be located at:</a:t>
            </a:r>
            <a:br>
              <a:rPr lang="en-US" dirty="0">
                <a:solidFill>
                  <a:schemeClr val="tx1">
                    <a:lumMod val="90000"/>
                    <a:lumOff val="10000"/>
                  </a:schemeClr>
                </a:solidFill>
                <a:cs typeface="Arial" panose="020B0604020202020204" pitchFamily="34" charset="0"/>
              </a:rPr>
            </a:br>
            <a:r>
              <a:rPr lang="en-US" dirty="0">
                <a:solidFill>
                  <a:schemeClr val="tx1">
                    <a:lumMod val="90000"/>
                    <a:lumOff val="10000"/>
                  </a:schemeClr>
                </a:solidFill>
                <a:cs typeface="Arial" panose="020B0604020202020204" pitchFamily="34" charset="0"/>
              </a:rPr>
              <a:t>https://www.rcstn.net/departments/assessment</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343912562"/>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can I contact for help?</a:t>
            </a:r>
          </a:p>
        </p:txBody>
      </p:sp>
      <p:sp>
        <p:nvSpPr>
          <p:cNvPr id="3" name="Content Placeholder 2"/>
          <p:cNvSpPr>
            <a:spLocks noGrp="1"/>
          </p:cNvSpPr>
          <p:nvPr>
            <p:ph idx="1"/>
          </p:nvPr>
        </p:nvSpPr>
        <p:spPr>
          <a:xfrm>
            <a:off x="1024128" y="1780903"/>
            <a:ext cx="9720071" cy="4023360"/>
          </a:xfrm>
        </p:spPr>
        <p:txBody>
          <a:bodyPr>
            <a:normAutofit/>
          </a:bodyPr>
          <a:lstStyle/>
          <a:p>
            <a:pPr>
              <a:buClrTx/>
              <a:buFont typeface="Wingdings" panose="05000000000000000000" pitchFamily="2" charset="2"/>
              <a:buChar char="§"/>
            </a:pPr>
            <a:r>
              <a:rPr lang="en-US" dirty="0">
                <a:solidFill>
                  <a:schemeClr val="tx1">
                    <a:lumMod val="90000"/>
                    <a:lumOff val="10000"/>
                  </a:schemeClr>
                </a:solidFill>
              </a:rPr>
              <a:t>For Title I Questions or Questions about the District Parent and Family Engagement Policy, you may contact: </a:t>
            </a:r>
          </a:p>
          <a:p>
            <a:pPr lvl="1">
              <a:buClrTx/>
              <a:buFont typeface="Wingdings" panose="05000000000000000000" pitchFamily="2" charset="2"/>
              <a:buChar char="§"/>
            </a:pPr>
            <a:r>
              <a:rPr lang="en-US" dirty="0">
                <a:solidFill>
                  <a:schemeClr val="tx1">
                    <a:lumMod val="90000"/>
                    <a:lumOff val="10000"/>
                  </a:schemeClr>
                </a:solidFill>
              </a:rPr>
              <a:t>Emily Hollingsworth, Supervisor of Federal Programs at </a:t>
            </a:r>
            <a:r>
              <a:rPr lang="en-US" dirty="0">
                <a:solidFill>
                  <a:schemeClr val="tx1">
                    <a:lumMod val="90000"/>
                    <a:lumOff val="10000"/>
                  </a:schemeClr>
                </a:solidFill>
                <a:hlinkClick r:id="rId2">
                  <a:extLst>
                    <a:ext uri="{A12FA001-AC4F-418D-AE19-62706E023703}">
                      <ahyp:hlinkClr xmlns:ahyp="http://schemas.microsoft.com/office/drawing/2018/hyperlinkcolor" val="tx"/>
                    </a:ext>
                  </a:extLst>
                </a:hlinkClick>
              </a:rPr>
              <a:t>emily.hollingsworth@rcstn.net</a:t>
            </a:r>
            <a:r>
              <a:rPr lang="en-US" dirty="0">
                <a:solidFill>
                  <a:schemeClr val="tx1">
                    <a:lumMod val="90000"/>
                    <a:lumOff val="10000"/>
                  </a:schemeClr>
                </a:solidFill>
              </a:rPr>
              <a:t> or 615-384-5588</a:t>
            </a:r>
          </a:p>
          <a:p>
            <a:pPr lvl="1">
              <a:buClrTx/>
              <a:buFont typeface="Wingdings" panose="05000000000000000000" pitchFamily="2" charset="2"/>
              <a:buChar char="§"/>
            </a:pPr>
            <a:r>
              <a:rPr lang="en-US" dirty="0">
                <a:solidFill>
                  <a:schemeClr val="tx1">
                    <a:lumMod val="90000"/>
                    <a:lumOff val="10000"/>
                  </a:schemeClr>
                </a:solidFill>
              </a:rPr>
              <a:t>Kelly Whyte, Federal Programs Coordinator at </a:t>
            </a:r>
            <a:r>
              <a:rPr lang="en-US" dirty="0">
                <a:solidFill>
                  <a:schemeClr val="tx1">
                    <a:lumMod val="90000"/>
                    <a:lumOff val="10000"/>
                  </a:schemeClr>
                </a:solidFill>
                <a:hlinkClick r:id="rId3"/>
              </a:rPr>
              <a:t>Kelly.whyte@rcstn.net</a:t>
            </a:r>
            <a:r>
              <a:rPr lang="en-US" dirty="0">
                <a:solidFill>
                  <a:schemeClr val="tx1">
                    <a:lumMod val="90000"/>
                    <a:lumOff val="10000"/>
                  </a:schemeClr>
                </a:solidFill>
              </a:rPr>
              <a:t> or 615-384-5588</a:t>
            </a:r>
          </a:p>
          <a:p>
            <a:pPr lvl="1">
              <a:buClrTx/>
              <a:buFont typeface="Wingdings" panose="05000000000000000000" pitchFamily="2" charset="2"/>
              <a:buChar char="§"/>
            </a:pPr>
            <a:r>
              <a:rPr lang="en-US" dirty="0">
                <a:solidFill>
                  <a:schemeClr val="tx1">
                    <a:lumMod val="90000"/>
                    <a:lumOff val="10000"/>
                  </a:schemeClr>
                </a:solidFill>
              </a:rPr>
              <a:t>Pam Stewart, Family Engagement Liaison at </a:t>
            </a:r>
            <a:r>
              <a:rPr lang="en-US" dirty="0">
                <a:solidFill>
                  <a:schemeClr val="tx1">
                    <a:lumMod val="90000"/>
                    <a:lumOff val="10000"/>
                  </a:schemeClr>
                </a:solidFill>
                <a:hlinkClick r:id="rId4">
                  <a:extLst>
                    <a:ext uri="{A12FA001-AC4F-418D-AE19-62706E023703}">
                      <ahyp:hlinkClr xmlns:ahyp="http://schemas.microsoft.com/office/drawing/2018/hyperlinkcolor" val="tx"/>
                    </a:ext>
                  </a:extLst>
                </a:hlinkClick>
              </a:rPr>
              <a:t>pam.stewart@rcstn.net</a:t>
            </a:r>
            <a:r>
              <a:rPr lang="en-US" dirty="0">
                <a:solidFill>
                  <a:schemeClr val="tx1">
                    <a:lumMod val="90000"/>
                    <a:lumOff val="10000"/>
                  </a:schemeClr>
                </a:solidFill>
              </a:rPr>
              <a:t> or 615-384-5588</a:t>
            </a:r>
          </a:p>
          <a:p>
            <a:pPr lvl="1">
              <a:buFont typeface="Wingdings" panose="05000000000000000000" pitchFamily="2" charset="2"/>
              <a:buChar char="§"/>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345032349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1459" y="1304790"/>
            <a:ext cx="10813986" cy="2954655"/>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effectLst/>
                <a:latin typeface="Arial" panose="020B0604020202020204" pitchFamily="34" charset="0"/>
                <a:cs typeface="Arial" panose="020B0604020202020204" pitchFamily="34" charset="0"/>
              </a:rPr>
              <a:t>WE JUST WANT TO SAY…</a:t>
            </a:r>
          </a:p>
          <a:p>
            <a:pPr algn="ctr"/>
            <a:r>
              <a:rPr lang="en-US" sz="12000"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rPr>
              <a:t>THANK YOU!</a:t>
            </a:r>
            <a:endParaRPr lang="en-US" sz="12000" b="1" cap="none" spc="0" dirty="0">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3955934926"/>
      </p:ext>
    </p:extLst>
  </p:cSld>
  <p:clrMapOvr>
    <a:masterClrMapping/>
  </p:clrMapOvr>
  <mc:AlternateContent xmlns:mc="http://schemas.openxmlformats.org/markup-compatibility/2006" xmlns:p14="http://schemas.microsoft.com/office/powerpoint/2010/main">
    <mc:Choice Requires="p14">
      <p:transition spd="slow" p14:dur="2000" advClick="0" advTm="34000"/>
    </mc:Choice>
    <mc:Fallback xmlns="">
      <p:transition spd="slow" advClick="0" advTm="34000"/>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TotalTime>
  <Words>1794</Words>
  <Application>Microsoft Office PowerPoint</Application>
  <PresentationFormat>Widescreen</PresentationFormat>
  <Paragraphs>130</Paragraphs>
  <Slides>14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Tw Cen MT</vt:lpstr>
      <vt:lpstr>Tw Cen MT Condensed</vt:lpstr>
      <vt:lpstr>Wingdings</vt:lpstr>
      <vt:lpstr>Wingdings 3</vt:lpstr>
      <vt:lpstr>Integral</vt:lpstr>
      <vt:lpstr> Annual Title I &amp; Family Engagement Meeting: District Presentation</vt:lpstr>
      <vt:lpstr>Why are we here?</vt:lpstr>
      <vt:lpstr>What is a Title I school?</vt:lpstr>
      <vt:lpstr>What are my rights?</vt:lpstr>
      <vt:lpstr>What can Title I funds be used for?</vt:lpstr>
      <vt:lpstr>What is the SIP?</vt:lpstr>
      <vt:lpstr>How is parent and family engagement funded?</vt:lpstr>
      <vt:lpstr>What is a Parent and Family Engagement Policy?</vt:lpstr>
      <vt:lpstr>RCS District Parent and Family Engagement Policy Review</vt:lpstr>
      <vt:lpstr>What is a School-Parent Compact?</vt:lpstr>
      <vt:lpstr>What curriculum does our school use?</vt:lpstr>
      <vt:lpstr>What tests will my child be taking?</vt:lpstr>
      <vt:lpstr>Who can I contact for help?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Conducting the Annual Title I Meeting</dc:title>
  <dc:creator>Emily Hollingsworth</dc:creator>
  <cp:lastModifiedBy>Emily Hollingsworth</cp:lastModifiedBy>
  <cp:revision>23</cp:revision>
  <dcterms:created xsi:type="dcterms:W3CDTF">2020-09-17T14:58:03Z</dcterms:created>
  <dcterms:modified xsi:type="dcterms:W3CDTF">2022-07-08T14:59:17Z</dcterms:modified>
</cp:coreProperties>
</file>