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89c1e8a7b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89c1e8a7b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b89c1e8a7b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b89c1e8a7b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b89c1e8a7b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b89c1e8a7b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b89c1e8a7b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b89c1e8a7b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b89c1e8a7b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b89c1e8a7b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89c1e8a7b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89c1e8a7b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b89c1e8a7b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b89c1e8a7b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b89c1e8a7b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b89c1e8a7b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b89c1e8a7b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b89c1e8a7b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89c1e8a7b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89c1e8a7b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89c1e8a7b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89c1e8a7b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911804" y="114775"/>
            <a:ext cx="4155600" cy="1895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Transcripts </a:t>
            </a:r>
            <a:endParaRPr/>
          </a:p>
        </p:txBody>
      </p:sp>
      <p:sp>
        <p:nvSpPr>
          <p:cNvPr id="55" name="Google Shape;55;p13"/>
          <p:cNvSpPr txBox="1"/>
          <p:nvPr>
            <p:ph idx="1" type="subTitle"/>
          </p:nvPr>
        </p:nvSpPr>
        <p:spPr>
          <a:xfrm>
            <a:off x="874150" y="2253150"/>
            <a:ext cx="7241700" cy="189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440"/>
              <a:buNone/>
            </a:pPr>
            <a:r>
              <a:t/>
            </a:r>
            <a:endParaRPr sz="1160"/>
          </a:p>
          <a:p>
            <a:pPr indent="0" lvl="0" marL="0" rtl="0" algn="l">
              <a:spcBef>
                <a:spcPts val="0"/>
              </a:spcBef>
              <a:spcAft>
                <a:spcPts val="0"/>
              </a:spcAft>
              <a:buSzPts val="440"/>
              <a:buNone/>
            </a:pPr>
            <a:r>
              <a:rPr lang="en" sz="1360"/>
              <a:t>As we prepare for pre-registration and class selections for our 2021-2022 School Year, it is important that all students look at their transcripts, and get input from their teachers and parent(s)/guardian(s). </a:t>
            </a:r>
            <a:endParaRPr sz="1360"/>
          </a:p>
          <a:p>
            <a:pPr indent="0" lvl="0" marL="0" rtl="0" algn="l">
              <a:spcBef>
                <a:spcPts val="0"/>
              </a:spcBef>
              <a:spcAft>
                <a:spcPts val="0"/>
              </a:spcAft>
              <a:buSzPts val="440"/>
              <a:buNone/>
            </a:pPr>
            <a:r>
              <a:t/>
            </a:r>
            <a:endParaRPr sz="1360"/>
          </a:p>
          <a:p>
            <a:pPr indent="0" lvl="0" marL="0" rtl="0" algn="l">
              <a:spcBef>
                <a:spcPts val="0"/>
              </a:spcBef>
              <a:spcAft>
                <a:spcPts val="0"/>
              </a:spcAft>
              <a:buSzPts val="440"/>
              <a:buNone/>
            </a:pPr>
            <a:r>
              <a:rPr lang="en" sz="1360"/>
              <a:t>Counselors will also comb through transcripts to advise and assist students during </a:t>
            </a:r>
            <a:r>
              <a:rPr lang="en" sz="1360"/>
              <a:t>registration</a:t>
            </a:r>
            <a:r>
              <a:rPr lang="en" sz="1360"/>
              <a:t>.</a:t>
            </a:r>
            <a:endParaRPr sz="1360"/>
          </a:p>
          <a:p>
            <a:pPr indent="0" lvl="0" marL="0" rtl="0" algn="l">
              <a:spcBef>
                <a:spcPts val="0"/>
              </a:spcBef>
              <a:spcAft>
                <a:spcPts val="0"/>
              </a:spcAft>
              <a:buSzPts val="440"/>
              <a:buNone/>
            </a:pPr>
            <a:r>
              <a:t/>
            </a:r>
            <a:endParaRPr sz="1360"/>
          </a:p>
          <a:p>
            <a:pPr indent="0" lvl="0" marL="0" rtl="0" algn="l">
              <a:spcBef>
                <a:spcPts val="0"/>
              </a:spcBef>
              <a:spcAft>
                <a:spcPts val="0"/>
              </a:spcAft>
              <a:buSzPts val="440"/>
              <a:buNone/>
            </a:pPr>
            <a:r>
              <a:rPr lang="en" sz="1360"/>
              <a:t>The following slides will provide our students with step-by-step instructions to download their unofficial transcripts from their StudentVue accounts, as well as how to read a transcript and use it as a tool to for </a:t>
            </a:r>
            <a:r>
              <a:rPr lang="en" sz="1360"/>
              <a:t>future</a:t>
            </a:r>
            <a:r>
              <a:rPr lang="en" sz="1360"/>
              <a:t> planning.</a:t>
            </a:r>
            <a:endParaRPr sz="136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Step 1</a:t>
            </a:r>
            <a:endParaRPr/>
          </a:p>
        </p:txBody>
      </p:sp>
      <p:sp>
        <p:nvSpPr>
          <p:cNvPr id="61" name="Google Shape;61;p14"/>
          <p:cNvSpPr txBox="1"/>
          <p:nvPr>
            <p:ph idx="1" type="subTitle"/>
          </p:nvPr>
        </p:nvSpPr>
        <p:spPr>
          <a:xfrm>
            <a:off x="136925" y="2817350"/>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Login to your </a:t>
            </a:r>
            <a:endParaRPr/>
          </a:p>
          <a:p>
            <a:pPr indent="0" lvl="0" marL="0" rtl="0" algn="ctr">
              <a:spcBef>
                <a:spcPts val="0"/>
              </a:spcBef>
              <a:spcAft>
                <a:spcPts val="0"/>
              </a:spcAft>
              <a:buNone/>
            </a:pPr>
            <a:r>
              <a:rPr lang="en"/>
              <a:t>StudentVue Account</a:t>
            </a:r>
            <a:endParaRPr/>
          </a:p>
        </p:txBody>
      </p:sp>
      <p:pic>
        <p:nvPicPr>
          <p:cNvPr id="62" name="Google Shape;62;p14"/>
          <p:cNvPicPr preferRelativeResize="0"/>
          <p:nvPr/>
        </p:nvPicPr>
        <p:blipFill>
          <a:blip r:embed="rId3">
            <a:alphaModFix/>
          </a:blip>
          <a:stretch>
            <a:fillRect/>
          </a:stretch>
        </p:blipFill>
        <p:spPr>
          <a:xfrm>
            <a:off x="4607550" y="2212250"/>
            <a:ext cx="4488551" cy="749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Step 2</a:t>
            </a:r>
            <a:endParaRPr/>
          </a:p>
        </p:txBody>
      </p:sp>
      <p:sp>
        <p:nvSpPr>
          <p:cNvPr id="68" name="Google Shape;68;p15"/>
          <p:cNvSpPr txBox="1"/>
          <p:nvPr>
            <p:ph idx="1" type="subTitle"/>
          </p:nvPr>
        </p:nvSpPr>
        <p:spPr>
          <a:xfrm>
            <a:off x="265500" y="27154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Select Course History</a:t>
            </a:r>
            <a:endParaRPr/>
          </a:p>
        </p:txBody>
      </p:sp>
      <p:pic>
        <p:nvPicPr>
          <p:cNvPr id="69" name="Google Shape;69;p15"/>
          <p:cNvPicPr preferRelativeResize="0"/>
          <p:nvPr/>
        </p:nvPicPr>
        <p:blipFill>
          <a:blip r:embed="rId3">
            <a:alphaModFix/>
          </a:blip>
          <a:stretch>
            <a:fillRect/>
          </a:stretch>
        </p:blipFill>
        <p:spPr>
          <a:xfrm>
            <a:off x="4606828" y="1233175"/>
            <a:ext cx="4513397" cy="2865125"/>
          </a:xfrm>
          <a:prstGeom prst="rect">
            <a:avLst/>
          </a:prstGeom>
          <a:noFill/>
          <a:ln>
            <a:noFill/>
          </a:ln>
        </p:spPr>
      </p:pic>
      <p:cxnSp>
        <p:nvCxnSpPr>
          <p:cNvPr id="70" name="Google Shape;70;p15"/>
          <p:cNvCxnSpPr/>
          <p:nvPr/>
        </p:nvCxnSpPr>
        <p:spPr>
          <a:xfrm flipH="1" rot="10800000">
            <a:off x="3773075" y="2838000"/>
            <a:ext cx="711000" cy="131700"/>
          </a:xfrm>
          <a:prstGeom prst="straightConnector1">
            <a:avLst/>
          </a:prstGeom>
          <a:noFill/>
          <a:ln cap="flat" cmpd="sng" w="9525">
            <a:solidFill>
              <a:srgbClr val="00FF00"/>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Step 3</a:t>
            </a:r>
            <a:endParaRPr/>
          </a:p>
        </p:txBody>
      </p:sp>
      <p:sp>
        <p:nvSpPr>
          <p:cNvPr id="76" name="Google Shape;76;p16"/>
          <p:cNvSpPr txBox="1"/>
          <p:nvPr>
            <p:ph idx="1" type="subTitle"/>
          </p:nvPr>
        </p:nvSpPr>
        <p:spPr>
          <a:xfrm>
            <a:off x="265500" y="27154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Click on Unofficial Transcript</a:t>
            </a:r>
            <a:endParaRPr/>
          </a:p>
          <a:p>
            <a:pPr indent="0" lvl="0" marL="0" rtl="0" algn="ctr">
              <a:spcBef>
                <a:spcPts val="0"/>
              </a:spcBef>
              <a:spcAft>
                <a:spcPts val="0"/>
              </a:spcAft>
              <a:buNone/>
            </a:pPr>
            <a:r>
              <a:rPr lang="en"/>
              <a:t>&amp; Open/Save the Document</a:t>
            </a:r>
            <a:endParaRPr/>
          </a:p>
        </p:txBody>
      </p:sp>
      <p:pic>
        <p:nvPicPr>
          <p:cNvPr id="77" name="Google Shape;77;p16"/>
          <p:cNvPicPr preferRelativeResize="0"/>
          <p:nvPr/>
        </p:nvPicPr>
        <p:blipFill>
          <a:blip r:embed="rId3">
            <a:alphaModFix/>
          </a:blip>
          <a:stretch>
            <a:fillRect/>
          </a:stretch>
        </p:blipFill>
        <p:spPr>
          <a:xfrm>
            <a:off x="4572000" y="1184803"/>
            <a:ext cx="4589599" cy="2913497"/>
          </a:xfrm>
          <a:prstGeom prst="rect">
            <a:avLst/>
          </a:prstGeom>
          <a:noFill/>
          <a:ln>
            <a:noFill/>
          </a:ln>
        </p:spPr>
      </p:pic>
      <p:cxnSp>
        <p:nvCxnSpPr>
          <p:cNvPr id="78" name="Google Shape;78;p16"/>
          <p:cNvCxnSpPr/>
          <p:nvPr/>
        </p:nvCxnSpPr>
        <p:spPr>
          <a:xfrm flipH="1" rot="10800000">
            <a:off x="4080500" y="1968525"/>
            <a:ext cx="1713000" cy="930900"/>
          </a:xfrm>
          <a:prstGeom prst="straightConnector1">
            <a:avLst/>
          </a:prstGeom>
          <a:noFill/>
          <a:ln cap="flat" cmpd="sng" w="9525">
            <a:solidFill>
              <a:srgbClr val="00FF00"/>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267300" y="152400"/>
            <a:ext cx="4304700" cy="1396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Your Transcript shows your progress, each school year and by Semester.</a:t>
            </a:r>
            <a:endParaRPr/>
          </a:p>
        </p:txBody>
      </p:sp>
      <p:pic>
        <p:nvPicPr>
          <p:cNvPr id="84" name="Google Shape;84;p17"/>
          <p:cNvPicPr preferRelativeResize="0"/>
          <p:nvPr/>
        </p:nvPicPr>
        <p:blipFill>
          <a:blip r:embed="rId3">
            <a:alphaModFix/>
          </a:blip>
          <a:stretch>
            <a:fillRect/>
          </a:stretch>
        </p:blipFill>
        <p:spPr>
          <a:xfrm>
            <a:off x="4923600" y="152400"/>
            <a:ext cx="4047291" cy="4838699"/>
          </a:xfrm>
          <a:prstGeom prst="rect">
            <a:avLst/>
          </a:prstGeom>
          <a:noFill/>
          <a:ln>
            <a:noFill/>
          </a:ln>
        </p:spPr>
      </p:pic>
      <p:cxnSp>
        <p:nvCxnSpPr>
          <p:cNvPr id="85" name="Google Shape;85;p17"/>
          <p:cNvCxnSpPr/>
          <p:nvPr/>
        </p:nvCxnSpPr>
        <p:spPr>
          <a:xfrm flipH="1">
            <a:off x="4969875" y="1300600"/>
            <a:ext cx="2400" cy="1090500"/>
          </a:xfrm>
          <a:prstGeom prst="straightConnector1">
            <a:avLst/>
          </a:prstGeom>
          <a:noFill/>
          <a:ln cap="flat" cmpd="sng" w="38100">
            <a:solidFill>
              <a:srgbClr val="00FF00"/>
            </a:solidFill>
            <a:prstDash val="solid"/>
            <a:round/>
            <a:headEnd len="med" w="med" type="none"/>
            <a:tailEnd len="med" w="med" type="none"/>
          </a:ln>
        </p:spPr>
      </p:cxnSp>
      <p:cxnSp>
        <p:nvCxnSpPr>
          <p:cNvPr id="86" name="Google Shape;86;p17"/>
          <p:cNvCxnSpPr/>
          <p:nvPr/>
        </p:nvCxnSpPr>
        <p:spPr>
          <a:xfrm flipH="1">
            <a:off x="6263175" y="1286325"/>
            <a:ext cx="4500" cy="1119300"/>
          </a:xfrm>
          <a:prstGeom prst="straightConnector1">
            <a:avLst/>
          </a:prstGeom>
          <a:noFill/>
          <a:ln cap="flat" cmpd="sng" w="38100">
            <a:solidFill>
              <a:srgbClr val="00FF00"/>
            </a:solidFill>
            <a:prstDash val="solid"/>
            <a:round/>
            <a:headEnd len="med" w="med" type="none"/>
            <a:tailEnd len="med" w="med" type="none"/>
          </a:ln>
        </p:spPr>
      </p:cxnSp>
      <p:cxnSp>
        <p:nvCxnSpPr>
          <p:cNvPr id="87" name="Google Shape;87;p17"/>
          <p:cNvCxnSpPr/>
          <p:nvPr/>
        </p:nvCxnSpPr>
        <p:spPr>
          <a:xfrm flipH="1" rot="10800000">
            <a:off x="4958175" y="2391250"/>
            <a:ext cx="1275000" cy="600"/>
          </a:xfrm>
          <a:prstGeom prst="straightConnector1">
            <a:avLst/>
          </a:prstGeom>
          <a:noFill/>
          <a:ln cap="flat" cmpd="sng" w="38100">
            <a:solidFill>
              <a:srgbClr val="00FF00"/>
            </a:solidFill>
            <a:prstDash val="solid"/>
            <a:round/>
            <a:headEnd len="med" w="med" type="none"/>
            <a:tailEnd len="med" w="med" type="none"/>
          </a:ln>
        </p:spPr>
      </p:cxnSp>
      <p:cxnSp>
        <p:nvCxnSpPr>
          <p:cNvPr id="88" name="Google Shape;88;p17"/>
          <p:cNvCxnSpPr>
            <a:endCxn id="89" idx="3"/>
          </p:cNvCxnSpPr>
          <p:nvPr/>
        </p:nvCxnSpPr>
        <p:spPr>
          <a:xfrm flipH="1" rot="10800000">
            <a:off x="2341006" y="1333599"/>
            <a:ext cx="3443400" cy="1543500"/>
          </a:xfrm>
          <a:prstGeom prst="straightConnector1">
            <a:avLst/>
          </a:prstGeom>
          <a:noFill/>
          <a:ln cap="flat" cmpd="sng" w="28575">
            <a:solidFill>
              <a:srgbClr val="00FF00"/>
            </a:solidFill>
            <a:prstDash val="solid"/>
            <a:round/>
            <a:headEnd len="med" w="med" type="none"/>
            <a:tailEnd len="med" w="med" type="triangle"/>
          </a:ln>
        </p:spPr>
      </p:cxnSp>
      <p:cxnSp>
        <p:nvCxnSpPr>
          <p:cNvPr id="90" name="Google Shape;90;p17"/>
          <p:cNvCxnSpPr>
            <a:endCxn id="91" idx="3"/>
          </p:cNvCxnSpPr>
          <p:nvPr/>
        </p:nvCxnSpPr>
        <p:spPr>
          <a:xfrm flipH="1" rot="10800000">
            <a:off x="2331406" y="1919399"/>
            <a:ext cx="3453000" cy="1833900"/>
          </a:xfrm>
          <a:prstGeom prst="straightConnector1">
            <a:avLst/>
          </a:prstGeom>
          <a:noFill/>
          <a:ln cap="flat" cmpd="sng" w="28575">
            <a:solidFill>
              <a:srgbClr val="00FF00"/>
            </a:solidFill>
            <a:prstDash val="solid"/>
            <a:round/>
            <a:headEnd len="med" w="med" type="none"/>
            <a:tailEnd len="med" w="med" type="triangle"/>
          </a:ln>
        </p:spPr>
      </p:cxnSp>
      <p:sp>
        <p:nvSpPr>
          <p:cNvPr id="89" name="Google Shape;89;p17"/>
          <p:cNvSpPr/>
          <p:nvPr/>
        </p:nvSpPr>
        <p:spPr>
          <a:xfrm>
            <a:off x="5736650" y="1219650"/>
            <a:ext cx="326100" cy="133500"/>
          </a:xfrm>
          <a:prstGeom prst="ellipse">
            <a:avLst/>
          </a:prstGeom>
          <a:noFill/>
          <a:ln cap="flat" cmpd="sng" w="2857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p:nvPr/>
        </p:nvSpPr>
        <p:spPr>
          <a:xfrm>
            <a:off x="5736650" y="1805450"/>
            <a:ext cx="326100" cy="133500"/>
          </a:xfrm>
          <a:prstGeom prst="ellipse">
            <a:avLst/>
          </a:prstGeom>
          <a:noFill/>
          <a:ln cap="flat" cmpd="sng" w="2857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txBox="1"/>
          <p:nvPr/>
        </p:nvSpPr>
        <p:spPr>
          <a:xfrm>
            <a:off x="326450" y="1472000"/>
            <a:ext cx="2562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box on this example transcript represents the entire school year. </a:t>
            </a:r>
            <a:endParaRPr sz="1000">
              <a:solidFill>
                <a:srgbClr val="FFFFFF"/>
              </a:solidFill>
            </a:endParaRPr>
          </a:p>
          <a:p>
            <a:pPr indent="0" lvl="0" marL="0" rtl="0" algn="l">
              <a:spcBef>
                <a:spcPts val="0"/>
              </a:spcBef>
              <a:spcAft>
                <a:spcPts val="0"/>
              </a:spcAft>
              <a:buNone/>
            </a:pPr>
            <a:r>
              <a:rPr lang="en" sz="1000">
                <a:solidFill>
                  <a:srgbClr val="FFFFFF"/>
                </a:solidFill>
              </a:rPr>
              <a:t>The school year has two semesters.</a:t>
            </a:r>
            <a:endParaRPr sz="1000">
              <a:solidFill>
                <a:srgbClr val="FFFFFF"/>
              </a:solidFill>
            </a:endParaRPr>
          </a:p>
        </p:txBody>
      </p:sp>
      <p:sp>
        <p:nvSpPr>
          <p:cNvPr id="93" name="Google Shape;93;p17"/>
          <p:cNvSpPr txBox="1"/>
          <p:nvPr/>
        </p:nvSpPr>
        <p:spPr>
          <a:xfrm>
            <a:off x="435975" y="2610175"/>
            <a:ext cx="274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Term S1= Semester 1</a:t>
            </a:r>
            <a:endParaRPr>
              <a:solidFill>
                <a:srgbClr val="FFFFFF"/>
              </a:solidFill>
            </a:endParaRPr>
          </a:p>
        </p:txBody>
      </p:sp>
      <p:sp>
        <p:nvSpPr>
          <p:cNvPr id="94" name="Google Shape;94;p17"/>
          <p:cNvSpPr txBox="1"/>
          <p:nvPr/>
        </p:nvSpPr>
        <p:spPr>
          <a:xfrm>
            <a:off x="435975" y="3543625"/>
            <a:ext cx="274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rPr>
              <a:t>Term S2= Semester 2</a:t>
            </a: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278350" y="9270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Your transcript records the number of absences you have in each class.</a:t>
            </a:r>
            <a:endParaRPr/>
          </a:p>
        </p:txBody>
      </p:sp>
      <p:pic>
        <p:nvPicPr>
          <p:cNvPr id="100" name="Google Shape;100;p18"/>
          <p:cNvPicPr preferRelativeResize="0"/>
          <p:nvPr/>
        </p:nvPicPr>
        <p:blipFill rotWithShape="1">
          <a:blip r:embed="rId3">
            <a:alphaModFix/>
          </a:blip>
          <a:srcRect b="0" l="0" r="0" t="0"/>
          <a:stretch/>
        </p:blipFill>
        <p:spPr>
          <a:xfrm>
            <a:off x="3195900" y="400050"/>
            <a:ext cx="4047291" cy="4838699"/>
          </a:xfrm>
          <a:prstGeom prst="rect">
            <a:avLst/>
          </a:prstGeom>
          <a:noFill/>
          <a:ln>
            <a:noFill/>
          </a:ln>
        </p:spPr>
      </p:pic>
      <p:sp>
        <p:nvSpPr>
          <p:cNvPr id="101" name="Google Shape;101;p18"/>
          <p:cNvSpPr/>
          <p:nvPr/>
        </p:nvSpPr>
        <p:spPr>
          <a:xfrm>
            <a:off x="4410000" y="1414900"/>
            <a:ext cx="162000" cy="1767000"/>
          </a:xfrm>
          <a:prstGeom prst="rect">
            <a:avLst/>
          </a:prstGeom>
          <a:noFill/>
          <a:ln cap="flat" cmpd="sng" w="1905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 name="Google Shape;102;p18"/>
          <p:cNvCxnSpPr/>
          <p:nvPr/>
        </p:nvCxnSpPr>
        <p:spPr>
          <a:xfrm flipH="1" rot="10800000">
            <a:off x="2624350" y="1462475"/>
            <a:ext cx="1807500" cy="1917000"/>
          </a:xfrm>
          <a:prstGeom prst="straightConnector1">
            <a:avLst/>
          </a:prstGeom>
          <a:noFill/>
          <a:ln cap="flat" cmpd="sng" w="28575">
            <a:solidFill>
              <a:srgbClr val="00FF00"/>
            </a:solidFill>
            <a:prstDash val="solid"/>
            <a:round/>
            <a:headEnd len="med" w="med" type="none"/>
            <a:tailEnd len="med" w="med" type="triangle"/>
          </a:ln>
        </p:spPr>
      </p:cxnSp>
      <p:sp>
        <p:nvSpPr>
          <p:cNvPr id="103" name="Google Shape;103;p18"/>
          <p:cNvSpPr txBox="1"/>
          <p:nvPr/>
        </p:nvSpPr>
        <p:spPr>
          <a:xfrm>
            <a:off x="195900" y="2252650"/>
            <a:ext cx="3000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column highlighted in green shows the number of absences you had each semester.</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                                           Abs= Absences</a:t>
            </a:r>
            <a:endParaRPr sz="10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278350" y="927075"/>
            <a:ext cx="2808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Subject Area</a:t>
            </a:r>
            <a:endParaRPr/>
          </a:p>
        </p:txBody>
      </p:sp>
      <p:pic>
        <p:nvPicPr>
          <p:cNvPr id="109" name="Google Shape;109;p19"/>
          <p:cNvPicPr preferRelativeResize="0"/>
          <p:nvPr/>
        </p:nvPicPr>
        <p:blipFill rotWithShape="1">
          <a:blip r:embed="rId3">
            <a:alphaModFix/>
          </a:blip>
          <a:srcRect b="0" l="0" r="0" t="0"/>
          <a:stretch/>
        </p:blipFill>
        <p:spPr>
          <a:xfrm>
            <a:off x="3195900" y="400050"/>
            <a:ext cx="4047291" cy="4838699"/>
          </a:xfrm>
          <a:prstGeom prst="rect">
            <a:avLst/>
          </a:prstGeom>
          <a:noFill/>
          <a:ln>
            <a:noFill/>
          </a:ln>
        </p:spPr>
      </p:pic>
      <p:sp>
        <p:nvSpPr>
          <p:cNvPr id="110" name="Google Shape;110;p19"/>
          <p:cNvSpPr/>
          <p:nvPr/>
        </p:nvSpPr>
        <p:spPr>
          <a:xfrm>
            <a:off x="4538875" y="1965000"/>
            <a:ext cx="642900" cy="1262100"/>
          </a:xfrm>
          <a:prstGeom prst="rect">
            <a:avLst/>
          </a:prstGeom>
          <a:noFill/>
          <a:ln cap="flat" cmpd="sng" w="1905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 name="Google Shape;111;p19"/>
          <p:cNvCxnSpPr/>
          <p:nvPr/>
        </p:nvCxnSpPr>
        <p:spPr>
          <a:xfrm flipH="1" rot="10800000">
            <a:off x="2314800" y="2026700"/>
            <a:ext cx="2224200" cy="676500"/>
          </a:xfrm>
          <a:prstGeom prst="straightConnector1">
            <a:avLst/>
          </a:prstGeom>
          <a:noFill/>
          <a:ln cap="flat" cmpd="sng" w="28575">
            <a:solidFill>
              <a:srgbClr val="00FFFF"/>
            </a:solidFill>
            <a:prstDash val="solid"/>
            <a:round/>
            <a:headEnd len="med" w="med" type="none"/>
            <a:tailEnd len="med" w="med" type="triangle"/>
          </a:ln>
        </p:spPr>
      </p:cxnSp>
      <p:sp>
        <p:nvSpPr>
          <p:cNvPr id="112" name="Google Shape;112;p19"/>
          <p:cNvSpPr txBox="1"/>
          <p:nvPr/>
        </p:nvSpPr>
        <p:spPr>
          <a:xfrm>
            <a:off x="195900" y="2252650"/>
            <a:ext cx="27522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highlighted column lists the titles of each class needed in order to earn your </a:t>
            </a:r>
            <a:endParaRPr sz="1000">
              <a:solidFill>
                <a:srgbClr val="FFFFFF"/>
              </a:solidFill>
            </a:endParaRPr>
          </a:p>
          <a:p>
            <a:pPr indent="0" lvl="0" marL="0" rtl="0" algn="l">
              <a:spcBef>
                <a:spcPts val="0"/>
              </a:spcBef>
              <a:spcAft>
                <a:spcPts val="0"/>
              </a:spcAft>
              <a:buNone/>
            </a:pPr>
            <a:r>
              <a:rPr lang="en" sz="1000">
                <a:solidFill>
                  <a:srgbClr val="FFFFFF"/>
                </a:solidFill>
              </a:rPr>
              <a:t>SHS High School Diploma.</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                                        </a:t>
            </a:r>
            <a:endParaRPr sz="10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278350" y="9270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25 Credits needed to graduate.</a:t>
            </a:r>
            <a:endParaRPr/>
          </a:p>
        </p:txBody>
      </p:sp>
      <p:pic>
        <p:nvPicPr>
          <p:cNvPr id="118" name="Google Shape;118;p20"/>
          <p:cNvPicPr preferRelativeResize="0"/>
          <p:nvPr/>
        </p:nvPicPr>
        <p:blipFill rotWithShape="1">
          <a:blip r:embed="rId3">
            <a:alphaModFix/>
          </a:blip>
          <a:srcRect b="0" l="0" r="0" t="0"/>
          <a:stretch/>
        </p:blipFill>
        <p:spPr>
          <a:xfrm>
            <a:off x="3195900" y="400050"/>
            <a:ext cx="4047291" cy="4838699"/>
          </a:xfrm>
          <a:prstGeom prst="rect">
            <a:avLst/>
          </a:prstGeom>
          <a:noFill/>
          <a:ln>
            <a:noFill/>
          </a:ln>
        </p:spPr>
      </p:pic>
      <p:sp>
        <p:nvSpPr>
          <p:cNvPr id="119" name="Google Shape;119;p20"/>
          <p:cNvSpPr/>
          <p:nvPr/>
        </p:nvSpPr>
        <p:spPr>
          <a:xfrm>
            <a:off x="5205350" y="1935900"/>
            <a:ext cx="162000" cy="1357800"/>
          </a:xfrm>
          <a:prstGeom prst="rect">
            <a:avLst/>
          </a:prstGeom>
          <a:noFill/>
          <a:ln cap="flat" cmpd="sng" w="1905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0" name="Google Shape;120;p20"/>
          <p:cNvCxnSpPr/>
          <p:nvPr/>
        </p:nvCxnSpPr>
        <p:spPr>
          <a:xfrm flipH="1" rot="10800000">
            <a:off x="1829025" y="2036425"/>
            <a:ext cx="3352800" cy="1147800"/>
          </a:xfrm>
          <a:prstGeom prst="straightConnector1">
            <a:avLst/>
          </a:prstGeom>
          <a:noFill/>
          <a:ln cap="flat" cmpd="sng" w="28575">
            <a:solidFill>
              <a:srgbClr val="00FF00"/>
            </a:solidFill>
            <a:prstDash val="solid"/>
            <a:round/>
            <a:headEnd len="med" w="med" type="none"/>
            <a:tailEnd len="med" w="med" type="triangle"/>
          </a:ln>
        </p:spPr>
      </p:cxnSp>
      <p:sp>
        <p:nvSpPr>
          <p:cNvPr id="121" name="Google Shape;121;p20"/>
          <p:cNvSpPr txBox="1"/>
          <p:nvPr/>
        </p:nvSpPr>
        <p:spPr>
          <a:xfrm>
            <a:off x="195900" y="2252650"/>
            <a:ext cx="300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column highlighted in green shows provides a list of the classes needed to meet graduation </a:t>
            </a:r>
            <a:r>
              <a:rPr lang="en" sz="1000">
                <a:solidFill>
                  <a:srgbClr val="FFFFFF"/>
                </a:solidFill>
              </a:rPr>
              <a:t>requirements.</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Req’D= Required Courses</a:t>
            </a:r>
            <a:endParaRPr sz="10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type="title"/>
          </p:nvPr>
        </p:nvSpPr>
        <p:spPr>
          <a:xfrm>
            <a:off x="249025" y="5079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Earned</a:t>
            </a:r>
            <a:r>
              <a:rPr lang="en"/>
              <a:t> Credits Demonstrate Classification</a:t>
            </a:r>
            <a:endParaRPr/>
          </a:p>
        </p:txBody>
      </p:sp>
      <p:pic>
        <p:nvPicPr>
          <p:cNvPr id="127" name="Google Shape;127;p21"/>
          <p:cNvPicPr preferRelativeResize="0"/>
          <p:nvPr/>
        </p:nvPicPr>
        <p:blipFill rotWithShape="1">
          <a:blip r:embed="rId3">
            <a:alphaModFix/>
          </a:blip>
          <a:srcRect b="0" l="0" r="0" t="0"/>
          <a:stretch/>
        </p:blipFill>
        <p:spPr>
          <a:xfrm>
            <a:off x="3200675" y="190975"/>
            <a:ext cx="4047291" cy="4838699"/>
          </a:xfrm>
          <a:prstGeom prst="rect">
            <a:avLst/>
          </a:prstGeom>
          <a:noFill/>
          <a:ln>
            <a:noFill/>
          </a:ln>
        </p:spPr>
      </p:pic>
      <p:sp>
        <p:nvSpPr>
          <p:cNvPr id="128" name="Google Shape;128;p21"/>
          <p:cNvSpPr/>
          <p:nvPr/>
        </p:nvSpPr>
        <p:spPr>
          <a:xfrm>
            <a:off x="5357750" y="1740925"/>
            <a:ext cx="162000" cy="1357800"/>
          </a:xfrm>
          <a:prstGeom prst="rect">
            <a:avLst/>
          </a:prstGeom>
          <a:no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21"/>
          <p:cNvCxnSpPr/>
          <p:nvPr/>
        </p:nvCxnSpPr>
        <p:spPr>
          <a:xfrm flipH="1" rot="10800000">
            <a:off x="1362300" y="1807925"/>
            <a:ext cx="4029300" cy="409500"/>
          </a:xfrm>
          <a:prstGeom prst="straightConnector1">
            <a:avLst/>
          </a:prstGeom>
          <a:noFill/>
          <a:ln cap="flat" cmpd="sng" w="28575">
            <a:solidFill>
              <a:srgbClr val="9900FF"/>
            </a:solidFill>
            <a:prstDash val="solid"/>
            <a:round/>
            <a:headEnd len="med" w="med" type="none"/>
            <a:tailEnd len="med" w="med" type="triangle"/>
          </a:ln>
        </p:spPr>
      </p:cxnSp>
      <p:sp>
        <p:nvSpPr>
          <p:cNvPr id="130" name="Google Shape;130;p21"/>
          <p:cNvSpPr txBox="1"/>
          <p:nvPr/>
        </p:nvSpPr>
        <p:spPr>
          <a:xfrm>
            <a:off x="153025" y="1428750"/>
            <a:ext cx="30000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column highlighted shows the credits you have earned each semester. At the bottom of the column you will find your total credits earned.</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Comp = Completed</a:t>
            </a:r>
            <a:endParaRPr sz="1000">
              <a:solidFill>
                <a:srgbClr val="FFFFFF"/>
              </a:solidFill>
            </a:endParaRPr>
          </a:p>
        </p:txBody>
      </p:sp>
      <p:pic>
        <p:nvPicPr>
          <p:cNvPr id="131" name="Google Shape;131;p21"/>
          <p:cNvPicPr preferRelativeResize="0"/>
          <p:nvPr/>
        </p:nvPicPr>
        <p:blipFill>
          <a:blip r:embed="rId4">
            <a:alphaModFix/>
          </a:blip>
          <a:stretch>
            <a:fillRect/>
          </a:stretch>
        </p:blipFill>
        <p:spPr>
          <a:xfrm>
            <a:off x="191125" y="2625925"/>
            <a:ext cx="2718501" cy="18306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title"/>
          </p:nvPr>
        </p:nvSpPr>
        <p:spPr>
          <a:xfrm>
            <a:off x="249025" y="5079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Your transcript tracks what you are working on.</a:t>
            </a:r>
            <a:endParaRPr/>
          </a:p>
        </p:txBody>
      </p:sp>
      <p:pic>
        <p:nvPicPr>
          <p:cNvPr id="137" name="Google Shape;137;p22"/>
          <p:cNvPicPr preferRelativeResize="0"/>
          <p:nvPr/>
        </p:nvPicPr>
        <p:blipFill rotWithShape="1">
          <a:blip r:embed="rId3">
            <a:alphaModFix/>
          </a:blip>
          <a:srcRect b="0" l="0" r="0" t="0"/>
          <a:stretch/>
        </p:blipFill>
        <p:spPr>
          <a:xfrm>
            <a:off x="3200675" y="190975"/>
            <a:ext cx="4047291" cy="4838699"/>
          </a:xfrm>
          <a:prstGeom prst="rect">
            <a:avLst/>
          </a:prstGeom>
          <a:noFill/>
          <a:ln>
            <a:noFill/>
          </a:ln>
        </p:spPr>
      </p:pic>
      <p:sp>
        <p:nvSpPr>
          <p:cNvPr id="138" name="Google Shape;138;p22"/>
          <p:cNvSpPr/>
          <p:nvPr/>
        </p:nvSpPr>
        <p:spPr>
          <a:xfrm>
            <a:off x="5548250" y="1750450"/>
            <a:ext cx="162000" cy="1357800"/>
          </a:xfrm>
          <a:prstGeom prst="rect">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9" name="Google Shape;139;p22"/>
          <p:cNvCxnSpPr/>
          <p:nvPr/>
        </p:nvCxnSpPr>
        <p:spPr>
          <a:xfrm flipH="1" rot="10800000">
            <a:off x="1614700" y="1793725"/>
            <a:ext cx="3962700" cy="552300"/>
          </a:xfrm>
          <a:prstGeom prst="straightConnector1">
            <a:avLst/>
          </a:prstGeom>
          <a:noFill/>
          <a:ln cap="flat" cmpd="sng" w="28575">
            <a:solidFill>
              <a:schemeClr val="accent4"/>
            </a:solidFill>
            <a:prstDash val="solid"/>
            <a:round/>
            <a:headEnd len="med" w="med" type="none"/>
            <a:tailEnd len="med" w="med" type="triangle"/>
          </a:ln>
        </p:spPr>
      </p:cxnSp>
      <p:sp>
        <p:nvSpPr>
          <p:cNvPr id="140" name="Google Shape;140;p22"/>
          <p:cNvSpPr txBox="1"/>
          <p:nvPr/>
        </p:nvSpPr>
        <p:spPr>
          <a:xfrm>
            <a:off x="153025" y="1428750"/>
            <a:ext cx="300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rPr>
              <a:t>The highlighted column shows the classes that you are </a:t>
            </a:r>
            <a:r>
              <a:rPr lang="en" sz="1000">
                <a:solidFill>
                  <a:srgbClr val="FFFFFF"/>
                </a:solidFill>
              </a:rPr>
              <a:t>currently</a:t>
            </a:r>
            <a:r>
              <a:rPr lang="en" sz="1000">
                <a:solidFill>
                  <a:srgbClr val="FFFFFF"/>
                </a:solidFill>
              </a:rPr>
              <a:t> enrolled in.</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t/>
            </a:r>
            <a:endParaRPr sz="1000">
              <a:solidFill>
                <a:srgbClr val="FFFFFF"/>
              </a:solidFill>
            </a:endParaRPr>
          </a:p>
          <a:p>
            <a:pPr indent="0" lvl="0" marL="0" rtl="0" algn="l">
              <a:spcBef>
                <a:spcPts val="0"/>
              </a:spcBef>
              <a:spcAft>
                <a:spcPts val="0"/>
              </a:spcAft>
              <a:buNone/>
            </a:pPr>
            <a:r>
              <a:rPr lang="en" sz="1000">
                <a:solidFill>
                  <a:srgbClr val="FFFFFF"/>
                </a:solidFill>
              </a:rPr>
              <a:t>WIP = Work In Progress</a:t>
            </a:r>
            <a:endParaRPr sz="10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249025" y="5079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Graduation Planning</a:t>
            </a:r>
            <a:endParaRPr/>
          </a:p>
        </p:txBody>
      </p:sp>
      <p:pic>
        <p:nvPicPr>
          <p:cNvPr id="146" name="Google Shape;146;p23"/>
          <p:cNvPicPr preferRelativeResize="0"/>
          <p:nvPr/>
        </p:nvPicPr>
        <p:blipFill rotWithShape="1">
          <a:blip r:embed="rId3">
            <a:alphaModFix/>
          </a:blip>
          <a:srcRect b="0" l="0" r="0" t="0"/>
          <a:stretch/>
        </p:blipFill>
        <p:spPr>
          <a:xfrm>
            <a:off x="3200675" y="190975"/>
            <a:ext cx="4047291" cy="4838699"/>
          </a:xfrm>
          <a:prstGeom prst="rect">
            <a:avLst/>
          </a:prstGeom>
          <a:noFill/>
          <a:ln>
            <a:noFill/>
          </a:ln>
        </p:spPr>
      </p:pic>
      <p:sp>
        <p:nvSpPr>
          <p:cNvPr id="147" name="Google Shape;147;p23"/>
          <p:cNvSpPr/>
          <p:nvPr/>
        </p:nvSpPr>
        <p:spPr>
          <a:xfrm>
            <a:off x="5695875" y="1750450"/>
            <a:ext cx="162000" cy="1357800"/>
          </a:xfrm>
          <a:prstGeom prst="rect">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23"/>
          <p:cNvCxnSpPr/>
          <p:nvPr/>
        </p:nvCxnSpPr>
        <p:spPr>
          <a:xfrm flipH="1" rot="10800000">
            <a:off x="2812475" y="1838525"/>
            <a:ext cx="2883000" cy="74100"/>
          </a:xfrm>
          <a:prstGeom prst="straightConnector1">
            <a:avLst/>
          </a:prstGeom>
          <a:noFill/>
          <a:ln cap="flat" cmpd="sng" w="28575">
            <a:solidFill>
              <a:schemeClr val="accent6"/>
            </a:solidFill>
            <a:prstDash val="solid"/>
            <a:round/>
            <a:headEnd len="med" w="med" type="none"/>
            <a:tailEnd len="med" w="med" type="triangle"/>
          </a:ln>
        </p:spPr>
      </p:cxnSp>
      <p:sp>
        <p:nvSpPr>
          <p:cNvPr id="149" name="Google Shape;149;p23"/>
          <p:cNvSpPr txBox="1"/>
          <p:nvPr/>
        </p:nvSpPr>
        <p:spPr>
          <a:xfrm>
            <a:off x="153025" y="1319225"/>
            <a:ext cx="2933400" cy="364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FFFFFF"/>
                </a:solidFill>
              </a:rPr>
              <a:t>The highlighted column shows the classes you still need in order to earn your SHS High School Diploma.</a:t>
            </a:r>
            <a:endParaRPr sz="900">
              <a:solidFill>
                <a:srgbClr val="FFFFFF"/>
              </a:solidFill>
            </a:endParaRPr>
          </a:p>
          <a:p>
            <a:pPr indent="0" lvl="0" marL="0" rtl="0" algn="l">
              <a:spcBef>
                <a:spcPts val="0"/>
              </a:spcBef>
              <a:spcAft>
                <a:spcPts val="0"/>
              </a:spcAft>
              <a:buNone/>
            </a:pPr>
            <a:r>
              <a:t/>
            </a:r>
            <a:endParaRPr sz="900">
              <a:solidFill>
                <a:srgbClr val="FFFFFF"/>
              </a:solidFill>
            </a:endParaRPr>
          </a:p>
          <a:p>
            <a:pPr indent="0" lvl="0" marL="0" rtl="0" algn="l">
              <a:spcBef>
                <a:spcPts val="0"/>
              </a:spcBef>
              <a:spcAft>
                <a:spcPts val="0"/>
              </a:spcAft>
              <a:buNone/>
            </a:pPr>
            <a:r>
              <a:rPr lang="en" sz="900">
                <a:solidFill>
                  <a:srgbClr val="FFFFFF"/>
                </a:solidFill>
              </a:rPr>
              <a:t>Need = Classes you will need to register for in the future.</a:t>
            </a:r>
            <a:endParaRPr sz="900">
              <a:solidFill>
                <a:srgbClr val="FFFFFF"/>
              </a:solidFill>
            </a:endParaRPr>
          </a:p>
          <a:p>
            <a:pPr indent="0" lvl="0" marL="0" rtl="0" algn="l">
              <a:spcBef>
                <a:spcPts val="0"/>
              </a:spcBef>
              <a:spcAft>
                <a:spcPts val="0"/>
              </a:spcAft>
              <a:buNone/>
            </a:pPr>
            <a:r>
              <a:t/>
            </a:r>
            <a:endParaRPr sz="900">
              <a:solidFill>
                <a:srgbClr val="FFFFFF"/>
              </a:solidFill>
            </a:endParaRPr>
          </a:p>
          <a:p>
            <a:pPr indent="0" lvl="0" marL="0" rtl="0" algn="l">
              <a:spcBef>
                <a:spcPts val="0"/>
              </a:spcBef>
              <a:spcAft>
                <a:spcPts val="0"/>
              </a:spcAft>
              <a:buNone/>
            </a:pPr>
            <a:r>
              <a:rPr lang="en" sz="800">
                <a:solidFill>
                  <a:srgbClr val="FFFFFF"/>
                </a:solidFill>
              </a:rPr>
              <a:t>If you earned an F or N you did not earn credit for the course.  Your credit recovery will be listed in the Need column.  However, you will need to pay close attention to which semester you will need to recover for each class (eg. S1, S2, or both).</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Credit Recovery is offered by APS in the summer. </a:t>
            </a:r>
            <a:endParaRPr sz="800">
              <a:solidFill>
                <a:srgbClr val="FFFFFF"/>
              </a:solidFill>
            </a:endParaRPr>
          </a:p>
          <a:p>
            <a:pPr indent="0" lvl="0" marL="0" rtl="0" algn="l">
              <a:spcBef>
                <a:spcPts val="0"/>
              </a:spcBef>
              <a:spcAft>
                <a:spcPts val="0"/>
              </a:spcAft>
              <a:buNone/>
            </a:pPr>
            <a:r>
              <a:rPr lang="en" sz="800">
                <a:solidFill>
                  <a:srgbClr val="FFFFFF"/>
                </a:solidFill>
              </a:rPr>
              <a:t>Registration usually opens mid-end April.  Information will post on our school website when the registration window opens.</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We have limited space in our eCad Labs during the school year. These recovery classes are free.  They are typically </a:t>
            </a:r>
            <a:r>
              <a:rPr lang="en" sz="800">
                <a:solidFill>
                  <a:srgbClr val="FFFFFF"/>
                </a:solidFill>
              </a:rPr>
              <a:t>reserved</a:t>
            </a:r>
            <a:r>
              <a:rPr lang="en" sz="800">
                <a:solidFill>
                  <a:srgbClr val="FFFFFF"/>
                </a:solidFill>
              </a:rPr>
              <a:t> for Juniors and Seniors.</a:t>
            </a:r>
            <a:endParaRPr sz="800">
              <a:solidFill>
                <a:srgbClr val="FFFFFF"/>
              </a:solidFill>
            </a:endParaRPr>
          </a:p>
          <a:p>
            <a:pPr indent="0" lvl="0" marL="0" rtl="0" algn="l">
              <a:spcBef>
                <a:spcPts val="0"/>
              </a:spcBef>
              <a:spcAft>
                <a:spcPts val="0"/>
              </a:spcAft>
              <a:buNone/>
            </a:pPr>
            <a:r>
              <a:t/>
            </a:r>
            <a:endParaRPr sz="800">
              <a:solidFill>
                <a:srgbClr val="FFFFFF"/>
              </a:solidFill>
            </a:endParaRPr>
          </a:p>
          <a:p>
            <a:pPr indent="0" lvl="0" marL="0" rtl="0" algn="l">
              <a:spcBef>
                <a:spcPts val="0"/>
              </a:spcBef>
              <a:spcAft>
                <a:spcPts val="0"/>
              </a:spcAft>
              <a:buNone/>
            </a:pPr>
            <a:r>
              <a:rPr lang="en" sz="800">
                <a:solidFill>
                  <a:srgbClr val="FFFFFF"/>
                </a:solidFill>
              </a:rPr>
              <a:t>Students also have the option to take eCad/Edgenuity classes </a:t>
            </a:r>
            <a:r>
              <a:rPr lang="en" sz="800">
                <a:solidFill>
                  <a:srgbClr val="FFFFFF"/>
                </a:solidFill>
              </a:rPr>
              <a:t>independently</a:t>
            </a:r>
            <a:r>
              <a:rPr lang="en" sz="800">
                <a:solidFill>
                  <a:srgbClr val="FFFFFF"/>
                </a:solidFill>
              </a:rPr>
              <a:t> for $25 per semester.  However, students must be able to balance the online class as well as their current course work.</a:t>
            </a:r>
            <a:endParaRPr sz="800">
              <a:solidFill>
                <a:srgbClr val="FFFFFF"/>
              </a:solidFill>
            </a:endParaRPr>
          </a:p>
          <a:p>
            <a:pPr indent="0" lvl="0" marL="0" rtl="0" algn="l">
              <a:spcBef>
                <a:spcPts val="0"/>
              </a:spcBef>
              <a:spcAft>
                <a:spcPts val="0"/>
              </a:spcAft>
              <a:buNone/>
            </a:pPr>
            <a:r>
              <a:t/>
            </a:r>
            <a:endParaRPr sz="900">
              <a:solidFill>
                <a:srgbClr val="FFFFFF"/>
              </a:solidFill>
            </a:endParaRPr>
          </a:p>
          <a:p>
            <a:pPr indent="0" lvl="0" marL="0" rtl="0" algn="l">
              <a:spcBef>
                <a:spcPts val="0"/>
              </a:spcBef>
              <a:spcAft>
                <a:spcPts val="0"/>
              </a:spcAft>
              <a:buNone/>
            </a:pPr>
            <a:r>
              <a:t/>
            </a:r>
            <a:endParaRPr sz="10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201400" y="190975"/>
            <a:ext cx="2808000" cy="755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Grade Point Average</a:t>
            </a:r>
            <a:endParaRPr/>
          </a:p>
        </p:txBody>
      </p:sp>
      <p:pic>
        <p:nvPicPr>
          <p:cNvPr id="155" name="Google Shape;155;p24"/>
          <p:cNvPicPr preferRelativeResize="0"/>
          <p:nvPr/>
        </p:nvPicPr>
        <p:blipFill rotWithShape="1">
          <a:blip r:embed="rId3">
            <a:alphaModFix/>
          </a:blip>
          <a:srcRect b="0" l="0" r="0" t="0"/>
          <a:stretch/>
        </p:blipFill>
        <p:spPr>
          <a:xfrm>
            <a:off x="3200675" y="190975"/>
            <a:ext cx="4047291" cy="4838699"/>
          </a:xfrm>
          <a:prstGeom prst="rect">
            <a:avLst/>
          </a:prstGeom>
          <a:noFill/>
          <a:ln>
            <a:noFill/>
          </a:ln>
        </p:spPr>
      </p:pic>
      <p:cxnSp>
        <p:nvCxnSpPr>
          <p:cNvPr id="156" name="Google Shape;156;p24"/>
          <p:cNvCxnSpPr/>
          <p:nvPr/>
        </p:nvCxnSpPr>
        <p:spPr>
          <a:xfrm>
            <a:off x="2702979" y="3434367"/>
            <a:ext cx="1252500" cy="292500"/>
          </a:xfrm>
          <a:prstGeom prst="straightConnector1">
            <a:avLst/>
          </a:prstGeom>
          <a:noFill/>
          <a:ln cap="flat" cmpd="sng" w="28575">
            <a:solidFill>
              <a:srgbClr val="00FF00"/>
            </a:solidFill>
            <a:prstDash val="solid"/>
            <a:round/>
            <a:headEnd len="med" w="med" type="none"/>
            <a:tailEnd len="med" w="med" type="triangle"/>
          </a:ln>
        </p:spPr>
      </p:cxnSp>
      <p:sp>
        <p:nvSpPr>
          <p:cNvPr id="157" name="Google Shape;157;p24"/>
          <p:cNvSpPr txBox="1"/>
          <p:nvPr/>
        </p:nvSpPr>
        <p:spPr>
          <a:xfrm>
            <a:off x="153025" y="1428750"/>
            <a:ext cx="3000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0">
              <a:solidFill>
                <a:srgbClr val="FFFFFF"/>
              </a:solidFill>
            </a:endParaRPr>
          </a:p>
        </p:txBody>
      </p:sp>
      <p:sp>
        <p:nvSpPr>
          <p:cNvPr id="158" name="Google Shape;158;p24"/>
          <p:cNvSpPr/>
          <p:nvPr/>
        </p:nvSpPr>
        <p:spPr>
          <a:xfrm>
            <a:off x="3860125" y="3681900"/>
            <a:ext cx="781200" cy="404700"/>
          </a:xfrm>
          <a:prstGeom prst="ellipse">
            <a:avLst/>
          </a:prstGeom>
          <a:noFill/>
          <a:ln cap="flat" cmpd="sng" w="28575">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4"/>
          <p:cNvSpPr txBox="1"/>
          <p:nvPr/>
        </p:nvSpPr>
        <p:spPr>
          <a:xfrm>
            <a:off x="178825" y="946675"/>
            <a:ext cx="2743200" cy="43623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1200">
                <a:solidFill>
                  <a:srgbClr val="FFFFFF"/>
                </a:solidFill>
                <a:latin typeface="Calibri"/>
                <a:ea typeface="Calibri"/>
                <a:cs typeface="Calibri"/>
                <a:sym typeface="Calibri"/>
              </a:rPr>
              <a:t>Your grade point average (GPA) is calculated by dividing the total amount of grade points earned by the total amount of credit hours attempted. Your grade point average may range from 0.0 to a 4.0. (AP, Honors, and IB add .025 to the cumulative GPA for each semester earned).</a:t>
            </a:r>
            <a:endParaRPr sz="12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t/>
            </a:r>
            <a:endParaRPr sz="12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sz="1200">
                <a:solidFill>
                  <a:srgbClr val="FFFFFF"/>
                </a:solidFill>
                <a:latin typeface="Calibri"/>
                <a:ea typeface="Calibri"/>
                <a:cs typeface="Calibri"/>
                <a:sym typeface="Calibri"/>
              </a:rPr>
              <a:t>Weighted = GPA with </a:t>
            </a:r>
            <a:r>
              <a:rPr lang="en" sz="1200">
                <a:solidFill>
                  <a:srgbClr val="FFFFFF"/>
                </a:solidFill>
                <a:latin typeface="Calibri"/>
                <a:ea typeface="Calibri"/>
                <a:cs typeface="Calibri"/>
                <a:sym typeface="Calibri"/>
              </a:rPr>
              <a:t>additional</a:t>
            </a:r>
            <a:r>
              <a:rPr lang="en" sz="1200">
                <a:solidFill>
                  <a:srgbClr val="FFFFFF"/>
                </a:solidFill>
                <a:latin typeface="Calibri"/>
                <a:ea typeface="Calibri"/>
                <a:cs typeface="Calibri"/>
                <a:sym typeface="Calibri"/>
              </a:rPr>
              <a:t> .025 points added for each AP, Honors, or IB class taken.</a:t>
            </a:r>
            <a:endParaRPr sz="12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t/>
            </a:r>
            <a:endParaRPr sz="12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sz="1200">
                <a:solidFill>
                  <a:srgbClr val="FFFFFF"/>
                </a:solidFill>
                <a:latin typeface="Calibri"/>
                <a:ea typeface="Calibri"/>
                <a:cs typeface="Calibri"/>
                <a:sym typeface="Calibri"/>
              </a:rPr>
              <a:t>Flat = The GPA calculated on the 4 Point Scale.</a:t>
            </a:r>
            <a:endParaRPr sz="12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t/>
            </a:r>
            <a:endParaRPr sz="800">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A= 4</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B= 3</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C= 2</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D= 1</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F= 0 (No Credit)</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N= (No Credit)</a:t>
            </a:r>
            <a:endParaRPr>
              <a:solidFill>
                <a:srgbClr val="FFFFFF"/>
              </a:solidFill>
              <a:latin typeface="Calibri"/>
              <a:ea typeface="Calibri"/>
              <a:cs typeface="Calibri"/>
              <a:sym typeface="Calibri"/>
            </a:endParaRPr>
          </a:p>
          <a:p>
            <a:pPr indent="0" lvl="0" marL="0" rtl="0" algn="l">
              <a:lnSpc>
                <a:spcPct val="90000"/>
              </a:lnSpc>
              <a:spcBef>
                <a:spcPts val="0"/>
              </a:spcBef>
              <a:spcAft>
                <a:spcPts val="0"/>
              </a:spcAft>
              <a:buNone/>
            </a:pPr>
            <a:r>
              <a:rPr lang="en">
                <a:solidFill>
                  <a:srgbClr val="FFFFFF"/>
                </a:solidFill>
                <a:latin typeface="Calibri"/>
                <a:ea typeface="Calibri"/>
                <a:cs typeface="Calibri"/>
                <a:sym typeface="Calibri"/>
              </a:rPr>
              <a:t>P= Pass</a:t>
            </a:r>
            <a:endParaRPr>
              <a:solidFill>
                <a:srgbClr val="FFFFFF"/>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