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2.xml" ContentType="application/vnd.openxmlformats-officedocument.drawingml.char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76" r:id="rId1"/>
    <p:sldMasterId id="2147484248" r:id="rId2"/>
  </p:sldMasterIdLst>
  <p:notesMasterIdLst>
    <p:notesMasterId r:id="rId18"/>
  </p:notesMasterIdLst>
  <p:handoutMasterIdLst>
    <p:handoutMasterId r:id="rId19"/>
  </p:handoutMasterIdLst>
  <p:sldIdLst>
    <p:sldId id="314" r:id="rId3"/>
    <p:sldId id="325" r:id="rId4"/>
    <p:sldId id="345" r:id="rId5"/>
    <p:sldId id="326" r:id="rId6"/>
    <p:sldId id="348" r:id="rId7"/>
    <p:sldId id="337" r:id="rId8"/>
    <p:sldId id="347" r:id="rId9"/>
    <p:sldId id="341" r:id="rId10"/>
    <p:sldId id="349" r:id="rId11"/>
    <p:sldId id="351" r:id="rId12"/>
    <p:sldId id="329" r:id="rId13"/>
    <p:sldId id="334" r:id="rId14"/>
    <p:sldId id="350" r:id="rId15"/>
    <p:sldId id="352" r:id="rId16"/>
    <p:sldId id="346" r:id="rId17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0C0"/>
    <a:srgbClr val="2C843D"/>
    <a:srgbClr val="FF7171"/>
    <a:srgbClr val="2D7519"/>
    <a:srgbClr val="E6AF00"/>
    <a:srgbClr val="C8C42A"/>
    <a:srgbClr val="E1B90D"/>
    <a:srgbClr val="FF7575"/>
    <a:srgbClr val="343F7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88" autoAdjust="0"/>
    <p:restoredTop sz="94017" autoAdjust="0"/>
  </p:normalViewPr>
  <p:slideViewPr>
    <p:cSldViewPr>
      <p:cViewPr>
        <p:scale>
          <a:sx n="60" d="100"/>
          <a:sy n="60" d="100"/>
        </p:scale>
        <p:origin x="-1698" y="-7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300"/>
    </p:cViewPr>
  </p:sorterViewPr>
  <p:notesViewPr>
    <p:cSldViewPr>
      <p:cViewPr varScale="1">
        <p:scale>
          <a:sx n="87" d="100"/>
          <a:sy n="87" d="100"/>
        </p:scale>
        <p:origin x="3786" y="6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piizuka\Desktop\Board%20Presentations%20Finance%202016\unaudited%20actuals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piizuka\Desktop\Board%20Presentations%20Finance%202016\unaudited%20actual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Revenue</a:t>
            </a:r>
          </a:p>
          <a:p>
            <a:pPr>
              <a:defRPr/>
            </a:pPr>
            <a:r>
              <a:rPr lang="en-US"/>
              <a:t>Total $63,629,159</a:t>
            </a:r>
          </a:p>
        </c:rich>
      </c:tx>
      <c:layout/>
      <c:overlay val="1"/>
    </c:title>
    <c:autoTitleDeleted val="0"/>
    <c:view3D>
      <c:rotX val="30"/>
      <c:rotY val="13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6858414894399881"/>
          <c:y val="0.28591396414431247"/>
          <c:w val="0.69086526026521944"/>
          <c:h val="0.67379288856498576"/>
        </c:manualLayout>
      </c:layout>
      <c:pie3DChart>
        <c:varyColors val="1"/>
        <c:ser>
          <c:idx val="0"/>
          <c:order val="0"/>
          <c:explosion val="24"/>
          <c:dPt>
            <c:idx val="0"/>
            <c:bubble3D val="0"/>
            <c:explosion val="28"/>
          </c:dPt>
          <c:dLbls>
            <c:dLbl>
              <c:idx val="0"/>
              <c:layout>
                <c:manualLayout>
                  <c:x val="-3.4261455416041947E-2"/>
                  <c:y val="5.1673822462333055E-2"/>
                </c:manualLayout>
              </c:layout>
              <c:tx>
                <c:rich>
                  <a:bodyPr/>
                  <a:lstStyle/>
                  <a:p>
                    <a:r>
                      <a:rPr lang="en-US" sz="2000" dirty="0"/>
                      <a:t>LCFF 
</a:t>
                    </a:r>
                    <a:r>
                      <a:rPr lang="en-US" sz="2000" dirty="0" smtClean="0"/>
                      <a:t>$53,534,513 </a:t>
                    </a:r>
                    <a:r>
                      <a:rPr lang="en-US" sz="2000" dirty="0"/>
                      <a:t>
</a:t>
                    </a:r>
                    <a:r>
                      <a:rPr lang="en-US" sz="2000" dirty="0" smtClean="0"/>
                      <a:t>84%</a:t>
                    </a:r>
                    <a:endParaRPr lang="en-US" sz="2000" dirty="0"/>
                  </a:p>
                </c:rich>
              </c:tx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</c:dLbl>
            <c:dLbl>
              <c:idx val="1"/>
              <c:layout>
                <c:manualLayout>
                  <c:x val="2.1738293227365271E-2"/>
                  <c:y val="-0.14348947906935361"/>
                </c:manualLayout>
              </c:layout>
              <c:tx>
                <c:rich>
                  <a:bodyPr/>
                  <a:lstStyle/>
                  <a:p>
                    <a:r>
                      <a:rPr lang="en-US" sz="2000" b="0" dirty="0"/>
                      <a:t>Federal</a:t>
                    </a:r>
                  </a:p>
                  <a:p>
                    <a:r>
                      <a:rPr lang="en-US" sz="2000" b="0" dirty="0" smtClean="0"/>
                      <a:t>$2,260,001 </a:t>
                    </a:r>
                    <a:r>
                      <a:rPr lang="en-US" sz="2000" b="0" dirty="0"/>
                      <a:t>
</a:t>
                    </a:r>
                    <a:r>
                      <a:rPr lang="en-US" sz="2000" b="0" dirty="0" smtClean="0"/>
                      <a:t>3.5%</a:t>
                    </a:r>
                    <a:endParaRPr lang="en-US" sz="2000" b="0" dirty="0"/>
                  </a:p>
                </c:rich>
              </c:tx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</c:dLbl>
            <c:dLbl>
              <c:idx val="2"/>
              <c:layout>
                <c:manualLayout>
                  <c:x val="3.0813893590404116E-2"/>
                  <c:y val="2.1835490902620224E-2"/>
                </c:manualLayout>
              </c:layout>
              <c:tx>
                <c:rich>
                  <a:bodyPr/>
                  <a:lstStyle/>
                  <a:p>
                    <a:r>
                      <a:rPr lang="en-US" sz="2000" dirty="0" smtClean="0"/>
                      <a:t>State 
$3,466,515 
5.5%</a:t>
                    </a:r>
                    <a:endParaRPr lang="en-US" sz="2000" dirty="0"/>
                  </a:p>
                </c:rich>
              </c:tx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</c:dLbl>
            <c:dLbl>
              <c:idx val="3"/>
              <c:layout>
                <c:manualLayout>
                  <c:x val="-0.12970392402418504"/>
                  <c:y val="0.11803989290071136"/>
                </c:manualLayout>
              </c:layout>
              <c:tx>
                <c:rich>
                  <a:bodyPr/>
                  <a:lstStyle/>
                  <a:p>
                    <a:r>
                      <a:rPr lang="en-US" sz="2000" dirty="0" smtClean="0"/>
                      <a:t>Local</a:t>
                    </a:r>
                    <a:r>
                      <a:rPr lang="en-US" sz="2000" dirty="0"/>
                      <a:t>
$</a:t>
                    </a:r>
                    <a:r>
                      <a:rPr lang="en-US" sz="2000" dirty="0" smtClean="0"/>
                      <a:t>4,368,130 </a:t>
                    </a:r>
                    <a:r>
                      <a:rPr lang="en-US" sz="2000" dirty="0"/>
                      <a:t>
7%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</c:dLbl>
            <c:showLegendKey val="0"/>
            <c:showVal val="1"/>
            <c:showCatName val="1"/>
            <c:showSerName val="0"/>
            <c:showPercent val="1"/>
            <c:showBubbleSize val="0"/>
            <c:separator>
</c:separator>
            <c:showLeaderLines val="1"/>
          </c:dLbls>
          <c:cat>
            <c:strRef>
              <c:f>Sheet1!$B$5:$B$8</c:f>
              <c:strCache>
                <c:ptCount val="4"/>
                <c:pt idx="0">
                  <c:v>LCFF </c:v>
                </c:pt>
                <c:pt idx="1">
                  <c:v>Federal </c:v>
                </c:pt>
                <c:pt idx="2">
                  <c:v>State </c:v>
                </c:pt>
                <c:pt idx="3">
                  <c:v>Local</c:v>
                </c:pt>
              </c:strCache>
            </c:strRef>
          </c:cat>
          <c:val>
            <c:numRef>
              <c:f>Sheet1!$C$5:$C$8</c:f>
              <c:numCache>
                <c:formatCode>"$"#,##0_);[Red]\("$"#,##0\)</c:formatCode>
                <c:ptCount val="4"/>
                <c:pt idx="0">
                  <c:v>52677642</c:v>
                </c:pt>
                <c:pt idx="1">
                  <c:v>2043643</c:v>
                </c:pt>
                <c:pt idx="2">
                  <c:v>3557147</c:v>
                </c:pt>
                <c:pt idx="3">
                  <c:v>4678617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 sz="2800" dirty="0"/>
              <a:t>EXPENDITURES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 sz="2800" b="1" dirty="0" smtClean="0">
                <a:effectLst/>
              </a:rPr>
              <a:t>$65,887,211</a:t>
            </a:r>
            <a:endParaRPr lang="en-US" sz="2800" dirty="0">
              <a:effectLst/>
            </a:endParaRP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 dirty="0"/>
          </a:p>
        </c:rich>
      </c:tx>
      <c:layout>
        <c:manualLayout>
          <c:xMode val="edge"/>
          <c:yMode val="edge"/>
          <c:x val="0.35458532469507198"/>
          <c:y val="0"/>
        </c:manualLayout>
      </c:layout>
      <c:overlay val="1"/>
    </c:title>
    <c:autoTitleDeleted val="0"/>
    <c:view3D>
      <c:rotX val="30"/>
      <c:rotY val="13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283015560199996"/>
          <c:y val="0.23007470220068646"/>
          <c:w val="0.74415525018857687"/>
          <c:h val="0.72868362608520088"/>
        </c:manualLayout>
      </c:layout>
      <c:pie3DChart>
        <c:varyColors val="1"/>
        <c:ser>
          <c:idx val="0"/>
          <c:order val="0"/>
          <c:explosion val="25"/>
          <c:dLbls>
            <c:dLbl>
              <c:idx val="0"/>
              <c:layout>
                <c:manualLayout>
                  <c:x val="-0.12903570885521173"/>
                  <c:y val="-0.10512820512820523"/>
                </c:manualLayout>
              </c:layout>
              <c:tx>
                <c:rich>
                  <a:bodyPr/>
                  <a:lstStyle/>
                  <a:p>
                    <a:r>
                      <a:rPr lang="en-US" sz="2000" dirty="0" smtClean="0"/>
                      <a:t>Certificated</a:t>
                    </a:r>
                    <a:r>
                      <a:rPr lang="en-US" sz="2000" baseline="0" dirty="0" smtClean="0"/>
                      <a:t> Salaries</a:t>
                    </a:r>
                    <a:r>
                      <a:rPr lang="en-US" sz="2000" dirty="0"/>
                      <a:t>
</a:t>
                    </a:r>
                    <a:r>
                      <a:rPr lang="en-US" sz="2000" dirty="0" smtClean="0"/>
                      <a:t>$26,977,891</a:t>
                    </a:r>
                  </a:p>
                  <a:p>
                    <a:r>
                      <a:rPr lang="en-US" sz="2000" dirty="0" smtClean="0"/>
                      <a:t>41%</a:t>
                    </a:r>
                    <a:endParaRPr lang="en-US" sz="2000" dirty="0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</c:dLbl>
            <c:dLbl>
              <c:idx val="1"/>
              <c:layout>
                <c:manualLayout>
                  <c:x val="-0.12302125734961557"/>
                  <c:y val="7.9153846881256762E-2"/>
                </c:manualLayout>
              </c:layout>
              <c:tx>
                <c:rich>
                  <a:bodyPr/>
                  <a:lstStyle/>
                  <a:p>
                    <a:r>
                      <a:rPr lang="en-US" sz="2000" dirty="0" smtClean="0"/>
                      <a:t>Classified </a:t>
                    </a:r>
                    <a:r>
                      <a:rPr lang="en-US" sz="2000" dirty="0" err="1" smtClean="0"/>
                      <a:t>Slalaries</a:t>
                    </a:r>
                    <a:r>
                      <a:rPr lang="en-US" sz="2000" dirty="0"/>
                      <a:t>
</a:t>
                    </a:r>
                    <a:r>
                      <a:rPr lang="en-US" sz="2000" dirty="0" smtClean="0"/>
                      <a:t>$10,846,383 </a:t>
                    </a:r>
                    <a:r>
                      <a:rPr lang="en-US" sz="2000" dirty="0"/>
                      <a:t>
</a:t>
                    </a:r>
                    <a:r>
                      <a:rPr lang="en-US" sz="2000" dirty="0" smtClean="0"/>
                      <a:t>16.5%</a:t>
                    </a:r>
                    <a:endParaRPr lang="en-US" sz="2000" dirty="0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</c:dLbl>
            <c:dLbl>
              <c:idx val="2"/>
              <c:layout>
                <c:manualLayout>
                  <c:x val="-7.6505090866355414E-3"/>
                  <c:y val="-2.9923721739519155E-2"/>
                </c:manualLayout>
              </c:layout>
              <c:tx>
                <c:rich>
                  <a:bodyPr/>
                  <a:lstStyle/>
                  <a:p>
                    <a:r>
                      <a:rPr lang="en-US" sz="2000" dirty="0"/>
                      <a:t>Benefits
</a:t>
                    </a:r>
                    <a:r>
                      <a:rPr lang="en-US" sz="2000" dirty="0" smtClean="0"/>
                      <a:t>$16,489,417 </a:t>
                    </a:r>
                    <a:r>
                      <a:rPr lang="en-US" sz="2000" dirty="0"/>
                      <a:t>
25%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</c:dLbl>
            <c:dLbl>
              <c:idx val="3"/>
              <c:layout>
                <c:manualLayout>
                  <c:x val="-1.7616142622606367E-2"/>
                  <c:y val="-8.9548511443458406E-2"/>
                </c:manualLayout>
              </c:layout>
              <c:tx>
                <c:rich>
                  <a:bodyPr/>
                  <a:lstStyle/>
                  <a:p>
                    <a:r>
                      <a:rPr lang="en-US" sz="2000" dirty="0"/>
                      <a:t>Supplies
</a:t>
                    </a:r>
                    <a:r>
                      <a:rPr lang="en-US" sz="2000" dirty="0" smtClean="0"/>
                      <a:t>$2,088,305 </a:t>
                    </a:r>
                    <a:r>
                      <a:rPr lang="en-US" sz="2000" dirty="0"/>
                      <a:t>
3%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</c:dLbl>
            <c:dLbl>
              <c:idx val="4"/>
              <c:layout>
                <c:manualLayout>
                  <c:x val="4.5437334343052986E-3"/>
                  <c:y val="4.8929739551786797E-2"/>
                </c:manualLayout>
              </c:layout>
              <c:tx>
                <c:rich>
                  <a:bodyPr/>
                  <a:lstStyle/>
                  <a:p>
                    <a:r>
                      <a:rPr lang="en-US" sz="2000" dirty="0"/>
                      <a:t>Services
</a:t>
                    </a:r>
                    <a:r>
                      <a:rPr lang="en-US" sz="2000" dirty="0" smtClean="0"/>
                      <a:t>$8,177,975 </a:t>
                    </a:r>
                    <a:r>
                      <a:rPr lang="en-US" sz="2000" dirty="0"/>
                      <a:t>
</a:t>
                    </a:r>
                    <a:r>
                      <a:rPr lang="en-US" sz="2000" dirty="0" smtClean="0"/>
                      <a:t>12.5%</a:t>
                    </a:r>
                    <a:endParaRPr lang="en-US" sz="2000" dirty="0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</c:dLbl>
            <c:dLbl>
              <c:idx val="5"/>
              <c:layout>
                <c:manualLayout>
                  <c:x val="-3.766478342749529E-3"/>
                  <c:y val="0.1359157177002718"/>
                </c:manualLayout>
              </c:layout>
              <c:tx>
                <c:rich>
                  <a:bodyPr/>
                  <a:lstStyle/>
                  <a:p>
                    <a:r>
                      <a:rPr lang="en-US" sz="2000" dirty="0" smtClean="0"/>
                      <a:t> Outlay Capital</a:t>
                    </a:r>
                    <a:r>
                      <a:rPr lang="en-US" sz="2000" dirty="0"/>
                      <a:t>
</a:t>
                    </a:r>
                    <a:r>
                      <a:rPr lang="en-US" sz="2000" dirty="0" smtClean="0"/>
                      <a:t>$87,500</a:t>
                    </a:r>
                    <a:r>
                      <a:rPr lang="en-US" sz="2000" dirty="0"/>
                      <a:t>
0%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</c:dLbl>
            <c:dLbl>
              <c:idx val="6"/>
              <c:layout>
                <c:manualLayout>
                  <c:x val="-0.17628719734531478"/>
                  <c:y val="0.10584596701531712"/>
                </c:manualLayout>
              </c:layout>
              <c:tx>
                <c:rich>
                  <a:bodyPr/>
                  <a:lstStyle/>
                  <a:p>
                    <a:r>
                      <a:rPr lang="en-US" sz="2000" dirty="0"/>
                      <a:t>Transfers
</a:t>
                    </a:r>
                    <a:r>
                      <a:rPr lang="en-US" sz="2000" dirty="0" smtClean="0"/>
                      <a:t>$1,360,542 </a:t>
                    </a:r>
                    <a:r>
                      <a:rPr lang="en-US" sz="2000" dirty="0"/>
                      <a:t>
2%</a:t>
                    </a:r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</c:dLbl>
            <c:txPr>
              <a:bodyPr/>
              <a:lstStyle/>
              <a:p>
                <a:pPr>
                  <a:defRPr sz="1400"/>
                </a:pPr>
                <a:endParaRPr lang="en-US"/>
              </a:p>
            </c:txPr>
            <c:dLblPos val="outEnd"/>
            <c:showLegendKey val="0"/>
            <c:showVal val="1"/>
            <c:showCatName val="1"/>
            <c:showSerName val="0"/>
            <c:showPercent val="1"/>
            <c:showBubbleSize val="0"/>
            <c:separator>
</c:separator>
            <c:showLeaderLines val="1"/>
          </c:dLbls>
          <c:cat>
            <c:strRef>
              <c:f>Sheet2!$C$5:$C$11</c:f>
              <c:strCache>
                <c:ptCount val="7"/>
                <c:pt idx="0">
                  <c:v>Cert</c:v>
                </c:pt>
                <c:pt idx="1">
                  <c:v>Class</c:v>
                </c:pt>
                <c:pt idx="2">
                  <c:v>Benefits</c:v>
                </c:pt>
                <c:pt idx="3">
                  <c:v>Supplies</c:v>
                </c:pt>
                <c:pt idx="4">
                  <c:v>Services</c:v>
                </c:pt>
                <c:pt idx="5">
                  <c:v>Capital</c:v>
                </c:pt>
                <c:pt idx="6">
                  <c:v>Transfers</c:v>
                </c:pt>
              </c:strCache>
            </c:strRef>
          </c:cat>
          <c:val>
            <c:numRef>
              <c:f>Sheet2!$D$5:$D$11</c:f>
              <c:numCache>
                <c:formatCode>"$"#,##0_);[Red]\("$"#,##0\)</c:formatCode>
                <c:ptCount val="7"/>
                <c:pt idx="0">
                  <c:v>27788868</c:v>
                </c:pt>
                <c:pt idx="1">
                  <c:v>10585227</c:v>
                </c:pt>
                <c:pt idx="2">
                  <c:v>15793742</c:v>
                </c:pt>
                <c:pt idx="3">
                  <c:v>1767529</c:v>
                </c:pt>
                <c:pt idx="4">
                  <c:v>6069297</c:v>
                </c:pt>
                <c:pt idx="5">
                  <c:v>102958</c:v>
                </c:pt>
                <c:pt idx="6">
                  <c:v>1082874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3038649" cy="465138"/>
          </a:xfrm>
          <a:prstGeom prst="rect">
            <a:avLst/>
          </a:prstGeom>
        </p:spPr>
        <p:txBody>
          <a:bodyPr vert="horz" lIns="92133" tIns="46066" rIns="92133" bIns="46066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136" y="2"/>
            <a:ext cx="3038648" cy="465138"/>
          </a:xfrm>
          <a:prstGeom prst="rect">
            <a:avLst/>
          </a:prstGeom>
        </p:spPr>
        <p:txBody>
          <a:bodyPr vert="horz" lIns="92133" tIns="46066" rIns="92133" bIns="46066" rtlCol="0"/>
          <a:lstStyle>
            <a:lvl1pPr algn="r">
              <a:defRPr sz="1200"/>
            </a:lvl1pPr>
          </a:lstStyle>
          <a:p>
            <a:fld id="{C43A289C-AE80-4785-8570-825CD1AF3682}" type="datetimeFigureOut">
              <a:rPr lang="en-US" smtClean="0"/>
              <a:t>12/12/2017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9"/>
            <a:ext cx="3038649" cy="465138"/>
          </a:xfrm>
          <a:prstGeom prst="rect">
            <a:avLst/>
          </a:prstGeom>
        </p:spPr>
        <p:txBody>
          <a:bodyPr vert="horz" lIns="92133" tIns="46066" rIns="92133" bIns="46066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136" y="8829679"/>
            <a:ext cx="3038648" cy="465138"/>
          </a:xfrm>
          <a:prstGeom prst="rect">
            <a:avLst/>
          </a:prstGeom>
        </p:spPr>
        <p:txBody>
          <a:bodyPr vert="horz" lIns="92133" tIns="46066" rIns="92133" bIns="46066" rtlCol="0" anchor="b"/>
          <a:lstStyle>
            <a:lvl1pPr algn="r">
              <a:defRPr sz="1200"/>
            </a:lvl1pPr>
          </a:lstStyle>
          <a:p>
            <a:fld id="{B5879B72-04B3-4DD9-9E37-F49DF7F4669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11597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" y="0"/>
            <a:ext cx="3038475" cy="464981"/>
          </a:xfrm>
          <a:prstGeom prst="rect">
            <a:avLst/>
          </a:prstGeom>
        </p:spPr>
        <p:txBody>
          <a:bodyPr vert="horz" lIns="91752" tIns="45876" rIns="91752" bIns="45876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41" y="0"/>
            <a:ext cx="3038475" cy="464981"/>
          </a:xfrm>
          <a:prstGeom prst="rect">
            <a:avLst/>
          </a:prstGeom>
        </p:spPr>
        <p:txBody>
          <a:bodyPr vert="horz" lIns="91752" tIns="45876" rIns="91752" bIns="45876" rtlCol="0"/>
          <a:lstStyle>
            <a:lvl1pPr algn="r">
              <a:defRPr sz="1200"/>
            </a:lvl1pPr>
          </a:lstStyle>
          <a:p>
            <a:fld id="{2771BF30-65D8-49A7-B023-5C82323F2620}" type="datetimeFigureOut">
              <a:rPr lang="en-US" smtClean="0"/>
              <a:t>12/12/2017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5325"/>
            <a:ext cx="4648200" cy="34877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752" tIns="45876" rIns="91752" bIns="45876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512"/>
            <a:ext cx="5607050" cy="4183220"/>
          </a:xfrm>
          <a:prstGeom prst="rect">
            <a:avLst/>
          </a:prstGeom>
        </p:spPr>
        <p:txBody>
          <a:bodyPr vert="horz" lIns="91752" tIns="45876" rIns="91752" bIns="45876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" y="8829822"/>
            <a:ext cx="3038475" cy="464981"/>
          </a:xfrm>
          <a:prstGeom prst="rect">
            <a:avLst/>
          </a:prstGeom>
        </p:spPr>
        <p:txBody>
          <a:bodyPr vert="horz" lIns="91752" tIns="45876" rIns="91752" bIns="45876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41" y="8829822"/>
            <a:ext cx="3038475" cy="464981"/>
          </a:xfrm>
          <a:prstGeom prst="rect">
            <a:avLst/>
          </a:prstGeom>
        </p:spPr>
        <p:txBody>
          <a:bodyPr vert="horz" lIns="91752" tIns="45876" rIns="91752" bIns="45876" rtlCol="0" anchor="b"/>
          <a:lstStyle>
            <a:lvl1pPr algn="r">
              <a:defRPr sz="1200"/>
            </a:lvl1pPr>
          </a:lstStyle>
          <a:p>
            <a:fld id="{C1C52AF1-F751-44D6-88B4-E1F7CF19DC7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15262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C52AF1-F751-44D6-88B4-E1F7CF19DC7A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30523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C52AF1-F751-44D6-88B4-E1F7CF19DC7A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15409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C52AF1-F751-44D6-88B4-E1F7CF19DC7A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76267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C52AF1-F751-44D6-88B4-E1F7CF19DC7A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61369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C52AF1-F751-44D6-88B4-E1F7CF19DC7A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95810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C52AF1-F751-44D6-88B4-E1F7CF19DC7A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61369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C52AF1-F751-44D6-88B4-E1F7CF19DC7A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91639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C52AF1-F751-44D6-88B4-E1F7CF19DC7A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61369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C52AF1-F751-44D6-88B4-E1F7CF19DC7A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61369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C52AF1-F751-44D6-88B4-E1F7CF19DC7A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57948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C52AF1-F751-44D6-88B4-E1F7CF19DC7A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15409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srgbClr val="B7E0FF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srgbClr val="B7E0FF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srgbClr val="B7E0FF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62C32FD1-3FC8-4BE4-A9C1-C79D4DC046D2}" type="datetimeFigureOut">
              <a:rPr lang="en-US" smtClean="0"/>
              <a:pPr/>
              <a:t>12/12/2017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EBDDC3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C41789E-8084-4550-8FC8-1DC42673D3C1}" type="slidenum">
              <a:rPr lang="en-US" smtClean="0">
                <a:solidFill>
                  <a:srgbClr val="EBDDC3"/>
                </a:solidFill>
              </a:rPr>
              <a:pPr/>
              <a:t>‹#›</a:t>
            </a:fld>
            <a:endParaRPr lang="en-US" dirty="0">
              <a:solidFill>
                <a:srgbClr val="EBDDC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33033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32FD1-3FC8-4BE4-A9C1-C79D4DC046D2}" type="datetimeFigureOut">
              <a:rPr lang="en-US" smtClean="0">
                <a:solidFill>
                  <a:srgbClr val="FFFFFF"/>
                </a:solidFill>
              </a:rPr>
              <a:pPr/>
              <a:t>12/12/2017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C41789E-8084-4550-8FC8-1DC42673D3C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371954533"/>
      </p:ext>
    </p:extLst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srgbClr val="B7E0F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srgbClr val="B7E0FF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srgbClr val="B7E0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32FD1-3FC8-4BE4-A9C1-C79D4DC046D2}" type="datetimeFigureOut">
              <a:rPr lang="en-US" smtClean="0">
                <a:solidFill>
                  <a:srgbClr val="FFFFFF"/>
                </a:solidFill>
              </a:rPr>
              <a:pPr/>
              <a:t>12/12/2017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1C41789E-8084-4550-8FC8-1DC42673D3C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047915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62C32FD1-3FC8-4BE4-A9C1-C79D4DC046D2}" type="datetimeFigureOut">
              <a:rPr lang="en-US" smtClean="0">
                <a:solidFill>
                  <a:srgbClr val="FFFFFF"/>
                </a:solidFill>
              </a:rPr>
              <a:pPr/>
              <a:t>12/12/2017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1C41789E-8084-4550-8FC8-1DC42673D3C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6672075"/>
      </p:ext>
    </p:extLst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62C32FD1-3FC8-4BE4-A9C1-C79D4DC046D2}" type="datetimeFigureOut">
              <a:rPr lang="en-US" smtClean="0">
                <a:solidFill>
                  <a:srgbClr val="FFFFFF"/>
                </a:solidFill>
              </a:rPr>
              <a:pPr/>
              <a:t>12/12/2017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1C41789E-8084-4550-8FC8-1DC42673D3C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31572434"/>
      </p:ext>
    </p:extLst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32FD1-3FC8-4BE4-A9C1-C79D4DC046D2}" type="datetimeFigureOut">
              <a:rPr lang="en-US" smtClean="0">
                <a:solidFill>
                  <a:srgbClr val="FFFFFF"/>
                </a:solidFill>
              </a:rPr>
              <a:pPr/>
              <a:t>12/12/2017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C41789E-8084-4550-8FC8-1DC42673D3C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5822793"/>
      </p:ext>
    </p:extLst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32FD1-3FC8-4BE4-A9C1-C79D4DC046D2}" type="datetimeFigureOut">
              <a:rPr lang="en-US" smtClean="0">
                <a:solidFill>
                  <a:srgbClr val="FFFFFF"/>
                </a:solidFill>
              </a:rPr>
              <a:pPr/>
              <a:t>12/12/2017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C41789E-8084-4550-8FC8-1DC42673D3C1}" type="slidenum">
              <a:rPr lang="en-US" smtClean="0">
                <a:solidFill>
                  <a:srgbClr val="FFFFFF"/>
                </a:solidFill>
              </a:rPr>
              <a:pPr/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477702"/>
      </p:ext>
    </p:extLst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32FD1-3FC8-4BE4-A9C1-C79D4DC046D2}" type="datetimeFigureOut">
              <a:rPr lang="en-US" smtClean="0">
                <a:solidFill>
                  <a:srgbClr val="FFFFFF"/>
                </a:solidFill>
              </a:rPr>
              <a:pPr/>
              <a:t>12/12/2017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C41789E-8084-4550-8FC8-1DC42673D3C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554237560"/>
      </p:ext>
    </p:extLst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srgbClr val="B7E0FF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srgbClr val="B7E0FF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srgbClr val="B7E0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srgbClr val="B7E0FF"/>
              </a:solidFill>
            </a:endParaRP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62C32FD1-3FC8-4BE4-A9C1-C79D4DC046D2}" type="datetimeFigureOut">
              <a:rPr lang="en-US" smtClean="0">
                <a:solidFill>
                  <a:srgbClr val="FFFFFF"/>
                </a:solidFill>
              </a:rPr>
              <a:pPr/>
              <a:t>12/12/2017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1C41789E-8084-4550-8FC8-1DC42673D3C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2590145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32FD1-3FC8-4BE4-A9C1-C79D4DC046D2}" type="datetimeFigureOut">
              <a:rPr lang="en-US" smtClean="0">
                <a:solidFill>
                  <a:srgbClr val="FFFFFF"/>
                </a:solidFill>
              </a:rPr>
              <a:pPr/>
              <a:t>12/12/2017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1789E-8084-4550-8FC8-1DC42673D3C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3909619"/>
      </p:ext>
    </p:extLst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62C32FD1-3FC8-4BE4-A9C1-C79D4DC046D2}" type="datetimeFigureOut">
              <a:rPr lang="en-US" smtClean="0">
                <a:solidFill>
                  <a:srgbClr val="FFFFFF"/>
                </a:solidFill>
              </a:rPr>
              <a:pPr/>
              <a:t>12/12/2017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B7E0F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B7E0FF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B7E0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1C41789E-8084-4550-8FC8-1DC42673D3C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94745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ip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32FD1-3FC8-4BE4-A9C1-C79D4DC046D2}" type="datetimeFigureOut">
              <a:rPr lang="en-US" smtClean="0"/>
              <a:pPr/>
              <a:t>12/12/2017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1789E-8084-4550-8FC8-1DC42673D3C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6545432"/>
      </p:ext>
    </p:extLst>
  </p:cSld>
  <p:clrMapOvr>
    <a:masterClrMapping/>
  </p:clrMapOvr>
  <p:transition spd="slow">
    <p:wip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32FD1-3FC8-4BE4-A9C1-C79D4DC046D2}" type="datetimeFigureOut">
              <a:rPr lang="en-US" smtClean="0"/>
              <a:pPr/>
              <a:t>12/12/2017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1789E-8084-4550-8FC8-1DC42673D3C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6457850"/>
      </p:ext>
    </p:extLst>
  </p:cSld>
  <p:clrMapOvr>
    <a:masterClrMapping/>
  </p:clrMapOvr>
  <p:transition spd="slow">
    <p:wip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32FD1-3FC8-4BE4-A9C1-C79D4DC046D2}" type="datetimeFigureOut">
              <a:rPr lang="en-US" smtClean="0"/>
              <a:pPr/>
              <a:t>12/12/2017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1789E-8084-4550-8FC8-1DC42673D3C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6394351"/>
      </p:ext>
    </p:extLst>
  </p:cSld>
  <p:clrMapOvr>
    <a:masterClrMapping/>
  </p:clrMapOvr>
  <p:transition spd="slow">
    <p:wip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32FD1-3FC8-4BE4-A9C1-C79D4DC046D2}" type="datetimeFigureOut">
              <a:rPr lang="en-US" smtClean="0"/>
              <a:pPr/>
              <a:t>12/12/2017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1789E-8084-4550-8FC8-1DC42673D3C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21658930"/>
      </p:ext>
    </p:extLst>
  </p:cSld>
  <p:clrMapOvr>
    <a:masterClrMapping/>
  </p:clrMapOvr>
  <p:transition spd="slow">
    <p:wip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32FD1-3FC8-4BE4-A9C1-C79D4DC046D2}" type="datetimeFigureOut">
              <a:rPr lang="en-US" smtClean="0"/>
              <a:pPr/>
              <a:t>12/12/2017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1789E-8084-4550-8FC8-1DC42673D3C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403742"/>
      </p:ext>
    </p:extLst>
  </p:cSld>
  <p:clrMapOvr>
    <a:masterClrMapping/>
  </p:clrMapOvr>
  <p:transition spd="slow">
    <p:wip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32FD1-3FC8-4BE4-A9C1-C79D4DC046D2}" type="datetimeFigureOut">
              <a:rPr lang="en-US" smtClean="0"/>
              <a:pPr/>
              <a:t>12/12/2017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1789E-8084-4550-8FC8-1DC42673D3C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1642141"/>
      </p:ext>
    </p:extLst>
  </p:cSld>
  <p:clrMapOvr>
    <a:masterClrMapping/>
  </p:clrMapOvr>
  <p:transition spd="slow">
    <p:wip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32FD1-3FC8-4BE4-A9C1-C79D4DC046D2}" type="datetimeFigureOut">
              <a:rPr lang="en-US" smtClean="0"/>
              <a:pPr/>
              <a:t>12/12/2017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1789E-8084-4550-8FC8-1DC42673D3C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2812753"/>
      </p:ext>
    </p:extLst>
  </p:cSld>
  <p:clrMapOvr>
    <a:masterClrMapping/>
  </p:clrMapOvr>
  <p:transition spd="slow">
    <p:wip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32FD1-3FC8-4BE4-A9C1-C79D4DC046D2}" type="datetimeFigureOut">
              <a:rPr lang="en-US" smtClean="0"/>
              <a:pPr/>
              <a:t>12/12/2017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434342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C41789E-8084-4550-8FC8-1DC42673D3C1}" type="slidenum">
              <a:rPr lang="en-US" smtClean="0">
                <a:solidFill>
                  <a:srgbClr val="434342"/>
                </a:solidFill>
              </a:rPr>
              <a:pPr/>
              <a:t>‹#›</a:t>
            </a:fld>
            <a:endParaRPr lang="en-US" dirty="0">
              <a:solidFill>
                <a:srgbClr val="43434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7429964"/>
      </p:ext>
    </p:extLst>
  </p:cSld>
  <p:clrMapOvr>
    <a:masterClrMapping/>
  </p:clrMapOvr>
  <p:transition spd="slow">
    <p:wip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32FD1-3FC8-4BE4-A9C1-C79D4DC046D2}" type="datetimeFigureOut">
              <a:rPr lang="en-US" smtClean="0"/>
              <a:pPr/>
              <a:t>12/12/2017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1789E-8084-4550-8FC8-1DC42673D3C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9281286"/>
      </p:ext>
    </p:extLst>
  </p:cSld>
  <p:clrMapOvr>
    <a:masterClrMapping/>
  </p:clrMapOvr>
  <p:transition spd="slow">
    <p:wip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32FD1-3FC8-4BE4-A9C1-C79D4DC046D2}" type="datetimeFigureOut">
              <a:rPr lang="en-US" smtClean="0"/>
              <a:pPr/>
              <a:t>12/12/2017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1789E-8084-4550-8FC8-1DC42673D3C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8844097"/>
      </p:ext>
    </p:extLst>
  </p:cSld>
  <p:clrMapOvr>
    <a:masterClrMapping/>
  </p:clrMapOvr>
  <p:transition spd="slow">
    <p:wip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32FD1-3FC8-4BE4-A9C1-C79D4DC046D2}" type="datetimeFigureOut">
              <a:rPr lang="en-US" smtClean="0"/>
              <a:pPr/>
              <a:t>12/12/2017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1789E-8084-4550-8FC8-1DC42673D3C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2947433"/>
      </p:ext>
    </p:extLst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62C32FD1-3FC8-4BE4-A9C1-C79D4DC046D2}" type="datetimeFigureOut">
              <a:rPr lang="en-US" smtClean="0">
                <a:solidFill>
                  <a:srgbClr val="FFFFFF"/>
                </a:solidFill>
              </a:rPr>
              <a:pPr/>
              <a:t>12/12/2017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srgbClr val="B7E0F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srgbClr val="B7E0FF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solidFill>
                <a:srgbClr val="B7E0FF"/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1C41789E-8084-4550-8FC8-1DC42673D3C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92183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77" r:id="rId1"/>
    <p:sldLayoutId id="2147484178" r:id="rId2"/>
    <p:sldLayoutId id="2147484179" r:id="rId3"/>
    <p:sldLayoutId id="2147484180" r:id="rId4"/>
    <p:sldLayoutId id="2147484181" r:id="rId5"/>
    <p:sldLayoutId id="2147484182" r:id="rId6"/>
    <p:sldLayoutId id="2147484183" r:id="rId7"/>
    <p:sldLayoutId id="2147484184" r:id="rId8"/>
    <p:sldLayoutId id="2147484185" r:id="rId9"/>
    <p:sldLayoutId id="2147484186" r:id="rId10"/>
    <p:sldLayoutId id="2147484187" r:id="rId11"/>
  </p:sldLayoutIdLst>
  <p:transition spd="slow">
    <p:wipe/>
  </p:transition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62C32FD1-3FC8-4BE4-A9C1-C79D4DC046D2}" type="datetimeFigureOut">
              <a:rPr lang="en-US" smtClean="0"/>
              <a:pPr/>
              <a:t>12/12/2017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1C41789E-8084-4550-8FC8-1DC42673D3C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0228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49" r:id="rId1"/>
    <p:sldLayoutId id="2147484250" r:id="rId2"/>
    <p:sldLayoutId id="2147484251" r:id="rId3"/>
    <p:sldLayoutId id="2147484252" r:id="rId4"/>
    <p:sldLayoutId id="2147484253" r:id="rId5"/>
    <p:sldLayoutId id="2147484254" r:id="rId6"/>
    <p:sldLayoutId id="2147484255" r:id="rId7"/>
    <p:sldLayoutId id="2147484256" r:id="rId8"/>
    <p:sldLayoutId id="2147484257" r:id="rId9"/>
    <p:sldLayoutId id="2147484258" r:id="rId10"/>
    <p:sldLayoutId id="2147484259" r:id="rId11"/>
  </p:sldLayoutIdLst>
  <p:transition spd="slow">
    <p:wipe/>
  </p:transition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3"/>
          <p:cNvSpPr txBox="1">
            <a:spLocks/>
          </p:cNvSpPr>
          <p:nvPr/>
        </p:nvSpPr>
        <p:spPr>
          <a:xfrm>
            <a:off x="2895600" y="5006573"/>
            <a:ext cx="5943600" cy="1089427"/>
          </a:xfrm>
          <a:prstGeom prst="rect">
            <a:avLst/>
          </a:prstGeom>
        </p:spPr>
        <p:txBody>
          <a:bodyPr vert="horz" lIns="91440" tIns="45720" rIns="91440" bIns="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b="1" dirty="0" smtClean="0">
                <a:ln w="0"/>
                <a:latin typeface="Arial Narrow" panose="020B0606020202030204" pitchFamily="34" charset="0"/>
                <a:cs typeface="Arial" panose="020B0604020202020204" pitchFamily="34" charset="0"/>
              </a:rPr>
              <a:t>2017-18  </a:t>
            </a:r>
            <a:r>
              <a:rPr lang="en-US" b="1" dirty="0" smtClean="0">
                <a:ln w="0"/>
                <a:latin typeface="Arial Narrow" panose="020B0606020202030204" pitchFamily="34" charset="0"/>
                <a:cs typeface="Arial" panose="020B0604020202020204" pitchFamily="34" charset="0"/>
              </a:rPr>
              <a:t>FIRST Interim report</a:t>
            </a:r>
            <a:endParaRPr b="1" dirty="0">
              <a:ln w="0"/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r"/>
            <a:r>
              <a:rPr lang="en-US" sz="2400" b="1" dirty="0" smtClean="0">
                <a:ln w="0"/>
                <a:latin typeface="Arial Narrow" panose="020B0606020202030204" pitchFamily="34" charset="0"/>
                <a:cs typeface="Arial" panose="020B0604020202020204" pitchFamily="34" charset="0"/>
              </a:rPr>
              <a:t>DECEMBER 12, 2017</a:t>
            </a:r>
            <a:endParaRPr sz="2400" b="1" dirty="0">
              <a:latin typeface="Arial Narrow" panose="020B0606020202030204" pitchFamily="34" charset="0"/>
            </a:endParaRPr>
          </a:p>
        </p:txBody>
      </p:sp>
      <p:sp>
        <p:nvSpPr>
          <p:cNvPr id="3" name="Isosceles Triangle 2"/>
          <p:cNvSpPr/>
          <p:nvPr/>
        </p:nvSpPr>
        <p:spPr>
          <a:xfrm rot="5400000">
            <a:off x="-1104903" y="3695701"/>
            <a:ext cx="4267200" cy="2057399"/>
          </a:xfrm>
          <a:prstGeom prst="triangle">
            <a:avLst>
              <a:gd name="adj" fmla="val 57746"/>
            </a:avLst>
          </a:prstGeom>
          <a:solidFill>
            <a:srgbClr val="2D75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26" name="Picture 2" descr="Moorpark Unified School District 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2209800"/>
            <a:ext cx="2286000" cy="2192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8493844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9067800" cy="990600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2017-18 First Interim Report</a:t>
            </a:r>
            <a:endParaRPr lang="en-US" sz="4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1676400"/>
            <a:ext cx="8001000" cy="5105400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2600" b="1" dirty="0">
                <a:latin typeface="Arial" pitchFamily="34" charset="0"/>
                <a:cs typeface="Arial" pitchFamily="34" charset="0"/>
              </a:rPr>
              <a:t>California School </a:t>
            </a:r>
            <a:r>
              <a:rPr lang="en-US" sz="2600" b="1" dirty="0" smtClean="0">
                <a:latin typeface="Arial" pitchFamily="34" charset="0"/>
                <a:cs typeface="Arial" pitchFamily="34" charset="0"/>
              </a:rPr>
              <a:t>District Financial </a:t>
            </a:r>
            <a:r>
              <a:rPr lang="en-US" sz="2600" b="1" dirty="0">
                <a:latin typeface="Arial" pitchFamily="34" charset="0"/>
                <a:cs typeface="Arial" pitchFamily="34" charset="0"/>
              </a:rPr>
              <a:t>Reporting </a:t>
            </a:r>
            <a:r>
              <a:rPr lang="en-US" sz="2600" b="1" dirty="0" smtClean="0">
                <a:latin typeface="Arial" pitchFamily="34" charset="0"/>
                <a:cs typeface="Arial" pitchFamily="34" charset="0"/>
              </a:rPr>
              <a:t>Requirements</a:t>
            </a:r>
          </a:p>
          <a:p>
            <a:pPr marL="0" indent="0" algn="ctr">
              <a:buNone/>
            </a:pPr>
            <a:endParaRPr lang="en-US" sz="19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US" sz="2800" dirty="0">
                <a:latin typeface="Arial" pitchFamily="34" charset="0"/>
                <a:cs typeface="Arial" pitchFamily="34" charset="0"/>
              </a:rPr>
              <a:t>• Education Code 42130 – requires the school district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to file 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their fiscal condition for TWO reporting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periods, October 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31 and January 31, including projections of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the budget 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through June 30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>
              <a:buNone/>
            </a:pPr>
            <a:endParaRPr lang="en-US" sz="28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US" sz="2800" dirty="0">
                <a:latin typeface="Arial" pitchFamily="34" charset="0"/>
                <a:cs typeface="Arial" pitchFamily="34" charset="0"/>
              </a:rPr>
              <a:t>• Education Code 42131 – requires the Board of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Education to 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certify, based on current projections, whether or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not the 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school district is able to meet its financial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obligations for 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the current fiscal year and subsequent two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fiscal years.</a:t>
            </a:r>
          </a:p>
          <a:p>
            <a:pPr marL="0" indent="0">
              <a:buNone/>
            </a:pPr>
            <a:endParaRPr lang="en-US" sz="28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7680630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2017-18 First Interim </a:t>
            </a:r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en-US" b="1" dirty="0">
                <a:latin typeface="Arial" pitchFamily="34" charset="0"/>
                <a:cs typeface="Arial" pitchFamily="34" charset="0"/>
              </a:rPr>
              <a:t>Financial Reporting 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Certifications</a:t>
            </a:r>
          </a:p>
          <a:p>
            <a:pPr marL="0" indent="0">
              <a:buNone/>
            </a:pPr>
            <a:endParaRPr lang="en-US" sz="1500" b="1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US" dirty="0">
                <a:latin typeface="Arial" pitchFamily="34" charset="0"/>
                <a:cs typeface="Arial" pitchFamily="34" charset="0"/>
              </a:rPr>
              <a:t>There are three types of certification based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on the </a:t>
            </a:r>
            <a:r>
              <a:rPr lang="en-US" dirty="0">
                <a:latin typeface="Arial" pitchFamily="34" charset="0"/>
                <a:cs typeface="Arial" pitchFamily="34" charset="0"/>
              </a:rPr>
              <a:t>multi-year projections at each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reporting period:</a:t>
            </a:r>
          </a:p>
          <a:p>
            <a:pPr marL="0" indent="0">
              <a:buNone/>
            </a:pPr>
            <a:endParaRPr lang="en-US" sz="150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20000"/>
              </a:lnSpc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Positive </a:t>
            </a:r>
            <a:r>
              <a:rPr lang="en-US" dirty="0">
                <a:latin typeface="Arial" pitchFamily="34" charset="0"/>
                <a:cs typeface="Arial" pitchFamily="34" charset="0"/>
              </a:rPr>
              <a:t>Certification ~ District can meet it’s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financial obligations </a:t>
            </a:r>
            <a:r>
              <a:rPr lang="en-US" dirty="0">
                <a:latin typeface="Arial" pitchFamily="34" charset="0"/>
                <a:cs typeface="Arial" pitchFamily="34" charset="0"/>
              </a:rPr>
              <a:t>for the current and two subsequent years.</a:t>
            </a:r>
          </a:p>
          <a:p>
            <a:pPr>
              <a:lnSpc>
                <a:spcPct val="120000"/>
              </a:lnSpc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Qualified </a:t>
            </a:r>
            <a:r>
              <a:rPr lang="en-US" dirty="0">
                <a:latin typeface="Arial" pitchFamily="34" charset="0"/>
                <a:cs typeface="Arial" pitchFamily="34" charset="0"/>
              </a:rPr>
              <a:t>Certification ~ borderline, may not meet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financial obligations </a:t>
            </a:r>
            <a:r>
              <a:rPr lang="en-US" dirty="0">
                <a:latin typeface="Arial" pitchFamily="34" charset="0"/>
                <a:cs typeface="Arial" pitchFamily="34" charset="0"/>
              </a:rPr>
              <a:t>during one of the three years of the MYP.</a:t>
            </a:r>
          </a:p>
          <a:p>
            <a:pPr>
              <a:lnSpc>
                <a:spcPct val="120000"/>
              </a:lnSpc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Negative </a:t>
            </a:r>
            <a:r>
              <a:rPr lang="en-US" dirty="0">
                <a:latin typeface="Arial" pitchFamily="34" charset="0"/>
                <a:cs typeface="Arial" pitchFamily="34" charset="0"/>
              </a:rPr>
              <a:t>Certification ~ cannot meet financial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obligations in two </a:t>
            </a:r>
            <a:r>
              <a:rPr lang="en-US" dirty="0">
                <a:latin typeface="Arial" pitchFamily="34" charset="0"/>
                <a:cs typeface="Arial" pitchFamily="34" charset="0"/>
              </a:rPr>
              <a:t>or more of the three years as shown by negative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fund balance</a:t>
            </a:r>
            <a:r>
              <a:rPr lang="en-US" dirty="0">
                <a:latin typeface="Arial" pitchFamily="34" charset="0"/>
                <a:cs typeface="Arial" pitchFamily="34" charset="0"/>
              </a:rPr>
              <a:t>, insufficient Reserves for Economic Uncertainty.</a:t>
            </a:r>
          </a:p>
        </p:txBody>
      </p:sp>
    </p:spTree>
    <p:extLst>
      <p:ext uri="{BB962C8B-B14F-4D97-AF65-F5344CB8AC3E}">
        <p14:creationId xmlns:p14="http://schemas.microsoft.com/office/powerpoint/2010/main" val="1231819297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9067800" cy="990600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2017-18 First Interim Assumptions</a:t>
            </a:r>
            <a:endParaRPr lang="en-US" sz="4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600200"/>
            <a:ext cx="8915400" cy="5257800"/>
          </a:xfrm>
        </p:spPr>
        <p:txBody>
          <a:bodyPr>
            <a:normAutofit fontScale="92500" lnSpcReduction="20000"/>
          </a:bodyPr>
          <a:lstStyle/>
          <a:p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GAP calculation using SSC projections</a:t>
            </a:r>
          </a:p>
          <a:p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Due 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to declining enrollment 2017-18 funding is based on prior year ADA</a:t>
            </a:r>
          </a:p>
          <a:p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ADA 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of 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6118.67 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is used for 2017-18 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funding</a:t>
            </a:r>
          </a:p>
          <a:p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MYP P-2 ADA calculated at 96.5% Attendance Factor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Property Tax RDA included in Revenue </a:t>
            </a:r>
            <a:r>
              <a:rPr lang="en-US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(received in 16-17 not guaranteed in CY)</a:t>
            </a:r>
            <a:endParaRPr lang="en-US" sz="1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Step and Column increases based on 1.5%</a:t>
            </a:r>
          </a:p>
          <a:p>
            <a:r>
              <a:rPr lang="en-US" sz="2200" smtClean="0">
                <a:latin typeface="Arial" panose="020B0604020202020204" pitchFamily="34" charset="0"/>
                <a:cs typeface="Arial" panose="020B0604020202020204" pitchFamily="34" charset="0"/>
              </a:rPr>
              <a:t>One-Time 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Discretionary Funds:  $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147.32/ADA </a:t>
            </a:r>
          </a:p>
          <a:p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Unrestricted Lottery Revenue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:  $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146/ADA and Restricted: $48/ADA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Mandate Block Grant:  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$30.34/ADA 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for K-8 and $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58.25/ADA 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for 9-12</a:t>
            </a:r>
          </a:p>
          <a:p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California Consumer Price Index (CPI):  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3.42%</a:t>
            </a:r>
          </a:p>
          <a:p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Indirect from CNS included in revenue at 5.44%</a:t>
            </a:r>
          </a:p>
          <a:p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RRMA at 2.10</a:t>
            </a:r>
            <a:r>
              <a:rPr lang="en-US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% (2% required in 17-18 and increases to 3% when LCFF is fully funded)</a:t>
            </a:r>
            <a:endParaRPr lang="en-US" sz="1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Salaries/Benefits</a:t>
            </a:r>
          </a:p>
          <a:p>
            <a:pPr lvl="1"/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CalSTRS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Rate:  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14.43%              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CalPERS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Rate:  15.531</a:t>
            </a:r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</a:p>
          <a:p>
            <a:pPr lvl="1"/>
            <a:r>
              <a:rPr lang="en-US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MYP Retiree Health benefits reduced for employees at age 65 in MYP</a:t>
            </a:r>
          </a:p>
          <a:p>
            <a:pPr lvl="1"/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9426099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9067800" cy="9906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2017-18 First Interim Budget</a:t>
            </a:r>
            <a:r>
              <a:rPr lang="en-US" sz="1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2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General</a:t>
            </a:r>
            <a:r>
              <a:rPr lang="en-US" sz="31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1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General</a:t>
            </a:r>
            <a:r>
              <a:rPr lang="en-US" sz="31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Fund Revenue</a:t>
            </a:r>
            <a:endParaRPr lang="en-US" sz="31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4437092"/>
              </p:ext>
            </p:extLst>
          </p:nvPr>
        </p:nvGraphicFramePr>
        <p:xfrm>
          <a:off x="381001" y="1752600"/>
          <a:ext cx="8534398" cy="44162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199"/>
                <a:gridCol w="1600200"/>
                <a:gridCol w="1752600"/>
                <a:gridCol w="1752600"/>
                <a:gridCol w="2209799"/>
              </a:tblGrid>
              <a:tr h="533400">
                <a:tc>
                  <a:txBody>
                    <a:bodyPr/>
                    <a:lstStyle/>
                    <a:p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Adopted</a:t>
                      </a:r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smtClean="0"/>
                        <a:t>First Interim</a:t>
                      </a:r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Difference</a:t>
                      </a:r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Major Changes</a:t>
                      </a:r>
                      <a:endParaRPr lang="en-US" sz="2800" dirty="0"/>
                    </a:p>
                  </a:txBody>
                  <a:tcPr anchor="ctr"/>
                </a:tc>
              </a:tr>
              <a:tr h="667223">
                <a:tc>
                  <a:txBody>
                    <a:bodyPr/>
                    <a:lstStyle/>
                    <a:p>
                      <a:r>
                        <a:rPr lang="en-US" sz="2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LCFF Revenue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$52,586,878</a:t>
                      </a:r>
                      <a:endParaRPr lang="en-US" sz="2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$53,534,513</a:t>
                      </a:r>
                      <a:endParaRPr lang="en-US" sz="2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$947,635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11125" indent="-111125" algn="l">
                        <a:buFont typeface="Arial" pitchFamily="34" charset="0"/>
                        <a:buChar char="•"/>
                      </a:pPr>
                      <a:r>
                        <a:rPr lang="en-US" sz="1600" dirty="0" smtClean="0">
                          <a:latin typeface="Arial" pitchFamily="34" charset="0"/>
                          <a:cs typeface="Arial" pitchFamily="34" charset="0"/>
                        </a:rPr>
                        <a:t>ADA</a:t>
                      </a:r>
                      <a:r>
                        <a:rPr lang="en-US" sz="1600" baseline="0" dirty="0" smtClean="0">
                          <a:latin typeface="Arial" pitchFamily="34" charset="0"/>
                          <a:cs typeface="Arial" pitchFamily="34" charset="0"/>
                        </a:rPr>
                        <a:t> increase in HS grade  level band</a:t>
                      </a:r>
                      <a:endParaRPr lang="en-US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</a:tr>
              <a:tr h="675259">
                <a:tc>
                  <a:txBody>
                    <a:bodyPr/>
                    <a:lstStyle/>
                    <a:p>
                      <a:r>
                        <a:rPr lang="en-US" sz="2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Federal Revenue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$1,859,221</a:t>
                      </a:r>
                      <a:endParaRPr lang="en-US" sz="2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$2,260,001</a:t>
                      </a:r>
                      <a:endParaRPr lang="en-US" sz="2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$400,780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11125" indent="-111125" algn="l">
                        <a:buFont typeface="Arial" pitchFamily="34" charset="0"/>
                        <a:buChar char="•"/>
                      </a:pPr>
                      <a:r>
                        <a:rPr lang="en-US" sz="1600" dirty="0" smtClean="0">
                          <a:latin typeface="Arial" pitchFamily="34" charset="0"/>
                          <a:cs typeface="Arial" pitchFamily="34" charset="0"/>
                        </a:rPr>
                        <a:t>Title</a:t>
                      </a:r>
                      <a:r>
                        <a:rPr lang="en-US" sz="1600" baseline="0" dirty="0" smtClean="0">
                          <a:latin typeface="Arial" pitchFamily="34" charset="0"/>
                          <a:cs typeface="Arial" pitchFamily="34" charset="0"/>
                        </a:rPr>
                        <a:t> III</a:t>
                      </a:r>
                    </a:p>
                    <a:p>
                      <a:pPr marL="111125" indent="-111125" algn="l">
                        <a:buFont typeface="Arial" pitchFamily="34" charset="0"/>
                        <a:buChar char="•"/>
                      </a:pPr>
                      <a:r>
                        <a:rPr lang="en-US" sz="1600" dirty="0" smtClean="0">
                          <a:latin typeface="Arial" pitchFamily="34" charset="0"/>
                          <a:cs typeface="Arial" pitchFamily="34" charset="0"/>
                        </a:rPr>
                        <a:t>Lottery</a:t>
                      </a:r>
                      <a:endParaRPr lang="en-US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</a:tr>
              <a:tr h="667223">
                <a:tc>
                  <a:txBody>
                    <a:bodyPr/>
                    <a:lstStyle/>
                    <a:p>
                      <a:r>
                        <a:rPr lang="en-US" sz="2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State Revenue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$1,839,980</a:t>
                      </a:r>
                      <a:endParaRPr lang="en-US" sz="2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$3,466,515</a:t>
                      </a:r>
                      <a:endParaRPr lang="en-US" sz="2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$1,626,535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11125" indent="-111125" algn="l">
                        <a:buFont typeface="Arial" pitchFamily="34" charset="0"/>
                        <a:buChar char="•"/>
                      </a:pPr>
                      <a:r>
                        <a:rPr lang="en-US" sz="1600" dirty="0" smtClean="0">
                          <a:latin typeface="Arial" pitchFamily="34" charset="0"/>
                          <a:cs typeface="Arial" pitchFamily="34" charset="0"/>
                        </a:rPr>
                        <a:t>One time funds: $147.32/ADA</a:t>
                      </a:r>
                      <a:endParaRPr lang="en-US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</a:tr>
              <a:tr h="667223">
                <a:tc>
                  <a:txBody>
                    <a:bodyPr/>
                    <a:lstStyle/>
                    <a:p>
                      <a:r>
                        <a:rPr lang="en-US" sz="2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Local Revenue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$3,767,924</a:t>
                      </a:r>
                      <a:endParaRPr lang="en-US" sz="2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$4,368,130</a:t>
                      </a:r>
                      <a:endParaRPr lang="en-US" sz="2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$600,206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11125" indent="-111125" algn="l">
                        <a:buFont typeface="Arial" pitchFamily="34" charset="0"/>
                        <a:buChar char="•"/>
                      </a:pPr>
                      <a:r>
                        <a:rPr lang="en-US" sz="1600" dirty="0" smtClean="0">
                          <a:latin typeface="Arial" pitchFamily="34" charset="0"/>
                          <a:cs typeface="Arial" pitchFamily="34" charset="0"/>
                        </a:rPr>
                        <a:t>W/C rebate</a:t>
                      </a:r>
                    </a:p>
                    <a:p>
                      <a:pPr marL="111125" indent="-111125" algn="l">
                        <a:buFont typeface="Arial" pitchFamily="34" charset="0"/>
                        <a:buChar char="•"/>
                      </a:pPr>
                      <a:r>
                        <a:rPr lang="en-US" sz="1600" dirty="0" smtClean="0">
                          <a:latin typeface="Arial" pitchFamily="34" charset="0"/>
                          <a:cs typeface="Arial" pitchFamily="34" charset="0"/>
                        </a:rPr>
                        <a:t>Donations</a:t>
                      </a:r>
                      <a:endParaRPr lang="en-US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</a:tr>
              <a:tr h="667223">
                <a:tc>
                  <a:txBody>
                    <a:bodyPr/>
                    <a:lstStyle/>
                    <a:p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$60,054,003</a:t>
                      </a:r>
                      <a:endParaRPr lang="en-US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$63,629,159</a:t>
                      </a:r>
                      <a:endParaRPr lang="en-US" sz="20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1" dirty="0" smtClean="0">
                          <a:latin typeface="Arial" pitchFamily="34" charset="0"/>
                          <a:cs typeface="Arial" pitchFamily="34" charset="0"/>
                        </a:rPr>
                        <a:t>$3,575,156</a:t>
                      </a:r>
                      <a:endParaRPr lang="en-US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lang="en-US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23301203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2017-18 First Interim Revenue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294071717"/>
              </p:ext>
            </p:extLst>
          </p:nvPr>
        </p:nvGraphicFramePr>
        <p:xfrm>
          <a:off x="612775" y="1600200"/>
          <a:ext cx="8153400" cy="4495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475630847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9067800" cy="9906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2017-18 First Interim Budget</a:t>
            </a:r>
            <a:br>
              <a:rPr lang="en-US" sz="4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1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General Fund Expenditures</a:t>
            </a:r>
            <a:endParaRPr lang="en-US" sz="31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179345"/>
              </p:ext>
            </p:extLst>
          </p:nvPr>
        </p:nvGraphicFramePr>
        <p:xfrm>
          <a:off x="152401" y="1600200"/>
          <a:ext cx="8763000" cy="50926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14600"/>
                <a:gridCol w="1600200"/>
                <a:gridCol w="1600200"/>
                <a:gridCol w="1524000"/>
                <a:gridCol w="1524000"/>
              </a:tblGrid>
              <a:tr h="330182">
                <a:tc>
                  <a:txBody>
                    <a:bodyPr/>
                    <a:lstStyle/>
                    <a:p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Adopted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First Interim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Arial" pitchFamily="34" charset="0"/>
                          <a:cs typeface="Arial" pitchFamily="34" charset="0"/>
                        </a:rPr>
                        <a:t>Difference</a:t>
                      </a:r>
                      <a:endParaRPr lang="en-US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Major Changes</a:t>
                      </a:r>
                    </a:p>
                  </a:txBody>
                  <a:tcPr/>
                </a:tc>
              </a:tr>
              <a:tr h="469885">
                <a:tc>
                  <a:txBody>
                    <a:bodyPr/>
                    <a:lstStyle/>
                    <a:p>
                      <a:r>
                        <a:rPr lang="en-US" sz="2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Certificated</a:t>
                      </a:r>
                      <a:r>
                        <a:rPr lang="en-US" sz="2000" b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Salaries</a:t>
                      </a:r>
                      <a:endParaRPr lang="en-US" sz="2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$26,855,273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$26,977,891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$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122,618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marL="111125" indent="-111125" algn="l" fontAlgn="b">
                        <a:buFont typeface="Arial" pitchFamily="34" charset="0"/>
                        <a:buChar char="•"/>
                      </a:pP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Extra HRs PE and Combo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443" marR="5443" marT="5443" marB="0" anchor="ctr"/>
                </a:tc>
              </a:tr>
              <a:tr h="469885">
                <a:tc>
                  <a:txBody>
                    <a:bodyPr/>
                    <a:lstStyle/>
                    <a:p>
                      <a:r>
                        <a:rPr lang="en-US" sz="2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Classified Salaries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$10,333,875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$10,846,383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$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512,508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marL="111125" indent="-111125" algn="l" fontAlgn="b">
                        <a:buFont typeface="Arial" pitchFamily="34" charset="0"/>
                        <a:buChar char="•"/>
                      </a:pP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PE Relief</a:t>
                      </a:r>
                    </a:p>
                    <a:p>
                      <a:pPr marL="111125" indent="-111125" algn="l" fontAlgn="b">
                        <a:buFont typeface="Arial" pitchFamily="34" charset="0"/>
                        <a:buChar char="•"/>
                      </a:pP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CBO classified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443" marR="5443" marT="5443" marB="0" anchor="ctr"/>
                </a:tc>
              </a:tr>
              <a:tr h="469885">
                <a:tc>
                  <a:txBody>
                    <a:bodyPr/>
                    <a:lstStyle/>
                    <a:p>
                      <a:r>
                        <a:rPr lang="en-US" sz="2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Employee Benefits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$15,356,577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$16,489,471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$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1,132,894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marL="111125" indent="-111125" algn="l" fontAlgn="b">
                        <a:buFont typeface="Arial" pitchFamily="34" charset="0"/>
                        <a:buChar char="•"/>
                      </a:pP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Increase</a:t>
                      </a:r>
                      <a:r>
                        <a:rPr lang="en-US" sz="16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in retirees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443" marR="5443" marT="5443" marB="0" anchor="ctr"/>
                </a:tc>
              </a:tr>
              <a:tr h="469885">
                <a:tc>
                  <a:txBody>
                    <a:bodyPr/>
                    <a:lstStyle/>
                    <a:p>
                      <a:r>
                        <a:rPr lang="en-US" sz="2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Books/</a:t>
                      </a:r>
                      <a:r>
                        <a:rPr lang="en-US" sz="2000" b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Supplies</a:t>
                      </a:r>
                      <a:endParaRPr lang="en-US" sz="2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$1,497,380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$2,088,305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$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590,925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marL="173038" indent="-173038" algn="l" fontAlgn="b">
                        <a:buFont typeface="Arial" pitchFamily="34" charset="0"/>
                        <a:buChar char="•"/>
                      </a:pP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Text Adoption</a:t>
                      </a:r>
                    </a:p>
                    <a:p>
                      <a:pPr marL="173038" indent="-173038" algn="l" fontAlgn="b">
                        <a:buFont typeface="Arial" pitchFamily="34" charset="0"/>
                        <a:buChar char="•"/>
                      </a:pP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Carry Over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443" marR="5443" marT="5443" marB="0" anchor="ctr"/>
                </a:tc>
              </a:tr>
              <a:tr h="469885">
                <a:tc>
                  <a:txBody>
                    <a:bodyPr/>
                    <a:lstStyle/>
                    <a:p>
                      <a:r>
                        <a:rPr lang="en-US" sz="2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Services/Operating</a:t>
                      </a:r>
                      <a:endParaRPr lang="en-US" sz="2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$7,012,069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$8,177,975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$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1,165,906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marL="111125" marR="0" indent="-11112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Unrestricted Carry Over</a:t>
                      </a:r>
                    </a:p>
                  </a:txBody>
                  <a:tcPr marL="5443" marR="5443" marT="5443" marB="0" anchor="ctr"/>
                </a:tc>
              </a:tr>
              <a:tr h="475544">
                <a:tc>
                  <a:txBody>
                    <a:bodyPr/>
                    <a:lstStyle/>
                    <a:p>
                      <a:r>
                        <a:rPr lang="en-US" sz="2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Capital Outlay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$133,148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$87,500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$(45,648)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marL="111125" marR="0" indent="-111125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Unrestricted Carry Over</a:t>
                      </a:r>
                    </a:p>
                  </a:txBody>
                  <a:tcPr marL="5443" marR="5443" marT="5443" marB="0" anchor="ctr"/>
                </a:tc>
              </a:tr>
              <a:tr h="469885">
                <a:tc>
                  <a:txBody>
                    <a:bodyPr/>
                    <a:lstStyle/>
                    <a:p>
                      <a:r>
                        <a:rPr lang="en-US" sz="2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Other </a:t>
                      </a:r>
                      <a:r>
                        <a:rPr lang="en-US" sz="2000" b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Outgo</a:t>
                      </a:r>
                      <a:endParaRPr lang="en-US" sz="2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$1,216,542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$1,360,542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$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144,000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marL="111125" indent="-111125" algn="l" fontAlgn="b">
                        <a:buFont typeface="Arial" pitchFamily="34" charset="0"/>
                        <a:buChar char="•"/>
                      </a:pP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Excess Costs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443" marR="5443" marT="5443" marB="0" anchor="ctr"/>
                </a:tc>
              </a:tr>
              <a:tr h="475544">
                <a:tc>
                  <a:txBody>
                    <a:bodyPr/>
                    <a:lstStyle/>
                    <a:p>
                      <a:r>
                        <a:rPr lang="en-US" sz="2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Indirect</a:t>
                      </a:r>
                      <a:endParaRPr lang="en-US" sz="2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-$142,295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-$140,802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$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1,493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marL="111125" indent="-111125" algn="l" fontAlgn="b">
                        <a:buFont typeface="Arial" pitchFamily="34" charset="0"/>
                        <a:buChar char="•"/>
                      </a:pP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CNS salary reductions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443" marR="5443" marT="5443" marB="0" anchor="ctr"/>
                </a:tc>
              </a:tr>
              <a:tr h="469885">
                <a:tc>
                  <a:txBody>
                    <a:bodyPr/>
                    <a:lstStyle/>
                    <a:p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$62,262,569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$65,877,211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$</a:t>
                      </a:r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3,614,642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marL="342900" indent="-342900" algn="l" fontAlgn="b">
                        <a:buFont typeface="Arial" pitchFamily="34" charset="0"/>
                        <a:buChar char="•"/>
                      </a:pP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443" marR="5443" marT="5443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87937331"/>
      </p:ext>
    </p:extLst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8839200" cy="99060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2017-18 First Interim Expenditures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277323100"/>
              </p:ext>
            </p:extLst>
          </p:nvPr>
        </p:nvGraphicFramePr>
        <p:xfrm>
          <a:off x="381000" y="1600200"/>
          <a:ext cx="8385175" cy="5105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150626577"/>
      </p:ext>
    </p:extLst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9067800" cy="9906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2016-17 </a:t>
            </a:r>
            <a:r>
              <a:rPr lang="en-US" sz="4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2017-18</a:t>
            </a:r>
            <a:br>
              <a:rPr lang="en-US" sz="4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1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General Fund Expenditure Comparison</a:t>
            </a:r>
            <a:endParaRPr lang="en-US" sz="31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7512011"/>
              </p:ext>
            </p:extLst>
          </p:nvPr>
        </p:nvGraphicFramePr>
        <p:xfrm>
          <a:off x="380999" y="1828800"/>
          <a:ext cx="8382001" cy="31251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0201"/>
                <a:gridCol w="1600200"/>
                <a:gridCol w="1600816"/>
                <a:gridCol w="1523384"/>
                <a:gridCol w="2057400"/>
              </a:tblGrid>
              <a:tr h="102198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2016-17 Unaudited Actuals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2017-18 </a:t>
                      </a:r>
                    </a:p>
                    <a:p>
                      <a:pPr algn="ctr"/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First  Interim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Difference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Arial" pitchFamily="34" charset="0"/>
                          <a:cs typeface="Arial" pitchFamily="34" charset="0"/>
                        </a:rPr>
                        <a:t>Major Changes</a:t>
                      </a:r>
                      <a:endParaRPr lang="en-US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</a:tr>
              <a:tr h="599139">
                <a:tc>
                  <a:txBody>
                    <a:bodyPr/>
                    <a:lstStyle/>
                    <a:p>
                      <a:r>
                        <a:rPr lang="en-US" sz="2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Certificated</a:t>
                      </a:r>
                      <a:r>
                        <a:rPr lang="en-US" sz="2000" b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Salaries</a:t>
                      </a:r>
                      <a:endParaRPr lang="en-US" sz="2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$27,664,624</a:t>
                      </a:r>
                      <a:endParaRPr lang="en-US" sz="2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$26,977,891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$(686,733)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marL="111125" indent="-111125" algn="l" fontAlgn="b">
                        <a:buFont typeface="Arial" pitchFamily="34" charset="0"/>
                        <a:buChar char="•"/>
                      </a:pP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Reductions including PARS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443" marR="5443" marT="5443" marB="0" anchor="ctr"/>
                </a:tc>
              </a:tr>
              <a:tr h="599139">
                <a:tc>
                  <a:txBody>
                    <a:bodyPr/>
                    <a:lstStyle/>
                    <a:p>
                      <a:r>
                        <a:rPr lang="en-US" sz="2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Classified Salaries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$10,818,451</a:t>
                      </a:r>
                      <a:endParaRPr lang="en-US" sz="2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$10,846,383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$27,932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marL="111125" indent="-111125" algn="l" fontAlgn="b">
                        <a:buFont typeface="Arial" pitchFamily="34" charset="0"/>
                        <a:buChar char="•"/>
                      </a:pP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Minor</a:t>
                      </a:r>
                      <a:r>
                        <a:rPr lang="en-US" sz="2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changes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443" marR="5443" marT="5443" marB="0" anchor="ctr"/>
                </a:tc>
              </a:tr>
              <a:tr h="599139">
                <a:tc>
                  <a:txBody>
                    <a:bodyPr/>
                    <a:lstStyle/>
                    <a:p>
                      <a:r>
                        <a:rPr lang="en-US" sz="2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Employee Benefits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$15,037,347</a:t>
                      </a:r>
                      <a:endParaRPr lang="en-US" sz="2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$16,489,471</a:t>
                      </a: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$1,452,124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443" marR="5443" marT="5443" marB="0" anchor="ctr"/>
                </a:tc>
                <a:tc>
                  <a:txBody>
                    <a:bodyPr/>
                    <a:lstStyle/>
                    <a:p>
                      <a:pPr marL="111125" indent="-111125" algn="l" fontAlgn="b">
                        <a:buFont typeface="Arial" pitchFamily="34" charset="0"/>
                        <a:buChar char="•"/>
                      </a:pP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STRS/PERS</a:t>
                      </a:r>
                    </a:p>
                    <a:p>
                      <a:pPr marL="111125" indent="-111125" algn="l" fontAlgn="b">
                        <a:buFont typeface="Arial" pitchFamily="34" charset="0"/>
                        <a:buChar char="•"/>
                      </a:pPr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Retirees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5443" marR="5443" marT="5443" marB="0" anchor="ctr"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52400" y="1295400"/>
            <a:ext cx="8763000" cy="153888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endParaRPr lang="en-US" sz="400" dirty="0"/>
          </a:p>
        </p:txBody>
      </p:sp>
    </p:spTree>
    <p:extLst>
      <p:ext uri="{BB962C8B-B14F-4D97-AF65-F5344CB8AC3E}">
        <p14:creationId xmlns:p14="http://schemas.microsoft.com/office/powerpoint/2010/main" val="4243979693"/>
      </p:ext>
    </p:extLst>
  </p:cSld>
  <p:clrMapOvr>
    <a:masterClrMapping/>
  </p:clrMapOvr>
  <p:transition spd="slow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686800" cy="9906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2017-18 </a:t>
            </a:r>
            <a:br>
              <a:rPr 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MYP Expenditure Reductions</a:t>
            </a:r>
            <a:endParaRPr lang="en-US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6726206"/>
              </p:ext>
            </p:extLst>
          </p:nvPr>
        </p:nvGraphicFramePr>
        <p:xfrm>
          <a:off x="228598" y="1676400"/>
          <a:ext cx="8763001" cy="426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96308"/>
                <a:gridCol w="1432413"/>
                <a:gridCol w="2359270"/>
                <a:gridCol w="2275010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2017-18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2018-19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2019-20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Certificated Unrestricted</a:t>
                      </a:r>
                      <a:r>
                        <a:rPr lang="en-US" sz="2400" baseline="0" dirty="0" smtClean="0"/>
                        <a:t> </a:t>
                      </a:r>
                      <a:r>
                        <a:rPr lang="en-US" sz="2400" dirty="0" smtClean="0"/>
                        <a:t>Salaries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smtClean="0"/>
                        <a:t>$(0)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$ (430,944)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$(161,604)</a:t>
                      </a:r>
                      <a:endParaRPr 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Certificated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Restricted</a:t>
                      </a:r>
                      <a:r>
                        <a:rPr lang="en-US" sz="2400" baseline="0" dirty="0" smtClean="0"/>
                        <a:t> </a:t>
                      </a:r>
                      <a:r>
                        <a:rPr lang="en-US" sz="2400" dirty="0" smtClean="0"/>
                        <a:t>Salaries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$(0)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smtClean="0"/>
                        <a:t>$ (107,736)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$(0)</a:t>
                      </a:r>
                      <a:endParaRPr 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Classified </a:t>
                      </a:r>
                    </a:p>
                    <a:p>
                      <a:r>
                        <a:rPr lang="en-US" sz="2400" dirty="0" smtClean="0"/>
                        <a:t>Unrestricted Salaries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smtClean="0"/>
                        <a:t>$(0)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$(110,000)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$(44,000)</a:t>
                      </a:r>
                      <a:endParaRPr 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Classified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Restricted Salaries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$(0)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$(0)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$(0)</a:t>
                      </a:r>
                      <a:endParaRPr 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Adjustment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smtClean="0"/>
                        <a:t>$(0)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$(2,038,989)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/>
                        <a:t>$(3,994,574)</a:t>
                      </a:r>
                      <a:endParaRPr lang="en-US" sz="28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77767293"/>
      </p:ext>
    </p:extLst>
  </p:cSld>
  <p:clrMapOvr>
    <a:masterClrMapping/>
  </p:clrMapOvr>
  <p:transition spd="slow"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9067800" cy="9906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b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2017-18 First  </a:t>
            </a:r>
            <a:r>
              <a:rPr lang="en-US" sz="3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Interim</a:t>
            </a:r>
            <a:br>
              <a:rPr lang="en-US" sz="3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Multiyear Projections (MYP)</a:t>
            </a:r>
            <a:endParaRPr lang="en-US" sz="31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3968054"/>
              </p:ext>
            </p:extLst>
          </p:nvPr>
        </p:nvGraphicFramePr>
        <p:xfrm>
          <a:off x="304801" y="1676400"/>
          <a:ext cx="8305800" cy="44777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76599"/>
                <a:gridCol w="1752600"/>
                <a:gridCol w="1600200"/>
                <a:gridCol w="1676401"/>
              </a:tblGrid>
              <a:tr h="46526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2017-18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2018-19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2019-2020</a:t>
                      </a:r>
                      <a:endParaRPr lang="en-US" sz="2400" dirty="0"/>
                    </a:p>
                  </a:txBody>
                  <a:tcPr/>
                </a:tc>
              </a:tr>
              <a:tr h="509240">
                <a:tc>
                  <a:txBody>
                    <a:bodyPr/>
                    <a:lstStyle/>
                    <a:p>
                      <a:r>
                        <a:rPr lang="en-US" sz="18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Beginning</a:t>
                      </a:r>
                      <a:r>
                        <a:rPr lang="en-US" sz="1800" b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Balance</a:t>
                      </a:r>
                      <a:endParaRPr lang="en-US" sz="18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$5,441,929</a:t>
                      </a:r>
                      <a:endParaRPr lang="en-US" sz="18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b="0" dirty="0" smtClean="0">
                          <a:solidFill>
                            <a:srgbClr val="00B0F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</a:t>
                      </a:r>
                      <a:r>
                        <a:rPr lang="en-US" sz="1800" b="1" dirty="0" smtClean="0">
                          <a:solidFill>
                            <a:srgbClr val="00B0F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3,183,877</a:t>
                      </a:r>
                      <a:endParaRPr lang="en-US" sz="1800" b="1" dirty="0">
                        <a:solidFill>
                          <a:srgbClr val="00B0F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 smtClean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$</a:t>
                      </a:r>
                      <a:r>
                        <a:rPr lang="en-US" sz="1800" b="1" dirty="0" smtClean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1,951,060</a:t>
                      </a:r>
                      <a:endParaRPr lang="en-US" sz="1800" b="1" dirty="0">
                        <a:solidFill>
                          <a:srgbClr val="00B05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515375">
                <a:tc>
                  <a:txBody>
                    <a:bodyPr/>
                    <a:lstStyle/>
                    <a:p>
                      <a:r>
                        <a:rPr lang="en-US" sz="18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  <a:r>
                        <a:rPr lang="en-US" sz="1800" b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Revenue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$63,629,159</a:t>
                      </a:r>
                      <a:endParaRPr lang="en-US" sz="18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$62,200,769</a:t>
                      </a:r>
                      <a:endParaRPr lang="en-US" sz="18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 smtClean="0">
                          <a:latin typeface="Arial" pitchFamily="34" charset="0"/>
                          <a:cs typeface="Arial" pitchFamily="34" charset="0"/>
                        </a:rPr>
                        <a:t>$62,226,505</a:t>
                      </a:r>
                      <a:endParaRPr lang="en-US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519019">
                <a:tc>
                  <a:txBody>
                    <a:bodyPr/>
                    <a:lstStyle/>
                    <a:p>
                      <a:r>
                        <a:rPr lang="en-US" sz="18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Restricted Budget</a:t>
                      </a:r>
                      <a:r>
                        <a:rPr lang="en-US" sz="1800" b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Adjustment</a:t>
                      </a:r>
                      <a:endParaRPr lang="en-US" sz="18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$0</a:t>
                      </a:r>
                      <a:endParaRPr lang="en-US" sz="18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$(529,848)*</a:t>
                      </a:r>
                      <a:endParaRPr lang="en-US" sz="18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 smtClean="0">
                          <a:latin typeface="Arial" pitchFamily="34" charset="0"/>
                          <a:cs typeface="Arial" pitchFamily="34" charset="0"/>
                        </a:rPr>
                        <a:t>$(529,848)*</a:t>
                      </a:r>
                      <a:endParaRPr lang="en-US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505705">
                <a:tc>
                  <a:txBody>
                    <a:bodyPr/>
                    <a:lstStyle/>
                    <a:p>
                      <a:r>
                        <a:rPr lang="en-US" sz="18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Budget</a:t>
                      </a:r>
                      <a:r>
                        <a:rPr lang="en-US" sz="1800" b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Adjustments Needed</a:t>
                      </a:r>
                      <a:endParaRPr lang="en-US" sz="18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$0</a:t>
                      </a:r>
                      <a:endParaRPr lang="en-US" sz="18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b="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$(2,038,989)</a:t>
                      </a:r>
                      <a:endParaRPr lang="en-US" sz="1800" b="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$(3,994,574)</a:t>
                      </a:r>
                      <a:endParaRPr lang="en-US" sz="1800" dirty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480702">
                <a:tc>
                  <a:txBody>
                    <a:bodyPr/>
                    <a:lstStyle/>
                    <a:p>
                      <a:r>
                        <a:rPr lang="en-US" sz="18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Expenditures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$65,887,211</a:t>
                      </a:r>
                      <a:endParaRPr lang="en-US" sz="18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$63,433,586</a:t>
                      </a:r>
                      <a:endParaRPr lang="en-US" sz="18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 smtClean="0">
                          <a:latin typeface="Arial" pitchFamily="34" charset="0"/>
                          <a:cs typeface="Arial" pitchFamily="34" charset="0"/>
                        </a:rPr>
                        <a:t>$62,261,663</a:t>
                      </a:r>
                      <a:endParaRPr lang="en-US" sz="18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509240">
                <a:tc>
                  <a:txBody>
                    <a:bodyPr/>
                    <a:lstStyle/>
                    <a:p>
                      <a:r>
                        <a:rPr lang="en-US" sz="18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Surplus/deficit</a:t>
                      </a:r>
                      <a:endParaRPr lang="en-US" sz="18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$(2,258,052)</a:t>
                      </a:r>
                      <a:endParaRPr lang="en-US" sz="18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$(1,232,817)</a:t>
                      </a:r>
                      <a:endParaRPr lang="en-US" sz="18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b="0" dirty="0" smtClean="0">
                          <a:latin typeface="Arial" pitchFamily="34" charset="0"/>
                          <a:cs typeface="Arial" pitchFamily="34" charset="0"/>
                        </a:rPr>
                        <a:t>$(35,158)</a:t>
                      </a:r>
                      <a:endParaRPr lang="en-US" sz="18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509240">
                <a:tc>
                  <a:txBody>
                    <a:bodyPr/>
                    <a:lstStyle/>
                    <a:p>
                      <a:r>
                        <a:rPr lang="en-US" sz="18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Ending</a:t>
                      </a:r>
                      <a:r>
                        <a:rPr lang="en-US" sz="1800" b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Balance</a:t>
                      </a:r>
                      <a:endParaRPr lang="en-US" sz="18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b="1" dirty="0" smtClean="0">
                          <a:solidFill>
                            <a:srgbClr val="00B0F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$3,183,877</a:t>
                      </a:r>
                      <a:endParaRPr lang="en-US" sz="1800" b="1" dirty="0">
                        <a:solidFill>
                          <a:srgbClr val="00B0F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b="1" dirty="0" smtClean="0">
                          <a:solidFill>
                            <a:srgbClr val="2C843D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$1,951,060</a:t>
                      </a:r>
                      <a:endParaRPr lang="en-US" sz="1800" b="1" dirty="0">
                        <a:solidFill>
                          <a:srgbClr val="2C843D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b="1" dirty="0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$1,951,902</a:t>
                      </a:r>
                      <a:endParaRPr lang="en-US" sz="1800" b="1" dirty="0">
                        <a:solidFill>
                          <a:schemeClr val="accent4">
                            <a:lumMod val="75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463951">
                <a:tc>
                  <a:txBody>
                    <a:bodyPr/>
                    <a:lstStyle/>
                    <a:p>
                      <a:r>
                        <a:rPr lang="en-US" sz="18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Meet 3% REU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  <a:endParaRPr lang="en-US" sz="1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b="1" dirty="0" smtClean="0">
                          <a:latin typeface="Arial" pitchFamily="34" charset="0"/>
                          <a:cs typeface="Arial" pitchFamily="34" charset="0"/>
                        </a:rPr>
                        <a:t>YES</a:t>
                      </a:r>
                      <a:endParaRPr lang="en-US" sz="1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52400" y="6324600"/>
            <a:ext cx="883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* Adjustment of expenditures from restricted funds carried-over into 2017-18 but not forward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148216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9067800" cy="990600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2017-18 First Interim  </a:t>
            </a:r>
            <a:r>
              <a:rPr lang="en-US" sz="4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Budget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76400"/>
            <a:ext cx="7997952" cy="49530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600" b="1" dirty="0">
                <a:latin typeface="Arial" panose="020B0604020202020204" pitchFamily="34" charset="0"/>
                <a:cs typeface="Arial" panose="020B0604020202020204" pitchFamily="34" charset="0"/>
              </a:rPr>
              <a:t>Required Reserve Disclosure</a:t>
            </a:r>
          </a:p>
          <a:p>
            <a:pPr marL="0" indent="0">
              <a:buNone/>
            </a:pP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1383287"/>
              </p:ext>
            </p:extLst>
          </p:nvPr>
        </p:nvGraphicFramePr>
        <p:xfrm>
          <a:off x="685800" y="2438400"/>
          <a:ext cx="7848600" cy="343064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13944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40690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30225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443600">
                <a:tc>
                  <a:txBody>
                    <a:bodyPr/>
                    <a:lstStyle/>
                    <a:p>
                      <a:endParaRPr lang="en-US" sz="2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9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2017-18</a:t>
                      </a:r>
                      <a:endParaRPr lang="en-US" sz="19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9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84400">
                <a:tc>
                  <a:txBody>
                    <a:bodyPr/>
                    <a:lstStyle/>
                    <a:p>
                      <a:endParaRPr lang="en-US" sz="2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Amount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Percent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84400">
                <a:tc>
                  <a:txBody>
                    <a:bodyPr/>
                    <a:lstStyle/>
                    <a:p>
                      <a:r>
                        <a:rPr lang="en-US" sz="2000" b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Ending Fund </a:t>
                      </a:r>
                      <a:r>
                        <a:rPr lang="en-US" sz="2000" b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Balance</a:t>
                      </a:r>
                      <a:endParaRPr lang="en-US" sz="2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$3,183,877</a:t>
                      </a:r>
                      <a:endParaRPr lang="en-US" sz="2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4.8%</a:t>
                      </a:r>
                      <a:endParaRPr lang="en-US" sz="2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84400">
                <a:tc>
                  <a:txBody>
                    <a:bodyPr/>
                    <a:lstStyle/>
                    <a:p>
                      <a:r>
                        <a:rPr lang="en-US" sz="2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Assigned</a:t>
                      </a:r>
                      <a:r>
                        <a:rPr lang="en-US" sz="2000" b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Fund Balance</a:t>
                      </a:r>
                      <a:endParaRPr lang="en-US" sz="2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$977,201</a:t>
                      </a:r>
                      <a:endParaRPr lang="en-US" sz="2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1.48%</a:t>
                      </a:r>
                      <a:endParaRPr lang="en-US" sz="2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84400">
                <a:tc>
                  <a:txBody>
                    <a:bodyPr/>
                    <a:lstStyle/>
                    <a:p>
                      <a:r>
                        <a:rPr lang="en-US" sz="2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Unassigned</a:t>
                      </a:r>
                      <a:r>
                        <a:rPr lang="en-US" sz="2000" b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Balance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2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2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84400">
                <a:tc>
                  <a:txBody>
                    <a:bodyPr/>
                    <a:lstStyle/>
                    <a:p>
                      <a:r>
                        <a:rPr lang="en-US" sz="2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Minimum Required</a:t>
                      </a:r>
                      <a:r>
                        <a:rPr lang="en-US" sz="2000" b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Reserve (REU)</a:t>
                      </a:r>
                      <a:endParaRPr lang="en-US" sz="2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1,976,619</a:t>
                      </a:r>
                      <a:endParaRPr lang="en-US" sz="2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3.0%</a:t>
                      </a:r>
                      <a:endParaRPr lang="en-US" sz="2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84400">
                <a:tc>
                  <a:txBody>
                    <a:bodyPr/>
                    <a:lstStyle/>
                    <a:p>
                      <a:r>
                        <a:rPr lang="en-US" sz="2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Amount</a:t>
                      </a:r>
                      <a:r>
                        <a:rPr lang="en-US" sz="2000" b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in Excess of Minimum REU</a:t>
                      </a:r>
                      <a:endParaRPr lang="en-US" sz="20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r>
                        <a:rPr lang="en-US" sz="20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00</a:t>
                      </a:r>
                      <a:r>
                        <a:rPr lang="en-US" sz="2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25139972"/>
      </p:ext>
    </p:extLst>
  </p:cSld>
  <p:clrMapOvr>
    <a:masterClrMapping/>
  </p:clrMapOvr>
  <p:transition spd="slow">
    <p:wip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2017-18 First Interim </a:t>
            </a:r>
            <a:br>
              <a:rPr 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Meeting the 18-19 Adjustment</a:t>
            </a:r>
            <a:endParaRPr lang="en-US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600200"/>
            <a:ext cx="8839200" cy="5105400"/>
          </a:xfrm>
        </p:spPr>
        <p:txBody>
          <a:bodyPr>
            <a:normAutofit lnSpcReduction="10000"/>
          </a:bodyPr>
          <a:lstStyle/>
          <a:p>
            <a:pPr marL="387350" lvl="1" indent="-273050">
              <a:buFont typeface="Wingdings" pitchFamily="2" charset="2"/>
              <a:buChar char="v"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Adopted: $(3,464,151)      First Interim:$(2,038,989)</a:t>
            </a:r>
          </a:p>
          <a:p>
            <a:pPr marL="387350" lvl="1" indent="-273050">
              <a:buFont typeface="Wingdings" pitchFamily="2" charset="2"/>
              <a:buChar char="Ø"/>
            </a:pPr>
            <a:endParaRPr lang="en-US" sz="600" b="1" dirty="0" smtClean="0">
              <a:latin typeface="Arial" pitchFamily="34" charset="0"/>
              <a:cs typeface="Arial" pitchFamily="34" charset="0"/>
            </a:endParaRPr>
          </a:p>
          <a:p>
            <a:pPr marL="387350" lvl="1" indent="-273050">
              <a:buFont typeface="Wingdings" pitchFamily="2" charset="2"/>
              <a:buChar char="Ø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Transferring RDA funds in account ($1,900,000)</a:t>
            </a:r>
          </a:p>
          <a:p>
            <a:pPr marL="387350" lvl="1" indent="-273050">
              <a:buFont typeface="Wingdings" pitchFamily="2" charset="2"/>
              <a:buChar char="Ø"/>
            </a:pPr>
            <a:endParaRPr lang="en-US" sz="600" dirty="0" smtClean="0">
              <a:latin typeface="Arial" pitchFamily="34" charset="0"/>
              <a:cs typeface="Arial" pitchFamily="34" charset="0"/>
            </a:endParaRPr>
          </a:p>
          <a:p>
            <a:pPr marL="387350" lvl="1" indent="-273050">
              <a:buFont typeface="Wingdings" pitchFamily="2" charset="2"/>
              <a:buChar char="Ø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Analyzing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Sp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Ed expenses (Potentially transferring legal fees up to $200,000 to VCSSFA)</a:t>
            </a:r>
          </a:p>
          <a:p>
            <a:pPr marL="387350" lvl="1" indent="-273050">
              <a:buFont typeface="Wingdings" pitchFamily="2" charset="2"/>
              <a:buChar char="Ø"/>
            </a:pPr>
            <a:endParaRPr lang="en-US" sz="600" dirty="0" smtClean="0">
              <a:latin typeface="Arial" pitchFamily="34" charset="0"/>
              <a:cs typeface="Arial" pitchFamily="34" charset="0"/>
            </a:endParaRPr>
          </a:p>
          <a:p>
            <a:pPr marL="387350" lvl="1" indent="-273050">
              <a:buFont typeface="Wingdings" pitchFamily="2" charset="2"/>
              <a:buChar char="Ø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Reorganize RTI</a:t>
            </a:r>
          </a:p>
          <a:p>
            <a:pPr marL="387350" lvl="1" indent="-273050">
              <a:buFont typeface="Wingdings" pitchFamily="2" charset="2"/>
              <a:buChar char="Ø"/>
            </a:pPr>
            <a:endParaRPr lang="en-US" sz="400" dirty="0" smtClean="0">
              <a:latin typeface="Arial" pitchFamily="34" charset="0"/>
              <a:cs typeface="Arial" pitchFamily="34" charset="0"/>
            </a:endParaRPr>
          </a:p>
          <a:p>
            <a:pPr marL="387350" lvl="1" indent="-273050">
              <a:buFont typeface="Wingdings" pitchFamily="2" charset="2"/>
              <a:buChar char="Ø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Eliminate district funded PE Collaboration</a:t>
            </a:r>
          </a:p>
          <a:p>
            <a:pPr marL="387350" lvl="1" indent="-273050">
              <a:buFont typeface="Wingdings" pitchFamily="2" charset="2"/>
              <a:buChar char="Ø"/>
            </a:pPr>
            <a:endParaRPr lang="en-US" sz="400" dirty="0" smtClean="0">
              <a:latin typeface="Arial" pitchFamily="34" charset="0"/>
              <a:cs typeface="Arial" pitchFamily="34" charset="0"/>
            </a:endParaRPr>
          </a:p>
          <a:p>
            <a:pPr marL="387350" lvl="1" indent="-273050">
              <a:buFont typeface="Wingdings" pitchFamily="2" charset="2"/>
              <a:buChar char="Ø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Lease Warehouse space</a:t>
            </a:r>
          </a:p>
          <a:p>
            <a:pPr marL="387350" lvl="1" indent="-273050">
              <a:buFont typeface="Wingdings" pitchFamily="2" charset="2"/>
              <a:buChar char="Ø"/>
            </a:pPr>
            <a:endParaRPr lang="en-US" sz="400" dirty="0" smtClean="0">
              <a:latin typeface="Arial" pitchFamily="34" charset="0"/>
              <a:cs typeface="Arial" pitchFamily="34" charset="0"/>
            </a:endParaRPr>
          </a:p>
          <a:p>
            <a:pPr marL="387350" lvl="1" indent="-273050">
              <a:buFont typeface="Wingdings" pitchFamily="2" charset="2"/>
              <a:buChar char="Ø"/>
            </a:pPr>
            <a:endParaRPr lang="en-US" sz="400" dirty="0" smtClean="0">
              <a:latin typeface="Arial" pitchFamily="34" charset="0"/>
              <a:cs typeface="Arial" pitchFamily="34" charset="0"/>
            </a:endParaRPr>
          </a:p>
          <a:p>
            <a:pPr marL="387350" lvl="1" indent="-273050">
              <a:buFont typeface="Wingdings" pitchFamily="2" charset="2"/>
              <a:buChar char="Ø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Reduction of MEA President position from 1.0  to .5 FTE</a:t>
            </a:r>
          </a:p>
          <a:p>
            <a:pPr marL="387350" lvl="1" indent="-273050">
              <a:buFont typeface="Wingdings" pitchFamily="2" charset="2"/>
              <a:buChar char="Ø"/>
            </a:pPr>
            <a:endParaRPr lang="en-US" sz="400" dirty="0" smtClean="0">
              <a:latin typeface="Arial" pitchFamily="34" charset="0"/>
              <a:cs typeface="Arial" pitchFamily="34" charset="0"/>
            </a:endParaRPr>
          </a:p>
          <a:p>
            <a:pPr marL="387350" lvl="1" indent="-273050">
              <a:buFont typeface="Wingdings" pitchFamily="2" charset="2"/>
              <a:buChar char="Ø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Focus on increasing ADA</a:t>
            </a:r>
          </a:p>
        </p:txBody>
      </p:sp>
    </p:spTree>
    <p:extLst>
      <p:ext uri="{BB962C8B-B14F-4D97-AF65-F5344CB8AC3E}">
        <p14:creationId xmlns:p14="http://schemas.microsoft.com/office/powerpoint/2010/main" val="362268152"/>
      </p:ext>
    </p:extLst>
  </p:cSld>
  <p:clrMapOvr>
    <a:masterClrMapping/>
  </p:clrMapOvr>
  <p:transition spd="slow">
    <p:wip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2017-18 First Interim </a:t>
            </a:r>
            <a:br>
              <a:rPr lang="en-US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en-US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Meeting the </a:t>
            </a:r>
            <a:r>
              <a:rPr 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19-20 </a:t>
            </a:r>
            <a:r>
              <a:rPr lang="en-US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Adjustment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-2438400" y="3733800"/>
            <a:ext cx="3993931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buFont typeface="Wingdings" pitchFamily="2" charset="2"/>
              <a:buChar char="Ø"/>
            </a:pP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lvl="1">
              <a:buFont typeface="Wingdings" pitchFamily="2" charset="2"/>
              <a:buChar char="Ø"/>
            </a:pPr>
            <a:endParaRPr lang="en-US" dirty="0">
              <a:latin typeface="Arial" pitchFamily="34" charset="0"/>
              <a:cs typeface="Arial" pitchFamily="34" charset="0"/>
            </a:endParaRPr>
          </a:p>
          <a:p>
            <a:pPr lvl="1">
              <a:buFont typeface="Wingdings" pitchFamily="2" charset="2"/>
              <a:buChar char="Ø"/>
            </a:pP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lvl="1">
              <a:buFont typeface="Wingdings" pitchFamily="2" charset="2"/>
              <a:buChar char="Ø"/>
            </a:pPr>
            <a:endParaRPr lang="en-US" dirty="0">
              <a:latin typeface="Arial" pitchFamily="34" charset="0"/>
              <a:cs typeface="Arial" pitchFamily="34" charset="0"/>
            </a:endParaRPr>
          </a:p>
          <a:p>
            <a:pPr lvl="1">
              <a:buFont typeface="Wingdings" pitchFamily="2" charset="2"/>
              <a:buChar char="Ø"/>
            </a:pP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lvl="1">
              <a:buFont typeface="Wingdings" pitchFamily="2" charset="2"/>
              <a:buChar char="Ø"/>
            </a:pPr>
            <a:endParaRPr lang="en-US" dirty="0">
              <a:latin typeface="Arial" pitchFamily="34" charset="0"/>
              <a:cs typeface="Arial" pitchFamily="34" charset="0"/>
            </a:endParaRPr>
          </a:p>
          <a:p>
            <a:pPr lvl="1">
              <a:buFont typeface="Wingdings" pitchFamily="2" charset="2"/>
              <a:buChar char="Ø"/>
            </a:pP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2400" y="1600200"/>
            <a:ext cx="8991600" cy="5247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indent="-346075">
              <a:buFont typeface="Wingdings" pitchFamily="2" charset="2"/>
              <a:buChar char="v"/>
            </a:pPr>
            <a:r>
              <a:rPr lang="en-US" sz="2200" b="1" dirty="0" smtClean="0">
                <a:latin typeface="Arial" pitchFamily="34" charset="0"/>
                <a:cs typeface="Arial" pitchFamily="34" charset="0"/>
              </a:rPr>
              <a:t>Adopted: $(4,320,000)       First Interim: $(3,994,574) </a:t>
            </a:r>
          </a:p>
          <a:p>
            <a:pPr lvl="1" indent="-346075">
              <a:buFont typeface="Wingdings" pitchFamily="2" charset="2"/>
              <a:buChar char="v"/>
            </a:pPr>
            <a:endParaRPr lang="en-US" sz="2200" b="1" dirty="0" smtClean="0">
              <a:latin typeface="Arial" pitchFamily="34" charset="0"/>
              <a:cs typeface="Arial" pitchFamily="34" charset="0"/>
            </a:endParaRPr>
          </a:p>
          <a:p>
            <a:pPr lvl="1" indent="-346075">
              <a:buFont typeface="Wingdings" pitchFamily="2" charset="2"/>
              <a:buChar char="Ø"/>
            </a:pPr>
            <a:r>
              <a:rPr lang="en-US" sz="2200" dirty="0" smtClean="0">
                <a:latin typeface="Arial" pitchFamily="34" charset="0"/>
                <a:cs typeface="Arial" pitchFamily="34" charset="0"/>
              </a:rPr>
              <a:t>Transferring RDA funds received in 2017-18 (projected at $1,200,000)</a:t>
            </a:r>
          </a:p>
          <a:p>
            <a:pPr lvl="1" indent="-346075">
              <a:buFont typeface="Wingdings" pitchFamily="2" charset="2"/>
              <a:buChar char="Ø"/>
            </a:pPr>
            <a:endParaRPr lang="en-US" sz="200" dirty="0" smtClean="0">
              <a:latin typeface="Arial" pitchFamily="34" charset="0"/>
              <a:cs typeface="Arial" pitchFamily="34" charset="0"/>
            </a:endParaRPr>
          </a:p>
          <a:p>
            <a:pPr lvl="1" indent="-346075">
              <a:buFont typeface="Wingdings" pitchFamily="2" charset="2"/>
              <a:buChar char="Ø"/>
            </a:pPr>
            <a:r>
              <a:rPr lang="en-US" sz="2200" dirty="0" smtClean="0">
                <a:latin typeface="Arial" pitchFamily="34" charset="0"/>
                <a:cs typeface="Arial" pitchFamily="34" charset="0"/>
              </a:rPr>
              <a:t>Transferring RDA funds received in 2018-19 (projected at $1,200,000)</a:t>
            </a:r>
          </a:p>
          <a:p>
            <a:pPr lvl="1" indent="-346075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200" dirty="0" smtClean="0">
                <a:latin typeface="Arial" pitchFamily="34" charset="0"/>
                <a:cs typeface="Arial" pitchFamily="34" charset="0"/>
              </a:rPr>
              <a:t>Continue to restructure staff for “right size” fit ratios</a:t>
            </a:r>
          </a:p>
          <a:p>
            <a:pPr lvl="1" indent="-346075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200" dirty="0" smtClean="0">
                <a:latin typeface="Arial" pitchFamily="34" charset="0"/>
                <a:cs typeface="Arial" pitchFamily="34" charset="0"/>
              </a:rPr>
              <a:t>Evaluate reduction of site computer techs</a:t>
            </a:r>
          </a:p>
          <a:p>
            <a:pPr lvl="1" indent="-346075">
              <a:lnSpc>
                <a:spcPct val="150000"/>
              </a:lnSpc>
              <a:buFont typeface="Wingdings" pitchFamily="2" charset="2"/>
              <a:buChar char="Ø"/>
            </a:pPr>
            <a:endParaRPr lang="en-US" sz="200" dirty="0" smtClean="0">
              <a:latin typeface="Arial" pitchFamily="34" charset="0"/>
              <a:cs typeface="Arial" pitchFamily="34" charset="0"/>
            </a:endParaRPr>
          </a:p>
          <a:p>
            <a:pPr lvl="1" indent="-346075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200" dirty="0" smtClean="0">
                <a:latin typeface="Arial" pitchFamily="34" charset="0"/>
                <a:cs typeface="Arial" pitchFamily="34" charset="0"/>
              </a:rPr>
              <a:t>Eliminate district funding of Schools of Distinction</a:t>
            </a:r>
          </a:p>
          <a:p>
            <a:pPr lvl="1" indent="-346075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200" dirty="0" smtClean="0">
                <a:latin typeface="Arial" pitchFamily="34" charset="0"/>
                <a:cs typeface="Arial" pitchFamily="34" charset="0"/>
              </a:rPr>
              <a:t>Reduction of site discretionary instructional support budget</a:t>
            </a:r>
          </a:p>
          <a:p>
            <a:pPr lvl="1" indent="-346075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200" dirty="0" smtClean="0">
                <a:latin typeface="Arial" pitchFamily="34" charset="0"/>
                <a:cs typeface="Arial" pitchFamily="34" charset="0"/>
              </a:rPr>
              <a:t>Analyze new City developments (potential enrollment increase)</a:t>
            </a:r>
          </a:p>
          <a:p>
            <a:pPr lvl="1" indent="-346075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200" dirty="0">
                <a:latin typeface="Arial" pitchFamily="34" charset="0"/>
                <a:cs typeface="Arial" pitchFamily="34" charset="0"/>
              </a:rPr>
              <a:t>Increasing ADA Attendance Factor to </a:t>
            </a:r>
            <a:r>
              <a:rPr lang="en-US" sz="2200">
                <a:latin typeface="Arial" pitchFamily="34" charset="0"/>
                <a:cs typeface="Arial" pitchFamily="34" charset="0"/>
              </a:rPr>
              <a:t>97</a:t>
            </a:r>
            <a:r>
              <a:rPr lang="en-US" sz="2200" smtClean="0">
                <a:latin typeface="Arial" pitchFamily="34" charset="0"/>
                <a:cs typeface="Arial" pitchFamily="34" charset="0"/>
              </a:rPr>
              <a:t>%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4096793"/>
      </p:ext>
    </p:extLst>
  </p:cSld>
  <p:clrMapOvr>
    <a:masterClrMapping/>
  </p:clrMapOvr>
  <p:transition spd="slow">
    <p:wip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9067800" cy="990600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2017-18 First Interim Report</a:t>
            </a:r>
            <a:endParaRPr lang="en-US" sz="4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1676400"/>
            <a:ext cx="8001000" cy="51054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600" b="1" dirty="0" smtClean="0">
                <a:latin typeface="Arial" pitchFamily="34" charset="0"/>
                <a:cs typeface="Arial" pitchFamily="34" charset="0"/>
              </a:rPr>
              <a:t>Recommendation</a:t>
            </a:r>
          </a:p>
          <a:p>
            <a:pPr marL="0" indent="0" algn="ctr">
              <a:buNone/>
            </a:pPr>
            <a:endParaRPr lang="en-US" sz="1900" dirty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It is recommended that the Board approve the District’s First Interim Financial Report and</a:t>
            </a:r>
          </a:p>
          <a:p>
            <a:pPr marL="0" indent="0">
              <a:buNone/>
            </a:pPr>
            <a:endParaRPr lang="en-US" sz="12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>File a positive certification- The District certifies that based on the projections, it will meet it’s financial obligations for the current year and two subsequent fiscal years.</a:t>
            </a:r>
            <a:endParaRPr lang="en-US" sz="28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71648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1_Median">
  <a:themeElements>
    <a:clrScheme name="Custom 37">
      <a:dk1>
        <a:sysClr val="windowText" lastClr="000000"/>
      </a:dk1>
      <a:lt1>
        <a:srgbClr val="FFFFFF"/>
      </a:lt1>
      <a:dk2>
        <a:srgbClr val="FFFFFF"/>
      </a:dk2>
      <a:lt2>
        <a:srgbClr val="EBDDC3"/>
      </a:lt2>
      <a:accent1>
        <a:srgbClr val="0070C0"/>
      </a:accent1>
      <a:accent2>
        <a:srgbClr val="0070C0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Angles">
  <a:themeElements>
    <a:clrScheme name="Custom 30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F0000"/>
      </a:accent2>
      <a:accent3>
        <a:srgbClr val="005390"/>
      </a:accent3>
      <a:accent4>
        <a:srgbClr val="7C984A"/>
      </a:accent4>
      <a:accent5>
        <a:srgbClr val="C2AD8D"/>
      </a:accent5>
      <a:accent6>
        <a:srgbClr val="000000"/>
      </a:accent6>
      <a:hlink>
        <a:srgbClr val="5F5F5F"/>
      </a:hlink>
      <a:folHlink>
        <a:srgbClr val="969696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18922</TotalTime>
  <Words>991</Words>
  <Application>Microsoft Office PowerPoint</Application>
  <PresentationFormat>On-screen Show (4:3)</PresentationFormat>
  <Paragraphs>290</Paragraphs>
  <Slides>15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17" baseType="lpstr">
      <vt:lpstr>1_Median</vt:lpstr>
      <vt:lpstr>Angles</vt:lpstr>
      <vt:lpstr>PowerPoint Presentation</vt:lpstr>
      <vt:lpstr>2017-18 First Interim Report</vt:lpstr>
      <vt:lpstr>2017-18 First Interim Report</vt:lpstr>
      <vt:lpstr>2017-18 First Interim Assumptions</vt:lpstr>
      <vt:lpstr>2017-18 First Interim Budget General General Fund Revenue</vt:lpstr>
      <vt:lpstr>2017-18 First Interim Revenue</vt:lpstr>
      <vt:lpstr>2017-18 First Interim Budget General Fund Expenditures</vt:lpstr>
      <vt:lpstr>2017-18 First Interim Expenditures</vt:lpstr>
      <vt:lpstr>2016-17 and 2017-18 General Fund Expenditure Comparison</vt:lpstr>
      <vt:lpstr>2017-18  MYP Expenditure Reductions</vt:lpstr>
      <vt:lpstr>2017-18 First  Interim Multiyear Projections (MYP)</vt:lpstr>
      <vt:lpstr>2017-18 First Interim  Budget</vt:lpstr>
      <vt:lpstr>2017-18 First Interim  Meeting the 18-19 Adjustment</vt:lpstr>
      <vt:lpstr>2017-18 First Interim  Meeting the 19-20 Adjustment</vt:lpstr>
      <vt:lpstr>2017-18 First Interim Report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</dc:title>
  <dc:creator>Lea Toombs</dc:creator>
  <cp:lastModifiedBy>Anne Gibson</cp:lastModifiedBy>
  <cp:revision>333</cp:revision>
  <cp:lastPrinted>2017-12-08T21:07:18Z</cp:lastPrinted>
  <dcterms:created xsi:type="dcterms:W3CDTF">2015-04-07T16:11:50Z</dcterms:created>
  <dcterms:modified xsi:type="dcterms:W3CDTF">2017-12-13T04:03:52Z</dcterms:modified>
</cp:coreProperties>
</file>