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217e5f12f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217e5f12f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217e5f12f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217e5f12f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17e5f12fd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217e5f12fd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217e5f12fd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217e5f12fd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217e5f12fd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217e5f12fd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217e5f12fd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217e5f12fd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217e5f12fd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217e5f12fd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217e5f12fd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217e5f12fd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217e5f12fd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217e5f12fd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217e5f12fd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217e5f12fd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17e5f12fd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217e5f12fd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217e5f12fd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217e5f12fd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217e5f12fd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217e5f12fd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17e5f12fd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217e5f12fd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217e5f12fd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217e5f12fd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217e5f12fd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217e5f12fd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217e5f12fd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217e5f12fd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17e5f12fd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217e5f12fd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217e5f12fd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217e5f12fd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217e5f12fd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217e5f12fd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217e5f12fd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217e5f12fd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217e5f12fd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217e5f12fd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217e5f12fd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217e5f12fd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217e5f12fd_0_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217e5f12fd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217e5f12fd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217e5f12fd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217e5f12fd_0_6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217e5f12fd_0_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217e5f12fd_0_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217e5f12fd_0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217e5f12fd_0_6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217e5f12fd_0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217e5f12fd_0_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217e5f12fd_0_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2180c60aca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2180c60ac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2180c60aca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2180c60aca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2180c60aca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2180c60aca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217e5f12fd_0_7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217e5f12fd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217e5f12fd_0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217e5f12fd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217e5f12fd_0_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217e5f12fd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217e5f12fd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217e5f12fd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217e5f12fd_0_8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217e5f12fd_0_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dragonflymax.com/" TargetMode="External"/><Relationship Id="rId4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drive.google.com/file/d/1RyjsybJFCjTcq2FhEu4Ocvqr-ZVwblfj/view?usp=share_link" TargetMode="External"/><Relationship Id="rId4" Type="http://schemas.openxmlformats.org/officeDocument/2006/relationships/image" Target="../media/image2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drive.google.com/file/d/1RyjsybJFCjTcq2FhEu4Ocvqr-ZVwblfj/view?usp=share_link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338550"/>
            <a:ext cx="8520600" cy="442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Parents Guide to DragonFly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Version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To Do List:</a:t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Create an account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Connect to Valley High School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Connect to your child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Submit Forms</a:t>
            </a: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4848300" y="1315525"/>
            <a:ext cx="3984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2CC"/>
                </a:highlight>
              </a:rPr>
              <a:t>It is highly recommended that you create your account on a Desktop and then use the DragonFly app to upload forms as photos.</a:t>
            </a:r>
            <a:endParaRPr>
              <a:highlight>
                <a:srgbClr val="FFF2CC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879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314275"/>
            <a:ext cx="8520600" cy="6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/>
              <a:t>STEP 1: Visit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dragonflymax.com</a:t>
            </a:r>
            <a:r>
              <a:rPr b="1" lang="en"/>
              <a:t> </a:t>
            </a:r>
            <a:endParaRPr b="1"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2625" y="872575"/>
            <a:ext cx="6518752" cy="2997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3978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2: Click on log in/ sign up in the top right corner then select SIGN UP FOR FREE  </a:t>
            </a:r>
            <a:endParaRPr/>
          </a:p>
        </p:txBody>
      </p:sp>
      <p:sp>
        <p:nvSpPr>
          <p:cNvPr id="74" name="Google Shape;74;p16"/>
          <p:cNvSpPr txBox="1"/>
          <p:nvPr>
            <p:ph type="title"/>
          </p:nvPr>
        </p:nvSpPr>
        <p:spPr>
          <a:xfrm>
            <a:off x="616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4025" y="1103575"/>
            <a:ext cx="6855951" cy="289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26475" y="88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en"/>
              <a:t>Be sure you </a:t>
            </a:r>
            <a:r>
              <a:rPr lang="en" u="sng"/>
              <a:t>use your own name - not the name of a student or child.</a:t>
            </a:r>
            <a:r>
              <a:rPr lang="en"/>
              <a:t> If you are a parent/guardian, don't worry, you'll get to add your child later</a:t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776" y="1042976"/>
            <a:ext cx="6620449" cy="265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143300" y="417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3: Enter your first name, last name, email address, and password</a:t>
            </a:r>
            <a:endParaRPr/>
          </a:p>
        </p:txBody>
      </p:sp>
      <p:sp>
        <p:nvSpPr>
          <p:cNvPr id="87" name="Google Shape;87;p18"/>
          <p:cNvSpPr txBox="1"/>
          <p:nvPr>
            <p:ph type="title"/>
          </p:nvPr>
        </p:nvSpPr>
        <p:spPr>
          <a:xfrm>
            <a:off x="441825" y="93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638" y="990385"/>
            <a:ext cx="5842724" cy="255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402375"/>
            <a:ext cx="8520600" cy="92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4: Check your email for a verification ID, then copy and paste that code into the field and click ‘submit’</a:t>
            </a:r>
            <a:endParaRPr/>
          </a:p>
        </p:txBody>
      </p:sp>
      <p:sp>
        <p:nvSpPr>
          <p:cNvPr id="94" name="Google Shape;94;p19"/>
          <p:cNvSpPr txBox="1"/>
          <p:nvPr>
            <p:ph type="title"/>
          </p:nvPr>
        </p:nvSpPr>
        <p:spPr>
          <a:xfrm>
            <a:off x="487750" y="71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5800" y="1285875"/>
            <a:ext cx="6141600" cy="254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311700" y="341825"/>
            <a:ext cx="8520600" cy="8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5: Review the Terms of Service and click ‘Accept’.</a:t>
            </a:r>
            <a:endParaRPr/>
          </a:p>
        </p:txBody>
      </p:sp>
      <p:sp>
        <p:nvSpPr>
          <p:cNvPr id="101" name="Google Shape;101;p20"/>
          <p:cNvSpPr txBox="1"/>
          <p:nvPr>
            <p:ph type="title"/>
          </p:nvPr>
        </p:nvSpPr>
        <p:spPr>
          <a:xfrm>
            <a:off x="556625" y="86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5275" y="924725"/>
            <a:ext cx="5873200" cy="299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623400" y="48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an Account</a:t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455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Congratulations! You have made an account. Now, let's get connected to VALLEY HIGH SCHOOL.</a:t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475" y="1316475"/>
            <a:ext cx="7171051" cy="238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227525" y="624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1: Click ‘Get Started’ on the ‘Today’ screen.</a:t>
            </a:r>
            <a:endParaRPr/>
          </a:p>
        </p:txBody>
      </p:sp>
      <p:sp>
        <p:nvSpPr>
          <p:cNvPr id="115" name="Google Shape;115;p22"/>
          <p:cNvSpPr txBox="1"/>
          <p:nvPr>
            <p:ph type="title"/>
          </p:nvPr>
        </p:nvSpPr>
        <p:spPr>
          <a:xfrm>
            <a:off x="471000" y="101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VALLEY High School</a:t>
            </a:r>
            <a:endParaRPr/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5887" y="1372725"/>
            <a:ext cx="6452224" cy="230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166275" y="6855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2: Follow the on-screen prompts and select ‘Parent’ as your role.</a:t>
            </a:r>
            <a:endParaRPr/>
          </a:p>
        </p:txBody>
      </p:sp>
      <p:sp>
        <p:nvSpPr>
          <p:cNvPr id="122" name="Google Shape;122;p23"/>
          <p:cNvSpPr txBox="1"/>
          <p:nvPr>
            <p:ph type="title"/>
          </p:nvPr>
        </p:nvSpPr>
        <p:spPr>
          <a:xfrm>
            <a:off x="548975" y="112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VALLEY High School</a:t>
            </a:r>
            <a:endParaRPr/>
          </a:p>
        </p:txBody>
      </p:sp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550" y="1573975"/>
            <a:ext cx="6079500" cy="231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561" y="2925497"/>
            <a:ext cx="6492436" cy="21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/>
          <p:nvPr>
            <p:ph idx="4294967295" type="body"/>
          </p:nvPr>
        </p:nvSpPr>
        <p:spPr>
          <a:xfrm>
            <a:off x="311700" y="514425"/>
            <a:ext cx="8520600" cy="9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3: Next, type VALLEY HIGH into the search bar. Select HIGHLAND HIGH from the list. Double check the school’s location is Albuquerque, NM.</a:t>
            </a:r>
            <a:endParaRPr/>
          </a:p>
        </p:txBody>
      </p:sp>
      <p:sp>
        <p:nvSpPr>
          <p:cNvPr id="130" name="Google Shape;130;p24"/>
          <p:cNvSpPr txBox="1"/>
          <p:nvPr>
            <p:ph idx="4294967295" type="title"/>
          </p:nvPr>
        </p:nvSpPr>
        <p:spPr>
          <a:xfrm>
            <a:off x="4633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620"/>
              <a:t>Connect to Valley High School</a:t>
            </a:r>
            <a:endParaRPr sz="1620"/>
          </a:p>
        </p:txBody>
      </p:sp>
      <p:pic>
        <p:nvPicPr>
          <p:cNvPr id="131" name="Google Shape;13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83250"/>
            <a:ext cx="5932555" cy="31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>
            <p:ph idx="4294967295" type="body"/>
          </p:nvPr>
        </p:nvSpPr>
        <p:spPr>
          <a:xfrm>
            <a:off x="311700" y="414575"/>
            <a:ext cx="8520600" cy="9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4: Select Valley High School, review your information, and tap the ‘Join’ button at the bottom of the screen.</a:t>
            </a:r>
            <a:endParaRPr/>
          </a:p>
        </p:txBody>
      </p:sp>
      <p:sp>
        <p:nvSpPr>
          <p:cNvPr id="137" name="Google Shape;137;p25"/>
          <p:cNvSpPr txBox="1"/>
          <p:nvPr>
            <p:ph idx="4294967295" type="title"/>
          </p:nvPr>
        </p:nvSpPr>
        <p:spPr>
          <a:xfrm>
            <a:off x="478650" y="-38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20"/>
              <a:t>Connect to Highland High School</a:t>
            </a:r>
            <a:endParaRPr sz="1520"/>
          </a:p>
        </p:txBody>
      </p:sp>
      <p:pic>
        <p:nvPicPr>
          <p:cNvPr id="138" name="Google Shape;13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9200" y="1203400"/>
            <a:ext cx="4737375" cy="279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1240575" y="34140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your child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</p:txBody>
      </p:sp>
      <p:sp>
        <p:nvSpPr>
          <p:cNvPr id="149" name="Google Shape;149;p27"/>
          <p:cNvSpPr txBox="1"/>
          <p:nvPr/>
        </p:nvSpPr>
        <p:spPr>
          <a:xfrm>
            <a:off x="523800" y="838075"/>
            <a:ext cx="8231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There are </a:t>
            </a:r>
            <a:r>
              <a:rPr b="1" lang="en" sz="2100"/>
              <a:t>two</a:t>
            </a:r>
            <a:r>
              <a:rPr lang="en" sz="2100"/>
              <a:t> options to connect to your child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9144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If your child already has an account, follow slides </a:t>
            </a:r>
            <a:r>
              <a:rPr lang="en" sz="2100" u="sng">
                <a:solidFill>
                  <a:schemeClr val="hlink"/>
                </a:solidFill>
                <a:hlinkClick action="ppaction://hlinkshowjump?jump=nextslide"/>
              </a:rPr>
              <a:t>16-22</a:t>
            </a:r>
            <a:endParaRPr sz="2100"/>
          </a:p>
          <a:p>
            <a:pPr indent="-361950" lvl="0" marL="914400" rtl="0" algn="l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If your child </a:t>
            </a:r>
            <a:r>
              <a:rPr i="1" lang="en" sz="2100"/>
              <a:t>does not have </a:t>
            </a:r>
            <a:r>
              <a:rPr lang="en" sz="2100"/>
              <a:t>an account, follow slides </a:t>
            </a:r>
            <a:r>
              <a:rPr lang="en" sz="2100" u="sng">
                <a:solidFill>
                  <a:schemeClr val="hlink"/>
                </a:solidFill>
                <a:hlinkClick/>
              </a:rPr>
              <a:t>23-29</a:t>
            </a:r>
            <a:endParaRPr sz="2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"/>
          <p:cNvSpPr txBox="1"/>
          <p:nvPr>
            <p:ph type="title"/>
          </p:nvPr>
        </p:nvSpPr>
        <p:spPr>
          <a:xfrm>
            <a:off x="587250" y="55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</p:txBody>
      </p:sp>
      <p:sp>
        <p:nvSpPr>
          <p:cNvPr id="155" name="Google Shape;155;p28"/>
          <p:cNvSpPr txBox="1"/>
          <p:nvPr>
            <p:ph idx="1" type="body"/>
          </p:nvPr>
        </p:nvSpPr>
        <p:spPr>
          <a:xfrm>
            <a:off x="258100" y="3794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20"/>
              <a:t>STEP 1: Your child must create an account. Have your child log into their account from a web browser. From the ‘Contact Info’ screen, scroll to the bottom of the page where you see ‘Parents and Emergency Contacts.’</a:t>
            </a:r>
            <a:endParaRPr sz="1620"/>
          </a:p>
        </p:txBody>
      </p:sp>
      <p:pic>
        <p:nvPicPr>
          <p:cNvPr id="156" name="Google Shape;15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038" y="1417850"/>
            <a:ext cx="6705918" cy="257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</p:txBody>
      </p:sp>
      <p:sp>
        <p:nvSpPr>
          <p:cNvPr id="162" name="Google Shape;162;p29"/>
          <p:cNvSpPr txBox="1"/>
          <p:nvPr>
            <p:ph idx="1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20"/>
              <a:t>STEP 2: Enter the information for the parent/ guardian you want to invite. Save the information by scrolling back up to the top and clicking ‘Done.’</a:t>
            </a:r>
            <a:endParaRPr sz="1820"/>
          </a:p>
        </p:txBody>
      </p:sp>
      <p:pic>
        <p:nvPicPr>
          <p:cNvPr id="163" name="Google Shape;16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8450" y="2366925"/>
            <a:ext cx="5076825" cy="13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0"/>
          <p:cNvSpPr txBox="1"/>
          <p:nvPr>
            <p:ph type="title"/>
          </p:nvPr>
        </p:nvSpPr>
        <p:spPr>
          <a:xfrm>
            <a:off x="564300" y="48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0"/>
          <p:cNvSpPr txBox="1"/>
          <p:nvPr>
            <p:ph idx="1" type="body"/>
          </p:nvPr>
        </p:nvSpPr>
        <p:spPr>
          <a:xfrm>
            <a:off x="311700" y="3951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20"/>
              <a:t>STEP 3: Scroll back to the bottom and click the ‘Invite’ button.</a:t>
            </a:r>
            <a:endParaRPr sz="1820"/>
          </a:p>
        </p:txBody>
      </p:sp>
      <p:pic>
        <p:nvPicPr>
          <p:cNvPr id="170" name="Google Shape;17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100" y="1138825"/>
            <a:ext cx="8077200" cy="309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0"/>
          <p:cNvSpPr/>
          <p:nvPr/>
        </p:nvSpPr>
        <p:spPr>
          <a:xfrm>
            <a:off x="3483425" y="3678775"/>
            <a:ext cx="1500600" cy="353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918525"/>
            <a:ext cx="8077200" cy="309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0"/>
          <p:cNvSpPr/>
          <p:nvPr/>
        </p:nvSpPr>
        <p:spPr>
          <a:xfrm>
            <a:off x="3261725" y="3458475"/>
            <a:ext cx="1500600" cy="353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>
            <p:ph type="title"/>
          </p:nvPr>
        </p:nvSpPr>
        <p:spPr>
          <a:xfrm>
            <a:off x="526025" y="93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1"/>
          <p:cNvSpPr txBox="1"/>
          <p:nvPr>
            <p:ph idx="1" type="body"/>
          </p:nvPr>
        </p:nvSpPr>
        <p:spPr>
          <a:xfrm>
            <a:off x="349975" y="4374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4: You will be given an invite code that you can share with your parent/guardian.</a:t>
            </a:r>
            <a:endParaRPr/>
          </a:p>
        </p:txBody>
      </p:sp>
      <p:pic>
        <p:nvPicPr>
          <p:cNvPr id="180" name="Google Shape;18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3375" y="1289675"/>
            <a:ext cx="4551251" cy="25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/>
          <p:nvPr>
            <p:ph type="title"/>
          </p:nvPr>
        </p:nvSpPr>
        <p:spPr>
          <a:xfrm>
            <a:off x="526025" y="86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2"/>
          <p:cNvSpPr txBox="1"/>
          <p:nvPr>
            <p:ph idx="1" type="body"/>
          </p:nvPr>
        </p:nvSpPr>
        <p:spPr>
          <a:xfrm>
            <a:off x="128000" y="3717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5: Log in to your Parent account. On the left side of the screen click on Your Name and select “Use a code” from the dropdown. </a:t>
            </a:r>
            <a:endParaRPr/>
          </a:p>
        </p:txBody>
      </p:sp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025" y="1468075"/>
            <a:ext cx="3571950" cy="216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type="title"/>
          </p:nvPr>
        </p:nvSpPr>
        <p:spPr>
          <a:xfrm>
            <a:off x="490775" y="32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3"/>
          <p:cNvSpPr txBox="1"/>
          <p:nvPr>
            <p:ph idx="1" type="body"/>
          </p:nvPr>
        </p:nvSpPr>
        <p:spPr>
          <a:xfrm>
            <a:off x="311700" y="5044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STEP 6: Enter the invite code you got from your child and click the ‘Use code’ button.</a:t>
            </a:r>
            <a:endParaRPr/>
          </a:p>
        </p:txBody>
      </p:sp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8075" y="1030725"/>
            <a:ext cx="5207849" cy="341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>
            <p:ph type="title"/>
          </p:nvPr>
        </p:nvSpPr>
        <p:spPr>
          <a:xfrm>
            <a:off x="587250" y="55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4"/>
          <p:cNvSpPr txBox="1"/>
          <p:nvPr>
            <p:ph idx="1" type="body"/>
          </p:nvPr>
        </p:nvSpPr>
        <p:spPr>
          <a:xfrm>
            <a:off x="258125" y="417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You have </a:t>
            </a:r>
            <a:r>
              <a:rPr lang="en"/>
              <a:t>successfully</a:t>
            </a:r>
            <a:r>
              <a:rPr lang="en"/>
              <a:t>  linked to your child. Now, let’s start submitting forms!</a:t>
            </a:r>
            <a:endParaRPr/>
          </a:p>
        </p:txBody>
      </p:sp>
      <p:pic>
        <p:nvPicPr>
          <p:cNvPr id="201" name="Google Shape;201;p34"/>
          <p:cNvPicPr preferRelativeResize="0"/>
          <p:nvPr/>
        </p:nvPicPr>
        <p:blipFill rotWithShape="1">
          <a:blip r:embed="rId3">
            <a:alphaModFix/>
          </a:blip>
          <a:srcRect b="0" l="0" r="0" t="3222"/>
          <a:stretch/>
        </p:blipFill>
        <p:spPr>
          <a:xfrm>
            <a:off x="2011275" y="1136250"/>
            <a:ext cx="5121449" cy="352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>
            <p:ph type="title"/>
          </p:nvPr>
        </p:nvSpPr>
        <p:spPr>
          <a:xfrm>
            <a:off x="587225" y="71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5"/>
          <p:cNvSpPr txBox="1"/>
          <p:nvPr/>
        </p:nvSpPr>
        <p:spPr>
          <a:xfrm>
            <a:off x="463750" y="414900"/>
            <a:ext cx="7527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1: Open your profile and select “TODAY” from the menu on the left</a:t>
            </a:r>
            <a:endParaRPr sz="1800"/>
          </a:p>
        </p:txBody>
      </p:sp>
      <p:sp>
        <p:nvSpPr>
          <p:cNvPr id="208" name="Google Shape;208;p35"/>
          <p:cNvSpPr/>
          <p:nvPr/>
        </p:nvSpPr>
        <p:spPr>
          <a:xfrm>
            <a:off x="1307075" y="1967325"/>
            <a:ext cx="474300" cy="183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376" y="1463800"/>
            <a:ext cx="7527601" cy="2967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/>
          <p:nvPr>
            <p:ph type="title"/>
          </p:nvPr>
        </p:nvSpPr>
        <p:spPr>
          <a:xfrm>
            <a:off x="518350" y="40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6"/>
          <p:cNvSpPr txBox="1"/>
          <p:nvPr/>
        </p:nvSpPr>
        <p:spPr>
          <a:xfrm>
            <a:off x="518350" y="433800"/>
            <a:ext cx="752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2: Enter your child’s legal first and last name then select ‘next’.</a:t>
            </a:r>
            <a:endParaRPr sz="1800"/>
          </a:p>
        </p:txBody>
      </p:sp>
      <p:pic>
        <p:nvPicPr>
          <p:cNvPr id="216" name="Google Shape;216;p36"/>
          <p:cNvPicPr preferRelativeResize="0"/>
          <p:nvPr/>
        </p:nvPicPr>
        <p:blipFill rotWithShape="1">
          <a:blip r:embed="rId3">
            <a:alphaModFix/>
          </a:blip>
          <a:srcRect b="0" l="6638" r="0" t="3716"/>
          <a:stretch/>
        </p:blipFill>
        <p:spPr>
          <a:xfrm>
            <a:off x="2568500" y="1059150"/>
            <a:ext cx="4145900" cy="286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/>
          <p:nvPr>
            <p:ph type="title"/>
          </p:nvPr>
        </p:nvSpPr>
        <p:spPr>
          <a:xfrm>
            <a:off x="548975" y="78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7"/>
          <p:cNvSpPr txBox="1"/>
          <p:nvPr/>
        </p:nvSpPr>
        <p:spPr>
          <a:xfrm>
            <a:off x="808200" y="560525"/>
            <a:ext cx="752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3: Select New Mexico </a:t>
            </a:r>
            <a:endParaRPr sz="1800"/>
          </a:p>
        </p:txBody>
      </p:sp>
      <p:pic>
        <p:nvPicPr>
          <p:cNvPr id="223" name="Google Shape;223;p37"/>
          <p:cNvPicPr preferRelativeResize="0"/>
          <p:nvPr/>
        </p:nvPicPr>
        <p:blipFill rotWithShape="1">
          <a:blip r:embed="rId3">
            <a:alphaModFix/>
          </a:blip>
          <a:srcRect b="0" l="7149" r="0" t="3846"/>
          <a:stretch/>
        </p:blipFill>
        <p:spPr>
          <a:xfrm>
            <a:off x="2992575" y="1233125"/>
            <a:ext cx="3422425" cy="24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7"/>
          <p:cNvSpPr/>
          <p:nvPr/>
        </p:nvSpPr>
        <p:spPr>
          <a:xfrm>
            <a:off x="3260600" y="2020650"/>
            <a:ext cx="505200" cy="461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526025" y="70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8"/>
          <p:cNvSpPr txBox="1"/>
          <p:nvPr/>
        </p:nvSpPr>
        <p:spPr>
          <a:xfrm>
            <a:off x="808200" y="560525"/>
            <a:ext cx="752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4: Search for VALLEY HIGH and select ‘join’.</a:t>
            </a:r>
            <a:endParaRPr sz="1800"/>
          </a:p>
        </p:txBody>
      </p:sp>
      <p:sp>
        <p:nvSpPr>
          <p:cNvPr id="231" name="Google Shape;231;p38"/>
          <p:cNvSpPr/>
          <p:nvPr/>
        </p:nvSpPr>
        <p:spPr>
          <a:xfrm rot="10800000">
            <a:off x="6496750" y="4174125"/>
            <a:ext cx="474300" cy="183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2" name="Google Shape;23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200" y="1219575"/>
            <a:ext cx="5688550" cy="3214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9"/>
          <p:cNvSpPr txBox="1"/>
          <p:nvPr>
            <p:ph type="title"/>
          </p:nvPr>
        </p:nvSpPr>
        <p:spPr>
          <a:xfrm>
            <a:off x="623400" y="78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9"/>
          <p:cNvSpPr txBox="1"/>
          <p:nvPr/>
        </p:nvSpPr>
        <p:spPr>
          <a:xfrm>
            <a:off x="494400" y="468675"/>
            <a:ext cx="7527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5: Select the 2023-2024 school year and then select the sports your child is interested in.</a:t>
            </a:r>
            <a:endParaRPr sz="1800"/>
          </a:p>
        </p:txBody>
      </p:sp>
      <p:pic>
        <p:nvPicPr>
          <p:cNvPr id="239" name="Google Shape;239;p39"/>
          <p:cNvPicPr preferRelativeResize="0"/>
          <p:nvPr/>
        </p:nvPicPr>
        <p:blipFill rotWithShape="1">
          <a:blip r:embed="rId3">
            <a:alphaModFix/>
          </a:blip>
          <a:srcRect b="0" l="8138" r="0" t="4196"/>
          <a:stretch/>
        </p:blipFill>
        <p:spPr>
          <a:xfrm>
            <a:off x="2383624" y="1276625"/>
            <a:ext cx="4113725" cy="270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9"/>
          <p:cNvSpPr/>
          <p:nvPr/>
        </p:nvSpPr>
        <p:spPr>
          <a:xfrm rot="-10678207">
            <a:off x="5931922" y="3589584"/>
            <a:ext cx="474298" cy="18371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9"/>
          <p:cNvSpPr/>
          <p:nvPr/>
        </p:nvSpPr>
        <p:spPr>
          <a:xfrm>
            <a:off x="4056975" y="1538450"/>
            <a:ext cx="551100" cy="237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0"/>
          <p:cNvSpPr txBox="1"/>
          <p:nvPr>
            <p:ph type="title"/>
          </p:nvPr>
        </p:nvSpPr>
        <p:spPr>
          <a:xfrm>
            <a:off x="311700" y="24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 to Your Child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0"/>
          <p:cNvSpPr txBox="1"/>
          <p:nvPr/>
        </p:nvSpPr>
        <p:spPr>
          <a:xfrm>
            <a:off x="808200" y="560525"/>
            <a:ext cx="7527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6: You are now ready to review all your child’s information and click ‘save.’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48" name="Google Shape;248;p40"/>
          <p:cNvSpPr txBox="1"/>
          <p:nvPr/>
        </p:nvSpPr>
        <p:spPr>
          <a:xfrm>
            <a:off x="808188" y="1576325"/>
            <a:ext cx="8062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STEP 7: You will now see your child on the today tab. You can now add another child or begin submitting paperwork.</a:t>
            </a:r>
            <a:endParaRPr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1"/>
          <p:cNvSpPr txBox="1"/>
          <p:nvPr>
            <p:ph type="title"/>
          </p:nvPr>
        </p:nvSpPr>
        <p:spPr>
          <a:xfrm>
            <a:off x="526025" y="40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Submitting Forms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1"/>
          <p:cNvSpPr txBox="1"/>
          <p:nvPr/>
        </p:nvSpPr>
        <p:spPr>
          <a:xfrm>
            <a:off x="306688" y="1210475"/>
            <a:ext cx="80628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STEP 1: Click ‘ Submit Paperwork’ under your child’s name on the ‘Today’ screen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 txBox="1"/>
          <p:nvPr>
            <p:ph type="title"/>
          </p:nvPr>
        </p:nvSpPr>
        <p:spPr>
          <a:xfrm>
            <a:off x="537900" y="40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Filling out/Submit Forms</a:t>
            </a:r>
            <a:endParaRPr/>
          </a:p>
        </p:txBody>
      </p:sp>
      <p:sp>
        <p:nvSpPr>
          <p:cNvPr id="260" name="Google Shape;260;p42"/>
          <p:cNvSpPr txBox="1"/>
          <p:nvPr>
            <p:ph idx="1" type="body"/>
          </p:nvPr>
        </p:nvSpPr>
        <p:spPr>
          <a:xfrm>
            <a:off x="311700" y="4152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STEP 1: View the 2023-2024 requirements and click ‘start’ to begin.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61" name="Google Shape;26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975" y="1135050"/>
            <a:ext cx="7819525" cy="36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2"/>
          <p:cNvSpPr/>
          <p:nvPr/>
        </p:nvSpPr>
        <p:spPr>
          <a:xfrm rot="10800000">
            <a:off x="8262900" y="2200875"/>
            <a:ext cx="881100" cy="316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42"/>
          <p:cNvSpPr/>
          <p:nvPr/>
        </p:nvSpPr>
        <p:spPr>
          <a:xfrm rot="10800000">
            <a:off x="8177400" y="1458375"/>
            <a:ext cx="881100" cy="316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Filling out Forms</a:t>
            </a:r>
            <a:endParaRPr/>
          </a:p>
        </p:txBody>
      </p:sp>
      <p:sp>
        <p:nvSpPr>
          <p:cNvPr id="269" name="Google Shape;269;p43"/>
          <p:cNvSpPr txBox="1"/>
          <p:nvPr>
            <p:ph idx="1" type="body"/>
          </p:nvPr>
        </p:nvSpPr>
        <p:spPr>
          <a:xfrm>
            <a:off x="311700" y="945850"/>
            <a:ext cx="8074500" cy="30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STEP 2:</a:t>
            </a:r>
            <a:r>
              <a:rPr b="1" lang="en"/>
              <a:t>When you click Start on all links except for PPE Examination Form &amp; PPE Medical eligibility form, you will see this screen pop up. Click on Fill out electronically to fill out all required forms electronically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3"/>
          <p:cNvSpPr txBox="1"/>
          <p:nvPr/>
        </p:nvSpPr>
        <p:spPr>
          <a:xfrm>
            <a:off x="5904700" y="105775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</a:rPr>
              <a:t>Filling out/Submit Forms</a:t>
            </a:r>
            <a:endParaRPr/>
          </a:p>
        </p:txBody>
      </p:sp>
      <p:pic>
        <p:nvPicPr>
          <p:cNvPr id="271" name="Google Shape;27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957675"/>
            <a:ext cx="2813000" cy="31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 txBox="1"/>
          <p:nvPr>
            <p:ph type="title"/>
          </p:nvPr>
        </p:nvSpPr>
        <p:spPr>
          <a:xfrm>
            <a:off x="556625" y="32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 Forms</a:t>
            </a:r>
            <a:endParaRPr/>
          </a:p>
        </p:txBody>
      </p:sp>
      <p:sp>
        <p:nvSpPr>
          <p:cNvPr id="277" name="Google Shape;277;p44"/>
          <p:cNvSpPr txBox="1"/>
          <p:nvPr>
            <p:ph idx="1" type="body"/>
          </p:nvPr>
        </p:nvSpPr>
        <p:spPr>
          <a:xfrm>
            <a:off x="225350" y="394650"/>
            <a:ext cx="8390100" cy="9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</a:t>
            </a:r>
            <a:r>
              <a:rPr b="1" lang="en"/>
              <a:t>o Submit PPE Examination Form and Medical Eligibility Form, Click ‘start’ and click on ‘upload document’ link. </a:t>
            </a:r>
            <a:r>
              <a:rPr b="1" lang="en" sz="1725"/>
              <a:t>When submitting</a:t>
            </a:r>
            <a:r>
              <a:rPr b="1" lang="en" sz="1725"/>
              <a:t> Please make sure to include a CLEAR PICTURE of the ENTIRE PAGE of any items that need to be uploaded.</a:t>
            </a:r>
            <a:endParaRPr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725"/>
          </a:p>
        </p:txBody>
      </p:sp>
      <p:pic>
        <p:nvPicPr>
          <p:cNvPr id="278" name="Google Shape;27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1648" y="1565800"/>
            <a:ext cx="312817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5"/>
          <p:cNvSpPr txBox="1"/>
          <p:nvPr>
            <p:ph type="title"/>
          </p:nvPr>
        </p:nvSpPr>
        <p:spPr>
          <a:xfrm>
            <a:off x="556625" y="327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 Forms</a:t>
            </a:r>
            <a:endParaRPr/>
          </a:p>
        </p:txBody>
      </p:sp>
      <p:sp>
        <p:nvSpPr>
          <p:cNvPr id="284" name="Google Shape;284;p45"/>
          <p:cNvSpPr txBox="1"/>
          <p:nvPr>
            <p:ph idx="1" type="body"/>
          </p:nvPr>
        </p:nvSpPr>
        <p:spPr>
          <a:xfrm>
            <a:off x="311700" y="5545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725"/>
              <a:t>As you complete each item, it will turn </a:t>
            </a:r>
            <a:r>
              <a:rPr lang="en" sz="1725">
                <a:solidFill>
                  <a:srgbClr val="00FF00"/>
                </a:solidFill>
              </a:rPr>
              <a:t>GREEN</a:t>
            </a:r>
            <a:r>
              <a:rPr lang="en" sz="1725"/>
              <a:t> to show it has been completed an accepted or </a:t>
            </a:r>
            <a:r>
              <a:rPr b="1" lang="en" sz="1725">
                <a:solidFill>
                  <a:srgbClr val="F1C232"/>
                </a:solidFill>
              </a:rPr>
              <a:t>YELLOW </a:t>
            </a:r>
            <a:r>
              <a:rPr lang="en" sz="1725"/>
              <a:t>to show it has been completed and is pending approval.</a:t>
            </a:r>
            <a:endParaRPr sz="1725"/>
          </a:p>
        </p:txBody>
      </p:sp>
      <p:sp>
        <p:nvSpPr>
          <p:cNvPr id="285" name="Google Shape;285;p45"/>
          <p:cNvSpPr txBox="1"/>
          <p:nvPr>
            <p:ph idx="1" type="body"/>
          </p:nvPr>
        </p:nvSpPr>
        <p:spPr>
          <a:xfrm>
            <a:off x="470275" y="2300850"/>
            <a:ext cx="8390100" cy="9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725">
                <a:solidFill>
                  <a:srgbClr val="6AA84F"/>
                </a:solidFill>
              </a:rPr>
              <a:t>Athletes must be ALL GREEN in order to participate.</a:t>
            </a:r>
            <a:endParaRPr b="1" sz="1725">
              <a:solidFill>
                <a:srgbClr val="6AA84F"/>
              </a:solidFill>
            </a:endParaRPr>
          </a:p>
        </p:txBody>
      </p:sp>
      <p:pic>
        <p:nvPicPr>
          <p:cNvPr id="286" name="Google Shape;286;p45"/>
          <p:cNvPicPr preferRelativeResize="0"/>
          <p:nvPr/>
        </p:nvPicPr>
        <p:blipFill rotWithShape="1">
          <a:blip r:embed="rId3">
            <a:alphaModFix/>
          </a:blip>
          <a:srcRect b="68251" l="0" r="0" t="10171"/>
          <a:stretch/>
        </p:blipFill>
        <p:spPr>
          <a:xfrm>
            <a:off x="93325" y="2716174"/>
            <a:ext cx="9143999" cy="75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5"/>
          <p:cNvPicPr preferRelativeResize="0"/>
          <p:nvPr/>
        </p:nvPicPr>
        <p:blipFill rotWithShape="1">
          <a:blip r:embed="rId4">
            <a:alphaModFix/>
          </a:blip>
          <a:srcRect b="29281" l="0" r="0" t="9701"/>
          <a:stretch/>
        </p:blipFill>
        <p:spPr>
          <a:xfrm>
            <a:off x="93325" y="1328619"/>
            <a:ext cx="9144001" cy="75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6"/>
          <p:cNvSpPr txBox="1"/>
          <p:nvPr>
            <p:ph type="title"/>
          </p:nvPr>
        </p:nvSpPr>
        <p:spPr>
          <a:xfrm>
            <a:off x="541325" y="71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 Forms</a:t>
            </a:r>
            <a:endParaRPr/>
          </a:p>
        </p:txBody>
      </p:sp>
      <p:sp>
        <p:nvSpPr>
          <p:cNvPr id="293" name="Google Shape;293;p46"/>
          <p:cNvSpPr txBox="1"/>
          <p:nvPr>
            <p:ph idx="1" type="body"/>
          </p:nvPr>
        </p:nvSpPr>
        <p:spPr>
          <a:xfrm>
            <a:off x="181600" y="381925"/>
            <a:ext cx="8337300" cy="45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25"/>
              <a:t>This is what your child’s profile will look like after completing requirements.</a:t>
            </a:r>
            <a:endParaRPr sz="1825"/>
          </a:p>
        </p:txBody>
      </p:sp>
      <p:pic>
        <p:nvPicPr>
          <p:cNvPr id="294" name="Google Shape;294;p46"/>
          <p:cNvPicPr preferRelativeResize="0"/>
          <p:nvPr/>
        </p:nvPicPr>
        <p:blipFill rotWithShape="1">
          <a:blip r:embed="rId3">
            <a:alphaModFix/>
          </a:blip>
          <a:srcRect b="0" l="0" r="0" t="7450"/>
          <a:stretch/>
        </p:blipFill>
        <p:spPr>
          <a:xfrm>
            <a:off x="1888050" y="1128776"/>
            <a:ext cx="4924427" cy="2724376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6"/>
          <p:cNvSpPr/>
          <p:nvPr/>
        </p:nvSpPr>
        <p:spPr>
          <a:xfrm rot="9001175">
            <a:off x="6542524" y="2134972"/>
            <a:ext cx="932352" cy="1838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6"/>
          <p:cNvSpPr txBox="1"/>
          <p:nvPr/>
        </p:nvSpPr>
        <p:spPr>
          <a:xfrm>
            <a:off x="0" y="1958250"/>
            <a:ext cx="1660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If an item is rejected, an explanation of what needs to be one will show up in </a:t>
            </a:r>
            <a:r>
              <a:rPr b="1" lang="en" sz="1000">
                <a:solidFill>
                  <a:srgbClr val="FF0000"/>
                </a:solidFill>
              </a:rPr>
              <a:t>red.</a:t>
            </a:r>
            <a:endParaRPr b="1" sz="1000">
              <a:solidFill>
                <a:srgbClr val="FF0000"/>
              </a:solidFill>
            </a:endParaRPr>
          </a:p>
        </p:txBody>
      </p:sp>
      <p:sp>
        <p:nvSpPr>
          <p:cNvPr id="297" name="Google Shape;297;p46"/>
          <p:cNvSpPr/>
          <p:nvPr/>
        </p:nvSpPr>
        <p:spPr>
          <a:xfrm rot="-215803">
            <a:off x="1491703" y="2190427"/>
            <a:ext cx="789054" cy="18365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6"/>
          <p:cNvSpPr txBox="1"/>
          <p:nvPr/>
        </p:nvSpPr>
        <p:spPr>
          <a:xfrm>
            <a:off x="7382175" y="1128775"/>
            <a:ext cx="1660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Items pending approval will be marked in </a:t>
            </a:r>
            <a:r>
              <a:rPr b="1" lang="en" sz="1000">
                <a:solidFill>
                  <a:srgbClr val="F1C232"/>
                </a:solidFill>
                <a:highlight>
                  <a:srgbClr val="EFEFEF"/>
                </a:highlight>
              </a:rPr>
              <a:t>yellow</a:t>
            </a:r>
            <a:r>
              <a:rPr lang="en" sz="1000"/>
              <a:t>. Please allow at least 24 hours for review and approval.</a:t>
            </a:r>
            <a:endParaRPr b="1" sz="1000">
              <a:solidFill>
                <a:srgbClr val="FF0000"/>
              </a:solidFill>
            </a:endParaRPr>
          </a:p>
        </p:txBody>
      </p:sp>
      <p:sp>
        <p:nvSpPr>
          <p:cNvPr id="299" name="Google Shape;299;p46"/>
          <p:cNvSpPr txBox="1"/>
          <p:nvPr/>
        </p:nvSpPr>
        <p:spPr>
          <a:xfrm>
            <a:off x="7179150" y="2758650"/>
            <a:ext cx="1660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All items shown in </a:t>
            </a:r>
            <a:r>
              <a:rPr b="1" lang="en" sz="1000">
                <a:solidFill>
                  <a:srgbClr val="00FF00"/>
                </a:solidFill>
                <a:highlight>
                  <a:srgbClr val="F3F3F3"/>
                </a:highlight>
              </a:rPr>
              <a:t>green</a:t>
            </a:r>
            <a:r>
              <a:rPr lang="en" sz="1000"/>
              <a:t>, must be </a:t>
            </a:r>
            <a:r>
              <a:rPr b="1" lang="en" sz="1000">
                <a:solidFill>
                  <a:srgbClr val="00FF00"/>
                </a:solidFill>
                <a:highlight>
                  <a:srgbClr val="F3F3F3"/>
                </a:highlight>
              </a:rPr>
              <a:t>green </a:t>
            </a:r>
            <a:r>
              <a:rPr lang="en" sz="1000"/>
              <a:t>to be eligible for the free physical event.</a:t>
            </a:r>
            <a:endParaRPr b="1" sz="1000">
              <a:solidFill>
                <a:srgbClr val="FF0000"/>
              </a:solidFill>
            </a:endParaRPr>
          </a:p>
        </p:txBody>
      </p:sp>
      <p:sp>
        <p:nvSpPr>
          <p:cNvPr id="300" name="Google Shape;300;p46"/>
          <p:cNvSpPr/>
          <p:nvPr/>
        </p:nvSpPr>
        <p:spPr>
          <a:xfrm rot="10798223">
            <a:off x="6558995" y="3025854"/>
            <a:ext cx="580500" cy="183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Submitting and Uploading Forms</a:t>
            </a:r>
            <a:endParaRPr/>
          </a:p>
        </p:txBody>
      </p:sp>
      <p:sp>
        <p:nvSpPr>
          <p:cNvPr id="306" name="Google Shape;306;p47"/>
          <p:cNvSpPr txBox="1"/>
          <p:nvPr>
            <p:ph idx="1" type="body"/>
          </p:nvPr>
        </p:nvSpPr>
        <p:spPr>
          <a:xfrm>
            <a:off x="396325" y="7891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Complete the following items </a:t>
            </a:r>
            <a:r>
              <a:rPr i="1" lang="en" sz="2100"/>
              <a:t>before</a:t>
            </a:r>
            <a:r>
              <a:rPr lang="en" sz="2100"/>
              <a:t> uploading your physical:</a:t>
            </a:r>
            <a:endParaRPr sz="1500">
              <a:solidFill>
                <a:srgbClr val="191919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rgbClr val="191919"/>
              </a:buClr>
              <a:buSzPts val="1500"/>
              <a:buAutoNum type="arabicPeriod"/>
            </a:pP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NMAA Requirements: CONSENT TO TREAT FORM, </a:t>
            </a:r>
            <a:r>
              <a:rPr lang="en" sz="1550">
                <a:solidFill>
                  <a:schemeClr val="dk1"/>
                </a:solidFill>
                <a:highlight>
                  <a:schemeClr val="lt1"/>
                </a:highlight>
              </a:rPr>
              <a:t>PPE Health History Form (2023 Version)</a:t>
            </a: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 NMAA Concussion in Sports (the other three forms will be completed at the physical.)</a:t>
            </a:r>
            <a:endParaRPr sz="1500">
              <a:solidFill>
                <a:srgbClr val="191919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500"/>
              <a:buAutoNum type="arabicPeriod"/>
            </a:pP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APS Requirements: APS Athletic Participation Consent Form, APS Code of Conduct, Life of an Athlete, Concussion for Students. Emergency Contacts, Electronic Signature Agreement.</a:t>
            </a:r>
            <a:endParaRPr sz="1500">
              <a:solidFill>
                <a:srgbClr val="191919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500"/>
              <a:buAutoNum type="arabicPeriod"/>
            </a:pP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Print the </a:t>
            </a:r>
            <a:r>
              <a:rPr lang="en" sz="15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NMAA Physical Examination Form_Medical Eligibility Form</a:t>
            </a:r>
            <a:endParaRPr sz="1500" u="sng">
              <a:solidFill>
                <a:srgbClr val="0F62A6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500"/>
              <a:buAutoNum type="arabicPeriod"/>
            </a:pPr>
            <a:r>
              <a:rPr lang="en" sz="1500">
                <a:solidFill>
                  <a:srgbClr val="191919"/>
                </a:solidFill>
                <a:highlight>
                  <a:srgbClr val="FFFFFF"/>
                </a:highlight>
              </a:rPr>
              <a:t>Upload completed physical form to DragonFly.</a:t>
            </a:r>
            <a:endParaRPr sz="2100"/>
          </a:p>
        </p:txBody>
      </p:sp>
      <p:sp>
        <p:nvSpPr>
          <p:cNvPr id="307" name="Google Shape;307;p47"/>
          <p:cNvSpPr txBox="1"/>
          <p:nvPr/>
        </p:nvSpPr>
        <p:spPr>
          <a:xfrm>
            <a:off x="1361725" y="3715200"/>
            <a:ext cx="658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FF0000"/>
                </a:solidFill>
              </a:rPr>
              <a:t>UPLOADED DOCUMENTS MUST SHOW THE FULL PAGE, NO CUT OFFS, AND BE A CLEAR IMAGE. BLURRY IMAGES WILL BE REJECTED.</a:t>
            </a:r>
            <a:endParaRPr b="1" u="sng">
              <a:solidFill>
                <a:srgbClr val="FF0000"/>
              </a:solidFill>
            </a:endParaRPr>
          </a:p>
        </p:txBody>
      </p:sp>
      <p:pic>
        <p:nvPicPr>
          <p:cNvPr id="308" name="Google Shape;308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048" y="4420198"/>
            <a:ext cx="644525" cy="6445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7"/>
          <p:cNvSpPr txBox="1"/>
          <p:nvPr/>
        </p:nvSpPr>
        <p:spPr>
          <a:xfrm>
            <a:off x="3169425" y="4398825"/>
            <a:ext cx="4160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Adobe Scan is a free app for IOS and Android that you can use to upload your physical as a pdf.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8"/>
          <p:cNvSpPr txBox="1"/>
          <p:nvPr>
            <p:ph type="title"/>
          </p:nvPr>
        </p:nvSpPr>
        <p:spPr>
          <a:xfrm>
            <a:off x="311700" y="445025"/>
            <a:ext cx="8520300" cy="10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only need to upload pages </a:t>
            </a:r>
            <a:r>
              <a:rPr lang="en" u="sng">
                <a:solidFill>
                  <a:schemeClr val="hlink"/>
                </a:solidFill>
                <a:hlinkClick r:id="rId3"/>
              </a:rPr>
              <a:t>5-6 of the physical packet.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other pages can be found electronically in Dragonfly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8"/>
          <p:cNvSpPr txBox="1"/>
          <p:nvPr/>
        </p:nvSpPr>
        <p:spPr>
          <a:xfrm>
            <a:off x="552550" y="3042750"/>
            <a:ext cx="6580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FF0000"/>
                </a:solidFill>
              </a:rPr>
              <a:t>THESE FORMS MUST BE APPROVED BY ATHLETIC TRAINER BEFORE YOU ARE CLEARED. PLEASE ALLOW AT LEAST 24-48 HOURS FOR RESPONSE.</a:t>
            </a:r>
            <a:endParaRPr b="1" sz="2000" u="sng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Checking Eligibility</a:t>
            </a:r>
            <a:endParaRPr/>
          </a:p>
        </p:txBody>
      </p:sp>
      <p:sp>
        <p:nvSpPr>
          <p:cNvPr id="321" name="Google Shape;321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athletes are not able to participate in any APS athletic events, including tryouts, until all requirements have been met on DragonFly.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Once all requirements have been met, the athlete’s name will turn from red to black.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00"/>
                </a:solidFill>
              </a:rPr>
              <a:t>Student Name RED = NOT CLEARED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Student Name BLACK = CLEARED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