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217efc27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217efc27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217efc272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217efc272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217efc272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217efc272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217efc272e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217efc272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217efc272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217efc272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217efc272e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217efc272e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217efc272e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217efc272e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17efc272e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217efc272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217efc272e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217efc272e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217efc272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217efc272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17efc272e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217efc272e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217efc272e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217efc272e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217efc272e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217efc272e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217efc272e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217efc272e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217efc272e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217efc272e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217efc272e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217efc272e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217efc272e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217efc272e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217efc272e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217efc272e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217efc272e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217efc272e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217efc272e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217efc272e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217efc272e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217efc272e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217efc28c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217efc28c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217efc28ce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217efc28ce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217efc28ce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217efc28ce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217efc272e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217efc272e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217efc272e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217efc272e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217efc272e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217efc272e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217efc272e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217efc272e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dragonflymax.com/" TargetMode="External"/><Relationship Id="rId4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drive.google.com/file/d/1RyjsybJFCjTcq2FhEu4Ocvqr-ZVwblfj/view?usp=share_link" TargetMode="External"/><Relationship Id="rId4" Type="http://schemas.openxmlformats.org/officeDocument/2006/relationships/image" Target="../media/image2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drive.google.com/file/d/1RyjsybJFCjTcq2FhEu4Ocvqr-ZVwblfj/view?usp=share_link" TargetMode="External"/><Relationship Id="rId4" Type="http://schemas.openxmlformats.org/officeDocument/2006/relationships/hyperlink" Target="https://drive.google.com/file/d/1ZLNYkDkrJJB0TT5eq_ST3G6ciDt_9sCN/view?usp=share_link" TargetMode="External"/><Relationship Id="rId5" Type="http://schemas.openxmlformats.org/officeDocument/2006/relationships/hyperlink" Target="https://drive.google.com/file/d/1JQ-Gbkh-o8hBi5unH23X2ZeaMx2pvdJE/view?usp=share_link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194875"/>
            <a:ext cx="8520600" cy="40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Athlete Guide to DragonFly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 Version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Athlete To Do List:</a:t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Create an account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Connect to Valley High School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Connect to your parent/ guardian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Fill out/Submit Forms</a:t>
            </a:r>
            <a:endParaRPr sz="2200"/>
          </a:p>
        </p:txBody>
      </p:sp>
      <p:sp>
        <p:nvSpPr>
          <p:cNvPr id="61" name="Google Shape;61;p14"/>
          <p:cNvSpPr txBox="1"/>
          <p:nvPr/>
        </p:nvSpPr>
        <p:spPr>
          <a:xfrm>
            <a:off x="5049450" y="1334700"/>
            <a:ext cx="3984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2CC"/>
                </a:highlight>
              </a:rPr>
              <a:t>It is highly recommended that you create your account on a Desktop and then use the DragonFly app to upload forms as photos.</a:t>
            </a:r>
            <a:endParaRPr>
              <a:highlight>
                <a:srgbClr val="FFF2CC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88500" y="673150"/>
            <a:ext cx="8367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/>
              <a:t>STEP 1: Visit </a:t>
            </a:r>
            <a:r>
              <a:rPr b="1" lang="en" sz="2400" u="sng">
                <a:solidFill>
                  <a:schemeClr val="hlink"/>
                </a:solidFill>
                <a:hlinkClick r:id="rId3"/>
              </a:rPr>
              <a:t>dragonflymax.com</a:t>
            </a:r>
            <a:r>
              <a:rPr b="1" lang="en" sz="2400"/>
              <a:t> </a:t>
            </a:r>
            <a:endParaRPr b="1" sz="2400"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7475" y="1245850"/>
            <a:ext cx="5549052" cy="2551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235500" y="542875"/>
            <a:ext cx="8520600" cy="9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200"/>
              <a:t>STEP 2: Click on log in/ sign up in the top right corner then select SIGN UP FOR FREE  </a:t>
            </a:r>
            <a:endParaRPr b="1" sz="2200"/>
          </a:p>
        </p:txBody>
      </p:sp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2588" y="1436975"/>
            <a:ext cx="6218825" cy="26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141150" y="419613"/>
            <a:ext cx="8618100" cy="5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STEP 3: Enter your first name, last name, email address, and password</a:t>
            </a:r>
            <a:endParaRPr b="1" sz="1900"/>
          </a:p>
        </p:txBody>
      </p:sp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3125" y="1414121"/>
            <a:ext cx="5297751" cy="23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2118450" y="820800"/>
            <a:ext cx="49071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585">
                <a:solidFill>
                  <a:schemeClr val="dk2"/>
                </a:solidFill>
                <a:highlight>
                  <a:schemeClr val="accent6"/>
                </a:highlight>
              </a:rPr>
              <a:t>*USE AN EMAIL YOU HAVE EASY ACCESS TO*</a:t>
            </a:r>
            <a:endParaRPr b="1" sz="1585">
              <a:solidFill>
                <a:schemeClr val="dk2"/>
              </a:solidFill>
              <a:highlight>
                <a:schemeClr val="accent6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619075"/>
            <a:ext cx="8520600" cy="9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000"/>
              <a:t>STEP 4: Check your email for a verification ID, then copy and paste that code into the field and click ‘submit’</a:t>
            </a:r>
            <a:endParaRPr b="1" sz="2000"/>
          </a:p>
        </p:txBody>
      </p:sp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4613" y="1667675"/>
            <a:ext cx="5674775" cy="234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695275"/>
            <a:ext cx="8520600" cy="7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/>
              <a:t>STEP 5: Review the Terms of Service and click ‘Accept’.</a:t>
            </a:r>
            <a:endParaRPr b="1" sz="2400"/>
          </a:p>
        </p:txBody>
      </p:sp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1422" y="1421850"/>
            <a:ext cx="4861150" cy="247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619075"/>
            <a:ext cx="8520600" cy="9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000"/>
              <a:t>You successfully have made an account. Now, let's get connected to VALLEY HIGH SCHOOL.</a:t>
            </a:r>
            <a:endParaRPr b="1" sz="2000"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4025" y="1495275"/>
            <a:ext cx="6195950" cy="206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311700" y="542875"/>
            <a:ext cx="81702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/>
              <a:t>STEP 1: Click ‘Get Started’ on the ‘Today’ screen.</a:t>
            </a:r>
            <a:endParaRPr b="1" sz="2400"/>
          </a:p>
        </p:txBody>
      </p:sp>
      <p:sp>
        <p:nvSpPr>
          <p:cNvPr id="110" name="Google Shape;110;p21"/>
          <p:cNvSpPr txBox="1"/>
          <p:nvPr>
            <p:ph type="title"/>
          </p:nvPr>
        </p:nvSpPr>
        <p:spPr>
          <a:xfrm>
            <a:off x="471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Highland High School</a:t>
            </a:r>
            <a:endParaRPr/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6513" y="1305650"/>
            <a:ext cx="6309574" cy="225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619075"/>
            <a:ext cx="85206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STEP 2: Follow the on-screen prompts and select ‘Athlete’ as your role.</a:t>
            </a:r>
            <a:endParaRPr b="1" sz="1900"/>
          </a:p>
        </p:txBody>
      </p:sp>
      <p:sp>
        <p:nvSpPr>
          <p:cNvPr id="117" name="Google Shape;117;p22"/>
          <p:cNvSpPr txBox="1"/>
          <p:nvPr>
            <p:ph type="title"/>
          </p:nvPr>
        </p:nvSpPr>
        <p:spPr>
          <a:xfrm>
            <a:off x="471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Highland High School</a:t>
            </a:r>
            <a:endParaRPr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7124" y="1114225"/>
            <a:ext cx="7089752" cy="270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1561" y="2925497"/>
            <a:ext cx="6492436" cy="21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3"/>
          <p:cNvSpPr txBox="1"/>
          <p:nvPr>
            <p:ph idx="4294967295" type="body"/>
          </p:nvPr>
        </p:nvSpPr>
        <p:spPr>
          <a:xfrm>
            <a:off x="311700" y="514425"/>
            <a:ext cx="8520600" cy="9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000"/>
              <a:t>STEP 3: Next, type VALLEY HIGH into the search bar. Select VALLEY HIGH from the list. Double check the school’s location is Albuquerque, NM.</a:t>
            </a:r>
            <a:endParaRPr b="1" sz="2000"/>
          </a:p>
        </p:txBody>
      </p:sp>
      <p:sp>
        <p:nvSpPr>
          <p:cNvPr id="125" name="Google Shape;125;p23"/>
          <p:cNvSpPr txBox="1"/>
          <p:nvPr>
            <p:ph idx="4294967295" type="title"/>
          </p:nvPr>
        </p:nvSpPr>
        <p:spPr>
          <a:xfrm>
            <a:off x="471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Highland High School</a:t>
            </a:r>
            <a:endParaRPr/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683250"/>
            <a:ext cx="5932555" cy="31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idx="4294967295" type="body"/>
          </p:nvPr>
        </p:nvSpPr>
        <p:spPr>
          <a:xfrm>
            <a:off x="311700" y="590625"/>
            <a:ext cx="8520600" cy="9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00"/>
              <a:t>STEP 4: Select Valley High School, review your information, and tap the ‘Join’ button at the bottom of the screen.</a:t>
            </a:r>
            <a:endParaRPr b="1" sz="1900"/>
          </a:p>
        </p:txBody>
      </p:sp>
      <p:sp>
        <p:nvSpPr>
          <p:cNvPr id="132" name="Google Shape;132;p24"/>
          <p:cNvSpPr txBox="1"/>
          <p:nvPr>
            <p:ph idx="4294967295" type="title"/>
          </p:nvPr>
        </p:nvSpPr>
        <p:spPr>
          <a:xfrm>
            <a:off x="471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Highland High School</a:t>
            </a:r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8512" y="1378725"/>
            <a:ext cx="4566976" cy="2697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idx="4294967295" type="title"/>
          </p:nvPr>
        </p:nvSpPr>
        <p:spPr>
          <a:xfrm>
            <a:off x="471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Highland High School</a:t>
            </a:r>
            <a:endParaRPr/>
          </a:p>
        </p:txBody>
      </p:sp>
      <p:sp>
        <p:nvSpPr>
          <p:cNvPr id="139" name="Google Shape;139;p25"/>
          <p:cNvSpPr txBox="1"/>
          <p:nvPr>
            <p:ph idx="4294967295" type="body"/>
          </p:nvPr>
        </p:nvSpPr>
        <p:spPr>
          <a:xfrm>
            <a:off x="471000" y="710175"/>
            <a:ext cx="8520600" cy="9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/>
              <a:t>You have successfully  connected to Valley High School. Now, let's connect to your parent/guardian.</a:t>
            </a:r>
            <a:endParaRPr b="1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Parent/ Guardian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506425"/>
            <a:ext cx="8520600" cy="160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920"/>
              <a:t>STEP 1: Log in to your account from a web browser. From the ‘Contact Info’ screen, scroll to the bottom of the page where you see ‘Parents and Emergency Contacts.’</a:t>
            </a:r>
            <a:endParaRPr b="1" sz="1920"/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038" y="1656900"/>
            <a:ext cx="6705918" cy="257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Connect to Parent/ Guardian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311700" y="658825"/>
            <a:ext cx="8520600" cy="160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120"/>
              <a:t>STEP 2: Enter the information for the parent/ guardian you want to invite. Save the information by scrolling back up to the top and clicking ‘Done.’</a:t>
            </a:r>
            <a:endParaRPr b="1" sz="2120"/>
          </a:p>
        </p:txBody>
      </p:sp>
      <p:pic>
        <p:nvPicPr>
          <p:cNvPr id="153" name="Google Shape;1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8450" y="2366925"/>
            <a:ext cx="5076825" cy="134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Connect to Parent/ Guardian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177000" y="771475"/>
            <a:ext cx="8867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120"/>
              <a:t>STEP 3: Scroll back to the bottom and click the ‘Invite’ button.</a:t>
            </a:r>
            <a:endParaRPr b="1" sz="2120"/>
          </a:p>
        </p:txBody>
      </p:sp>
      <p:pic>
        <p:nvPicPr>
          <p:cNvPr id="160" name="Google Shape;1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550" y="1280800"/>
            <a:ext cx="7480151" cy="277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8"/>
          <p:cNvSpPr/>
          <p:nvPr/>
        </p:nvSpPr>
        <p:spPr>
          <a:xfrm>
            <a:off x="3438203" y="3556940"/>
            <a:ext cx="1389600" cy="316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Connect to Parent/ Guardian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177000" y="675400"/>
            <a:ext cx="8784000" cy="8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000"/>
              <a:t>STEP 4: You will be given an invite code that you can share with your parent/guardian.</a:t>
            </a:r>
            <a:endParaRPr b="1" sz="2000"/>
          </a:p>
        </p:txBody>
      </p:sp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1113" y="1446325"/>
            <a:ext cx="4675775" cy="263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Connect to Parent/ Guardian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0"/>
          <p:cNvSpPr txBox="1"/>
          <p:nvPr>
            <p:ph idx="1" type="body"/>
          </p:nvPr>
        </p:nvSpPr>
        <p:spPr>
          <a:xfrm>
            <a:off x="177000" y="542875"/>
            <a:ext cx="8784000" cy="1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200"/>
              <a:t>STEP 5: Have your parent/ guardian login to their account. On the left side of the screen click on Your Name and select “Use a code” from the dropdown. </a:t>
            </a:r>
            <a:endParaRPr b="1" sz="2200"/>
          </a:p>
        </p:txBody>
      </p:sp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6025" y="1994875"/>
            <a:ext cx="3571953" cy="2843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Connect to Parent/ Guardian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1"/>
          <p:cNvSpPr txBox="1"/>
          <p:nvPr>
            <p:ph idx="1" type="body"/>
          </p:nvPr>
        </p:nvSpPr>
        <p:spPr>
          <a:xfrm>
            <a:off x="177000" y="542875"/>
            <a:ext cx="8784000" cy="9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/>
              <a:t>STEP 6: Enter the invite code you got from your child and click the ‘Use code’ button.</a:t>
            </a:r>
            <a:endParaRPr b="1" sz="2400"/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276" y="1589450"/>
            <a:ext cx="5164725" cy="338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Connect to Parent/ Guardian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2"/>
          <p:cNvSpPr txBox="1"/>
          <p:nvPr>
            <p:ph idx="1" type="body"/>
          </p:nvPr>
        </p:nvSpPr>
        <p:spPr>
          <a:xfrm>
            <a:off x="24600" y="466675"/>
            <a:ext cx="878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/>
              <a:t>You are now linked to your child. Now, let’s start submitting forms!</a:t>
            </a:r>
            <a:endParaRPr b="1" sz="2400"/>
          </a:p>
        </p:txBody>
      </p:sp>
      <p:pic>
        <p:nvPicPr>
          <p:cNvPr id="189" name="Google Shape;189;p32"/>
          <p:cNvPicPr preferRelativeResize="0"/>
          <p:nvPr/>
        </p:nvPicPr>
        <p:blipFill rotWithShape="1">
          <a:blip r:embed="rId3">
            <a:alphaModFix/>
          </a:blip>
          <a:srcRect b="0" l="0" r="0" t="3222"/>
          <a:stretch/>
        </p:blipFill>
        <p:spPr>
          <a:xfrm>
            <a:off x="2011275" y="1520225"/>
            <a:ext cx="5121449" cy="352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537900" y="40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Filling out/</a:t>
            </a:r>
            <a:r>
              <a:rPr lang="en"/>
              <a:t>Submit Forms</a:t>
            </a:r>
            <a:endParaRPr/>
          </a:p>
        </p:txBody>
      </p:sp>
      <p:sp>
        <p:nvSpPr>
          <p:cNvPr id="195" name="Google Shape;195;p33"/>
          <p:cNvSpPr txBox="1"/>
          <p:nvPr>
            <p:ph idx="1" type="body"/>
          </p:nvPr>
        </p:nvSpPr>
        <p:spPr>
          <a:xfrm>
            <a:off x="311700" y="4152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STEP 1: View the 2023-2024 requirements and click ‘start’ to begin.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96" name="Google Shape;1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975" y="1135050"/>
            <a:ext cx="7819525" cy="36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3"/>
          <p:cNvSpPr/>
          <p:nvPr/>
        </p:nvSpPr>
        <p:spPr>
          <a:xfrm rot="10800000">
            <a:off x="8262900" y="2200875"/>
            <a:ext cx="881100" cy="316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3"/>
          <p:cNvSpPr/>
          <p:nvPr/>
        </p:nvSpPr>
        <p:spPr>
          <a:xfrm rot="10800000">
            <a:off x="8177400" y="1458375"/>
            <a:ext cx="881100" cy="316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Filling out Forms</a:t>
            </a:r>
            <a:endParaRPr/>
          </a:p>
        </p:txBody>
      </p:sp>
      <p:sp>
        <p:nvSpPr>
          <p:cNvPr id="204" name="Google Shape;204;p34"/>
          <p:cNvSpPr txBox="1"/>
          <p:nvPr>
            <p:ph idx="1" type="body"/>
          </p:nvPr>
        </p:nvSpPr>
        <p:spPr>
          <a:xfrm>
            <a:off x="311700" y="945850"/>
            <a:ext cx="8074500" cy="30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STEP 2:</a:t>
            </a:r>
            <a:r>
              <a:rPr b="1" lang="en"/>
              <a:t>When you click Start on all links except for PPE Examination Form &amp; PPE Medical eligibility form, you will see this screen pop up. Click on Fill out electronically to fill out all required forms electronically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4"/>
          <p:cNvSpPr txBox="1"/>
          <p:nvPr/>
        </p:nvSpPr>
        <p:spPr>
          <a:xfrm>
            <a:off x="5904700" y="105775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Filling out/Submit Forms</a:t>
            </a:r>
            <a:endParaRPr/>
          </a:p>
        </p:txBody>
      </p:sp>
      <p:pic>
        <p:nvPicPr>
          <p:cNvPr id="206" name="Google Shape;20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957675"/>
            <a:ext cx="2813000" cy="318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/>
          <p:nvPr>
            <p:ph type="title"/>
          </p:nvPr>
        </p:nvSpPr>
        <p:spPr>
          <a:xfrm>
            <a:off x="556625" y="32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Submit Forms</a:t>
            </a:r>
            <a:endParaRPr/>
          </a:p>
        </p:txBody>
      </p:sp>
      <p:sp>
        <p:nvSpPr>
          <p:cNvPr id="212" name="Google Shape;212;p35"/>
          <p:cNvSpPr txBox="1"/>
          <p:nvPr>
            <p:ph idx="1" type="body"/>
          </p:nvPr>
        </p:nvSpPr>
        <p:spPr>
          <a:xfrm>
            <a:off x="225350" y="394650"/>
            <a:ext cx="8390100" cy="9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To Submit PPE Examination Form and Medical Eligibility Form, Click ‘start’ and click on ‘upload document’ link. </a:t>
            </a:r>
            <a:r>
              <a:rPr b="1" lang="en" sz="1725"/>
              <a:t>When submitting Please make sure to include a CLEAR PICTURE of the ENTIRE PAGE of any items that need to be uploaded.</a:t>
            </a:r>
            <a:endParaRPr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725"/>
          </a:p>
        </p:txBody>
      </p:sp>
      <p:pic>
        <p:nvPicPr>
          <p:cNvPr id="213" name="Google Shape;2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1648" y="1565800"/>
            <a:ext cx="3128177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/>
          <p:nvPr>
            <p:ph type="title"/>
          </p:nvPr>
        </p:nvSpPr>
        <p:spPr>
          <a:xfrm>
            <a:off x="556625" y="32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Submit Forms</a:t>
            </a:r>
            <a:endParaRPr/>
          </a:p>
        </p:txBody>
      </p:sp>
      <p:sp>
        <p:nvSpPr>
          <p:cNvPr id="219" name="Google Shape;219;p36"/>
          <p:cNvSpPr txBox="1"/>
          <p:nvPr>
            <p:ph idx="1" type="body"/>
          </p:nvPr>
        </p:nvSpPr>
        <p:spPr>
          <a:xfrm>
            <a:off x="311700" y="5545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25"/>
              <a:t>As you complete each item, it will turn </a:t>
            </a:r>
            <a:r>
              <a:rPr lang="en" sz="1725">
                <a:solidFill>
                  <a:srgbClr val="00FF00"/>
                </a:solidFill>
              </a:rPr>
              <a:t>GREEN</a:t>
            </a:r>
            <a:r>
              <a:rPr lang="en" sz="1725"/>
              <a:t> to show it has been completed an accepted or </a:t>
            </a:r>
            <a:r>
              <a:rPr b="1" lang="en" sz="1725">
                <a:solidFill>
                  <a:srgbClr val="F1C232"/>
                </a:solidFill>
              </a:rPr>
              <a:t>YELLOW </a:t>
            </a:r>
            <a:r>
              <a:rPr lang="en" sz="1725"/>
              <a:t>to show it has been completed and is pending approval.</a:t>
            </a:r>
            <a:endParaRPr sz="1725"/>
          </a:p>
        </p:txBody>
      </p:sp>
      <p:sp>
        <p:nvSpPr>
          <p:cNvPr id="220" name="Google Shape;220;p36"/>
          <p:cNvSpPr txBox="1"/>
          <p:nvPr>
            <p:ph idx="1" type="body"/>
          </p:nvPr>
        </p:nvSpPr>
        <p:spPr>
          <a:xfrm>
            <a:off x="470275" y="2300850"/>
            <a:ext cx="8390100" cy="9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725">
                <a:solidFill>
                  <a:srgbClr val="6AA84F"/>
                </a:solidFill>
              </a:rPr>
              <a:t>Athletes must be ALL GREEN in order to participate.</a:t>
            </a:r>
            <a:endParaRPr b="1" sz="1725">
              <a:solidFill>
                <a:srgbClr val="6AA84F"/>
              </a:solidFill>
            </a:endParaRPr>
          </a:p>
        </p:txBody>
      </p:sp>
      <p:pic>
        <p:nvPicPr>
          <p:cNvPr id="221" name="Google Shape;221;p36"/>
          <p:cNvPicPr preferRelativeResize="0"/>
          <p:nvPr/>
        </p:nvPicPr>
        <p:blipFill rotWithShape="1">
          <a:blip r:embed="rId3">
            <a:alphaModFix/>
          </a:blip>
          <a:srcRect b="68251" l="0" r="0" t="10171"/>
          <a:stretch/>
        </p:blipFill>
        <p:spPr>
          <a:xfrm>
            <a:off x="93325" y="2716174"/>
            <a:ext cx="9143999" cy="75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6"/>
          <p:cNvPicPr preferRelativeResize="0"/>
          <p:nvPr/>
        </p:nvPicPr>
        <p:blipFill rotWithShape="1">
          <a:blip r:embed="rId4">
            <a:alphaModFix/>
          </a:blip>
          <a:srcRect b="29281" l="0" r="0" t="9701"/>
          <a:stretch/>
        </p:blipFill>
        <p:spPr>
          <a:xfrm>
            <a:off x="93325" y="1328619"/>
            <a:ext cx="9144001" cy="75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/>
          <p:nvPr>
            <p:ph type="title"/>
          </p:nvPr>
        </p:nvSpPr>
        <p:spPr>
          <a:xfrm>
            <a:off x="541325" y="71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Submit Forms</a:t>
            </a:r>
            <a:endParaRPr/>
          </a:p>
        </p:txBody>
      </p:sp>
      <p:sp>
        <p:nvSpPr>
          <p:cNvPr id="228" name="Google Shape;228;p37"/>
          <p:cNvSpPr txBox="1"/>
          <p:nvPr>
            <p:ph idx="1" type="body"/>
          </p:nvPr>
        </p:nvSpPr>
        <p:spPr>
          <a:xfrm>
            <a:off x="181600" y="381925"/>
            <a:ext cx="8337300" cy="45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25"/>
              <a:t>This is what your profile will look like after completing requirements.</a:t>
            </a:r>
            <a:endParaRPr sz="1825"/>
          </a:p>
        </p:txBody>
      </p:sp>
      <p:pic>
        <p:nvPicPr>
          <p:cNvPr id="229" name="Google Shape;229;p37"/>
          <p:cNvPicPr preferRelativeResize="0"/>
          <p:nvPr/>
        </p:nvPicPr>
        <p:blipFill rotWithShape="1">
          <a:blip r:embed="rId3">
            <a:alphaModFix/>
          </a:blip>
          <a:srcRect b="0" l="-979" r="0" t="22075"/>
          <a:stretch/>
        </p:blipFill>
        <p:spPr>
          <a:xfrm>
            <a:off x="1839925" y="1559350"/>
            <a:ext cx="4972550" cy="2293799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7"/>
          <p:cNvSpPr/>
          <p:nvPr/>
        </p:nvSpPr>
        <p:spPr>
          <a:xfrm rot="9001175">
            <a:off x="6542524" y="2134972"/>
            <a:ext cx="932352" cy="1838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7"/>
          <p:cNvSpPr txBox="1"/>
          <p:nvPr/>
        </p:nvSpPr>
        <p:spPr>
          <a:xfrm>
            <a:off x="0" y="1958250"/>
            <a:ext cx="1660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If an item is rejected, an explanation of what needs to be one will show up in </a:t>
            </a:r>
            <a:r>
              <a:rPr b="1" lang="en" sz="1000">
                <a:solidFill>
                  <a:srgbClr val="FF0000"/>
                </a:solidFill>
              </a:rPr>
              <a:t>red.</a:t>
            </a:r>
            <a:endParaRPr b="1" sz="1000">
              <a:solidFill>
                <a:srgbClr val="FF0000"/>
              </a:solidFill>
            </a:endParaRPr>
          </a:p>
        </p:txBody>
      </p:sp>
      <p:sp>
        <p:nvSpPr>
          <p:cNvPr id="232" name="Google Shape;232;p37"/>
          <p:cNvSpPr/>
          <p:nvPr/>
        </p:nvSpPr>
        <p:spPr>
          <a:xfrm rot="-215803">
            <a:off x="1491703" y="2190427"/>
            <a:ext cx="789054" cy="18365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7"/>
          <p:cNvSpPr txBox="1"/>
          <p:nvPr/>
        </p:nvSpPr>
        <p:spPr>
          <a:xfrm>
            <a:off x="7382175" y="1128775"/>
            <a:ext cx="1660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Items pending approval will be marked in </a:t>
            </a:r>
            <a:r>
              <a:rPr b="1" lang="en" sz="1000">
                <a:solidFill>
                  <a:srgbClr val="F1C232"/>
                </a:solidFill>
                <a:highlight>
                  <a:srgbClr val="EFEFEF"/>
                </a:highlight>
              </a:rPr>
              <a:t>yellow</a:t>
            </a:r>
            <a:r>
              <a:rPr lang="en" sz="1000"/>
              <a:t>. Please allow at least 24 hours for review and approval.</a:t>
            </a:r>
            <a:endParaRPr b="1" sz="1000">
              <a:solidFill>
                <a:srgbClr val="FF0000"/>
              </a:solidFill>
            </a:endParaRPr>
          </a:p>
        </p:txBody>
      </p:sp>
      <p:sp>
        <p:nvSpPr>
          <p:cNvPr id="234" name="Google Shape;234;p37"/>
          <p:cNvSpPr txBox="1"/>
          <p:nvPr/>
        </p:nvSpPr>
        <p:spPr>
          <a:xfrm>
            <a:off x="7179150" y="2758650"/>
            <a:ext cx="1660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All items shown in </a:t>
            </a:r>
            <a:r>
              <a:rPr b="1" lang="en" sz="1000">
                <a:solidFill>
                  <a:srgbClr val="00FF00"/>
                </a:solidFill>
                <a:highlight>
                  <a:srgbClr val="F3F3F3"/>
                </a:highlight>
              </a:rPr>
              <a:t>green</a:t>
            </a:r>
            <a:r>
              <a:rPr lang="en" sz="1000"/>
              <a:t>, must be </a:t>
            </a:r>
            <a:r>
              <a:rPr b="1" lang="en" sz="1000">
                <a:solidFill>
                  <a:srgbClr val="00FF00"/>
                </a:solidFill>
                <a:highlight>
                  <a:srgbClr val="F3F3F3"/>
                </a:highlight>
              </a:rPr>
              <a:t>green </a:t>
            </a:r>
            <a:r>
              <a:rPr lang="en" sz="1000"/>
              <a:t>to be eligible for the free physical event.</a:t>
            </a:r>
            <a:endParaRPr b="1" sz="1000">
              <a:solidFill>
                <a:srgbClr val="FF0000"/>
              </a:solidFill>
            </a:endParaRPr>
          </a:p>
        </p:txBody>
      </p:sp>
      <p:sp>
        <p:nvSpPr>
          <p:cNvPr id="235" name="Google Shape;235;p37"/>
          <p:cNvSpPr/>
          <p:nvPr/>
        </p:nvSpPr>
        <p:spPr>
          <a:xfrm rot="10798223">
            <a:off x="6558995" y="3025854"/>
            <a:ext cx="580500" cy="183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 txBox="1"/>
          <p:nvPr>
            <p:ph type="title"/>
          </p:nvPr>
        </p:nvSpPr>
        <p:spPr>
          <a:xfrm>
            <a:off x="311700" y="-51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Submitting and Uploading Forms</a:t>
            </a:r>
            <a:endParaRPr/>
          </a:p>
        </p:txBody>
      </p:sp>
      <p:sp>
        <p:nvSpPr>
          <p:cNvPr id="241" name="Google Shape;241;p38"/>
          <p:cNvSpPr txBox="1"/>
          <p:nvPr>
            <p:ph idx="1" type="body"/>
          </p:nvPr>
        </p:nvSpPr>
        <p:spPr>
          <a:xfrm>
            <a:off x="509875" y="390450"/>
            <a:ext cx="8380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Complete the following items </a:t>
            </a:r>
            <a:r>
              <a:rPr i="1" lang="en" sz="2100"/>
              <a:t>before</a:t>
            </a:r>
            <a:r>
              <a:rPr lang="en" sz="2100"/>
              <a:t> uploading your physical:</a:t>
            </a:r>
            <a:endParaRPr sz="1500">
              <a:solidFill>
                <a:srgbClr val="191919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rgbClr val="191919"/>
              </a:buClr>
              <a:buSzPts val="1500"/>
              <a:buAutoNum type="arabicPeriod"/>
            </a:pPr>
            <a:r>
              <a:rPr lang="en" sz="1500">
                <a:solidFill>
                  <a:srgbClr val="191919"/>
                </a:solidFill>
                <a:highlight>
                  <a:srgbClr val="FFFFFF"/>
                </a:highlight>
              </a:rPr>
              <a:t>NMAA Requirements: CONSENT TO TREAT FORM, </a:t>
            </a:r>
            <a:r>
              <a:rPr lang="en" sz="1550">
                <a:solidFill>
                  <a:schemeClr val="dk1"/>
                </a:solidFill>
                <a:highlight>
                  <a:srgbClr val="FFFFFF"/>
                </a:highlight>
              </a:rPr>
              <a:t>PPE Health History Form (2023 Version),</a:t>
            </a: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" sz="1500">
                <a:solidFill>
                  <a:srgbClr val="191919"/>
                </a:solidFill>
                <a:highlight>
                  <a:srgbClr val="FFFFFF"/>
                </a:highlight>
              </a:rPr>
              <a:t>NMAA Concussion in Sports (the other three forms will be completed at the physical.)</a:t>
            </a:r>
            <a:endParaRPr sz="1500">
              <a:solidFill>
                <a:srgbClr val="191919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500"/>
              <a:buAutoNum type="arabicPeriod"/>
            </a:pPr>
            <a:r>
              <a:rPr lang="en" sz="1500">
                <a:solidFill>
                  <a:srgbClr val="191919"/>
                </a:solidFill>
                <a:highlight>
                  <a:srgbClr val="FFFFFF"/>
                </a:highlight>
              </a:rPr>
              <a:t>APS Requirements: APS Athletic Participation Consent Form, APS Code of Conduct, Life of an Athlete, Concussion for Students. Emergency Contacts, Electronic Signature Agreement.</a:t>
            </a:r>
            <a:endParaRPr sz="1500">
              <a:solidFill>
                <a:srgbClr val="191919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500"/>
              <a:buAutoNum type="arabicPeriod"/>
            </a:pPr>
            <a:r>
              <a:rPr lang="en" sz="1500">
                <a:solidFill>
                  <a:srgbClr val="191919"/>
                </a:solidFill>
                <a:highlight>
                  <a:srgbClr val="FFFFFF"/>
                </a:highlight>
              </a:rPr>
              <a:t>Print the </a:t>
            </a:r>
            <a:r>
              <a:rPr lang="en" sz="150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NMAA Physical Examination Form_Medical Eligibility Form</a:t>
            </a:r>
            <a:endParaRPr sz="1500" u="sng">
              <a:solidFill>
                <a:srgbClr val="0F62A6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500"/>
              <a:buAutoNum type="arabicPeriod"/>
            </a:pPr>
            <a:r>
              <a:rPr lang="en" sz="1500">
                <a:solidFill>
                  <a:srgbClr val="191919"/>
                </a:solidFill>
                <a:highlight>
                  <a:srgbClr val="FFFFFF"/>
                </a:highlight>
              </a:rPr>
              <a:t>Upload completed physical form to DragonFly.</a:t>
            </a:r>
            <a:endParaRPr sz="2100"/>
          </a:p>
        </p:txBody>
      </p:sp>
      <p:sp>
        <p:nvSpPr>
          <p:cNvPr id="242" name="Google Shape;242;p38"/>
          <p:cNvSpPr txBox="1"/>
          <p:nvPr/>
        </p:nvSpPr>
        <p:spPr>
          <a:xfrm>
            <a:off x="1361725" y="3715200"/>
            <a:ext cx="6589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FF0000"/>
                </a:solidFill>
              </a:rPr>
              <a:t>UPLOADED DOCUMENTS MUST SHOW THE FULL PAGE, NO CUT OFFS, AND BE A CLEAR IMAGE. BLURRY IMAGES WILL BE REJECTED.</a:t>
            </a:r>
            <a:endParaRPr b="1" u="sng">
              <a:solidFill>
                <a:srgbClr val="FF0000"/>
              </a:solidFill>
            </a:endParaRPr>
          </a:p>
        </p:txBody>
      </p:sp>
      <p:pic>
        <p:nvPicPr>
          <p:cNvPr id="243" name="Google Shape;24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048" y="4420198"/>
            <a:ext cx="644525" cy="64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8"/>
          <p:cNvSpPr txBox="1"/>
          <p:nvPr/>
        </p:nvSpPr>
        <p:spPr>
          <a:xfrm>
            <a:off x="3169425" y="4398825"/>
            <a:ext cx="4160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Adobe Scan is a free app for IOS and Android that you can use to upload your physical as a pdf.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only need to upload pages </a:t>
            </a:r>
            <a:r>
              <a:rPr lang="en" u="sng">
                <a:solidFill>
                  <a:schemeClr val="hlink"/>
                </a:solidFill>
                <a:hlinkClick r:id="rId3"/>
              </a:rPr>
              <a:t>5-6 of the physical packet</a:t>
            </a:r>
            <a:r>
              <a:rPr lang="en"/>
              <a:t>.</a:t>
            </a:r>
            <a:endParaRPr/>
          </a:p>
        </p:txBody>
      </p:sp>
      <p:sp>
        <p:nvSpPr>
          <p:cNvPr id="250" name="Google Shape;250;p39"/>
          <p:cNvSpPr txBox="1"/>
          <p:nvPr/>
        </p:nvSpPr>
        <p:spPr>
          <a:xfrm>
            <a:off x="613650" y="1054400"/>
            <a:ext cx="7916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Page 5: </a:t>
            </a:r>
            <a:r>
              <a:rPr lang="en" sz="1900" u="sng">
                <a:solidFill>
                  <a:schemeClr val="hlink"/>
                </a:solidFill>
                <a:hlinkClick r:id="rId4"/>
              </a:rPr>
              <a:t>PPE Physical Examination Form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Page 6: </a:t>
            </a:r>
            <a:r>
              <a:rPr lang="en" sz="1900" u="sng">
                <a:solidFill>
                  <a:schemeClr val="hlink"/>
                </a:solidFill>
                <a:hlinkClick r:id="rId5"/>
              </a:rPr>
              <a:t>PPE Medical Eligibility Form</a:t>
            </a:r>
            <a:endParaRPr sz="1900"/>
          </a:p>
        </p:txBody>
      </p:sp>
      <p:sp>
        <p:nvSpPr>
          <p:cNvPr id="251" name="Google Shape;251;p39"/>
          <p:cNvSpPr txBox="1"/>
          <p:nvPr/>
        </p:nvSpPr>
        <p:spPr>
          <a:xfrm>
            <a:off x="1568650" y="2381675"/>
            <a:ext cx="6580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0000"/>
                </a:solidFill>
              </a:rPr>
              <a:t>THESE FORMS MUST BE APPROVED BY ATHLETIC TRAINER BEFORE YOU ARE CLEARED. PLEASE ALLOW AT LEAST 24-48 HOURS FOR RESPONSE.</a:t>
            </a:r>
            <a:endParaRPr b="1" sz="2000" u="sng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Checking Eligibility</a:t>
            </a:r>
            <a:endParaRPr/>
          </a:p>
        </p:txBody>
      </p:sp>
      <p:sp>
        <p:nvSpPr>
          <p:cNvPr id="257" name="Google Shape;257;p40"/>
          <p:cNvSpPr txBox="1"/>
          <p:nvPr>
            <p:ph idx="1" type="body"/>
          </p:nvPr>
        </p:nvSpPr>
        <p:spPr>
          <a:xfrm>
            <a:off x="311700" y="1152475"/>
            <a:ext cx="8520600" cy="33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athletes are not able to participate in any APS athletic events, including tryouts, until all requirements have been met on DragonFly.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Once all requirements have been met, the athlete’s name will turn from red to black.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Student Name RED = NOT CLEARED</a:t>
            </a:r>
            <a:endParaRPr b="1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Student Name BLACK = CLEARED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