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8" r:id="rId1"/>
    <p:sldMasterId id="2147483738" r:id="rId2"/>
  </p:sldMasterIdLst>
  <p:notesMasterIdLst>
    <p:notesMasterId r:id="rId46"/>
  </p:notesMasterIdLst>
  <p:sldIdLst>
    <p:sldId id="256" r:id="rId3"/>
    <p:sldId id="303" r:id="rId4"/>
    <p:sldId id="257" r:id="rId5"/>
    <p:sldId id="286" r:id="rId6"/>
    <p:sldId id="307" r:id="rId7"/>
    <p:sldId id="285" r:id="rId8"/>
    <p:sldId id="259" r:id="rId9"/>
    <p:sldId id="299" r:id="rId10"/>
    <p:sldId id="291" r:id="rId11"/>
    <p:sldId id="293" r:id="rId12"/>
    <p:sldId id="278" r:id="rId13"/>
    <p:sldId id="292" r:id="rId14"/>
    <p:sldId id="294" r:id="rId15"/>
    <p:sldId id="262" r:id="rId16"/>
    <p:sldId id="260" r:id="rId17"/>
    <p:sldId id="261" r:id="rId18"/>
    <p:sldId id="264" r:id="rId19"/>
    <p:sldId id="265" r:id="rId20"/>
    <p:sldId id="266" r:id="rId21"/>
    <p:sldId id="279" r:id="rId22"/>
    <p:sldId id="280" r:id="rId23"/>
    <p:sldId id="281" r:id="rId24"/>
    <p:sldId id="304" r:id="rId25"/>
    <p:sldId id="305" r:id="rId26"/>
    <p:sldId id="309" r:id="rId27"/>
    <p:sldId id="271" r:id="rId28"/>
    <p:sldId id="310" r:id="rId29"/>
    <p:sldId id="312" r:id="rId30"/>
    <p:sldId id="313" r:id="rId31"/>
    <p:sldId id="314" r:id="rId32"/>
    <p:sldId id="315" r:id="rId33"/>
    <p:sldId id="321" r:id="rId34"/>
    <p:sldId id="316" r:id="rId35"/>
    <p:sldId id="317" r:id="rId36"/>
    <p:sldId id="318" r:id="rId37"/>
    <p:sldId id="319" r:id="rId38"/>
    <p:sldId id="320" r:id="rId39"/>
    <p:sldId id="297" r:id="rId40"/>
    <p:sldId id="298" r:id="rId41"/>
    <p:sldId id="277" r:id="rId42"/>
    <p:sldId id="263" r:id="rId43"/>
    <p:sldId id="283" r:id="rId44"/>
    <p:sldId id="284"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4519" autoAdjust="0"/>
    <p:restoredTop sz="94660"/>
  </p:normalViewPr>
  <p:slideViewPr>
    <p:cSldViewPr snapToGrid="0">
      <p:cViewPr varScale="1">
        <p:scale>
          <a:sx n="103" d="100"/>
          <a:sy n="103" d="100"/>
        </p:scale>
        <p:origin x="90" y="4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F6CB6F-BD4B-4AA5-B24D-9015E4BCF673}" type="doc">
      <dgm:prSet loTypeId="urn:microsoft.com/office/officeart/2016/7/layout/RepeatingBendingProcessNew" loCatId="process" qsTypeId="urn:microsoft.com/office/officeart/2005/8/quickstyle/simple1" qsCatId="simple" csTypeId="urn:microsoft.com/office/officeart/2005/8/colors/colorful1" csCatId="colorful" phldr="1"/>
      <dgm:spPr/>
      <dgm:t>
        <a:bodyPr/>
        <a:lstStyle/>
        <a:p>
          <a:endParaRPr lang="en-US"/>
        </a:p>
      </dgm:t>
    </dgm:pt>
    <dgm:pt modelId="{2A381FBF-3F8D-4961-889A-CD583E84EB0D}">
      <dgm:prSet phldrT="[Text]" phldr="0"/>
      <dgm:spPr/>
      <dgm:t>
        <a:bodyPr/>
        <a:lstStyle/>
        <a:p>
          <a:pPr rtl="0"/>
          <a:r>
            <a:rPr lang="en-US" dirty="0">
              <a:latin typeface="Walbaum Display"/>
            </a:rPr>
            <a:t>Introduction</a:t>
          </a:r>
          <a:r>
            <a:rPr lang="en-US" b="0" i="0" u="none" strike="noStrike" cap="none" baseline="0" noProof="0" dirty="0">
              <a:latin typeface="Walbaum Display"/>
            </a:rPr>
            <a:t> to Title IX</a:t>
          </a:r>
          <a:endParaRPr lang="en-US" dirty="0"/>
        </a:p>
      </dgm:t>
    </dgm:pt>
    <dgm:pt modelId="{B9911DCB-FE8A-47DC-935C-426215DB0BD4}" type="parTrans" cxnId="{64A78849-861E-4190-BAE7-796296CBF7E2}">
      <dgm:prSet/>
      <dgm:spPr/>
      <dgm:t>
        <a:bodyPr/>
        <a:lstStyle/>
        <a:p>
          <a:endParaRPr lang="en-US"/>
        </a:p>
      </dgm:t>
    </dgm:pt>
    <dgm:pt modelId="{41A1173A-3114-47AA-A1A4-77164E606937}" type="sibTrans" cxnId="{64A78849-861E-4190-BAE7-796296CBF7E2}">
      <dgm:prSet/>
      <dgm:spPr/>
      <dgm:t>
        <a:bodyPr/>
        <a:lstStyle/>
        <a:p>
          <a:endParaRPr lang="en-US" dirty="0"/>
        </a:p>
      </dgm:t>
    </dgm:pt>
    <dgm:pt modelId="{818C0D83-0D00-4FB9-96B1-9FBEAEB971C1}">
      <dgm:prSet phldrT="[Text]" phldr="0"/>
      <dgm:spPr/>
      <dgm:t>
        <a:bodyPr/>
        <a:lstStyle/>
        <a:p>
          <a:pPr rtl="0"/>
          <a:r>
            <a:rPr lang="en-US" dirty="0">
              <a:latin typeface="Walbaum Display"/>
            </a:rPr>
            <a:t>Overtones of New Regulations</a:t>
          </a:r>
          <a:endParaRPr lang="en-US" dirty="0"/>
        </a:p>
      </dgm:t>
    </dgm:pt>
    <dgm:pt modelId="{1E57361C-BBB0-403B-8710-05A9634C90C8}" type="parTrans" cxnId="{D68868A2-B649-4E33-8D42-D6F8AD44202A}">
      <dgm:prSet/>
      <dgm:spPr/>
      <dgm:t>
        <a:bodyPr/>
        <a:lstStyle/>
        <a:p>
          <a:endParaRPr lang="en-US"/>
        </a:p>
      </dgm:t>
    </dgm:pt>
    <dgm:pt modelId="{51A45AF4-E8C4-437C-BCD9-8821BAB3C9EA}" type="sibTrans" cxnId="{D68868A2-B649-4E33-8D42-D6F8AD44202A}">
      <dgm:prSet/>
      <dgm:spPr/>
      <dgm:t>
        <a:bodyPr/>
        <a:lstStyle/>
        <a:p>
          <a:endParaRPr lang="en-US" dirty="0"/>
        </a:p>
      </dgm:t>
    </dgm:pt>
    <dgm:pt modelId="{1AD270D3-40E9-417B-8FE3-F5FA98F9D00D}">
      <dgm:prSet phldrT="[Text]" phldr="0"/>
      <dgm:spPr/>
      <dgm:t>
        <a:bodyPr/>
        <a:lstStyle/>
        <a:p>
          <a:pPr rtl="0"/>
          <a:r>
            <a:rPr lang="en-US" dirty="0">
              <a:latin typeface="Walbaum Display"/>
            </a:rPr>
            <a:t>Key Definitions</a:t>
          </a:r>
          <a:endParaRPr lang="en-US" dirty="0"/>
        </a:p>
      </dgm:t>
    </dgm:pt>
    <dgm:pt modelId="{218FB254-648E-4725-9E41-3BF5DFB15246}" type="parTrans" cxnId="{84259862-7AB8-4B5E-8710-DED89830EF54}">
      <dgm:prSet/>
      <dgm:spPr/>
      <dgm:t>
        <a:bodyPr/>
        <a:lstStyle/>
        <a:p>
          <a:endParaRPr lang="en-US"/>
        </a:p>
      </dgm:t>
    </dgm:pt>
    <dgm:pt modelId="{511DA702-CB2B-4FF6-A457-428487B627FB}" type="sibTrans" cxnId="{84259862-7AB8-4B5E-8710-DED89830EF54}">
      <dgm:prSet/>
      <dgm:spPr/>
      <dgm:t>
        <a:bodyPr/>
        <a:lstStyle/>
        <a:p>
          <a:endParaRPr lang="en-US" dirty="0"/>
        </a:p>
      </dgm:t>
    </dgm:pt>
    <dgm:pt modelId="{49FD8F00-E645-4E48-9803-E6FDC492304E}">
      <dgm:prSet phldrT="[Text]" phldr="0"/>
      <dgm:spPr/>
      <dgm:t>
        <a:bodyPr/>
        <a:lstStyle/>
        <a:p>
          <a:pPr rtl="0"/>
          <a:r>
            <a:rPr lang="en-US" dirty="0">
              <a:latin typeface="Walbaum Display"/>
            </a:rPr>
            <a:t>Establishing a Title IX Team</a:t>
          </a:r>
          <a:endParaRPr lang="en-US" dirty="0"/>
        </a:p>
      </dgm:t>
    </dgm:pt>
    <dgm:pt modelId="{37E4AAA4-F001-4EFE-8A0A-DCD0552B41EF}" type="parTrans" cxnId="{71276937-23AD-4543-AB5B-584643CEB81A}">
      <dgm:prSet/>
      <dgm:spPr/>
      <dgm:t>
        <a:bodyPr/>
        <a:lstStyle/>
        <a:p>
          <a:endParaRPr lang="en-US"/>
        </a:p>
      </dgm:t>
    </dgm:pt>
    <dgm:pt modelId="{0E9BCA6B-7DC7-469F-9BEE-F5EFC93038C0}" type="sibTrans" cxnId="{71276937-23AD-4543-AB5B-584643CEB81A}">
      <dgm:prSet/>
      <dgm:spPr/>
      <dgm:t>
        <a:bodyPr/>
        <a:lstStyle/>
        <a:p>
          <a:endParaRPr lang="en-US" dirty="0"/>
        </a:p>
      </dgm:t>
    </dgm:pt>
    <dgm:pt modelId="{4A7AE0FA-C61C-4340-BB71-A3C8E13F577B}">
      <dgm:prSet phldrT="[Text]" phldr="0"/>
      <dgm:spPr/>
      <dgm:t>
        <a:bodyPr/>
        <a:lstStyle/>
        <a:p>
          <a:pPr rtl="0"/>
          <a:r>
            <a:rPr lang="en-US" dirty="0">
              <a:latin typeface="Walbaum Display"/>
            </a:rPr>
            <a:t>The Title IX Coordinator</a:t>
          </a:r>
          <a:endParaRPr lang="en-US" dirty="0"/>
        </a:p>
      </dgm:t>
    </dgm:pt>
    <dgm:pt modelId="{0735623C-F96C-4AAA-A2DB-E8059B541882}" type="parTrans" cxnId="{9DFDD061-3ED1-4D04-91BA-039376CE760A}">
      <dgm:prSet/>
      <dgm:spPr/>
      <dgm:t>
        <a:bodyPr/>
        <a:lstStyle/>
        <a:p>
          <a:endParaRPr lang="en-US"/>
        </a:p>
      </dgm:t>
    </dgm:pt>
    <dgm:pt modelId="{D042B9C4-811C-4310-B5FE-FD61871A5BC2}" type="sibTrans" cxnId="{9DFDD061-3ED1-4D04-91BA-039376CE760A}">
      <dgm:prSet/>
      <dgm:spPr/>
      <dgm:t>
        <a:bodyPr/>
        <a:lstStyle/>
        <a:p>
          <a:endParaRPr lang="en-US" dirty="0"/>
        </a:p>
      </dgm:t>
    </dgm:pt>
    <dgm:pt modelId="{2B0BCC67-CAC2-4AD6-A072-A1BD3201A2A4}">
      <dgm:prSet phldrT="[Text]" phldr="0"/>
      <dgm:spPr/>
      <dgm:t>
        <a:bodyPr/>
        <a:lstStyle/>
        <a:p>
          <a:pPr rtl="0"/>
          <a:r>
            <a:rPr lang="en-US" dirty="0">
              <a:latin typeface="Walbaum Display"/>
            </a:rPr>
            <a:t>The Investigator</a:t>
          </a:r>
          <a:endParaRPr lang="en-US" dirty="0"/>
        </a:p>
      </dgm:t>
    </dgm:pt>
    <dgm:pt modelId="{EE39541C-0410-4BFF-9CAF-2B9DB4526458}" type="parTrans" cxnId="{B451BAE0-119B-4527-92E7-91D04B03C281}">
      <dgm:prSet/>
      <dgm:spPr/>
      <dgm:t>
        <a:bodyPr/>
        <a:lstStyle/>
        <a:p>
          <a:endParaRPr lang="en-US"/>
        </a:p>
      </dgm:t>
    </dgm:pt>
    <dgm:pt modelId="{FA609B30-34B8-4FA5-901D-FDB53CFA1AF5}" type="sibTrans" cxnId="{B451BAE0-119B-4527-92E7-91D04B03C281}">
      <dgm:prSet/>
      <dgm:spPr/>
      <dgm:t>
        <a:bodyPr/>
        <a:lstStyle/>
        <a:p>
          <a:endParaRPr lang="en-US" dirty="0"/>
        </a:p>
      </dgm:t>
    </dgm:pt>
    <dgm:pt modelId="{D581CB3E-E3D4-49F4-9ED4-4108030B3693}">
      <dgm:prSet phldrT="[Text]" phldr="0"/>
      <dgm:spPr/>
      <dgm:t>
        <a:bodyPr/>
        <a:lstStyle/>
        <a:p>
          <a:pPr rtl="0"/>
          <a:r>
            <a:rPr lang="en-US" dirty="0">
              <a:latin typeface="Walbaum Display"/>
            </a:rPr>
            <a:t>The Decision-maker</a:t>
          </a:r>
          <a:endParaRPr lang="en-US" dirty="0"/>
        </a:p>
      </dgm:t>
    </dgm:pt>
    <dgm:pt modelId="{D9367521-A419-4E5B-B28F-4EFD96DB8777}" type="parTrans" cxnId="{7491C4F2-0EC7-4C6B-94EF-4DBE7DAFFDE6}">
      <dgm:prSet/>
      <dgm:spPr/>
      <dgm:t>
        <a:bodyPr/>
        <a:lstStyle/>
        <a:p>
          <a:endParaRPr lang="en-US"/>
        </a:p>
      </dgm:t>
    </dgm:pt>
    <dgm:pt modelId="{D42BDA4C-EC2E-48B0-985F-FF24DD5E6B51}" type="sibTrans" cxnId="{7491C4F2-0EC7-4C6B-94EF-4DBE7DAFFDE6}">
      <dgm:prSet/>
      <dgm:spPr/>
      <dgm:t>
        <a:bodyPr/>
        <a:lstStyle/>
        <a:p>
          <a:endParaRPr lang="en-US" dirty="0"/>
        </a:p>
      </dgm:t>
    </dgm:pt>
    <dgm:pt modelId="{8D7B79BD-6986-4BFF-B1E8-C38ACBFE8C58}">
      <dgm:prSet phldrT="[Text]" phldr="0"/>
      <dgm:spPr/>
      <dgm:t>
        <a:bodyPr/>
        <a:lstStyle/>
        <a:p>
          <a:pPr rtl="0"/>
          <a:r>
            <a:rPr lang="en-US" dirty="0">
              <a:latin typeface="Walbaum Display"/>
            </a:rPr>
            <a:t>The Appeals Board</a:t>
          </a:r>
          <a:endParaRPr lang="en-US" dirty="0"/>
        </a:p>
      </dgm:t>
    </dgm:pt>
    <dgm:pt modelId="{362AF25B-3F97-44F1-91A9-CCCDCBBFBBB9}" type="parTrans" cxnId="{BB33E259-F71B-42FD-A702-B8B2E0F72C95}">
      <dgm:prSet/>
      <dgm:spPr/>
      <dgm:t>
        <a:bodyPr/>
        <a:lstStyle/>
        <a:p>
          <a:endParaRPr lang="en-US"/>
        </a:p>
      </dgm:t>
    </dgm:pt>
    <dgm:pt modelId="{B7FA7B1B-7652-496F-AC20-EDE655027AAA}" type="sibTrans" cxnId="{BB33E259-F71B-42FD-A702-B8B2E0F72C95}">
      <dgm:prSet/>
      <dgm:spPr/>
      <dgm:t>
        <a:bodyPr/>
        <a:lstStyle/>
        <a:p>
          <a:endParaRPr lang="en-US" dirty="0"/>
        </a:p>
      </dgm:t>
    </dgm:pt>
    <dgm:pt modelId="{4C4A04A9-B5CF-438D-9A82-DB16A9D0195D}">
      <dgm:prSet phldr="0"/>
      <dgm:spPr/>
      <dgm:t>
        <a:bodyPr/>
        <a:lstStyle/>
        <a:p>
          <a:pPr rtl="0"/>
          <a:r>
            <a:rPr lang="en-US" dirty="0">
              <a:latin typeface="Walbaum Display"/>
            </a:rPr>
            <a:t>Conclusion</a:t>
          </a:r>
        </a:p>
      </dgm:t>
    </dgm:pt>
    <dgm:pt modelId="{4A3233C4-B448-433F-A736-420DEEF26040}" type="parTrans" cxnId="{002377FF-FDC0-46B7-9D9C-C4C0A1166E7A}">
      <dgm:prSet/>
      <dgm:spPr/>
      <dgm:t>
        <a:bodyPr/>
        <a:lstStyle/>
        <a:p>
          <a:endParaRPr lang="en-US"/>
        </a:p>
      </dgm:t>
    </dgm:pt>
    <dgm:pt modelId="{45137A0B-CC8D-499E-8AF8-B1D7AE732F9D}" type="sibTrans" cxnId="{002377FF-FDC0-46B7-9D9C-C4C0A1166E7A}">
      <dgm:prSet/>
      <dgm:spPr/>
      <dgm:t>
        <a:bodyPr/>
        <a:lstStyle/>
        <a:p>
          <a:endParaRPr lang="en-US"/>
        </a:p>
      </dgm:t>
    </dgm:pt>
    <dgm:pt modelId="{3A38FA7F-6ED8-B341-B0A3-A72202F7F404}">
      <dgm:prSet phldrT="[Text]" phldr="0"/>
      <dgm:spPr/>
      <dgm:t>
        <a:bodyPr/>
        <a:lstStyle/>
        <a:p>
          <a:pPr rtl="0"/>
          <a:r>
            <a:rPr lang="en-US" dirty="0"/>
            <a:t>Training Requirement</a:t>
          </a:r>
        </a:p>
      </dgm:t>
    </dgm:pt>
    <dgm:pt modelId="{939812CE-8198-1544-ABE5-4868FDD90239}" type="parTrans" cxnId="{25FB8CEF-4CAC-8541-AEE2-602BD97104C2}">
      <dgm:prSet/>
      <dgm:spPr/>
      <dgm:t>
        <a:bodyPr/>
        <a:lstStyle/>
        <a:p>
          <a:endParaRPr lang="en-US"/>
        </a:p>
      </dgm:t>
    </dgm:pt>
    <dgm:pt modelId="{C4B3B556-2293-714C-84CA-B62A9973560C}" type="sibTrans" cxnId="{25FB8CEF-4CAC-8541-AEE2-602BD97104C2}">
      <dgm:prSet/>
      <dgm:spPr/>
      <dgm:t>
        <a:bodyPr/>
        <a:lstStyle/>
        <a:p>
          <a:endParaRPr lang="en-US" dirty="0"/>
        </a:p>
      </dgm:t>
    </dgm:pt>
    <dgm:pt modelId="{8786DE49-5BFC-4327-AE9E-146976D60F40}" type="pres">
      <dgm:prSet presAssocID="{77F6CB6F-BD4B-4AA5-B24D-9015E4BCF673}" presName="Name0" presStyleCnt="0">
        <dgm:presLayoutVars>
          <dgm:dir/>
          <dgm:resizeHandles val="exact"/>
        </dgm:presLayoutVars>
      </dgm:prSet>
      <dgm:spPr/>
      <dgm:t>
        <a:bodyPr/>
        <a:lstStyle/>
        <a:p>
          <a:endParaRPr lang="en-US"/>
        </a:p>
      </dgm:t>
    </dgm:pt>
    <dgm:pt modelId="{C88329A3-C8E3-4DF9-8E16-08D9D0E28822}" type="pres">
      <dgm:prSet presAssocID="{2A381FBF-3F8D-4961-889A-CD583E84EB0D}" presName="node" presStyleLbl="node1" presStyleIdx="0" presStyleCnt="10">
        <dgm:presLayoutVars>
          <dgm:bulletEnabled val="1"/>
        </dgm:presLayoutVars>
      </dgm:prSet>
      <dgm:spPr/>
      <dgm:t>
        <a:bodyPr/>
        <a:lstStyle/>
        <a:p>
          <a:endParaRPr lang="en-US"/>
        </a:p>
      </dgm:t>
    </dgm:pt>
    <dgm:pt modelId="{921B2AB0-8A84-40A2-8FCE-C84DF67CCC6B}" type="pres">
      <dgm:prSet presAssocID="{41A1173A-3114-47AA-A1A4-77164E606937}" presName="sibTrans" presStyleLbl="sibTrans1D1" presStyleIdx="0" presStyleCnt="9"/>
      <dgm:spPr/>
      <dgm:t>
        <a:bodyPr/>
        <a:lstStyle/>
        <a:p>
          <a:endParaRPr lang="en-US"/>
        </a:p>
      </dgm:t>
    </dgm:pt>
    <dgm:pt modelId="{1D2F83AE-FFB5-4291-9B70-0F653B11510C}" type="pres">
      <dgm:prSet presAssocID="{41A1173A-3114-47AA-A1A4-77164E606937}" presName="connectorText" presStyleLbl="sibTrans1D1" presStyleIdx="0" presStyleCnt="9"/>
      <dgm:spPr/>
      <dgm:t>
        <a:bodyPr/>
        <a:lstStyle/>
        <a:p>
          <a:endParaRPr lang="en-US"/>
        </a:p>
      </dgm:t>
    </dgm:pt>
    <dgm:pt modelId="{89628CEF-61F9-3148-8E86-CF042C4B1693}" type="pres">
      <dgm:prSet presAssocID="{3A38FA7F-6ED8-B341-B0A3-A72202F7F404}" presName="node" presStyleLbl="node1" presStyleIdx="1" presStyleCnt="10">
        <dgm:presLayoutVars>
          <dgm:bulletEnabled val="1"/>
        </dgm:presLayoutVars>
      </dgm:prSet>
      <dgm:spPr/>
      <dgm:t>
        <a:bodyPr/>
        <a:lstStyle/>
        <a:p>
          <a:endParaRPr lang="en-US"/>
        </a:p>
      </dgm:t>
    </dgm:pt>
    <dgm:pt modelId="{091E129F-FDDD-C243-953B-6FFEDA297456}" type="pres">
      <dgm:prSet presAssocID="{C4B3B556-2293-714C-84CA-B62A9973560C}" presName="sibTrans" presStyleLbl="sibTrans1D1" presStyleIdx="1" presStyleCnt="9"/>
      <dgm:spPr/>
      <dgm:t>
        <a:bodyPr/>
        <a:lstStyle/>
        <a:p>
          <a:endParaRPr lang="en-US"/>
        </a:p>
      </dgm:t>
    </dgm:pt>
    <dgm:pt modelId="{000EB0C6-9426-3E4E-819A-A02EAE616509}" type="pres">
      <dgm:prSet presAssocID="{C4B3B556-2293-714C-84CA-B62A9973560C}" presName="connectorText" presStyleLbl="sibTrans1D1" presStyleIdx="1" presStyleCnt="9"/>
      <dgm:spPr/>
      <dgm:t>
        <a:bodyPr/>
        <a:lstStyle/>
        <a:p>
          <a:endParaRPr lang="en-US"/>
        </a:p>
      </dgm:t>
    </dgm:pt>
    <dgm:pt modelId="{5EE41087-6473-461D-B018-428C97648FAF}" type="pres">
      <dgm:prSet presAssocID="{818C0D83-0D00-4FB9-96B1-9FBEAEB971C1}" presName="node" presStyleLbl="node1" presStyleIdx="2" presStyleCnt="10">
        <dgm:presLayoutVars>
          <dgm:bulletEnabled val="1"/>
        </dgm:presLayoutVars>
      </dgm:prSet>
      <dgm:spPr/>
      <dgm:t>
        <a:bodyPr/>
        <a:lstStyle/>
        <a:p>
          <a:endParaRPr lang="en-US"/>
        </a:p>
      </dgm:t>
    </dgm:pt>
    <dgm:pt modelId="{DD2502B3-D316-4788-B631-E16A279FEA2D}" type="pres">
      <dgm:prSet presAssocID="{51A45AF4-E8C4-437C-BCD9-8821BAB3C9EA}" presName="sibTrans" presStyleLbl="sibTrans1D1" presStyleIdx="2" presStyleCnt="9"/>
      <dgm:spPr/>
      <dgm:t>
        <a:bodyPr/>
        <a:lstStyle/>
        <a:p>
          <a:endParaRPr lang="en-US"/>
        </a:p>
      </dgm:t>
    </dgm:pt>
    <dgm:pt modelId="{EF938646-2526-42E6-97FD-B84AE4C00F81}" type="pres">
      <dgm:prSet presAssocID="{51A45AF4-E8C4-437C-BCD9-8821BAB3C9EA}" presName="connectorText" presStyleLbl="sibTrans1D1" presStyleIdx="2" presStyleCnt="9"/>
      <dgm:spPr/>
      <dgm:t>
        <a:bodyPr/>
        <a:lstStyle/>
        <a:p>
          <a:endParaRPr lang="en-US"/>
        </a:p>
      </dgm:t>
    </dgm:pt>
    <dgm:pt modelId="{5FC40580-5373-48FA-894C-44C5F257D135}" type="pres">
      <dgm:prSet presAssocID="{1AD270D3-40E9-417B-8FE3-F5FA98F9D00D}" presName="node" presStyleLbl="node1" presStyleIdx="3" presStyleCnt="10">
        <dgm:presLayoutVars>
          <dgm:bulletEnabled val="1"/>
        </dgm:presLayoutVars>
      </dgm:prSet>
      <dgm:spPr/>
      <dgm:t>
        <a:bodyPr/>
        <a:lstStyle/>
        <a:p>
          <a:endParaRPr lang="en-US"/>
        </a:p>
      </dgm:t>
    </dgm:pt>
    <dgm:pt modelId="{AE84E9AA-6583-404B-BE0A-7CCBB4C26DE2}" type="pres">
      <dgm:prSet presAssocID="{511DA702-CB2B-4FF6-A457-428487B627FB}" presName="sibTrans" presStyleLbl="sibTrans1D1" presStyleIdx="3" presStyleCnt="9"/>
      <dgm:spPr/>
      <dgm:t>
        <a:bodyPr/>
        <a:lstStyle/>
        <a:p>
          <a:endParaRPr lang="en-US"/>
        </a:p>
      </dgm:t>
    </dgm:pt>
    <dgm:pt modelId="{BF8ED39A-2A9C-4E91-9BCD-6823BB666A3A}" type="pres">
      <dgm:prSet presAssocID="{511DA702-CB2B-4FF6-A457-428487B627FB}" presName="connectorText" presStyleLbl="sibTrans1D1" presStyleIdx="3" presStyleCnt="9"/>
      <dgm:spPr/>
      <dgm:t>
        <a:bodyPr/>
        <a:lstStyle/>
        <a:p>
          <a:endParaRPr lang="en-US"/>
        </a:p>
      </dgm:t>
    </dgm:pt>
    <dgm:pt modelId="{3FC01C08-610E-492A-9967-EB335646B1F4}" type="pres">
      <dgm:prSet presAssocID="{49FD8F00-E645-4E48-9803-E6FDC492304E}" presName="node" presStyleLbl="node1" presStyleIdx="4" presStyleCnt="10">
        <dgm:presLayoutVars>
          <dgm:bulletEnabled val="1"/>
        </dgm:presLayoutVars>
      </dgm:prSet>
      <dgm:spPr/>
      <dgm:t>
        <a:bodyPr/>
        <a:lstStyle/>
        <a:p>
          <a:endParaRPr lang="en-US"/>
        </a:p>
      </dgm:t>
    </dgm:pt>
    <dgm:pt modelId="{0DDC718A-D275-41E7-871E-8D67431FF808}" type="pres">
      <dgm:prSet presAssocID="{0E9BCA6B-7DC7-469F-9BEE-F5EFC93038C0}" presName="sibTrans" presStyleLbl="sibTrans1D1" presStyleIdx="4" presStyleCnt="9"/>
      <dgm:spPr/>
      <dgm:t>
        <a:bodyPr/>
        <a:lstStyle/>
        <a:p>
          <a:endParaRPr lang="en-US"/>
        </a:p>
      </dgm:t>
    </dgm:pt>
    <dgm:pt modelId="{FEC50310-F375-4BCD-AEED-0CC6AB4D9A7B}" type="pres">
      <dgm:prSet presAssocID="{0E9BCA6B-7DC7-469F-9BEE-F5EFC93038C0}" presName="connectorText" presStyleLbl="sibTrans1D1" presStyleIdx="4" presStyleCnt="9"/>
      <dgm:spPr/>
      <dgm:t>
        <a:bodyPr/>
        <a:lstStyle/>
        <a:p>
          <a:endParaRPr lang="en-US"/>
        </a:p>
      </dgm:t>
    </dgm:pt>
    <dgm:pt modelId="{30A3AF26-8F5B-4796-B4AC-212C410A7F10}" type="pres">
      <dgm:prSet presAssocID="{4A7AE0FA-C61C-4340-BB71-A3C8E13F577B}" presName="node" presStyleLbl="node1" presStyleIdx="5" presStyleCnt="10">
        <dgm:presLayoutVars>
          <dgm:bulletEnabled val="1"/>
        </dgm:presLayoutVars>
      </dgm:prSet>
      <dgm:spPr/>
      <dgm:t>
        <a:bodyPr/>
        <a:lstStyle/>
        <a:p>
          <a:endParaRPr lang="en-US"/>
        </a:p>
      </dgm:t>
    </dgm:pt>
    <dgm:pt modelId="{43ACD142-3440-43E2-A0F2-9079F8C5AD17}" type="pres">
      <dgm:prSet presAssocID="{D042B9C4-811C-4310-B5FE-FD61871A5BC2}" presName="sibTrans" presStyleLbl="sibTrans1D1" presStyleIdx="5" presStyleCnt="9"/>
      <dgm:spPr/>
      <dgm:t>
        <a:bodyPr/>
        <a:lstStyle/>
        <a:p>
          <a:endParaRPr lang="en-US"/>
        </a:p>
      </dgm:t>
    </dgm:pt>
    <dgm:pt modelId="{52DBFD8A-6E69-4AF8-BA08-6CE08F775AC8}" type="pres">
      <dgm:prSet presAssocID="{D042B9C4-811C-4310-B5FE-FD61871A5BC2}" presName="connectorText" presStyleLbl="sibTrans1D1" presStyleIdx="5" presStyleCnt="9"/>
      <dgm:spPr/>
      <dgm:t>
        <a:bodyPr/>
        <a:lstStyle/>
        <a:p>
          <a:endParaRPr lang="en-US"/>
        </a:p>
      </dgm:t>
    </dgm:pt>
    <dgm:pt modelId="{238E41CD-C297-4174-9ABC-5652BA46E951}" type="pres">
      <dgm:prSet presAssocID="{2B0BCC67-CAC2-4AD6-A072-A1BD3201A2A4}" presName="node" presStyleLbl="node1" presStyleIdx="6" presStyleCnt="10">
        <dgm:presLayoutVars>
          <dgm:bulletEnabled val="1"/>
        </dgm:presLayoutVars>
      </dgm:prSet>
      <dgm:spPr/>
      <dgm:t>
        <a:bodyPr/>
        <a:lstStyle/>
        <a:p>
          <a:endParaRPr lang="en-US"/>
        </a:p>
      </dgm:t>
    </dgm:pt>
    <dgm:pt modelId="{7764F50A-6C42-44AE-973C-D0EAE9FB33CF}" type="pres">
      <dgm:prSet presAssocID="{FA609B30-34B8-4FA5-901D-FDB53CFA1AF5}" presName="sibTrans" presStyleLbl="sibTrans1D1" presStyleIdx="6" presStyleCnt="9"/>
      <dgm:spPr/>
      <dgm:t>
        <a:bodyPr/>
        <a:lstStyle/>
        <a:p>
          <a:endParaRPr lang="en-US"/>
        </a:p>
      </dgm:t>
    </dgm:pt>
    <dgm:pt modelId="{E6C424B7-1CA8-4909-A207-ED5374D9CC0B}" type="pres">
      <dgm:prSet presAssocID="{FA609B30-34B8-4FA5-901D-FDB53CFA1AF5}" presName="connectorText" presStyleLbl="sibTrans1D1" presStyleIdx="6" presStyleCnt="9"/>
      <dgm:spPr/>
      <dgm:t>
        <a:bodyPr/>
        <a:lstStyle/>
        <a:p>
          <a:endParaRPr lang="en-US"/>
        </a:p>
      </dgm:t>
    </dgm:pt>
    <dgm:pt modelId="{2FABAC3B-564E-4F25-AD75-F72AC7E06ECD}" type="pres">
      <dgm:prSet presAssocID="{D581CB3E-E3D4-49F4-9ED4-4108030B3693}" presName="node" presStyleLbl="node1" presStyleIdx="7" presStyleCnt="10">
        <dgm:presLayoutVars>
          <dgm:bulletEnabled val="1"/>
        </dgm:presLayoutVars>
      </dgm:prSet>
      <dgm:spPr/>
      <dgm:t>
        <a:bodyPr/>
        <a:lstStyle/>
        <a:p>
          <a:endParaRPr lang="en-US"/>
        </a:p>
      </dgm:t>
    </dgm:pt>
    <dgm:pt modelId="{272AB22C-C617-4139-BBD4-8B1890EC126E}" type="pres">
      <dgm:prSet presAssocID="{D42BDA4C-EC2E-48B0-985F-FF24DD5E6B51}" presName="sibTrans" presStyleLbl="sibTrans1D1" presStyleIdx="7" presStyleCnt="9"/>
      <dgm:spPr/>
      <dgm:t>
        <a:bodyPr/>
        <a:lstStyle/>
        <a:p>
          <a:endParaRPr lang="en-US"/>
        </a:p>
      </dgm:t>
    </dgm:pt>
    <dgm:pt modelId="{E58F212E-820A-44B6-9FAD-8B355D6FDFBA}" type="pres">
      <dgm:prSet presAssocID="{D42BDA4C-EC2E-48B0-985F-FF24DD5E6B51}" presName="connectorText" presStyleLbl="sibTrans1D1" presStyleIdx="7" presStyleCnt="9"/>
      <dgm:spPr/>
      <dgm:t>
        <a:bodyPr/>
        <a:lstStyle/>
        <a:p>
          <a:endParaRPr lang="en-US"/>
        </a:p>
      </dgm:t>
    </dgm:pt>
    <dgm:pt modelId="{A11F91A4-B3DF-4ED8-AB19-E0171A0F9D93}" type="pres">
      <dgm:prSet presAssocID="{8D7B79BD-6986-4BFF-B1E8-C38ACBFE8C58}" presName="node" presStyleLbl="node1" presStyleIdx="8" presStyleCnt="10">
        <dgm:presLayoutVars>
          <dgm:bulletEnabled val="1"/>
        </dgm:presLayoutVars>
      </dgm:prSet>
      <dgm:spPr/>
      <dgm:t>
        <a:bodyPr/>
        <a:lstStyle/>
        <a:p>
          <a:endParaRPr lang="en-US"/>
        </a:p>
      </dgm:t>
    </dgm:pt>
    <dgm:pt modelId="{C5FD55F4-D962-4A0A-9BD4-D6C65B9EAA27}" type="pres">
      <dgm:prSet presAssocID="{B7FA7B1B-7652-496F-AC20-EDE655027AAA}" presName="sibTrans" presStyleLbl="sibTrans1D1" presStyleIdx="8" presStyleCnt="9"/>
      <dgm:spPr/>
      <dgm:t>
        <a:bodyPr/>
        <a:lstStyle/>
        <a:p>
          <a:endParaRPr lang="en-US"/>
        </a:p>
      </dgm:t>
    </dgm:pt>
    <dgm:pt modelId="{C624D431-D394-483F-A1EC-A75150C136B1}" type="pres">
      <dgm:prSet presAssocID="{B7FA7B1B-7652-496F-AC20-EDE655027AAA}" presName="connectorText" presStyleLbl="sibTrans1D1" presStyleIdx="8" presStyleCnt="9"/>
      <dgm:spPr/>
      <dgm:t>
        <a:bodyPr/>
        <a:lstStyle/>
        <a:p>
          <a:endParaRPr lang="en-US"/>
        </a:p>
      </dgm:t>
    </dgm:pt>
    <dgm:pt modelId="{B2DDFB6C-A1D7-4FC8-816C-8F51807D520B}" type="pres">
      <dgm:prSet presAssocID="{4C4A04A9-B5CF-438D-9A82-DB16A9D0195D}" presName="node" presStyleLbl="node1" presStyleIdx="9" presStyleCnt="10">
        <dgm:presLayoutVars>
          <dgm:bulletEnabled val="1"/>
        </dgm:presLayoutVars>
      </dgm:prSet>
      <dgm:spPr/>
      <dgm:t>
        <a:bodyPr/>
        <a:lstStyle/>
        <a:p>
          <a:endParaRPr lang="en-US"/>
        </a:p>
      </dgm:t>
    </dgm:pt>
  </dgm:ptLst>
  <dgm:cxnLst>
    <dgm:cxn modelId="{677E095F-6100-48BC-BDE7-C6F0A15E1CD8}" type="presOf" srcId="{49FD8F00-E645-4E48-9803-E6FDC492304E}" destId="{3FC01C08-610E-492A-9967-EB335646B1F4}" srcOrd="0" destOrd="0" presId="urn:microsoft.com/office/officeart/2016/7/layout/RepeatingBendingProcessNew"/>
    <dgm:cxn modelId="{B2A8A66D-C8ED-4EB5-A4E5-88E70EB4432C}" type="presOf" srcId="{51A45AF4-E8C4-437C-BCD9-8821BAB3C9EA}" destId="{DD2502B3-D316-4788-B631-E16A279FEA2D}" srcOrd="0" destOrd="0" presId="urn:microsoft.com/office/officeart/2016/7/layout/RepeatingBendingProcessNew"/>
    <dgm:cxn modelId="{863C0A5D-9340-49B9-915B-F1A9D1BA1778}" type="presOf" srcId="{8D7B79BD-6986-4BFF-B1E8-C38ACBFE8C58}" destId="{A11F91A4-B3DF-4ED8-AB19-E0171A0F9D93}" srcOrd="0" destOrd="0" presId="urn:microsoft.com/office/officeart/2016/7/layout/RepeatingBendingProcessNew"/>
    <dgm:cxn modelId="{9DFDD061-3ED1-4D04-91BA-039376CE760A}" srcId="{77F6CB6F-BD4B-4AA5-B24D-9015E4BCF673}" destId="{4A7AE0FA-C61C-4340-BB71-A3C8E13F577B}" srcOrd="5" destOrd="0" parTransId="{0735623C-F96C-4AAA-A2DB-E8059B541882}" sibTransId="{D042B9C4-811C-4310-B5FE-FD61871A5BC2}"/>
    <dgm:cxn modelId="{002377FF-FDC0-46B7-9D9C-C4C0A1166E7A}" srcId="{77F6CB6F-BD4B-4AA5-B24D-9015E4BCF673}" destId="{4C4A04A9-B5CF-438D-9A82-DB16A9D0195D}" srcOrd="9" destOrd="0" parTransId="{4A3233C4-B448-433F-A736-420DEEF26040}" sibTransId="{45137A0B-CC8D-499E-8AF8-B1D7AE732F9D}"/>
    <dgm:cxn modelId="{134134F7-FFED-482E-B301-8F650981CEDE}" type="presOf" srcId="{4A7AE0FA-C61C-4340-BB71-A3C8E13F577B}" destId="{30A3AF26-8F5B-4796-B4AC-212C410A7F10}" srcOrd="0" destOrd="0" presId="urn:microsoft.com/office/officeart/2016/7/layout/RepeatingBendingProcessNew"/>
    <dgm:cxn modelId="{93C8EB85-F347-4669-B115-D1594F6C06AE}" type="presOf" srcId="{2A381FBF-3F8D-4961-889A-CD583E84EB0D}" destId="{C88329A3-C8E3-4DF9-8E16-08D9D0E28822}" srcOrd="0" destOrd="0" presId="urn:microsoft.com/office/officeart/2016/7/layout/RepeatingBendingProcessNew"/>
    <dgm:cxn modelId="{61DCBEBC-02B4-4E00-A0E2-54D8E1090C54}" type="presOf" srcId="{D42BDA4C-EC2E-48B0-985F-FF24DD5E6B51}" destId="{272AB22C-C617-4139-BBD4-8B1890EC126E}" srcOrd="0" destOrd="0" presId="urn:microsoft.com/office/officeart/2016/7/layout/RepeatingBendingProcessNew"/>
    <dgm:cxn modelId="{71276937-23AD-4543-AB5B-584643CEB81A}" srcId="{77F6CB6F-BD4B-4AA5-B24D-9015E4BCF673}" destId="{49FD8F00-E645-4E48-9803-E6FDC492304E}" srcOrd="4" destOrd="0" parTransId="{37E4AAA4-F001-4EFE-8A0A-DCD0552B41EF}" sibTransId="{0E9BCA6B-7DC7-469F-9BEE-F5EFC93038C0}"/>
    <dgm:cxn modelId="{BADFD6F6-95AD-4037-AAD8-725B45A93DA7}" type="presOf" srcId="{0E9BCA6B-7DC7-469F-9BEE-F5EFC93038C0}" destId="{0DDC718A-D275-41E7-871E-8D67431FF808}" srcOrd="0" destOrd="0" presId="urn:microsoft.com/office/officeart/2016/7/layout/RepeatingBendingProcessNew"/>
    <dgm:cxn modelId="{ECA3139B-C718-4E08-9C67-2DB292905232}" type="presOf" srcId="{4C4A04A9-B5CF-438D-9A82-DB16A9D0195D}" destId="{B2DDFB6C-A1D7-4FC8-816C-8F51807D520B}" srcOrd="0" destOrd="0" presId="urn:microsoft.com/office/officeart/2016/7/layout/RepeatingBendingProcessNew"/>
    <dgm:cxn modelId="{40933684-373E-4E04-BBC1-B0D336CDC898}" type="presOf" srcId="{818C0D83-0D00-4FB9-96B1-9FBEAEB971C1}" destId="{5EE41087-6473-461D-B018-428C97648FAF}" srcOrd="0" destOrd="0" presId="urn:microsoft.com/office/officeart/2016/7/layout/RepeatingBendingProcessNew"/>
    <dgm:cxn modelId="{1EB30F68-0C9C-426D-A0A3-E5913586885E}" type="presOf" srcId="{41A1173A-3114-47AA-A1A4-77164E606937}" destId="{1D2F83AE-FFB5-4291-9B70-0F653B11510C}" srcOrd="1" destOrd="0" presId="urn:microsoft.com/office/officeart/2016/7/layout/RepeatingBendingProcessNew"/>
    <dgm:cxn modelId="{D14095B1-AA93-AB42-B030-A05C51731C15}" type="presOf" srcId="{C4B3B556-2293-714C-84CA-B62A9973560C}" destId="{091E129F-FDDD-C243-953B-6FFEDA297456}" srcOrd="0" destOrd="0" presId="urn:microsoft.com/office/officeart/2016/7/layout/RepeatingBendingProcessNew"/>
    <dgm:cxn modelId="{BB33E259-F71B-42FD-A702-B8B2E0F72C95}" srcId="{77F6CB6F-BD4B-4AA5-B24D-9015E4BCF673}" destId="{8D7B79BD-6986-4BFF-B1E8-C38ACBFE8C58}" srcOrd="8" destOrd="0" parTransId="{362AF25B-3F97-44F1-91A9-CCCDCBBFBBB9}" sibTransId="{B7FA7B1B-7652-496F-AC20-EDE655027AAA}"/>
    <dgm:cxn modelId="{64A78849-861E-4190-BAE7-796296CBF7E2}" srcId="{77F6CB6F-BD4B-4AA5-B24D-9015E4BCF673}" destId="{2A381FBF-3F8D-4961-889A-CD583E84EB0D}" srcOrd="0" destOrd="0" parTransId="{B9911DCB-FE8A-47DC-935C-426215DB0BD4}" sibTransId="{41A1173A-3114-47AA-A1A4-77164E606937}"/>
    <dgm:cxn modelId="{7491C4F2-0EC7-4C6B-94EF-4DBE7DAFFDE6}" srcId="{77F6CB6F-BD4B-4AA5-B24D-9015E4BCF673}" destId="{D581CB3E-E3D4-49F4-9ED4-4108030B3693}" srcOrd="7" destOrd="0" parTransId="{D9367521-A419-4E5B-B28F-4EFD96DB8777}" sibTransId="{D42BDA4C-EC2E-48B0-985F-FF24DD5E6B51}"/>
    <dgm:cxn modelId="{25FB8CEF-4CAC-8541-AEE2-602BD97104C2}" srcId="{77F6CB6F-BD4B-4AA5-B24D-9015E4BCF673}" destId="{3A38FA7F-6ED8-B341-B0A3-A72202F7F404}" srcOrd="1" destOrd="0" parTransId="{939812CE-8198-1544-ABE5-4868FDD90239}" sibTransId="{C4B3B556-2293-714C-84CA-B62A9973560C}"/>
    <dgm:cxn modelId="{AEF1F5A8-BE13-4277-A25C-439763B3518B}" type="presOf" srcId="{51A45AF4-E8C4-437C-BCD9-8821BAB3C9EA}" destId="{EF938646-2526-42E6-97FD-B84AE4C00F81}" srcOrd="1" destOrd="0" presId="urn:microsoft.com/office/officeart/2016/7/layout/RepeatingBendingProcessNew"/>
    <dgm:cxn modelId="{D68868A2-B649-4E33-8D42-D6F8AD44202A}" srcId="{77F6CB6F-BD4B-4AA5-B24D-9015E4BCF673}" destId="{818C0D83-0D00-4FB9-96B1-9FBEAEB971C1}" srcOrd="2" destOrd="0" parTransId="{1E57361C-BBB0-403B-8710-05A9634C90C8}" sibTransId="{51A45AF4-E8C4-437C-BCD9-8821BAB3C9EA}"/>
    <dgm:cxn modelId="{20952A93-BBEB-AF4C-8347-6820BDE6CEB7}" type="presOf" srcId="{3A38FA7F-6ED8-B341-B0A3-A72202F7F404}" destId="{89628CEF-61F9-3148-8E86-CF042C4B1693}" srcOrd="0" destOrd="0" presId="urn:microsoft.com/office/officeart/2016/7/layout/RepeatingBendingProcessNew"/>
    <dgm:cxn modelId="{B451BAE0-119B-4527-92E7-91D04B03C281}" srcId="{77F6CB6F-BD4B-4AA5-B24D-9015E4BCF673}" destId="{2B0BCC67-CAC2-4AD6-A072-A1BD3201A2A4}" srcOrd="6" destOrd="0" parTransId="{EE39541C-0410-4BFF-9CAF-2B9DB4526458}" sibTransId="{FA609B30-34B8-4FA5-901D-FDB53CFA1AF5}"/>
    <dgm:cxn modelId="{9E0D6B15-AD6A-496D-A1F4-3AC1C1BCA415}" type="presOf" srcId="{77F6CB6F-BD4B-4AA5-B24D-9015E4BCF673}" destId="{8786DE49-5BFC-4327-AE9E-146976D60F40}" srcOrd="0" destOrd="0" presId="urn:microsoft.com/office/officeart/2016/7/layout/RepeatingBendingProcessNew"/>
    <dgm:cxn modelId="{31AA1F41-B6B8-C548-8966-329FCF5270C1}" type="presOf" srcId="{C4B3B556-2293-714C-84CA-B62A9973560C}" destId="{000EB0C6-9426-3E4E-819A-A02EAE616509}" srcOrd="1" destOrd="0" presId="urn:microsoft.com/office/officeart/2016/7/layout/RepeatingBendingProcessNew"/>
    <dgm:cxn modelId="{EDEFB6A6-04E2-4004-9F2D-9D57E3302B08}" type="presOf" srcId="{D581CB3E-E3D4-49F4-9ED4-4108030B3693}" destId="{2FABAC3B-564E-4F25-AD75-F72AC7E06ECD}" srcOrd="0" destOrd="0" presId="urn:microsoft.com/office/officeart/2016/7/layout/RepeatingBendingProcessNew"/>
    <dgm:cxn modelId="{43A0ED1D-4857-40E8-97FC-8E047A0E9396}" type="presOf" srcId="{2B0BCC67-CAC2-4AD6-A072-A1BD3201A2A4}" destId="{238E41CD-C297-4174-9ABC-5652BA46E951}" srcOrd="0" destOrd="0" presId="urn:microsoft.com/office/officeart/2016/7/layout/RepeatingBendingProcessNew"/>
    <dgm:cxn modelId="{4F684C54-A5D6-4B33-925D-DC650A06EFDD}" type="presOf" srcId="{511DA702-CB2B-4FF6-A457-428487B627FB}" destId="{AE84E9AA-6583-404B-BE0A-7CCBB4C26DE2}" srcOrd="0" destOrd="0" presId="urn:microsoft.com/office/officeart/2016/7/layout/RepeatingBendingProcessNew"/>
    <dgm:cxn modelId="{6C3F26B9-70FE-4600-91D4-0BFD0C1F7812}" type="presOf" srcId="{FA609B30-34B8-4FA5-901D-FDB53CFA1AF5}" destId="{E6C424B7-1CA8-4909-A207-ED5374D9CC0B}" srcOrd="1" destOrd="0" presId="urn:microsoft.com/office/officeart/2016/7/layout/RepeatingBendingProcessNew"/>
    <dgm:cxn modelId="{53358BEF-0598-4157-82B9-27844ABEF36E}" type="presOf" srcId="{D042B9C4-811C-4310-B5FE-FD61871A5BC2}" destId="{43ACD142-3440-43E2-A0F2-9079F8C5AD17}" srcOrd="0" destOrd="0" presId="urn:microsoft.com/office/officeart/2016/7/layout/RepeatingBendingProcessNew"/>
    <dgm:cxn modelId="{F63965EC-B105-4A55-831C-888E5884E6CD}" type="presOf" srcId="{1AD270D3-40E9-417B-8FE3-F5FA98F9D00D}" destId="{5FC40580-5373-48FA-894C-44C5F257D135}" srcOrd="0" destOrd="0" presId="urn:microsoft.com/office/officeart/2016/7/layout/RepeatingBendingProcessNew"/>
    <dgm:cxn modelId="{3515A63C-7C5F-4FDE-85D2-190D93EAFAE2}" type="presOf" srcId="{0E9BCA6B-7DC7-469F-9BEE-F5EFC93038C0}" destId="{FEC50310-F375-4BCD-AEED-0CC6AB4D9A7B}" srcOrd="1" destOrd="0" presId="urn:microsoft.com/office/officeart/2016/7/layout/RepeatingBendingProcessNew"/>
    <dgm:cxn modelId="{551A02FE-B571-4C46-AABF-B48DF7EA50B6}" type="presOf" srcId="{41A1173A-3114-47AA-A1A4-77164E606937}" destId="{921B2AB0-8A84-40A2-8FCE-C84DF67CCC6B}" srcOrd="0" destOrd="0" presId="urn:microsoft.com/office/officeart/2016/7/layout/RepeatingBendingProcessNew"/>
    <dgm:cxn modelId="{A86006B7-0A5E-42A0-B3EF-08D04DB290EE}" type="presOf" srcId="{D42BDA4C-EC2E-48B0-985F-FF24DD5E6B51}" destId="{E58F212E-820A-44B6-9FAD-8B355D6FDFBA}" srcOrd="1" destOrd="0" presId="urn:microsoft.com/office/officeart/2016/7/layout/RepeatingBendingProcessNew"/>
    <dgm:cxn modelId="{E2827A57-0E31-48F7-BA86-D117509FD2FA}" type="presOf" srcId="{D042B9C4-811C-4310-B5FE-FD61871A5BC2}" destId="{52DBFD8A-6E69-4AF8-BA08-6CE08F775AC8}" srcOrd="1" destOrd="0" presId="urn:microsoft.com/office/officeart/2016/7/layout/RepeatingBendingProcessNew"/>
    <dgm:cxn modelId="{84259862-7AB8-4B5E-8710-DED89830EF54}" srcId="{77F6CB6F-BD4B-4AA5-B24D-9015E4BCF673}" destId="{1AD270D3-40E9-417B-8FE3-F5FA98F9D00D}" srcOrd="3" destOrd="0" parTransId="{218FB254-648E-4725-9E41-3BF5DFB15246}" sibTransId="{511DA702-CB2B-4FF6-A457-428487B627FB}"/>
    <dgm:cxn modelId="{9A5F0746-454F-474F-8E17-5F772B29DB41}" type="presOf" srcId="{511DA702-CB2B-4FF6-A457-428487B627FB}" destId="{BF8ED39A-2A9C-4E91-9BCD-6823BB666A3A}" srcOrd="1" destOrd="0" presId="urn:microsoft.com/office/officeart/2016/7/layout/RepeatingBendingProcessNew"/>
    <dgm:cxn modelId="{A8F18B0E-9BDF-49AB-8E2D-9EF87C1A464F}" type="presOf" srcId="{FA609B30-34B8-4FA5-901D-FDB53CFA1AF5}" destId="{7764F50A-6C42-44AE-973C-D0EAE9FB33CF}" srcOrd="0" destOrd="0" presId="urn:microsoft.com/office/officeart/2016/7/layout/RepeatingBendingProcessNew"/>
    <dgm:cxn modelId="{DFEB4FD8-B4F1-4E0B-BDE4-8BEDE803112D}" type="presOf" srcId="{B7FA7B1B-7652-496F-AC20-EDE655027AAA}" destId="{C624D431-D394-483F-A1EC-A75150C136B1}" srcOrd="1" destOrd="0" presId="urn:microsoft.com/office/officeart/2016/7/layout/RepeatingBendingProcessNew"/>
    <dgm:cxn modelId="{E565783F-9E1E-4675-92E6-2EF322EC5F80}" type="presOf" srcId="{B7FA7B1B-7652-496F-AC20-EDE655027AAA}" destId="{C5FD55F4-D962-4A0A-9BD4-D6C65B9EAA27}" srcOrd="0" destOrd="0" presId="urn:microsoft.com/office/officeart/2016/7/layout/RepeatingBendingProcessNew"/>
    <dgm:cxn modelId="{086DA089-AFA9-42BA-A931-D7FB430CE0B2}" type="presParOf" srcId="{8786DE49-5BFC-4327-AE9E-146976D60F40}" destId="{C88329A3-C8E3-4DF9-8E16-08D9D0E28822}" srcOrd="0" destOrd="0" presId="urn:microsoft.com/office/officeart/2016/7/layout/RepeatingBendingProcessNew"/>
    <dgm:cxn modelId="{B15A073F-3239-473E-9F02-BEE3F7686CE6}" type="presParOf" srcId="{8786DE49-5BFC-4327-AE9E-146976D60F40}" destId="{921B2AB0-8A84-40A2-8FCE-C84DF67CCC6B}" srcOrd="1" destOrd="0" presId="urn:microsoft.com/office/officeart/2016/7/layout/RepeatingBendingProcessNew"/>
    <dgm:cxn modelId="{8678A1BD-FAF9-4CF4-8717-57C38CF1A13F}" type="presParOf" srcId="{921B2AB0-8A84-40A2-8FCE-C84DF67CCC6B}" destId="{1D2F83AE-FFB5-4291-9B70-0F653B11510C}" srcOrd="0" destOrd="0" presId="urn:microsoft.com/office/officeart/2016/7/layout/RepeatingBendingProcessNew"/>
    <dgm:cxn modelId="{478ECDBE-016D-7D49-85DD-57CD2F5BAB02}" type="presParOf" srcId="{8786DE49-5BFC-4327-AE9E-146976D60F40}" destId="{89628CEF-61F9-3148-8E86-CF042C4B1693}" srcOrd="2" destOrd="0" presId="urn:microsoft.com/office/officeart/2016/7/layout/RepeatingBendingProcessNew"/>
    <dgm:cxn modelId="{2093763D-6A22-9D47-A082-884D2C9AEC50}" type="presParOf" srcId="{8786DE49-5BFC-4327-AE9E-146976D60F40}" destId="{091E129F-FDDD-C243-953B-6FFEDA297456}" srcOrd="3" destOrd="0" presId="urn:microsoft.com/office/officeart/2016/7/layout/RepeatingBendingProcessNew"/>
    <dgm:cxn modelId="{E40812DF-7031-2143-AE43-5ED4EE8C5219}" type="presParOf" srcId="{091E129F-FDDD-C243-953B-6FFEDA297456}" destId="{000EB0C6-9426-3E4E-819A-A02EAE616509}" srcOrd="0" destOrd="0" presId="urn:microsoft.com/office/officeart/2016/7/layout/RepeatingBendingProcessNew"/>
    <dgm:cxn modelId="{AECDAE00-F537-4249-838C-CB9DD61A721D}" type="presParOf" srcId="{8786DE49-5BFC-4327-AE9E-146976D60F40}" destId="{5EE41087-6473-461D-B018-428C97648FAF}" srcOrd="4" destOrd="0" presId="urn:microsoft.com/office/officeart/2016/7/layout/RepeatingBendingProcessNew"/>
    <dgm:cxn modelId="{7A384277-EAD6-4470-8F6E-287AF4B992CD}" type="presParOf" srcId="{8786DE49-5BFC-4327-AE9E-146976D60F40}" destId="{DD2502B3-D316-4788-B631-E16A279FEA2D}" srcOrd="5" destOrd="0" presId="urn:microsoft.com/office/officeart/2016/7/layout/RepeatingBendingProcessNew"/>
    <dgm:cxn modelId="{D682A413-1BB0-427E-AF68-CCE2B9297EAA}" type="presParOf" srcId="{DD2502B3-D316-4788-B631-E16A279FEA2D}" destId="{EF938646-2526-42E6-97FD-B84AE4C00F81}" srcOrd="0" destOrd="0" presId="urn:microsoft.com/office/officeart/2016/7/layout/RepeatingBendingProcessNew"/>
    <dgm:cxn modelId="{85D2A417-C8E5-450E-9F50-54A44CF1FC02}" type="presParOf" srcId="{8786DE49-5BFC-4327-AE9E-146976D60F40}" destId="{5FC40580-5373-48FA-894C-44C5F257D135}" srcOrd="6" destOrd="0" presId="urn:microsoft.com/office/officeart/2016/7/layout/RepeatingBendingProcessNew"/>
    <dgm:cxn modelId="{B08F068B-443F-4AF5-8A9C-916DC4B5A881}" type="presParOf" srcId="{8786DE49-5BFC-4327-AE9E-146976D60F40}" destId="{AE84E9AA-6583-404B-BE0A-7CCBB4C26DE2}" srcOrd="7" destOrd="0" presId="urn:microsoft.com/office/officeart/2016/7/layout/RepeatingBendingProcessNew"/>
    <dgm:cxn modelId="{9904588E-1A14-4339-A349-53FD020400F7}" type="presParOf" srcId="{AE84E9AA-6583-404B-BE0A-7CCBB4C26DE2}" destId="{BF8ED39A-2A9C-4E91-9BCD-6823BB666A3A}" srcOrd="0" destOrd="0" presId="urn:microsoft.com/office/officeart/2016/7/layout/RepeatingBendingProcessNew"/>
    <dgm:cxn modelId="{6F9701F8-6DF0-40D3-A24C-9627C315BA19}" type="presParOf" srcId="{8786DE49-5BFC-4327-AE9E-146976D60F40}" destId="{3FC01C08-610E-492A-9967-EB335646B1F4}" srcOrd="8" destOrd="0" presId="urn:microsoft.com/office/officeart/2016/7/layout/RepeatingBendingProcessNew"/>
    <dgm:cxn modelId="{DBB26AC6-4563-4776-AC4C-194999969402}" type="presParOf" srcId="{8786DE49-5BFC-4327-AE9E-146976D60F40}" destId="{0DDC718A-D275-41E7-871E-8D67431FF808}" srcOrd="9" destOrd="0" presId="urn:microsoft.com/office/officeart/2016/7/layout/RepeatingBendingProcessNew"/>
    <dgm:cxn modelId="{F0379D8B-5C42-4CF7-914B-B8576C762926}" type="presParOf" srcId="{0DDC718A-D275-41E7-871E-8D67431FF808}" destId="{FEC50310-F375-4BCD-AEED-0CC6AB4D9A7B}" srcOrd="0" destOrd="0" presId="urn:microsoft.com/office/officeart/2016/7/layout/RepeatingBendingProcessNew"/>
    <dgm:cxn modelId="{8E7BCAA5-B062-4F4B-8434-4A214F7BFE04}" type="presParOf" srcId="{8786DE49-5BFC-4327-AE9E-146976D60F40}" destId="{30A3AF26-8F5B-4796-B4AC-212C410A7F10}" srcOrd="10" destOrd="0" presId="urn:microsoft.com/office/officeart/2016/7/layout/RepeatingBendingProcessNew"/>
    <dgm:cxn modelId="{CC70C398-E45C-456F-BBE9-E4BF80DD03AD}" type="presParOf" srcId="{8786DE49-5BFC-4327-AE9E-146976D60F40}" destId="{43ACD142-3440-43E2-A0F2-9079F8C5AD17}" srcOrd="11" destOrd="0" presId="urn:microsoft.com/office/officeart/2016/7/layout/RepeatingBendingProcessNew"/>
    <dgm:cxn modelId="{58E6C20C-8591-4BF0-BB11-56BE24EE37C1}" type="presParOf" srcId="{43ACD142-3440-43E2-A0F2-9079F8C5AD17}" destId="{52DBFD8A-6E69-4AF8-BA08-6CE08F775AC8}" srcOrd="0" destOrd="0" presId="urn:microsoft.com/office/officeart/2016/7/layout/RepeatingBendingProcessNew"/>
    <dgm:cxn modelId="{090F2418-E047-4F81-AE35-0E43DD5E109F}" type="presParOf" srcId="{8786DE49-5BFC-4327-AE9E-146976D60F40}" destId="{238E41CD-C297-4174-9ABC-5652BA46E951}" srcOrd="12" destOrd="0" presId="urn:microsoft.com/office/officeart/2016/7/layout/RepeatingBendingProcessNew"/>
    <dgm:cxn modelId="{96B5691F-0D17-4CD0-AD02-A33899892A2F}" type="presParOf" srcId="{8786DE49-5BFC-4327-AE9E-146976D60F40}" destId="{7764F50A-6C42-44AE-973C-D0EAE9FB33CF}" srcOrd="13" destOrd="0" presId="urn:microsoft.com/office/officeart/2016/7/layout/RepeatingBendingProcessNew"/>
    <dgm:cxn modelId="{A92C950F-2C55-479E-8C79-CEBD6F918C32}" type="presParOf" srcId="{7764F50A-6C42-44AE-973C-D0EAE9FB33CF}" destId="{E6C424B7-1CA8-4909-A207-ED5374D9CC0B}" srcOrd="0" destOrd="0" presId="urn:microsoft.com/office/officeart/2016/7/layout/RepeatingBendingProcessNew"/>
    <dgm:cxn modelId="{D7B54E86-651C-4FD9-981F-0FEBCC6968A3}" type="presParOf" srcId="{8786DE49-5BFC-4327-AE9E-146976D60F40}" destId="{2FABAC3B-564E-4F25-AD75-F72AC7E06ECD}" srcOrd="14" destOrd="0" presId="urn:microsoft.com/office/officeart/2016/7/layout/RepeatingBendingProcessNew"/>
    <dgm:cxn modelId="{5726D9AA-FD83-4288-A7C3-AA6D7C1DB8DD}" type="presParOf" srcId="{8786DE49-5BFC-4327-AE9E-146976D60F40}" destId="{272AB22C-C617-4139-BBD4-8B1890EC126E}" srcOrd="15" destOrd="0" presId="urn:microsoft.com/office/officeart/2016/7/layout/RepeatingBendingProcessNew"/>
    <dgm:cxn modelId="{D9B298C5-BD41-4634-A241-D5CA1C268562}" type="presParOf" srcId="{272AB22C-C617-4139-BBD4-8B1890EC126E}" destId="{E58F212E-820A-44B6-9FAD-8B355D6FDFBA}" srcOrd="0" destOrd="0" presId="urn:microsoft.com/office/officeart/2016/7/layout/RepeatingBendingProcessNew"/>
    <dgm:cxn modelId="{D5893316-6220-4006-B932-0CD25D19B8EE}" type="presParOf" srcId="{8786DE49-5BFC-4327-AE9E-146976D60F40}" destId="{A11F91A4-B3DF-4ED8-AB19-E0171A0F9D93}" srcOrd="16" destOrd="0" presId="urn:microsoft.com/office/officeart/2016/7/layout/RepeatingBendingProcessNew"/>
    <dgm:cxn modelId="{F9F59A73-D82D-49C0-8BFA-AA1AFA0416E9}" type="presParOf" srcId="{8786DE49-5BFC-4327-AE9E-146976D60F40}" destId="{C5FD55F4-D962-4A0A-9BD4-D6C65B9EAA27}" srcOrd="17" destOrd="0" presId="urn:microsoft.com/office/officeart/2016/7/layout/RepeatingBendingProcessNew"/>
    <dgm:cxn modelId="{31A8001C-EAAD-4088-A475-F3F892EB35D3}" type="presParOf" srcId="{C5FD55F4-D962-4A0A-9BD4-D6C65B9EAA27}" destId="{C624D431-D394-483F-A1EC-A75150C136B1}" srcOrd="0" destOrd="0" presId="urn:microsoft.com/office/officeart/2016/7/layout/RepeatingBendingProcessNew"/>
    <dgm:cxn modelId="{54963F60-D4BA-43E0-AF37-F793E82968A7}" type="presParOf" srcId="{8786DE49-5BFC-4327-AE9E-146976D60F40}" destId="{B2DDFB6C-A1D7-4FC8-816C-8F51807D520B}" srcOrd="18" destOrd="0" presId="urn:microsoft.com/office/officeart/2016/7/layout/RepeatingBendingProcessNew"/>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E42EA6-E663-4D93-BE67-FECD9592B51F}" type="doc">
      <dgm:prSet loTypeId="urn:microsoft.com/office/officeart/2005/8/layout/hProcess9" loCatId="process" qsTypeId="urn:microsoft.com/office/officeart/2005/8/quickstyle/simple1" qsCatId="simple" csTypeId="urn:microsoft.com/office/officeart/2005/8/colors/colorful2" csCatId="colorful" phldr="1"/>
      <dgm:spPr/>
    </dgm:pt>
    <dgm:pt modelId="{59A78999-5B84-4DEF-A990-09ACF0A04C76}">
      <dgm:prSet phldr="0"/>
      <dgm:spPr/>
      <dgm:t>
        <a:bodyPr/>
        <a:lstStyle/>
        <a:p>
          <a:pPr algn="l" rtl="0"/>
          <a:r>
            <a:rPr lang="en-US" dirty="0"/>
            <a:t>Assess the Situation</a:t>
          </a:r>
        </a:p>
      </dgm:t>
    </dgm:pt>
    <dgm:pt modelId="{94031C67-9DD1-4CAA-AE4E-67373F4B3217}" type="parTrans" cxnId="{3C7C5CD6-4CB3-40FC-B189-C9590F0A514A}">
      <dgm:prSet/>
      <dgm:spPr/>
      <dgm:t>
        <a:bodyPr/>
        <a:lstStyle/>
        <a:p>
          <a:endParaRPr lang="en-US"/>
        </a:p>
      </dgm:t>
    </dgm:pt>
    <dgm:pt modelId="{2F4802FF-E40D-4F19-8C59-6F9DF25753D3}" type="sibTrans" cxnId="{3C7C5CD6-4CB3-40FC-B189-C9590F0A514A}">
      <dgm:prSet/>
      <dgm:spPr/>
      <dgm:t>
        <a:bodyPr/>
        <a:lstStyle/>
        <a:p>
          <a:endParaRPr lang="en-US"/>
        </a:p>
      </dgm:t>
    </dgm:pt>
    <dgm:pt modelId="{4CC7AEF2-FA6A-4B09-9928-EE3F56C985D1}">
      <dgm:prSet phldr="0"/>
      <dgm:spPr/>
      <dgm:t>
        <a:bodyPr/>
        <a:lstStyle/>
        <a:p>
          <a:pPr algn="l"/>
          <a:r>
            <a:rPr lang="en-US" dirty="0"/>
            <a:t>Evaluate Appropriate Interim Measures</a:t>
          </a:r>
        </a:p>
      </dgm:t>
    </dgm:pt>
    <dgm:pt modelId="{657A23C6-5EB2-495D-B383-FFFA3E43ADF9}" type="parTrans" cxnId="{25EC3C2D-9C6C-4778-AF9D-2F29C10AF64B}">
      <dgm:prSet/>
      <dgm:spPr/>
      <dgm:t>
        <a:bodyPr/>
        <a:lstStyle/>
        <a:p>
          <a:endParaRPr lang="en-US"/>
        </a:p>
      </dgm:t>
    </dgm:pt>
    <dgm:pt modelId="{D9CA66B4-1BA4-4D3A-B12A-2002E8256034}" type="sibTrans" cxnId="{25EC3C2D-9C6C-4778-AF9D-2F29C10AF64B}">
      <dgm:prSet/>
      <dgm:spPr/>
      <dgm:t>
        <a:bodyPr/>
        <a:lstStyle/>
        <a:p>
          <a:endParaRPr lang="en-US"/>
        </a:p>
      </dgm:t>
    </dgm:pt>
    <dgm:pt modelId="{E4696D21-E47D-425C-A99B-C9462FD2EF69}">
      <dgm:prSet phldr="0"/>
      <dgm:spPr/>
      <dgm:t>
        <a:bodyPr/>
        <a:lstStyle/>
        <a:p>
          <a:pPr algn="l"/>
          <a:r>
            <a:rPr lang="en-US" dirty="0"/>
            <a:t>Establish Timelines and Initiate an Investigation</a:t>
          </a:r>
        </a:p>
      </dgm:t>
    </dgm:pt>
    <dgm:pt modelId="{DF207FB1-5554-4CED-AAB0-42F33728A424}" type="parTrans" cxnId="{DF07DA55-0289-454B-AECF-5A0AE52FC4BF}">
      <dgm:prSet/>
      <dgm:spPr/>
      <dgm:t>
        <a:bodyPr/>
        <a:lstStyle/>
        <a:p>
          <a:endParaRPr lang="en-US"/>
        </a:p>
      </dgm:t>
    </dgm:pt>
    <dgm:pt modelId="{5513CAEA-06CF-4131-9B55-992AB524470B}" type="sibTrans" cxnId="{DF07DA55-0289-454B-AECF-5A0AE52FC4BF}">
      <dgm:prSet/>
      <dgm:spPr/>
      <dgm:t>
        <a:bodyPr/>
        <a:lstStyle/>
        <a:p>
          <a:endParaRPr lang="en-US"/>
        </a:p>
      </dgm:t>
    </dgm:pt>
    <dgm:pt modelId="{A7CB9F84-2AD3-4C8A-98F8-E071ECB03249}">
      <dgm:prSet phldr="0"/>
      <dgm:spPr/>
      <dgm:t>
        <a:bodyPr/>
        <a:lstStyle/>
        <a:p>
          <a:pPr algn="l"/>
          <a:r>
            <a:rPr lang="en-US" dirty="0"/>
            <a:t>Interview the Complainant, Witnesses, and the Respondent</a:t>
          </a:r>
        </a:p>
      </dgm:t>
    </dgm:pt>
    <dgm:pt modelId="{859A8438-6EDA-4628-80D5-508AF6D045CB}" type="parTrans" cxnId="{657E3E28-27F3-400F-8F92-46A07DD06957}">
      <dgm:prSet/>
      <dgm:spPr/>
      <dgm:t>
        <a:bodyPr/>
        <a:lstStyle/>
        <a:p>
          <a:endParaRPr lang="en-US"/>
        </a:p>
      </dgm:t>
    </dgm:pt>
    <dgm:pt modelId="{B01AADAF-7925-4F19-99A2-0E17DBD24836}" type="sibTrans" cxnId="{657E3E28-27F3-400F-8F92-46A07DD06957}">
      <dgm:prSet/>
      <dgm:spPr/>
      <dgm:t>
        <a:bodyPr/>
        <a:lstStyle/>
        <a:p>
          <a:endParaRPr lang="en-US"/>
        </a:p>
      </dgm:t>
    </dgm:pt>
    <dgm:pt modelId="{B7AF473D-5451-477A-A661-2DF545143B33}">
      <dgm:prSet phldr="0"/>
      <dgm:spPr/>
      <dgm:t>
        <a:bodyPr/>
        <a:lstStyle/>
        <a:p>
          <a:pPr algn="l"/>
          <a:r>
            <a:rPr lang="en-US" dirty="0"/>
            <a:t>Prepare a Summary or Report</a:t>
          </a:r>
        </a:p>
      </dgm:t>
    </dgm:pt>
    <dgm:pt modelId="{FA9BF020-1371-4516-9E55-2FDEB43DD657}" type="parTrans" cxnId="{541480B9-D7FC-4D57-AE8D-B67A2410573C}">
      <dgm:prSet/>
      <dgm:spPr/>
      <dgm:t>
        <a:bodyPr/>
        <a:lstStyle/>
        <a:p>
          <a:endParaRPr lang="en-US"/>
        </a:p>
      </dgm:t>
    </dgm:pt>
    <dgm:pt modelId="{F7772A48-1941-48A7-98F6-05F762A8B24B}" type="sibTrans" cxnId="{541480B9-D7FC-4D57-AE8D-B67A2410573C}">
      <dgm:prSet/>
      <dgm:spPr/>
      <dgm:t>
        <a:bodyPr/>
        <a:lstStyle/>
        <a:p>
          <a:endParaRPr lang="en-US"/>
        </a:p>
      </dgm:t>
    </dgm:pt>
    <dgm:pt modelId="{8314F2A8-C307-4BF1-9166-7D360425349B}">
      <dgm:prSet phldr="0"/>
      <dgm:spPr/>
      <dgm:t>
        <a:bodyPr/>
        <a:lstStyle/>
        <a:p>
          <a:pPr algn="l"/>
          <a:r>
            <a:rPr lang="en-US" dirty="0"/>
            <a:t>Issue Investigation Findings</a:t>
          </a:r>
        </a:p>
      </dgm:t>
    </dgm:pt>
    <dgm:pt modelId="{A02E5B1C-DBE3-4BAB-A905-A74C353CF9B8}" type="parTrans" cxnId="{338820B5-DE4E-4424-8C75-1FB2D8EBBFF2}">
      <dgm:prSet/>
      <dgm:spPr/>
      <dgm:t>
        <a:bodyPr/>
        <a:lstStyle/>
        <a:p>
          <a:endParaRPr lang="en-US"/>
        </a:p>
      </dgm:t>
    </dgm:pt>
    <dgm:pt modelId="{EE06ED5D-A92D-472C-8F26-D52F19125642}" type="sibTrans" cxnId="{338820B5-DE4E-4424-8C75-1FB2D8EBBFF2}">
      <dgm:prSet/>
      <dgm:spPr/>
      <dgm:t>
        <a:bodyPr/>
        <a:lstStyle/>
        <a:p>
          <a:endParaRPr lang="en-US"/>
        </a:p>
      </dgm:t>
    </dgm:pt>
    <dgm:pt modelId="{C31523F7-C2AE-46F4-A524-EE889CB22B2B}">
      <dgm:prSet phldr="0"/>
      <dgm:spPr/>
      <dgm:t>
        <a:bodyPr/>
        <a:lstStyle/>
        <a:p>
          <a:pPr algn="l"/>
          <a:r>
            <a:rPr lang="en-US" dirty="0"/>
            <a:t>Keep Records</a:t>
          </a:r>
        </a:p>
      </dgm:t>
    </dgm:pt>
    <dgm:pt modelId="{CC667F4C-B28A-4224-ABA6-35D78EC86488}" type="parTrans" cxnId="{EAB824B5-0EF5-4607-9920-11A8A3C8BF70}">
      <dgm:prSet/>
      <dgm:spPr/>
      <dgm:t>
        <a:bodyPr/>
        <a:lstStyle/>
        <a:p>
          <a:endParaRPr lang="en-US"/>
        </a:p>
      </dgm:t>
    </dgm:pt>
    <dgm:pt modelId="{61278E5B-F8E6-4C22-BB16-8FF96AA4BDD6}" type="sibTrans" cxnId="{EAB824B5-0EF5-4607-9920-11A8A3C8BF70}">
      <dgm:prSet/>
      <dgm:spPr/>
      <dgm:t>
        <a:bodyPr/>
        <a:lstStyle/>
        <a:p>
          <a:endParaRPr lang="en-US"/>
        </a:p>
      </dgm:t>
    </dgm:pt>
    <dgm:pt modelId="{7F59AAC0-C709-4B85-A3E1-E0ECFF7F7E53}" type="pres">
      <dgm:prSet presAssocID="{6FE42EA6-E663-4D93-BE67-FECD9592B51F}" presName="CompostProcess" presStyleCnt="0">
        <dgm:presLayoutVars>
          <dgm:dir/>
          <dgm:resizeHandles val="exact"/>
        </dgm:presLayoutVars>
      </dgm:prSet>
      <dgm:spPr/>
    </dgm:pt>
    <dgm:pt modelId="{CC539320-5A6B-42DA-B631-0B1E6DFA0169}" type="pres">
      <dgm:prSet presAssocID="{6FE42EA6-E663-4D93-BE67-FECD9592B51F}" presName="arrow" presStyleLbl="bgShp" presStyleIdx="0" presStyleCnt="1"/>
      <dgm:spPr/>
    </dgm:pt>
    <dgm:pt modelId="{C25249E6-9416-4830-9A5B-3C458CF01045}" type="pres">
      <dgm:prSet presAssocID="{6FE42EA6-E663-4D93-BE67-FECD9592B51F}" presName="linearProcess" presStyleCnt="0"/>
      <dgm:spPr/>
    </dgm:pt>
    <dgm:pt modelId="{9D5A552F-5A76-4A9B-B5DC-A9A3FFCC8E4F}" type="pres">
      <dgm:prSet presAssocID="{59A78999-5B84-4DEF-A990-09ACF0A04C76}" presName="textNode" presStyleLbl="node1" presStyleIdx="0" presStyleCnt="7">
        <dgm:presLayoutVars>
          <dgm:bulletEnabled val="1"/>
        </dgm:presLayoutVars>
      </dgm:prSet>
      <dgm:spPr/>
      <dgm:t>
        <a:bodyPr/>
        <a:lstStyle/>
        <a:p>
          <a:endParaRPr lang="en-US"/>
        </a:p>
      </dgm:t>
    </dgm:pt>
    <dgm:pt modelId="{F6F4F209-FE6E-4B1E-B5A4-9FF6C134D84E}" type="pres">
      <dgm:prSet presAssocID="{2F4802FF-E40D-4F19-8C59-6F9DF25753D3}" presName="sibTrans" presStyleCnt="0"/>
      <dgm:spPr/>
    </dgm:pt>
    <dgm:pt modelId="{05E2CFA3-59EE-439C-9BBE-A0630F338C06}" type="pres">
      <dgm:prSet presAssocID="{4CC7AEF2-FA6A-4B09-9928-EE3F56C985D1}" presName="textNode" presStyleLbl="node1" presStyleIdx="1" presStyleCnt="7">
        <dgm:presLayoutVars>
          <dgm:bulletEnabled val="1"/>
        </dgm:presLayoutVars>
      </dgm:prSet>
      <dgm:spPr/>
      <dgm:t>
        <a:bodyPr/>
        <a:lstStyle/>
        <a:p>
          <a:endParaRPr lang="en-US"/>
        </a:p>
      </dgm:t>
    </dgm:pt>
    <dgm:pt modelId="{ED574BE5-1321-493F-973B-A5133E4FD5F7}" type="pres">
      <dgm:prSet presAssocID="{D9CA66B4-1BA4-4D3A-B12A-2002E8256034}" presName="sibTrans" presStyleCnt="0"/>
      <dgm:spPr/>
    </dgm:pt>
    <dgm:pt modelId="{C193D6D0-7B2C-403B-9EA8-3FDBD41F6B67}" type="pres">
      <dgm:prSet presAssocID="{E4696D21-E47D-425C-A99B-C9462FD2EF69}" presName="textNode" presStyleLbl="node1" presStyleIdx="2" presStyleCnt="7">
        <dgm:presLayoutVars>
          <dgm:bulletEnabled val="1"/>
        </dgm:presLayoutVars>
      </dgm:prSet>
      <dgm:spPr/>
      <dgm:t>
        <a:bodyPr/>
        <a:lstStyle/>
        <a:p>
          <a:endParaRPr lang="en-US"/>
        </a:p>
      </dgm:t>
    </dgm:pt>
    <dgm:pt modelId="{0C7D09FD-CC1D-4661-995C-2BB625CA88FB}" type="pres">
      <dgm:prSet presAssocID="{5513CAEA-06CF-4131-9B55-992AB524470B}" presName="sibTrans" presStyleCnt="0"/>
      <dgm:spPr/>
    </dgm:pt>
    <dgm:pt modelId="{E734377D-E689-43F3-8466-3703DFBD9C08}" type="pres">
      <dgm:prSet presAssocID="{A7CB9F84-2AD3-4C8A-98F8-E071ECB03249}" presName="textNode" presStyleLbl="node1" presStyleIdx="3" presStyleCnt="7">
        <dgm:presLayoutVars>
          <dgm:bulletEnabled val="1"/>
        </dgm:presLayoutVars>
      </dgm:prSet>
      <dgm:spPr/>
      <dgm:t>
        <a:bodyPr/>
        <a:lstStyle/>
        <a:p>
          <a:endParaRPr lang="en-US"/>
        </a:p>
      </dgm:t>
    </dgm:pt>
    <dgm:pt modelId="{B5E3C0E4-427B-4FA3-A89E-A94EE19EA15B}" type="pres">
      <dgm:prSet presAssocID="{B01AADAF-7925-4F19-99A2-0E17DBD24836}" presName="sibTrans" presStyleCnt="0"/>
      <dgm:spPr/>
    </dgm:pt>
    <dgm:pt modelId="{9DD319D1-1244-416F-B02B-A82BC79F4978}" type="pres">
      <dgm:prSet presAssocID="{B7AF473D-5451-477A-A661-2DF545143B33}" presName="textNode" presStyleLbl="node1" presStyleIdx="4" presStyleCnt="7">
        <dgm:presLayoutVars>
          <dgm:bulletEnabled val="1"/>
        </dgm:presLayoutVars>
      </dgm:prSet>
      <dgm:spPr/>
      <dgm:t>
        <a:bodyPr/>
        <a:lstStyle/>
        <a:p>
          <a:endParaRPr lang="en-US"/>
        </a:p>
      </dgm:t>
    </dgm:pt>
    <dgm:pt modelId="{D02D1692-0E8B-4DF8-A455-582CCF15DF64}" type="pres">
      <dgm:prSet presAssocID="{F7772A48-1941-48A7-98F6-05F762A8B24B}" presName="sibTrans" presStyleCnt="0"/>
      <dgm:spPr/>
    </dgm:pt>
    <dgm:pt modelId="{9DAE5AE1-1623-41C2-B229-0F574618797B}" type="pres">
      <dgm:prSet presAssocID="{8314F2A8-C307-4BF1-9166-7D360425349B}" presName="textNode" presStyleLbl="node1" presStyleIdx="5" presStyleCnt="7">
        <dgm:presLayoutVars>
          <dgm:bulletEnabled val="1"/>
        </dgm:presLayoutVars>
      </dgm:prSet>
      <dgm:spPr/>
      <dgm:t>
        <a:bodyPr/>
        <a:lstStyle/>
        <a:p>
          <a:endParaRPr lang="en-US"/>
        </a:p>
      </dgm:t>
    </dgm:pt>
    <dgm:pt modelId="{409384A1-CDEC-4F28-85DA-C234E376B75B}" type="pres">
      <dgm:prSet presAssocID="{EE06ED5D-A92D-472C-8F26-D52F19125642}" presName="sibTrans" presStyleCnt="0"/>
      <dgm:spPr/>
    </dgm:pt>
    <dgm:pt modelId="{5638D00A-6488-4582-B3AA-E47772CBA2A5}" type="pres">
      <dgm:prSet presAssocID="{C31523F7-C2AE-46F4-A524-EE889CB22B2B}" presName="textNode" presStyleLbl="node1" presStyleIdx="6" presStyleCnt="7">
        <dgm:presLayoutVars>
          <dgm:bulletEnabled val="1"/>
        </dgm:presLayoutVars>
      </dgm:prSet>
      <dgm:spPr/>
      <dgm:t>
        <a:bodyPr/>
        <a:lstStyle/>
        <a:p>
          <a:endParaRPr lang="en-US"/>
        </a:p>
      </dgm:t>
    </dgm:pt>
  </dgm:ptLst>
  <dgm:cxnLst>
    <dgm:cxn modelId="{DF07DA55-0289-454B-AECF-5A0AE52FC4BF}" srcId="{6FE42EA6-E663-4D93-BE67-FECD9592B51F}" destId="{E4696D21-E47D-425C-A99B-C9462FD2EF69}" srcOrd="2" destOrd="0" parTransId="{DF207FB1-5554-4CED-AAB0-42F33728A424}" sibTransId="{5513CAEA-06CF-4131-9B55-992AB524470B}"/>
    <dgm:cxn modelId="{3C7C5CD6-4CB3-40FC-B189-C9590F0A514A}" srcId="{6FE42EA6-E663-4D93-BE67-FECD9592B51F}" destId="{59A78999-5B84-4DEF-A990-09ACF0A04C76}" srcOrd="0" destOrd="0" parTransId="{94031C67-9DD1-4CAA-AE4E-67373F4B3217}" sibTransId="{2F4802FF-E40D-4F19-8C59-6F9DF25753D3}"/>
    <dgm:cxn modelId="{EAB824B5-0EF5-4607-9920-11A8A3C8BF70}" srcId="{6FE42EA6-E663-4D93-BE67-FECD9592B51F}" destId="{C31523F7-C2AE-46F4-A524-EE889CB22B2B}" srcOrd="6" destOrd="0" parTransId="{CC667F4C-B28A-4224-ABA6-35D78EC86488}" sibTransId="{61278E5B-F8E6-4C22-BB16-8FF96AA4BDD6}"/>
    <dgm:cxn modelId="{25EC3C2D-9C6C-4778-AF9D-2F29C10AF64B}" srcId="{6FE42EA6-E663-4D93-BE67-FECD9592B51F}" destId="{4CC7AEF2-FA6A-4B09-9928-EE3F56C985D1}" srcOrd="1" destOrd="0" parTransId="{657A23C6-5EB2-495D-B383-FFFA3E43ADF9}" sibTransId="{D9CA66B4-1BA4-4D3A-B12A-2002E8256034}"/>
    <dgm:cxn modelId="{25780E20-00EC-450B-BCCA-92BB49A6DDAF}" type="presOf" srcId="{B7AF473D-5451-477A-A661-2DF545143B33}" destId="{9DD319D1-1244-416F-B02B-A82BC79F4978}" srcOrd="0" destOrd="0" presId="urn:microsoft.com/office/officeart/2005/8/layout/hProcess9"/>
    <dgm:cxn modelId="{66588235-4664-47A7-B769-FE0E9F060481}" type="presOf" srcId="{E4696D21-E47D-425C-A99B-C9462FD2EF69}" destId="{C193D6D0-7B2C-403B-9EA8-3FDBD41F6B67}" srcOrd="0" destOrd="0" presId="urn:microsoft.com/office/officeart/2005/8/layout/hProcess9"/>
    <dgm:cxn modelId="{FB714F65-403A-45E2-A788-5CC772217C5F}" type="presOf" srcId="{A7CB9F84-2AD3-4C8A-98F8-E071ECB03249}" destId="{E734377D-E689-43F3-8466-3703DFBD9C08}" srcOrd="0" destOrd="0" presId="urn:microsoft.com/office/officeart/2005/8/layout/hProcess9"/>
    <dgm:cxn modelId="{D2E68817-00B4-4629-A243-F5A6B411C6E9}" type="presOf" srcId="{4CC7AEF2-FA6A-4B09-9928-EE3F56C985D1}" destId="{05E2CFA3-59EE-439C-9BBE-A0630F338C06}" srcOrd="0" destOrd="0" presId="urn:microsoft.com/office/officeart/2005/8/layout/hProcess9"/>
    <dgm:cxn modelId="{541480B9-D7FC-4D57-AE8D-B67A2410573C}" srcId="{6FE42EA6-E663-4D93-BE67-FECD9592B51F}" destId="{B7AF473D-5451-477A-A661-2DF545143B33}" srcOrd="4" destOrd="0" parTransId="{FA9BF020-1371-4516-9E55-2FDEB43DD657}" sibTransId="{F7772A48-1941-48A7-98F6-05F762A8B24B}"/>
    <dgm:cxn modelId="{41B4BCFA-7176-41CC-B18D-BB895A0FF1C2}" type="presOf" srcId="{59A78999-5B84-4DEF-A990-09ACF0A04C76}" destId="{9D5A552F-5A76-4A9B-B5DC-A9A3FFCC8E4F}" srcOrd="0" destOrd="0" presId="urn:microsoft.com/office/officeart/2005/8/layout/hProcess9"/>
    <dgm:cxn modelId="{F28C5DDA-F70B-4A03-BE8B-4E2910DD993A}" type="presOf" srcId="{8314F2A8-C307-4BF1-9166-7D360425349B}" destId="{9DAE5AE1-1623-41C2-B229-0F574618797B}" srcOrd="0" destOrd="0" presId="urn:microsoft.com/office/officeart/2005/8/layout/hProcess9"/>
    <dgm:cxn modelId="{7DDD19F3-2A89-47C1-B525-6D341C9A0861}" type="presOf" srcId="{C31523F7-C2AE-46F4-A524-EE889CB22B2B}" destId="{5638D00A-6488-4582-B3AA-E47772CBA2A5}" srcOrd="0" destOrd="0" presId="urn:microsoft.com/office/officeart/2005/8/layout/hProcess9"/>
    <dgm:cxn modelId="{338820B5-DE4E-4424-8C75-1FB2D8EBBFF2}" srcId="{6FE42EA6-E663-4D93-BE67-FECD9592B51F}" destId="{8314F2A8-C307-4BF1-9166-7D360425349B}" srcOrd="5" destOrd="0" parTransId="{A02E5B1C-DBE3-4BAB-A905-A74C353CF9B8}" sibTransId="{EE06ED5D-A92D-472C-8F26-D52F19125642}"/>
    <dgm:cxn modelId="{25E66BBE-1BC8-4BD4-8889-E379356E608B}" type="presOf" srcId="{6FE42EA6-E663-4D93-BE67-FECD9592B51F}" destId="{7F59AAC0-C709-4B85-A3E1-E0ECFF7F7E53}" srcOrd="0" destOrd="0" presId="urn:microsoft.com/office/officeart/2005/8/layout/hProcess9"/>
    <dgm:cxn modelId="{657E3E28-27F3-400F-8F92-46A07DD06957}" srcId="{6FE42EA6-E663-4D93-BE67-FECD9592B51F}" destId="{A7CB9F84-2AD3-4C8A-98F8-E071ECB03249}" srcOrd="3" destOrd="0" parTransId="{859A8438-6EDA-4628-80D5-508AF6D045CB}" sibTransId="{B01AADAF-7925-4F19-99A2-0E17DBD24836}"/>
    <dgm:cxn modelId="{E5A855B5-2018-4429-8A5B-3C6ACCA176EF}" type="presParOf" srcId="{7F59AAC0-C709-4B85-A3E1-E0ECFF7F7E53}" destId="{CC539320-5A6B-42DA-B631-0B1E6DFA0169}" srcOrd="0" destOrd="0" presId="urn:microsoft.com/office/officeart/2005/8/layout/hProcess9"/>
    <dgm:cxn modelId="{FCD447AE-DFAC-4C97-AA93-C78589021F99}" type="presParOf" srcId="{7F59AAC0-C709-4B85-A3E1-E0ECFF7F7E53}" destId="{C25249E6-9416-4830-9A5B-3C458CF01045}" srcOrd="1" destOrd="0" presId="urn:microsoft.com/office/officeart/2005/8/layout/hProcess9"/>
    <dgm:cxn modelId="{3CCE329A-47B8-4FED-B199-15C9975A878B}" type="presParOf" srcId="{C25249E6-9416-4830-9A5B-3C458CF01045}" destId="{9D5A552F-5A76-4A9B-B5DC-A9A3FFCC8E4F}" srcOrd="0" destOrd="0" presId="urn:microsoft.com/office/officeart/2005/8/layout/hProcess9"/>
    <dgm:cxn modelId="{4308EE68-8AD4-4AEB-81A4-33F76DEEF0BC}" type="presParOf" srcId="{C25249E6-9416-4830-9A5B-3C458CF01045}" destId="{F6F4F209-FE6E-4B1E-B5A4-9FF6C134D84E}" srcOrd="1" destOrd="0" presId="urn:microsoft.com/office/officeart/2005/8/layout/hProcess9"/>
    <dgm:cxn modelId="{E2350372-505A-4B73-A648-2042C834CD61}" type="presParOf" srcId="{C25249E6-9416-4830-9A5B-3C458CF01045}" destId="{05E2CFA3-59EE-439C-9BBE-A0630F338C06}" srcOrd="2" destOrd="0" presId="urn:microsoft.com/office/officeart/2005/8/layout/hProcess9"/>
    <dgm:cxn modelId="{C6B9519D-42D2-4892-B587-435DDF277EA9}" type="presParOf" srcId="{C25249E6-9416-4830-9A5B-3C458CF01045}" destId="{ED574BE5-1321-493F-973B-A5133E4FD5F7}" srcOrd="3" destOrd="0" presId="urn:microsoft.com/office/officeart/2005/8/layout/hProcess9"/>
    <dgm:cxn modelId="{7405304F-41D0-4103-9C12-CE45B72A75A0}" type="presParOf" srcId="{C25249E6-9416-4830-9A5B-3C458CF01045}" destId="{C193D6D0-7B2C-403B-9EA8-3FDBD41F6B67}" srcOrd="4" destOrd="0" presId="urn:microsoft.com/office/officeart/2005/8/layout/hProcess9"/>
    <dgm:cxn modelId="{8A945249-AC8C-44AF-A890-086F06E7A6EA}" type="presParOf" srcId="{C25249E6-9416-4830-9A5B-3C458CF01045}" destId="{0C7D09FD-CC1D-4661-995C-2BB625CA88FB}" srcOrd="5" destOrd="0" presId="urn:microsoft.com/office/officeart/2005/8/layout/hProcess9"/>
    <dgm:cxn modelId="{DB7D010A-21F8-4276-BCD1-E7FBB31E775F}" type="presParOf" srcId="{C25249E6-9416-4830-9A5B-3C458CF01045}" destId="{E734377D-E689-43F3-8466-3703DFBD9C08}" srcOrd="6" destOrd="0" presId="urn:microsoft.com/office/officeart/2005/8/layout/hProcess9"/>
    <dgm:cxn modelId="{7E32B40E-9795-485F-A0AC-D4547A427890}" type="presParOf" srcId="{C25249E6-9416-4830-9A5B-3C458CF01045}" destId="{B5E3C0E4-427B-4FA3-A89E-A94EE19EA15B}" srcOrd="7" destOrd="0" presId="urn:microsoft.com/office/officeart/2005/8/layout/hProcess9"/>
    <dgm:cxn modelId="{CF2194DD-14D7-406E-8429-ADA0C5A9E9F7}" type="presParOf" srcId="{C25249E6-9416-4830-9A5B-3C458CF01045}" destId="{9DD319D1-1244-416F-B02B-A82BC79F4978}" srcOrd="8" destOrd="0" presId="urn:microsoft.com/office/officeart/2005/8/layout/hProcess9"/>
    <dgm:cxn modelId="{4D9D2B61-6573-4A31-A8DC-9A4C38001802}" type="presParOf" srcId="{C25249E6-9416-4830-9A5B-3C458CF01045}" destId="{D02D1692-0E8B-4DF8-A455-582CCF15DF64}" srcOrd="9" destOrd="0" presId="urn:microsoft.com/office/officeart/2005/8/layout/hProcess9"/>
    <dgm:cxn modelId="{496762B5-0A09-4901-AD2E-778603434859}" type="presParOf" srcId="{C25249E6-9416-4830-9A5B-3C458CF01045}" destId="{9DAE5AE1-1623-41C2-B229-0F574618797B}" srcOrd="10" destOrd="0" presId="urn:microsoft.com/office/officeart/2005/8/layout/hProcess9"/>
    <dgm:cxn modelId="{F33526A3-FA73-4A15-8779-6EFF673EA623}" type="presParOf" srcId="{C25249E6-9416-4830-9A5B-3C458CF01045}" destId="{409384A1-CDEC-4F28-85DA-C234E376B75B}" srcOrd="11" destOrd="0" presId="urn:microsoft.com/office/officeart/2005/8/layout/hProcess9"/>
    <dgm:cxn modelId="{AA0161AF-3CCB-499D-BA9E-46CB19FC5100}" type="presParOf" srcId="{C25249E6-9416-4830-9A5B-3C458CF01045}" destId="{5638D00A-6488-4582-B3AA-E47772CBA2A5}"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1B2AB0-8A84-40A2-8FCE-C84DF67CCC6B}">
      <dsp:nvSpPr>
        <dsp:cNvPr id="0" name=""/>
        <dsp:cNvSpPr/>
      </dsp:nvSpPr>
      <dsp:spPr>
        <a:xfrm>
          <a:off x="2539445" y="544628"/>
          <a:ext cx="420491" cy="91440"/>
        </a:xfrm>
        <a:custGeom>
          <a:avLst/>
          <a:gdLst/>
          <a:ahLst/>
          <a:cxnLst/>
          <a:rect l="0" t="0" r="0" b="0"/>
          <a:pathLst>
            <a:path>
              <a:moveTo>
                <a:pt x="0" y="45720"/>
              </a:moveTo>
              <a:lnTo>
                <a:pt x="420491" y="45720"/>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738413" y="588093"/>
        <a:ext cx="22554" cy="4510"/>
      </dsp:txXfrm>
    </dsp:sp>
    <dsp:sp modelId="{C88329A3-C8E3-4DF9-8E16-08D9D0E28822}">
      <dsp:nvSpPr>
        <dsp:cNvPr id="0" name=""/>
        <dsp:cNvSpPr/>
      </dsp:nvSpPr>
      <dsp:spPr>
        <a:xfrm>
          <a:off x="579979" y="1968"/>
          <a:ext cx="1961265" cy="117675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104" tIns="100878" rIns="96104" bIns="100878" numCol="1" spcCol="1270" anchor="ctr" anchorCtr="0">
          <a:noAutofit/>
        </a:bodyPr>
        <a:lstStyle/>
        <a:p>
          <a:pPr lvl="0" algn="ctr" defTabSz="933450" rtl="0">
            <a:lnSpc>
              <a:spcPct val="90000"/>
            </a:lnSpc>
            <a:spcBef>
              <a:spcPct val="0"/>
            </a:spcBef>
            <a:spcAft>
              <a:spcPct val="35000"/>
            </a:spcAft>
          </a:pPr>
          <a:r>
            <a:rPr lang="en-US" sz="2100" kern="1200" dirty="0">
              <a:latin typeface="Walbaum Display"/>
            </a:rPr>
            <a:t>Introduction</a:t>
          </a:r>
          <a:r>
            <a:rPr lang="en-US" sz="2100" b="0" i="0" u="none" strike="noStrike" kern="1200" cap="none" baseline="0" noProof="0" dirty="0">
              <a:latin typeface="Walbaum Display"/>
            </a:rPr>
            <a:t> to Title IX</a:t>
          </a:r>
          <a:endParaRPr lang="en-US" sz="2100" kern="1200" dirty="0"/>
        </a:p>
      </dsp:txBody>
      <dsp:txXfrm>
        <a:off x="579979" y="1968"/>
        <a:ext cx="1961265" cy="1176759"/>
      </dsp:txXfrm>
    </dsp:sp>
    <dsp:sp modelId="{091E129F-FDDD-C243-953B-6FFEDA297456}">
      <dsp:nvSpPr>
        <dsp:cNvPr id="0" name=""/>
        <dsp:cNvSpPr/>
      </dsp:nvSpPr>
      <dsp:spPr>
        <a:xfrm>
          <a:off x="4951802" y="544628"/>
          <a:ext cx="420491" cy="91440"/>
        </a:xfrm>
        <a:custGeom>
          <a:avLst/>
          <a:gdLst/>
          <a:ahLst/>
          <a:cxnLst/>
          <a:rect l="0" t="0" r="0" b="0"/>
          <a:pathLst>
            <a:path>
              <a:moveTo>
                <a:pt x="0" y="45720"/>
              </a:moveTo>
              <a:lnTo>
                <a:pt x="420491"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150770" y="588093"/>
        <a:ext cx="22554" cy="4510"/>
      </dsp:txXfrm>
    </dsp:sp>
    <dsp:sp modelId="{89628CEF-61F9-3148-8E86-CF042C4B1693}">
      <dsp:nvSpPr>
        <dsp:cNvPr id="0" name=""/>
        <dsp:cNvSpPr/>
      </dsp:nvSpPr>
      <dsp:spPr>
        <a:xfrm>
          <a:off x="2992336" y="1968"/>
          <a:ext cx="1961265" cy="117675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104" tIns="100878" rIns="96104" bIns="100878" numCol="1" spcCol="1270" anchor="ctr" anchorCtr="0">
          <a:noAutofit/>
        </a:bodyPr>
        <a:lstStyle/>
        <a:p>
          <a:pPr lvl="0" algn="ctr" defTabSz="933450" rtl="0">
            <a:lnSpc>
              <a:spcPct val="90000"/>
            </a:lnSpc>
            <a:spcBef>
              <a:spcPct val="0"/>
            </a:spcBef>
            <a:spcAft>
              <a:spcPct val="35000"/>
            </a:spcAft>
          </a:pPr>
          <a:r>
            <a:rPr lang="en-US" sz="2100" kern="1200" dirty="0"/>
            <a:t>Training Requirement</a:t>
          </a:r>
        </a:p>
      </dsp:txBody>
      <dsp:txXfrm>
        <a:off x="2992336" y="1968"/>
        <a:ext cx="1961265" cy="1176759"/>
      </dsp:txXfrm>
    </dsp:sp>
    <dsp:sp modelId="{DD2502B3-D316-4788-B631-E16A279FEA2D}">
      <dsp:nvSpPr>
        <dsp:cNvPr id="0" name=""/>
        <dsp:cNvSpPr/>
      </dsp:nvSpPr>
      <dsp:spPr>
        <a:xfrm>
          <a:off x="1560612" y="1176928"/>
          <a:ext cx="4824713" cy="420491"/>
        </a:xfrm>
        <a:custGeom>
          <a:avLst/>
          <a:gdLst/>
          <a:ahLst/>
          <a:cxnLst/>
          <a:rect l="0" t="0" r="0" b="0"/>
          <a:pathLst>
            <a:path>
              <a:moveTo>
                <a:pt x="4824713" y="0"/>
              </a:moveTo>
              <a:lnTo>
                <a:pt x="4824713" y="227345"/>
              </a:lnTo>
              <a:lnTo>
                <a:pt x="0" y="227345"/>
              </a:lnTo>
              <a:lnTo>
                <a:pt x="0" y="420491"/>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851825" y="1384918"/>
        <a:ext cx="242287" cy="4510"/>
      </dsp:txXfrm>
    </dsp:sp>
    <dsp:sp modelId="{5EE41087-6473-461D-B018-428C97648FAF}">
      <dsp:nvSpPr>
        <dsp:cNvPr id="0" name=""/>
        <dsp:cNvSpPr/>
      </dsp:nvSpPr>
      <dsp:spPr>
        <a:xfrm>
          <a:off x="5404693" y="1968"/>
          <a:ext cx="1961265" cy="117675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104" tIns="100878" rIns="96104" bIns="100878" numCol="1" spcCol="1270" anchor="ctr" anchorCtr="0">
          <a:noAutofit/>
        </a:bodyPr>
        <a:lstStyle/>
        <a:p>
          <a:pPr lvl="0" algn="ctr" defTabSz="933450" rtl="0">
            <a:lnSpc>
              <a:spcPct val="90000"/>
            </a:lnSpc>
            <a:spcBef>
              <a:spcPct val="0"/>
            </a:spcBef>
            <a:spcAft>
              <a:spcPct val="35000"/>
            </a:spcAft>
          </a:pPr>
          <a:r>
            <a:rPr lang="en-US" sz="2100" kern="1200" dirty="0">
              <a:latin typeface="Walbaum Display"/>
            </a:rPr>
            <a:t>Overtones of New Regulations</a:t>
          </a:r>
          <a:endParaRPr lang="en-US" sz="2100" kern="1200" dirty="0"/>
        </a:p>
      </dsp:txBody>
      <dsp:txXfrm>
        <a:off x="5404693" y="1968"/>
        <a:ext cx="1961265" cy="1176759"/>
      </dsp:txXfrm>
    </dsp:sp>
    <dsp:sp modelId="{AE84E9AA-6583-404B-BE0A-7CCBB4C26DE2}">
      <dsp:nvSpPr>
        <dsp:cNvPr id="0" name=""/>
        <dsp:cNvSpPr/>
      </dsp:nvSpPr>
      <dsp:spPr>
        <a:xfrm>
          <a:off x="2539445" y="2172479"/>
          <a:ext cx="420491" cy="91440"/>
        </a:xfrm>
        <a:custGeom>
          <a:avLst/>
          <a:gdLst/>
          <a:ahLst/>
          <a:cxnLst/>
          <a:rect l="0" t="0" r="0" b="0"/>
          <a:pathLst>
            <a:path>
              <a:moveTo>
                <a:pt x="0" y="45720"/>
              </a:moveTo>
              <a:lnTo>
                <a:pt x="420491" y="45720"/>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738413" y="2215943"/>
        <a:ext cx="22554" cy="4510"/>
      </dsp:txXfrm>
    </dsp:sp>
    <dsp:sp modelId="{5FC40580-5373-48FA-894C-44C5F257D135}">
      <dsp:nvSpPr>
        <dsp:cNvPr id="0" name=""/>
        <dsp:cNvSpPr/>
      </dsp:nvSpPr>
      <dsp:spPr>
        <a:xfrm>
          <a:off x="579979" y="1629819"/>
          <a:ext cx="1961265" cy="117675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104" tIns="100878" rIns="96104" bIns="100878" numCol="1" spcCol="1270" anchor="ctr" anchorCtr="0">
          <a:noAutofit/>
        </a:bodyPr>
        <a:lstStyle/>
        <a:p>
          <a:pPr lvl="0" algn="ctr" defTabSz="933450" rtl="0">
            <a:lnSpc>
              <a:spcPct val="90000"/>
            </a:lnSpc>
            <a:spcBef>
              <a:spcPct val="0"/>
            </a:spcBef>
            <a:spcAft>
              <a:spcPct val="35000"/>
            </a:spcAft>
          </a:pPr>
          <a:r>
            <a:rPr lang="en-US" sz="2100" kern="1200" dirty="0">
              <a:latin typeface="Walbaum Display"/>
            </a:rPr>
            <a:t>Key Definitions</a:t>
          </a:r>
          <a:endParaRPr lang="en-US" sz="2100" kern="1200" dirty="0"/>
        </a:p>
      </dsp:txBody>
      <dsp:txXfrm>
        <a:off x="579979" y="1629819"/>
        <a:ext cx="1961265" cy="1176759"/>
      </dsp:txXfrm>
    </dsp:sp>
    <dsp:sp modelId="{0DDC718A-D275-41E7-871E-8D67431FF808}">
      <dsp:nvSpPr>
        <dsp:cNvPr id="0" name=""/>
        <dsp:cNvSpPr/>
      </dsp:nvSpPr>
      <dsp:spPr>
        <a:xfrm>
          <a:off x="4951802" y="2172479"/>
          <a:ext cx="420491" cy="91440"/>
        </a:xfrm>
        <a:custGeom>
          <a:avLst/>
          <a:gdLst/>
          <a:ahLst/>
          <a:cxnLst/>
          <a:rect l="0" t="0" r="0" b="0"/>
          <a:pathLst>
            <a:path>
              <a:moveTo>
                <a:pt x="0" y="45720"/>
              </a:moveTo>
              <a:lnTo>
                <a:pt x="420491" y="45720"/>
              </a:lnTo>
            </a:path>
          </a:pathLst>
        </a:custGeom>
        <a:noFill/>
        <a:ln w="6350" cap="flat" cmpd="sng" algn="ctr">
          <a:solidFill>
            <a:schemeClr val="accent6">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150770" y="2215943"/>
        <a:ext cx="22554" cy="4510"/>
      </dsp:txXfrm>
    </dsp:sp>
    <dsp:sp modelId="{3FC01C08-610E-492A-9967-EB335646B1F4}">
      <dsp:nvSpPr>
        <dsp:cNvPr id="0" name=""/>
        <dsp:cNvSpPr/>
      </dsp:nvSpPr>
      <dsp:spPr>
        <a:xfrm>
          <a:off x="2992336" y="1629819"/>
          <a:ext cx="1961265" cy="117675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104" tIns="100878" rIns="96104" bIns="100878" numCol="1" spcCol="1270" anchor="ctr" anchorCtr="0">
          <a:noAutofit/>
        </a:bodyPr>
        <a:lstStyle/>
        <a:p>
          <a:pPr lvl="0" algn="ctr" defTabSz="933450" rtl="0">
            <a:lnSpc>
              <a:spcPct val="90000"/>
            </a:lnSpc>
            <a:spcBef>
              <a:spcPct val="0"/>
            </a:spcBef>
            <a:spcAft>
              <a:spcPct val="35000"/>
            </a:spcAft>
          </a:pPr>
          <a:r>
            <a:rPr lang="en-US" sz="2100" kern="1200" dirty="0">
              <a:latin typeface="Walbaum Display"/>
            </a:rPr>
            <a:t>Establishing a Title IX Team</a:t>
          </a:r>
          <a:endParaRPr lang="en-US" sz="2100" kern="1200" dirty="0"/>
        </a:p>
      </dsp:txBody>
      <dsp:txXfrm>
        <a:off x="2992336" y="1629819"/>
        <a:ext cx="1961265" cy="1176759"/>
      </dsp:txXfrm>
    </dsp:sp>
    <dsp:sp modelId="{43ACD142-3440-43E2-A0F2-9079F8C5AD17}">
      <dsp:nvSpPr>
        <dsp:cNvPr id="0" name=""/>
        <dsp:cNvSpPr/>
      </dsp:nvSpPr>
      <dsp:spPr>
        <a:xfrm>
          <a:off x="1560612" y="2804778"/>
          <a:ext cx="4824713" cy="420491"/>
        </a:xfrm>
        <a:custGeom>
          <a:avLst/>
          <a:gdLst/>
          <a:ahLst/>
          <a:cxnLst/>
          <a:rect l="0" t="0" r="0" b="0"/>
          <a:pathLst>
            <a:path>
              <a:moveTo>
                <a:pt x="4824713" y="0"/>
              </a:moveTo>
              <a:lnTo>
                <a:pt x="4824713" y="227345"/>
              </a:lnTo>
              <a:lnTo>
                <a:pt x="0" y="227345"/>
              </a:lnTo>
              <a:lnTo>
                <a:pt x="0" y="420491"/>
              </a:lnTo>
            </a:path>
          </a:pathLst>
        </a:custGeom>
        <a:noFill/>
        <a:ln w="635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851825" y="3012769"/>
        <a:ext cx="242287" cy="4510"/>
      </dsp:txXfrm>
    </dsp:sp>
    <dsp:sp modelId="{30A3AF26-8F5B-4796-B4AC-212C410A7F10}">
      <dsp:nvSpPr>
        <dsp:cNvPr id="0" name=""/>
        <dsp:cNvSpPr/>
      </dsp:nvSpPr>
      <dsp:spPr>
        <a:xfrm>
          <a:off x="5404693" y="1629819"/>
          <a:ext cx="1961265" cy="1176759"/>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104" tIns="100878" rIns="96104" bIns="100878" numCol="1" spcCol="1270" anchor="ctr" anchorCtr="0">
          <a:noAutofit/>
        </a:bodyPr>
        <a:lstStyle/>
        <a:p>
          <a:pPr lvl="0" algn="ctr" defTabSz="933450" rtl="0">
            <a:lnSpc>
              <a:spcPct val="90000"/>
            </a:lnSpc>
            <a:spcBef>
              <a:spcPct val="0"/>
            </a:spcBef>
            <a:spcAft>
              <a:spcPct val="35000"/>
            </a:spcAft>
          </a:pPr>
          <a:r>
            <a:rPr lang="en-US" sz="2100" kern="1200" dirty="0">
              <a:latin typeface="Walbaum Display"/>
            </a:rPr>
            <a:t>The Title IX Coordinator</a:t>
          </a:r>
          <a:endParaRPr lang="en-US" sz="2100" kern="1200" dirty="0"/>
        </a:p>
      </dsp:txBody>
      <dsp:txXfrm>
        <a:off x="5404693" y="1629819"/>
        <a:ext cx="1961265" cy="1176759"/>
      </dsp:txXfrm>
    </dsp:sp>
    <dsp:sp modelId="{7764F50A-6C42-44AE-973C-D0EAE9FB33CF}">
      <dsp:nvSpPr>
        <dsp:cNvPr id="0" name=""/>
        <dsp:cNvSpPr/>
      </dsp:nvSpPr>
      <dsp:spPr>
        <a:xfrm>
          <a:off x="2539445" y="3800329"/>
          <a:ext cx="420491" cy="91440"/>
        </a:xfrm>
        <a:custGeom>
          <a:avLst/>
          <a:gdLst/>
          <a:ahLst/>
          <a:cxnLst/>
          <a:rect l="0" t="0" r="0" b="0"/>
          <a:pathLst>
            <a:path>
              <a:moveTo>
                <a:pt x="0" y="45720"/>
              </a:moveTo>
              <a:lnTo>
                <a:pt x="420491" y="45720"/>
              </a:lnTo>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2738413" y="3843794"/>
        <a:ext cx="22554" cy="4510"/>
      </dsp:txXfrm>
    </dsp:sp>
    <dsp:sp modelId="{238E41CD-C297-4174-9ABC-5652BA46E951}">
      <dsp:nvSpPr>
        <dsp:cNvPr id="0" name=""/>
        <dsp:cNvSpPr/>
      </dsp:nvSpPr>
      <dsp:spPr>
        <a:xfrm>
          <a:off x="579979" y="3257670"/>
          <a:ext cx="1961265" cy="1176759"/>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104" tIns="100878" rIns="96104" bIns="100878" numCol="1" spcCol="1270" anchor="ctr" anchorCtr="0">
          <a:noAutofit/>
        </a:bodyPr>
        <a:lstStyle/>
        <a:p>
          <a:pPr lvl="0" algn="ctr" defTabSz="933450" rtl="0">
            <a:lnSpc>
              <a:spcPct val="90000"/>
            </a:lnSpc>
            <a:spcBef>
              <a:spcPct val="0"/>
            </a:spcBef>
            <a:spcAft>
              <a:spcPct val="35000"/>
            </a:spcAft>
          </a:pPr>
          <a:r>
            <a:rPr lang="en-US" sz="2100" kern="1200" dirty="0">
              <a:latin typeface="Walbaum Display"/>
            </a:rPr>
            <a:t>The Investigator</a:t>
          </a:r>
          <a:endParaRPr lang="en-US" sz="2100" kern="1200" dirty="0"/>
        </a:p>
      </dsp:txBody>
      <dsp:txXfrm>
        <a:off x="579979" y="3257670"/>
        <a:ext cx="1961265" cy="1176759"/>
      </dsp:txXfrm>
    </dsp:sp>
    <dsp:sp modelId="{272AB22C-C617-4139-BBD4-8B1890EC126E}">
      <dsp:nvSpPr>
        <dsp:cNvPr id="0" name=""/>
        <dsp:cNvSpPr/>
      </dsp:nvSpPr>
      <dsp:spPr>
        <a:xfrm>
          <a:off x="4951802" y="3800329"/>
          <a:ext cx="420491" cy="91440"/>
        </a:xfrm>
        <a:custGeom>
          <a:avLst/>
          <a:gdLst/>
          <a:ahLst/>
          <a:cxnLst/>
          <a:rect l="0" t="0" r="0" b="0"/>
          <a:pathLst>
            <a:path>
              <a:moveTo>
                <a:pt x="0" y="45720"/>
              </a:moveTo>
              <a:lnTo>
                <a:pt x="420491" y="45720"/>
              </a:lnTo>
            </a:path>
          </a:pathLst>
        </a:custGeom>
        <a:noFill/>
        <a:ln w="6350" cap="flat" cmpd="sng" algn="ctr">
          <a:solidFill>
            <a:schemeClr val="accent4">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5150770" y="3843794"/>
        <a:ext cx="22554" cy="4510"/>
      </dsp:txXfrm>
    </dsp:sp>
    <dsp:sp modelId="{2FABAC3B-564E-4F25-AD75-F72AC7E06ECD}">
      <dsp:nvSpPr>
        <dsp:cNvPr id="0" name=""/>
        <dsp:cNvSpPr/>
      </dsp:nvSpPr>
      <dsp:spPr>
        <a:xfrm>
          <a:off x="2992336" y="3257670"/>
          <a:ext cx="1961265" cy="1176759"/>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104" tIns="100878" rIns="96104" bIns="100878" numCol="1" spcCol="1270" anchor="ctr" anchorCtr="0">
          <a:noAutofit/>
        </a:bodyPr>
        <a:lstStyle/>
        <a:p>
          <a:pPr lvl="0" algn="ctr" defTabSz="933450" rtl="0">
            <a:lnSpc>
              <a:spcPct val="90000"/>
            </a:lnSpc>
            <a:spcBef>
              <a:spcPct val="0"/>
            </a:spcBef>
            <a:spcAft>
              <a:spcPct val="35000"/>
            </a:spcAft>
          </a:pPr>
          <a:r>
            <a:rPr lang="en-US" sz="2100" kern="1200" dirty="0">
              <a:latin typeface="Walbaum Display"/>
            </a:rPr>
            <a:t>The Decision-maker</a:t>
          </a:r>
          <a:endParaRPr lang="en-US" sz="2100" kern="1200" dirty="0"/>
        </a:p>
      </dsp:txBody>
      <dsp:txXfrm>
        <a:off x="2992336" y="3257670"/>
        <a:ext cx="1961265" cy="1176759"/>
      </dsp:txXfrm>
    </dsp:sp>
    <dsp:sp modelId="{C5FD55F4-D962-4A0A-9BD4-D6C65B9EAA27}">
      <dsp:nvSpPr>
        <dsp:cNvPr id="0" name=""/>
        <dsp:cNvSpPr/>
      </dsp:nvSpPr>
      <dsp:spPr>
        <a:xfrm>
          <a:off x="1560612" y="4432629"/>
          <a:ext cx="4824713" cy="420491"/>
        </a:xfrm>
        <a:custGeom>
          <a:avLst/>
          <a:gdLst/>
          <a:ahLst/>
          <a:cxnLst/>
          <a:rect l="0" t="0" r="0" b="0"/>
          <a:pathLst>
            <a:path>
              <a:moveTo>
                <a:pt x="4824713" y="0"/>
              </a:moveTo>
              <a:lnTo>
                <a:pt x="4824713" y="227345"/>
              </a:lnTo>
              <a:lnTo>
                <a:pt x="0" y="227345"/>
              </a:lnTo>
              <a:lnTo>
                <a:pt x="0" y="420491"/>
              </a:lnTo>
            </a:path>
          </a:pathLst>
        </a:custGeom>
        <a:noFill/>
        <a:ln w="6350" cap="flat" cmpd="sng" algn="ctr">
          <a:solidFill>
            <a:schemeClr val="accent5">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3851825" y="4640619"/>
        <a:ext cx="242287" cy="4510"/>
      </dsp:txXfrm>
    </dsp:sp>
    <dsp:sp modelId="{A11F91A4-B3DF-4ED8-AB19-E0171A0F9D93}">
      <dsp:nvSpPr>
        <dsp:cNvPr id="0" name=""/>
        <dsp:cNvSpPr/>
      </dsp:nvSpPr>
      <dsp:spPr>
        <a:xfrm>
          <a:off x="5404693" y="3257670"/>
          <a:ext cx="1961265" cy="1176759"/>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104" tIns="100878" rIns="96104" bIns="100878" numCol="1" spcCol="1270" anchor="ctr" anchorCtr="0">
          <a:noAutofit/>
        </a:bodyPr>
        <a:lstStyle/>
        <a:p>
          <a:pPr lvl="0" algn="ctr" defTabSz="933450" rtl="0">
            <a:lnSpc>
              <a:spcPct val="90000"/>
            </a:lnSpc>
            <a:spcBef>
              <a:spcPct val="0"/>
            </a:spcBef>
            <a:spcAft>
              <a:spcPct val="35000"/>
            </a:spcAft>
          </a:pPr>
          <a:r>
            <a:rPr lang="en-US" sz="2100" kern="1200" dirty="0">
              <a:latin typeface="Walbaum Display"/>
            </a:rPr>
            <a:t>The Appeals Board</a:t>
          </a:r>
          <a:endParaRPr lang="en-US" sz="2100" kern="1200" dirty="0"/>
        </a:p>
      </dsp:txBody>
      <dsp:txXfrm>
        <a:off x="5404693" y="3257670"/>
        <a:ext cx="1961265" cy="1176759"/>
      </dsp:txXfrm>
    </dsp:sp>
    <dsp:sp modelId="{B2DDFB6C-A1D7-4FC8-816C-8F51807D520B}">
      <dsp:nvSpPr>
        <dsp:cNvPr id="0" name=""/>
        <dsp:cNvSpPr/>
      </dsp:nvSpPr>
      <dsp:spPr>
        <a:xfrm>
          <a:off x="579979" y="4885520"/>
          <a:ext cx="1961265" cy="1176759"/>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104" tIns="100878" rIns="96104" bIns="100878" numCol="1" spcCol="1270" anchor="ctr" anchorCtr="0">
          <a:noAutofit/>
        </a:bodyPr>
        <a:lstStyle/>
        <a:p>
          <a:pPr lvl="0" algn="ctr" defTabSz="933450" rtl="0">
            <a:lnSpc>
              <a:spcPct val="90000"/>
            </a:lnSpc>
            <a:spcBef>
              <a:spcPct val="0"/>
            </a:spcBef>
            <a:spcAft>
              <a:spcPct val="35000"/>
            </a:spcAft>
          </a:pPr>
          <a:r>
            <a:rPr lang="en-US" sz="2100" kern="1200" dirty="0">
              <a:latin typeface="Walbaum Display"/>
            </a:rPr>
            <a:t>Conclusion</a:t>
          </a:r>
        </a:p>
      </dsp:txBody>
      <dsp:txXfrm>
        <a:off x="579979" y="4885520"/>
        <a:ext cx="1961265" cy="11767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539320-5A6B-42DA-B631-0B1E6DFA0169}">
      <dsp:nvSpPr>
        <dsp:cNvPr id="0" name=""/>
        <dsp:cNvSpPr/>
      </dsp:nvSpPr>
      <dsp:spPr>
        <a:xfrm>
          <a:off x="874093" y="0"/>
          <a:ext cx="9906398" cy="588745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5A552F-5A76-4A9B-B5DC-A9A3FFCC8E4F}">
      <dsp:nvSpPr>
        <dsp:cNvPr id="0" name=""/>
        <dsp:cNvSpPr/>
      </dsp:nvSpPr>
      <dsp:spPr>
        <a:xfrm>
          <a:off x="995" y="1766235"/>
          <a:ext cx="1596245" cy="235498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en-US" sz="1600" kern="1200" dirty="0"/>
            <a:t>Assess the Situation</a:t>
          </a:r>
        </a:p>
      </dsp:txBody>
      <dsp:txXfrm>
        <a:off x="78917" y="1844157"/>
        <a:ext cx="1440401" cy="2199136"/>
      </dsp:txXfrm>
    </dsp:sp>
    <dsp:sp modelId="{05E2CFA3-59EE-439C-9BBE-A0630F338C06}">
      <dsp:nvSpPr>
        <dsp:cNvPr id="0" name=""/>
        <dsp:cNvSpPr/>
      </dsp:nvSpPr>
      <dsp:spPr>
        <a:xfrm>
          <a:off x="1677053" y="1766235"/>
          <a:ext cx="1596245" cy="2354980"/>
        </a:xfrm>
        <a:prstGeom prst="roundRect">
          <a:avLst/>
        </a:prstGeom>
        <a:solidFill>
          <a:schemeClr val="accent2">
            <a:hueOff val="1282147"/>
            <a:satOff val="1368"/>
            <a:lumOff val="42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t>Evaluate Appropriate Interim Measures</a:t>
          </a:r>
        </a:p>
      </dsp:txBody>
      <dsp:txXfrm>
        <a:off x="1754975" y="1844157"/>
        <a:ext cx="1440401" cy="2199136"/>
      </dsp:txXfrm>
    </dsp:sp>
    <dsp:sp modelId="{C193D6D0-7B2C-403B-9EA8-3FDBD41F6B67}">
      <dsp:nvSpPr>
        <dsp:cNvPr id="0" name=""/>
        <dsp:cNvSpPr/>
      </dsp:nvSpPr>
      <dsp:spPr>
        <a:xfrm>
          <a:off x="3353112" y="1766235"/>
          <a:ext cx="1596245" cy="2354980"/>
        </a:xfrm>
        <a:prstGeom prst="roundRect">
          <a:avLst/>
        </a:prstGeom>
        <a:solidFill>
          <a:schemeClr val="accent2">
            <a:hueOff val="2564293"/>
            <a:satOff val="2735"/>
            <a:lumOff val="85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t>Establish Timelines and Initiate an Investigation</a:t>
          </a:r>
        </a:p>
      </dsp:txBody>
      <dsp:txXfrm>
        <a:off x="3431034" y="1844157"/>
        <a:ext cx="1440401" cy="2199136"/>
      </dsp:txXfrm>
    </dsp:sp>
    <dsp:sp modelId="{E734377D-E689-43F3-8466-3703DFBD9C08}">
      <dsp:nvSpPr>
        <dsp:cNvPr id="0" name=""/>
        <dsp:cNvSpPr/>
      </dsp:nvSpPr>
      <dsp:spPr>
        <a:xfrm>
          <a:off x="5029170" y="1766235"/>
          <a:ext cx="1596245" cy="2354980"/>
        </a:xfrm>
        <a:prstGeom prst="roundRect">
          <a:avLst/>
        </a:prstGeom>
        <a:solidFill>
          <a:schemeClr val="accent2">
            <a:hueOff val="3846440"/>
            <a:satOff val="4103"/>
            <a:lumOff val="1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t>Interview the Complainant, Witnesses, and the Respondent</a:t>
          </a:r>
        </a:p>
      </dsp:txBody>
      <dsp:txXfrm>
        <a:off x="5107092" y="1844157"/>
        <a:ext cx="1440401" cy="2199136"/>
      </dsp:txXfrm>
    </dsp:sp>
    <dsp:sp modelId="{9DD319D1-1244-416F-B02B-A82BC79F4978}">
      <dsp:nvSpPr>
        <dsp:cNvPr id="0" name=""/>
        <dsp:cNvSpPr/>
      </dsp:nvSpPr>
      <dsp:spPr>
        <a:xfrm>
          <a:off x="6705228" y="1766235"/>
          <a:ext cx="1596245" cy="2354980"/>
        </a:xfrm>
        <a:prstGeom prst="roundRect">
          <a:avLst/>
        </a:prstGeom>
        <a:solidFill>
          <a:schemeClr val="accent2">
            <a:hueOff val="5128586"/>
            <a:satOff val="5470"/>
            <a:lumOff val="17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t>Prepare a Summary or Report</a:t>
          </a:r>
        </a:p>
      </dsp:txBody>
      <dsp:txXfrm>
        <a:off x="6783150" y="1844157"/>
        <a:ext cx="1440401" cy="2199136"/>
      </dsp:txXfrm>
    </dsp:sp>
    <dsp:sp modelId="{9DAE5AE1-1623-41C2-B229-0F574618797B}">
      <dsp:nvSpPr>
        <dsp:cNvPr id="0" name=""/>
        <dsp:cNvSpPr/>
      </dsp:nvSpPr>
      <dsp:spPr>
        <a:xfrm>
          <a:off x="8381286" y="1766235"/>
          <a:ext cx="1596245" cy="2354980"/>
        </a:xfrm>
        <a:prstGeom prst="roundRect">
          <a:avLst/>
        </a:prstGeom>
        <a:solidFill>
          <a:schemeClr val="accent2">
            <a:hueOff val="6410733"/>
            <a:satOff val="6838"/>
            <a:lumOff val="212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t>Issue Investigation Findings</a:t>
          </a:r>
        </a:p>
      </dsp:txBody>
      <dsp:txXfrm>
        <a:off x="8459208" y="1844157"/>
        <a:ext cx="1440401" cy="2199136"/>
      </dsp:txXfrm>
    </dsp:sp>
    <dsp:sp modelId="{5638D00A-6488-4582-B3AA-E47772CBA2A5}">
      <dsp:nvSpPr>
        <dsp:cNvPr id="0" name=""/>
        <dsp:cNvSpPr/>
      </dsp:nvSpPr>
      <dsp:spPr>
        <a:xfrm>
          <a:off x="10057344" y="1766235"/>
          <a:ext cx="1596245" cy="2354980"/>
        </a:xfrm>
        <a:prstGeom prst="roundRect">
          <a:avLst/>
        </a:prstGeom>
        <a:solidFill>
          <a:schemeClr val="accent2">
            <a:hueOff val="7692880"/>
            <a:satOff val="8205"/>
            <a:lumOff val="255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t>Keep Records</a:t>
          </a:r>
        </a:p>
      </dsp:txBody>
      <dsp:txXfrm>
        <a:off x="10135266" y="1844157"/>
        <a:ext cx="1440401" cy="2199136"/>
      </dsp:txXfrm>
    </dsp:sp>
  </dsp:spTree>
</dsp:drawing>
</file>

<file path=ppt/diagrams/layout1.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B96B05-CFBA-F241-8972-9BB2472ED0A6}" type="datetimeFigureOut">
              <a:rPr lang="en-US" smtClean="0"/>
              <a:t>8/18/2022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BDCE5C-185E-884D-823B-7396D8FAB788}" type="slidenum">
              <a:rPr lang="en-US" smtClean="0"/>
              <a:t>‹#›</a:t>
            </a:fld>
            <a:endParaRPr lang="en-US" dirty="0"/>
          </a:p>
        </p:txBody>
      </p:sp>
    </p:spTree>
    <p:extLst>
      <p:ext uri="{BB962C8B-B14F-4D97-AF65-F5344CB8AC3E}">
        <p14:creationId xmlns:p14="http://schemas.microsoft.com/office/powerpoint/2010/main" val="3992772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rm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rm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lstStyle/>
          <a:p>
            <a:fld id="{CA6ED94D-7594-8A4E-9630-CC40DC4EC1B9}"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lstStyle/>
          <a:p>
            <a:fld id="{DBA1B0FB-D917-4C8C-928F-313BD683BF39}" type="slidenum">
              <a:rPr lang="en-US" smtClean="0"/>
              <a:t>‹#›</a:t>
            </a:fld>
            <a:endParaRPr lang="en-US" dirty="0"/>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28266902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rm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lstStyle/>
          <a:p>
            <a:fld id="{19AEDCA9-CA6E-3840-AFA6-E083B5C90C37}"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lstStyle/>
          <a:p>
            <a:fld id="{DBA1B0FB-D917-4C8C-928F-313BD683BF39}" type="slidenum">
              <a:rPr lang="en-US" smtClean="0"/>
              <a:t>‹#›</a:t>
            </a:fld>
            <a:endParaRPr lang="en-US" dirty="0"/>
          </a:p>
        </p:txBody>
      </p:sp>
    </p:spTree>
    <p:extLst>
      <p:ext uri="{BB962C8B-B14F-4D97-AF65-F5344CB8AC3E}">
        <p14:creationId xmlns:p14="http://schemas.microsoft.com/office/powerpoint/2010/main" val="3639794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8" name="Group 47">
            <a:extLst>
              <a:ext uri="{FF2B5EF4-FFF2-40B4-BE49-F238E27FC236}">
                <a16:creationId xmlns:a16="http://schemas.microsoft.com/office/drawing/2014/main" id="{4644CBB8-40B8-42F8-9172-07A476341DDA}"/>
              </a:ext>
            </a:extLst>
          </p:cNvPr>
          <p:cNvGrpSpPr/>
          <p:nvPr/>
        </p:nvGrpSpPr>
        <p:grpSpPr>
          <a:xfrm>
            <a:off x="356481" y="879007"/>
            <a:ext cx="734257" cy="760506"/>
            <a:chOff x="5243759" y="1363788"/>
            <a:chExt cx="734257" cy="760506"/>
          </a:xfrm>
        </p:grpSpPr>
        <p:sp>
          <p:nvSpPr>
            <p:cNvPr id="49" name="Freeform 5">
              <a:extLst>
                <a:ext uri="{FF2B5EF4-FFF2-40B4-BE49-F238E27FC236}">
                  <a16:creationId xmlns:a16="http://schemas.microsoft.com/office/drawing/2014/main" id="{35CE073E-302A-4AA7-98C7-8667DDDCFA18}"/>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0" name="Freeform 6">
              <a:extLst>
                <a:ext uri="{FF2B5EF4-FFF2-40B4-BE49-F238E27FC236}">
                  <a16:creationId xmlns:a16="http://schemas.microsoft.com/office/drawing/2014/main" id="{4FD1AE2F-DD70-4E93-B905-E052A23F0B1C}"/>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1" name="Freeform 8">
              <a:extLst>
                <a:ext uri="{FF2B5EF4-FFF2-40B4-BE49-F238E27FC236}">
                  <a16:creationId xmlns:a16="http://schemas.microsoft.com/office/drawing/2014/main" id="{E8D529E5-8838-47F0-98A4-2D46F11E499C}"/>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2" name="Title 1">
            <a:extLst>
              <a:ext uri="{FF2B5EF4-FFF2-40B4-BE49-F238E27FC236}">
                <a16:creationId xmlns:a16="http://schemas.microsoft.com/office/drawing/2014/main" id="{45DA2564-D3DB-48AD-83F0-6CC6B5743960}"/>
              </a:ext>
            </a:extLst>
          </p:cNvPr>
          <p:cNvSpPr>
            <a:spLocks noGrp="1"/>
          </p:cNvSpPr>
          <p:nvPr>
            <p:ph type="title"/>
          </p:nvPr>
        </p:nvSpPr>
        <p:spPr>
          <a:xfrm>
            <a:off x="563563" y="474345"/>
            <a:ext cx="11077574" cy="2954655"/>
          </a:xfrm>
        </p:spPr>
        <p:txBody>
          <a:bodyPr vert="horz" wrap="square" lIns="0" tIns="0" rIns="0" bIns="0" rtlCol="0" anchor="b" anchorCtr="0">
            <a:normAutofit/>
          </a:bodyPr>
          <a:lstStyle>
            <a:lvl1pPr>
              <a:defRPr lang="en-US" sz="6400" dirty="0"/>
            </a:lvl1pPr>
          </a:lstStyle>
          <a:p>
            <a:pPr lvl="0">
              <a:lnSpc>
                <a:spcPct val="100000"/>
              </a:lnSpc>
            </a:pPr>
            <a:r>
              <a:rPr lang="en-US"/>
              <a:t>Click to edit Master title style</a:t>
            </a:r>
            <a:endParaRPr lang="en-US" dirty="0"/>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fld id="{CDC1616D-3246-E54D-8068-2314F5E014FA}"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dirty="0"/>
          </a:p>
        </p:txBody>
      </p:sp>
      <p:sp>
        <p:nvSpPr>
          <p:cNvPr id="3" name="Text Placeholder 2">
            <a:extLst>
              <a:ext uri="{FF2B5EF4-FFF2-40B4-BE49-F238E27FC236}">
                <a16:creationId xmlns:a16="http://schemas.microsoft.com/office/drawing/2014/main" id="{76EEA752-36DA-440B-8747-0EB2914080EE}"/>
              </a:ext>
            </a:extLst>
          </p:cNvPr>
          <p:cNvSpPr>
            <a:spLocks noGrp="1"/>
          </p:cNvSpPr>
          <p:nvPr>
            <p:ph type="body" idx="1"/>
          </p:nvPr>
        </p:nvSpPr>
        <p:spPr>
          <a:xfrm>
            <a:off x="566271" y="3629772"/>
            <a:ext cx="11074866" cy="2678953"/>
          </a:xfrm>
        </p:spPr>
        <p:txBody>
          <a:bodyPr>
            <a:normAutofit/>
          </a:bodyPr>
          <a:lstStyle>
            <a:lvl1pPr marL="0" indent="0">
              <a:lnSpc>
                <a:spcPct val="110000"/>
              </a:lnSpc>
              <a:spcBef>
                <a:spcPts val="0"/>
              </a:spcBef>
              <a:buNone/>
              <a:defRPr sz="2400">
                <a:solidFill>
                  <a:schemeClr val="tx1">
                    <a:alpha val="8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1" name="Freeform: Shape 40">
            <a:extLst>
              <a:ext uri="{FF2B5EF4-FFF2-40B4-BE49-F238E27FC236}">
                <a16:creationId xmlns:a16="http://schemas.microsoft.com/office/drawing/2014/main" id="{0BCC02B0-8581-4752-B7BC-3CE1EF17B9F7}"/>
              </a:ext>
            </a:extLst>
          </p:cNvPr>
          <p:cNvSpPr>
            <a:spLocks noChangeAspect="1"/>
          </p:cNvSpPr>
          <p:nvPr/>
        </p:nvSpPr>
        <p:spPr>
          <a:xfrm rot="18900000">
            <a:off x="11209132" y="4448189"/>
            <a:ext cx="999200" cy="1262947"/>
          </a:xfrm>
          <a:custGeom>
            <a:avLst/>
            <a:gdLst>
              <a:gd name="connsiteX0" fmla="*/ 540000 w 999200"/>
              <a:gd name="connsiteY0" fmla="*/ 0 h 1262947"/>
              <a:gd name="connsiteX1" fmla="*/ 999200 w 999200"/>
              <a:gd name="connsiteY1" fmla="*/ 815317 h 1262947"/>
              <a:gd name="connsiteX2" fmla="*/ 552185 w 999200"/>
              <a:gd name="connsiteY2" fmla="*/ 1262333 h 1262947"/>
              <a:gd name="connsiteX3" fmla="*/ 540000 w 999200"/>
              <a:gd name="connsiteY3" fmla="*/ 1262947 h 1262947"/>
              <a:gd name="connsiteX4" fmla="*/ 0 w 999200"/>
              <a:gd name="connsiteY4" fmla="*/ 992947 h 1262947"/>
              <a:gd name="connsiteX5" fmla="*/ 10971 w 999200"/>
              <a:gd name="connsiteY5" fmla="*/ 938533 h 1262947"/>
              <a:gd name="connsiteX6" fmla="*/ 15626 w 999200"/>
              <a:gd name="connsiteY6" fmla="*/ 931034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9200" h="1262947">
                <a:moveTo>
                  <a:pt x="540000" y="0"/>
                </a:moveTo>
                <a:lnTo>
                  <a:pt x="999200" y="815317"/>
                </a:lnTo>
                <a:lnTo>
                  <a:pt x="552185" y="1262333"/>
                </a:lnTo>
                <a:lnTo>
                  <a:pt x="540000" y="1262947"/>
                </a:lnTo>
                <a:cubicBezTo>
                  <a:pt x="241766" y="1262947"/>
                  <a:pt x="0" y="1142064"/>
                  <a:pt x="0" y="992947"/>
                </a:cubicBezTo>
                <a:cubicBezTo>
                  <a:pt x="0" y="974307"/>
                  <a:pt x="3778" y="956109"/>
                  <a:pt x="10971" y="938533"/>
                </a:cubicBezTo>
                <a:lnTo>
                  <a:pt x="15626" y="931034"/>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254000" dist="101600" dir="42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3" name="Freeform: Shape 42">
            <a:extLst>
              <a:ext uri="{FF2B5EF4-FFF2-40B4-BE49-F238E27FC236}">
                <a16:creationId xmlns:a16="http://schemas.microsoft.com/office/drawing/2014/main" id="{EA0FF4DB-8180-4D26-AEAE-7ECDB670F71D}"/>
              </a:ext>
            </a:extLst>
          </p:cNvPr>
          <p:cNvSpPr/>
          <p:nvPr/>
        </p:nvSpPr>
        <p:spPr>
          <a:xfrm rot="2700000">
            <a:off x="11686937" y="4853516"/>
            <a:ext cx="540000" cy="978284"/>
          </a:xfrm>
          <a:custGeom>
            <a:avLst/>
            <a:gdLst>
              <a:gd name="connsiteX0" fmla="*/ 113288 w 540000"/>
              <a:gd name="connsiteY0" fmla="*/ 0 h 978284"/>
              <a:gd name="connsiteX1" fmla="*/ 539386 w 540000"/>
              <a:gd name="connsiteY1" fmla="*/ 426099 h 978284"/>
              <a:gd name="connsiteX2" fmla="*/ 540000 w 540000"/>
              <a:gd name="connsiteY2" fmla="*/ 438284 h 978284"/>
              <a:gd name="connsiteX3" fmla="*/ 270000 w 540000"/>
              <a:gd name="connsiteY3" fmla="*/ 978284 h 978284"/>
              <a:gd name="connsiteX4" fmla="*/ 0 w 540000"/>
              <a:gd name="connsiteY4" fmla="*/ 438284 h 978284"/>
              <a:gd name="connsiteX5" fmla="*/ 79081 w 540000"/>
              <a:gd name="connsiteY5" fmla="*/ 56446 h 978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978284">
                <a:moveTo>
                  <a:pt x="113288" y="0"/>
                </a:moveTo>
                <a:lnTo>
                  <a:pt x="539386" y="426099"/>
                </a:lnTo>
                <a:lnTo>
                  <a:pt x="540000" y="438284"/>
                </a:lnTo>
                <a:cubicBezTo>
                  <a:pt x="540000" y="736518"/>
                  <a:pt x="419117" y="978284"/>
                  <a:pt x="270000" y="978284"/>
                </a:cubicBezTo>
                <a:cubicBezTo>
                  <a:pt x="120883" y="978284"/>
                  <a:pt x="0" y="736518"/>
                  <a:pt x="0" y="438284"/>
                </a:cubicBezTo>
                <a:cubicBezTo>
                  <a:pt x="0" y="289167"/>
                  <a:pt x="30220" y="154167"/>
                  <a:pt x="79081" y="56446"/>
                </a:cubicBezTo>
                <a:close/>
              </a:path>
            </a:pathLst>
          </a:cu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Tree>
    <p:extLst>
      <p:ext uri="{BB962C8B-B14F-4D97-AF65-F5344CB8AC3E}">
        <p14:creationId xmlns:p14="http://schemas.microsoft.com/office/powerpoint/2010/main" val="1734349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lstStyle/>
          <a:p>
            <a:fld id="{A1E819F6-36BB-6240-8DC7-394F713A1367}" type="datetime2">
              <a:rPr lang="en-US" smtClean="0"/>
              <a:t>Thursday, August 18, 2022</a:t>
            </a:fld>
            <a:endParaRPr lang="en-US" dirty="0"/>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lstStyle/>
          <a:p>
            <a:fld id="{DBA1B0FB-D917-4C8C-928F-313BD683BF39}" type="slidenum">
              <a:rPr lang="en-US" smtClean="0"/>
              <a:t>‹#›</a:t>
            </a:fld>
            <a:endParaRPr lang="en-US" dirty="0"/>
          </a:p>
        </p:txBody>
      </p:sp>
    </p:spTree>
    <p:extLst>
      <p:ext uri="{BB962C8B-B14F-4D97-AF65-F5344CB8AC3E}">
        <p14:creationId xmlns:p14="http://schemas.microsoft.com/office/powerpoint/2010/main" val="3590188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881275"/>
            <a:ext cx="5437186" cy="535354"/>
          </a:xfrm>
        </p:spPr>
        <p:txBody>
          <a:bodyPr anchor="b">
            <a:norm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577270"/>
            <a:ext cx="5429114"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881275"/>
            <a:ext cx="5436392" cy="535354"/>
          </a:xfrm>
        </p:spPr>
        <p:txBody>
          <a:bodyPr vert="horz" wrap="square" lIns="0" tIns="0" rIns="0" bIns="0" rtlCol="0" anchor="b">
            <a:normAutofit/>
          </a:bodyPr>
          <a:lstStyle>
            <a:lvl1pPr>
              <a:defRPr lang="en-US" sz="1400" b="0" cap="all" spc="200" baseline="0" dirty="0">
                <a:solidFill>
                  <a:schemeClr val="tx1"/>
                </a:solidFill>
              </a:defRPr>
            </a:lvl1pPr>
          </a:lstStyle>
          <a:p>
            <a:pPr marL="0" lvl="0" indent="0">
              <a:buNone/>
            </a:pPr>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577270"/>
            <a:ext cx="5436391" cy="35155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lstStyle/>
          <a:p>
            <a:fld id="{A73B5076-C700-A041-A9AA-6BE29508766F}" type="datetime2">
              <a:rPr lang="en-US" smtClean="0"/>
              <a:t>Thursday, August 18, 2022</a:t>
            </a:fld>
            <a:endParaRPr lang="en-US" dirty="0"/>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lstStyle/>
          <a:p>
            <a:fld id="{DBA1B0FB-D917-4C8C-928F-313BD683BF39}" type="slidenum">
              <a:rPr lang="en-US" smtClean="0"/>
              <a:t>‹#›</a:t>
            </a:fld>
            <a:endParaRPr lang="en-US" dirty="0"/>
          </a:p>
        </p:txBody>
      </p:sp>
    </p:spTree>
    <p:extLst>
      <p:ext uri="{BB962C8B-B14F-4D97-AF65-F5344CB8AC3E}">
        <p14:creationId xmlns:p14="http://schemas.microsoft.com/office/powerpoint/2010/main" val="4216270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22053C-0E9C-4159-B7C9-6AB74343918D}"/>
              </a:ext>
            </a:extLst>
          </p:cNvPr>
          <p:cNvSpPr>
            <a:spLocks noGrp="1"/>
          </p:cNvSpPr>
          <p:nvPr>
            <p:ph type="title"/>
          </p:nvPr>
        </p:nvSpPr>
        <p:spPr>
          <a:xfrm>
            <a:off x="3359149" y="550799"/>
            <a:ext cx="8283313" cy="5542025"/>
          </a:xfrm>
        </p:spPr>
        <p:txBody>
          <a:bodyPr vert="horz" wrap="square" lIns="0" tIns="0" rIns="0" bIns="0" rtlCol="0" anchor="ctr" anchorCtr="0">
            <a:normAutofit/>
          </a:bodyPr>
          <a:lstStyle>
            <a:lvl1pPr>
              <a:defRPr lang="en-US" dirty="0"/>
            </a:lvl1pPr>
          </a:lstStyle>
          <a:p>
            <a:pPr lvl="0">
              <a:lnSpc>
                <a:spcPct val="100000"/>
              </a:lnSpc>
            </a:pPr>
            <a:r>
              <a:rPr lang="en-US"/>
              <a:t>Click to edit Master title style</a:t>
            </a:r>
            <a:endParaRPr lang="en-US" dirty="0"/>
          </a:p>
        </p:txBody>
      </p:sp>
      <p:sp>
        <p:nvSpPr>
          <p:cNvPr id="3" name="Date Placeholder 2">
            <a:extLst>
              <a:ext uri="{FF2B5EF4-FFF2-40B4-BE49-F238E27FC236}">
                <a16:creationId xmlns:a16="http://schemas.microsoft.com/office/drawing/2014/main" id="{D4F51F65-E111-4656-83BE-CFCDE2DD6CD6}"/>
              </a:ext>
            </a:extLst>
          </p:cNvPr>
          <p:cNvSpPr>
            <a:spLocks noGrp="1"/>
          </p:cNvSpPr>
          <p:nvPr>
            <p:ph type="dt" sz="half" idx="10"/>
          </p:nvPr>
        </p:nvSpPr>
        <p:spPr/>
        <p:txBody>
          <a:bodyPr/>
          <a:lstStyle/>
          <a:p>
            <a:fld id="{30EEBB67-8DB2-D944-8024-8329F2A05CE7}" type="datetime2">
              <a:rPr lang="en-US" smtClean="0"/>
              <a:t>Thursday, August 18, 2022</a:t>
            </a:fld>
            <a:endParaRPr lang="en-US" dirty="0"/>
          </a:p>
        </p:txBody>
      </p:sp>
      <p:sp>
        <p:nvSpPr>
          <p:cNvPr id="4" name="Footer Placeholder 3">
            <a:extLst>
              <a:ext uri="{FF2B5EF4-FFF2-40B4-BE49-F238E27FC236}">
                <a16:creationId xmlns:a16="http://schemas.microsoft.com/office/drawing/2014/main" id="{F9FF82CB-2D17-4918-821E-485475CF243B}"/>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5" name="Slide Number Placeholder 4">
            <a:extLst>
              <a:ext uri="{FF2B5EF4-FFF2-40B4-BE49-F238E27FC236}">
                <a16:creationId xmlns:a16="http://schemas.microsoft.com/office/drawing/2014/main" id="{7B66589D-A056-4817-AE15-39D87FE13169}"/>
              </a:ext>
            </a:extLst>
          </p:cNvPr>
          <p:cNvSpPr>
            <a:spLocks noGrp="1"/>
          </p:cNvSpPr>
          <p:nvPr>
            <p:ph type="sldNum" sz="quarter" idx="12"/>
          </p:nvPr>
        </p:nvSpPr>
        <p:spPr/>
        <p:txBody>
          <a:bodyPr/>
          <a:lstStyle/>
          <a:p>
            <a:fld id="{DBA1B0FB-D917-4C8C-928F-313BD683BF39}" type="slidenum">
              <a:rPr lang="en-US" smtClean="0"/>
              <a:t>‹#›</a:t>
            </a:fld>
            <a:endParaRPr lang="en-US" dirty="0"/>
          </a:p>
        </p:txBody>
      </p:sp>
      <p:sp>
        <p:nvSpPr>
          <p:cNvPr id="39" name="Freeform: Shape 38">
            <a:extLst>
              <a:ext uri="{FF2B5EF4-FFF2-40B4-BE49-F238E27FC236}">
                <a16:creationId xmlns:a16="http://schemas.microsoft.com/office/drawing/2014/main" id="{E489F067-39E1-4757-BC11-6169A343F2E1}"/>
              </a:ext>
            </a:extLst>
          </p:cNvPr>
          <p:cNvSpPr>
            <a:spLocks noChangeAspect="1"/>
          </p:cNvSpPr>
          <p:nvPr/>
        </p:nvSpPr>
        <p:spPr>
          <a:xfrm rot="18900000" flipV="1">
            <a:off x="-410727" y="3958416"/>
            <a:ext cx="3536330" cy="1853969"/>
          </a:xfrm>
          <a:custGeom>
            <a:avLst/>
            <a:gdLst>
              <a:gd name="connsiteX0" fmla="*/ 3536330 w 3536330"/>
              <a:gd name="connsiteY0" fmla="*/ 1853969 h 1853969"/>
              <a:gd name="connsiteX1" fmla="*/ 1682362 w 3536330"/>
              <a:gd name="connsiteY1" fmla="*/ 0 h 1853969"/>
              <a:gd name="connsiteX2" fmla="*/ 52157 w 3536330"/>
              <a:gd name="connsiteY2" fmla="*/ 970257 h 1853969"/>
              <a:gd name="connsiteX3" fmla="*/ 0 w 3536330"/>
              <a:gd name="connsiteY3" fmla="*/ 1078528 h 1853969"/>
              <a:gd name="connsiteX4" fmla="*/ 757215 w 3536330"/>
              <a:gd name="connsiteY4" fmla="*/ 1835743 h 1853969"/>
              <a:gd name="connsiteX5" fmla="*/ 774211 w 3536330"/>
              <a:gd name="connsiteY5" fmla="*/ 1667149 h 1853969"/>
              <a:gd name="connsiteX6" fmla="*/ 1682362 w 3536330"/>
              <a:gd name="connsiteY6" fmla="*/ 926985 h 1853969"/>
              <a:gd name="connsiteX7" fmla="*/ 2609345 w 3536330"/>
              <a:gd name="connsiteY7" fmla="*/ 1853969 h 185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36330" h="1853969">
                <a:moveTo>
                  <a:pt x="3536330" y="1853969"/>
                </a:moveTo>
                <a:cubicBezTo>
                  <a:pt x="3536330" y="830051"/>
                  <a:pt x="2706280" y="0"/>
                  <a:pt x="1682362" y="0"/>
                </a:cubicBezTo>
                <a:cubicBezTo>
                  <a:pt x="978418" y="0"/>
                  <a:pt x="366107" y="392328"/>
                  <a:pt x="52157" y="970257"/>
                </a:cubicBezTo>
                <a:lnTo>
                  <a:pt x="0" y="1078528"/>
                </a:lnTo>
                <a:lnTo>
                  <a:pt x="757215" y="1835743"/>
                </a:lnTo>
                <a:lnTo>
                  <a:pt x="774211" y="1667149"/>
                </a:lnTo>
                <a:cubicBezTo>
                  <a:pt x="860649" y="1244739"/>
                  <a:pt x="1234397" y="926985"/>
                  <a:pt x="1682362" y="926985"/>
                </a:cubicBezTo>
                <a:cubicBezTo>
                  <a:pt x="2194320" y="926985"/>
                  <a:pt x="2609345" y="1342010"/>
                  <a:pt x="2609345" y="1853969"/>
                </a:cubicBezTo>
                <a:close/>
              </a:path>
            </a:pathLst>
          </a:custGeom>
          <a:gradFill flip="none" rotWithShape="1">
            <a:gsLst>
              <a:gs pos="97000">
                <a:schemeClr val="bg2"/>
              </a:gs>
              <a:gs pos="31000">
                <a:schemeClr val="bg2">
                  <a:lumMod val="90000"/>
                  <a:lumOff val="10000"/>
                </a:schemeClr>
              </a:gs>
            </a:gsLst>
            <a:lin ang="15000000" scaled="0"/>
            <a:tileRect/>
          </a:gradFill>
          <a:ln>
            <a:noFill/>
          </a:ln>
          <a:effectLst>
            <a:innerShdw blurRad="355600" dist="101600" dir="16200000">
              <a:schemeClr val="accent1">
                <a:lumMod val="60000"/>
                <a:lumOff val="40000"/>
                <a:alpha val="8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3" name="Freeform: Shape 32">
            <a:extLst>
              <a:ext uri="{FF2B5EF4-FFF2-40B4-BE49-F238E27FC236}">
                <a16:creationId xmlns:a16="http://schemas.microsoft.com/office/drawing/2014/main" id="{DD231011-607F-42F1-B2D9-2BA8E91CC6AF}"/>
              </a:ext>
            </a:extLst>
          </p:cNvPr>
          <p:cNvSpPr>
            <a:spLocks noChangeAspect="1"/>
          </p:cNvSpPr>
          <p:nvPr/>
        </p:nvSpPr>
        <p:spPr>
          <a:xfrm rot="18900000" flipV="1">
            <a:off x="-481151" y="3649708"/>
            <a:ext cx="3478701" cy="2164843"/>
          </a:xfrm>
          <a:custGeom>
            <a:avLst/>
            <a:gdLst>
              <a:gd name="connsiteX0" fmla="*/ 3478701 w 3478701"/>
              <a:gd name="connsiteY0" fmla="*/ 2164843 h 2164843"/>
              <a:gd name="connsiteX1" fmla="*/ 1624733 w 3478701"/>
              <a:gd name="connsiteY1" fmla="*/ 0 h 2164843"/>
              <a:gd name="connsiteX2" fmla="*/ 87393 w 3478701"/>
              <a:gd name="connsiteY2" fmla="*/ 954459 h 2164843"/>
              <a:gd name="connsiteX3" fmla="*/ 0 w 3478701"/>
              <a:gd name="connsiteY3" fmla="*/ 1122434 h 2164843"/>
              <a:gd name="connsiteX4" fmla="*/ 736015 w 3478701"/>
              <a:gd name="connsiteY4" fmla="*/ 1858449 h 2164843"/>
              <a:gd name="connsiteX5" fmla="*/ 739424 w 3478701"/>
              <a:gd name="connsiteY5" fmla="*/ 1842964 h 2164843"/>
              <a:gd name="connsiteX6" fmla="*/ 1624733 w 3478701"/>
              <a:gd name="connsiteY6" fmla="*/ 1082422 h 2164843"/>
              <a:gd name="connsiteX7" fmla="*/ 2551716 w 3478701"/>
              <a:gd name="connsiteY7" fmla="*/ 2164843 h 2164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8701" h="2164843">
                <a:moveTo>
                  <a:pt x="3478701" y="2164843"/>
                </a:moveTo>
                <a:cubicBezTo>
                  <a:pt x="3478701" y="969234"/>
                  <a:pt x="2648651" y="0"/>
                  <a:pt x="1624733" y="0"/>
                </a:cubicBezTo>
                <a:cubicBezTo>
                  <a:pt x="984784" y="0"/>
                  <a:pt x="420564" y="378607"/>
                  <a:pt x="87393" y="954459"/>
                </a:cubicBezTo>
                <a:lnTo>
                  <a:pt x="0" y="1122434"/>
                </a:lnTo>
                <a:lnTo>
                  <a:pt x="736015" y="1858449"/>
                </a:lnTo>
                <a:lnTo>
                  <a:pt x="739424" y="1842964"/>
                </a:lnTo>
                <a:cubicBezTo>
                  <a:pt x="856791" y="1402344"/>
                  <a:pt x="1208766" y="1082422"/>
                  <a:pt x="1624733" y="1082422"/>
                </a:cubicBezTo>
                <a:cubicBezTo>
                  <a:pt x="2136692" y="1082422"/>
                  <a:pt x="2551716" y="1567038"/>
                  <a:pt x="2551716" y="2164843"/>
                </a:cubicBezTo>
                <a:close/>
              </a:path>
            </a:pathLst>
          </a:custGeom>
          <a:solidFill>
            <a:schemeClr val="bg2">
              <a:lumMod val="50000"/>
              <a:lumOff val="50000"/>
              <a:alpha val="40000"/>
            </a:schemeClr>
          </a:solidFill>
          <a:ln>
            <a:noFill/>
          </a:ln>
          <a:effectLst>
            <a:softEdge rad="3810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Oval 23">
            <a:extLst>
              <a:ext uri="{FF2B5EF4-FFF2-40B4-BE49-F238E27FC236}">
                <a16:creationId xmlns:a16="http://schemas.microsoft.com/office/drawing/2014/main" id="{EC472EFA-56B5-4A41-8D4B-E9F37727F34D}"/>
              </a:ext>
            </a:extLst>
          </p:cNvPr>
          <p:cNvSpPr/>
          <p:nvPr/>
        </p:nvSpPr>
        <p:spPr>
          <a:xfrm rot="13500000" flipV="1">
            <a:off x="1512277" y="2840042"/>
            <a:ext cx="214196" cy="933178"/>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2" name="Oval 41">
            <a:extLst>
              <a:ext uri="{FF2B5EF4-FFF2-40B4-BE49-F238E27FC236}">
                <a16:creationId xmlns:a16="http://schemas.microsoft.com/office/drawing/2014/main" id="{33781B6C-21AD-489D-A3CB-522BB2AC543F}"/>
              </a:ext>
            </a:extLst>
          </p:cNvPr>
          <p:cNvSpPr>
            <a:spLocks noChangeAspect="1"/>
          </p:cNvSpPr>
          <p:nvPr/>
        </p:nvSpPr>
        <p:spPr>
          <a:xfrm>
            <a:off x="1780661" y="385236"/>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51" name="Group 50">
            <a:extLst>
              <a:ext uri="{FF2B5EF4-FFF2-40B4-BE49-F238E27FC236}">
                <a16:creationId xmlns:a16="http://schemas.microsoft.com/office/drawing/2014/main" id="{01AD5B80-530E-44CD-8D4A-2796FB214CBF}"/>
              </a:ext>
            </a:extLst>
          </p:cNvPr>
          <p:cNvGrpSpPr/>
          <p:nvPr/>
        </p:nvGrpSpPr>
        <p:grpSpPr>
          <a:xfrm>
            <a:off x="623181" y="1514007"/>
            <a:ext cx="734257" cy="760506"/>
            <a:chOff x="5243759" y="1363788"/>
            <a:chExt cx="734257" cy="760506"/>
          </a:xfrm>
        </p:grpSpPr>
        <p:sp>
          <p:nvSpPr>
            <p:cNvPr id="52" name="Freeform 5">
              <a:extLst>
                <a:ext uri="{FF2B5EF4-FFF2-40B4-BE49-F238E27FC236}">
                  <a16:creationId xmlns:a16="http://schemas.microsoft.com/office/drawing/2014/main" id="{2F746AA8-9050-4515-9B17-BC850368529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3" name="Freeform 6">
              <a:extLst>
                <a:ext uri="{FF2B5EF4-FFF2-40B4-BE49-F238E27FC236}">
                  <a16:creationId xmlns:a16="http://schemas.microsoft.com/office/drawing/2014/main" id="{23EC1AC3-1698-46D5-80B7-F22F15E1A5E4}"/>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4" name="Freeform 8">
              <a:extLst>
                <a:ext uri="{FF2B5EF4-FFF2-40B4-BE49-F238E27FC236}">
                  <a16:creationId xmlns:a16="http://schemas.microsoft.com/office/drawing/2014/main" id="{73766156-553C-46EB-93FA-4F37CC0FF5CF}"/>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2084895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lstStyle/>
          <a:p>
            <a:fld id="{B27AC2D7-7F14-BA49-B780-FB6D7AF361A6}" type="datetime2">
              <a:rPr lang="en-US" smtClean="0"/>
              <a:t>Thursday, August 18, 2022</a:t>
            </a:fld>
            <a:endParaRPr lang="en-US" dirty="0"/>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lstStyle/>
          <a:p>
            <a:fld id="{DBA1B0FB-D917-4C8C-928F-313BD683BF39}" type="slidenum">
              <a:rPr lang="en-US" smtClean="0"/>
              <a:t>‹#›</a:t>
            </a:fld>
            <a:endParaRPr lang="en-US" dirty="0"/>
          </a:p>
        </p:txBody>
      </p:sp>
    </p:spTree>
    <p:extLst>
      <p:ext uri="{BB962C8B-B14F-4D97-AF65-F5344CB8AC3E}">
        <p14:creationId xmlns:p14="http://schemas.microsoft.com/office/powerpoint/2010/main" val="36376696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rm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lstStyle/>
          <a:p>
            <a:fld id="{99DD3BF0-B207-7D4D-8105-39A6FCE31CF2}" type="datetime2">
              <a:rPr lang="en-US" smtClean="0"/>
              <a:t>Thursday, August 18, 2022</a:t>
            </a:fld>
            <a:endParaRPr lang="en-US" dirty="0"/>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lstStyle/>
          <a:p>
            <a:fld id="{DBA1B0FB-D917-4C8C-928F-313BD683BF39}" type="slidenum">
              <a:rPr lang="en-US" smtClean="0"/>
              <a:t>‹#›</a:t>
            </a:fld>
            <a:endParaRPr lang="en-US" dirty="0"/>
          </a:p>
        </p:txBody>
      </p:sp>
    </p:spTree>
    <p:extLst>
      <p:ext uri="{BB962C8B-B14F-4D97-AF65-F5344CB8AC3E}">
        <p14:creationId xmlns:p14="http://schemas.microsoft.com/office/powerpoint/2010/main" val="3169205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F98F1FBA-F8BB-42CF-8B3E-D19AAFEE96C1}"/>
              </a:ext>
            </a:extLst>
          </p:cNvPr>
          <p:cNvGrpSpPr/>
          <p:nvPr/>
        </p:nvGrpSpPr>
        <p:grpSpPr>
          <a:xfrm>
            <a:off x="334964" y="5115518"/>
            <a:ext cx="734257" cy="760506"/>
            <a:chOff x="5243759" y="1363788"/>
            <a:chExt cx="734257" cy="760506"/>
          </a:xfrm>
        </p:grpSpPr>
        <p:sp>
          <p:nvSpPr>
            <p:cNvPr id="18" name="Freeform 5">
              <a:extLst>
                <a:ext uri="{FF2B5EF4-FFF2-40B4-BE49-F238E27FC236}">
                  <a16:creationId xmlns:a16="http://schemas.microsoft.com/office/drawing/2014/main" id="{60EE09DD-C3DB-4266-BCC3-A765CFFBF379}"/>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9" name="Freeform 6">
              <a:extLst>
                <a:ext uri="{FF2B5EF4-FFF2-40B4-BE49-F238E27FC236}">
                  <a16:creationId xmlns:a16="http://schemas.microsoft.com/office/drawing/2014/main" id="{5F301FE0-96DC-4EFB-BBEE-AED762C337C9}"/>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0" name="Freeform 8">
              <a:extLst>
                <a:ext uri="{FF2B5EF4-FFF2-40B4-BE49-F238E27FC236}">
                  <a16:creationId xmlns:a16="http://schemas.microsoft.com/office/drawing/2014/main" id="{3BEAD276-8850-4C0C-9777-8537000D522A}"/>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2" name="Title 1">
            <a:extLst>
              <a:ext uri="{FF2B5EF4-FFF2-40B4-BE49-F238E27FC236}">
                <a16:creationId xmlns:a16="http://schemas.microsoft.com/office/drawing/2014/main" id="{4E5EE0A0-B07E-479B-9684-4BD09FA4376C}"/>
              </a:ext>
            </a:extLst>
          </p:cNvPr>
          <p:cNvSpPr>
            <a:spLocks noGrp="1"/>
          </p:cNvSpPr>
          <p:nvPr>
            <p:ph type="title"/>
          </p:nvPr>
        </p:nvSpPr>
        <p:spPr>
          <a:xfrm>
            <a:off x="550863" y="575409"/>
            <a:ext cx="4500562" cy="984885"/>
          </a:xfrm>
        </p:spPr>
        <p:txBody>
          <a:bodyPr vert="horz" wrap="square" lIns="0" tIns="0" rIns="0" bIns="0" rtlCol="0" anchor="t" anchorCtr="0">
            <a:normAutofit/>
          </a:bodyPr>
          <a:lstStyle>
            <a:lvl1pPr>
              <a:defRPr lang="en-US" sz="3200" dirty="0"/>
            </a:lvl1pPr>
          </a:lstStyle>
          <a:p>
            <a:pPr lvl="0">
              <a:lnSpc>
                <a:spcPct val="100000"/>
              </a:lnSpc>
            </a:pPr>
            <a:r>
              <a:rPr lang="en-US"/>
              <a:t>Click to edit Master title style</a:t>
            </a:r>
            <a:endParaRPr lang="en-US" dirty="0"/>
          </a:p>
        </p:txBody>
      </p:sp>
      <p:sp>
        <p:nvSpPr>
          <p:cNvPr id="3" name="Picture Placeholder 2">
            <a:extLst>
              <a:ext uri="{FF2B5EF4-FFF2-40B4-BE49-F238E27FC236}">
                <a16:creationId xmlns:a16="http://schemas.microsoft.com/office/drawing/2014/main" id="{C11893A9-3462-4F51-83AE-5D2F124B985F}"/>
              </a:ext>
            </a:extLst>
          </p:cNvPr>
          <p:cNvSpPr>
            <a:spLocks noGrp="1"/>
          </p:cNvSpPr>
          <p:nvPr>
            <p:ph type="pic" idx="1"/>
          </p:nvPr>
        </p:nvSpPr>
        <p:spPr>
          <a:xfrm>
            <a:off x="5267324" y="575409"/>
            <a:ext cx="6373813" cy="5733316"/>
          </a:xfrm>
        </p:spPr>
        <p:txBody>
          <a:bodyPr>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BA9240C-79C0-4A88-A476-725DE1B9C28F}"/>
              </a:ext>
            </a:extLst>
          </p:cNvPr>
          <p:cNvSpPr>
            <a:spLocks noGrp="1"/>
          </p:cNvSpPr>
          <p:nvPr>
            <p:ph type="body" sz="half" idx="2"/>
          </p:nvPr>
        </p:nvSpPr>
        <p:spPr>
          <a:xfrm>
            <a:off x="550863" y="1776195"/>
            <a:ext cx="4500562" cy="4532530"/>
          </a:xfrm>
        </p:spPr>
        <p:txBody>
          <a:bodyPr anchor="t" anchorCtr="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lstStyle/>
          <a:p>
            <a:fld id="{CE8D1985-2F13-754A-AE92-53249F6D58D8}" type="datetime2">
              <a:rPr lang="en-US" smtClean="0"/>
              <a:t>Thursday, August 18, 2022</a:t>
            </a:fld>
            <a:endParaRPr lang="en-US" dirty="0"/>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lstStyle/>
          <a:p>
            <a:fld id="{DBA1B0FB-D917-4C8C-928F-313BD683BF39}" type="slidenum">
              <a:rPr lang="en-US" smtClean="0"/>
              <a:t>‹#›</a:t>
            </a:fld>
            <a:endParaRPr lang="en-US" dirty="0"/>
          </a:p>
        </p:txBody>
      </p:sp>
    </p:spTree>
    <p:extLst>
      <p:ext uri="{BB962C8B-B14F-4D97-AF65-F5344CB8AC3E}">
        <p14:creationId xmlns:p14="http://schemas.microsoft.com/office/powerpoint/2010/main" val="8616878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79361-B9A1-48F2-9473-23DE30E2D151}"/>
              </a:ext>
            </a:extLst>
          </p:cNvPr>
          <p:cNvSpPr>
            <a:spLocks noGrp="1"/>
          </p:cNvSpPr>
          <p:nvPr>
            <p:ph type="title"/>
          </p:nvPr>
        </p:nvSpPr>
        <p:spPr>
          <a:xfrm>
            <a:off x="550862" y="503906"/>
            <a:ext cx="11090275" cy="1333057"/>
          </a:xfrm>
        </p:spPr>
        <p:txBody>
          <a:bodyPr vert="horz" wrap="square" lIns="0" tIns="0" rIns="0" bIns="0" rtlCol="0" anchor="t" anchorCtr="0">
            <a:normAutofit/>
          </a:bodyPr>
          <a:lstStyle>
            <a:lvl1pPr>
              <a:defRPr lang="en-US" dirty="0"/>
            </a:lvl1pPr>
          </a:lstStyle>
          <a:p>
            <a:pPr lvl="0"/>
            <a:r>
              <a:rPr lang="en-US"/>
              <a:t>Click to edit Master title style</a:t>
            </a:r>
            <a:endParaRPr lang="en-US" dirty="0"/>
          </a:p>
        </p:txBody>
      </p:sp>
      <p:sp>
        <p:nvSpPr>
          <p:cNvPr id="3" name="Vertical Text Placeholder 2">
            <a:extLst>
              <a:ext uri="{FF2B5EF4-FFF2-40B4-BE49-F238E27FC236}">
                <a16:creationId xmlns:a16="http://schemas.microsoft.com/office/drawing/2014/main" id="{FD986779-C2F3-447D-85F7-F6B0E2C97DC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lstStyle/>
          <a:p>
            <a:fld id="{A163957F-9D98-4B40-967E-BD2761E4832F}"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lstStyle/>
          <a:p>
            <a:fld id="{DBA1B0FB-D917-4C8C-928F-313BD683BF39}" type="slidenum">
              <a:rPr lang="en-US" smtClean="0"/>
              <a:t>‹#›</a:t>
            </a:fld>
            <a:endParaRPr lang="en-US" dirty="0"/>
          </a:p>
        </p:txBody>
      </p:sp>
    </p:spTree>
    <p:extLst>
      <p:ext uri="{BB962C8B-B14F-4D97-AF65-F5344CB8AC3E}">
        <p14:creationId xmlns:p14="http://schemas.microsoft.com/office/powerpoint/2010/main" val="341814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E56583A-514F-4632-820D-E7EE236A465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173CBBB-7DDC-4437-8C7D-22A1C35202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C69EBF-DA20-4024-8006-B158D571E08E}"/>
              </a:ext>
            </a:extLst>
          </p:cNvPr>
          <p:cNvSpPr>
            <a:spLocks noGrp="1"/>
          </p:cNvSpPr>
          <p:nvPr>
            <p:ph type="dt" sz="half" idx="10"/>
          </p:nvPr>
        </p:nvSpPr>
        <p:spPr/>
        <p:txBody>
          <a:bodyPr/>
          <a:lstStyle/>
          <a:p>
            <a:fld id="{DB0D35BA-F4C6-1D43-9156-1BA6C7FC5064}"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ADBAC8B9-14B5-4DF1-994D-AB47DB3BA0C5}"/>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C7876582-5F9B-4F5E-AAD5-D608CB68EA3D}"/>
              </a:ext>
            </a:extLst>
          </p:cNvPr>
          <p:cNvSpPr>
            <a:spLocks noGrp="1"/>
          </p:cNvSpPr>
          <p:nvPr>
            <p:ph type="sldNum" sz="quarter" idx="12"/>
          </p:nvPr>
        </p:nvSpPr>
        <p:spPr/>
        <p:txBody>
          <a:bodyPr/>
          <a:lstStyle/>
          <a:p>
            <a:fld id="{DBA1B0FB-D917-4C8C-928F-313BD683BF39}" type="slidenum">
              <a:rPr lang="en-US" smtClean="0"/>
              <a:t>‹#›</a:t>
            </a:fld>
            <a:endParaRPr lang="en-US" dirty="0"/>
          </a:p>
        </p:txBody>
      </p:sp>
    </p:spTree>
    <p:extLst>
      <p:ext uri="{BB962C8B-B14F-4D97-AF65-F5344CB8AC3E}">
        <p14:creationId xmlns:p14="http://schemas.microsoft.com/office/powerpoint/2010/main" val="1217479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nd Content 0">
    <p:bg>
      <p:bgPr>
        <a:solidFill>
          <a:srgbClr val="212121"/>
        </a:solidFill>
        <a:effectLst/>
      </p:bgPr>
    </p:bg>
    <p:spTree>
      <p:nvGrpSpPr>
        <p:cNvPr id="1" name=""/>
        <p:cNvGrpSpPr/>
        <p:nvPr/>
      </p:nvGrpSpPr>
      <p:grpSpPr>
        <a:xfrm>
          <a:off x="0" y="0"/>
          <a:ext cx="0" cy="0"/>
          <a:chOff x="0" y="0"/>
          <a:chExt cx="0" cy="0"/>
        </a:xfrm>
      </p:grpSpPr>
      <p:grpSp>
        <p:nvGrpSpPr>
          <p:cNvPr id="49" name="Group 6"/>
          <p:cNvGrpSpPr/>
          <p:nvPr/>
        </p:nvGrpSpPr>
        <p:grpSpPr>
          <a:xfrm>
            <a:off x="150812" y="0"/>
            <a:ext cx="2436814" cy="6858001"/>
            <a:chOff x="0" y="0"/>
            <a:chExt cx="2436813" cy="6858000"/>
          </a:xfrm>
        </p:grpSpPr>
        <p:sp>
          <p:nvSpPr>
            <p:cNvPr id="43" name="Freeform 6"/>
            <p:cNvSpPr/>
            <p:nvPr/>
          </p:nvSpPr>
          <p:spPr>
            <a:xfrm>
              <a:off x="306388" y="0"/>
              <a:ext cx="1122364" cy="5329238"/>
            </a:xfrm>
            <a:custGeom>
              <a:avLst/>
              <a:gdLst/>
              <a:ahLst/>
              <a:cxnLst>
                <a:cxn ang="0">
                  <a:pos x="wd2" y="hd2"/>
                </a:cxn>
                <a:cxn ang="5400000">
                  <a:pos x="wd2" y="hd2"/>
                </a:cxn>
                <a:cxn ang="10800000">
                  <a:pos x="wd2" y="hd2"/>
                </a:cxn>
                <a:cxn ang="16200000">
                  <a:pos x="wd2" y="hd2"/>
                </a:cxn>
              </a:cxnLst>
              <a:rect l="0" t="0" r="r" b="b"/>
              <a:pathLst>
                <a:path w="21600" h="21600" extrusionOk="0">
                  <a:moveTo>
                    <a:pt x="0" y="21426"/>
                  </a:moveTo>
                  <a:lnTo>
                    <a:pt x="4766" y="21600"/>
                  </a:lnTo>
                  <a:lnTo>
                    <a:pt x="21600" y="0"/>
                  </a:lnTo>
                  <a:lnTo>
                    <a:pt x="16712" y="0"/>
                  </a:lnTo>
                  <a:lnTo>
                    <a:pt x="0" y="21426"/>
                  </a:lnTo>
                  <a:close/>
                </a:path>
              </a:pathLst>
            </a:custGeom>
            <a:solidFill>
              <a:schemeClr val="accent1"/>
            </a:solidFill>
            <a:ln w="12700" cap="flat">
              <a:noFill/>
              <a:miter lim="400000"/>
            </a:ln>
            <a:effectLst/>
          </p:spPr>
          <p:txBody>
            <a:bodyPr wrap="square" lIns="45719" tIns="45719" rIns="45719" bIns="45719" numCol="1" anchor="t">
              <a:noAutofit/>
            </a:bodyPr>
            <a:lstStyle/>
            <a:p>
              <a:pPr>
                <a:defRPr>
                  <a:solidFill>
                    <a:srgbClr val="FFFFFF"/>
                  </a:solidFill>
                </a:defRPr>
              </a:pPr>
              <a:endParaRPr dirty="0"/>
            </a:p>
          </p:txBody>
        </p:sp>
        <p:sp>
          <p:nvSpPr>
            <p:cNvPr id="44" name="Freeform 7"/>
            <p:cNvSpPr/>
            <p:nvPr/>
          </p:nvSpPr>
          <p:spPr>
            <a:xfrm>
              <a:off x="0" y="0"/>
              <a:ext cx="1117601" cy="52768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722" y="0"/>
                  </a:lnTo>
                  <a:lnTo>
                    <a:pt x="0" y="21444"/>
                  </a:lnTo>
                  <a:lnTo>
                    <a:pt x="4817" y="21600"/>
                  </a:lnTo>
                  <a:lnTo>
                    <a:pt x="21600" y="0"/>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defRPr>
              </a:pPr>
              <a:endParaRPr dirty="0"/>
            </a:p>
          </p:txBody>
        </p:sp>
        <p:sp>
          <p:nvSpPr>
            <p:cNvPr id="45" name="Freeform 8"/>
            <p:cNvSpPr/>
            <p:nvPr/>
          </p:nvSpPr>
          <p:spPr>
            <a:xfrm>
              <a:off x="0" y="5238749"/>
              <a:ext cx="1228726" cy="16192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651" y="21600"/>
                  </a:lnTo>
                  <a:lnTo>
                    <a:pt x="21600" y="21600"/>
                  </a:lnTo>
                  <a:lnTo>
                    <a:pt x="0" y="0"/>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defRPr>
              </a:pPr>
              <a:endParaRPr dirty="0"/>
            </a:p>
          </p:txBody>
        </p:sp>
        <p:sp>
          <p:nvSpPr>
            <p:cNvPr id="46" name="Freeform 9"/>
            <p:cNvSpPr/>
            <p:nvPr/>
          </p:nvSpPr>
          <p:spPr>
            <a:xfrm>
              <a:off x="306388" y="5291137"/>
              <a:ext cx="1495426" cy="15668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43" y="21600"/>
                  </a:lnTo>
                  <a:lnTo>
                    <a:pt x="21600" y="21600"/>
                  </a:lnTo>
                  <a:lnTo>
                    <a:pt x="0" y="0"/>
                  </a:lnTo>
                  <a:close/>
                </a:path>
              </a:pathLst>
            </a:custGeom>
            <a:solidFill>
              <a:srgbClr val="0C5A82"/>
            </a:solidFill>
            <a:ln w="12700" cap="flat">
              <a:noFill/>
              <a:miter lim="400000"/>
            </a:ln>
            <a:effectLst/>
          </p:spPr>
          <p:txBody>
            <a:bodyPr wrap="square" lIns="45719" tIns="45719" rIns="45719" bIns="45719" numCol="1" anchor="t">
              <a:noAutofit/>
            </a:bodyPr>
            <a:lstStyle/>
            <a:p>
              <a:pPr>
                <a:defRPr>
                  <a:solidFill>
                    <a:srgbClr val="FFFFFF"/>
                  </a:solidFill>
                </a:defRPr>
              </a:pPr>
              <a:endParaRPr dirty="0"/>
            </a:p>
          </p:txBody>
        </p:sp>
        <p:sp>
          <p:nvSpPr>
            <p:cNvPr id="47" name="Freeform 10"/>
            <p:cNvSpPr/>
            <p:nvPr/>
          </p:nvSpPr>
          <p:spPr>
            <a:xfrm>
              <a:off x="306388" y="5286374"/>
              <a:ext cx="2130426" cy="1571626"/>
            </a:xfrm>
            <a:custGeom>
              <a:avLst/>
              <a:gdLst/>
              <a:ahLst/>
              <a:cxnLst>
                <a:cxn ang="0">
                  <a:pos x="wd2" y="hd2"/>
                </a:cxn>
                <a:cxn ang="5400000">
                  <a:pos x="wd2" y="hd2"/>
                </a:cxn>
                <a:cxn ang="10800000">
                  <a:pos x="wd2" y="hd2"/>
                </a:cxn>
                <a:cxn ang="16200000">
                  <a:pos x="wd2" y="hd2"/>
                </a:cxn>
              </a:cxnLst>
              <a:rect l="0" t="0" r="r" b="b"/>
              <a:pathLst>
                <a:path w="21600" h="21600" extrusionOk="0">
                  <a:moveTo>
                    <a:pt x="0" y="65"/>
                  </a:moveTo>
                  <a:lnTo>
                    <a:pt x="15162" y="21600"/>
                  </a:lnTo>
                  <a:lnTo>
                    <a:pt x="21600" y="21600"/>
                  </a:lnTo>
                  <a:lnTo>
                    <a:pt x="2511" y="589"/>
                  </a:lnTo>
                  <a:lnTo>
                    <a:pt x="0" y="0"/>
                  </a:lnTo>
                  <a:lnTo>
                    <a:pt x="0" y="65"/>
                  </a:lnTo>
                  <a:close/>
                </a:path>
              </a:pathLst>
            </a:custGeom>
            <a:solidFill>
              <a:srgbClr val="1287C3"/>
            </a:solidFill>
            <a:ln w="12700" cap="flat">
              <a:noFill/>
              <a:miter lim="400000"/>
            </a:ln>
            <a:effectLst/>
          </p:spPr>
          <p:txBody>
            <a:bodyPr wrap="square" lIns="45719" tIns="45719" rIns="45719" bIns="45719" numCol="1" anchor="t">
              <a:noAutofit/>
            </a:bodyPr>
            <a:lstStyle/>
            <a:p>
              <a:pPr>
                <a:defRPr>
                  <a:solidFill>
                    <a:srgbClr val="FFFFFF"/>
                  </a:solidFill>
                </a:defRPr>
              </a:pPr>
              <a:endParaRPr dirty="0"/>
            </a:p>
          </p:txBody>
        </p:sp>
        <p:sp>
          <p:nvSpPr>
            <p:cNvPr id="48" name="Freeform 11"/>
            <p:cNvSpPr/>
            <p:nvPr/>
          </p:nvSpPr>
          <p:spPr>
            <a:xfrm>
              <a:off x="0" y="5238749"/>
              <a:ext cx="1695451" cy="161925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3721" y="1271"/>
                  </a:lnTo>
                  <a:lnTo>
                    <a:pt x="3115" y="572"/>
                  </a:lnTo>
                  <a:lnTo>
                    <a:pt x="3175" y="572"/>
                  </a:lnTo>
                  <a:lnTo>
                    <a:pt x="3175" y="508"/>
                  </a:lnTo>
                  <a:lnTo>
                    <a:pt x="3115" y="508"/>
                  </a:lnTo>
                  <a:lnTo>
                    <a:pt x="0" y="0"/>
                  </a:lnTo>
                  <a:lnTo>
                    <a:pt x="15654" y="21600"/>
                  </a:lnTo>
                  <a:lnTo>
                    <a:pt x="21600" y="21600"/>
                  </a:lnTo>
                  <a:close/>
                </a:path>
              </a:pathLst>
            </a:custGeom>
            <a:solidFill>
              <a:srgbClr val="FFFFFF"/>
            </a:solidFill>
            <a:ln w="12700" cap="flat">
              <a:noFill/>
              <a:miter lim="400000"/>
            </a:ln>
            <a:effectLst/>
          </p:spPr>
          <p:txBody>
            <a:bodyPr wrap="square" lIns="45719" tIns="45719" rIns="45719" bIns="45719" numCol="1" anchor="t">
              <a:noAutofit/>
            </a:bodyPr>
            <a:lstStyle/>
            <a:p>
              <a:pPr>
                <a:defRPr>
                  <a:solidFill>
                    <a:srgbClr val="FFFFFF"/>
                  </a:solidFill>
                </a:defRPr>
              </a:pPr>
              <a:endParaRPr dirty="0"/>
            </a:p>
          </p:txBody>
        </p:sp>
      </p:grpSp>
      <p:sp>
        <p:nvSpPr>
          <p:cNvPr id="50" name="Title Text"/>
          <p:cNvSpPr txBox="1">
            <a:spLocks noGrp="1"/>
          </p:cNvSpPr>
          <p:nvPr>
            <p:ph type="title"/>
          </p:nvPr>
        </p:nvSpPr>
        <p:spPr>
          <a:prstGeom prst="rect">
            <a:avLst/>
          </a:prstGeom>
        </p:spPr>
        <p:txBody>
          <a:bodyPr/>
          <a:lstStyle>
            <a:lvl1pPr>
              <a:defRPr>
                <a:solidFill>
                  <a:srgbClr val="FFFFFF"/>
                </a:solidFill>
              </a:defRPr>
            </a:lvl1pPr>
          </a:lstStyle>
          <a:p>
            <a:r>
              <a:t>Title Text</a:t>
            </a:r>
          </a:p>
        </p:txBody>
      </p:sp>
      <p:sp>
        <p:nvSpPr>
          <p:cNvPr id="51" name="Body Level One…"/>
          <p:cNvSpPr txBox="1">
            <a:spLocks noGrp="1"/>
          </p:cNvSpPr>
          <p:nvPr>
            <p:ph type="body" sz="half" idx="1"/>
          </p:nvPr>
        </p:nvSpPr>
        <p:spPr>
          <a:xfrm>
            <a:off x="1484309" y="2666999"/>
            <a:ext cx="10018715" cy="3124201"/>
          </a:xfrm>
          <a:prstGeom prst="rect">
            <a:avLst/>
          </a:prstGeom>
        </p:spPr>
        <p:txBody>
          <a:bodyPr/>
          <a:lstStyle>
            <a:lvl1pPr>
              <a:defRPr>
                <a:solidFill>
                  <a:srgbClr val="FFFFFF"/>
                </a:solidFill>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2" name="Slide Number"/>
          <p:cNvSpPr txBox="1">
            <a:spLocks noGrp="1"/>
          </p:cNvSpPr>
          <p:nvPr>
            <p:ph type="sldNum" sz="quarter" idx="2"/>
          </p:nvPr>
        </p:nvSpPr>
        <p:spPr>
          <a:xfrm>
            <a:off x="11271883" y="5934123"/>
            <a:ext cx="231141" cy="231141"/>
          </a:xfrm>
          <a:prstGeom prst="rect">
            <a:avLst/>
          </a:prstGeom>
        </p:spPr>
        <p:txBody>
          <a:bodyPr/>
          <a:lstStyle>
            <a:lvl1pPr>
              <a:defRPr>
                <a:solidFill>
                  <a:srgbClr val="FFFFFF"/>
                </a:solidFill>
              </a:defRPr>
            </a:lvl1pPr>
          </a:lstStyle>
          <a:p>
            <a:fld id="{86CB4B4D-7CA3-9044-876B-883B54F8677D}" type="slidenum">
              <a:rPr/>
              <a:t>‹#›</a:t>
            </a:fld>
            <a:endParaRPr dirty="0"/>
          </a:p>
        </p:txBody>
      </p:sp>
    </p:spTree>
    <p:extLst>
      <p:ext uri="{BB962C8B-B14F-4D97-AF65-F5344CB8AC3E}">
        <p14:creationId xmlns:p14="http://schemas.microsoft.com/office/powerpoint/2010/main" val="170743574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832F6631-71E3-294C-90F6-0F0BBF459344}"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1491628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B7F0C357-3EDF-534C-B244-A19CAE85DAE8}"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2825423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1A07A0C2-6616-0047-9A71-FBA8E79E7125}"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3617364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E9EE7EBC-AA4D-FD4F-A8ED-50C96D08A578}" type="datetime2">
              <a:rPr lang="en-US" smtClean="0"/>
              <a:t>Thursday, August 18, 2022</a:t>
            </a:fld>
            <a:endParaRPr lang="en-US" dirty="0"/>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695974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81519575-CA0F-D34A-897C-75A82E7631F4}" type="datetime2">
              <a:rPr lang="en-US" smtClean="0"/>
              <a:t>Thursday, August 18, 2022</a:t>
            </a:fld>
            <a:endParaRPr lang="en-US" dirty="0"/>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38542279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E1A48F62-B7AD-E64A-82C1-9AA24AA06D25}" type="datetime2">
              <a:rPr lang="en-US" smtClean="0"/>
              <a:t>Thursday, August 18, 2022</a:t>
            </a:fld>
            <a:endParaRPr lang="en-US" dirty="0"/>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952446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1AF870B7-AAD4-DF4E-9809-3D9174B161D2}" type="datetime2">
              <a:rPr lang="en-US" smtClean="0"/>
              <a:t>Thursday, August 18, 2022</a:t>
            </a:fld>
            <a:endParaRPr lang="en-US" dirty="0"/>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22685895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dirty="0"/>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B9307E30-8D0A-384D-88F1-55EB80A630BF}" type="datetime2">
              <a:rPr lang="en-US" smtClean="0"/>
              <a:t>Thursday, August 18, 2022</a:t>
            </a:fld>
            <a:endParaRPr lang="en-US" dirty="0"/>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24202815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dirty="0">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9A4406F5-8AC0-4640-994E-A92037977CB7}" type="datetime2">
              <a:rPr lang="en-US" smtClean="0"/>
              <a:t>Thursday, August 18, 2022</a:t>
            </a:fld>
            <a:endParaRPr lang="en-US" dirty="0"/>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r>
              <a:rPr lang="en-US"/>
              <a:t>2022 Copyright The Law Office of Lisa Gordon Stella PLLC</a:t>
            </a:r>
            <a:endParaRPr lang="en-US" dirty="0"/>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27615011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B253EA31-D97F-F448-9090-FD6733BF2CBF}" type="datetime2">
              <a:rPr lang="en-US" smtClean="0"/>
              <a:t>Thursday, August 18, 2022</a:t>
            </a:fld>
            <a:endParaRPr lang="en-US" dirty="0"/>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40644947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56ADE705-08EF-1C4F-9226-252D03502FC8}"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1985174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289A952C-F5D4-FE46-B2F0-70B6DEE143CC}"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dirty="0"/>
          </a:p>
        </p:txBody>
      </p:sp>
    </p:spTree>
    <p:extLst>
      <p:ext uri="{BB962C8B-B14F-4D97-AF65-F5344CB8AC3E}">
        <p14:creationId xmlns:p14="http://schemas.microsoft.com/office/powerpoint/2010/main" val="1755512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rm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fld id="{041B935E-FB9F-CF47-B552-FDBD19CEB814}"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alpha val="80000"/>
                  </a:schemeClr>
                </a:solidFill>
              </a:defRPr>
            </a:lvl1p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alpha val="80000"/>
                  </a:schemeClr>
                </a:solidFill>
              </a:defRPr>
            </a:lvl1pPr>
          </a:lstStyle>
          <a:p>
            <a:fld id="{DBA1B0FB-D917-4C8C-928F-313BD683BF39}" type="slidenum">
              <a:rPr lang="en-US" smtClean="0"/>
              <a:pPr/>
              <a:t>‹#›</a:t>
            </a:fld>
            <a:endParaRPr lang="en-US" dirty="0"/>
          </a:p>
        </p:txBody>
      </p:sp>
    </p:spTree>
    <p:extLst>
      <p:ext uri="{BB962C8B-B14F-4D97-AF65-F5344CB8AC3E}">
        <p14:creationId xmlns:p14="http://schemas.microsoft.com/office/powerpoint/2010/main" val="758532461"/>
      </p:ext>
    </p:extLst>
  </p:cSld>
  <p:clrMap bg1="dk1" tx1="lt1" bg2="dk2" tx2="lt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77" r:id="rId5"/>
    <p:sldLayoutId id="2147483778" r:id="rId6"/>
    <p:sldLayoutId id="2147483779" r:id="rId7"/>
    <p:sldLayoutId id="2147483780" r:id="rId8"/>
    <p:sldLayoutId id="2147483781" r:id="rId9"/>
    <p:sldLayoutId id="2147483782" r:id="rId10"/>
    <p:sldLayoutId id="2147483783" r:id="rId11"/>
    <p:sldLayoutId id="2147483789" r:id="rId12"/>
  </p:sldLayoutIdLst>
  <p:hf sldNum="0" hdr="0" dt="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4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6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C2D89F-FB39-8C4D-90E4-5F8939D4804B}" type="datetime2">
              <a:rPr lang="en-US" smtClean="0"/>
              <a:t>Thursday, August 18, 2022</a:t>
            </a:fld>
            <a:endParaRPr lang="en-US" dirty="0"/>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2022 Copyright The Law Office of Lisa Gordon Stella PLLC</a:t>
            </a:r>
            <a:endParaRPr lang="en-US" dirty="0"/>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dirty="0"/>
          </a:p>
        </p:txBody>
      </p:sp>
    </p:spTree>
    <p:extLst>
      <p:ext uri="{BB962C8B-B14F-4D97-AF65-F5344CB8AC3E}">
        <p14:creationId xmlns:p14="http://schemas.microsoft.com/office/powerpoint/2010/main" val="3806526147"/>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1" r:id="rId6"/>
    <p:sldLayoutId id="2147483726" r:id="rId7"/>
    <p:sldLayoutId id="2147483727" r:id="rId8"/>
    <p:sldLayoutId id="2147483728" r:id="rId9"/>
    <p:sldLayoutId id="2147483729" r:id="rId10"/>
    <p:sldLayoutId id="2147483730" r:id="rId11"/>
    <p:sldLayoutId id="2147483732" r:id="rId12"/>
  </p:sldLayoutIdLst>
  <p:hf sldNum="0" hdr="0" dt="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Lisa.Stella@me.com"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www.lgstellalaw.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1DB043B4-68C6-45B9-82AC-A5800EADB8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3">
            <a:extLst>
              <a:ext uri="{FF2B5EF4-FFF2-40B4-BE49-F238E27FC236}">
                <a16:creationId xmlns:a16="http://schemas.microsoft.com/office/drawing/2014/main" id="{DE820C0E-4851-4FED-AAF8-A27A514E7B5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71963"/>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9" name="Rectangle 38">
            <a:extLst>
              <a:ext uri="{FF2B5EF4-FFF2-40B4-BE49-F238E27FC236}">
                <a16:creationId xmlns:a16="http://schemas.microsoft.com/office/drawing/2014/main" id="{3C64A91D-E535-4C24-A0E3-96A3810E3FD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26FC4867-BA3E-4F8E-AB23-684F34DF3D3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92000" y="-3"/>
            <a:ext cx="9000000" cy="6857998"/>
          </a:xfrm>
          <a:prstGeom prst="rect">
            <a:avLst/>
          </a:prstGeom>
          <a:gradFill flip="none" rotWithShape="1">
            <a:gsLst>
              <a:gs pos="50000">
                <a:schemeClr val="bg2">
                  <a:alpha val="60000"/>
                </a:schemeClr>
              </a:gs>
              <a:gs pos="0">
                <a:schemeClr val="bg2">
                  <a:alpha val="0"/>
                </a:schemeClr>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203951" y="549275"/>
            <a:ext cx="5437187" cy="2986234"/>
          </a:xfrm>
        </p:spPr>
        <p:txBody>
          <a:bodyPr vert="horz" lIns="0" tIns="0" rIns="0" bIns="0" rtlCol="0" anchor="b" anchorCtr="0">
            <a:normAutofit/>
          </a:bodyPr>
          <a:lstStyle/>
          <a:p>
            <a:pPr algn="r"/>
            <a:r>
              <a:rPr lang="en-US" kern="1200" dirty="0">
                <a:latin typeface="+mj-lt"/>
                <a:ea typeface="+mj-ea"/>
                <a:cs typeface="+mj-cs"/>
              </a:rPr>
              <a:t>Title IX </a:t>
            </a:r>
            <a:r>
              <a:rPr lang="en-US" dirty="0"/>
              <a:t>Compliance</a:t>
            </a:r>
            <a:r>
              <a:rPr lang="en-US" kern="1200" dirty="0">
                <a:latin typeface="+mj-lt"/>
                <a:ea typeface="+mj-ea"/>
                <a:cs typeface="+mj-cs"/>
              </a:rPr>
              <a:t>: a New Road Map</a:t>
            </a:r>
            <a:endParaRPr lang="en-US" dirty="0">
              <a:ea typeface="+mj-ea"/>
              <a:cs typeface="+mj-cs"/>
            </a:endParaRPr>
          </a:p>
        </p:txBody>
      </p:sp>
      <p:sp>
        <p:nvSpPr>
          <p:cNvPr id="3" name="Subtitle 2"/>
          <p:cNvSpPr>
            <a:spLocks noGrp="1"/>
          </p:cNvSpPr>
          <p:nvPr>
            <p:ph type="subTitle" idx="1"/>
          </p:nvPr>
        </p:nvSpPr>
        <p:spPr>
          <a:xfrm>
            <a:off x="6203951" y="4164037"/>
            <a:ext cx="5437187" cy="2343175"/>
          </a:xfrm>
        </p:spPr>
        <p:txBody>
          <a:bodyPr vert="horz" wrap="square" lIns="0" tIns="0" rIns="0" bIns="0" rtlCol="0" anchor="t">
            <a:normAutofit/>
          </a:bodyPr>
          <a:lstStyle/>
          <a:p>
            <a:pPr algn="r">
              <a:lnSpc>
                <a:spcPct val="90000"/>
              </a:lnSpc>
              <a:spcBef>
                <a:spcPts val="0"/>
              </a:spcBef>
            </a:pPr>
            <a:r>
              <a:rPr lang="en-US" sz="1700" dirty="0">
                <a:solidFill>
                  <a:schemeClr val="tx1">
                    <a:alpha val="60000"/>
                  </a:schemeClr>
                </a:solidFill>
              </a:rPr>
              <a:t>Presented by:  Lisa Gordon Stella, Esq.</a:t>
            </a:r>
          </a:p>
          <a:p>
            <a:pPr algn="r">
              <a:lnSpc>
                <a:spcPct val="90000"/>
              </a:lnSpc>
              <a:spcBef>
                <a:spcPts val="0"/>
              </a:spcBef>
            </a:pPr>
            <a:r>
              <a:rPr lang="en-US" sz="1700" dirty="0">
                <a:solidFill>
                  <a:schemeClr val="tx1">
                    <a:alpha val="60000"/>
                  </a:schemeClr>
                </a:solidFill>
                <a:hlinkClick r:id="rId3">
                  <a:extLst>
                    <a:ext uri="{A12FA001-AC4F-418D-AE19-62706E023703}">
                      <ahyp:hlinkClr xmlns:ahyp="http://schemas.microsoft.com/office/drawing/2018/hyperlinkcolor" xmlns="" val="tx"/>
                    </a:ext>
                  </a:extLst>
                </a:hlinkClick>
              </a:rPr>
              <a:t>Lisa@lgstellaLaw.com</a:t>
            </a:r>
            <a:endParaRPr lang="en-US" sz="1700" dirty="0">
              <a:solidFill>
                <a:schemeClr val="tx1">
                  <a:alpha val="60000"/>
                </a:schemeClr>
              </a:solidFill>
            </a:endParaRPr>
          </a:p>
          <a:p>
            <a:pPr algn="r">
              <a:lnSpc>
                <a:spcPct val="90000"/>
              </a:lnSpc>
              <a:spcBef>
                <a:spcPts val="0"/>
              </a:spcBef>
            </a:pPr>
            <a:r>
              <a:rPr lang="en-US" sz="1700" b="1" dirty="0">
                <a:solidFill>
                  <a:schemeClr val="tx1">
                    <a:alpha val="60000"/>
                  </a:schemeClr>
                </a:solidFill>
              </a:rPr>
              <a:t>(919)274-5719</a:t>
            </a:r>
            <a:endParaRPr lang="en-US" sz="1700" dirty="0">
              <a:solidFill>
                <a:schemeClr val="tx1">
                  <a:alpha val="60000"/>
                </a:schemeClr>
              </a:solidFill>
            </a:endParaRPr>
          </a:p>
          <a:p>
            <a:pPr algn="r">
              <a:lnSpc>
                <a:spcPct val="90000"/>
              </a:lnSpc>
              <a:spcBef>
                <a:spcPts val="0"/>
              </a:spcBef>
            </a:pPr>
            <a:r>
              <a:rPr lang="en-US" sz="1700" dirty="0">
                <a:solidFill>
                  <a:schemeClr val="tx1">
                    <a:alpha val="60000"/>
                  </a:schemeClr>
                </a:solidFill>
                <a:hlinkClick r:id="rId4">
                  <a:extLst>
                    <a:ext uri="{A12FA001-AC4F-418D-AE19-62706E023703}">
                      <ahyp:hlinkClr xmlns:ahyp="http://schemas.microsoft.com/office/drawing/2018/hyperlinkcolor" xmlns="" val="tx"/>
                    </a:ext>
                  </a:extLst>
                </a:hlinkClick>
              </a:rPr>
              <a:t>www.lgstellalaw.com</a:t>
            </a:r>
            <a:endParaRPr lang="en-US" sz="1700" dirty="0">
              <a:solidFill>
                <a:schemeClr val="tx1">
                  <a:alpha val="60000"/>
                </a:schemeClr>
              </a:solidFill>
            </a:endParaRPr>
          </a:p>
          <a:p>
            <a:pPr algn="r">
              <a:lnSpc>
                <a:spcPct val="90000"/>
              </a:lnSpc>
              <a:spcBef>
                <a:spcPts val="0"/>
              </a:spcBef>
            </a:pPr>
            <a:r>
              <a:rPr lang="en-US" sz="1700" dirty="0">
                <a:solidFill>
                  <a:schemeClr val="tx1">
                    <a:alpha val="60000"/>
                  </a:schemeClr>
                </a:solidFill>
              </a:rPr>
              <a:t>August 19, 2022</a:t>
            </a:r>
          </a:p>
          <a:p>
            <a:pPr indent="-228600" algn="r">
              <a:lnSpc>
                <a:spcPct val="90000"/>
              </a:lnSpc>
              <a:buFont typeface="Arial" panose="020B0604020202020204" pitchFamily="34" charset="0"/>
              <a:buChar char="•"/>
            </a:pPr>
            <a:endParaRPr lang="en-US" sz="1700" dirty="0">
              <a:solidFill>
                <a:schemeClr val="tx1">
                  <a:alpha val="60000"/>
                </a:schemeClr>
              </a:solidFill>
            </a:endParaRPr>
          </a:p>
        </p:txBody>
      </p:sp>
      <p:sp>
        <p:nvSpPr>
          <p:cNvPr id="4" name="Footer Placeholder 3">
            <a:extLst>
              <a:ext uri="{FF2B5EF4-FFF2-40B4-BE49-F238E27FC236}">
                <a16:creationId xmlns:a16="http://schemas.microsoft.com/office/drawing/2014/main" id="{4AC9D9D9-D618-CB4A-A1AD-84D30ED7A94B}"/>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FD0F7-FA3C-D345-9CB5-8109E91910DD}"/>
              </a:ext>
            </a:extLst>
          </p:cNvPr>
          <p:cNvSpPr>
            <a:spLocks noGrp="1"/>
          </p:cNvSpPr>
          <p:nvPr>
            <p:ph type="title"/>
          </p:nvPr>
        </p:nvSpPr>
        <p:spPr/>
        <p:txBody>
          <a:bodyPr/>
          <a:lstStyle/>
          <a:p>
            <a:pPr algn="ctr"/>
            <a:r>
              <a:rPr lang="en-US" dirty="0"/>
              <a:t>Housekeeping</a:t>
            </a:r>
          </a:p>
        </p:txBody>
      </p:sp>
      <p:sp>
        <p:nvSpPr>
          <p:cNvPr id="3" name="Content Placeholder 2">
            <a:extLst>
              <a:ext uri="{FF2B5EF4-FFF2-40B4-BE49-F238E27FC236}">
                <a16:creationId xmlns:a16="http://schemas.microsoft.com/office/drawing/2014/main" id="{2877406A-3554-FE49-8ADB-6CBEF473C62C}"/>
              </a:ext>
            </a:extLst>
          </p:cNvPr>
          <p:cNvSpPr>
            <a:spLocks noGrp="1"/>
          </p:cNvSpPr>
          <p:nvPr>
            <p:ph idx="1"/>
          </p:nvPr>
        </p:nvSpPr>
        <p:spPr/>
        <p:txBody>
          <a:bodyPr/>
          <a:lstStyle/>
          <a:p>
            <a:r>
              <a:rPr lang="en-US" dirty="0"/>
              <a:t>Consult with your legal counsel regarding how best to address a specific situation </a:t>
            </a:r>
          </a:p>
          <a:p>
            <a:r>
              <a:rPr lang="en-US" dirty="0"/>
              <a:t>You will receive a copy of the slides </a:t>
            </a:r>
          </a:p>
          <a:p>
            <a:r>
              <a:rPr lang="en-US" dirty="0"/>
              <a:t>Questions are encouraged</a:t>
            </a:r>
          </a:p>
          <a:p>
            <a:endParaRPr lang="en-US" dirty="0"/>
          </a:p>
        </p:txBody>
      </p:sp>
      <p:sp>
        <p:nvSpPr>
          <p:cNvPr id="4" name="Footer Placeholder 3">
            <a:extLst>
              <a:ext uri="{FF2B5EF4-FFF2-40B4-BE49-F238E27FC236}">
                <a16:creationId xmlns:a16="http://schemas.microsoft.com/office/drawing/2014/main" id="{D0957AFF-D064-5742-9B41-232F9B1C3B02}"/>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722417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E332-5F22-4BFA-882F-BDDC9BA10B05}"/>
              </a:ext>
            </a:extLst>
          </p:cNvPr>
          <p:cNvSpPr>
            <a:spLocks noGrp="1"/>
          </p:cNvSpPr>
          <p:nvPr>
            <p:ph type="title"/>
          </p:nvPr>
        </p:nvSpPr>
        <p:spPr/>
        <p:txBody>
          <a:bodyPr/>
          <a:lstStyle/>
          <a:p>
            <a:pPr algn="ctr"/>
            <a:r>
              <a:rPr lang="en-US" dirty="0"/>
              <a:t>Objectives</a:t>
            </a:r>
          </a:p>
        </p:txBody>
      </p:sp>
      <p:sp>
        <p:nvSpPr>
          <p:cNvPr id="3" name="Content Placeholder 2">
            <a:extLst>
              <a:ext uri="{FF2B5EF4-FFF2-40B4-BE49-F238E27FC236}">
                <a16:creationId xmlns:a16="http://schemas.microsoft.com/office/drawing/2014/main" id="{92B0CB01-A718-498F-BD31-17F791234789}"/>
              </a:ext>
            </a:extLst>
          </p:cNvPr>
          <p:cNvSpPr>
            <a:spLocks noGrp="1"/>
          </p:cNvSpPr>
          <p:nvPr>
            <p:ph idx="1"/>
          </p:nvPr>
        </p:nvSpPr>
        <p:spPr>
          <a:xfrm>
            <a:off x="550863" y="1527717"/>
            <a:ext cx="11090274" cy="5027828"/>
          </a:xfrm>
        </p:spPr>
        <p:txBody>
          <a:bodyPr vert="horz" wrap="square" lIns="0" tIns="0" rIns="0" bIns="0" rtlCol="0" anchor="t">
            <a:noAutofit/>
          </a:bodyPr>
          <a:lstStyle/>
          <a:p>
            <a:endParaRPr lang="en-US" sz="2000" dirty="0">
              <a:solidFill>
                <a:srgbClr val="FFFFFF"/>
              </a:solidFill>
            </a:endParaRPr>
          </a:p>
          <a:p>
            <a:pPr marL="914400" lvl="1" indent="-457200">
              <a:buFont typeface="+mj-lt"/>
              <a:buAutoNum type="arabicPeriod"/>
            </a:pPr>
            <a:r>
              <a:rPr lang="en-US" sz="2400" dirty="0">
                <a:solidFill>
                  <a:srgbClr val="FFFFFF"/>
                </a:solidFill>
              </a:rPr>
              <a:t>Outline responsibilities under Title IX</a:t>
            </a:r>
          </a:p>
          <a:p>
            <a:pPr marL="914400" lvl="1" indent="-457200">
              <a:buFont typeface="+mj-lt"/>
              <a:buAutoNum type="arabicPeriod"/>
            </a:pPr>
            <a:r>
              <a:rPr lang="en-US" sz="2400" dirty="0">
                <a:solidFill>
                  <a:srgbClr val="FFFFFF"/>
                </a:solidFill>
              </a:rPr>
              <a:t>Role of Title IX Team</a:t>
            </a:r>
          </a:p>
          <a:p>
            <a:pPr lvl="2"/>
            <a:r>
              <a:rPr lang="en-US" sz="2400" dirty="0">
                <a:solidFill>
                  <a:srgbClr val="FFFFFF"/>
                </a:solidFill>
              </a:rPr>
              <a:t>Coordinator</a:t>
            </a:r>
          </a:p>
          <a:p>
            <a:pPr lvl="2"/>
            <a:r>
              <a:rPr lang="en-US" sz="2400" dirty="0">
                <a:solidFill>
                  <a:srgbClr val="FFFFFF"/>
                </a:solidFill>
              </a:rPr>
              <a:t>Investigator</a:t>
            </a:r>
          </a:p>
          <a:p>
            <a:pPr lvl="2"/>
            <a:r>
              <a:rPr lang="en-US" sz="2400" dirty="0">
                <a:solidFill>
                  <a:srgbClr val="FFFFFF"/>
                </a:solidFill>
              </a:rPr>
              <a:t>Decisionmaker</a:t>
            </a:r>
          </a:p>
          <a:p>
            <a:pPr lvl="2"/>
            <a:r>
              <a:rPr lang="en-US" sz="2400" dirty="0">
                <a:solidFill>
                  <a:srgbClr val="FFFFFF"/>
                </a:solidFill>
              </a:rPr>
              <a:t>Appeals Panel</a:t>
            </a:r>
          </a:p>
          <a:p>
            <a:pPr marL="914400" lvl="1" indent="-457200">
              <a:buFont typeface="+mj-lt"/>
              <a:buAutoNum type="arabicPeriod"/>
            </a:pPr>
            <a:r>
              <a:rPr lang="en-US" sz="2400" dirty="0">
                <a:solidFill>
                  <a:srgbClr val="FFFFFF"/>
                </a:solidFill>
              </a:rPr>
              <a:t>Assembling your Team</a:t>
            </a:r>
          </a:p>
          <a:p>
            <a:pPr marL="914400" lvl="1" indent="-457200">
              <a:buFont typeface="+mj-lt"/>
              <a:buAutoNum type="arabicPeriod"/>
            </a:pPr>
            <a:r>
              <a:rPr lang="en-US" sz="2400" dirty="0">
                <a:solidFill>
                  <a:srgbClr val="FFFFFF"/>
                </a:solidFill>
              </a:rPr>
              <a:t>Understanding Title IX Process</a:t>
            </a:r>
          </a:p>
        </p:txBody>
      </p:sp>
      <p:sp>
        <p:nvSpPr>
          <p:cNvPr id="4" name="Footer Placeholder 3">
            <a:extLst>
              <a:ext uri="{FF2B5EF4-FFF2-40B4-BE49-F238E27FC236}">
                <a16:creationId xmlns:a16="http://schemas.microsoft.com/office/drawing/2014/main" id="{2477FE0E-08C4-A24B-AD0F-750C72C90D81}"/>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5483847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0B7752B-728D-4CA3-8923-C4F7F77029E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5A9216-9ABB-4AA2-BAEB-722CCE3003E3}"/>
              </a:ext>
            </a:extLst>
          </p:cNvPr>
          <p:cNvSpPr>
            <a:spLocks noGrp="1"/>
          </p:cNvSpPr>
          <p:nvPr>
            <p:ph type="title"/>
          </p:nvPr>
        </p:nvSpPr>
        <p:spPr>
          <a:xfrm>
            <a:off x="379142" y="1536867"/>
            <a:ext cx="4851588" cy="3779838"/>
          </a:xfrm>
        </p:spPr>
        <p:txBody>
          <a:bodyPr anchor="ctr">
            <a:normAutofit/>
          </a:bodyPr>
          <a:lstStyle/>
          <a:p>
            <a:r>
              <a:rPr lang="en-US" sz="6400" dirty="0"/>
              <a:t>Roadmap</a:t>
            </a:r>
          </a:p>
        </p:txBody>
      </p:sp>
      <p:graphicFrame>
        <p:nvGraphicFramePr>
          <p:cNvPr id="4" name="Diagram 4">
            <a:extLst>
              <a:ext uri="{FF2B5EF4-FFF2-40B4-BE49-F238E27FC236}">
                <a16:creationId xmlns:a16="http://schemas.microsoft.com/office/drawing/2014/main" id="{BC5D5F8F-1B1F-4884-BA44-6BCE71426D7E}"/>
              </a:ext>
            </a:extLst>
          </p:cNvPr>
          <p:cNvGraphicFramePr>
            <a:graphicFrameLocks noGrp="1"/>
          </p:cNvGraphicFramePr>
          <p:nvPr>
            <p:ph idx="1"/>
            <p:extLst>
              <p:ext uri="{D42A27DB-BD31-4B8C-83A1-F6EECF244321}">
                <p14:modId xmlns:p14="http://schemas.microsoft.com/office/powerpoint/2010/main" val="2783311891"/>
              </p:ext>
            </p:extLst>
          </p:nvPr>
        </p:nvGraphicFramePr>
        <p:xfrm>
          <a:off x="4024063" y="461044"/>
          <a:ext cx="7945939" cy="6064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24B3611A-B3D3-1E43-A38E-3C07ECE70994}"/>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9050313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B8E69-0E5F-4F6C-9816-15B1190F00F7}"/>
              </a:ext>
            </a:extLst>
          </p:cNvPr>
          <p:cNvSpPr>
            <a:spLocks noGrp="1"/>
          </p:cNvSpPr>
          <p:nvPr>
            <p:ph type="title"/>
          </p:nvPr>
        </p:nvSpPr>
        <p:spPr>
          <a:xfrm>
            <a:off x="4446586" y="185739"/>
            <a:ext cx="7345891" cy="687098"/>
          </a:xfrm>
        </p:spPr>
        <p:txBody>
          <a:bodyPr>
            <a:normAutofit/>
          </a:bodyPr>
          <a:lstStyle/>
          <a:p>
            <a:r>
              <a:rPr lang="en-US" dirty="0"/>
              <a:t>Introduction to Title IX</a:t>
            </a:r>
          </a:p>
        </p:txBody>
      </p:sp>
      <p:pic>
        <p:nvPicPr>
          <p:cNvPr id="7" name="Picture 7" descr="A person sitting at a table&#10;&#10;Description generated with very high confidence">
            <a:extLst>
              <a:ext uri="{FF2B5EF4-FFF2-40B4-BE49-F238E27FC236}">
                <a16:creationId xmlns:a16="http://schemas.microsoft.com/office/drawing/2014/main" id="{30387221-12FA-4F82-92AB-0B5C5AB5877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a:extLst>
              <a:ext uri="{FF2B5EF4-FFF2-40B4-BE49-F238E27FC236}">
                <a16:creationId xmlns:a16="http://schemas.microsoft.com/office/drawing/2014/main" id="{0BFAAB82-3CD9-4300-ACCC-295EB915409A}"/>
              </a:ext>
            </a:extLst>
          </p:cNvPr>
          <p:cNvSpPr>
            <a:spLocks noGrp="1"/>
          </p:cNvSpPr>
          <p:nvPr>
            <p:ph idx="1"/>
          </p:nvPr>
        </p:nvSpPr>
        <p:spPr>
          <a:xfrm>
            <a:off x="4133321" y="3158837"/>
            <a:ext cx="7659156" cy="1953490"/>
          </a:xfrm>
        </p:spPr>
        <p:txBody>
          <a:bodyPr vert="horz" lIns="91440" tIns="45720" rIns="91440" bIns="45720" rtlCol="0" anchor="ctr">
            <a:noAutofit/>
          </a:bodyPr>
          <a:lstStyle/>
          <a:p>
            <a:pPr marL="0" indent="0">
              <a:lnSpc>
                <a:spcPct val="90000"/>
              </a:lnSpc>
              <a:buNone/>
            </a:pPr>
            <a:endParaRPr lang="en-US" dirty="0">
              <a:ea typeface="+mn-lt"/>
              <a:cs typeface="+mn-lt"/>
            </a:endParaRPr>
          </a:p>
          <a:p>
            <a:pPr>
              <a:lnSpc>
                <a:spcPct val="90000"/>
              </a:lnSpc>
            </a:pPr>
            <a:r>
              <a:rPr lang="en-US" dirty="0">
                <a:ea typeface="+mn-lt"/>
                <a:cs typeface="+mn-lt"/>
              </a:rPr>
              <a:t>Title IX was passed in 1972 and states: </a:t>
            </a:r>
            <a:r>
              <a:rPr lang="en-US" dirty="0"/>
              <a:t>"No person in the United States shall, on the basis of sex, be excluded from participation in, be denied the benefits of, or be subjected to discrimination under any education program or activity receiving Federal financial assistance.” (includes gender)</a:t>
            </a:r>
          </a:p>
          <a:p>
            <a:pPr>
              <a:lnSpc>
                <a:spcPct val="90000"/>
              </a:lnSpc>
            </a:pPr>
            <a:r>
              <a:rPr lang="en-US" dirty="0">
                <a:ea typeface="+mn-lt"/>
                <a:cs typeface="+mn-lt"/>
              </a:rPr>
              <a:t>The </a:t>
            </a:r>
            <a:r>
              <a:rPr lang="en-US" b="1" dirty="0">
                <a:ea typeface="+mn-lt"/>
                <a:cs typeface="+mn-lt"/>
              </a:rPr>
              <a:t>US Department of Education (DOE)</a:t>
            </a:r>
            <a:r>
              <a:rPr lang="en-US" dirty="0">
                <a:ea typeface="+mn-lt"/>
                <a:cs typeface="+mn-lt"/>
              </a:rPr>
              <a:t> is the administrative agency empowered by Congress to interpret Title IX  (i.e. issue regulations)</a:t>
            </a:r>
          </a:p>
          <a:p>
            <a:pPr>
              <a:lnSpc>
                <a:spcPct val="90000"/>
              </a:lnSpc>
            </a:pPr>
            <a:r>
              <a:rPr lang="en-US" dirty="0">
                <a:ea typeface="+mn-lt"/>
                <a:cs typeface="+mn-lt"/>
              </a:rPr>
              <a:t>The DOE issued a series of </a:t>
            </a:r>
            <a:r>
              <a:rPr lang="en-US" b="1" dirty="0">
                <a:ea typeface="+mn-lt"/>
                <a:cs typeface="+mn-lt"/>
              </a:rPr>
              <a:t>guidance documents:</a:t>
            </a:r>
            <a:r>
              <a:rPr lang="en-US" dirty="0">
                <a:ea typeface="+mn-lt"/>
                <a:cs typeface="+mn-lt"/>
              </a:rPr>
              <a:t> that sex discrimination includes sexual harassment, which in turn includes sexual assault, and that schools must address those offenses as a matter of sex equality</a:t>
            </a:r>
            <a:endParaRPr lang="en-US" dirty="0"/>
          </a:p>
          <a:p>
            <a:pPr>
              <a:lnSpc>
                <a:spcPct val="90000"/>
              </a:lnSpc>
            </a:pPr>
            <a:r>
              <a:rPr lang="en-US" dirty="0"/>
              <a:t>Now Former-Secretary of Education Betsy DeVos and the DOE released new Title IX regulations on May 6, which will went into effect on </a:t>
            </a:r>
            <a:r>
              <a:rPr lang="en-US" b="1" dirty="0"/>
              <a:t>August 14, 2020.</a:t>
            </a:r>
            <a:endParaRPr lang="en-US" dirty="0"/>
          </a:p>
          <a:p>
            <a:pPr>
              <a:lnSpc>
                <a:spcPct val="90000"/>
              </a:lnSpc>
            </a:pPr>
            <a:endParaRPr lang="en-US" sz="2000" dirty="0"/>
          </a:p>
          <a:p>
            <a:pPr>
              <a:lnSpc>
                <a:spcPct val="90000"/>
              </a:lnSpc>
            </a:pPr>
            <a:endParaRPr lang="en-US" sz="2000" dirty="0"/>
          </a:p>
          <a:p>
            <a:pPr>
              <a:lnSpc>
                <a:spcPct val="90000"/>
              </a:lnSpc>
            </a:pPr>
            <a:endParaRPr lang="en-US" sz="2000" dirty="0"/>
          </a:p>
        </p:txBody>
      </p:sp>
      <p:sp>
        <p:nvSpPr>
          <p:cNvPr id="4" name="Footer Placeholder 3">
            <a:extLst>
              <a:ext uri="{FF2B5EF4-FFF2-40B4-BE49-F238E27FC236}">
                <a16:creationId xmlns:a16="http://schemas.microsoft.com/office/drawing/2014/main" id="{3385FD6E-EFF2-D64C-9D2C-9971119D526D}"/>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214786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6" name="Rectangle 8">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314777-1473-4238-B95D-90D7C241EDB6}"/>
              </a:ext>
            </a:extLst>
          </p:cNvPr>
          <p:cNvSpPr>
            <a:spLocks noGrp="1"/>
          </p:cNvSpPr>
          <p:nvPr>
            <p:ph type="title"/>
          </p:nvPr>
        </p:nvSpPr>
        <p:spPr>
          <a:xfrm>
            <a:off x="390442" y="268538"/>
            <a:ext cx="10979732" cy="738550"/>
          </a:xfrm>
        </p:spPr>
        <p:txBody>
          <a:bodyPr wrap="square" anchor="b">
            <a:normAutofit/>
          </a:bodyPr>
          <a:lstStyle/>
          <a:p>
            <a:pPr algn="ctr"/>
            <a:r>
              <a:rPr lang="en-US" dirty="0"/>
              <a:t>Training Requirement</a:t>
            </a:r>
          </a:p>
        </p:txBody>
      </p:sp>
      <p:sp>
        <p:nvSpPr>
          <p:cNvPr id="3" name="Content Placeholder 2">
            <a:extLst>
              <a:ext uri="{FF2B5EF4-FFF2-40B4-BE49-F238E27FC236}">
                <a16:creationId xmlns:a16="http://schemas.microsoft.com/office/drawing/2014/main" id="{526395B3-A3D3-4709-B074-619E220C10A4}"/>
              </a:ext>
            </a:extLst>
          </p:cNvPr>
          <p:cNvSpPr>
            <a:spLocks noGrp="1"/>
          </p:cNvSpPr>
          <p:nvPr>
            <p:ph idx="1"/>
          </p:nvPr>
        </p:nvSpPr>
        <p:spPr>
          <a:xfrm>
            <a:off x="390442" y="1241538"/>
            <a:ext cx="5012071" cy="5476929"/>
          </a:xfrm>
        </p:spPr>
        <p:txBody>
          <a:bodyPr vert="horz" lIns="0" tIns="0" rIns="0" bIns="0" rtlCol="0" anchor="t">
            <a:normAutofit lnSpcReduction="10000"/>
          </a:bodyPr>
          <a:lstStyle/>
          <a:p>
            <a:pPr>
              <a:lnSpc>
                <a:spcPct val="100000"/>
              </a:lnSpc>
              <a:spcBef>
                <a:spcPct val="20000"/>
              </a:spcBef>
              <a:spcAft>
                <a:spcPts val="600"/>
              </a:spcAft>
            </a:pPr>
            <a:r>
              <a:rPr lang="en-US" sz="2100" dirty="0">
                <a:solidFill>
                  <a:srgbClr val="FFFFFF"/>
                </a:solidFill>
                <a:ea typeface="+mn-lt"/>
                <a:cs typeface="+mn-lt"/>
              </a:rPr>
              <a:t>Title IX personnel (including faculty and staff and all mandatory reporters) must go through training on: </a:t>
            </a:r>
          </a:p>
          <a:p>
            <a:pPr lvl="1">
              <a:lnSpc>
                <a:spcPct val="100000"/>
              </a:lnSpc>
              <a:spcBef>
                <a:spcPct val="20000"/>
              </a:spcBef>
              <a:spcAft>
                <a:spcPts val="600"/>
              </a:spcAft>
            </a:pPr>
            <a:r>
              <a:rPr lang="en-US" sz="2100" dirty="0">
                <a:solidFill>
                  <a:srgbClr val="FFFFFF"/>
                </a:solidFill>
                <a:ea typeface="+mn-lt"/>
                <a:cs typeface="+mn-lt"/>
              </a:rPr>
              <a:t>new definitions (e.g., of sexual harassment)</a:t>
            </a:r>
          </a:p>
          <a:p>
            <a:pPr lvl="1">
              <a:lnSpc>
                <a:spcPct val="100000"/>
              </a:lnSpc>
              <a:spcBef>
                <a:spcPct val="20000"/>
              </a:spcBef>
              <a:spcAft>
                <a:spcPts val="600"/>
              </a:spcAft>
            </a:pPr>
            <a:r>
              <a:rPr lang="en-US" sz="2100" dirty="0">
                <a:solidFill>
                  <a:srgbClr val="FFFFFF"/>
                </a:solidFill>
                <a:ea typeface="+mn-lt"/>
                <a:cs typeface="+mn-lt"/>
              </a:rPr>
              <a:t>the scope of the school’s education program or activity</a:t>
            </a:r>
          </a:p>
          <a:p>
            <a:pPr lvl="1">
              <a:lnSpc>
                <a:spcPct val="100000"/>
              </a:lnSpc>
              <a:spcBef>
                <a:spcPct val="20000"/>
              </a:spcBef>
              <a:spcAft>
                <a:spcPts val="600"/>
              </a:spcAft>
            </a:pPr>
            <a:r>
              <a:rPr lang="en-US" sz="2100" dirty="0">
                <a:solidFill>
                  <a:srgbClr val="FFFFFF"/>
                </a:solidFill>
                <a:ea typeface="+mn-lt"/>
                <a:cs typeface="+mn-lt"/>
              </a:rPr>
              <a:t>how to conduct an investigation and the grievance process (including appeals, and informal resolution processes, as applicable)</a:t>
            </a:r>
          </a:p>
          <a:p>
            <a:pPr lvl="1">
              <a:lnSpc>
                <a:spcPct val="100000"/>
              </a:lnSpc>
              <a:spcBef>
                <a:spcPct val="20000"/>
              </a:spcBef>
              <a:spcAft>
                <a:spcPts val="600"/>
              </a:spcAft>
            </a:pPr>
            <a:r>
              <a:rPr lang="en-US" sz="2100" dirty="0">
                <a:solidFill>
                  <a:srgbClr val="FFFFFF"/>
                </a:solidFill>
                <a:ea typeface="+mn-lt"/>
                <a:cs typeface="+mn-lt"/>
              </a:rPr>
              <a:t>how to serve impartially, including by avoiding prejudgment of the facts at issue, conflicts of interest, and bias</a:t>
            </a:r>
          </a:p>
          <a:p>
            <a:pPr lvl="1">
              <a:lnSpc>
                <a:spcPct val="100000"/>
              </a:lnSpc>
              <a:spcBef>
                <a:spcPct val="20000"/>
              </a:spcBef>
              <a:spcAft>
                <a:spcPts val="600"/>
              </a:spcAft>
            </a:pPr>
            <a:r>
              <a:rPr lang="en-US" sz="2100" dirty="0">
                <a:solidFill>
                  <a:srgbClr val="FFFFFF"/>
                </a:solidFill>
                <a:ea typeface="+mn-lt"/>
                <a:cs typeface="+mn-lt"/>
              </a:rPr>
              <a:t>issues of relevance </a:t>
            </a:r>
            <a:endParaRPr lang="en-US" sz="2100" dirty="0">
              <a:ea typeface="+mn-lt"/>
              <a:cs typeface="+mn-lt"/>
            </a:endParaRPr>
          </a:p>
          <a:p>
            <a:pPr>
              <a:lnSpc>
                <a:spcPct val="100000"/>
              </a:lnSpc>
              <a:spcBef>
                <a:spcPct val="20000"/>
              </a:spcBef>
              <a:spcAft>
                <a:spcPts val="600"/>
              </a:spcAft>
            </a:pPr>
            <a:endParaRPr lang="en-US" sz="2100" dirty="0">
              <a:solidFill>
                <a:srgbClr val="FFFFFF"/>
              </a:solidFill>
            </a:endParaRPr>
          </a:p>
        </p:txBody>
      </p:sp>
      <p:pic>
        <p:nvPicPr>
          <p:cNvPr id="4" name="Picture 4" descr="A picture containing toy, table, cake, birthday&#10;&#10;Description automatically generated">
            <a:extLst>
              <a:ext uri="{FF2B5EF4-FFF2-40B4-BE49-F238E27FC236}">
                <a16:creationId xmlns:a16="http://schemas.microsoft.com/office/drawing/2014/main" id="{0BAAE643-5203-44AC-8C21-497C00468112}"/>
              </a:ext>
            </a:extLst>
          </p:cNvPr>
          <p:cNvPicPr>
            <a:picLocks noChangeAspect="1"/>
          </p:cNvPicPr>
          <p:nvPr/>
        </p:nvPicPr>
        <p:blipFill>
          <a:blip r:embed="rId2"/>
          <a:stretch>
            <a:fillRect/>
          </a:stretch>
        </p:blipFill>
        <p:spPr>
          <a:xfrm>
            <a:off x="6347159" y="1244185"/>
            <a:ext cx="4713922" cy="3535441"/>
          </a:xfrm>
          <a:custGeom>
            <a:avLst/>
            <a:gdLst/>
            <a:ahLst/>
            <a:cxnLst/>
            <a:rect l="l" t="t" r="r" b="b"/>
            <a:pathLst>
              <a:path w="4713922" h="5759450">
                <a:moveTo>
                  <a:pt x="0" y="0"/>
                </a:moveTo>
                <a:lnTo>
                  <a:pt x="4713922" y="0"/>
                </a:lnTo>
                <a:lnTo>
                  <a:pt x="4713922" y="5759450"/>
                </a:lnTo>
                <a:lnTo>
                  <a:pt x="0" y="5759450"/>
                </a:lnTo>
                <a:close/>
              </a:path>
            </a:pathLst>
          </a:custGeom>
        </p:spPr>
      </p:pic>
      <p:sp>
        <p:nvSpPr>
          <p:cNvPr id="5" name="TextBox 4">
            <a:extLst>
              <a:ext uri="{FF2B5EF4-FFF2-40B4-BE49-F238E27FC236}">
                <a16:creationId xmlns:a16="http://schemas.microsoft.com/office/drawing/2014/main" id="{258874B5-A00F-4DF6-A618-A92DB5D90D5C}"/>
              </a:ext>
            </a:extLst>
          </p:cNvPr>
          <p:cNvSpPr txBox="1"/>
          <p:nvPr/>
        </p:nvSpPr>
        <p:spPr>
          <a:xfrm>
            <a:off x="5678907" y="5045243"/>
            <a:ext cx="6360693"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ea typeface="+mn-lt"/>
                <a:cs typeface="+mn-lt"/>
              </a:rPr>
              <a:t>New training obligations are significant, and schools</a:t>
            </a:r>
            <a:r>
              <a:rPr lang="en-US" sz="2400" b="1" dirty="0">
                <a:ea typeface="+mn-lt"/>
                <a:cs typeface="+mn-lt"/>
              </a:rPr>
              <a:t> </a:t>
            </a:r>
            <a:r>
              <a:rPr lang="en-US" sz="2400" u="sng" dirty="0">
                <a:ea typeface="+mn-lt"/>
                <a:cs typeface="+mn-lt"/>
              </a:rPr>
              <a:t>should take prompt action</a:t>
            </a:r>
            <a:r>
              <a:rPr lang="en-US" sz="2400" dirty="0">
                <a:ea typeface="+mn-lt"/>
                <a:cs typeface="+mn-lt"/>
              </a:rPr>
              <a:t> to implement the needed training infrastructure with the help of the Title IX Coordinator and others.</a:t>
            </a:r>
            <a:endParaRPr lang="en-US" sz="2400" dirty="0"/>
          </a:p>
        </p:txBody>
      </p:sp>
      <p:sp>
        <p:nvSpPr>
          <p:cNvPr id="7" name="Footer Placeholder 6">
            <a:extLst>
              <a:ext uri="{FF2B5EF4-FFF2-40B4-BE49-F238E27FC236}">
                <a16:creationId xmlns:a16="http://schemas.microsoft.com/office/drawing/2014/main" id="{35A63B6A-3AE7-6E40-954E-578DDB0FF552}"/>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2356575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7FA13-4BFC-4951-B9FF-EF9348F412EE}"/>
              </a:ext>
            </a:extLst>
          </p:cNvPr>
          <p:cNvSpPr>
            <a:spLocks noGrp="1"/>
          </p:cNvSpPr>
          <p:nvPr>
            <p:ph type="title"/>
          </p:nvPr>
        </p:nvSpPr>
        <p:spPr/>
        <p:txBody>
          <a:bodyPr/>
          <a:lstStyle/>
          <a:p>
            <a:r>
              <a:rPr lang="en-US" dirty="0"/>
              <a:t>Overtones of New Regulations</a:t>
            </a:r>
          </a:p>
        </p:txBody>
      </p:sp>
      <p:sp>
        <p:nvSpPr>
          <p:cNvPr id="3" name="Content Placeholder 2">
            <a:extLst>
              <a:ext uri="{FF2B5EF4-FFF2-40B4-BE49-F238E27FC236}">
                <a16:creationId xmlns:a16="http://schemas.microsoft.com/office/drawing/2014/main" id="{C1A89E83-93EE-4488-9D00-96F0F64F5661}"/>
              </a:ext>
            </a:extLst>
          </p:cNvPr>
          <p:cNvSpPr>
            <a:spLocks noGrp="1"/>
          </p:cNvSpPr>
          <p:nvPr>
            <p:ph idx="1"/>
          </p:nvPr>
        </p:nvSpPr>
        <p:spPr>
          <a:xfrm>
            <a:off x="550863" y="1431410"/>
            <a:ext cx="11090274" cy="5279034"/>
          </a:xfrm>
        </p:spPr>
        <p:txBody>
          <a:bodyPr vert="horz" wrap="square" lIns="0" tIns="0" rIns="0" bIns="0" rtlCol="0" anchor="t">
            <a:noAutofit/>
          </a:bodyPr>
          <a:lstStyle/>
          <a:p>
            <a:pPr>
              <a:lnSpc>
                <a:spcPct val="100000"/>
              </a:lnSpc>
              <a:spcBef>
                <a:spcPct val="20000"/>
              </a:spcBef>
              <a:spcAft>
                <a:spcPts val="600"/>
              </a:spcAft>
            </a:pPr>
            <a:r>
              <a:rPr lang="en-US" sz="2500" dirty="0">
                <a:solidFill>
                  <a:srgbClr val="FFFFFF"/>
                </a:solidFill>
                <a:ea typeface="+mn-lt"/>
                <a:cs typeface="+mn-lt"/>
              </a:rPr>
              <a:t>Focus on </a:t>
            </a:r>
            <a:r>
              <a:rPr lang="en-US" sz="2500" u="sng" dirty="0">
                <a:solidFill>
                  <a:srgbClr val="FFFFFF"/>
                </a:solidFill>
                <a:ea typeface="+mn-lt"/>
                <a:cs typeface="+mn-lt"/>
              </a:rPr>
              <a:t>due process</a:t>
            </a:r>
            <a:r>
              <a:rPr lang="en-US" sz="2500" dirty="0">
                <a:solidFill>
                  <a:srgbClr val="FFFFFF"/>
                </a:solidFill>
                <a:ea typeface="+mn-lt"/>
                <a:cs typeface="+mn-lt"/>
              </a:rPr>
              <a:t>, including:</a:t>
            </a:r>
          </a:p>
          <a:p>
            <a:pPr lvl="1">
              <a:lnSpc>
                <a:spcPct val="100000"/>
              </a:lnSpc>
              <a:spcBef>
                <a:spcPct val="20000"/>
              </a:spcBef>
              <a:spcAft>
                <a:spcPts val="600"/>
              </a:spcAft>
            </a:pPr>
            <a:r>
              <a:rPr lang="en-US" sz="2500" u="sng" dirty="0">
                <a:solidFill>
                  <a:srgbClr val="FFFFFF"/>
                </a:solidFill>
                <a:ea typeface="+mn-lt"/>
                <a:cs typeface="+mn-lt"/>
              </a:rPr>
              <a:t>Equitable treatment</a:t>
            </a:r>
            <a:r>
              <a:rPr lang="en-US" sz="2500" dirty="0">
                <a:solidFill>
                  <a:srgbClr val="FFFFFF"/>
                </a:solidFill>
                <a:ea typeface="+mn-lt"/>
                <a:cs typeface="+mn-lt"/>
              </a:rPr>
              <a:t> of accuser and accused.</a:t>
            </a:r>
          </a:p>
          <a:p>
            <a:pPr lvl="1">
              <a:lnSpc>
                <a:spcPct val="100000"/>
              </a:lnSpc>
              <a:spcBef>
                <a:spcPct val="20000"/>
              </a:spcBef>
              <a:spcAft>
                <a:spcPts val="600"/>
              </a:spcAft>
            </a:pPr>
            <a:r>
              <a:rPr lang="en-US" sz="2500" dirty="0">
                <a:solidFill>
                  <a:srgbClr val="FFFFFF"/>
                </a:solidFill>
                <a:ea typeface="+mn-lt"/>
                <a:cs typeface="+mn-lt"/>
              </a:rPr>
              <a:t>Eliminating immediate </a:t>
            </a:r>
            <a:r>
              <a:rPr lang="en-US" sz="2500" u="sng" dirty="0">
                <a:solidFill>
                  <a:srgbClr val="FFFFFF"/>
                </a:solidFill>
                <a:ea typeface="+mn-lt"/>
                <a:cs typeface="+mn-lt"/>
              </a:rPr>
              <a:t>disciplinary actions</a:t>
            </a:r>
            <a:r>
              <a:rPr lang="en-US" sz="2500" dirty="0">
                <a:solidFill>
                  <a:srgbClr val="FFFFFF"/>
                </a:solidFill>
                <a:ea typeface="+mn-lt"/>
                <a:cs typeface="+mn-lt"/>
              </a:rPr>
              <a:t> taken against accused.</a:t>
            </a:r>
          </a:p>
          <a:p>
            <a:pPr lvl="1">
              <a:lnSpc>
                <a:spcPct val="100000"/>
              </a:lnSpc>
              <a:spcBef>
                <a:spcPct val="20000"/>
              </a:spcBef>
              <a:spcAft>
                <a:spcPts val="600"/>
              </a:spcAft>
            </a:pPr>
            <a:r>
              <a:rPr lang="en-US" sz="2500" u="sng" dirty="0">
                <a:solidFill>
                  <a:srgbClr val="FFFFFF"/>
                </a:solidFill>
                <a:ea typeface="+mn-lt"/>
                <a:cs typeface="+mn-lt"/>
              </a:rPr>
              <a:t>Slowing down</a:t>
            </a:r>
            <a:r>
              <a:rPr lang="en-US" sz="2500" dirty="0">
                <a:solidFill>
                  <a:srgbClr val="FFFFFF"/>
                </a:solidFill>
                <a:ea typeface="+mn-lt"/>
                <a:cs typeface="+mn-lt"/>
              </a:rPr>
              <a:t> of handling of Title IX cases (e.g. time given to parties to review the case file, time given to review and ask questions regarding the investigative report, etc.).</a:t>
            </a:r>
          </a:p>
          <a:p>
            <a:pPr lvl="2">
              <a:lnSpc>
                <a:spcPct val="100000"/>
              </a:lnSpc>
              <a:spcBef>
                <a:spcPct val="20000"/>
              </a:spcBef>
              <a:spcAft>
                <a:spcPts val="600"/>
              </a:spcAft>
            </a:pPr>
            <a:r>
              <a:rPr lang="en-US" sz="2500" dirty="0">
                <a:solidFill>
                  <a:srgbClr val="FFFFFF"/>
                </a:solidFill>
                <a:ea typeface="+mn-lt"/>
                <a:cs typeface="+mn-lt"/>
              </a:rPr>
              <a:t>K-12 cases have tended to be handled faster than college/university cases due to school administrations' ability to more efficiently summon students.</a:t>
            </a:r>
          </a:p>
          <a:p>
            <a:pPr lvl="2">
              <a:lnSpc>
                <a:spcPct val="100000"/>
              </a:lnSpc>
              <a:spcBef>
                <a:spcPct val="20000"/>
              </a:spcBef>
              <a:spcAft>
                <a:spcPts val="600"/>
              </a:spcAft>
            </a:pPr>
            <a:r>
              <a:rPr lang="en-US" sz="2500" dirty="0">
                <a:solidFill>
                  <a:srgbClr val="FFFFFF"/>
                </a:solidFill>
                <a:ea typeface="+mn-lt"/>
                <a:cs typeface="+mn-lt"/>
              </a:rPr>
              <a:t>New notice requirements, for example, prevent front offices from simply calling a respondent down to talk about allegations, as they may have done before.</a:t>
            </a:r>
            <a:endParaRPr lang="en-US" sz="2500" dirty="0">
              <a:solidFill>
                <a:srgbClr val="FFFFFF"/>
              </a:solidFill>
            </a:endParaRPr>
          </a:p>
        </p:txBody>
      </p:sp>
      <p:sp>
        <p:nvSpPr>
          <p:cNvPr id="4" name="Footer Placeholder 3">
            <a:extLst>
              <a:ext uri="{FF2B5EF4-FFF2-40B4-BE49-F238E27FC236}">
                <a16:creationId xmlns:a16="http://schemas.microsoft.com/office/drawing/2014/main" id="{EE578D3A-63AF-CC4C-930B-698F634A2AB1}"/>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0190172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F594A-4B0D-4760-8398-653FEC7BCCD0}"/>
              </a:ext>
            </a:extLst>
          </p:cNvPr>
          <p:cNvSpPr>
            <a:spLocks noGrp="1"/>
          </p:cNvSpPr>
          <p:nvPr>
            <p:ph type="title"/>
          </p:nvPr>
        </p:nvSpPr>
        <p:spPr>
          <a:xfrm>
            <a:off x="213978" y="228433"/>
            <a:ext cx="11219936" cy="714379"/>
          </a:xfrm>
        </p:spPr>
        <p:txBody>
          <a:bodyPr>
            <a:normAutofit/>
          </a:bodyPr>
          <a:lstStyle/>
          <a:p>
            <a:r>
              <a:rPr lang="en-US" sz="4400" dirty="0"/>
              <a:t>Scope of Responsibility</a:t>
            </a:r>
          </a:p>
        </p:txBody>
      </p:sp>
      <p:sp>
        <p:nvSpPr>
          <p:cNvPr id="3" name="Content Placeholder 2">
            <a:extLst>
              <a:ext uri="{FF2B5EF4-FFF2-40B4-BE49-F238E27FC236}">
                <a16:creationId xmlns:a16="http://schemas.microsoft.com/office/drawing/2014/main" id="{D4659250-2548-4DF8-95E8-833948838E7C}"/>
              </a:ext>
            </a:extLst>
          </p:cNvPr>
          <p:cNvSpPr>
            <a:spLocks noGrp="1"/>
          </p:cNvSpPr>
          <p:nvPr>
            <p:ph idx="1"/>
          </p:nvPr>
        </p:nvSpPr>
        <p:spPr>
          <a:xfrm>
            <a:off x="7248442" y="1158694"/>
            <a:ext cx="4857916" cy="5383308"/>
          </a:xfrm>
        </p:spPr>
        <p:txBody>
          <a:bodyPr vert="horz" wrap="square" lIns="0" tIns="0" rIns="0" bIns="0" rtlCol="0" anchor="t">
            <a:normAutofit/>
          </a:bodyPr>
          <a:lstStyle/>
          <a:p>
            <a:pPr>
              <a:lnSpc>
                <a:spcPct val="100000"/>
              </a:lnSpc>
              <a:spcBef>
                <a:spcPct val="20000"/>
              </a:spcBef>
              <a:spcAft>
                <a:spcPts val="600"/>
              </a:spcAft>
            </a:pPr>
            <a:r>
              <a:rPr lang="en-US" u="sng" dirty="0">
                <a:solidFill>
                  <a:srgbClr val="FFFFFF"/>
                </a:solidFill>
                <a:ea typeface="+mn-lt"/>
                <a:cs typeface="+mn-lt"/>
              </a:rPr>
              <a:t>NOTE:</a:t>
            </a:r>
            <a:r>
              <a:rPr lang="en-US" dirty="0">
                <a:solidFill>
                  <a:srgbClr val="FFFFFF"/>
                </a:solidFill>
                <a:ea typeface="+mn-lt"/>
                <a:cs typeface="+mn-lt"/>
              </a:rPr>
              <a:t> a school may address sexual harassment affecting its students or employees that falls </a:t>
            </a:r>
            <a:r>
              <a:rPr lang="en-US" u="sng" dirty="0">
                <a:solidFill>
                  <a:srgbClr val="FFFFFF"/>
                </a:solidFill>
                <a:ea typeface="+mn-lt"/>
                <a:cs typeface="+mn-lt"/>
              </a:rPr>
              <a:t>outside</a:t>
            </a:r>
            <a:r>
              <a:rPr lang="en-US" b="1" dirty="0">
                <a:solidFill>
                  <a:srgbClr val="FFFFFF"/>
                </a:solidFill>
                <a:ea typeface="+mn-lt"/>
                <a:cs typeface="+mn-lt"/>
              </a:rPr>
              <a:t> </a:t>
            </a:r>
            <a:r>
              <a:rPr lang="en-US" dirty="0">
                <a:solidFill>
                  <a:srgbClr val="FFFFFF"/>
                </a:solidFill>
                <a:ea typeface="+mn-lt"/>
                <a:cs typeface="+mn-lt"/>
              </a:rPr>
              <a:t>Title IX’s jurisdiction in any manner the school chooses, including providing supportive measures or pursuing discipline</a:t>
            </a:r>
          </a:p>
          <a:p>
            <a:pPr lvl="1">
              <a:lnSpc>
                <a:spcPct val="100000"/>
              </a:lnSpc>
              <a:spcBef>
                <a:spcPct val="20000"/>
              </a:spcBef>
              <a:spcAft>
                <a:spcPts val="600"/>
              </a:spcAft>
            </a:pPr>
            <a:r>
              <a:rPr lang="en-US" sz="2400" dirty="0">
                <a:solidFill>
                  <a:srgbClr val="FFFFFF"/>
                </a:solidFill>
                <a:ea typeface="+mn-lt"/>
                <a:cs typeface="+mn-lt"/>
              </a:rPr>
              <a:t>This includes issues occurring outside narrow sexual harassment definition, education programs or activities, as well as issues occurring outside of the US.</a:t>
            </a:r>
            <a:endParaRPr lang="en-US" sz="2400" dirty="0">
              <a:solidFill>
                <a:srgbClr val="FFFFFF"/>
              </a:solidFill>
            </a:endParaRPr>
          </a:p>
        </p:txBody>
      </p:sp>
      <p:sp>
        <p:nvSpPr>
          <p:cNvPr id="4" name="TextBox 3">
            <a:extLst>
              <a:ext uri="{FF2B5EF4-FFF2-40B4-BE49-F238E27FC236}">
                <a16:creationId xmlns:a16="http://schemas.microsoft.com/office/drawing/2014/main" id="{03D847A5-F0F2-4410-A738-82ACA1E43ECF}"/>
              </a:ext>
            </a:extLst>
          </p:cNvPr>
          <p:cNvSpPr txBox="1"/>
          <p:nvPr/>
        </p:nvSpPr>
        <p:spPr>
          <a:xfrm>
            <a:off x="80210" y="1155032"/>
            <a:ext cx="5743074" cy="530606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ct val="20000"/>
              </a:spcBef>
              <a:spcAft>
                <a:spcPts val="600"/>
              </a:spcAft>
              <a:buFont typeface="Arial"/>
              <a:buChar char="•"/>
            </a:pPr>
            <a:r>
              <a:rPr lang="en-US" b="1" u="sng" dirty="0">
                <a:ea typeface="+mn-lt"/>
                <a:cs typeface="+mn-lt"/>
              </a:rPr>
              <a:t>“Actual knowledge”</a:t>
            </a:r>
            <a:endParaRPr lang="en-US" u="sng" dirty="0">
              <a:ea typeface="+mn-lt"/>
              <a:cs typeface="+mn-lt"/>
            </a:endParaRPr>
          </a:p>
          <a:p>
            <a:pPr marL="285750" indent="-285750">
              <a:spcBef>
                <a:spcPct val="20000"/>
              </a:spcBef>
              <a:spcAft>
                <a:spcPts val="600"/>
              </a:spcAft>
              <a:buFont typeface="Arial"/>
              <a:buChar char="•"/>
            </a:pPr>
            <a:r>
              <a:rPr lang="en-US" b="1" u="sng" dirty="0">
                <a:ea typeface="+mn-lt"/>
                <a:cs typeface="+mn-lt"/>
              </a:rPr>
              <a:t>of “sexual harassment”</a:t>
            </a:r>
            <a:r>
              <a:rPr lang="en-US" dirty="0">
                <a:ea typeface="+mn-lt"/>
                <a:cs typeface="+mn-lt"/>
              </a:rPr>
              <a:t> (as newly defined)</a:t>
            </a:r>
          </a:p>
          <a:p>
            <a:pPr marL="285750" indent="-285750">
              <a:spcBef>
                <a:spcPct val="20000"/>
              </a:spcBef>
              <a:spcAft>
                <a:spcPts val="600"/>
              </a:spcAft>
              <a:buFont typeface="Arial"/>
              <a:buChar char="•"/>
            </a:pPr>
            <a:r>
              <a:rPr lang="en-US" b="1" u="sng" dirty="0">
                <a:ea typeface="+mn-lt"/>
                <a:cs typeface="+mn-lt"/>
              </a:rPr>
              <a:t>that occurred within the school’s “education program or activity”</a:t>
            </a:r>
            <a:endParaRPr lang="en-US" u="sng" dirty="0">
              <a:ea typeface="+mn-lt"/>
              <a:cs typeface="+mn-lt"/>
            </a:endParaRPr>
          </a:p>
          <a:p>
            <a:pPr marL="742950" lvl="1" indent="-285750">
              <a:spcBef>
                <a:spcPct val="20000"/>
              </a:spcBef>
              <a:spcAft>
                <a:spcPts val="600"/>
              </a:spcAft>
              <a:buFont typeface="Arial"/>
              <a:buChar char="•"/>
            </a:pPr>
            <a:r>
              <a:rPr lang="en-US" dirty="0">
                <a:ea typeface="+mn-lt"/>
                <a:cs typeface="+mn-lt"/>
              </a:rPr>
              <a:t>includes locations, events, or circumstances over which the recipient exercised substantial control over the respondent and the context in which the sexual harassment occurred </a:t>
            </a:r>
          </a:p>
          <a:p>
            <a:pPr marL="742950" lvl="1" indent="-285750">
              <a:spcBef>
                <a:spcPct val="20000"/>
              </a:spcBef>
              <a:spcAft>
                <a:spcPts val="600"/>
              </a:spcAft>
              <a:buFont typeface="Arial"/>
              <a:buChar char="•"/>
            </a:pPr>
            <a:r>
              <a:rPr lang="en-US" dirty="0">
                <a:ea typeface="+mn-lt"/>
                <a:cs typeface="+mn-lt"/>
              </a:rPr>
              <a:t>Note that this is a broad definition. E.g. did conduct occur in location/context where school:</a:t>
            </a:r>
          </a:p>
          <a:p>
            <a:pPr marL="1200150" lvl="2" indent="-285750">
              <a:spcBef>
                <a:spcPct val="20000"/>
              </a:spcBef>
              <a:spcAft>
                <a:spcPts val="600"/>
              </a:spcAft>
              <a:buFont typeface="Arial"/>
              <a:buChar char="•"/>
            </a:pPr>
            <a:r>
              <a:rPr lang="en-US" dirty="0">
                <a:ea typeface="+mn-lt"/>
                <a:cs typeface="+mn-lt"/>
              </a:rPr>
              <a:t>Owned premises </a:t>
            </a:r>
          </a:p>
          <a:p>
            <a:pPr marL="1200150" lvl="2" indent="-285750">
              <a:spcBef>
                <a:spcPct val="20000"/>
              </a:spcBef>
              <a:spcAft>
                <a:spcPts val="600"/>
              </a:spcAft>
              <a:buFont typeface="Arial"/>
              <a:buChar char="•"/>
            </a:pPr>
            <a:r>
              <a:rPr lang="en-US" dirty="0">
                <a:ea typeface="+mn-lt"/>
                <a:cs typeface="+mn-lt"/>
              </a:rPr>
              <a:t>Exercised oversight, supervision or discipline</a:t>
            </a:r>
          </a:p>
          <a:p>
            <a:pPr marL="1200150" lvl="2" indent="-285750">
              <a:spcBef>
                <a:spcPct val="20000"/>
              </a:spcBef>
              <a:spcAft>
                <a:spcPts val="600"/>
              </a:spcAft>
              <a:buFont typeface="Arial"/>
              <a:buChar char="•"/>
            </a:pPr>
            <a:r>
              <a:rPr lang="en-US" dirty="0">
                <a:ea typeface="+mn-lt"/>
                <a:cs typeface="+mn-lt"/>
              </a:rPr>
              <a:t>Funded, sponsored, promoted or endorsed event </a:t>
            </a:r>
          </a:p>
          <a:p>
            <a:pPr marL="285750" indent="-285750">
              <a:spcBef>
                <a:spcPct val="20000"/>
              </a:spcBef>
              <a:spcAft>
                <a:spcPts val="600"/>
              </a:spcAft>
              <a:buFont typeface="Arial"/>
              <a:buChar char="•"/>
            </a:pPr>
            <a:r>
              <a:rPr lang="en-US" b="1" u="sng" dirty="0">
                <a:ea typeface="+mn-lt"/>
                <a:cs typeface="+mn-lt"/>
              </a:rPr>
              <a:t>against a “person in the United States.”</a:t>
            </a:r>
            <a:endParaRPr lang="en-US" u="sng" dirty="0"/>
          </a:p>
        </p:txBody>
      </p:sp>
      <p:sp>
        <p:nvSpPr>
          <p:cNvPr id="5" name="Arrow: Right 4">
            <a:extLst>
              <a:ext uri="{FF2B5EF4-FFF2-40B4-BE49-F238E27FC236}">
                <a16:creationId xmlns:a16="http://schemas.microsoft.com/office/drawing/2014/main" id="{383C9141-6779-4427-BE59-B185707B8F42}"/>
              </a:ext>
            </a:extLst>
          </p:cNvPr>
          <p:cNvSpPr/>
          <p:nvPr/>
        </p:nvSpPr>
        <p:spPr>
          <a:xfrm>
            <a:off x="5821860" y="2824233"/>
            <a:ext cx="1483894" cy="12031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F0585F8-A544-F743-B618-BA3793EF0F09}"/>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115923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Rectangle 8"/>
          <p:cNvSpPr/>
          <p:nvPr/>
        </p:nvSpPr>
        <p:spPr>
          <a:xfrm>
            <a:off x="0" y="0"/>
            <a:ext cx="12192000" cy="6858000"/>
          </a:xfrm>
          <a:prstGeom prst="rect">
            <a:avLst/>
          </a:prstGeom>
          <a:ln w="12700">
            <a:miter lim="400000"/>
          </a:ln>
        </p:spPr>
        <p:txBody>
          <a:bodyPr lIns="45719" rIns="45719" anchor="ctr"/>
          <a:lstStyle/>
          <a:p>
            <a:pPr algn="ctr">
              <a:defRPr>
                <a:solidFill>
                  <a:srgbClr val="FFFFFF"/>
                </a:solidFill>
              </a:defRPr>
            </a:pPr>
            <a:endParaRPr dirty="0"/>
          </a:p>
        </p:txBody>
      </p:sp>
      <p:pic>
        <p:nvPicPr>
          <p:cNvPr id="204" name="Picture 4" descr="Picture 4"/>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6892924" y="10"/>
            <a:ext cx="5299076" cy="6857922"/>
          </a:xfrm>
          <a:custGeom>
            <a:avLst/>
            <a:gdLst/>
            <a:ahLst/>
            <a:cxnLst>
              <a:cxn ang="0">
                <a:pos x="wd2" y="hd2"/>
              </a:cxn>
              <a:cxn ang="5400000">
                <a:pos x="wd2" y="hd2"/>
              </a:cxn>
              <a:cxn ang="10800000">
                <a:pos x="wd2" y="hd2"/>
              </a:cxn>
              <a:cxn ang="16200000">
                <a:pos x="wd2" y="hd2"/>
              </a:cxn>
            </a:cxnLst>
            <a:rect l="0" t="0" r="r" b="b"/>
            <a:pathLst>
              <a:path w="21600" h="21600" extrusionOk="0">
                <a:moveTo>
                  <a:pt x="3412" y="0"/>
                </a:moveTo>
                <a:lnTo>
                  <a:pt x="0" y="16800"/>
                </a:lnTo>
                <a:lnTo>
                  <a:pt x="7791" y="21600"/>
                </a:lnTo>
                <a:lnTo>
                  <a:pt x="21600" y="21600"/>
                </a:lnTo>
                <a:lnTo>
                  <a:pt x="21600" y="0"/>
                </a:lnTo>
                <a:lnTo>
                  <a:pt x="3412" y="0"/>
                </a:lnTo>
                <a:close/>
              </a:path>
            </a:pathLst>
          </a:custGeom>
          <a:ln w="12700">
            <a:miter lim="400000"/>
          </a:ln>
        </p:spPr>
      </p:pic>
      <p:grpSp>
        <p:nvGrpSpPr>
          <p:cNvPr id="211" name="Group 10"/>
          <p:cNvGrpSpPr/>
          <p:nvPr/>
        </p:nvGrpSpPr>
        <p:grpSpPr>
          <a:xfrm>
            <a:off x="6232759" y="0"/>
            <a:ext cx="2436814" cy="6858001"/>
            <a:chOff x="0" y="0"/>
            <a:chExt cx="2436813" cy="6858000"/>
          </a:xfrm>
        </p:grpSpPr>
        <p:sp>
          <p:nvSpPr>
            <p:cNvPr id="205" name="Freeform 6"/>
            <p:cNvSpPr/>
            <p:nvPr/>
          </p:nvSpPr>
          <p:spPr>
            <a:xfrm>
              <a:off x="306388" y="0"/>
              <a:ext cx="1122364" cy="5329238"/>
            </a:xfrm>
            <a:custGeom>
              <a:avLst/>
              <a:gdLst/>
              <a:ahLst/>
              <a:cxnLst>
                <a:cxn ang="0">
                  <a:pos x="wd2" y="hd2"/>
                </a:cxn>
                <a:cxn ang="5400000">
                  <a:pos x="wd2" y="hd2"/>
                </a:cxn>
                <a:cxn ang="10800000">
                  <a:pos x="wd2" y="hd2"/>
                </a:cxn>
                <a:cxn ang="16200000">
                  <a:pos x="wd2" y="hd2"/>
                </a:cxn>
              </a:cxnLst>
              <a:rect l="0" t="0" r="r" b="b"/>
              <a:pathLst>
                <a:path w="21600" h="21600" extrusionOk="0">
                  <a:moveTo>
                    <a:pt x="0" y="21426"/>
                  </a:moveTo>
                  <a:lnTo>
                    <a:pt x="4766" y="21600"/>
                  </a:lnTo>
                  <a:lnTo>
                    <a:pt x="21600" y="0"/>
                  </a:lnTo>
                  <a:lnTo>
                    <a:pt x="16712" y="0"/>
                  </a:lnTo>
                  <a:lnTo>
                    <a:pt x="0" y="21426"/>
                  </a:lnTo>
                  <a:close/>
                </a:path>
              </a:pathLst>
            </a:custGeom>
            <a:solidFill>
              <a:schemeClr val="accent1"/>
            </a:solidFill>
            <a:ln w="12700" cap="flat">
              <a:noFill/>
              <a:miter lim="400000"/>
            </a:ln>
            <a:effectLst/>
          </p:spPr>
          <p:txBody>
            <a:bodyPr wrap="square" lIns="45719" tIns="45719" rIns="45719" bIns="45719" numCol="1" anchor="t">
              <a:noAutofit/>
            </a:bodyPr>
            <a:lstStyle/>
            <a:p>
              <a:endParaRPr dirty="0"/>
            </a:p>
          </p:txBody>
        </p:sp>
        <p:sp>
          <p:nvSpPr>
            <p:cNvPr id="206" name="Freeform 7"/>
            <p:cNvSpPr/>
            <p:nvPr/>
          </p:nvSpPr>
          <p:spPr>
            <a:xfrm>
              <a:off x="0" y="0"/>
              <a:ext cx="1117601" cy="52768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722" y="0"/>
                  </a:lnTo>
                  <a:lnTo>
                    <a:pt x="0" y="21444"/>
                  </a:lnTo>
                  <a:lnTo>
                    <a:pt x="4817" y="21600"/>
                  </a:lnTo>
                  <a:lnTo>
                    <a:pt x="21600" y="0"/>
                  </a:lnTo>
                  <a:close/>
                </a:path>
              </a:pathLst>
            </a:custGeom>
            <a:solidFill>
              <a:srgbClr val="595959"/>
            </a:solidFill>
            <a:ln w="12700" cap="flat">
              <a:noFill/>
              <a:miter lim="400000"/>
            </a:ln>
            <a:effectLst/>
          </p:spPr>
          <p:txBody>
            <a:bodyPr wrap="square" lIns="45719" tIns="45719" rIns="45719" bIns="45719" numCol="1" anchor="t">
              <a:noAutofit/>
            </a:bodyPr>
            <a:lstStyle/>
            <a:p>
              <a:endParaRPr dirty="0"/>
            </a:p>
          </p:txBody>
        </p:sp>
        <p:sp>
          <p:nvSpPr>
            <p:cNvPr id="207" name="Freeform 8"/>
            <p:cNvSpPr/>
            <p:nvPr/>
          </p:nvSpPr>
          <p:spPr>
            <a:xfrm>
              <a:off x="0" y="5238749"/>
              <a:ext cx="1228726" cy="16192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651" y="21600"/>
                  </a:lnTo>
                  <a:lnTo>
                    <a:pt x="21600" y="21600"/>
                  </a:lnTo>
                  <a:lnTo>
                    <a:pt x="0" y="0"/>
                  </a:lnTo>
                  <a:close/>
                </a:path>
              </a:pathLst>
            </a:custGeom>
            <a:solidFill>
              <a:srgbClr val="262626"/>
            </a:solidFill>
            <a:ln w="12700" cap="flat">
              <a:noFill/>
              <a:miter lim="400000"/>
            </a:ln>
            <a:effectLst/>
          </p:spPr>
          <p:txBody>
            <a:bodyPr wrap="square" lIns="45719" tIns="45719" rIns="45719" bIns="45719" numCol="1" anchor="t">
              <a:noAutofit/>
            </a:bodyPr>
            <a:lstStyle/>
            <a:p>
              <a:endParaRPr dirty="0"/>
            </a:p>
          </p:txBody>
        </p:sp>
        <p:sp>
          <p:nvSpPr>
            <p:cNvPr id="208" name="Freeform 9"/>
            <p:cNvSpPr/>
            <p:nvPr/>
          </p:nvSpPr>
          <p:spPr>
            <a:xfrm>
              <a:off x="306388" y="5291137"/>
              <a:ext cx="1495426" cy="15668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43" y="21600"/>
                  </a:lnTo>
                  <a:lnTo>
                    <a:pt x="21600" y="21600"/>
                  </a:lnTo>
                  <a:lnTo>
                    <a:pt x="0" y="0"/>
                  </a:lnTo>
                  <a:close/>
                </a:path>
              </a:pathLst>
            </a:custGeom>
            <a:solidFill>
              <a:srgbClr val="0C5A82"/>
            </a:solidFill>
            <a:ln w="12700" cap="flat">
              <a:noFill/>
              <a:miter lim="400000"/>
            </a:ln>
            <a:effectLst/>
          </p:spPr>
          <p:txBody>
            <a:bodyPr wrap="square" lIns="45719" tIns="45719" rIns="45719" bIns="45719" numCol="1" anchor="t">
              <a:noAutofit/>
            </a:bodyPr>
            <a:lstStyle/>
            <a:p>
              <a:endParaRPr dirty="0"/>
            </a:p>
          </p:txBody>
        </p:sp>
        <p:sp>
          <p:nvSpPr>
            <p:cNvPr id="209" name="Freeform 10"/>
            <p:cNvSpPr/>
            <p:nvPr/>
          </p:nvSpPr>
          <p:spPr>
            <a:xfrm>
              <a:off x="306388" y="5286374"/>
              <a:ext cx="2130426" cy="1571626"/>
            </a:xfrm>
            <a:custGeom>
              <a:avLst/>
              <a:gdLst/>
              <a:ahLst/>
              <a:cxnLst>
                <a:cxn ang="0">
                  <a:pos x="wd2" y="hd2"/>
                </a:cxn>
                <a:cxn ang="5400000">
                  <a:pos x="wd2" y="hd2"/>
                </a:cxn>
                <a:cxn ang="10800000">
                  <a:pos x="wd2" y="hd2"/>
                </a:cxn>
                <a:cxn ang="16200000">
                  <a:pos x="wd2" y="hd2"/>
                </a:cxn>
              </a:cxnLst>
              <a:rect l="0" t="0" r="r" b="b"/>
              <a:pathLst>
                <a:path w="21600" h="21600" extrusionOk="0">
                  <a:moveTo>
                    <a:pt x="0" y="65"/>
                  </a:moveTo>
                  <a:lnTo>
                    <a:pt x="15162" y="21600"/>
                  </a:lnTo>
                  <a:lnTo>
                    <a:pt x="21600" y="21600"/>
                  </a:lnTo>
                  <a:lnTo>
                    <a:pt x="2511" y="589"/>
                  </a:lnTo>
                  <a:lnTo>
                    <a:pt x="0" y="0"/>
                  </a:lnTo>
                  <a:lnTo>
                    <a:pt x="0" y="65"/>
                  </a:lnTo>
                  <a:close/>
                </a:path>
              </a:pathLst>
            </a:custGeom>
            <a:solidFill>
              <a:srgbClr val="1287C3"/>
            </a:solidFill>
            <a:ln w="12700" cap="flat">
              <a:noFill/>
              <a:miter lim="400000"/>
            </a:ln>
            <a:effectLst/>
          </p:spPr>
          <p:txBody>
            <a:bodyPr wrap="square" lIns="45719" tIns="45719" rIns="45719" bIns="45719" numCol="1" anchor="t">
              <a:noAutofit/>
            </a:bodyPr>
            <a:lstStyle/>
            <a:p>
              <a:endParaRPr dirty="0"/>
            </a:p>
          </p:txBody>
        </p:sp>
        <p:sp>
          <p:nvSpPr>
            <p:cNvPr id="210" name="Freeform 11"/>
            <p:cNvSpPr/>
            <p:nvPr/>
          </p:nvSpPr>
          <p:spPr>
            <a:xfrm>
              <a:off x="0" y="5238749"/>
              <a:ext cx="1695451" cy="161925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3721" y="1271"/>
                  </a:lnTo>
                  <a:lnTo>
                    <a:pt x="3115" y="572"/>
                  </a:lnTo>
                  <a:lnTo>
                    <a:pt x="3175" y="572"/>
                  </a:lnTo>
                  <a:lnTo>
                    <a:pt x="3175" y="508"/>
                  </a:lnTo>
                  <a:lnTo>
                    <a:pt x="3115" y="508"/>
                  </a:lnTo>
                  <a:lnTo>
                    <a:pt x="0" y="0"/>
                  </a:lnTo>
                  <a:lnTo>
                    <a:pt x="15654" y="21600"/>
                  </a:lnTo>
                  <a:lnTo>
                    <a:pt x="21600" y="21600"/>
                  </a:lnTo>
                  <a:close/>
                </a:path>
              </a:pathLst>
            </a:custGeom>
            <a:solidFill>
              <a:srgbClr val="404040"/>
            </a:solidFill>
            <a:ln w="12700" cap="flat">
              <a:noFill/>
              <a:miter lim="400000"/>
            </a:ln>
            <a:effectLst/>
          </p:spPr>
          <p:txBody>
            <a:bodyPr wrap="square" lIns="45719" tIns="45719" rIns="45719" bIns="45719" numCol="1" anchor="t">
              <a:noAutofit/>
            </a:bodyPr>
            <a:lstStyle/>
            <a:p>
              <a:endParaRPr dirty="0"/>
            </a:p>
          </p:txBody>
        </p:sp>
      </p:grpSp>
      <p:sp>
        <p:nvSpPr>
          <p:cNvPr id="212" name="Title 1"/>
          <p:cNvSpPr txBox="1">
            <a:spLocks noGrp="1"/>
          </p:cNvSpPr>
          <p:nvPr>
            <p:ph type="title"/>
          </p:nvPr>
        </p:nvSpPr>
        <p:spPr>
          <a:xfrm>
            <a:off x="379142" y="482370"/>
            <a:ext cx="6423532" cy="808038"/>
          </a:xfrm>
          <a:prstGeom prst="rect">
            <a:avLst/>
          </a:prstGeom>
        </p:spPr>
        <p:txBody>
          <a:bodyPr>
            <a:normAutofit/>
          </a:bodyPr>
          <a:lstStyle>
            <a:lvl1pPr>
              <a:defRPr sz="5000"/>
            </a:lvl1pPr>
          </a:lstStyle>
          <a:p>
            <a:r>
              <a:rPr dirty="0"/>
              <a:t>Actual Knowledge</a:t>
            </a:r>
          </a:p>
        </p:txBody>
      </p:sp>
      <p:sp>
        <p:nvSpPr>
          <p:cNvPr id="213" name="Content Placeholder 2"/>
          <p:cNvSpPr txBox="1">
            <a:spLocks noGrp="1"/>
          </p:cNvSpPr>
          <p:nvPr>
            <p:ph type="body" sz="half" idx="1"/>
          </p:nvPr>
        </p:nvSpPr>
        <p:spPr>
          <a:xfrm>
            <a:off x="730117" y="1594624"/>
            <a:ext cx="4772525" cy="4566919"/>
          </a:xfrm>
          <a:prstGeom prst="rect">
            <a:avLst/>
          </a:prstGeom>
        </p:spPr>
        <p:txBody>
          <a:bodyPr/>
          <a:lstStyle/>
          <a:p>
            <a:pPr>
              <a:lnSpc>
                <a:spcPct val="90000"/>
              </a:lnSpc>
              <a:defRPr sz="2500" u="sng"/>
            </a:pPr>
            <a:r>
              <a:rPr dirty="0"/>
              <a:t>Actual knowledge</a:t>
            </a:r>
            <a:r>
              <a:rPr u="none" dirty="0"/>
              <a:t> means notice of sexual harassment or allegations of sexual harassment to a School’s Title IX Coordinator, </a:t>
            </a:r>
            <a:r>
              <a:rPr dirty="0"/>
              <a:t>or</a:t>
            </a:r>
            <a:r>
              <a:rPr u="none" dirty="0"/>
              <a:t> any official of the School who has authority to institute corrective measures on behalf of the recipient.</a:t>
            </a:r>
          </a:p>
          <a:p>
            <a:pPr>
              <a:lnSpc>
                <a:spcPct val="90000"/>
              </a:lnSpc>
              <a:defRPr sz="2500"/>
            </a:pPr>
            <a:r>
              <a:rPr dirty="0"/>
              <a:t>For K-12 Schools, this means that ALL</a:t>
            </a:r>
            <a:r>
              <a:rPr i="1" dirty="0"/>
              <a:t> </a:t>
            </a:r>
            <a:r>
              <a:rPr dirty="0"/>
              <a:t>teachers and staff are required to report allegations of misconduct that they have witnessed or heard about to the Title IX Coordinator.</a:t>
            </a:r>
          </a:p>
        </p:txBody>
      </p:sp>
      <p:sp>
        <p:nvSpPr>
          <p:cNvPr id="2" name="Footer Placeholder 1">
            <a:extLst>
              <a:ext uri="{FF2B5EF4-FFF2-40B4-BE49-F238E27FC236}">
                <a16:creationId xmlns:a16="http://schemas.microsoft.com/office/drawing/2014/main" id="{E2F2141E-6832-FF42-B2BB-CA01742B2146}"/>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950685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Title 1"/>
          <p:cNvSpPr txBox="1">
            <a:spLocks noGrp="1"/>
          </p:cNvSpPr>
          <p:nvPr>
            <p:ph type="title"/>
          </p:nvPr>
        </p:nvSpPr>
        <p:spPr>
          <a:xfrm>
            <a:off x="557561" y="206395"/>
            <a:ext cx="11223847" cy="1511962"/>
          </a:xfrm>
          <a:prstGeom prst="rect">
            <a:avLst/>
          </a:prstGeom>
        </p:spPr>
        <p:txBody>
          <a:bodyPr>
            <a:normAutofit fontScale="90000"/>
          </a:bodyPr>
          <a:lstStyle/>
          <a:p>
            <a:r>
              <a:rPr dirty="0"/>
              <a:t>Once you have Knowledge, </a:t>
            </a:r>
            <a:br>
              <a:rPr dirty="0"/>
            </a:br>
            <a:r>
              <a:rPr dirty="0"/>
              <a:t>Response Must Not Be Deliberately Indifferent</a:t>
            </a:r>
          </a:p>
        </p:txBody>
      </p:sp>
      <p:sp>
        <p:nvSpPr>
          <p:cNvPr id="231" name="Content Placeholder 2"/>
          <p:cNvSpPr txBox="1">
            <a:spLocks noGrp="1"/>
          </p:cNvSpPr>
          <p:nvPr>
            <p:ph type="body" idx="1"/>
          </p:nvPr>
        </p:nvSpPr>
        <p:spPr>
          <a:xfrm>
            <a:off x="410593" y="1718357"/>
            <a:ext cx="11779248" cy="4933248"/>
          </a:xfrm>
          <a:prstGeom prst="rect">
            <a:avLst/>
          </a:prstGeom>
        </p:spPr>
        <p:txBody>
          <a:bodyPr>
            <a:normAutofit fontScale="92500" lnSpcReduction="20000"/>
          </a:bodyPr>
          <a:lstStyle/>
          <a:p>
            <a:pPr>
              <a:defRPr sz="2500" u="sng"/>
            </a:pPr>
            <a:r>
              <a:rPr dirty="0"/>
              <a:t>Deliberately indifferent</a:t>
            </a:r>
            <a:r>
              <a:rPr u="none" dirty="0"/>
              <a:t> means in a way that is clearly unreasonable in light of the known circumstances.</a:t>
            </a:r>
          </a:p>
          <a:p>
            <a:pPr marL="742950" lvl="1" indent="-285750">
              <a:defRPr sz="2500"/>
            </a:pPr>
            <a:r>
              <a:rPr dirty="0"/>
              <a:t>This "deliberate indifference" standard governs schools' responses to Title IX sexual harassment.</a:t>
            </a:r>
          </a:p>
          <a:p>
            <a:pPr marL="1200150" lvl="2" indent="-285750">
              <a:defRPr sz="2500"/>
            </a:pPr>
            <a:r>
              <a:rPr dirty="0"/>
              <a:t>To avoid being deemed "deliberately indifferent," schools' mandatory responses must:</a:t>
            </a:r>
          </a:p>
          <a:p>
            <a:pPr marL="1543050" lvl="3" indent="-171450">
              <a:defRPr sz="2500"/>
            </a:pPr>
            <a:r>
              <a:rPr dirty="0"/>
              <a:t>Provide </a:t>
            </a:r>
            <a:r>
              <a:rPr u="sng" dirty="0"/>
              <a:t>supportive measures</a:t>
            </a:r>
            <a:r>
              <a:rPr dirty="0"/>
              <a:t> (discussed in the following slide).</a:t>
            </a:r>
          </a:p>
          <a:p>
            <a:pPr marL="1543050" lvl="3" indent="-171450">
              <a:defRPr sz="2500"/>
            </a:pPr>
            <a:r>
              <a:rPr dirty="0"/>
              <a:t>Include </a:t>
            </a:r>
            <a:r>
              <a:rPr u="sng" dirty="0"/>
              <a:t>prompt contact by Title IX coordinator</a:t>
            </a:r>
            <a:r>
              <a:rPr dirty="0"/>
              <a:t> to complainant.</a:t>
            </a:r>
          </a:p>
          <a:p>
            <a:pPr marL="1543050" lvl="3" indent="-171450">
              <a:defRPr sz="2500"/>
            </a:pPr>
            <a:r>
              <a:rPr dirty="0"/>
              <a:t>Follow a </a:t>
            </a:r>
            <a:r>
              <a:rPr u="sng" dirty="0"/>
              <a:t>grievance process</a:t>
            </a:r>
            <a:r>
              <a:rPr dirty="0"/>
              <a:t> before imposing discipline or sanctions.</a:t>
            </a:r>
          </a:p>
          <a:p>
            <a:pPr marL="1543050" lvl="3" indent="-171450">
              <a:defRPr sz="2500" u="sng"/>
            </a:pPr>
            <a:r>
              <a:rPr dirty="0"/>
              <a:t>Not</a:t>
            </a:r>
            <a:r>
              <a:rPr u="none" dirty="0"/>
              <a:t> restrict constitutional rights.</a:t>
            </a:r>
          </a:p>
          <a:p>
            <a:pPr marL="1543050" lvl="3" indent="-171450">
              <a:defRPr sz="2500" u="sng"/>
            </a:pPr>
            <a:r>
              <a:rPr u="none" dirty="0"/>
              <a:t>Observe meticulous record keeping requirements in order to protect against accusations of deliberate indifference.</a:t>
            </a:r>
          </a:p>
        </p:txBody>
      </p:sp>
      <p:sp>
        <p:nvSpPr>
          <p:cNvPr id="2" name="Footer Placeholder 1">
            <a:extLst>
              <a:ext uri="{FF2B5EF4-FFF2-40B4-BE49-F238E27FC236}">
                <a16:creationId xmlns:a16="http://schemas.microsoft.com/office/drawing/2014/main" id="{6A712EBC-4B64-1E4A-AACC-DC0175DC2870}"/>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4007109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56739-CBA4-4C5E-A131-DCE63D74CDC4}"/>
              </a:ext>
            </a:extLst>
          </p:cNvPr>
          <p:cNvSpPr>
            <a:spLocks noGrp="1"/>
          </p:cNvSpPr>
          <p:nvPr>
            <p:ph type="title"/>
          </p:nvPr>
        </p:nvSpPr>
        <p:spPr/>
        <p:txBody>
          <a:bodyPr/>
          <a:lstStyle/>
          <a:p>
            <a:r>
              <a:rPr lang="en-US" dirty="0"/>
              <a:t>Key Definitions</a:t>
            </a:r>
          </a:p>
        </p:txBody>
      </p:sp>
      <p:sp>
        <p:nvSpPr>
          <p:cNvPr id="3" name="Content Placeholder 2">
            <a:extLst>
              <a:ext uri="{FF2B5EF4-FFF2-40B4-BE49-F238E27FC236}">
                <a16:creationId xmlns:a16="http://schemas.microsoft.com/office/drawing/2014/main" id="{4AEF83DF-0BEC-40C6-89DD-A15D729515E8}"/>
              </a:ext>
            </a:extLst>
          </p:cNvPr>
          <p:cNvSpPr>
            <a:spLocks noGrp="1"/>
          </p:cNvSpPr>
          <p:nvPr>
            <p:ph idx="1"/>
          </p:nvPr>
        </p:nvSpPr>
        <p:spPr>
          <a:xfrm>
            <a:off x="550863" y="1465049"/>
            <a:ext cx="11090274" cy="5266163"/>
          </a:xfrm>
        </p:spPr>
        <p:txBody>
          <a:bodyPr vert="horz" wrap="square" lIns="0" tIns="0" rIns="0" bIns="0" rtlCol="0" anchor="t">
            <a:normAutofit/>
          </a:bodyPr>
          <a:lstStyle/>
          <a:p>
            <a:pPr>
              <a:lnSpc>
                <a:spcPct val="100000"/>
              </a:lnSpc>
              <a:spcBef>
                <a:spcPct val="20000"/>
              </a:spcBef>
              <a:spcAft>
                <a:spcPts val="600"/>
              </a:spcAft>
            </a:pPr>
            <a:r>
              <a:rPr lang="en-US" sz="2500" u="sng" dirty="0">
                <a:solidFill>
                  <a:srgbClr val="FFFFFF"/>
                </a:solidFill>
                <a:ea typeface="+mn-lt"/>
                <a:cs typeface="+mn-lt"/>
              </a:rPr>
              <a:t>Complainant</a:t>
            </a:r>
            <a:r>
              <a:rPr lang="en-US" sz="2500" dirty="0">
                <a:solidFill>
                  <a:srgbClr val="FFFFFF"/>
                </a:solidFill>
                <a:ea typeface="+mn-lt"/>
                <a:cs typeface="+mn-lt"/>
              </a:rPr>
              <a:t> means an individual who has reported being the victim of conduct that could constitute sexual harassment, or on whose behalf the Title IX Coordinator has filed a formal complaint.</a:t>
            </a:r>
            <a:endParaRPr lang="en-US" sz="2500" dirty="0">
              <a:ea typeface="+mn-lt"/>
              <a:cs typeface="+mn-lt"/>
            </a:endParaRPr>
          </a:p>
          <a:p>
            <a:pPr lvl="1">
              <a:lnSpc>
                <a:spcPct val="100000"/>
              </a:lnSpc>
              <a:spcBef>
                <a:spcPct val="20000"/>
              </a:spcBef>
              <a:spcAft>
                <a:spcPts val="600"/>
              </a:spcAft>
            </a:pPr>
            <a:r>
              <a:rPr lang="en-US" sz="2500" dirty="0">
                <a:solidFill>
                  <a:srgbClr val="FFFFFF"/>
                </a:solidFill>
                <a:ea typeface="+mn-lt"/>
                <a:cs typeface="+mn-lt"/>
              </a:rPr>
              <a:t>Note: parents may file complaints for their children.</a:t>
            </a:r>
          </a:p>
          <a:p>
            <a:pPr>
              <a:lnSpc>
                <a:spcPct val="100000"/>
              </a:lnSpc>
              <a:spcBef>
                <a:spcPct val="20000"/>
              </a:spcBef>
              <a:spcAft>
                <a:spcPts val="600"/>
              </a:spcAft>
            </a:pPr>
            <a:r>
              <a:rPr lang="en-US" sz="2500" u="sng" dirty="0">
                <a:solidFill>
                  <a:srgbClr val="FFFFFF"/>
                </a:solidFill>
                <a:ea typeface="+mn-lt"/>
                <a:cs typeface="+mn-lt"/>
              </a:rPr>
              <a:t>Respondent</a:t>
            </a:r>
            <a:r>
              <a:rPr lang="en-US" sz="2500" dirty="0">
                <a:solidFill>
                  <a:srgbClr val="FFFFFF"/>
                </a:solidFill>
                <a:ea typeface="+mn-lt"/>
                <a:cs typeface="+mn-lt"/>
              </a:rPr>
              <a:t> means an individual who has been reported to be the perpetrator of conduct that could constitute sexual harassment.</a:t>
            </a:r>
            <a:endParaRPr lang="en-US" sz="2500" dirty="0">
              <a:ea typeface="+mn-lt"/>
              <a:cs typeface="+mn-lt"/>
            </a:endParaRPr>
          </a:p>
          <a:p>
            <a:pPr>
              <a:lnSpc>
                <a:spcPct val="100000"/>
              </a:lnSpc>
              <a:spcBef>
                <a:spcPct val="20000"/>
              </a:spcBef>
              <a:spcAft>
                <a:spcPts val="600"/>
              </a:spcAft>
            </a:pPr>
            <a:r>
              <a:rPr lang="en-US" sz="2500" u="sng" dirty="0">
                <a:solidFill>
                  <a:srgbClr val="FFFFFF"/>
                </a:solidFill>
                <a:ea typeface="+mn-lt"/>
                <a:cs typeface="+mn-lt"/>
              </a:rPr>
              <a:t>Recipient</a:t>
            </a:r>
            <a:r>
              <a:rPr lang="en-US" sz="2500" dirty="0">
                <a:solidFill>
                  <a:srgbClr val="FFFFFF"/>
                </a:solidFill>
                <a:ea typeface="+mn-lt"/>
                <a:cs typeface="+mn-lt"/>
              </a:rPr>
              <a:t> means the institution charged with receiving and handling complaints, i.e., the school.</a:t>
            </a:r>
            <a:endParaRPr lang="en-US" sz="2500" dirty="0">
              <a:ea typeface="+mn-lt"/>
              <a:cs typeface="+mn-lt"/>
            </a:endParaRPr>
          </a:p>
          <a:p>
            <a:pPr>
              <a:lnSpc>
                <a:spcPct val="100000"/>
              </a:lnSpc>
              <a:spcBef>
                <a:spcPct val="20000"/>
              </a:spcBef>
              <a:spcAft>
                <a:spcPts val="600"/>
              </a:spcAft>
            </a:pPr>
            <a:r>
              <a:rPr lang="en-US" sz="2500" u="sng" dirty="0">
                <a:solidFill>
                  <a:srgbClr val="FFFFFF"/>
                </a:solidFill>
                <a:ea typeface="+mn-lt"/>
                <a:cs typeface="+mn-lt"/>
              </a:rPr>
              <a:t>Formal complaint</a:t>
            </a:r>
            <a:r>
              <a:rPr lang="en-US" sz="2500" dirty="0">
                <a:solidFill>
                  <a:srgbClr val="FFFFFF"/>
                </a:solidFill>
                <a:ea typeface="+mn-lt"/>
                <a:cs typeface="+mn-lt"/>
              </a:rPr>
              <a:t> means a document filed by a complainant or signed by the Title IX Coordinator alleging sexual harassment against a respondent and requesting that the school investigate the allegation of sexual harassment. </a:t>
            </a:r>
            <a:endParaRPr lang="en-US" sz="2500" dirty="0">
              <a:solidFill>
                <a:srgbClr val="FFFFFF"/>
              </a:solidFill>
            </a:endParaRPr>
          </a:p>
        </p:txBody>
      </p:sp>
      <p:sp>
        <p:nvSpPr>
          <p:cNvPr id="4" name="Footer Placeholder 3">
            <a:extLst>
              <a:ext uri="{FF2B5EF4-FFF2-40B4-BE49-F238E27FC236}">
                <a16:creationId xmlns:a16="http://schemas.microsoft.com/office/drawing/2014/main" id="{20580274-E38C-CC4F-8832-45BFE604D157}"/>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428058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Title 1"/>
          <p:cNvSpPr txBox="1">
            <a:spLocks noGrp="1"/>
          </p:cNvSpPr>
          <p:nvPr>
            <p:ph type="title"/>
          </p:nvPr>
        </p:nvSpPr>
        <p:spPr>
          <a:xfrm>
            <a:off x="1682747" y="379507"/>
            <a:ext cx="10018715" cy="855663"/>
          </a:xfrm>
          <a:prstGeom prst="rect">
            <a:avLst/>
          </a:prstGeom>
        </p:spPr>
        <p:txBody>
          <a:bodyPr/>
          <a:lstStyle>
            <a:lvl1pPr>
              <a:defRPr sz="5000"/>
            </a:lvl1pPr>
          </a:lstStyle>
          <a:p>
            <a:r>
              <a:rPr dirty="0"/>
              <a:t>New Sexual Harassment Definition</a:t>
            </a:r>
          </a:p>
        </p:txBody>
      </p:sp>
      <p:sp>
        <p:nvSpPr>
          <p:cNvPr id="216" name="Content Placeholder 2"/>
          <p:cNvSpPr txBox="1">
            <a:spLocks noGrp="1"/>
          </p:cNvSpPr>
          <p:nvPr>
            <p:ph type="body" idx="1"/>
          </p:nvPr>
        </p:nvSpPr>
        <p:spPr>
          <a:xfrm>
            <a:off x="490538" y="1130806"/>
            <a:ext cx="10408857" cy="5727194"/>
          </a:xfrm>
          <a:prstGeom prst="rect">
            <a:avLst/>
          </a:prstGeom>
        </p:spPr>
        <p:txBody>
          <a:bodyPr>
            <a:normAutofit fontScale="92500"/>
          </a:bodyPr>
          <a:lstStyle/>
          <a:p>
            <a:pPr marL="282892" indent="-282892" defTabSz="452627">
              <a:defRPr sz="2673" u="sng"/>
            </a:pPr>
            <a:r>
              <a:rPr dirty="0"/>
              <a:t>Sexual Harassment</a:t>
            </a:r>
            <a:r>
              <a:rPr u="none" dirty="0"/>
              <a:t> means conduct on the basis of sex that falls under one or more of the following:</a:t>
            </a:r>
          </a:p>
          <a:p>
            <a:pPr marL="735520" lvl="1" indent="-282892" defTabSz="452627">
              <a:defRPr sz="2673"/>
            </a:pPr>
            <a:r>
              <a:rPr dirty="0"/>
              <a:t>1) Quid pro quo harassment.  An employee conditioning an educational aid, benefit, or service on an individual’s participation in unwelcome sexual conduct.</a:t>
            </a:r>
            <a:endParaRPr sz="1979" dirty="0"/>
          </a:p>
          <a:p>
            <a:pPr marL="735520" lvl="1" indent="-282892" defTabSz="452627">
              <a:defRPr sz="2673"/>
            </a:pPr>
            <a:r>
              <a:rPr dirty="0">
                <a:solidFill>
                  <a:srgbClr val="FFFF00">
                    <a:alpha val="60000"/>
                  </a:srgbClr>
                </a:solidFill>
              </a:rPr>
              <a:t>2) Unwelcome conduct on the basis of sex that is so severe, pervasive, and objectively offensive that it effectively denies a person equal access to the school’s education program or activity (i.e., hostile environment). </a:t>
            </a:r>
          </a:p>
          <a:p>
            <a:pPr marL="1188148" lvl="2" indent="-282892" defTabSz="452627">
              <a:defRPr sz="2673"/>
            </a:pPr>
            <a:r>
              <a:rPr u="sng" dirty="0"/>
              <a:t>Note:</a:t>
            </a:r>
            <a:r>
              <a:rPr dirty="0"/>
              <a:t>  THIS IS NARROW</a:t>
            </a:r>
            <a:endParaRPr sz="1979" dirty="0"/>
          </a:p>
          <a:p>
            <a:pPr marL="735520" lvl="1" indent="-282892" defTabSz="452627">
              <a:defRPr sz="2673"/>
            </a:pPr>
            <a:r>
              <a:rPr dirty="0"/>
              <a:t> 3) Sexual assault as defined in the Clery Act, or dating violence, domestic violence, or stalking as defined in the Violence Against Women Act.</a:t>
            </a:r>
            <a:endParaRPr sz="1979" dirty="0"/>
          </a:p>
        </p:txBody>
      </p:sp>
      <p:sp>
        <p:nvSpPr>
          <p:cNvPr id="2" name="Footer Placeholder 1">
            <a:extLst>
              <a:ext uri="{FF2B5EF4-FFF2-40B4-BE49-F238E27FC236}">
                <a16:creationId xmlns:a16="http://schemas.microsoft.com/office/drawing/2014/main" id="{6933E47F-7554-FA43-BBC2-7614304DF7F9}"/>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818361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Rectangle 8"/>
          <p:cNvSpPr/>
          <p:nvPr/>
        </p:nvSpPr>
        <p:spPr>
          <a:xfrm>
            <a:off x="0" y="0"/>
            <a:ext cx="12192000" cy="6858000"/>
          </a:xfrm>
          <a:prstGeom prst="rect">
            <a:avLst/>
          </a:prstGeom>
          <a:ln w="12700">
            <a:miter lim="400000"/>
          </a:ln>
        </p:spPr>
        <p:txBody>
          <a:bodyPr lIns="45719" rIns="45719" anchor="ctr"/>
          <a:lstStyle/>
          <a:p>
            <a:pPr algn="ctr">
              <a:defRPr>
                <a:solidFill>
                  <a:srgbClr val="FFFFFF"/>
                </a:solidFill>
              </a:defRPr>
            </a:pPr>
            <a:endParaRPr dirty="0"/>
          </a:p>
        </p:txBody>
      </p:sp>
      <p:grpSp>
        <p:nvGrpSpPr>
          <p:cNvPr id="225" name="Group 14"/>
          <p:cNvGrpSpPr/>
          <p:nvPr/>
        </p:nvGrpSpPr>
        <p:grpSpPr>
          <a:xfrm>
            <a:off x="2360611" y="0"/>
            <a:ext cx="2436814" cy="6858001"/>
            <a:chOff x="0" y="0"/>
            <a:chExt cx="2436813" cy="6858000"/>
          </a:xfrm>
        </p:grpSpPr>
        <p:sp>
          <p:nvSpPr>
            <p:cNvPr id="219" name="Freeform 6"/>
            <p:cNvSpPr/>
            <p:nvPr/>
          </p:nvSpPr>
          <p:spPr>
            <a:xfrm>
              <a:off x="306388" y="0"/>
              <a:ext cx="1122364" cy="5329238"/>
            </a:xfrm>
            <a:custGeom>
              <a:avLst/>
              <a:gdLst/>
              <a:ahLst/>
              <a:cxnLst>
                <a:cxn ang="0">
                  <a:pos x="wd2" y="hd2"/>
                </a:cxn>
                <a:cxn ang="5400000">
                  <a:pos x="wd2" y="hd2"/>
                </a:cxn>
                <a:cxn ang="10800000">
                  <a:pos x="wd2" y="hd2"/>
                </a:cxn>
                <a:cxn ang="16200000">
                  <a:pos x="wd2" y="hd2"/>
                </a:cxn>
              </a:cxnLst>
              <a:rect l="0" t="0" r="r" b="b"/>
              <a:pathLst>
                <a:path w="21600" h="21600" extrusionOk="0">
                  <a:moveTo>
                    <a:pt x="0" y="21426"/>
                  </a:moveTo>
                  <a:lnTo>
                    <a:pt x="4766" y="21600"/>
                  </a:lnTo>
                  <a:lnTo>
                    <a:pt x="21600" y="0"/>
                  </a:lnTo>
                  <a:lnTo>
                    <a:pt x="16712" y="0"/>
                  </a:lnTo>
                  <a:lnTo>
                    <a:pt x="0" y="21426"/>
                  </a:lnTo>
                  <a:close/>
                </a:path>
              </a:pathLst>
            </a:custGeom>
            <a:solidFill>
              <a:schemeClr val="accent1"/>
            </a:solidFill>
            <a:ln w="12700" cap="flat">
              <a:noFill/>
              <a:miter lim="400000"/>
            </a:ln>
            <a:effectLst/>
          </p:spPr>
          <p:txBody>
            <a:bodyPr wrap="square" lIns="45719" tIns="45719" rIns="45719" bIns="45719" numCol="1" anchor="t">
              <a:noAutofit/>
            </a:bodyPr>
            <a:lstStyle/>
            <a:p>
              <a:endParaRPr dirty="0"/>
            </a:p>
          </p:txBody>
        </p:sp>
        <p:sp>
          <p:nvSpPr>
            <p:cNvPr id="220" name="Freeform 7"/>
            <p:cNvSpPr/>
            <p:nvPr/>
          </p:nvSpPr>
          <p:spPr>
            <a:xfrm>
              <a:off x="0" y="0"/>
              <a:ext cx="1117601" cy="527685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6722" y="0"/>
                  </a:lnTo>
                  <a:lnTo>
                    <a:pt x="0" y="21444"/>
                  </a:lnTo>
                  <a:lnTo>
                    <a:pt x="4817" y="21600"/>
                  </a:lnTo>
                  <a:lnTo>
                    <a:pt x="21600" y="0"/>
                  </a:lnTo>
                  <a:close/>
                </a:path>
              </a:pathLst>
            </a:custGeom>
            <a:solidFill>
              <a:srgbClr val="595959"/>
            </a:solidFill>
            <a:ln w="12700" cap="flat">
              <a:noFill/>
              <a:miter lim="400000"/>
            </a:ln>
            <a:effectLst/>
          </p:spPr>
          <p:txBody>
            <a:bodyPr wrap="square" lIns="45719" tIns="45719" rIns="45719" bIns="45719" numCol="1" anchor="t">
              <a:noAutofit/>
            </a:bodyPr>
            <a:lstStyle/>
            <a:p>
              <a:endParaRPr dirty="0"/>
            </a:p>
          </p:txBody>
        </p:sp>
        <p:sp>
          <p:nvSpPr>
            <p:cNvPr id="221" name="Freeform 8"/>
            <p:cNvSpPr/>
            <p:nvPr/>
          </p:nvSpPr>
          <p:spPr>
            <a:xfrm>
              <a:off x="0" y="5238749"/>
              <a:ext cx="1228726" cy="16192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651" y="21600"/>
                  </a:lnTo>
                  <a:lnTo>
                    <a:pt x="21600" y="21600"/>
                  </a:lnTo>
                  <a:lnTo>
                    <a:pt x="0" y="0"/>
                  </a:lnTo>
                  <a:close/>
                </a:path>
              </a:pathLst>
            </a:custGeom>
            <a:solidFill>
              <a:srgbClr val="262626"/>
            </a:solidFill>
            <a:ln w="12700" cap="flat">
              <a:noFill/>
              <a:miter lim="400000"/>
            </a:ln>
            <a:effectLst/>
          </p:spPr>
          <p:txBody>
            <a:bodyPr wrap="square" lIns="45719" tIns="45719" rIns="45719" bIns="45719" numCol="1" anchor="t">
              <a:noAutofit/>
            </a:bodyPr>
            <a:lstStyle/>
            <a:p>
              <a:endParaRPr dirty="0"/>
            </a:p>
          </p:txBody>
        </p:sp>
        <p:sp>
          <p:nvSpPr>
            <p:cNvPr id="222" name="Freeform 9"/>
            <p:cNvSpPr/>
            <p:nvPr/>
          </p:nvSpPr>
          <p:spPr>
            <a:xfrm>
              <a:off x="306388" y="5291137"/>
              <a:ext cx="1495426" cy="156686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0843" y="21600"/>
                  </a:lnTo>
                  <a:lnTo>
                    <a:pt x="21600" y="21600"/>
                  </a:lnTo>
                  <a:lnTo>
                    <a:pt x="0" y="0"/>
                  </a:lnTo>
                  <a:close/>
                </a:path>
              </a:pathLst>
            </a:custGeom>
            <a:solidFill>
              <a:srgbClr val="0C5A82"/>
            </a:solidFill>
            <a:ln w="12700" cap="flat">
              <a:noFill/>
              <a:miter lim="400000"/>
            </a:ln>
            <a:effectLst/>
          </p:spPr>
          <p:txBody>
            <a:bodyPr wrap="square" lIns="45719" tIns="45719" rIns="45719" bIns="45719" numCol="1" anchor="t">
              <a:noAutofit/>
            </a:bodyPr>
            <a:lstStyle/>
            <a:p>
              <a:endParaRPr dirty="0"/>
            </a:p>
          </p:txBody>
        </p:sp>
        <p:sp>
          <p:nvSpPr>
            <p:cNvPr id="223" name="Freeform 10"/>
            <p:cNvSpPr/>
            <p:nvPr/>
          </p:nvSpPr>
          <p:spPr>
            <a:xfrm>
              <a:off x="306388" y="5286374"/>
              <a:ext cx="2130426" cy="1571626"/>
            </a:xfrm>
            <a:custGeom>
              <a:avLst/>
              <a:gdLst/>
              <a:ahLst/>
              <a:cxnLst>
                <a:cxn ang="0">
                  <a:pos x="wd2" y="hd2"/>
                </a:cxn>
                <a:cxn ang="5400000">
                  <a:pos x="wd2" y="hd2"/>
                </a:cxn>
                <a:cxn ang="10800000">
                  <a:pos x="wd2" y="hd2"/>
                </a:cxn>
                <a:cxn ang="16200000">
                  <a:pos x="wd2" y="hd2"/>
                </a:cxn>
              </a:cxnLst>
              <a:rect l="0" t="0" r="r" b="b"/>
              <a:pathLst>
                <a:path w="21600" h="21600" extrusionOk="0">
                  <a:moveTo>
                    <a:pt x="0" y="65"/>
                  </a:moveTo>
                  <a:lnTo>
                    <a:pt x="15162" y="21600"/>
                  </a:lnTo>
                  <a:lnTo>
                    <a:pt x="21600" y="21600"/>
                  </a:lnTo>
                  <a:lnTo>
                    <a:pt x="2511" y="589"/>
                  </a:lnTo>
                  <a:lnTo>
                    <a:pt x="0" y="0"/>
                  </a:lnTo>
                  <a:lnTo>
                    <a:pt x="0" y="65"/>
                  </a:lnTo>
                  <a:close/>
                </a:path>
              </a:pathLst>
            </a:custGeom>
            <a:solidFill>
              <a:srgbClr val="1287C3"/>
            </a:solidFill>
            <a:ln w="12700" cap="flat">
              <a:noFill/>
              <a:miter lim="400000"/>
            </a:ln>
            <a:effectLst/>
          </p:spPr>
          <p:txBody>
            <a:bodyPr wrap="square" lIns="45719" tIns="45719" rIns="45719" bIns="45719" numCol="1" anchor="t">
              <a:noAutofit/>
            </a:bodyPr>
            <a:lstStyle/>
            <a:p>
              <a:endParaRPr dirty="0"/>
            </a:p>
          </p:txBody>
        </p:sp>
        <p:sp>
          <p:nvSpPr>
            <p:cNvPr id="224" name="Freeform 11"/>
            <p:cNvSpPr/>
            <p:nvPr/>
          </p:nvSpPr>
          <p:spPr>
            <a:xfrm>
              <a:off x="0" y="5238749"/>
              <a:ext cx="1695451" cy="161925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3721" y="1271"/>
                  </a:lnTo>
                  <a:lnTo>
                    <a:pt x="3115" y="572"/>
                  </a:lnTo>
                  <a:lnTo>
                    <a:pt x="3175" y="572"/>
                  </a:lnTo>
                  <a:lnTo>
                    <a:pt x="3175" y="508"/>
                  </a:lnTo>
                  <a:lnTo>
                    <a:pt x="3115" y="508"/>
                  </a:lnTo>
                  <a:lnTo>
                    <a:pt x="0" y="0"/>
                  </a:lnTo>
                  <a:lnTo>
                    <a:pt x="15654" y="21600"/>
                  </a:lnTo>
                  <a:lnTo>
                    <a:pt x="21600" y="21600"/>
                  </a:lnTo>
                  <a:close/>
                </a:path>
              </a:pathLst>
            </a:custGeom>
            <a:solidFill>
              <a:srgbClr val="404040"/>
            </a:solidFill>
            <a:ln w="12700" cap="flat">
              <a:noFill/>
              <a:miter lim="400000"/>
            </a:ln>
            <a:effectLst/>
          </p:spPr>
          <p:txBody>
            <a:bodyPr wrap="square" lIns="45719" tIns="45719" rIns="45719" bIns="45719" numCol="1" anchor="t">
              <a:noAutofit/>
            </a:bodyPr>
            <a:lstStyle/>
            <a:p>
              <a:endParaRPr dirty="0"/>
            </a:p>
          </p:txBody>
        </p:sp>
      </p:grpSp>
      <p:sp>
        <p:nvSpPr>
          <p:cNvPr id="226" name="Title 1"/>
          <p:cNvSpPr txBox="1">
            <a:spLocks noGrp="1"/>
          </p:cNvSpPr>
          <p:nvPr>
            <p:ph type="title"/>
          </p:nvPr>
        </p:nvSpPr>
        <p:spPr>
          <a:xfrm>
            <a:off x="4188617" y="232704"/>
            <a:ext cx="7345893" cy="1469893"/>
          </a:xfrm>
          <a:prstGeom prst="rect">
            <a:avLst/>
          </a:prstGeom>
        </p:spPr>
        <p:txBody>
          <a:bodyPr>
            <a:normAutofit fontScale="90000"/>
          </a:bodyPr>
          <a:lstStyle/>
          <a:p>
            <a:pPr defTabSz="370331">
              <a:defRPr sz="4050"/>
            </a:pPr>
            <a:r>
              <a:rPr dirty="0"/>
              <a:t>Scope of Responsibility</a:t>
            </a:r>
            <a:br>
              <a:rPr dirty="0"/>
            </a:br>
            <a:r>
              <a:rPr dirty="0"/>
              <a:t>If Conduct Not Covered By Title IX</a:t>
            </a:r>
          </a:p>
        </p:txBody>
      </p:sp>
      <p:pic>
        <p:nvPicPr>
          <p:cNvPr id="227" name="Picture 4" descr="Picture 4"/>
          <p:cNvPicPr>
            <a:picLocks noChangeAspect="1"/>
          </p:cNvPicPr>
          <p:nvPr/>
        </p:nvPicPr>
        <p:blipFill>
          <a:blip r:embed="rId2" cstate="print">
            <a:extLst>
              <a:ext uri="{28A0092B-C50C-407E-A947-70E740481C1C}">
                <a14:useLocalDpi xmlns:a14="http://schemas.microsoft.com/office/drawing/2010/main"/>
              </a:ext>
            </a:extLst>
          </a:blip>
          <a:srcRect/>
          <a:stretch>
            <a:fillRect/>
          </a:stretch>
        </p:blipFill>
        <p:spPr>
          <a:xfrm>
            <a:off x="19" y="9"/>
            <a:ext cx="3459164" cy="685799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586"/>
                </a:lnTo>
                <a:lnTo>
                  <a:pt x="14329" y="16454"/>
                </a:lnTo>
                <a:lnTo>
                  <a:pt x="19828" y="0"/>
                </a:lnTo>
                <a:lnTo>
                  <a:pt x="0" y="0"/>
                </a:lnTo>
                <a:close/>
              </a:path>
            </a:pathLst>
          </a:custGeom>
          <a:ln w="12700">
            <a:miter lim="400000"/>
          </a:ln>
        </p:spPr>
      </p:pic>
      <p:sp>
        <p:nvSpPr>
          <p:cNvPr id="228" name="Content Placeholder 2"/>
          <p:cNvSpPr txBox="1">
            <a:spLocks noGrp="1"/>
          </p:cNvSpPr>
          <p:nvPr>
            <p:ph type="body" idx="1"/>
          </p:nvPr>
        </p:nvSpPr>
        <p:spPr>
          <a:xfrm>
            <a:off x="3599391" y="1259661"/>
            <a:ext cx="8524345" cy="5312589"/>
          </a:xfrm>
          <a:prstGeom prst="rect">
            <a:avLst/>
          </a:prstGeom>
        </p:spPr>
        <p:txBody>
          <a:bodyPr/>
          <a:lstStyle/>
          <a:p>
            <a:pPr>
              <a:defRPr sz="2700"/>
            </a:pPr>
            <a:r>
              <a:rPr dirty="0"/>
              <a:t>The narrower definition of sexual harassment means that many K-12 cases may not fall under the new Title IX definition.</a:t>
            </a:r>
          </a:p>
          <a:p>
            <a:pPr>
              <a:defRPr sz="2700"/>
            </a:pPr>
            <a:r>
              <a:rPr dirty="0"/>
              <a:t>Schools will need to act within their own codes of conduct or other policies to respond to cases and ensure they do not worsen to the levels described in the definition. </a:t>
            </a:r>
          </a:p>
          <a:p>
            <a:pPr>
              <a:defRPr sz="2700"/>
            </a:pPr>
            <a:r>
              <a:rPr dirty="0"/>
              <a:t>A school may address sexual harassment affecting its students or employees that falls outside Title IX’s jurisdiction in any manner the school chooses, including providing supportive measures or pursuing discipline.</a:t>
            </a:r>
          </a:p>
        </p:txBody>
      </p:sp>
      <p:sp>
        <p:nvSpPr>
          <p:cNvPr id="2" name="Footer Placeholder 1">
            <a:extLst>
              <a:ext uri="{FF2B5EF4-FFF2-40B4-BE49-F238E27FC236}">
                <a16:creationId xmlns:a16="http://schemas.microsoft.com/office/drawing/2014/main" id="{3F9605F3-5DEA-7241-A891-739921D33DE4}"/>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8043858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A5D6EE-1A6C-481B-9458-1534D53177F6}"/>
              </a:ext>
            </a:extLst>
          </p:cNvPr>
          <p:cNvSpPr>
            <a:spLocks noGrp="1"/>
          </p:cNvSpPr>
          <p:nvPr>
            <p:ph type="title"/>
          </p:nvPr>
        </p:nvSpPr>
        <p:spPr>
          <a:xfrm>
            <a:off x="350338" y="284581"/>
            <a:ext cx="5498597" cy="1420340"/>
          </a:xfrm>
        </p:spPr>
        <p:txBody>
          <a:bodyPr wrap="square" anchor="b">
            <a:normAutofit/>
          </a:bodyPr>
          <a:lstStyle/>
          <a:p>
            <a:r>
              <a:rPr lang="en-US" dirty="0"/>
              <a:t>Establishing a Title IX Team</a:t>
            </a:r>
          </a:p>
        </p:txBody>
      </p:sp>
      <p:sp>
        <p:nvSpPr>
          <p:cNvPr id="3" name="Content Placeholder 2">
            <a:extLst>
              <a:ext uri="{FF2B5EF4-FFF2-40B4-BE49-F238E27FC236}">
                <a16:creationId xmlns:a16="http://schemas.microsoft.com/office/drawing/2014/main" id="{87E68C3D-50BB-481B-B902-C9835DEB3C54}"/>
              </a:ext>
            </a:extLst>
          </p:cNvPr>
          <p:cNvSpPr>
            <a:spLocks noGrp="1"/>
          </p:cNvSpPr>
          <p:nvPr>
            <p:ph idx="1"/>
          </p:nvPr>
        </p:nvSpPr>
        <p:spPr>
          <a:xfrm>
            <a:off x="350336" y="1852233"/>
            <a:ext cx="5594851" cy="4721856"/>
          </a:xfrm>
        </p:spPr>
        <p:txBody>
          <a:bodyPr vert="horz" lIns="0" tIns="0" rIns="0" bIns="0" rtlCol="0" anchor="t">
            <a:normAutofit/>
          </a:bodyPr>
          <a:lstStyle/>
          <a:p>
            <a:pPr>
              <a:lnSpc>
                <a:spcPct val="100000"/>
              </a:lnSpc>
              <a:spcBef>
                <a:spcPct val="20000"/>
              </a:spcBef>
              <a:spcAft>
                <a:spcPts val="600"/>
              </a:spcAft>
            </a:pPr>
            <a:r>
              <a:rPr lang="en-US" sz="2100" dirty="0">
                <a:solidFill>
                  <a:srgbClr val="FFFFFF"/>
                </a:solidFill>
                <a:ea typeface="+mn-lt"/>
                <a:cs typeface="+mn-lt"/>
              </a:rPr>
              <a:t>New regulations expressly prohibit the </a:t>
            </a:r>
            <a:r>
              <a:rPr lang="en-US" sz="2100" u="sng" dirty="0">
                <a:solidFill>
                  <a:srgbClr val="FFFFFF"/>
                </a:solidFill>
                <a:ea typeface="+mn-lt"/>
                <a:cs typeface="+mn-lt"/>
              </a:rPr>
              <a:t>Single Investigator Model</a:t>
            </a:r>
            <a:r>
              <a:rPr lang="en-US" sz="2100" dirty="0">
                <a:solidFill>
                  <a:srgbClr val="FFFFFF"/>
                </a:solidFill>
                <a:ea typeface="+mn-lt"/>
                <a:cs typeface="+mn-lt"/>
              </a:rPr>
              <a:t>, where the investigator is also the decision-maker determining responsibility in Title IX cases.</a:t>
            </a:r>
            <a:endParaRPr lang="en-US" sz="2100" dirty="0">
              <a:ea typeface="+mn-lt"/>
              <a:cs typeface="+mn-lt"/>
            </a:endParaRPr>
          </a:p>
          <a:p>
            <a:pPr>
              <a:lnSpc>
                <a:spcPct val="100000"/>
              </a:lnSpc>
              <a:spcBef>
                <a:spcPct val="20000"/>
              </a:spcBef>
              <a:spcAft>
                <a:spcPts val="600"/>
              </a:spcAft>
            </a:pPr>
            <a:r>
              <a:rPr lang="en-US" sz="2100" dirty="0">
                <a:solidFill>
                  <a:srgbClr val="FFFFFF"/>
                </a:solidFill>
                <a:ea typeface="+mn-lt"/>
                <a:cs typeface="+mn-lt"/>
              </a:rPr>
              <a:t>Thus, the decision-maker must be separate from the Title IX Coordinator or investigator.</a:t>
            </a:r>
            <a:endParaRPr lang="en-US" sz="2100" dirty="0">
              <a:ea typeface="+mn-lt"/>
              <a:cs typeface="+mn-lt"/>
            </a:endParaRPr>
          </a:p>
          <a:p>
            <a:pPr lvl="1">
              <a:lnSpc>
                <a:spcPct val="100000"/>
              </a:lnSpc>
              <a:spcBef>
                <a:spcPct val="20000"/>
              </a:spcBef>
              <a:spcAft>
                <a:spcPts val="600"/>
              </a:spcAft>
            </a:pPr>
            <a:r>
              <a:rPr lang="en-US" sz="2100" u="sng" dirty="0">
                <a:solidFill>
                  <a:srgbClr val="FFFFFF"/>
                </a:solidFill>
                <a:ea typeface="+mn-lt"/>
                <a:cs typeface="+mn-lt"/>
              </a:rPr>
              <a:t>Rationale</a:t>
            </a:r>
            <a:r>
              <a:rPr lang="en-US" sz="2100" dirty="0">
                <a:solidFill>
                  <a:srgbClr val="FFFFFF"/>
                </a:solidFill>
                <a:ea typeface="+mn-lt"/>
                <a:cs typeface="+mn-lt"/>
              </a:rPr>
              <a:t>: one person cannot effectively serve as detective, prosecutor, judge, and jury.</a:t>
            </a:r>
            <a:endParaRPr lang="en-US" sz="2100" dirty="0">
              <a:ea typeface="+mn-lt"/>
              <a:cs typeface="+mn-lt"/>
            </a:endParaRPr>
          </a:p>
          <a:p>
            <a:pPr>
              <a:lnSpc>
                <a:spcPct val="100000"/>
              </a:lnSpc>
              <a:spcBef>
                <a:spcPct val="20000"/>
              </a:spcBef>
              <a:spcAft>
                <a:spcPts val="600"/>
              </a:spcAft>
            </a:pPr>
            <a:r>
              <a:rPr lang="en-US" sz="2100" dirty="0">
                <a:solidFill>
                  <a:srgbClr val="FFFFFF"/>
                </a:solidFill>
                <a:ea typeface="+mn-lt"/>
                <a:cs typeface="+mn-lt"/>
              </a:rPr>
              <a:t>As such, schools should consider splitting roles for handling Title IX issues.</a:t>
            </a:r>
            <a:endParaRPr lang="en-US" sz="2100" dirty="0">
              <a:ea typeface="+mn-lt"/>
              <a:cs typeface="+mn-lt"/>
            </a:endParaRPr>
          </a:p>
        </p:txBody>
      </p:sp>
      <p:pic>
        <p:nvPicPr>
          <p:cNvPr id="4" name="Picture 4" descr="A picture containing drawing&#10;&#10;Description automatically generated">
            <a:extLst>
              <a:ext uri="{FF2B5EF4-FFF2-40B4-BE49-F238E27FC236}">
                <a16:creationId xmlns:a16="http://schemas.microsoft.com/office/drawing/2014/main" id="{9BCD6EB3-FDD2-4156-A4FC-319117B3FC49}"/>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2"/>
          <a:stretch/>
        </p:blipFill>
        <p:spPr>
          <a:xfrm>
            <a:off x="6781087" y="784024"/>
            <a:ext cx="3618273" cy="3618275"/>
          </a:xfrm>
          <a:custGeom>
            <a:avLst/>
            <a:gdLst/>
            <a:ahLst/>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grpSp>
        <p:nvGrpSpPr>
          <p:cNvPr id="22" name="Group 21">
            <a:extLst>
              <a:ext uri="{FF2B5EF4-FFF2-40B4-BE49-F238E27FC236}">
                <a16:creationId xmlns:a16="http://schemas.microsoft.com/office/drawing/2014/main" id="{183B29DA-9BB8-4BA8-B8E1-8C2B544078C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22156" y="4143453"/>
            <a:ext cx="734257" cy="760506"/>
            <a:chOff x="5243759" y="1363788"/>
            <a:chExt cx="734257" cy="760506"/>
          </a:xfrm>
        </p:grpSpPr>
        <p:sp>
          <p:nvSpPr>
            <p:cNvPr id="23" name="Freeform 5">
              <a:extLst>
                <a:ext uri="{FF2B5EF4-FFF2-40B4-BE49-F238E27FC236}">
                  <a16:creationId xmlns:a16="http://schemas.microsoft.com/office/drawing/2014/main" id="{D02496F8-166D-469A-8040-08608013BF7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4" name="Freeform 6">
              <a:extLst>
                <a:ext uri="{FF2B5EF4-FFF2-40B4-BE49-F238E27FC236}">
                  <a16:creationId xmlns:a16="http://schemas.microsoft.com/office/drawing/2014/main" id="{23E648A7-A02A-4DC7-9FEC-489F1BA6F77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5" name="Freeform 8">
              <a:extLst>
                <a:ext uri="{FF2B5EF4-FFF2-40B4-BE49-F238E27FC236}">
                  <a16:creationId xmlns:a16="http://schemas.microsoft.com/office/drawing/2014/main" id="{4EF573B1-38BC-4C7B-894C-BE3864A04AD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27" name="Oval 26">
            <a:extLst>
              <a:ext uri="{FF2B5EF4-FFF2-40B4-BE49-F238E27FC236}">
                <a16:creationId xmlns:a16="http://schemas.microsoft.com/office/drawing/2014/main" id="{647A77D8-817B-4A9F-86AA-FE781E813D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TextBox 4">
            <a:extLst>
              <a:ext uri="{FF2B5EF4-FFF2-40B4-BE49-F238E27FC236}">
                <a16:creationId xmlns:a16="http://schemas.microsoft.com/office/drawing/2014/main" id="{04D18F3D-75D2-4E8D-844A-85B1DB1183D5}"/>
              </a:ext>
            </a:extLst>
          </p:cNvPr>
          <p:cNvSpPr txBox="1"/>
          <p:nvPr/>
        </p:nvSpPr>
        <p:spPr>
          <a:xfrm>
            <a:off x="6856819" y="4399516"/>
            <a:ext cx="3818268"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u="sng" dirty="0">
                <a:ea typeface="+mn-lt"/>
                <a:cs typeface="+mn-lt"/>
              </a:rPr>
              <a:t>4-part Title IX team</a:t>
            </a:r>
            <a:r>
              <a:rPr lang="en-US" sz="2800" dirty="0">
                <a:ea typeface="+mn-lt"/>
                <a:cs typeface="+mn-lt"/>
              </a:rPr>
              <a:t>: Title IX Coordinator, Investigator, Decision-maker, and Appeals Board</a:t>
            </a:r>
            <a:endParaRPr lang="en-US" sz="2800" dirty="0"/>
          </a:p>
        </p:txBody>
      </p:sp>
      <p:sp>
        <p:nvSpPr>
          <p:cNvPr id="6" name="Footer Placeholder 5">
            <a:extLst>
              <a:ext uri="{FF2B5EF4-FFF2-40B4-BE49-F238E27FC236}">
                <a16:creationId xmlns:a16="http://schemas.microsoft.com/office/drawing/2014/main" id="{E75A9DD9-B355-AA4D-B7B7-425F84C553F6}"/>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977868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9BF5F69-D028-4E47-94B5-E1E1C35AF9BA}"/>
              </a:ext>
            </a:extLst>
          </p:cNvPr>
          <p:cNvSpPr>
            <a:spLocks noGrp="1"/>
          </p:cNvSpPr>
          <p:nvPr>
            <p:ph type="title"/>
          </p:nvPr>
        </p:nvSpPr>
        <p:spPr>
          <a:xfrm>
            <a:off x="550864" y="65837"/>
            <a:ext cx="4752639" cy="1952029"/>
          </a:xfrm>
        </p:spPr>
        <p:txBody>
          <a:bodyPr wrap="square" anchor="b">
            <a:normAutofit/>
          </a:bodyPr>
          <a:lstStyle/>
          <a:p>
            <a:r>
              <a:rPr lang="en-US" sz="4000" dirty="0"/>
              <a:t>Role and New Significance of Title IX Coordinator</a:t>
            </a:r>
          </a:p>
        </p:txBody>
      </p:sp>
      <p:sp>
        <p:nvSpPr>
          <p:cNvPr id="3" name="Content Placeholder 2">
            <a:extLst>
              <a:ext uri="{FF2B5EF4-FFF2-40B4-BE49-F238E27FC236}">
                <a16:creationId xmlns:a16="http://schemas.microsoft.com/office/drawing/2014/main" id="{AF800E3E-380C-48C6-B5A6-678E42DEC30C}"/>
              </a:ext>
            </a:extLst>
          </p:cNvPr>
          <p:cNvSpPr>
            <a:spLocks noGrp="1"/>
          </p:cNvSpPr>
          <p:nvPr>
            <p:ph idx="1"/>
          </p:nvPr>
        </p:nvSpPr>
        <p:spPr>
          <a:xfrm>
            <a:off x="550863" y="2157032"/>
            <a:ext cx="4921082" cy="4304761"/>
          </a:xfrm>
        </p:spPr>
        <p:txBody>
          <a:bodyPr vert="horz" lIns="0" tIns="0" rIns="0" bIns="0" rtlCol="0" anchor="t">
            <a:normAutofit/>
          </a:bodyPr>
          <a:lstStyle/>
          <a:p>
            <a:pPr>
              <a:spcBef>
                <a:spcPct val="20000"/>
              </a:spcBef>
              <a:spcAft>
                <a:spcPts val="600"/>
              </a:spcAft>
            </a:pPr>
            <a:r>
              <a:rPr lang="en-US" dirty="0">
                <a:solidFill>
                  <a:srgbClr val="FFFFFF"/>
                </a:solidFill>
                <a:ea typeface="+mn-lt"/>
                <a:cs typeface="+mn-lt"/>
              </a:rPr>
              <a:t>The employee designated by a recipient (the school) to coordinate its efforts to comply with Title IX responsibilities must be referred to as the </a:t>
            </a:r>
            <a:r>
              <a:rPr lang="en-US" b="1" dirty="0">
                <a:solidFill>
                  <a:srgbClr val="FFFFFF"/>
                </a:solidFill>
                <a:ea typeface="+mn-lt"/>
                <a:cs typeface="+mn-lt"/>
              </a:rPr>
              <a:t>“</a:t>
            </a:r>
            <a:r>
              <a:rPr lang="en-US" b="1" u="sng" dirty="0">
                <a:solidFill>
                  <a:srgbClr val="FFFFFF"/>
                </a:solidFill>
                <a:ea typeface="+mn-lt"/>
                <a:cs typeface="+mn-lt"/>
              </a:rPr>
              <a:t>Title IX Coordinator</a:t>
            </a:r>
            <a:r>
              <a:rPr lang="en-US" b="1" dirty="0">
                <a:solidFill>
                  <a:srgbClr val="FFFFFF"/>
                </a:solidFill>
                <a:ea typeface="+mn-lt"/>
                <a:cs typeface="+mn-lt"/>
              </a:rPr>
              <a:t>” </a:t>
            </a:r>
            <a:endParaRPr lang="en-US" dirty="0">
              <a:solidFill>
                <a:srgbClr val="FFFFFF"/>
              </a:solidFill>
              <a:ea typeface="+mn-lt"/>
              <a:cs typeface="+mn-lt"/>
            </a:endParaRPr>
          </a:p>
          <a:p>
            <a:pPr>
              <a:spcBef>
                <a:spcPct val="20000"/>
              </a:spcBef>
              <a:spcAft>
                <a:spcPts val="600"/>
              </a:spcAft>
            </a:pPr>
            <a:r>
              <a:rPr lang="en-US" dirty="0">
                <a:solidFill>
                  <a:srgbClr val="FFFFFF"/>
                </a:solidFill>
                <a:ea typeface="+mn-lt"/>
                <a:cs typeface="+mn-lt"/>
              </a:rPr>
              <a:t>The new regulations broadly expand a school’s obligation to ensure it not only has a Title IX Coordinator, but its educational community knows how to report to the coordinator.</a:t>
            </a:r>
            <a:endParaRPr lang="en-US" dirty="0">
              <a:solidFill>
                <a:srgbClr val="FFFFFF"/>
              </a:solidFill>
            </a:endParaRPr>
          </a:p>
        </p:txBody>
      </p:sp>
      <p:pic>
        <p:nvPicPr>
          <p:cNvPr id="4" name="Picture 4" descr="A picture containing clock, drawing&#10;&#10;Description automatically generated">
            <a:extLst>
              <a:ext uri="{FF2B5EF4-FFF2-40B4-BE49-F238E27FC236}">
                <a16:creationId xmlns:a16="http://schemas.microsoft.com/office/drawing/2014/main" id="{11E4B6D6-9255-4E04-8CE6-90F61D2246C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21310" r="22441" b="2"/>
          <a:stretch/>
        </p:blipFill>
        <p:spPr>
          <a:xfrm>
            <a:off x="5892800" y="469774"/>
            <a:ext cx="5132388" cy="5132388"/>
          </a:xfrm>
          <a:custGeom>
            <a:avLst/>
            <a:gdLst/>
            <a:ahLst/>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grpSp>
        <p:nvGrpSpPr>
          <p:cNvPr id="11" name="Group 10">
            <a:extLst>
              <a:ext uri="{FF2B5EF4-FFF2-40B4-BE49-F238E27FC236}">
                <a16:creationId xmlns:a16="http://schemas.microsoft.com/office/drawing/2014/main" id="{183B29DA-9BB8-4BA8-B8E1-8C2B544078C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22156" y="4143453"/>
            <a:ext cx="734257" cy="760506"/>
            <a:chOff x="5243759" y="1363788"/>
            <a:chExt cx="734257" cy="760506"/>
          </a:xfrm>
        </p:grpSpPr>
        <p:sp>
          <p:nvSpPr>
            <p:cNvPr id="12" name="Freeform 5">
              <a:extLst>
                <a:ext uri="{FF2B5EF4-FFF2-40B4-BE49-F238E27FC236}">
                  <a16:creationId xmlns:a16="http://schemas.microsoft.com/office/drawing/2014/main" id="{D02496F8-166D-469A-8040-08608013BF7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Freeform 6">
              <a:extLst>
                <a:ext uri="{FF2B5EF4-FFF2-40B4-BE49-F238E27FC236}">
                  <a16:creationId xmlns:a16="http://schemas.microsoft.com/office/drawing/2014/main" id="{23E648A7-A02A-4DC7-9FEC-489F1BA6F77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Freeform 8">
              <a:extLst>
                <a:ext uri="{FF2B5EF4-FFF2-40B4-BE49-F238E27FC236}">
                  <a16:creationId xmlns:a16="http://schemas.microsoft.com/office/drawing/2014/main" id="{4EF573B1-38BC-4C7B-894C-BE3864A04AD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6" name="Oval 15">
            <a:extLst>
              <a:ext uri="{FF2B5EF4-FFF2-40B4-BE49-F238E27FC236}">
                <a16:creationId xmlns:a16="http://schemas.microsoft.com/office/drawing/2014/main" id="{647A77D8-817B-4A9F-86AA-FE781E813D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Footer Placeholder 4">
            <a:extLst>
              <a:ext uri="{FF2B5EF4-FFF2-40B4-BE49-F238E27FC236}">
                <a16:creationId xmlns:a16="http://schemas.microsoft.com/office/drawing/2014/main" id="{56EAF3B3-4428-9540-9017-3F74FFAA26DF}"/>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40741990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94623-6F82-4611-B67C-111340EF173A}"/>
              </a:ext>
            </a:extLst>
          </p:cNvPr>
          <p:cNvSpPr>
            <a:spLocks noGrp="1"/>
          </p:cNvSpPr>
          <p:nvPr>
            <p:ph type="title"/>
          </p:nvPr>
        </p:nvSpPr>
        <p:spPr>
          <a:xfrm>
            <a:off x="550862" y="383880"/>
            <a:ext cx="11091600" cy="1332000"/>
          </a:xfrm>
        </p:spPr>
        <p:txBody>
          <a:bodyPr/>
          <a:lstStyle/>
          <a:p>
            <a:pPr algn="ctr"/>
            <a:r>
              <a:rPr lang="en-US" dirty="0"/>
              <a:t>Community Awareness of </a:t>
            </a:r>
            <a:br>
              <a:rPr lang="en-US" dirty="0"/>
            </a:br>
            <a:r>
              <a:rPr lang="en-US" dirty="0"/>
              <a:t>Title IX Coordinator</a:t>
            </a:r>
          </a:p>
        </p:txBody>
      </p:sp>
      <p:sp>
        <p:nvSpPr>
          <p:cNvPr id="3" name="Content Placeholder 2">
            <a:extLst>
              <a:ext uri="{FF2B5EF4-FFF2-40B4-BE49-F238E27FC236}">
                <a16:creationId xmlns:a16="http://schemas.microsoft.com/office/drawing/2014/main" id="{5544B99E-EBA7-4C88-A819-F1DD97DE89D5}"/>
              </a:ext>
            </a:extLst>
          </p:cNvPr>
          <p:cNvSpPr>
            <a:spLocks noGrp="1"/>
          </p:cNvSpPr>
          <p:nvPr>
            <p:ph idx="1"/>
          </p:nvPr>
        </p:nvSpPr>
        <p:spPr>
          <a:xfrm>
            <a:off x="246063" y="1952779"/>
            <a:ext cx="11788105" cy="4902044"/>
          </a:xfrm>
        </p:spPr>
        <p:txBody>
          <a:bodyPr vert="horz" wrap="square" lIns="0" tIns="0" rIns="0" bIns="0" rtlCol="0" anchor="t">
            <a:noAutofit/>
          </a:bodyPr>
          <a:lstStyle/>
          <a:p>
            <a:pPr lvl="1">
              <a:lnSpc>
                <a:spcPct val="90000"/>
              </a:lnSpc>
              <a:spcBef>
                <a:spcPct val="20000"/>
              </a:spcBef>
              <a:spcAft>
                <a:spcPts val="600"/>
              </a:spcAft>
            </a:pPr>
            <a:r>
              <a:rPr lang="en-US" sz="2300" dirty="0">
                <a:solidFill>
                  <a:srgbClr val="FFFFFF"/>
                </a:solidFill>
                <a:ea typeface="+mn-lt"/>
                <a:cs typeface="+mn-lt"/>
              </a:rPr>
              <a:t>Schools must </a:t>
            </a:r>
            <a:r>
              <a:rPr lang="en-US" sz="2300" u="sng" dirty="0">
                <a:solidFill>
                  <a:srgbClr val="FFFFFF"/>
                </a:solidFill>
                <a:ea typeface="+mn-lt"/>
                <a:cs typeface="+mn-lt"/>
              </a:rPr>
              <a:t>notify</a:t>
            </a:r>
            <a:r>
              <a:rPr lang="en-US" sz="2300" dirty="0">
                <a:solidFill>
                  <a:srgbClr val="FFFFFF"/>
                </a:solidFill>
                <a:ea typeface="+mn-lt"/>
                <a:cs typeface="+mn-lt"/>
              </a:rPr>
              <a:t> students, employees, applicants for admission and employment, parents or legal guardians of elementary and secondary school students, and all unions, of the name or title, office address, e-mail address, and telephone number of the Title IX Coordinator.</a:t>
            </a:r>
          </a:p>
          <a:p>
            <a:pPr lvl="1">
              <a:lnSpc>
                <a:spcPct val="90000"/>
              </a:lnSpc>
              <a:spcBef>
                <a:spcPct val="20000"/>
              </a:spcBef>
              <a:spcAft>
                <a:spcPts val="600"/>
              </a:spcAft>
            </a:pPr>
            <a:r>
              <a:rPr lang="en-US" sz="2300" dirty="0">
                <a:solidFill>
                  <a:srgbClr val="FFFFFF"/>
                </a:solidFill>
                <a:ea typeface="+mn-lt"/>
                <a:cs typeface="+mn-lt"/>
              </a:rPr>
              <a:t>Schools </a:t>
            </a:r>
            <a:r>
              <a:rPr lang="en-US" sz="2300" b="1" dirty="0">
                <a:solidFill>
                  <a:srgbClr val="FFFFFF"/>
                </a:solidFill>
                <a:ea typeface="+mn-lt"/>
                <a:cs typeface="+mn-lt"/>
              </a:rPr>
              <a:t>must </a:t>
            </a:r>
            <a:r>
              <a:rPr lang="en-US" sz="2300" u="sng" dirty="0">
                <a:solidFill>
                  <a:srgbClr val="FFFFFF"/>
                </a:solidFill>
                <a:ea typeface="+mn-lt"/>
                <a:cs typeface="+mn-lt"/>
              </a:rPr>
              <a:t>prominently display</a:t>
            </a:r>
            <a:r>
              <a:rPr lang="en-US" sz="2300" dirty="0">
                <a:solidFill>
                  <a:srgbClr val="FFFFFF"/>
                </a:solidFill>
                <a:ea typeface="+mn-lt"/>
                <a:cs typeface="+mn-lt"/>
              </a:rPr>
              <a:t> on their websites the required contact information for the Title IX Coordinator.</a:t>
            </a:r>
          </a:p>
          <a:p>
            <a:pPr lvl="1">
              <a:lnSpc>
                <a:spcPct val="90000"/>
              </a:lnSpc>
              <a:spcBef>
                <a:spcPct val="20000"/>
              </a:spcBef>
              <a:spcAft>
                <a:spcPts val="600"/>
              </a:spcAft>
            </a:pPr>
            <a:r>
              <a:rPr lang="en-US" sz="2300" dirty="0">
                <a:solidFill>
                  <a:srgbClr val="FFFFFF"/>
                </a:solidFill>
                <a:ea typeface="+mn-lt"/>
                <a:cs typeface="+mn-lt"/>
              </a:rPr>
              <a:t>Any person may </a:t>
            </a:r>
            <a:r>
              <a:rPr lang="en-US" sz="2300" u="sng" dirty="0">
                <a:solidFill>
                  <a:srgbClr val="FFFFFF"/>
                </a:solidFill>
                <a:ea typeface="+mn-lt"/>
                <a:cs typeface="+mn-lt"/>
              </a:rPr>
              <a:t>report</a:t>
            </a:r>
            <a:r>
              <a:rPr lang="en-US" sz="2300" dirty="0">
                <a:solidFill>
                  <a:srgbClr val="FFFFFF"/>
                </a:solidFill>
                <a:ea typeface="+mn-lt"/>
                <a:cs typeface="+mn-lt"/>
              </a:rPr>
              <a:t> sex discrimination, including sexual harassment (whether or not the person reporting is the person alleged to be the victim of conduct), in person, by mail, by telephone, or by e-mail, using the contact information listed for the Title IX Coordinator, or by any other means that results in the Title IX Coordinator receiving the person’s verbal or written report.</a:t>
            </a:r>
          </a:p>
          <a:p>
            <a:pPr lvl="2">
              <a:lnSpc>
                <a:spcPct val="90000"/>
              </a:lnSpc>
              <a:spcBef>
                <a:spcPct val="20000"/>
              </a:spcBef>
              <a:spcAft>
                <a:spcPts val="600"/>
              </a:spcAft>
            </a:pPr>
            <a:r>
              <a:rPr lang="en-US" sz="2300" dirty="0">
                <a:solidFill>
                  <a:srgbClr val="FFFFFF"/>
                </a:solidFill>
                <a:ea typeface="+mn-lt"/>
                <a:cs typeface="+mn-lt"/>
              </a:rPr>
              <a:t>Such a report </a:t>
            </a:r>
            <a:r>
              <a:rPr lang="en-US" sz="2300" b="1" dirty="0">
                <a:solidFill>
                  <a:srgbClr val="FFFFFF"/>
                </a:solidFill>
                <a:ea typeface="+mn-lt"/>
                <a:cs typeface="+mn-lt"/>
              </a:rPr>
              <a:t>may be made </a:t>
            </a:r>
            <a:r>
              <a:rPr lang="en-US" sz="2300" u="sng" dirty="0">
                <a:solidFill>
                  <a:srgbClr val="FFFFFF"/>
                </a:solidFill>
                <a:ea typeface="+mn-lt"/>
                <a:cs typeface="+mn-lt"/>
              </a:rPr>
              <a:t>at any time</a:t>
            </a:r>
            <a:r>
              <a:rPr lang="en-US" sz="2300" dirty="0">
                <a:solidFill>
                  <a:srgbClr val="FFFFFF"/>
                </a:solidFill>
                <a:ea typeface="+mn-lt"/>
                <a:cs typeface="+mn-lt"/>
              </a:rPr>
              <a:t>, including during non-business hours, by using the telephone number or e-mail address, or by mail to the office address, listed for the Title IX Coordinator. </a:t>
            </a:r>
            <a:endParaRPr lang="en-US" sz="2300" dirty="0">
              <a:solidFill>
                <a:srgbClr val="FFFFFF"/>
              </a:solidFill>
            </a:endParaRPr>
          </a:p>
        </p:txBody>
      </p:sp>
      <p:sp>
        <p:nvSpPr>
          <p:cNvPr id="4" name="Footer Placeholder 3">
            <a:extLst>
              <a:ext uri="{FF2B5EF4-FFF2-40B4-BE49-F238E27FC236}">
                <a16:creationId xmlns:a16="http://schemas.microsoft.com/office/drawing/2014/main" id="{86A6B933-C5F3-0440-9D05-C086CAD92E84}"/>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993843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AF93BB8-6611-4D61-A6DF-6C53C7D63BEA}"/>
              </a:ext>
            </a:extLst>
          </p:cNvPr>
          <p:cNvSpPr>
            <a:spLocks noGrp="1"/>
          </p:cNvSpPr>
          <p:nvPr>
            <p:ph type="title"/>
          </p:nvPr>
        </p:nvSpPr>
        <p:spPr>
          <a:xfrm>
            <a:off x="213977" y="313575"/>
            <a:ext cx="5437189" cy="1684217"/>
          </a:xfrm>
        </p:spPr>
        <p:txBody>
          <a:bodyPr wrap="square" anchor="t">
            <a:normAutofit/>
          </a:bodyPr>
          <a:lstStyle/>
          <a:p>
            <a:r>
              <a:rPr lang="en-US" dirty="0"/>
              <a:t>Title IX Coordinator Responsibilities:</a:t>
            </a:r>
          </a:p>
        </p:txBody>
      </p:sp>
      <p:grpSp>
        <p:nvGrpSpPr>
          <p:cNvPr id="30" name="Group 29">
            <a:extLst>
              <a:ext uri="{FF2B5EF4-FFF2-40B4-BE49-F238E27FC236}">
                <a16:creationId xmlns:a16="http://schemas.microsoft.com/office/drawing/2014/main" id="{11F8F457-0192-4F9A-9EEF-D784521FAC1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02932" y="412017"/>
            <a:ext cx="667800" cy="631474"/>
            <a:chOff x="8069541" y="1262702"/>
            <a:chExt cx="667800" cy="631474"/>
          </a:xfrm>
        </p:grpSpPr>
        <p:sp>
          <p:nvSpPr>
            <p:cNvPr id="31" name="Freeform: Shape 30">
              <a:extLst>
                <a:ext uri="{FF2B5EF4-FFF2-40B4-BE49-F238E27FC236}">
                  <a16:creationId xmlns:a16="http://schemas.microsoft.com/office/drawing/2014/main" id="{811A27EA-330C-4F31-9051-19CBAE97885C}"/>
                </a:ext>
                <a:ext uri="{C183D7F6-B498-43B3-948B-1728B52AA6E4}">
                  <adec:decorative xmlns:adec="http://schemas.microsoft.com/office/drawing/2017/decorative" xmlns="" val="1"/>
                </a:ext>
              </a:extLst>
            </p:cNvPr>
            <p:cNvSpPr>
              <a:spLocks noChangeAspect="1"/>
            </p:cNvSpPr>
            <p:nvPr>
              <p:extLst>
                <p:ext uri="{386F3935-93C4-4BCD-93E2-E3B085C9AB24}">
                  <p16:designElem xmlns:p16="http://schemas.microsoft.com/office/powerpoint/2015/main" val="1"/>
                </p:ext>
              </p:extLst>
            </p:nvPr>
          </p:nvSpPr>
          <p:spPr>
            <a:xfrm rot="18900000">
              <a:off x="8069541" y="1262702"/>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127000" dist="50800" dir="42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2" name="Oval 31">
              <a:extLst>
                <a:ext uri="{FF2B5EF4-FFF2-40B4-BE49-F238E27FC236}">
                  <a16:creationId xmlns:a16="http://schemas.microsoft.com/office/drawing/2014/main" id="{786FC59F-EC76-4A7A-AF75-507FBE3B52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2700000">
              <a:off x="8332341" y="1436239"/>
              <a:ext cx="270000" cy="540000"/>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pic>
        <p:nvPicPr>
          <p:cNvPr id="5" name="Picture 5" descr="A person standing in front of a window&#10;&#10;Description automatically generated">
            <a:extLst>
              <a:ext uri="{FF2B5EF4-FFF2-40B4-BE49-F238E27FC236}">
                <a16:creationId xmlns:a16="http://schemas.microsoft.com/office/drawing/2014/main" id="{A27DBFF5-E74D-4AA5-A5A8-140C9F29C01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2"/>
          <a:stretch/>
        </p:blipFill>
        <p:spPr>
          <a:xfrm>
            <a:off x="213979" y="2169527"/>
            <a:ext cx="5773738" cy="3779838"/>
          </a:xfrm>
          <a:custGeom>
            <a:avLst/>
            <a:gdLst/>
            <a:ahLst/>
            <a:cxnLst/>
            <a:rect l="l" t="t" r="r" b="b"/>
            <a:pathLst>
              <a:path w="5773738" h="3779838">
                <a:moveTo>
                  <a:pt x="0" y="0"/>
                </a:moveTo>
                <a:lnTo>
                  <a:pt x="5773738" y="0"/>
                </a:lnTo>
                <a:lnTo>
                  <a:pt x="5773738" y="3779838"/>
                </a:lnTo>
                <a:lnTo>
                  <a:pt x="0" y="3779838"/>
                </a:lnTo>
                <a:close/>
              </a:path>
            </a:pathLst>
          </a:custGeom>
        </p:spPr>
      </p:pic>
      <p:sp>
        <p:nvSpPr>
          <p:cNvPr id="3" name="Content Placeholder 2">
            <a:extLst>
              <a:ext uri="{FF2B5EF4-FFF2-40B4-BE49-F238E27FC236}">
                <a16:creationId xmlns:a16="http://schemas.microsoft.com/office/drawing/2014/main" id="{CA6806F9-943B-4232-B863-3CC9A3D7AB0C}"/>
              </a:ext>
            </a:extLst>
          </p:cNvPr>
          <p:cNvSpPr>
            <a:spLocks noGrp="1"/>
          </p:cNvSpPr>
          <p:nvPr>
            <p:ph idx="1"/>
          </p:nvPr>
        </p:nvSpPr>
        <p:spPr>
          <a:xfrm>
            <a:off x="6137945" y="413920"/>
            <a:ext cx="5992476" cy="6264440"/>
          </a:xfrm>
        </p:spPr>
        <p:txBody>
          <a:bodyPr vert="horz" lIns="0" tIns="0" rIns="0" bIns="0" rtlCol="0" anchor="t">
            <a:noAutofit/>
          </a:bodyPr>
          <a:lstStyle/>
          <a:p>
            <a:pPr>
              <a:lnSpc>
                <a:spcPct val="100000"/>
              </a:lnSpc>
            </a:pPr>
            <a:r>
              <a:rPr lang="en-US" sz="2000" dirty="0">
                <a:solidFill>
                  <a:schemeClr val="tx1"/>
                </a:solidFill>
                <a:ea typeface="+mn-lt"/>
                <a:cs typeface="+mn-lt"/>
              </a:rPr>
              <a:t>The Title IX Coordinator is responsible for monitoring the overall implementation of policies and compliance with Title IX in all areas covered by the regulations. </a:t>
            </a:r>
          </a:p>
          <a:p>
            <a:pPr>
              <a:lnSpc>
                <a:spcPct val="100000"/>
              </a:lnSpc>
            </a:pPr>
            <a:r>
              <a:rPr lang="en-US" sz="2000" b="1" u="sng" dirty="0">
                <a:solidFill>
                  <a:srgbClr val="FFC000"/>
                </a:solidFill>
                <a:ea typeface="+mn-lt"/>
                <a:cs typeface="+mn-lt"/>
              </a:rPr>
              <a:t>The major responsibility is the prevention of sexual harassment and discrimination.</a:t>
            </a:r>
            <a:r>
              <a:rPr lang="en-US" sz="2000" dirty="0">
                <a:solidFill>
                  <a:srgbClr val="FFC000"/>
                </a:solidFill>
                <a:ea typeface="+mn-lt"/>
                <a:cs typeface="+mn-lt"/>
              </a:rPr>
              <a:t> </a:t>
            </a:r>
            <a:r>
              <a:rPr lang="en-US" sz="2000" dirty="0">
                <a:solidFill>
                  <a:schemeClr val="tx1"/>
                </a:solidFill>
                <a:ea typeface="+mn-lt"/>
                <a:cs typeface="+mn-lt"/>
              </a:rPr>
              <a:t>Other major monitoring duties include, but are not limited to, the following: </a:t>
            </a:r>
            <a:endParaRPr lang="en-US" sz="2000" dirty="0">
              <a:solidFill>
                <a:schemeClr val="tx1"/>
              </a:solidFill>
            </a:endParaRPr>
          </a:p>
          <a:p>
            <a:pPr lvl="1">
              <a:lnSpc>
                <a:spcPct val="100000"/>
              </a:lnSpc>
            </a:pPr>
            <a:r>
              <a:rPr lang="en-US" sz="2000" dirty="0">
                <a:solidFill>
                  <a:schemeClr val="tx1"/>
                </a:solidFill>
                <a:ea typeface="+mn-lt"/>
                <a:cs typeface="+mn-lt"/>
              </a:rPr>
              <a:t>Admissions (Admissions and Recruitment) </a:t>
            </a:r>
            <a:endParaRPr lang="en-US" sz="2000" dirty="0">
              <a:solidFill>
                <a:schemeClr val="tx1"/>
              </a:solidFill>
            </a:endParaRPr>
          </a:p>
          <a:p>
            <a:pPr lvl="1">
              <a:lnSpc>
                <a:spcPct val="100000"/>
              </a:lnSpc>
            </a:pPr>
            <a:r>
              <a:rPr lang="en-US" sz="2000" dirty="0">
                <a:solidFill>
                  <a:schemeClr val="tx1"/>
                </a:solidFill>
                <a:ea typeface="+mn-lt"/>
                <a:cs typeface="+mn-lt"/>
              </a:rPr>
              <a:t>Educational Programs and Activities </a:t>
            </a:r>
            <a:endParaRPr lang="en-US" sz="2000" dirty="0">
              <a:solidFill>
                <a:schemeClr val="tx1"/>
              </a:solidFill>
            </a:endParaRPr>
          </a:p>
          <a:p>
            <a:pPr lvl="1">
              <a:lnSpc>
                <a:spcPct val="100000"/>
              </a:lnSpc>
            </a:pPr>
            <a:r>
              <a:rPr lang="en-US" sz="2000" dirty="0">
                <a:solidFill>
                  <a:schemeClr val="tx1"/>
                </a:solidFill>
                <a:ea typeface="+mn-lt"/>
                <a:cs typeface="+mn-lt"/>
              </a:rPr>
              <a:t>Financial Assistance, Employment Assistance, Health Services and Insurance, </a:t>
            </a:r>
            <a:endParaRPr lang="en-US" sz="2000" dirty="0">
              <a:solidFill>
                <a:schemeClr val="tx1"/>
              </a:solidFill>
            </a:endParaRPr>
          </a:p>
          <a:p>
            <a:pPr lvl="1">
              <a:lnSpc>
                <a:spcPct val="100000"/>
              </a:lnSpc>
            </a:pPr>
            <a:r>
              <a:rPr lang="en-US" sz="2000" dirty="0">
                <a:solidFill>
                  <a:schemeClr val="tx1"/>
                </a:solidFill>
                <a:ea typeface="+mn-lt"/>
                <a:cs typeface="+mn-lt"/>
              </a:rPr>
              <a:t>Employment (Employment Criteria, Recruitment, Compensation, Job Classification, Fringe Benefits, Marital or Parental Status, Advertising, Pre-employment Activities)</a:t>
            </a:r>
            <a:r>
              <a:rPr lang="en-US" sz="2000" dirty="0">
                <a:solidFill>
                  <a:schemeClr val="tx1"/>
                </a:solidFill>
              </a:rPr>
              <a:t/>
            </a:r>
            <a:br>
              <a:rPr lang="en-US" sz="2000" dirty="0">
                <a:solidFill>
                  <a:schemeClr val="tx1"/>
                </a:solidFill>
              </a:rPr>
            </a:br>
            <a:endParaRPr lang="en-US" sz="2000" dirty="0"/>
          </a:p>
          <a:p>
            <a:pPr>
              <a:lnSpc>
                <a:spcPct val="100000"/>
              </a:lnSpc>
            </a:pPr>
            <a:endParaRPr lang="en-US" sz="1800" dirty="0"/>
          </a:p>
        </p:txBody>
      </p:sp>
      <p:sp>
        <p:nvSpPr>
          <p:cNvPr id="34" name="Freeform: Shape 33">
            <a:extLst>
              <a:ext uri="{FF2B5EF4-FFF2-40B4-BE49-F238E27FC236}">
                <a16:creationId xmlns:a16="http://schemas.microsoft.com/office/drawing/2014/main" id="{3E6AA126-9DDC-4FBE-AEE6-8D0E982B0E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2295" y="6121100"/>
            <a:ext cx="1080000" cy="736900"/>
          </a:xfrm>
          <a:custGeom>
            <a:avLst/>
            <a:gdLst>
              <a:gd name="connsiteX0" fmla="*/ 540000 w 1080000"/>
              <a:gd name="connsiteY0" fmla="*/ 0 h 736900"/>
              <a:gd name="connsiteX1" fmla="*/ 1080000 w 1080000"/>
              <a:gd name="connsiteY1" fmla="*/ 540000 h 736900"/>
              <a:gd name="connsiteX2" fmla="*/ 1069029 w 1080000"/>
              <a:gd name="connsiteY2" fmla="*/ 648829 h 736900"/>
              <a:gd name="connsiteX3" fmla="*/ 1041691 w 1080000"/>
              <a:gd name="connsiteY3" fmla="*/ 736900 h 736900"/>
              <a:gd name="connsiteX4" fmla="*/ 38310 w 1080000"/>
              <a:gd name="connsiteY4" fmla="*/ 736900 h 736900"/>
              <a:gd name="connsiteX5" fmla="*/ 10971 w 1080000"/>
              <a:gd name="connsiteY5" fmla="*/ 648829 h 736900"/>
              <a:gd name="connsiteX6" fmla="*/ 0 w 1080000"/>
              <a:gd name="connsiteY6" fmla="*/ 540000 h 736900"/>
              <a:gd name="connsiteX7" fmla="*/ 540000 w 1080000"/>
              <a:gd name="connsiteY7" fmla="*/ 0 h 73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0000" h="736900">
                <a:moveTo>
                  <a:pt x="540000" y="0"/>
                </a:moveTo>
                <a:cubicBezTo>
                  <a:pt x="838234" y="0"/>
                  <a:pt x="1080000" y="241766"/>
                  <a:pt x="1080000" y="540000"/>
                </a:cubicBezTo>
                <a:cubicBezTo>
                  <a:pt x="1080000" y="577280"/>
                  <a:pt x="1076223" y="613676"/>
                  <a:pt x="1069029" y="648829"/>
                </a:cubicBezTo>
                <a:lnTo>
                  <a:pt x="1041691" y="736900"/>
                </a:lnTo>
                <a:lnTo>
                  <a:pt x="38310" y="736900"/>
                </a:lnTo>
                <a:lnTo>
                  <a:pt x="10971" y="648829"/>
                </a:lnTo>
                <a:cubicBezTo>
                  <a:pt x="3778" y="613676"/>
                  <a:pt x="0" y="577280"/>
                  <a:pt x="0" y="540000"/>
                </a:cubicBezTo>
                <a:cubicBezTo>
                  <a:pt x="0" y="241766"/>
                  <a:pt x="241766" y="0"/>
                  <a:pt x="540000" y="0"/>
                </a:cubicBezTo>
                <a:close/>
              </a:path>
            </a:pathLst>
          </a:cu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76200" dir="1926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4" name="Footer Placeholder 3">
            <a:extLst>
              <a:ext uri="{FF2B5EF4-FFF2-40B4-BE49-F238E27FC236}">
                <a16:creationId xmlns:a16="http://schemas.microsoft.com/office/drawing/2014/main" id="{A539D7E7-C65F-8840-A42D-2FAAEBDB0907}"/>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457629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48" name="Rectangle 47">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04244A3-E820-4A6F-B2E3-E3F37EC37D05}"/>
              </a:ext>
            </a:extLst>
          </p:cNvPr>
          <p:cNvSpPr>
            <a:spLocks noGrp="1"/>
          </p:cNvSpPr>
          <p:nvPr>
            <p:ph type="title"/>
          </p:nvPr>
        </p:nvSpPr>
        <p:spPr>
          <a:xfrm>
            <a:off x="246064" y="204368"/>
            <a:ext cx="11698870" cy="786677"/>
          </a:xfrm>
        </p:spPr>
        <p:txBody>
          <a:bodyPr wrap="square" anchor="b">
            <a:normAutofit/>
          </a:bodyPr>
          <a:lstStyle/>
          <a:p>
            <a:r>
              <a:rPr lang="en-US" sz="4400" dirty="0"/>
              <a:t>Title IX Coordinator Responsibilities</a:t>
            </a:r>
          </a:p>
        </p:txBody>
      </p:sp>
      <p:sp>
        <p:nvSpPr>
          <p:cNvPr id="15" name="Content Placeholder 14">
            <a:extLst>
              <a:ext uri="{FF2B5EF4-FFF2-40B4-BE49-F238E27FC236}">
                <a16:creationId xmlns:a16="http://schemas.microsoft.com/office/drawing/2014/main" id="{B5B9CF58-2110-4646-9A97-CF260D7BDA8C}"/>
              </a:ext>
            </a:extLst>
          </p:cNvPr>
          <p:cNvSpPr>
            <a:spLocks noGrp="1"/>
          </p:cNvSpPr>
          <p:nvPr>
            <p:ph idx="1"/>
          </p:nvPr>
        </p:nvSpPr>
        <p:spPr>
          <a:xfrm>
            <a:off x="254086" y="1202527"/>
            <a:ext cx="7102807" cy="5347497"/>
          </a:xfrm>
        </p:spPr>
        <p:txBody>
          <a:bodyPr vert="horz" lIns="0" tIns="0" rIns="0" bIns="0" rtlCol="0" anchor="t">
            <a:noAutofit/>
          </a:bodyPr>
          <a:lstStyle/>
          <a:p>
            <a:pPr>
              <a:lnSpc>
                <a:spcPct val="100000"/>
              </a:lnSpc>
            </a:pPr>
            <a:r>
              <a:rPr lang="en-US" dirty="0">
                <a:solidFill>
                  <a:schemeClr val="tx1"/>
                </a:solidFill>
                <a:ea typeface="+mn-lt"/>
                <a:cs typeface="+mn-lt"/>
              </a:rPr>
              <a:t>Other areas of consideration include: </a:t>
            </a:r>
            <a:endParaRPr lang="en-US" dirty="0">
              <a:solidFill>
                <a:schemeClr val="tx1"/>
              </a:solidFill>
            </a:endParaRPr>
          </a:p>
          <a:p>
            <a:pPr lvl="1">
              <a:lnSpc>
                <a:spcPct val="100000"/>
              </a:lnSpc>
            </a:pPr>
            <a:r>
              <a:rPr lang="en-US" sz="2400" u="sng" dirty="0">
                <a:solidFill>
                  <a:schemeClr val="tx1"/>
                </a:solidFill>
                <a:ea typeface="+mn-lt"/>
                <a:cs typeface="+mn-lt"/>
              </a:rPr>
              <a:t>Participating in the development and implementation of the school’s sexual harassment policy.</a:t>
            </a:r>
            <a:r>
              <a:rPr lang="en-US" sz="2400" dirty="0">
                <a:solidFill>
                  <a:schemeClr val="tx1"/>
                </a:solidFill>
                <a:ea typeface="+mn-lt"/>
                <a:cs typeface="+mn-lt"/>
              </a:rPr>
              <a:t> Be aware of new needs which may dictate changes or revisions in existing policies or practices. </a:t>
            </a:r>
            <a:endParaRPr lang="en-US" sz="2400" dirty="0">
              <a:solidFill>
                <a:schemeClr val="tx1"/>
              </a:solidFill>
            </a:endParaRPr>
          </a:p>
          <a:p>
            <a:pPr lvl="1">
              <a:lnSpc>
                <a:spcPct val="100000"/>
              </a:lnSpc>
            </a:pPr>
            <a:r>
              <a:rPr lang="en-US" sz="2400" u="sng" dirty="0">
                <a:solidFill>
                  <a:schemeClr val="tx1"/>
                </a:solidFill>
                <a:ea typeface="+mn-lt"/>
                <a:cs typeface="+mn-lt"/>
              </a:rPr>
              <a:t>Assisting faculty, counselors and administrators in complying with Title IX</a:t>
            </a:r>
            <a:r>
              <a:rPr lang="en-US" sz="2400" dirty="0">
                <a:solidFill>
                  <a:schemeClr val="tx1"/>
                </a:solidFill>
                <a:ea typeface="+mn-lt"/>
                <a:cs typeface="+mn-lt"/>
              </a:rPr>
              <a:t>, and when a need arises, planning remedial actions. </a:t>
            </a:r>
            <a:endParaRPr lang="en-US" sz="2400" dirty="0">
              <a:solidFill>
                <a:schemeClr val="tx1"/>
              </a:solidFill>
            </a:endParaRPr>
          </a:p>
          <a:p>
            <a:pPr lvl="1">
              <a:lnSpc>
                <a:spcPct val="100000"/>
              </a:lnSpc>
            </a:pPr>
            <a:r>
              <a:rPr lang="en-US" sz="2400" u="sng" dirty="0">
                <a:solidFill>
                  <a:schemeClr val="tx1"/>
                </a:solidFill>
                <a:ea typeface="+mn-lt"/>
                <a:cs typeface="+mn-lt"/>
              </a:rPr>
              <a:t>Making your presence known in the community</a:t>
            </a:r>
            <a:r>
              <a:rPr lang="en-US" sz="2400" dirty="0">
                <a:solidFill>
                  <a:schemeClr val="tx1"/>
                </a:solidFill>
                <a:ea typeface="+mn-lt"/>
                <a:cs typeface="+mn-lt"/>
              </a:rPr>
              <a:t> by disseminating civil rights information or by speaking at parent-teacher group meetings, social or professional organization meetings, and other community functions. </a:t>
            </a:r>
            <a:endParaRPr lang="en-US" sz="2400" dirty="0">
              <a:solidFill>
                <a:schemeClr val="tx1"/>
              </a:solidFill>
            </a:endParaRPr>
          </a:p>
          <a:p>
            <a:pPr>
              <a:lnSpc>
                <a:spcPct val="100000"/>
              </a:lnSpc>
            </a:pPr>
            <a:endParaRPr lang="en-US" dirty="0"/>
          </a:p>
        </p:txBody>
      </p:sp>
      <p:pic>
        <p:nvPicPr>
          <p:cNvPr id="16" name="Picture 16" descr="A picture containing indoor, table, stationary, sitting&#10;&#10;Description automatically generated">
            <a:extLst>
              <a:ext uri="{FF2B5EF4-FFF2-40B4-BE49-F238E27FC236}">
                <a16:creationId xmlns:a16="http://schemas.microsoft.com/office/drawing/2014/main" id="{EFEFABFA-3072-40D0-9B01-C752D089A552}"/>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1"/>
          <a:stretch/>
        </p:blipFill>
        <p:spPr>
          <a:xfrm>
            <a:off x="7494624" y="1892977"/>
            <a:ext cx="4440703" cy="3826033"/>
          </a:xfrm>
          <a:custGeom>
            <a:avLst/>
            <a:gdLst/>
            <a:ahLst/>
            <a:cxnLst/>
            <a:rect l="l" t="t" r="r" b="b"/>
            <a:pathLst>
              <a:path w="7641102" h="6858000">
                <a:moveTo>
                  <a:pt x="0" y="0"/>
                </a:moveTo>
                <a:lnTo>
                  <a:pt x="7641102" y="0"/>
                </a:lnTo>
                <a:lnTo>
                  <a:pt x="7641102" y="6858000"/>
                </a:lnTo>
                <a:lnTo>
                  <a:pt x="0" y="6858000"/>
                </a:lnTo>
                <a:close/>
              </a:path>
            </a:pathLst>
          </a:custGeom>
        </p:spPr>
      </p:pic>
      <p:sp>
        <p:nvSpPr>
          <p:cNvPr id="50" name="Rectangle 49">
            <a:extLst>
              <a:ext uri="{FF2B5EF4-FFF2-40B4-BE49-F238E27FC236}">
                <a16:creationId xmlns:a16="http://schemas.microsoft.com/office/drawing/2014/main" id="{6FF3A87B-2255-45E0-A551-C11FAF9329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a:extLst>
              <a:ext uri="{FF2B5EF4-FFF2-40B4-BE49-F238E27FC236}">
                <a16:creationId xmlns:a16="http://schemas.microsoft.com/office/drawing/2014/main" id="{108989B4-23B2-6A41-9526-5C1889B244E1}"/>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9792323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0FD04B2-4DBC-416B-A981-29EC31EBF0A1}"/>
              </a:ext>
            </a:extLst>
          </p:cNvPr>
          <p:cNvSpPr>
            <a:spLocks noGrp="1"/>
          </p:cNvSpPr>
          <p:nvPr>
            <p:ph type="title"/>
          </p:nvPr>
        </p:nvSpPr>
        <p:spPr>
          <a:xfrm>
            <a:off x="270125" y="411921"/>
            <a:ext cx="11765798" cy="683350"/>
          </a:xfrm>
        </p:spPr>
        <p:txBody>
          <a:bodyPr wrap="square" anchor="t">
            <a:normAutofit/>
          </a:bodyPr>
          <a:lstStyle/>
          <a:p>
            <a:r>
              <a:rPr lang="en-US" sz="4400" dirty="0"/>
              <a:t>Title IX Coordinator Responsibilities</a:t>
            </a:r>
          </a:p>
        </p:txBody>
      </p:sp>
      <p:grpSp>
        <p:nvGrpSpPr>
          <p:cNvPr id="11" name="Group 10">
            <a:extLst>
              <a:ext uri="{FF2B5EF4-FFF2-40B4-BE49-F238E27FC236}">
                <a16:creationId xmlns:a16="http://schemas.microsoft.com/office/drawing/2014/main" id="{11F8F457-0192-4F9A-9EEF-D784521FAC11}"/>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102932" y="412017"/>
            <a:ext cx="667800" cy="631474"/>
            <a:chOff x="8069541" y="1262702"/>
            <a:chExt cx="667800" cy="631474"/>
          </a:xfrm>
        </p:grpSpPr>
        <p:sp>
          <p:nvSpPr>
            <p:cNvPr id="12" name="Freeform: Shape 11">
              <a:extLst>
                <a:ext uri="{FF2B5EF4-FFF2-40B4-BE49-F238E27FC236}">
                  <a16:creationId xmlns:a16="http://schemas.microsoft.com/office/drawing/2014/main" id="{811A27EA-330C-4F31-9051-19CBAE97885C}"/>
                </a:ext>
                <a:ext uri="{C183D7F6-B498-43B3-948B-1728B52AA6E4}">
                  <adec:decorative xmlns:adec="http://schemas.microsoft.com/office/drawing/2017/decorative" xmlns="" val="1"/>
                </a:ext>
              </a:extLst>
            </p:cNvPr>
            <p:cNvSpPr>
              <a:spLocks noChangeAspect="1"/>
            </p:cNvSpPr>
            <p:nvPr>
              <p:extLst>
                <p:ext uri="{386F3935-93C4-4BCD-93E2-E3B085C9AB24}">
                  <p16:designElem xmlns:p16="http://schemas.microsoft.com/office/powerpoint/2015/main" val="1"/>
                </p:ext>
              </p:extLst>
            </p:nvPr>
          </p:nvSpPr>
          <p:spPr>
            <a:xfrm rot="18900000">
              <a:off x="8069541" y="1262702"/>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10200000" scaled="0"/>
            </a:gradFill>
            <a:ln>
              <a:noFill/>
            </a:ln>
            <a:effectLst>
              <a:innerShdw blurRad="127000" dist="50800" dir="42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Oval 12">
              <a:extLst>
                <a:ext uri="{FF2B5EF4-FFF2-40B4-BE49-F238E27FC236}">
                  <a16:creationId xmlns:a16="http://schemas.microsoft.com/office/drawing/2014/main" id="{786FC59F-EC76-4A7A-AF75-507FBE3B52D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2700000">
              <a:off x="8332341" y="1436239"/>
              <a:ext cx="270000" cy="540000"/>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pic>
        <p:nvPicPr>
          <p:cNvPr id="4" name="Picture 4" descr="A close up of a sign&#10;&#10;Description automatically generated">
            <a:extLst>
              <a:ext uri="{FF2B5EF4-FFF2-40B4-BE49-F238E27FC236}">
                <a16:creationId xmlns:a16="http://schemas.microsoft.com/office/drawing/2014/main" id="{4F9EEECE-9E71-45DC-A434-F666134C9D3B}"/>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r="-2"/>
          <a:stretch/>
        </p:blipFill>
        <p:spPr>
          <a:xfrm>
            <a:off x="222000" y="1896811"/>
            <a:ext cx="4891423" cy="3057945"/>
          </a:xfrm>
          <a:custGeom>
            <a:avLst/>
            <a:gdLst/>
            <a:ahLst/>
            <a:cxnLst/>
            <a:rect l="l" t="t" r="r" b="b"/>
            <a:pathLst>
              <a:path w="5773738" h="3779838">
                <a:moveTo>
                  <a:pt x="0" y="0"/>
                </a:moveTo>
                <a:lnTo>
                  <a:pt x="5773738" y="0"/>
                </a:lnTo>
                <a:lnTo>
                  <a:pt x="5773738" y="3779838"/>
                </a:lnTo>
                <a:lnTo>
                  <a:pt x="0" y="3779838"/>
                </a:lnTo>
                <a:close/>
              </a:path>
            </a:pathLst>
          </a:custGeom>
        </p:spPr>
      </p:pic>
      <p:sp>
        <p:nvSpPr>
          <p:cNvPr id="3" name="Content Placeholder 2">
            <a:extLst>
              <a:ext uri="{FF2B5EF4-FFF2-40B4-BE49-F238E27FC236}">
                <a16:creationId xmlns:a16="http://schemas.microsoft.com/office/drawing/2014/main" id="{3EE4712F-B6C6-493E-93DC-BECB16E8FDA4}"/>
              </a:ext>
            </a:extLst>
          </p:cNvPr>
          <p:cNvSpPr>
            <a:spLocks noGrp="1"/>
          </p:cNvSpPr>
          <p:nvPr>
            <p:ph idx="1"/>
          </p:nvPr>
        </p:nvSpPr>
        <p:spPr>
          <a:xfrm>
            <a:off x="5432092" y="1344363"/>
            <a:ext cx="6698329" cy="5149515"/>
          </a:xfrm>
        </p:spPr>
        <p:txBody>
          <a:bodyPr vert="horz" lIns="0" tIns="0" rIns="0" bIns="0" rtlCol="0" anchor="t">
            <a:noAutofit/>
          </a:bodyPr>
          <a:lstStyle/>
          <a:p>
            <a:pPr>
              <a:lnSpc>
                <a:spcPct val="100000"/>
              </a:lnSpc>
            </a:pPr>
            <a:r>
              <a:rPr lang="en-US" sz="2300" dirty="0">
                <a:solidFill>
                  <a:srgbClr val="FFFFFF"/>
                </a:solidFill>
                <a:ea typeface="+mn-lt"/>
                <a:cs typeface="+mn-lt"/>
              </a:rPr>
              <a:t>Serving as a resource on </a:t>
            </a:r>
            <a:r>
              <a:rPr lang="en-US" sz="2300" u="sng" dirty="0">
                <a:solidFill>
                  <a:srgbClr val="FFFFFF"/>
                </a:solidFill>
                <a:ea typeface="+mn-lt"/>
                <a:cs typeface="+mn-lt"/>
              </a:rPr>
              <a:t>Title IX/gender issues</a:t>
            </a:r>
            <a:r>
              <a:rPr lang="en-US" sz="2300" dirty="0">
                <a:solidFill>
                  <a:srgbClr val="FFFFFF"/>
                </a:solidFill>
                <a:ea typeface="+mn-lt"/>
                <a:cs typeface="+mn-lt"/>
              </a:rPr>
              <a:t>. </a:t>
            </a:r>
            <a:endParaRPr lang="en-US" sz="2300" dirty="0">
              <a:solidFill>
                <a:srgbClr val="FFFFFF"/>
              </a:solidFill>
            </a:endParaRPr>
          </a:p>
          <a:p>
            <a:pPr>
              <a:lnSpc>
                <a:spcPct val="100000"/>
              </a:lnSpc>
            </a:pPr>
            <a:r>
              <a:rPr lang="en-US" sz="2300" dirty="0">
                <a:solidFill>
                  <a:srgbClr val="FFFFFF"/>
                </a:solidFill>
                <a:ea typeface="+mn-lt"/>
                <a:cs typeface="+mn-lt"/>
              </a:rPr>
              <a:t>Monitoring and evaluating the school’s Title IX compliance efforts and making recommendations for any appropriate changes, including assisting/facilitating needed </a:t>
            </a:r>
            <a:r>
              <a:rPr lang="en-US" sz="2300" u="sng" dirty="0">
                <a:solidFill>
                  <a:srgbClr val="FFFFFF"/>
                </a:solidFill>
                <a:ea typeface="+mn-lt"/>
                <a:cs typeface="+mn-lt"/>
              </a:rPr>
              <a:t>training</a:t>
            </a:r>
            <a:r>
              <a:rPr lang="en-US" sz="2300" dirty="0">
                <a:solidFill>
                  <a:srgbClr val="FFFFFF"/>
                </a:solidFill>
                <a:ea typeface="+mn-lt"/>
                <a:cs typeface="+mn-lt"/>
              </a:rPr>
              <a:t> for faculty and staff with respect to Title IX regulations.</a:t>
            </a:r>
            <a:endParaRPr lang="en-US" sz="2300" dirty="0">
              <a:solidFill>
                <a:srgbClr val="FFFFFF"/>
              </a:solidFill>
            </a:endParaRPr>
          </a:p>
          <a:p>
            <a:pPr>
              <a:lnSpc>
                <a:spcPct val="100000"/>
              </a:lnSpc>
            </a:pPr>
            <a:r>
              <a:rPr lang="en-US" sz="2300" dirty="0">
                <a:solidFill>
                  <a:srgbClr val="FFFFFF"/>
                </a:solidFill>
                <a:ea typeface="+mn-lt"/>
                <a:cs typeface="+mn-lt"/>
              </a:rPr>
              <a:t>Providing updated information to the school on Title IX </a:t>
            </a:r>
            <a:r>
              <a:rPr lang="en-US" sz="2300" u="sng" dirty="0">
                <a:solidFill>
                  <a:srgbClr val="FFFFFF"/>
                </a:solidFill>
                <a:ea typeface="+mn-lt"/>
                <a:cs typeface="+mn-lt"/>
              </a:rPr>
              <a:t>implementation</a:t>
            </a:r>
            <a:r>
              <a:rPr lang="en-US" sz="2300" dirty="0">
                <a:solidFill>
                  <a:srgbClr val="FFFFFF"/>
                </a:solidFill>
                <a:ea typeface="+mn-lt"/>
                <a:cs typeface="+mn-lt"/>
              </a:rPr>
              <a:t> and issues (e.g. impact of new regulations on school policy, and faculty/staff training). </a:t>
            </a:r>
            <a:endParaRPr lang="en-US" sz="2300" dirty="0">
              <a:solidFill>
                <a:srgbClr val="FFFFFF"/>
              </a:solidFill>
            </a:endParaRPr>
          </a:p>
          <a:p>
            <a:pPr>
              <a:lnSpc>
                <a:spcPct val="100000"/>
              </a:lnSpc>
            </a:pPr>
            <a:r>
              <a:rPr lang="en-US" sz="2300" dirty="0">
                <a:solidFill>
                  <a:srgbClr val="FFFFFF"/>
                </a:solidFill>
                <a:ea typeface="+mn-lt"/>
                <a:cs typeface="+mn-lt"/>
              </a:rPr>
              <a:t>Identifying and disseminating information about Title IX </a:t>
            </a:r>
            <a:r>
              <a:rPr lang="en-US" sz="2300" u="sng" dirty="0">
                <a:solidFill>
                  <a:srgbClr val="FFFFFF"/>
                </a:solidFill>
                <a:ea typeface="+mn-lt"/>
                <a:cs typeface="+mn-lt"/>
              </a:rPr>
              <a:t>educational resources</a:t>
            </a:r>
            <a:r>
              <a:rPr lang="en-US" sz="2300" dirty="0">
                <a:solidFill>
                  <a:srgbClr val="FFFFFF"/>
                </a:solidFill>
                <a:ea typeface="+mn-lt"/>
                <a:cs typeface="+mn-lt"/>
              </a:rPr>
              <a:t> (organizations, individuals, print, internet, and audio-visual). </a:t>
            </a:r>
            <a:endParaRPr lang="en-US" sz="2300" dirty="0">
              <a:solidFill>
                <a:srgbClr val="FFFFFF"/>
              </a:solidFill>
            </a:endParaRPr>
          </a:p>
          <a:p>
            <a:pPr>
              <a:lnSpc>
                <a:spcPct val="100000"/>
              </a:lnSpc>
            </a:pPr>
            <a:endParaRPr lang="en-US" sz="2300" dirty="0"/>
          </a:p>
        </p:txBody>
      </p:sp>
      <p:sp>
        <p:nvSpPr>
          <p:cNvPr id="15" name="Freeform: Shape 14">
            <a:extLst>
              <a:ext uri="{FF2B5EF4-FFF2-40B4-BE49-F238E27FC236}">
                <a16:creationId xmlns:a16="http://schemas.microsoft.com/office/drawing/2014/main" id="{3E6AA126-9DDC-4FBE-AEE6-8D0E982B0E2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2295" y="6121100"/>
            <a:ext cx="1080000" cy="736900"/>
          </a:xfrm>
          <a:custGeom>
            <a:avLst/>
            <a:gdLst>
              <a:gd name="connsiteX0" fmla="*/ 540000 w 1080000"/>
              <a:gd name="connsiteY0" fmla="*/ 0 h 736900"/>
              <a:gd name="connsiteX1" fmla="*/ 1080000 w 1080000"/>
              <a:gd name="connsiteY1" fmla="*/ 540000 h 736900"/>
              <a:gd name="connsiteX2" fmla="*/ 1069029 w 1080000"/>
              <a:gd name="connsiteY2" fmla="*/ 648829 h 736900"/>
              <a:gd name="connsiteX3" fmla="*/ 1041691 w 1080000"/>
              <a:gd name="connsiteY3" fmla="*/ 736900 h 736900"/>
              <a:gd name="connsiteX4" fmla="*/ 38310 w 1080000"/>
              <a:gd name="connsiteY4" fmla="*/ 736900 h 736900"/>
              <a:gd name="connsiteX5" fmla="*/ 10971 w 1080000"/>
              <a:gd name="connsiteY5" fmla="*/ 648829 h 736900"/>
              <a:gd name="connsiteX6" fmla="*/ 0 w 1080000"/>
              <a:gd name="connsiteY6" fmla="*/ 540000 h 736900"/>
              <a:gd name="connsiteX7" fmla="*/ 540000 w 1080000"/>
              <a:gd name="connsiteY7" fmla="*/ 0 h 73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0000" h="736900">
                <a:moveTo>
                  <a:pt x="540000" y="0"/>
                </a:moveTo>
                <a:cubicBezTo>
                  <a:pt x="838234" y="0"/>
                  <a:pt x="1080000" y="241766"/>
                  <a:pt x="1080000" y="540000"/>
                </a:cubicBezTo>
                <a:cubicBezTo>
                  <a:pt x="1080000" y="577280"/>
                  <a:pt x="1076223" y="613676"/>
                  <a:pt x="1069029" y="648829"/>
                </a:cubicBezTo>
                <a:lnTo>
                  <a:pt x="1041691" y="736900"/>
                </a:lnTo>
                <a:lnTo>
                  <a:pt x="38310" y="736900"/>
                </a:lnTo>
                <a:lnTo>
                  <a:pt x="10971" y="648829"/>
                </a:lnTo>
                <a:cubicBezTo>
                  <a:pt x="3778" y="613676"/>
                  <a:pt x="0" y="577280"/>
                  <a:pt x="0" y="540000"/>
                </a:cubicBezTo>
                <a:cubicBezTo>
                  <a:pt x="0" y="241766"/>
                  <a:pt x="241766" y="0"/>
                  <a:pt x="540000" y="0"/>
                </a:cubicBezTo>
                <a:close/>
              </a:path>
            </a:pathLst>
          </a:cu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76200" dir="1926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 name="Footer Placeholder 4">
            <a:extLst>
              <a:ext uri="{FF2B5EF4-FFF2-40B4-BE49-F238E27FC236}">
                <a16:creationId xmlns:a16="http://schemas.microsoft.com/office/drawing/2014/main" id="{E32CD5FF-F29B-1844-8EB0-77FF7637C27A}"/>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405130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F529DAE-D329-4EF3-A791-EA54F200BE08}"/>
              </a:ext>
            </a:extLst>
          </p:cNvPr>
          <p:cNvSpPr>
            <a:spLocks noGrp="1"/>
          </p:cNvSpPr>
          <p:nvPr>
            <p:ph type="title"/>
          </p:nvPr>
        </p:nvSpPr>
        <p:spPr>
          <a:xfrm>
            <a:off x="326274" y="148222"/>
            <a:ext cx="6528048" cy="831492"/>
          </a:xfrm>
        </p:spPr>
        <p:txBody>
          <a:bodyPr wrap="square" anchor="b">
            <a:normAutofit fontScale="90000"/>
          </a:bodyPr>
          <a:lstStyle/>
          <a:p>
            <a:r>
              <a:rPr lang="en-US" dirty="0"/>
              <a:t/>
            </a:r>
            <a:br>
              <a:rPr lang="en-US" dirty="0"/>
            </a:br>
            <a:r>
              <a:rPr lang="en-US" dirty="0"/>
              <a:t>Role of the Investigator:</a:t>
            </a:r>
          </a:p>
        </p:txBody>
      </p:sp>
      <p:sp>
        <p:nvSpPr>
          <p:cNvPr id="3" name="Content Placeholder 2">
            <a:extLst>
              <a:ext uri="{FF2B5EF4-FFF2-40B4-BE49-F238E27FC236}">
                <a16:creationId xmlns:a16="http://schemas.microsoft.com/office/drawing/2014/main" id="{46C5EBC0-BCB6-4E0D-89C2-B0A5E403AF07}"/>
              </a:ext>
            </a:extLst>
          </p:cNvPr>
          <p:cNvSpPr>
            <a:spLocks noGrp="1"/>
          </p:cNvSpPr>
          <p:nvPr>
            <p:ph idx="1"/>
          </p:nvPr>
        </p:nvSpPr>
        <p:spPr>
          <a:xfrm>
            <a:off x="326274" y="1127936"/>
            <a:ext cx="7001292" cy="5438130"/>
          </a:xfrm>
        </p:spPr>
        <p:txBody>
          <a:bodyPr vert="horz" lIns="0" tIns="0" rIns="0" bIns="0" rtlCol="0" anchor="t">
            <a:noAutofit/>
          </a:bodyPr>
          <a:lstStyle/>
          <a:p>
            <a:pPr>
              <a:lnSpc>
                <a:spcPct val="100000"/>
              </a:lnSpc>
            </a:pPr>
            <a:r>
              <a:rPr lang="en-US" dirty="0">
                <a:solidFill>
                  <a:schemeClr val="tx1"/>
                </a:solidFill>
              </a:rPr>
              <a:t>In Title IX cases, the </a:t>
            </a:r>
            <a:r>
              <a:rPr lang="en-US" u="sng" dirty="0">
                <a:solidFill>
                  <a:schemeClr val="tx1"/>
                </a:solidFill>
              </a:rPr>
              <a:t>investigator</a:t>
            </a:r>
            <a:r>
              <a:rPr lang="en-US" dirty="0">
                <a:solidFill>
                  <a:schemeClr val="tx1"/>
                </a:solidFill>
              </a:rPr>
              <a:t> is primarily tasked with facilitating interviews of the complainant, witness(es), and respondent, documenting and making the concerned parties aware of the status of investigation proceedings, and issuing an investigative report summarizing evidence before a determination regarding responsibility is made.</a:t>
            </a:r>
          </a:p>
          <a:p>
            <a:pPr lvl="1" indent="-457200">
              <a:lnSpc>
                <a:spcPct val="100000"/>
              </a:lnSpc>
            </a:pPr>
            <a:r>
              <a:rPr lang="en-US" sz="2400" dirty="0">
                <a:solidFill>
                  <a:schemeClr val="tx1"/>
                </a:solidFill>
              </a:rPr>
              <a:t>The investigator will work closely with the Title IX coordinator to execute all duties outlined above in accordance with the Title IX grievance process.</a:t>
            </a:r>
          </a:p>
          <a:p>
            <a:pPr>
              <a:lnSpc>
                <a:spcPct val="100000"/>
              </a:lnSpc>
            </a:pPr>
            <a:r>
              <a:rPr lang="en-US" dirty="0">
                <a:solidFill>
                  <a:schemeClr val="tx1"/>
                </a:solidFill>
              </a:rPr>
              <a:t>The investigator may be a faculty member, administrator, or other actor (such as a hired attorney) depending on the circumstances of the complaint. </a:t>
            </a:r>
          </a:p>
        </p:txBody>
      </p:sp>
      <p:pic>
        <p:nvPicPr>
          <p:cNvPr id="4" name="Picture 4" descr="A close up of a sign&#10;&#10;Description automatically generated">
            <a:extLst>
              <a:ext uri="{FF2B5EF4-FFF2-40B4-BE49-F238E27FC236}">
                <a16:creationId xmlns:a16="http://schemas.microsoft.com/office/drawing/2014/main" id="{94E65408-ADD1-4BA8-BCBC-288440EFF1CF}"/>
              </a:ext>
            </a:extLst>
          </p:cNvPr>
          <p:cNvPicPr>
            <a:picLocks noChangeAspect="1"/>
          </p:cNvPicPr>
          <p:nvPr/>
        </p:nvPicPr>
        <p:blipFill>
          <a:blip r:embed="rId2"/>
          <a:stretch>
            <a:fillRect/>
          </a:stretch>
        </p:blipFill>
        <p:spPr>
          <a:xfrm>
            <a:off x="7478128" y="1537260"/>
            <a:ext cx="4385059" cy="4385059"/>
          </a:xfrm>
          <a:custGeom>
            <a:avLst/>
            <a:gdLst/>
            <a:ahLst/>
            <a:cxnLst/>
            <a:rect l="l" t="t" r="r" b="b"/>
            <a:pathLst>
              <a:path w="4713922" h="5759450">
                <a:moveTo>
                  <a:pt x="0" y="0"/>
                </a:moveTo>
                <a:lnTo>
                  <a:pt x="4713922" y="0"/>
                </a:lnTo>
                <a:lnTo>
                  <a:pt x="4713922" y="5759450"/>
                </a:lnTo>
                <a:lnTo>
                  <a:pt x="0" y="5759450"/>
                </a:lnTo>
                <a:close/>
              </a:path>
            </a:pathLst>
          </a:custGeom>
        </p:spPr>
      </p:pic>
      <p:sp>
        <p:nvSpPr>
          <p:cNvPr id="5" name="Footer Placeholder 4">
            <a:extLst>
              <a:ext uri="{FF2B5EF4-FFF2-40B4-BE49-F238E27FC236}">
                <a16:creationId xmlns:a16="http://schemas.microsoft.com/office/drawing/2014/main" id="{72B01A13-572C-A24A-ACF1-1993C4C53617}"/>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554579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CA9E022-2EAE-407F-AF9F-3E843AF3A229}"/>
              </a:ext>
            </a:extLst>
          </p:cNvPr>
          <p:cNvSpPr>
            <a:spLocks noGrp="1"/>
          </p:cNvSpPr>
          <p:nvPr>
            <p:ph type="title"/>
          </p:nvPr>
        </p:nvSpPr>
        <p:spPr>
          <a:xfrm>
            <a:off x="510757" y="387858"/>
            <a:ext cx="7923714" cy="771582"/>
          </a:xfrm>
        </p:spPr>
        <p:txBody>
          <a:bodyPr wrap="square" anchor="t">
            <a:normAutofit/>
          </a:bodyPr>
          <a:lstStyle/>
          <a:p>
            <a:r>
              <a:rPr lang="en-US" dirty="0"/>
              <a:t>Role of the Decision-maker</a:t>
            </a:r>
          </a:p>
        </p:txBody>
      </p:sp>
      <p:grpSp>
        <p:nvGrpSpPr>
          <p:cNvPr id="84" name="Group 83">
            <a:extLst>
              <a:ext uri="{FF2B5EF4-FFF2-40B4-BE49-F238E27FC236}">
                <a16:creationId xmlns:a16="http://schemas.microsoft.com/office/drawing/2014/main" id="{D0342557-9691-41B1-9FFF-027845ED041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0971" y="1982786"/>
            <a:ext cx="734257" cy="760506"/>
            <a:chOff x="5243759" y="1363788"/>
            <a:chExt cx="734257" cy="760506"/>
          </a:xfrm>
        </p:grpSpPr>
        <p:sp>
          <p:nvSpPr>
            <p:cNvPr id="85" name="Freeform 5">
              <a:extLst>
                <a:ext uri="{FF2B5EF4-FFF2-40B4-BE49-F238E27FC236}">
                  <a16:creationId xmlns:a16="http://schemas.microsoft.com/office/drawing/2014/main" id="{086D6FFF-B330-42B3-9F1F-607CECF8D90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6" name="Freeform 6">
              <a:extLst>
                <a:ext uri="{FF2B5EF4-FFF2-40B4-BE49-F238E27FC236}">
                  <a16:creationId xmlns:a16="http://schemas.microsoft.com/office/drawing/2014/main" id="{8D054D43-E740-4CA9-8197-85FBE2ECCE38}"/>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87" name="Freeform 8">
              <a:extLst>
                <a:ext uri="{FF2B5EF4-FFF2-40B4-BE49-F238E27FC236}">
                  <a16:creationId xmlns:a16="http://schemas.microsoft.com/office/drawing/2014/main" id="{CB5EB56C-B805-41B2-88BA-B198E68E6927}"/>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pic>
        <p:nvPicPr>
          <p:cNvPr id="77" name="Picture 77" descr="A picture containing drawing&#10;&#10;Description automatically generated">
            <a:extLst>
              <a:ext uri="{FF2B5EF4-FFF2-40B4-BE49-F238E27FC236}">
                <a16:creationId xmlns:a16="http://schemas.microsoft.com/office/drawing/2014/main" id="{47857EA3-6D45-4291-86C7-1DB0C2AF9729}"/>
              </a:ext>
            </a:extLst>
          </p:cNvPr>
          <p:cNvPicPr>
            <a:picLocks noChangeAspect="1"/>
          </p:cNvPicPr>
          <p:nvPr/>
        </p:nvPicPr>
        <p:blipFill>
          <a:blip r:embed="rId2"/>
          <a:stretch>
            <a:fillRect/>
          </a:stretch>
        </p:blipFill>
        <p:spPr>
          <a:xfrm>
            <a:off x="697582" y="1928895"/>
            <a:ext cx="3779838" cy="3779838"/>
          </a:xfrm>
          <a:custGeom>
            <a:avLst/>
            <a:gdLst/>
            <a:ahLst/>
            <a:cxnLst/>
            <a:rect l="l" t="t" r="r" b="b"/>
            <a:pathLst>
              <a:path w="5773738" h="3779838">
                <a:moveTo>
                  <a:pt x="0" y="0"/>
                </a:moveTo>
                <a:lnTo>
                  <a:pt x="5773738" y="0"/>
                </a:lnTo>
                <a:lnTo>
                  <a:pt x="5773738" y="3779838"/>
                </a:lnTo>
                <a:lnTo>
                  <a:pt x="0" y="3779838"/>
                </a:lnTo>
                <a:close/>
              </a:path>
            </a:pathLst>
          </a:custGeom>
        </p:spPr>
      </p:pic>
      <p:sp>
        <p:nvSpPr>
          <p:cNvPr id="3" name="Content Placeholder 2">
            <a:extLst>
              <a:ext uri="{FF2B5EF4-FFF2-40B4-BE49-F238E27FC236}">
                <a16:creationId xmlns:a16="http://schemas.microsoft.com/office/drawing/2014/main" id="{22FA9181-FE56-4A72-9ABA-53B61EE5E639}"/>
              </a:ext>
            </a:extLst>
          </p:cNvPr>
          <p:cNvSpPr>
            <a:spLocks noGrp="1"/>
          </p:cNvSpPr>
          <p:nvPr>
            <p:ph idx="1"/>
          </p:nvPr>
        </p:nvSpPr>
        <p:spPr>
          <a:xfrm>
            <a:off x="5175417" y="1625099"/>
            <a:ext cx="6561972" cy="5005136"/>
          </a:xfrm>
        </p:spPr>
        <p:txBody>
          <a:bodyPr vert="horz" lIns="0" tIns="0" rIns="0" bIns="0" rtlCol="0" anchor="t">
            <a:normAutofit/>
          </a:bodyPr>
          <a:lstStyle/>
          <a:p>
            <a:pPr>
              <a:lnSpc>
                <a:spcPct val="100000"/>
              </a:lnSpc>
            </a:pPr>
            <a:r>
              <a:rPr lang="en-US" sz="2800" dirty="0">
                <a:solidFill>
                  <a:srgbClr val="FFFFFF"/>
                </a:solidFill>
              </a:rPr>
              <a:t>In Title IX cases, the </a:t>
            </a:r>
            <a:r>
              <a:rPr lang="en-US" sz="2800" u="sng" dirty="0">
                <a:solidFill>
                  <a:srgbClr val="FFFFFF"/>
                </a:solidFill>
              </a:rPr>
              <a:t>decision-maker</a:t>
            </a:r>
            <a:r>
              <a:rPr lang="en-US" sz="2800" dirty="0">
                <a:solidFill>
                  <a:srgbClr val="FFFFFF"/>
                </a:solidFill>
              </a:rPr>
              <a:t> is primarily tasked with issuing a determination regarding responsibility after reviewing the evidence and findings of the  investigation.</a:t>
            </a:r>
          </a:p>
          <a:p>
            <a:pPr>
              <a:lnSpc>
                <a:spcPct val="100000"/>
              </a:lnSpc>
            </a:pPr>
            <a:r>
              <a:rPr lang="en-US" sz="2800" dirty="0">
                <a:solidFill>
                  <a:srgbClr val="FFFFFF"/>
                </a:solidFill>
              </a:rPr>
              <a:t>The decision-maker may be a faculty member, administrator, or other actor (such as a school board member) depending on the circumstances of the complaint. </a:t>
            </a:r>
          </a:p>
        </p:txBody>
      </p:sp>
      <p:sp>
        <p:nvSpPr>
          <p:cNvPr id="4" name="Footer Placeholder 3">
            <a:extLst>
              <a:ext uri="{FF2B5EF4-FFF2-40B4-BE49-F238E27FC236}">
                <a16:creationId xmlns:a16="http://schemas.microsoft.com/office/drawing/2014/main" id="{FFC9E2AF-5B22-FF41-B4BE-9F92217A0999}"/>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893248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F8FCBC-6440-42A6-8C77-84F6F0E0011F}"/>
              </a:ext>
            </a:extLst>
          </p:cNvPr>
          <p:cNvSpPr>
            <a:spLocks noGrp="1"/>
          </p:cNvSpPr>
          <p:nvPr>
            <p:ph type="title"/>
          </p:nvPr>
        </p:nvSpPr>
        <p:spPr>
          <a:xfrm>
            <a:off x="278148" y="164265"/>
            <a:ext cx="8076110" cy="626256"/>
          </a:xfrm>
        </p:spPr>
        <p:txBody>
          <a:bodyPr wrap="square" anchor="b">
            <a:normAutofit/>
          </a:bodyPr>
          <a:lstStyle/>
          <a:p>
            <a:r>
              <a:rPr lang="en-US" sz="4000" dirty="0"/>
              <a:t>Role of the Appeals Board</a:t>
            </a:r>
          </a:p>
        </p:txBody>
      </p:sp>
      <p:sp>
        <p:nvSpPr>
          <p:cNvPr id="3" name="Content Placeholder 2">
            <a:extLst>
              <a:ext uri="{FF2B5EF4-FFF2-40B4-BE49-F238E27FC236}">
                <a16:creationId xmlns:a16="http://schemas.microsoft.com/office/drawing/2014/main" id="{A2A636FF-0D87-4F1C-8DEB-45F3809C5513}"/>
              </a:ext>
            </a:extLst>
          </p:cNvPr>
          <p:cNvSpPr>
            <a:spLocks noGrp="1"/>
          </p:cNvSpPr>
          <p:nvPr>
            <p:ph idx="1"/>
          </p:nvPr>
        </p:nvSpPr>
        <p:spPr>
          <a:xfrm>
            <a:off x="222000" y="960801"/>
            <a:ext cx="7514638" cy="5653392"/>
          </a:xfrm>
        </p:spPr>
        <p:txBody>
          <a:bodyPr vert="horz" lIns="0" tIns="0" rIns="0" bIns="0" rtlCol="0" anchor="t">
            <a:noAutofit/>
          </a:bodyPr>
          <a:lstStyle/>
          <a:p>
            <a:pPr>
              <a:lnSpc>
                <a:spcPct val="100000"/>
              </a:lnSpc>
              <a:spcBef>
                <a:spcPct val="20000"/>
              </a:spcBef>
              <a:spcAft>
                <a:spcPts val="600"/>
              </a:spcAft>
            </a:pPr>
            <a:r>
              <a:rPr lang="en-US" sz="2000" dirty="0">
                <a:solidFill>
                  <a:schemeClr val="tx1"/>
                </a:solidFill>
                <a:ea typeface="+mn-lt"/>
                <a:cs typeface="+mn-lt"/>
              </a:rPr>
              <a:t>The new regulations dictate that schools must offer both parties an </a:t>
            </a:r>
            <a:r>
              <a:rPr lang="en-US" sz="2000" u="sng" dirty="0">
                <a:solidFill>
                  <a:schemeClr val="tx1"/>
                </a:solidFill>
                <a:ea typeface="+mn-lt"/>
                <a:cs typeface="+mn-lt"/>
              </a:rPr>
              <a:t>appeal</a:t>
            </a:r>
            <a:r>
              <a:rPr lang="en-US" sz="2000" dirty="0">
                <a:solidFill>
                  <a:schemeClr val="tx1"/>
                </a:solidFill>
                <a:ea typeface="+mn-lt"/>
                <a:cs typeface="+mn-lt"/>
              </a:rPr>
              <a:t> from a determination regarding responsibility, and from a school’s dismissal of a formal complaint or any allegations therein, on the following bases: </a:t>
            </a:r>
          </a:p>
          <a:p>
            <a:pPr marL="800100" lvl="1" indent="-342900">
              <a:lnSpc>
                <a:spcPct val="100000"/>
              </a:lnSpc>
              <a:spcBef>
                <a:spcPct val="20000"/>
              </a:spcBef>
              <a:spcAft>
                <a:spcPts val="600"/>
              </a:spcAft>
              <a:buAutoNum type="arabicPeriod"/>
            </a:pPr>
            <a:r>
              <a:rPr lang="en-US" sz="2000" dirty="0">
                <a:solidFill>
                  <a:schemeClr val="tx1"/>
                </a:solidFill>
                <a:ea typeface="+mn-lt"/>
                <a:cs typeface="+mn-lt"/>
              </a:rPr>
              <a:t>procedural irregularity that affected the outcome of the matter; </a:t>
            </a:r>
          </a:p>
          <a:p>
            <a:pPr marL="800100" lvl="1" indent="-342900">
              <a:lnSpc>
                <a:spcPct val="100000"/>
              </a:lnSpc>
              <a:spcBef>
                <a:spcPct val="20000"/>
              </a:spcBef>
              <a:spcAft>
                <a:spcPts val="600"/>
              </a:spcAft>
              <a:buAutoNum type="arabicPeriod"/>
            </a:pPr>
            <a:r>
              <a:rPr lang="en-US" sz="2000" dirty="0">
                <a:solidFill>
                  <a:schemeClr val="tx1"/>
                </a:solidFill>
                <a:ea typeface="+mn-lt"/>
                <a:cs typeface="+mn-lt"/>
              </a:rPr>
              <a:t>newly discovered evidence that could affect the outcome of the matter; and</a:t>
            </a:r>
          </a:p>
          <a:p>
            <a:pPr marL="800100" lvl="1" indent="-342900">
              <a:lnSpc>
                <a:spcPct val="100000"/>
              </a:lnSpc>
              <a:spcBef>
                <a:spcPct val="20000"/>
              </a:spcBef>
              <a:spcAft>
                <a:spcPts val="600"/>
              </a:spcAft>
              <a:buAutoNum type="arabicPeriod"/>
            </a:pPr>
            <a:r>
              <a:rPr lang="en-US" sz="2000" dirty="0">
                <a:solidFill>
                  <a:schemeClr val="tx1"/>
                </a:solidFill>
                <a:ea typeface="+mn-lt"/>
                <a:cs typeface="+mn-lt"/>
              </a:rPr>
              <a:t>Title IX personnel had a conflict of interest or bias that affected the outcome of the matter.</a:t>
            </a:r>
          </a:p>
          <a:p>
            <a:pPr lvl="2">
              <a:lnSpc>
                <a:spcPct val="100000"/>
              </a:lnSpc>
              <a:spcBef>
                <a:spcPct val="20000"/>
              </a:spcBef>
              <a:spcAft>
                <a:spcPts val="600"/>
              </a:spcAft>
            </a:pPr>
            <a:r>
              <a:rPr lang="en-US" sz="2000" dirty="0">
                <a:solidFill>
                  <a:schemeClr val="tx1"/>
                </a:solidFill>
                <a:ea typeface="+mn-lt"/>
                <a:cs typeface="+mn-lt"/>
              </a:rPr>
              <a:t>NOTE: schools may also offer an appeal equally to both parties on additional bases </a:t>
            </a:r>
          </a:p>
          <a:p>
            <a:pPr>
              <a:lnSpc>
                <a:spcPct val="100000"/>
              </a:lnSpc>
              <a:spcBef>
                <a:spcPct val="20000"/>
              </a:spcBef>
              <a:spcAft>
                <a:spcPts val="600"/>
              </a:spcAft>
            </a:pPr>
            <a:r>
              <a:rPr lang="en-US" sz="2000" dirty="0">
                <a:solidFill>
                  <a:schemeClr val="tx1"/>
                </a:solidFill>
                <a:ea typeface="+mn-lt"/>
                <a:cs typeface="+mn-lt"/>
              </a:rPr>
              <a:t>The job of the </a:t>
            </a:r>
            <a:r>
              <a:rPr lang="en-US" sz="2000" u="sng" dirty="0">
                <a:solidFill>
                  <a:schemeClr val="tx1"/>
                </a:solidFill>
                <a:ea typeface="+mn-lt"/>
                <a:cs typeface="+mn-lt"/>
              </a:rPr>
              <a:t>appeals board</a:t>
            </a:r>
            <a:r>
              <a:rPr lang="en-US" sz="2000" dirty="0">
                <a:solidFill>
                  <a:schemeClr val="tx1"/>
                </a:solidFill>
                <a:ea typeface="+mn-lt"/>
                <a:cs typeface="+mn-lt"/>
              </a:rPr>
              <a:t> is to review the case and determination and issue a ruling at the conclusion of their review. </a:t>
            </a:r>
          </a:p>
          <a:p>
            <a:pPr>
              <a:lnSpc>
                <a:spcPct val="100000"/>
              </a:lnSpc>
              <a:spcBef>
                <a:spcPct val="20000"/>
              </a:spcBef>
              <a:spcAft>
                <a:spcPts val="600"/>
              </a:spcAft>
            </a:pPr>
            <a:r>
              <a:rPr lang="en-US" sz="2000" dirty="0">
                <a:solidFill>
                  <a:schemeClr val="tx1"/>
                </a:solidFill>
                <a:ea typeface="+mn-lt"/>
                <a:cs typeface="+mn-lt"/>
              </a:rPr>
              <a:t>The appeals board may consist of faculty, administrators, or other actors (such as school board members) depending on the circumstances of the appeal. </a:t>
            </a:r>
          </a:p>
          <a:p>
            <a:pPr>
              <a:lnSpc>
                <a:spcPct val="100000"/>
              </a:lnSpc>
              <a:spcBef>
                <a:spcPct val="20000"/>
              </a:spcBef>
              <a:spcAft>
                <a:spcPts val="600"/>
              </a:spcAft>
            </a:pPr>
            <a:endParaRPr lang="en-US" sz="2000" dirty="0">
              <a:solidFill>
                <a:schemeClr val="tx1"/>
              </a:solidFill>
              <a:ea typeface="+mn-lt"/>
              <a:cs typeface="+mn-lt"/>
            </a:endParaRPr>
          </a:p>
        </p:txBody>
      </p:sp>
      <p:pic>
        <p:nvPicPr>
          <p:cNvPr id="4" name="Picture 4" descr="A group of people sitting at a table with a computer&#10;&#10;Description automatically generated">
            <a:extLst>
              <a:ext uri="{FF2B5EF4-FFF2-40B4-BE49-F238E27FC236}">
                <a16:creationId xmlns:a16="http://schemas.microsoft.com/office/drawing/2014/main" id="{A3F7E92B-7693-45EC-8251-CA893203EB7F}"/>
              </a:ext>
            </a:extLst>
          </p:cNvPr>
          <p:cNvPicPr>
            <a:picLocks noChangeAspect="1"/>
          </p:cNvPicPr>
          <p:nvPr/>
        </p:nvPicPr>
        <p:blipFill>
          <a:blip r:embed="rId2"/>
          <a:stretch>
            <a:fillRect/>
          </a:stretch>
        </p:blipFill>
        <p:spPr>
          <a:xfrm>
            <a:off x="7863139" y="2070353"/>
            <a:ext cx="4192554" cy="3142410"/>
          </a:xfrm>
          <a:custGeom>
            <a:avLst/>
            <a:gdLst/>
            <a:ahLst/>
            <a:cxnLst/>
            <a:rect l="l" t="t" r="r" b="b"/>
            <a:pathLst>
              <a:path w="4713922" h="5759450">
                <a:moveTo>
                  <a:pt x="0" y="0"/>
                </a:moveTo>
                <a:lnTo>
                  <a:pt x="4713922" y="0"/>
                </a:lnTo>
                <a:lnTo>
                  <a:pt x="4713922" y="5759450"/>
                </a:lnTo>
                <a:lnTo>
                  <a:pt x="0" y="5759450"/>
                </a:lnTo>
                <a:close/>
              </a:path>
            </a:pathLst>
          </a:custGeom>
        </p:spPr>
      </p:pic>
      <p:sp>
        <p:nvSpPr>
          <p:cNvPr id="5" name="Footer Placeholder 4">
            <a:extLst>
              <a:ext uri="{FF2B5EF4-FFF2-40B4-BE49-F238E27FC236}">
                <a16:creationId xmlns:a16="http://schemas.microsoft.com/office/drawing/2014/main" id="{E1FF29E3-4145-874E-A8AB-25B2A95D0BEE}"/>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100523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6F39B-D56C-374E-B6A7-059A33CED3FE}"/>
              </a:ext>
            </a:extLst>
          </p:cNvPr>
          <p:cNvSpPr>
            <a:spLocks noGrp="1"/>
          </p:cNvSpPr>
          <p:nvPr>
            <p:ph type="title"/>
          </p:nvPr>
        </p:nvSpPr>
        <p:spPr>
          <a:xfrm>
            <a:off x="550863" y="549275"/>
            <a:ext cx="11090275" cy="1383042"/>
          </a:xfrm>
        </p:spPr>
        <p:txBody>
          <a:bodyPr>
            <a:normAutofit/>
          </a:bodyPr>
          <a:lstStyle/>
          <a:p>
            <a:pPr algn="ctr"/>
            <a:r>
              <a:rPr lang="en-US" sz="3600" dirty="0"/>
              <a:t>Who Should Be On Your  Title IX Team: </a:t>
            </a:r>
            <a:br>
              <a:rPr lang="en-US" sz="3600" dirty="0"/>
            </a:br>
            <a:r>
              <a:rPr lang="en-US" sz="3600" dirty="0"/>
              <a:t>Create a Robust Team with Depth of Expertise</a:t>
            </a:r>
          </a:p>
        </p:txBody>
      </p:sp>
      <p:sp>
        <p:nvSpPr>
          <p:cNvPr id="3" name="Content Placeholder 2">
            <a:extLst>
              <a:ext uri="{FF2B5EF4-FFF2-40B4-BE49-F238E27FC236}">
                <a16:creationId xmlns:a16="http://schemas.microsoft.com/office/drawing/2014/main" id="{79FD6123-57A8-0D48-AAA3-7EFB91DC8EA2}"/>
              </a:ext>
            </a:extLst>
          </p:cNvPr>
          <p:cNvSpPr>
            <a:spLocks noGrp="1"/>
          </p:cNvSpPr>
          <p:nvPr>
            <p:ph idx="1"/>
          </p:nvPr>
        </p:nvSpPr>
        <p:spPr>
          <a:xfrm>
            <a:off x="4846638" y="2208362"/>
            <a:ext cx="7345362" cy="3884462"/>
          </a:xfrm>
        </p:spPr>
        <p:txBody>
          <a:bodyPr>
            <a:normAutofit/>
          </a:bodyPr>
          <a:lstStyle/>
          <a:p>
            <a:r>
              <a:rPr lang="en-US" sz="3200" dirty="0"/>
              <a:t>Head of School/Executive Director</a:t>
            </a:r>
          </a:p>
          <a:p>
            <a:r>
              <a:rPr lang="en-US" sz="3200" dirty="0"/>
              <a:t>Dean(s)</a:t>
            </a:r>
          </a:p>
          <a:p>
            <a:r>
              <a:rPr lang="en-US" sz="3200" dirty="0"/>
              <a:t>School counselor and/or social worker</a:t>
            </a:r>
          </a:p>
          <a:p>
            <a:r>
              <a:rPr lang="en-US" sz="3200" dirty="0"/>
              <a:t>Human Resources</a:t>
            </a:r>
          </a:p>
          <a:p>
            <a:r>
              <a:rPr lang="en-US" sz="3200" dirty="0"/>
              <a:t>Diversity/Inclusion Officer</a:t>
            </a:r>
          </a:p>
        </p:txBody>
      </p:sp>
      <p:sp>
        <p:nvSpPr>
          <p:cNvPr id="4" name="Text Placeholder 3">
            <a:extLst>
              <a:ext uri="{FF2B5EF4-FFF2-40B4-BE49-F238E27FC236}">
                <a16:creationId xmlns:a16="http://schemas.microsoft.com/office/drawing/2014/main" id="{8610CCEF-01FA-9E4C-9971-E4E78D759B99}"/>
              </a:ext>
            </a:extLst>
          </p:cNvPr>
          <p:cNvSpPr>
            <a:spLocks noGrp="1"/>
          </p:cNvSpPr>
          <p:nvPr>
            <p:ph type="body" sz="half" idx="2"/>
          </p:nvPr>
        </p:nvSpPr>
        <p:spPr>
          <a:xfrm>
            <a:off x="550863" y="2346385"/>
            <a:ext cx="3565525" cy="3746440"/>
          </a:xfrm>
        </p:spPr>
        <p:txBody>
          <a:bodyPr/>
          <a:lstStyle/>
          <a:p>
            <a:pPr marL="571500" indent="-571500">
              <a:buFont typeface="Arial" panose="020B0604020202020204" pitchFamily="34" charset="0"/>
              <a:buChar char="•"/>
            </a:pPr>
            <a:r>
              <a:rPr lang="en-US" sz="3600" dirty="0"/>
              <a:t>Title IX Coordinator</a:t>
            </a:r>
          </a:p>
          <a:p>
            <a:pPr marL="571500" indent="-571500">
              <a:buFont typeface="Arial" panose="020B0604020202020204" pitchFamily="34" charset="0"/>
              <a:buChar char="•"/>
            </a:pPr>
            <a:r>
              <a:rPr lang="en-US" sz="3600" dirty="0"/>
              <a:t>Legal Counsel</a:t>
            </a:r>
          </a:p>
          <a:p>
            <a:pPr marL="571500" indent="-571500">
              <a:buFont typeface="Arial" panose="020B0604020202020204" pitchFamily="34" charset="0"/>
              <a:buChar char="•"/>
            </a:pPr>
            <a:r>
              <a:rPr lang="en-US" sz="3200" dirty="0"/>
              <a:t>Investigator(s)</a:t>
            </a:r>
          </a:p>
          <a:p>
            <a:pPr marL="571500" indent="-571500">
              <a:buFont typeface="Arial" panose="020B0604020202020204" pitchFamily="34" charset="0"/>
              <a:buChar char="•"/>
            </a:pPr>
            <a:r>
              <a:rPr lang="en-US" sz="3200" dirty="0"/>
              <a:t>Decision-makers</a:t>
            </a:r>
          </a:p>
          <a:p>
            <a:endParaRPr lang="en-US" dirty="0"/>
          </a:p>
          <a:p>
            <a:endParaRPr lang="en-US" dirty="0"/>
          </a:p>
        </p:txBody>
      </p:sp>
      <p:sp>
        <p:nvSpPr>
          <p:cNvPr id="5" name="Footer Placeholder 4">
            <a:extLst>
              <a:ext uri="{FF2B5EF4-FFF2-40B4-BE49-F238E27FC236}">
                <a16:creationId xmlns:a16="http://schemas.microsoft.com/office/drawing/2014/main" id="{3EE3E723-E334-194C-881F-A9CC39890381}"/>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5151919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A23420C-C280-AF40-891A-F60001AD1A81}"/>
              </a:ext>
            </a:extLst>
          </p:cNvPr>
          <p:cNvSpPr>
            <a:spLocks noGrp="1"/>
          </p:cNvSpPr>
          <p:nvPr>
            <p:ph type="title"/>
          </p:nvPr>
        </p:nvSpPr>
        <p:spPr/>
        <p:txBody>
          <a:bodyPr/>
          <a:lstStyle/>
          <a:p>
            <a:pPr algn="ctr"/>
            <a:r>
              <a:rPr lang="en-US" dirty="0"/>
              <a:t>Identifying Staff for Roles</a:t>
            </a:r>
          </a:p>
        </p:txBody>
      </p:sp>
      <p:sp>
        <p:nvSpPr>
          <p:cNvPr id="6" name="Content Placeholder 5">
            <a:extLst>
              <a:ext uri="{FF2B5EF4-FFF2-40B4-BE49-F238E27FC236}">
                <a16:creationId xmlns:a16="http://schemas.microsoft.com/office/drawing/2014/main" id="{446741CD-8F30-1441-8B9E-FB2914329AC1}"/>
              </a:ext>
            </a:extLst>
          </p:cNvPr>
          <p:cNvSpPr>
            <a:spLocks noGrp="1"/>
          </p:cNvSpPr>
          <p:nvPr>
            <p:ph idx="1"/>
          </p:nvPr>
        </p:nvSpPr>
        <p:spPr>
          <a:xfrm>
            <a:off x="550863" y="1673525"/>
            <a:ext cx="11090274" cy="4419299"/>
          </a:xfrm>
        </p:spPr>
        <p:txBody>
          <a:bodyPr>
            <a:normAutofit/>
          </a:bodyPr>
          <a:lstStyle/>
          <a:p>
            <a:r>
              <a:rPr lang="en-US" dirty="0"/>
              <a:t>Title IX Coordinator: Not your Head of School or anyone who may serve in another Title IX role.  Consider HR, Dean of Students or Assistant Principals</a:t>
            </a:r>
          </a:p>
          <a:p>
            <a:r>
              <a:rPr lang="en-US" dirty="0"/>
              <a:t>Investigator: Can be a school employee or outside third party contractor but cannot serve in another Title IX role.   Consider Dean of Students or Assistant Principals.</a:t>
            </a:r>
          </a:p>
          <a:p>
            <a:r>
              <a:rPr lang="en-US" dirty="0"/>
              <a:t>Decision-Maker: Head of School,  Assistant Principal or similarly situated position.  Cannot perform any other Title IX roles.</a:t>
            </a:r>
          </a:p>
          <a:p>
            <a:r>
              <a:rPr lang="en-US" dirty="0"/>
              <a:t>Appeals Board:  </a:t>
            </a:r>
            <a:r>
              <a:rPr lang="en-US" dirty="0">
                <a:solidFill>
                  <a:schemeClr val="tx1"/>
                </a:solidFill>
                <a:ea typeface="+mn-lt"/>
                <a:cs typeface="+mn-lt"/>
              </a:rPr>
              <a:t>The appeals board may consist of faculty, administrators, or other actors (such as school board members) depending on the circumstances of the appeal.   Cannot serve in any other </a:t>
            </a:r>
            <a:r>
              <a:rPr lang="en-US" dirty="0"/>
              <a:t>Title IX </a:t>
            </a:r>
            <a:r>
              <a:rPr lang="en-US" dirty="0">
                <a:solidFill>
                  <a:schemeClr val="tx1"/>
                </a:solidFill>
                <a:ea typeface="+mn-lt"/>
                <a:cs typeface="+mn-lt"/>
              </a:rPr>
              <a:t>role.</a:t>
            </a:r>
          </a:p>
          <a:p>
            <a:endParaRPr lang="en-US" dirty="0"/>
          </a:p>
        </p:txBody>
      </p:sp>
      <p:sp>
        <p:nvSpPr>
          <p:cNvPr id="2" name="Footer Placeholder 1">
            <a:extLst>
              <a:ext uri="{FF2B5EF4-FFF2-40B4-BE49-F238E27FC236}">
                <a16:creationId xmlns:a16="http://schemas.microsoft.com/office/drawing/2014/main" id="{92AC5198-09C4-D24E-A818-C0C9D476EF66}"/>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383323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1D255-9975-47F6-A685-9924B00476E5}"/>
              </a:ext>
            </a:extLst>
          </p:cNvPr>
          <p:cNvSpPr>
            <a:spLocks noGrp="1"/>
          </p:cNvSpPr>
          <p:nvPr>
            <p:ph type="title"/>
          </p:nvPr>
        </p:nvSpPr>
        <p:spPr>
          <a:xfrm>
            <a:off x="1238248" y="169863"/>
            <a:ext cx="10018713" cy="1363662"/>
          </a:xfrm>
        </p:spPr>
        <p:txBody>
          <a:bodyPr>
            <a:normAutofit/>
          </a:bodyPr>
          <a:lstStyle/>
          <a:p>
            <a:pPr algn="ctr"/>
            <a:r>
              <a:rPr lang="en-US" dirty="0"/>
              <a:t>Requirements of </a:t>
            </a:r>
            <a:br>
              <a:rPr lang="en-US" dirty="0"/>
            </a:br>
            <a:r>
              <a:rPr lang="en-US" dirty="0"/>
              <a:t>Formal Grievance Process</a:t>
            </a:r>
          </a:p>
        </p:txBody>
      </p:sp>
      <p:pic>
        <p:nvPicPr>
          <p:cNvPr id="4" name="Picture 4" descr="A close up of a logo&#10;&#10;Description generated with high confidence">
            <a:extLst>
              <a:ext uri="{FF2B5EF4-FFF2-40B4-BE49-F238E27FC236}">
                <a16:creationId xmlns:a16="http://schemas.microsoft.com/office/drawing/2014/main" id="{7C1DA95F-02A7-4648-A220-918DA319DA8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36136" y="2132011"/>
            <a:ext cx="3635374" cy="3635374"/>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a:extLst>
              <a:ext uri="{FF2B5EF4-FFF2-40B4-BE49-F238E27FC236}">
                <a16:creationId xmlns:a16="http://schemas.microsoft.com/office/drawing/2014/main" id="{4A3BD184-B6FE-43D2-84B7-F7B3AE0217EB}"/>
              </a:ext>
            </a:extLst>
          </p:cNvPr>
          <p:cNvSpPr>
            <a:spLocks noGrp="1"/>
          </p:cNvSpPr>
          <p:nvPr>
            <p:ph idx="1"/>
          </p:nvPr>
        </p:nvSpPr>
        <p:spPr>
          <a:xfrm>
            <a:off x="4555836" y="1666874"/>
            <a:ext cx="7359937" cy="5013326"/>
          </a:xfrm>
        </p:spPr>
        <p:txBody>
          <a:bodyPr vert="horz" lIns="91440" tIns="45720" rIns="91440" bIns="45720" rtlCol="0" anchor="t">
            <a:noAutofit/>
          </a:bodyPr>
          <a:lstStyle/>
          <a:p>
            <a:pPr>
              <a:lnSpc>
                <a:spcPct val="90000"/>
              </a:lnSpc>
            </a:pPr>
            <a:r>
              <a:rPr lang="en-US" b="1" dirty="0">
                <a:ea typeface="+mn-lt"/>
                <a:cs typeface="+mn-lt"/>
              </a:rPr>
              <a:t>1)</a:t>
            </a:r>
            <a:r>
              <a:rPr lang="en-US" dirty="0">
                <a:ea typeface="+mn-lt"/>
                <a:cs typeface="+mn-lt"/>
              </a:rPr>
              <a:t> </a:t>
            </a:r>
            <a:r>
              <a:rPr lang="en-US" b="1" dirty="0">
                <a:ea typeface="+mn-lt"/>
                <a:cs typeface="+mn-lt"/>
              </a:rPr>
              <a:t>Treat complainants and respondents equitably</a:t>
            </a:r>
            <a:r>
              <a:rPr lang="en-US" dirty="0">
                <a:ea typeface="+mn-lt"/>
                <a:cs typeface="+mn-lt"/>
              </a:rPr>
              <a:t> by providing remedies to a complainant where a determination of responsibility for sexual harassment has been made against the respondent, and by following a grievance process </a:t>
            </a:r>
          </a:p>
          <a:p>
            <a:pPr lvl="1">
              <a:lnSpc>
                <a:spcPct val="90000"/>
              </a:lnSpc>
            </a:pPr>
            <a:r>
              <a:rPr lang="en-US" sz="2400" dirty="0">
                <a:ea typeface="+mn-lt"/>
                <a:cs typeface="+mn-lt"/>
              </a:rPr>
              <a:t>This includes not imposing disciplinary sanctions on respondent before investigation and handling of formal complaint</a:t>
            </a:r>
          </a:p>
          <a:p>
            <a:pPr>
              <a:lnSpc>
                <a:spcPct val="90000"/>
              </a:lnSpc>
            </a:pPr>
            <a:r>
              <a:rPr lang="en-US" b="1" dirty="0">
                <a:ea typeface="+mn-lt"/>
                <a:cs typeface="+mn-lt"/>
              </a:rPr>
              <a:t>2)</a:t>
            </a:r>
            <a:r>
              <a:rPr lang="en-US" dirty="0">
                <a:ea typeface="+mn-lt"/>
                <a:cs typeface="+mn-lt"/>
              </a:rPr>
              <a:t> </a:t>
            </a:r>
            <a:r>
              <a:rPr lang="en-US" b="1" dirty="0">
                <a:ea typeface="+mn-lt"/>
                <a:cs typeface="+mn-lt"/>
              </a:rPr>
              <a:t>Objective evaluation of all evidence</a:t>
            </a:r>
            <a:r>
              <a:rPr lang="en-US" dirty="0">
                <a:ea typeface="+mn-lt"/>
                <a:cs typeface="+mn-lt"/>
              </a:rPr>
              <a:t> and provide that credibility determinations may not be based on a person’s status as a complainant, respondent, or witness</a:t>
            </a:r>
          </a:p>
          <a:p>
            <a:pPr>
              <a:lnSpc>
                <a:spcPct val="90000"/>
              </a:lnSpc>
            </a:pPr>
            <a:r>
              <a:rPr lang="en-US" b="1" dirty="0">
                <a:ea typeface="+mn-lt"/>
                <a:cs typeface="+mn-lt"/>
              </a:rPr>
              <a:t>3)</a:t>
            </a:r>
            <a:r>
              <a:rPr lang="en-US" dirty="0">
                <a:ea typeface="+mn-lt"/>
                <a:cs typeface="+mn-lt"/>
              </a:rPr>
              <a:t> </a:t>
            </a:r>
            <a:r>
              <a:rPr lang="en-US" b="1" dirty="0">
                <a:ea typeface="+mn-lt"/>
                <a:cs typeface="+mn-lt"/>
              </a:rPr>
              <a:t>Train coordinators, investigators, and adjudicators</a:t>
            </a:r>
            <a:endParaRPr lang="en-US" dirty="0"/>
          </a:p>
        </p:txBody>
      </p:sp>
      <p:sp>
        <p:nvSpPr>
          <p:cNvPr id="5" name="Footer Placeholder 4">
            <a:extLst>
              <a:ext uri="{FF2B5EF4-FFF2-40B4-BE49-F238E27FC236}">
                <a16:creationId xmlns:a16="http://schemas.microsoft.com/office/drawing/2014/main" id="{0568F7EE-65DB-334A-AEE9-FE355548AF6E}"/>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977105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A125-D559-4822-8986-07E528FF264F}"/>
              </a:ext>
            </a:extLst>
          </p:cNvPr>
          <p:cNvSpPr>
            <a:spLocks noGrp="1"/>
          </p:cNvSpPr>
          <p:nvPr>
            <p:ph type="title"/>
          </p:nvPr>
        </p:nvSpPr>
        <p:spPr>
          <a:xfrm>
            <a:off x="1484311" y="47847"/>
            <a:ext cx="10018713" cy="1752599"/>
          </a:xfrm>
        </p:spPr>
        <p:txBody>
          <a:bodyPr/>
          <a:lstStyle/>
          <a:p>
            <a:pPr algn="ctr"/>
            <a:r>
              <a:rPr lang="en-US" dirty="0"/>
              <a:t>Requirements of </a:t>
            </a:r>
            <a:br>
              <a:rPr lang="en-US" dirty="0"/>
            </a:br>
            <a:r>
              <a:rPr lang="en-US" dirty="0"/>
              <a:t>Formal Grievance Process Cont. </a:t>
            </a:r>
          </a:p>
        </p:txBody>
      </p:sp>
      <p:sp>
        <p:nvSpPr>
          <p:cNvPr id="3" name="Content Placeholder 2">
            <a:extLst>
              <a:ext uri="{FF2B5EF4-FFF2-40B4-BE49-F238E27FC236}">
                <a16:creationId xmlns:a16="http://schemas.microsoft.com/office/drawing/2014/main" id="{2F0B0436-04E8-4466-A68D-AE767089AA72}"/>
              </a:ext>
            </a:extLst>
          </p:cNvPr>
          <p:cNvSpPr>
            <a:spLocks noGrp="1"/>
          </p:cNvSpPr>
          <p:nvPr>
            <p:ph idx="1"/>
          </p:nvPr>
        </p:nvSpPr>
        <p:spPr>
          <a:xfrm>
            <a:off x="1532673" y="1477298"/>
            <a:ext cx="10018713" cy="4937642"/>
          </a:xfrm>
        </p:spPr>
        <p:txBody>
          <a:bodyPr>
            <a:normAutofit fontScale="85000" lnSpcReduction="20000"/>
          </a:bodyPr>
          <a:lstStyle/>
          <a:p>
            <a:r>
              <a:rPr lang="en-US" b="1" dirty="0">
                <a:ea typeface="+mn-lt"/>
                <a:cs typeface="+mn-lt"/>
              </a:rPr>
              <a:t>4)</a:t>
            </a:r>
            <a:r>
              <a:rPr lang="en-US" dirty="0">
                <a:ea typeface="+mn-lt"/>
                <a:cs typeface="+mn-lt"/>
              </a:rPr>
              <a:t> Include a </a:t>
            </a:r>
            <a:r>
              <a:rPr lang="en-US" b="1" dirty="0">
                <a:ea typeface="+mn-lt"/>
                <a:cs typeface="+mn-lt"/>
              </a:rPr>
              <a:t>presumption of innocence for respondent</a:t>
            </a:r>
          </a:p>
          <a:p>
            <a:r>
              <a:rPr lang="en-US" b="1" dirty="0">
                <a:ea typeface="+mn-lt"/>
                <a:cs typeface="+mn-lt"/>
              </a:rPr>
              <a:t>5) </a:t>
            </a:r>
            <a:r>
              <a:rPr lang="en-US" dirty="0">
                <a:ea typeface="+mn-lt"/>
                <a:cs typeface="+mn-lt"/>
              </a:rPr>
              <a:t>Include </a:t>
            </a:r>
            <a:r>
              <a:rPr lang="en-US" b="1" dirty="0">
                <a:ea typeface="+mn-lt"/>
                <a:cs typeface="+mn-lt"/>
              </a:rPr>
              <a:t>reasonably prompt timeframes</a:t>
            </a:r>
            <a:r>
              <a:rPr lang="en-US" dirty="0">
                <a:ea typeface="+mn-lt"/>
                <a:cs typeface="+mn-lt"/>
              </a:rPr>
              <a:t> (which allow for delays or extensions for good cause)</a:t>
            </a:r>
          </a:p>
          <a:p>
            <a:r>
              <a:rPr lang="en-US" b="1" dirty="0">
                <a:ea typeface="+mn-lt"/>
                <a:cs typeface="+mn-lt"/>
              </a:rPr>
              <a:t>6)</a:t>
            </a:r>
            <a:r>
              <a:rPr lang="en-US" dirty="0">
                <a:ea typeface="+mn-lt"/>
                <a:cs typeface="+mn-lt"/>
              </a:rPr>
              <a:t> Describe range of </a:t>
            </a:r>
            <a:r>
              <a:rPr lang="en-US" b="1" dirty="0">
                <a:ea typeface="+mn-lt"/>
                <a:cs typeface="+mn-lt"/>
              </a:rPr>
              <a:t>possible sanctions and remedies</a:t>
            </a:r>
          </a:p>
          <a:p>
            <a:r>
              <a:rPr lang="en-US" b="1" dirty="0">
                <a:ea typeface="+mn-lt"/>
                <a:cs typeface="+mn-lt"/>
              </a:rPr>
              <a:t>7)</a:t>
            </a:r>
            <a:r>
              <a:rPr lang="en-US" dirty="0">
                <a:ea typeface="+mn-lt"/>
                <a:cs typeface="+mn-lt"/>
              </a:rPr>
              <a:t> Describe the </a:t>
            </a:r>
            <a:r>
              <a:rPr lang="en-US" b="1" dirty="0">
                <a:ea typeface="+mn-lt"/>
                <a:cs typeface="+mn-lt"/>
              </a:rPr>
              <a:t>standard of evidence</a:t>
            </a:r>
            <a:r>
              <a:rPr lang="en-US" dirty="0">
                <a:ea typeface="+mn-lt"/>
                <a:cs typeface="+mn-lt"/>
              </a:rPr>
              <a:t> to be used to determine responsibility </a:t>
            </a:r>
          </a:p>
          <a:p>
            <a:pPr lvl="1"/>
            <a:r>
              <a:rPr lang="en-US" dirty="0">
                <a:ea typeface="+mn-lt"/>
                <a:cs typeface="+mn-lt"/>
              </a:rPr>
              <a:t>Preponderance of the Evidence standard or Clear and Convincing Evidence standard (discussed further in later slide)</a:t>
            </a:r>
            <a:endParaRPr lang="en-US" dirty="0"/>
          </a:p>
          <a:p>
            <a:r>
              <a:rPr lang="en-US" b="1" dirty="0">
                <a:ea typeface="+mn-lt"/>
                <a:cs typeface="+mn-lt"/>
              </a:rPr>
              <a:t>8)</a:t>
            </a:r>
            <a:r>
              <a:rPr lang="en-US" dirty="0">
                <a:ea typeface="+mn-lt"/>
                <a:cs typeface="+mn-lt"/>
              </a:rPr>
              <a:t> Include </a:t>
            </a:r>
            <a:r>
              <a:rPr lang="en-US" b="1" dirty="0">
                <a:ea typeface="+mn-lt"/>
                <a:cs typeface="+mn-lt"/>
              </a:rPr>
              <a:t>appeal</a:t>
            </a:r>
            <a:r>
              <a:rPr lang="en-US" dirty="0">
                <a:ea typeface="+mn-lt"/>
                <a:cs typeface="+mn-lt"/>
              </a:rPr>
              <a:t> processes and standards </a:t>
            </a:r>
          </a:p>
          <a:p>
            <a:pPr lvl="1"/>
            <a:r>
              <a:rPr lang="en-US" dirty="0">
                <a:ea typeface="+mn-lt"/>
                <a:cs typeface="+mn-lt"/>
              </a:rPr>
              <a:t>New mandatory appeals process (discussed further in later slide)</a:t>
            </a:r>
          </a:p>
          <a:p>
            <a:r>
              <a:rPr lang="en-US" b="1" dirty="0">
                <a:ea typeface="+mn-lt"/>
                <a:cs typeface="+mn-lt"/>
              </a:rPr>
              <a:t>9)</a:t>
            </a:r>
            <a:r>
              <a:rPr lang="en-US" dirty="0">
                <a:ea typeface="+mn-lt"/>
                <a:cs typeface="+mn-lt"/>
              </a:rPr>
              <a:t> Describe the range of </a:t>
            </a:r>
            <a:r>
              <a:rPr lang="en-US" b="1" dirty="0">
                <a:ea typeface="+mn-lt"/>
                <a:cs typeface="+mn-lt"/>
              </a:rPr>
              <a:t>supportive measures</a:t>
            </a:r>
            <a:r>
              <a:rPr lang="en-US" dirty="0">
                <a:ea typeface="+mn-lt"/>
                <a:cs typeface="+mn-lt"/>
              </a:rPr>
              <a:t> available to complainants and respondents </a:t>
            </a:r>
          </a:p>
          <a:p>
            <a:r>
              <a:rPr lang="en-US" b="1" dirty="0">
                <a:ea typeface="+mn-lt"/>
                <a:cs typeface="+mn-lt"/>
              </a:rPr>
              <a:t>10)</a:t>
            </a:r>
            <a:r>
              <a:rPr lang="en-US" dirty="0">
                <a:ea typeface="+mn-lt"/>
                <a:cs typeface="+mn-lt"/>
              </a:rPr>
              <a:t> Do not require, allow, rely upon, or otherwise use questions or evidence that constitute, or seek disclosure of, </a:t>
            </a:r>
            <a:r>
              <a:rPr lang="en-US" b="1" dirty="0">
                <a:ea typeface="+mn-lt"/>
                <a:cs typeface="+mn-lt"/>
              </a:rPr>
              <a:t>information protected under a legally recognized privilege</a:t>
            </a:r>
            <a:r>
              <a:rPr lang="en-US" dirty="0">
                <a:ea typeface="+mn-lt"/>
                <a:cs typeface="+mn-lt"/>
              </a:rPr>
              <a:t>, unless the person holding such privilege has waived the privilege</a:t>
            </a:r>
            <a:endParaRPr lang="en-US" dirty="0"/>
          </a:p>
        </p:txBody>
      </p:sp>
      <p:sp>
        <p:nvSpPr>
          <p:cNvPr id="4" name="Footer Placeholder 3">
            <a:extLst>
              <a:ext uri="{FF2B5EF4-FFF2-40B4-BE49-F238E27FC236}">
                <a16:creationId xmlns:a16="http://schemas.microsoft.com/office/drawing/2014/main" id="{9997F3B4-79F4-C24A-9004-C9CADDCBBF8E}"/>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452291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7527C-424F-4C2A-93C3-DDE508121B9E}"/>
              </a:ext>
            </a:extLst>
          </p:cNvPr>
          <p:cNvSpPr>
            <a:spLocks noGrp="1"/>
          </p:cNvSpPr>
          <p:nvPr>
            <p:ph type="title"/>
          </p:nvPr>
        </p:nvSpPr>
        <p:spPr>
          <a:xfrm>
            <a:off x="1088544" y="132944"/>
            <a:ext cx="10018713" cy="1046162"/>
          </a:xfrm>
        </p:spPr>
        <p:txBody>
          <a:bodyPr/>
          <a:lstStyle/>
          <a:p>
            <a:pPr algn="ctr"/>
            <a:r>
              <a:rPr lang="en-US" dirty="0"/>
              <a:t>Notice of Allegations</a:t>
            </a:r>
          </a:p>
        </p:txBody>
      </p:sp>
      <p:sp>
        <p:nvSpPr>
          <p:cNvPr id="3" name="Content Placeholder 2">
            <a:extLst>
              <a:ext uri="{FF2B5EF4-FFF2-40B4-BE49-F238E27FC236}">
                <a16:creationId xmlns:a16="http://schemas.microsoft.com/office/drawing/2014/main" id="{F74CC5B3-6897-4514-A6B4-BC41EECAB129}"/>
              </a:ext>
            </a:extLst>
          </p:cNvPr>
          <p:cNvSpPr>
            <a:spLocks noGrp="1"/>
          </p:cNvSpPr>
          <p:nvPr>
            <p:ph idx="1"/>
          </p:nvPr>
        </p:nvSpPr>
        <p:spPr>
          <a:xfrm>
            <a:off x="310551" y="994217"/>
            <a:ext cx="11712285" cy="5681921"/>
          </a:xfrm>
        </p:spPr>
        <p:txBody>
          <a:bodyPr>
            <a:normAutofit lnSpcReduction="10000"/>
          </a:bodyPr>
          <a:lstStyle/>
          <a:p>
            <a:r>
              <a:rPr lang="en-US" sz="2700" dirty="0">
                <a:ea typeface="+mn-lt"/>
                <a:cs typeface="+mn-lt"/>
              </a:rPr>
              <a:t>Upon receiving a formal complaint, schools must give </a:t>
            </a:r>
            <a:r>
              <a:rPr lang="en-US" sz="2700" b="1" dirty="0">
                <a:ea typeface="+mn-lt"/>
                <a:cs typeface="+mn-lt"/>
              </a:rPr>
              <a:t>written notice</a:t>
            </a:r>
            <a:r>
              <a:rPr lang="en-US" sz="2700" dirty="0">
                <a:ea typeface="+mn-lt"/>
                <a:cs typeface="+mn-lt"/>
              </a:rPr>
              <a:t> to the known parties </a:t>
            </a:r>
            <a:r>
              <a:rPr lang="en-US" sz="2700" b="1" dirty="0">
                <a:ea typeface="+mn-lt"/>
                <a:cs typeface="+mn-lt"/>
              </a:rPr>
              <a:t>that includes:</a:t>
            </a:r>
            <a:r>
              <a:rPr lang="en-US" sz="2700" dirty="0">
                <a:ea typeface="+mn-lt"/>
                <a:cs typeface="+mn-lt"/>
              </a:rPr>
              <a:t> </a:t>
            </a:r>
          </a:p>
          <a:p>
            <a:pPr lvl="1"/>
            <a:r>
              <a:rPr lang="en-US" sz="2700" dirty="0">
                <a:ea typeface="+mn-lt"/>
                <a:cs typeface="+mn-lt"/>
              </a:rPr>
              <a:t>Description of the formal complaint process and the allegations</a:t>
            </a:r>
          </a:p>
          <a:p>
            <a:pPr lvl="1"/>
            <a:r>
              <a:rPr lang="en-US" sz="2700" dirty="0">
                <a:ea typeface="+mn-lt"/>
                <a:cs typeface="+mn-lt"/>
              </a:rPr>
              <a:t>Sufficient details of allegations</a:t>
            </a:r>
          </a:p>
          <a:p>
            <a:pPr lvl="1"/>
            <a:r>
              <a:rPr lang="en-US" sz="2700" dirty="0">
                <a:ea typeface="+mn-lt"/>
                <a:cs typeface="+mn-lt"/>
              </a:rPr>
              <a:t>A statement that the respondent is presumed innocent until a determination of responsibility has been made</a:t>
            </a:r>
          </a:p>
          <a:p>
            <a:pPr lvl="1"/>
            <a:r>
              <a:rPr lang="en-US" sz="2700" dirty="0">
                <a:ea typeface="+mn-lt"/>
                <a:cs typeface="+mn-lt"/>
              </a:rPr>
              <a:t>Right to review evidence</a:t>
            </a:r>
          </a:p>
          <a:p>
            <a:pPr lvl="2"/>
            <a:r>
              <a:rPr lang="en-US" sz="2500" dirty="0">
                <a:ea typeface="+mn-lt"/>
                <a:cs typeface="+mn-lt"/>
              </a:rPr>
              <a:t>Aiming to prevent lawsuits about not presenting exonerating evidence</a:t>
            </a:r>
          </a:p>
          <a:p>
            <a:pPr lvl="1"/>
            <a:r>
              <a:rPr lang="en-US" sz="2700" dirty="0">
                <a:ea typeface="+mn-lt"/>
                <a:cs typeface="+mn-lt"/>
              </a:rPr>
              <a:t>Right to advisor (may be an attorney)</a:t>
            </a:r>
          </a:p>
          <a:p>
            <a:pPr lvl="1"/>
            <a:r>
              <a:rPr lang="en-US" sz="2700" dirty="0">
                <a:ea typeface="+mn-lt"/>
                <a:cs typeface="+mn-lt"/>
              </a:rPr>
              <a:t>Prohibition against false statements or providing false information during formal complaint process </a:t>
            </a:r>
            <a:endParaRPr lang="en-US" sz="2700" dirty="0"/>
          </a:p>
        </p:txBody>
      </p:sp>
      <p:sp>
        <p:nvSpPr>
          <p:cNvPr id="4" name="Footer Placeholder 3">
            <a:extLst>
              <a:ext uri="{FF2B5EF4-FFF2-40B4-BE49-F238E27FC236}">
                <a16:creationId xmlns:a16="http://schemas.microsoft.com/office/drawing/2014/main" id="{978CC578-DF91-5746-A3D9-63385EA49FB9}"/>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7532419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indoor, table, sitting, view&#10;&#10;Description generated with very high confidence">
            <a:extLst>
              <a:ext uri="{FF2B5EF4-FFF2-40B4-BE49-F238E27FC236}">
                <a16:creationId xmlns:a16="http://schemas.microsoft.com/office/drawing/2014/main" id="{066E6FFC-6ED6-40FF-873D-073B0C21F5A8}"/>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b="-1"/>
          <a:stretch/>
        </p:blipFill>
        <p:spPr>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sp>
        <p:nvSpPr>
          <p:cNvPr id="2" name="Title 1">
            <a:extLst>
              <a:ext uri="{FF2B5EF4-FFF2-40B4-BE49-F238E27FC236}">
                <a16:creationId xmlns:a16="http://schemas.microsoft.com/office/drawing/2014/main" id="{6BC94B6C-5E6E-4F18-B427-C99F3E44AB83}"/>
              </a:ext>
            </a:extLst>
          </p:cNvPr>
          <p:cNvSpPr>
            <a:spLocks noGrp="1"/>
          </p:cNvSpPr>
          <p:nvPr>
            <p:ph type="title"/>
          </p:nvPr>
        </p:nvSpPr>
        <p:spPr>
          <a:xfrm>
            <a:off x="646642" y="233362"/>
            <a:ext cx="5260680" cy="353234"/>
          </a:xfrm>
        </p:spPr>
        <p:txBody>
          <a:bodyPr>
            <a:normAutofit fontScale="90000"/>
          </a:bodyPr>
          <a:lstStyle/>
          <a:p>
            <a:pPr algn="l"/>
            <a:r>
              <a:rPr lang="en-US" dirty="0"/>
              <a:t>Guide to Investigations</a:t>
            </a:r>
          </a:p>
        </p:txBody>
      </p:sp>
      <p:sp>
        <p:nvSpPr>
          <p:cNvPr id="3" name="Content Placeholder 2">
            <a:extLst>
              <a:ext uri="{FF2B5EF4-FFF2-40B4-BE49-F238E27FC236}">
                <a16:creationId xmlns:a16="http://schemas.microsoft.com/office/drawing/2014/main" id="{8D16D153-3FA5-447B-9243-AD13B14F70C8}"/>
              </a:ext>
            </a:extLst>
          </p:cNvPr>
          <p:cNvSpPr>
            <a:spLocks noGrp="1"/>
          </p:cNvSpPr>
          <p:nvPr>
            <p:ph idx="1"/>
          </p:nvPr>
        </p:nvSpPr>
        <p:spPr>
          <a:xfrm>
            <a:off x="261673" y="1956307"/>
            <a:ext cx="6030617" cy="6118017"/>
          </a:xfrm>
        </p:spPr>
        <p:txBody>
          <a:bodyPr vert="horz" lIns="91440" tIns="45720" rIns="91440" bIns="45720" rtlCol="0" anchor="ctr">
            <a:noAutofit/>
          </a:bodyPr>
          <a:lstStyle/>
          <a:p>
            <a:pPr>
              <a:lnSpc>
                <a:spcPct val="90000"/>
              </a:lnSpc>
            </a:pPr>
            <a:r>
              <a:rPr lang="en-US" sz="1700" dirty="0">
                <a:ea typeface="+mn-lt"/>
                <a:cs typeface="+mn-lt"/>
              </a:rPr>
              <a:t>Schools </a:t>
            </a:r>
            <a:r>
              <a:rPr lang="en-US" sz="1700" b="1" dirty="0">
                <a:ea typeface="+mn-lt"/>
                <a:cs typeface="+mn-lt"/>
              </a:rPr>
              <a:t>must investigate the allegations in any formal complaint</a:t>
            </a:r>
            <a:r>
              <a:rPr lang="en-US" sz="1700" dirty="0">
                <a:ea typeface="+mn-lt"/>
                <a:cs typeface="+mn-lt"/>
              </a:rPr>
              <a:t> and send written notice to both parties (complainants and respondents) of the allegations upon receipt of a formal complaint. </a:t>
            </a:r>
          </a:p>
          <a:p>
            <a:pPr>
              <a:lnSpc>
                <a:spcPct val="90000"/>
              </a:lnSpc>
            </a:pPr>
            <a:r>
              <a:rPr lang="en-US" sz="1700" u="sng" dirty="0">
                <a:ea typeface="+mn-lt"/>
                <a:cs typeface="+mn-lt"/>
              </a:rPr>
              <a:t>During the grievance process and when investigating, the following guidelines apply:</a:t>
            </a:r>
            <a:r>
              <a:rPr lang="en-US" sz="1700" dirty="0">
                <a:ea typeface="+mn-lt"/>
                <a:cs typeface="+mn-lt"/>
              </a:rPr>
              <a:t> </a:t>
            </a:r>
          </a:p>
          <a:p>
            <a:pPr lvl="1">
              <a:lnSpc>
                <a:spcPct val="90000"/>
              </a:lnSpc>
            </a:pPr>
            <a:r>
              <a:rPr lang="en-US" sz="1700" dirty="0">
                <a:ea typeface="+mn-lt"/>
                <a:cs typeface="+mn-lt"/>
              </a:rPr>
              <a:t>The </a:t>
            </a:r>
            <a:r>
              <a:rPr lang="en-US" sz="1700" b="1" dirty="0">
                <a:ea typeface="+mn-lt"/>
                <a:cs typeface="+mn-lt"/>
              </a:rPr>
              <a:t>burden of gathering evidence and burden of proof</a:t>
            </a:r>
            <a:r>
              <a:rPr lang="en-US" sz="1700" dirty="0">
                <a:ea typeface="+mn-lt"/>
                <a:cs typeface="+mn-lt"/>
              </a:rPr>
              <a:t> must remain on schools, not on the parties. </a:t>
            </a:r>
          </a:p>
          <a:p>
            <a:pPr lvl="1">
              <a:lnSpc>
                <a:spcPct val="90000"/>
              </a:lnSpc>
            </a:pPr>
            <a:r>
              <a:rPr lang="en-US" sz="1700" dirty="0">
                <a:ea typeface="+mn-lt"/>
                <a:cs typeface="+mn-lt"/>
              </a:rPr>
              <a:t>Schools </a:t>
            </a:r>
            <a:r>
              <a:rPr lang="en-US" sz="1700" b="1" dirty="0">
                <a:ea typeface="+mn-lt"/>
                <a:cs typeface="+mn-lt"/>
              </a:rPr>
              <a:t>must provide equal opportunity</a:t>
            </a:r>
            <a:r>
              <a:rPr lang="en-US" sz="1700" dirty="0">
                <a:ea typeface="+mn-lt"/>
                <a:cs typeface="+mn-lt"/>
              </a:rPr>
              <a:t> for the parties to present fact and expert witnesses and other inculpatory (implying responsibility) and exculpatory (denying responsibility) evidence</a:t>
            </a:r>
          </a:p>
          <a:p>
            <a:pPr lvl="2">
              <a:lnSpc>
                <a:spcPct val="90000"/>
              </a:lnSpc>
            </a:pPr>
            <a:r>
              <a:rPr lang="en-US" sz="1700" dirty="0">
                <a:ea typeface="+mn-lt"/>
                <a:cs typeface="+mn-lt"/>
              </a:rPr>
              <a:t>Note importantly that live hearings are </a:t>
            </a:r>
            <a:r>
              <a:rPr lang="en-US" sz="1700" b="1" dirty="0">
                <a:ea typeface="+mn-lt"/>
                <a:cs typeface="+mn-lt"/>
              </a:rPr>
              <a:t>NOT REQUIRED</a:t>
            </a:r>
            <a:r>
              <a:rPr lang="en-US" sz="1700" dirty="0">
                <a:ea typeface="+mn-lt"/>
                <a:cs typeface="+mn-lt"/>
              </a:rPr>
              <a:t> for K-12 schools</a:t>
            </a:r>
          </a:p>
          <a:p>
            <a:pPr lvl="1">
              <a:lnSpc>
                <a:spcPct val="90000"/>
              </a:lnSpc>
            </a:pPr>
            <a:r>
              <a:rPr lang="en-US" sz="1700" dirty="0">
                <a:ea typeface="+mn-lt"/>
                <a:cs typeface="+mn-lt"/>
              </a:rPr>
              <a:t>Schools </a:t>
            </a:r>
            <a:r>
              <a:rPr lang="en-US" sz="1700" b="1" dirty="0">
                <a:ea typeface="+mn-lt"/>
                <a:cs typeface="+mn-lt"/>
              </a:rPr>
              <a:t>must not restrict</a:t>
            </a:r>
            <a:r>
              <a:rPr lang="en-US" sz="1700" dirty="0">
                <a:ea typeface="+mn-lt"/>
                <a:cs typeface="+mn-lt"/>
              </a:rPr>
              <a:t> the ability of the parties to discuss the allegations or gather evidence </a:t>
            </a:r>
          </a:p>
          <a:p>
            <a:pPr lvl="2">
              <a:lnSpc>
                <a:spcPct val="90000"/>
              </a:lnSpc>
            </a:pPr>
            <a:r>
              <a:rPr lang="en-US" sz="1700" dirty="0">
                <a:ea typeface="+mn-lt"/>
                <a:cs typeface="+mn-lt"/>
              </a:rPr>
              <a:t>e.g. no “gag orders”</a:t>
            </a:r>
            <a:endParaRPr lang="en-US" sz="1700" dirty="0"/>
          </a:p>
          <a:p>
            <a:pPr lvl="1">
              <a:lnSpc>
                <a:spcPct val="90000"/>
              </a:lnSpc>
            </a:pPr>
            <a:r>
              <a:rPr lang="en-US" sz="1700" dirty="0">
                <a:ea typeface="+mn-lt"/>
                <a:cs typeface="+mn-lt"/>
              </a:rPr>
              <a:t>Parties must have the same opportunity to select an </a:t>
            </a:r>
            <a:r>
              <a:rPr lang="en-US" sz="1700" b="1" dirty="0">
                <a:ea typeface="+mn-lt"/>
                <a:cs typeface="+mn-lt"/>
              </a:rPr>
              <a:t>advisor of the party’s choice</a:t>
            </a:r>
            <a:r>
              <a:rPr lang="en-US" sz="1700" dirty="0">
                <a:ea typeface="+mn-lt"/>
                <a:cs typeface="+mn-lt"/>
              </a:rPr>
              <a:t> who may be, but need not be, an attorney.</a:t>
            </a:r>
          </a:p>
          <a:p>
            <a:pPr marL="0" indent="0">
              <a:lnSpc>
                <a:spcPct val="90000"/>
              </a:lnSpc>
              <a:buNone/>
            </a:pPr>
            <a:endParaRPr lang="en-US" sz="1700" dirty="0">
              <a:ea typeface="+mn-lt"/>
              <a:cs typeface="+mn-lt"/>
            </a:endParaRPr>
          </a:p>
          <a:p>
            <a:pPr>
              <a:lnSpc>
                <a:spcPct val="90000"/>
              </a:lnSpc>
            </a:pPr>
            <a:endParaRPr lang="en-US" sz="1700" dirty="0"/>
          </a:p>
        </p:txBody>
      </p:sp>
      <p:sp>
        <p:nvSpPr>
          <p:cNvPr id="5" name="Footer Placeholder 4">
            <a:extLst>
              <a:ext uri="{FF2B5EF4-FFF2-40B4-BE49-F238E27FC236}">
                <a16:creationId xmlns:a16="http://schemas.microsoft.com/office/drawing/2014/main" id="{56AC946C-C591-EA42-9F9B-1BB65E507794}"/>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38087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E6F65-A8ED-4796-ABA3-7974F4E29CE8}"/>
              </a:ext>
            </a:extLst>
          </p:cNvPr>
          <p:cNvSpPr>
            <a:spLocks noGrp="1"/>
          </p:cNvSpPr>
          <p:nvPr>
            <p:ph type="title"/>
          </p:nvPr>
        </p:nvSpPr>
        <p:spPr>
          <a:xfrm>
            <a:off x="1088544" y="65567"/>
            <a:ext cx="10018713" cy="1211142"/>
          </a:xfrm>
        </p:spPr>
        <p:txBody>
          <a:bodyPr>
            <a:normAutofit fontScale="90000"/>
          </a:bodyPr>
          <a:lstStyle/>
          <a:p>
            <a:pPr algn="ctr"/>
            <a:r>
              <a:rPr lang="en-US" dirty="0"/>
              <a:t>Guide to Investigations: </a:t>
            </a:r>
            <a:br>
              <a:rPr lang="en-US" dirty="0"/>
            </a:br>
            <a:r>
              <a:rPr lang="en-US" dirty="0"/>
              <a:t>Communications to the Parties</a:t>
            </a:r>
          </a:p>
        </p:txBody>
      </p:sp>
      <p:sp>
        <p:nvSpPr>
          <p:cNvPr id="3" name="Content Placeholder 2">
            <a:extLst>
              <a:ext uri="{FF2B5EF4-FFF2-40B4-BE49-F238E27FC236}">
                <a16:creationId xmlns:a16="http://schemas.microsoft.com/office/drawing/2014/main" id="{D018F131-5C75-4C38-98E0-C500088B12A4}"/>
              </a:ext>
            </a:extLst>
          </p:cNvPr>
          <p:cNvSpPr>
            <a:spLocks noGrp="1"/>
          </p:cNvSpPr>
          <p:nvPr>
            <p:ph idx="1"/>
          </p:nvPr>
        </p:nvSpPr>
        <p:spPr>
          <a:xfrm>
            <a:off x="172529" y="1092790"/>
            <a:ext cx="11891658" cy="5580948"/>
          </a:xfrm>
        </p:spPr>
        <p:txBody>
          <a:bodyPr vert="horz" lIns="91440" tIns="45720" rIns="91440" bIns="45720" rtlCol="0" anchor="ctr">
            <a:noAutofit/>
          </a:bodyPr>
          <a:lstStyle/>
          <a:p>
            <a:r>
              <a:rPr lang="en-US" sz="2700" u="sng" dirty="0">
                <a:ea typeface="+mn-lt"/>
                <a:cs typeface="+mn-lt"/>
              </a:rPr>
              <a:t>Guidelines continued: Investigative Reports</a:t>
            </a:r>
          </a:p>
          <a:p>
            <a:pPr lvl="1"/>
            <a:r>
              <a:rPr lang="en-US" sz="2700" dirty="0">
                <a:ea typeface="+mn-lt"/>
                <a:cs typeface="+mn-lt"/>
              </a:rPr>
              <a:t>Schools </a:t>
            </a:r>
            <a:r>
              <a:rPr lang="en-US" sz="2700" b="1" dirty="0">
                <a:ea typeface="+mn-lt"/>
                <a:cs typeface="+mn-lt"/>
              </a:rPr>
              <a:t>must send written notice</a:t>
            </a:r>
            <a:r>
              <a:rPr lang="en-US" sz="2700" dirty="0">
                <a:ea typeface="+mn-lt"/>
                <a:cs typeface="+mn-lt"/>
              </a:rPr>
              <a:t> of any investigative interviews and meetings.</a:t>
            </a:r>
          </a:p>
          <a:p>
            <a:pPr lvl="1"/>
            <a:r>
              <a:rPr lang="en-US" sz="2700" dirty="0">
                <a:ea typeface="+mn-lt"/>
                <a:cs typeface="+mn-lt"/>
              </a:rPr>
              <a:t>Schools must send the parties, and their advisors, </a:t>
            </a:r>
            <a:r>
              <a:rPr lang="en-US" sz="2700" b="1" dirty="0">
                <a:ea typeface="+mn-lt"/>
                <a:cs typeface="+mn-lt"/>
              </a:rPr>
              <a:t>evidence directly </a:t>
            </a:r>
            <a:r>
              <a:rPr lang="en-US" sz="2700" dirty="0">
                <a:ea typeface="+mn-lt"/>
                <a:cs typeface="+mn-lt"/>
              </a:rPr>
              <a:t>related to the allegations, in electronic format or hard copy, with </a:t>
            </a:r>
            <a:r>
              <a:rPr lang="en-US" sz="2700" b="1" dirty="0">
                <a:ea typeface="+mn-lt"/>
                <a:cs typeface="+mn-lt"/>
              </a:rPr>
              <a:t>at least 10 days</a:t>
            </a:r>
            <a:r>
              <a:rPr lang="en-US" sz="2700" dirty="0">
                <a:ea typeface="+mn-lt"/>
                <a:cs typeface="+mn-lt"/>
              </a:rPr>
              <a:t> for the parties to inspect, review, and respond to the evidence </a:t>
            </a:r>
            <a:endParaRPr lang="en-US" sz="2700" dirty="0"/>
          </a:p>
          <a:p>
            <a:pPr lvl="1"/>
            <a:r>
              <a:rPr lang="en-US" sz="2700" dirty="0">
                <a:ea typeface="+mn-lt"/>
                <a:cs typeface="+mn-lt"/>
              </a:rPr>
              <a:t>Schools must send the parties, and their advisors, an </a:t>
            </a:r>
            <a:r>
              <a:rPr lang="en-US" sz="2700" b="1" dirty="0">
                <a:ea typeface="+mn-lt"/>
                <a:cs typeface="+mn-lt"/>
              </a:rPr>
              <a:t>investigative report</a:t>
            </a:r>
            <a:r>
              <a:rPr lang="en-US" sz="2700" dirty="0">
                <a:ea typeface="+mn-lt"/>
                <a:cs typeface="+mn-lt"/>
              </a:rPr>
              <a:t> that fairly summarizes relevant evidence, in electronic format or hard copy, with </a:t>
            </a:r>
            <a:r>
              <a:rPr lang="en-US" sz="2700" b="1" dirty="0">
                <a:ea typeface="+mn-lt"/>
                <a:cs typeface="+mn-lt"/>
              </a:rPr>
              <a:t>at least 10 days</a:t>
            </a:r>
            <a:r>
              <a:rPr lang="en-US" sz="2700" dirty="0">
                <a:ea typeface="+mn-lt"/>
                <a:cs typeface="+mn-lt"/>
              </a:rPr>
              <a:t> for the parties to respond</a:t>
            </a:r>
          </a:p>
          <a:p>
            <a:pPr marL="457200" lvl="1" indent="0">
              <a:buNone/>
            </a:pPr>
            <a:endParaRPr lang="en-US" sz="2200" dirty="0"/>
          </a:p>
        </p:txBody>
      </p:sp>
      <p:sp>
        <p:nvSpPr>
          <p:cNvPr id="4" name="Footer Placeholder 3">
            <a:extLst>
              <a:ext uri="{FF2B5EF4-FFF2-40B4-BE49-F238E27FC236}">
                <a16:creationId xmlns:a16="http://schemas.microsoft.com/office/drawing/2014/main" id="{F585F478-4055-D34B-9716-129E0347E698}"/>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7392270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1B199-ECEA-4032-AB4B-5EB49F60A6BE}"/>
              </a:ext>
            </a:extLst>
          </p:cNvPr>
          <p:cNvSpPr>
            <a:spLocks noGrp="1"/>
          </p:cNvSpPr>
          <p:nvPr>
            <p:ph type="title"/>
          </p:nvPr>
        </p:nvSpPr>
        <p:spPr>
          <a:xfrm>
            <a:off x="1088544" y="184260"/>
            <a:ext cx="10018713" cy="823912"/>
          </a:xfrm>
        </p:spPr>
        <p:txBody>
          <a:bodyPr/>
          <a:lstStyle/>
          <a:p>
            <a:pPr algn="ctr"/>
            <a:r>
              <a:rPr lang="en-US" dirty="0"/>
              <a:t>Dismissing a Complaint</a:t>
            </a:r>
          </a:p>
        </p:txBody>
      </p:sp>
      <p:sp>
        <p:nvSpPr>
          <p:cNvPr id="3" name="Content Placeholder 2">
            <a:extLst>
              <a:ext uri="{FF2B5EF4-FFF2-40B4-BE49-F238E27FC236}">
                <a16:creationId xmlns:a16="http://schemas.microsoft.com/office/drawing/2014/main" id="{97892878-CC46-4EAA-BE31-FA516ED14DAC}"/>
              </a:ext>
            </a:extLst>
          </p:cNvPr>
          <p:cNvSpPr>
            <a:spLocks noGrp="1"/>
          </p:cNvSpPr>
          <p:nvPr>
            <p:ph idx="1"/>
          </p:nvPr>
        </p:nvSpPr>
        <p:spPr>
          <a:xfrm>
            <a:off x="120770" y="1185085"/>
            <a:ext cx="11955784" cy="5587963"/>
          </a:xfrm>
        </p:spPr>
        <p:txBody>
          <a:bodyPr vert="horz" lIns="91440" tIns="45720" rIns="91440" bIns="45720" rtlCol="0" anchor="ctr">
            <a:noAutofit/>
          </a:bodyPr>
          <a:lstStyle/>
          <a:p>
            <a:pPr marL="457200" lvl="1" indent="0">
              <a:buNone/>
            </a:pPr>
            <a:r>
              <a:rPr lang="en-US" dirty="0">
                <a:ea typeface="+mn-lt"/>
                <a:cs typeface="+mn-lt"/>
              </a:rPr>
              <a:t>1. Schools </a:t>
            </a:r>
            <a:r>
              <a:rPr lang="en-US" b="1" dirty="0">
                <a:ea typeface="+mn-lt"/>
                <a:cs typeface="+mn-lt"/>
              </a:rPr>
              <a:t>must dismiss</a:t>
            </a:r>
            <a:r>
              <a:rPr lang="en-US" dirty="0">
                <a:ea typeface="+mn-lt"/>
                <a:cs typeface="+mn-lt"/>
              </a:rPr>
              <a:t> allegations of conduct that do not meet the new definition of sexual harassment or did not occur in a school’s education program or activity against a person in the U.S. </a:t>
            </a:r>
          </a:p>
          <a:p>
            <a:pPr lvl="2"/>
            <a:r>
              <a:rPr lang="en-US" sz="2000" u="sng" dirty="0">
                <a:ea typeface="+mn-lt"/>
                <a:cs typeface="+mn-lt"/>
              </a:rPr>
              <a:t>NOTE:</a:t>
            </a:r>
            <a:r>
              <a:rPr lang="en-US" sz="2000" dirty="0">
                <a:ea typeface="+mn-lt"/>
                <a:cs typeface="+mn-lt"/>
              </a:rPr>
              <a:t> such dismissal is only for Title IX purposes and </a:t>
            </a:r>
            <a:r>
              <a:rPr lang="en-US" sz="2000" b="1" dirty="0">
                <a:ea typeface="+mn-lt"/>
                <a:cs typeface="+mn-lt"/>
              </a:rPr>
              <a:t>does not</a:t>
            </a:r>
            <a:r>
              <a:rPr lang="en-US" sz="2000" dirty="0">
                <a:ea typeface="+mn-lt"/>
                <a:cs typeface="+mn-lt"/>
              </a:rPr>
              <a:t> preclude the school from addressing the conduct in any manner the school deems appropriate.</a:t>
            </a:r>
          </a:p>
          <a:p>
            <a:pPr marL="457200" lvl="1" indent="0">
              <a:buNone/>
            </a:pPr>
            <a:r>
              <a:rPr lang="en-US" dirty="0">
                <a:ea typeface="+mn-lt"/>
                <a:cs typeface="+mn-lt"/>
              </a:rPr>
              <a:t>2. Schools may, in their discretion, </a:t>
            </a:r>
            <a:r>
              <a:rPr lang="en-US" b="1" dirty="0">
                <a:ea typeface="+mn-lt"/>
                <a:cs typeface="+mn-lt"/>
              </a:rPr>
              <a:t>dismiss a formal complaint or allegations therein if:</a:t>
            </a:r>
            <a:endParaRPr lang="en-US" dirty="0">
              <a:ea typeface="+mn-lt"/>
              <a:cs typeface="+mn-lt"/>
            </a:endParaRPr>
          </a:p>
          <a:p>
            <a:pPr lvl="2"/>
            <a:r>
              <a:rPr lang="en-US" sz="2000" dirty="0">
                <a:ea typeface="+mn-lt"/>
                <a:cs typeface="+mn-lt"/>
              </a:rPr>
              <a:t> the complainant informs the Title IX Coordinator in writing that the complainant desires to withdraw the formal complaint or allegations therein</a:t>
            </a:r>
          </a:p>
          <a:p>
            <a:pPr lvl="2"/>
            <a:r>
              <a:rPr lang="en-US" sz="2000" dirty="0">
                <a:ea typeface="+mn-lt"/>
                <a:cs typeface="+mn-lt"/>
              </a:rPr>
              <a:t>if the respondent is no longer enrolled or employed by the school</a:t>
            </a:r>
          </a:p>
          <a:p>
            <a:pPr lvl="2"/>
            <a:r>
              <a:rPr lang="en-US" sz="2000" dirty="0">
                <a:ea typeface="+mn-lt"/>
                <a:cs typeface="+mn-lt"/>
              </a:rPr>
              <a:t> if specific circumstances prevent the school from gathering sufficient evidence to reach a determination</a:t>
            </a:r>
          </a:p>
          <a:p>
            <a:pPr lvl="2"/>
            <a:r>
              <a:rPr lang="en-US" sz="2000" u="sng" dirty="0">
                <a:ea typeface="+mn-lt"/>
                <a:cs typeface="+mn-lt"/>
              </a:rPr>
              <a:t>NOTE:</a:t>
            </a:r>
            <a:r>
              <a:rPr lang="en-US" sz="2000" dirty="0">
                <a:ea typeface="+mn-lt"/>
                <a:cs typeface="+mn-lt"/>
              </a:rPr>
              <a:t> Schools must give the parties written notice of a dismissal (mandatory or discretionary) and the reasons for the dismissal.</a:t>
            </a:r>
          </a:p>
          <a:p>
            <a:pPr lvl="1"/>
            <a:endParaRPr lang="en-US" dirty="0"/>
          </a:p>
        </p:txBody>
      </p:sp>
      <p:sp>
        <p:nvSpPr>
          <p:cNvPr id="4" name="Footer Placeholder 3">
            <a:extLst>
              <a:ext uri="{FF2B5EF4-FFF2-40B4-BE49-F238E27FC236}">
                <a16:creationId xmlns:a16="http://schemas.microsoft.com/office/drawing/2014/main" id="{6216F187-D810-3C4C-84FD-B465BF714448}"/>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3038840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A95B5-3962-4226-A8CE-B00D358E88B6}"/>
              </a:ext>
            </a:extLst>
          </p:cNvPr>
          <p:cNvSpPr>
            <a:spLocks noGrp="1"/>
          </p:cNvSpPr>
          <p:nvPr>
            <p:ph type="title"/>
          </p:nvPr>
        </p:nvSpPr>
        <p:spPr>
          <a:xfrm>
            <a:off x="1088544" y="243884"/>
            <a:ext cx="10018713" cy="823912"/>
          </a:xfrm>
        </p:spPr>
        <p:txBody>
          <a:bodyPr/>
          <a:lstStyle/>
          <a:p>
            <a:pPr algn="ctr"/>
            <a:r>
              <a:rPr lang="en-US" dirty="0"/>
              <a:t>Certain Information Off Limits</a:t>
            </a:r>
          </a:p>
        </p:txBody>
      </p:sp>
      <p:sp>
        <p:nvSpPr>
          <p:cNvPr id="3" name="Content Placeholder 2">
            <a:extLst>
              <a:ext uri="{FF2B5EF4-FFF2-40B4-BE49-F238E27FC236}">
                <a16:creationId xmlns:a16="http://schemas.microsoft.com/office/drawing/2014/main" id="{FEB0DA87-A2E0-4D93-A380-FF3E165FBC98}"/>
              </a:ext>
            </a:extLst>
          </p:cNvPr>
          <p:cNvSpPr>
            <a:spLocks noGrp="1"/>
          </p:cNvSpPr>
          <p:nvPr>
            <p:ph idx="1"/>
          </p:nvPr>
        </p:nvSpPr>
        <p:spPr>
          <a:xfrm>
            <a:off x="120770" y="1794294"/>
            <a:ext cx="11671694" cy="4014626"/>
          </a:xfrm>
        </p:spPr>
        <p:txBody>
          <a:bodyPr/>
          <a:lstStyle/>
          <a:p>
            <a:pPr marL="1371600" lvl="3" indent="0">
              <a:buNone/>
            </a:pPr>
            <a:r>
              <a:rPr lang="en-US" sz="2800" u="sng" dirty="0">
                <a:ea typeface="+mn-lt"/>
                <a:cs typeface="+mn-lt"/>
              </a:rPr>
              <a:t>ASIDE:</a:t>
            </a:r>
            <a:r>
              <a:rPr lang="en-US" sz="2800" dirty="0">
                <a:ea typeface="+mn-lt"/>
                <a:cs typeface="+mn-lt"/>
              </a:rPr>
              <a:t> the new regulations protect the privacy of a party’s medical, psychological, and similar treatment records by stating that schools cannot access or use such records unless the school obtains the party’s voluntary, written consent to do so. </a:t>
            </a:r>
            <a:endParaRPr lang="en-US" sz="2800" dirty="0"/>
          </a:p>
        </p:txBody>
      </p:sp>
      <p:sp>
        <p:nvSpPr>
          <p:cNvPr id="4" name="Footer Placeholder 3">
            <a:extLst>
              <a:ext uri="{FF2B5EF4-FFF2-40B4-BE49-F238E27FC236}">
                <a16:creationId xmlns:a16="http://schemas.microsoft.com/office/drawing/2014/main" id="{33716B5E-38AB-B44D-8CEF-55CA15CC65F9}"/>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5576020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2CFE2-1298-0641-AB0A-F115B2521D7E}"/>
              </a:ext>
            </a:extLst>
          </p:cNvPr>
          <p:cNvSpPr>
            <a:spLocks noGrp="1"/>
          </p:cNvSpPr>
          <p:nvPr>
            <p:ph type="title"/>
          </p:nvPr>
        </p:nvSpPr>
        <p:spPr/>
        <p:txBody>
          <a:bodyPr/>
          <a:lstStyle/>
          <a:p>
            <a:pPr algn="ctr"/>
            <a:r>
              <a:rPr lang="en-US" dirty="0"/>
              <a:t>First Amendment Protections</a:t>
            </a:r>
          </a:p>
        </p:txBody>
      </p:sp>
      <p:sp>
        <p:nvSpPr>
          <p:cNvPr id="3" name="Content Placeholder 2">
            <a:extLst>
              <a:ext uri="{FF2B5EF4-FFF2-40B4-BE49-F238E27FC236}">
                <a16:creationId xmlns:a16="http://schemas.microsoft.com/office/drawing/2014/main" id="{B1AED8C2-92B7-CE42-AA57-AEC376DC20DE}"/>
              </a:ext>
            </a:extLst>
          </p:cNvPr>
          <p:cNvSpPr>
            <a:spLocks noGrp="1"/>
          </p:cNvSpPr>
          <p:nvPr>
            <p:ph idx="1"/>
          </p:nvPr>
        </p:nvSpPr>
        <p:spPr>
          <a:xfrm>
            <a:off x="550863" y="2126262"/>
            <a:ext cx="11090274" cy="3979625"/>
          </a:xfrm>
        </p:spPr>
        <p:txBody>
          <a:bodyPr/>
          <a:lstStyle/>
          <a:p>
            <a:r>
              <a:rPr lang="en-US" dirty="0"/>
              <a:t>Schools must not infringe on student’s First Amendment rights.</a:t>
            </a:r>
          </a:p>
          <a:p>
            <a:r>
              <a:rPr lang="en-US" dirty="0"/>
              <a:t>Cannot issue blanket “gag orders.”</a:t>
            </a:r>
          </a:p>
          <a:p>
            <a:r>
              <a:rPr lang="en-US" dirty="0"/>
              <a:t>Can prohibit and discipline for student conduct or behavior, on or off campus that impacts the school.</a:t>
            </a:r>
          </a:p>
          <a:p>
            <a:r>
              <a:rPr lang="en-US" dirty="0"/>
              <a:t>Can discipline for speech that violates Code of Conduct, harassment, bullying, etc.</a:t>
            </a:r>
          </a:p>
          <a:p>
            <a:r>
              <a:rPr lang="en-US" dirty="0"/>
              <a:t>K-12 Student have reduced First Amendment rights in the school setting</a:t>
            </a:r>
          </a:p>
          <a:p>
            <a:r>
              <a:rPr lang="en-US" dirty="0"/>
              <a:t>Note: This is a tricky area so seek legal advice before taking action.</a:t>
            </a:r>
          </a:p>
        </p:txBody>
      </p:sp>
      <p:sp>
        <p:nvSpPr>
          <p:cNvPr id="4" name="Footer Placeholder 3">
            <a:extLst>
              <a:ext uri="{FF2B5EF4-FFF2-40B4-BE49-F238E27FC236}">
                <a16:creationId xmlns:a16="http://schemas.microsoft.com/office/drawing/2014/main" id="{950AE2F5-6FD5-144B-88B5-9519EDEA8401}"/>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9236346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A7129-0E4B-4942-B226-9D34D5F06364}"/>
              </a:ext>
            </a:extLst>
          </p:cNvPr>
          <p:cNvSpPr>
            <a:spLocks noGrp="1"/>
          </p:cNvSpPr>
          <p:nvPr>
            <p:ph type="title"/>
          </p:nvPr>
        </p:nvSpPr>
        <p:spPr>
          <a:xfrm>
            <a:off x="4224336" y="241300"/>
            <a:ext cx="7345891" cy="945621"/>
          </a:xfrm>
        </p:spPr>
        <p:txBody>
          <a:bodyPr>
            <a:normAutofit/>
          </a:bodyPr>
          <a:lstStyle/>
          <a:p>
            <a:pPr algn="ctr"/>
            <a:r>
              <a:rPr lang="en-US" dirty="0"/>
              <a:t>Written Questions</a:t>
            </a:r>
          </a:p>
        </p:txBody>
      </p:sp>
      <p:pic>
        <p:nvPicPr>
          <p:cNvPr id="4" name="Picture 4" descr="A picture containing clock&#10;&#10;Description generated with very high confidence">
            <a:extLst>
              <a:ext uri="{FF2B5EF4-FFF2-40B4-BE49-F238E27FC236}">
                <a16:creationId xmlns:a16="http://schemas.microsoft.com/office/drawing/2014/main" id="{38F92189-6472-4CB8-AA27-E80F0E62E65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3459143" cy="6857990"/>
          </a:xfrm>
          <a:custGeom>
            <a:avLst/>
            <a:gdLst/>
            <a:ahLst/>
            <a:cxnLst/>
            <a:rect l="l" t="t" r="r" b="b"/>
            <a:pathLst>
              <a:path w="3458633" h="6858000">
                <a:moveTo>
                  <a:pt x="0" y="0"/>
                </a:moveTo>
                <a:lnTo>
                  <a:pt x="3174999" y="0"/>
                </a:lnTo>
                <a:lnTo>
                  <a:pt x="2294466" y="5223932"/>
                </a:lnTo>
                <a:lnTo>
                  <a:pt x="3458633" y="6853767"/>
                </a:lnTo>
                <a:lnTo>
                  <a:pt x="0" y="6858000"/>
                </a:lnTo>
                <a:lnTo>
                  <a:pt x="0" y="0"/>
                </a:lnTo>
                <a:close/>
              </a:path>
            </a:pathLst>
          </a:custGeom>
          <a:ln w="38100">
            <a:noFill/>
          </a:ln>
          <a:effectLst/>
        </p:spPr>
      </p:pic>
      <p:sp>
        <p:nvSpPr>
          <p:cNvPr id="3" name="Content Placeholder 2">
            <a:extLst>
              <a:ext uri="{FF2B5EF4-FFF2-40B4-BE49-F238E27FC236}">
                <a16:creationId xmlns:a16="http://schemas.microsoft.com/office/drawing/2014/main" id="{9EEC2EE9-E75B-4CAB-B99C-C592DE8796E2}"/>
              </a:ext>
            </a:extLst>
          </p:cNvPr>
          <p:cNvSpPr>
            <a:spLocks noGrp="1"/>
          </p:cNvSpPr>
          <p:nvPr>
            <p:ph idx="1"/>
          </p:nvPr>
        </p:nvSpPr>
        <p:spPr>
          <a:xfrm>
            <a:off x="3843867" y="1604513"/>
            <a:ext cx="8111593" cy="5083624"/>
          </a:xfrm>
        </p:spPr>
        <p:txBody>
          <a:bodyPr>
            <a:normAutofit/>
          </a:bodyPr>
          <a:lstStyle/>
          <a:p>
            <a:pPr>
              <a:lnSpc>
                <a:spcPct val="90000"/>
              </a:lnSpc>
            </a:pPr>
            <a:r>
              <a:rPr lang="en-US" sz="2700" dirty="0">
                <a:ea typeface="+mn-lt"/>
                <a:cs typeface="+mn-lt"/>
              </a:rPr>
              <a:t>While the new regulations dictate that colleges and universities must conduct a </a:t>
            </a:r>
            <a:r>
              <a:rPr lang="en-US" sz="2700" b="1" dirty="0">
                <a:ea typeface="+mn-lt"/>
                <a:cs typeface="+mn-lt"/>
              </a:rPr>
              <a:t>live hearing</a:t>
            </a:r>
            <a:r>
              <a:rPr lang="en-US" sz="2700" dirty="0">
                <a:ea typeface="+mn-lt"/>
                <a:cs typeface="+mn-lt"/>
              </a:rPr>
              <a:t> </a:t>
            </a:r>
            <a:r>
              <a:rPr lang="en-US" sz="2700" b="1" dirty="0">
                <a:ea typeface="+mn-lt"/>
                <a:cs typeface="+mn-lt"/>
              </a:rPr>
              <a:t>with cross examination</a:t>
            </a:r>
            <a:r>
              <a:rPr lang="en-US" sz="2700" dirty="0">
                <a:ea typeface="+mn-lt"/>
                <a:cs typeface="+mn-lt"/>
              </a:rPr>
              <a:t> for Title IX cases, </a:t>
            </a:r>
            <a:r>
              <a:rPr lang="en-US" sz="2700" b="1" dirty="0">
                <a:ea typeface="+mn-lt"/>
                <a:cs typeface="+mn-lt"/>
              </a:rPr>
              <a:t>K-12 schools are NOT required </a:t>
            </a:r>
            <a:r>
              <a:rPr lang="en-US" sz="2700" dirty="0">
                <a:ea typeface="+mn-lt"/>
                <a:cs typeface="+mn-lt"/>
              </a:rPr>
              <a:t>to do so.</a:t>
            </a:r>
          </a:p>
          <a:p>
            <a:pPr>
              <a:lnSpc>
                <a:spcPct val="90000"/>
              </a:lnSpc>
            </a:pPr>
            <a:r>
              <a:rPr lang="en-US" sz="2700" b="1" dirty="0">
                <a:ea typeface="+mn-lt"/>
                <a:cs typeface="+mn-lt"/>
              </a:rPr>
              <a:t>After</a:t>
            </a:r>
            <a:r>
              <a:rPr lang="en-US" sz="2700" dirty="0">
                <a:ea typeface="+mn-lt"/>
                <a:cs typeface="+mn-lt"/>
              </a:rPr>
              <a:t> the school has sent the investigative report to the parties and </a:t>
            </a:r>
            <a:r>
              <a:rPr lang="en-US" sz="2700" b="1" dirty="0">
                <a:ea typeface="+mn-lt"/>
                <a:cs typeface="+mn-lt"/>
              </a:rPr>
              <a:t>before</a:t>
            </a:r>
            <a:r>
              <a:rPr lang="en-US" sz="2700" dirty="0">
                <a:ea typeface="+mn-lt"/>
                <a:cs typeface="+mn-lt"/>
              </a:rPr>
              <a:t> reaching a determination regarding responsibility, the decision-maker(s) must afford each party the opportunity to submit written, relevant questions that a party wants asked of any party or witness, provide each party with the answers, and allow for additional, limited follow-up questions from each party. </a:t>
            </a:r>
            <a:endParaRPr lang="en-US" sz="2700" dirty="0"/>
          </a:p>
          <a:p>
            <a:pPr>
              <a:lnSpc>
                <a:spcPct val="90000"/>
              </a:lnSpc>
            </a:pPr>
            <a:endParaRPr lang="en-US" sz="2200" dirty="0"/>
          </a:p>
        </p:txBody>
      </p:sp>
      <p:sp>
        <p:nvSpPr>
          <p:cNvPr id="5" name="Footer Placeholder 4">
            <a:extLst>
              <a:ext uri="{FF2B5EF4-FFF2-40B4-BE49-F238E27FC236}">
                <a16:creationId xmlns:a16="http://schemas.microsoft.com/office/drawing/2014/main" id="{30D7C6DA-D916-E442-B1C8-794F9836C69C}"/>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8306932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EFA59-2780-4FF1-9B51-BB909B3BF28D}"/>
              </a:ext>
            </a:extLst>
          </p:cNvPr>
          <p:cNvSpPr>
            <a:spLocks noGrp="1"/>
          </p:cNvSpPr>
          <p:nvPr>
            <p:ph type="title"/>
          </p:nvPr>
        </p:nvSpPr>
        <p:spPr>
          <a:xfrm>
            <a:off x="1087436" y="185738"/>
            <a:ext cx="10018713" cy="1185333"/>
          </a:xfrm>
        </p:spPr>
        <p:txBody>
          <a:bodyPr>
            <a:normAutofit/>
          </a:bodyPr>
          <a:lstStyle/>
          <a:p>
            <a:r>
              <a:rPr lang="en-US" dirty="0"/>
              <a:t>Written Questions:  Not Permitted</a:t>
            </a:r>
          </a:p>
        </p:txBody>
      </p:sp>
      <p:sp>
        <p:nvSpPr>
          <p:cNvPr id="3" name="Content Placeholder 2">
            <a:extLst>
              <a:ext uri="{FF2B5EF4-FFF2-40B4-BE49-F238E27FC236}">
                <a16:creationId xmlns:a16="http://schemas.microsoft.com/office/drawing/2014/main" id="{39536B2B-6F70-4062-BA35-CCF887EABFC0}"/>
              </a:ext>
            </a:extLst>
          </p:cNvPr>
          <p:cNvSpPr>
            <a:spLocks noGrp="1"/>
          </p:cNvSpPr>
          <p:nvPr>
            <p:ph idx="1"/>
          </p:nvPr>
        </p:nvSpPr>
        <p:spPr>
          <a:xfrm>
            <a:off x="414069" y="1196446"/>
            <a:ext cx="8036724" cy="5579004"/>
          </a:xfrm>
        </p:spPr>
        <p:txBody>
          <a:bodyPr>
            <a:normAutofit/>
          </a:bodyPr>
          <a:lstStyle/>
          <a:p>
            <a:r>
              <a:rPr lang="en-US" sz="2800" dirty="0">
                <a:ea typeface="+mn-lt"/>
                <a:cs typeface="+mn-lt"/>
              </a:rPr>
              <a:t>The new regulations provide </a:t>
            </a:r>
            <a:r>
              <a:rPr lang="en-US" sz="2800" b="1" dirty="0">
                <a:ea typeface="+mn-lt"/>
                <a:cs typeface="+mn-lt"/>
              </a:rPr>
              <a:t>rape shield protections</a:t>
            </a:r>
            <a:r>
              <a:rPr lang="en-US" sz="2800" dirty="0">
                <a:ea typeface="+mn-lt"/>
                <a:cs typeface="+mn-lt"/>
              </a:rPr>
              <a:t> for complainants (whether in postsecondary institutions, K-12 schools, or others)</a:t>
            </a:r>
          </a:p>
          <a:p>
            <a:r>
              <a:rPr lang="en-US" sz="2800" dirty="0">
                <a:ea typeface="+mn-lt"/>
                <a:cs typeface="+mn-lt"/>
              </a:rPr>
              <a:t>These protections deem questions and evidence about a complainant’s prior sexual behavior irrelevant, </a:t>
            </a:r>
            <a:r>
              <a:rPr lang="en-US" sz="2800" b="1" dirty="0">
                <a:ea typeface="+mn-lt"/>
                <a:cs typeface="+mn-lt"/>
              </a:rPr>
              <a:t>unless</a:t>
            </a:r>
            <a:r>
              <a:rPr lang="en-US" sz="2800" dirty="0">
                <a:ea typeface="+mn-lt"/>
                <a:cs typeface="+mn-lt"/>
              </a:rPr>
              <a:t> offered to prove that someone other than the respondent committed the alleged misconduct or offered to prove consent</a:t>
            </a:r>
            <a:endParaRPr lang="en-US" sz="2800" dirty="0"/>
          </a:p>
          <a:p>
            <a:endParaRPr lang="en-US" dirty="0"/>
          </a:p>
        </p:txBody>
      </p:sp>
      <p:pic>
        <p:nvPicPr>
          <p:cNvPr id="4" name="Picture 4" descr="A close up of a necklace&#10;&#10;Description generated with high confidence">
            <a:extLst>
              <a:ext uri="{FF2B5EF4-FFF2-40B4-BE49-F238E27FC236}">
                <a16:creationId xmlns:a16="http://schemas.microsoft.com/office/drawing/2014/main" id="{FA8AE92A-FC71-4B99-90F6-026E848F47B7}"/>
              </a:ext>
            </a:extLst>
          </p:cNvPr>
          <p:cNvPicPr>
            <a:picLocks noChangeAspect="1"/>
          </p:cNvPicPr>
          <p:nvPr/>
        </p:nvPicPr>
        <p:blipFill>
          <a:blip r:embed="rId2"/>
          <a:stretch>
            <a:fillRect/>
          </a:stretch>
        </p:blipFill>
        <p:spPr>
          <a:xfrm>
            <a:off x="8785907" y="1936481"/>
            <a:ext cx="3161616" cy="3486192"/>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5" name="Footer Placeholder 4">
            <a:extLst>
              <a:ext uri="{FF2B5EF4-FFF2-40B4-BE49-F238E27FC236}">
                <a16:creationId xmlns:a16="http://schemas.microsoft.com/office/drawing/2014/main" id="{685723FA-653C-E24A-B547-38693DBC4C2D}"/>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5117218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418AF-91A6-4554-899B-7536DF55E1C7}"/>
              </a:ext>
            </a:extLst>
          </p:cNvPr>
          <p:cNvSpPr>
            <a:spLocks noGrp="1"/>
          </p:cNvSpPr>
          <p:nvPr>
            <p:ph type="title"/>
          </p:nvPr>
        </p:nvSpPr>
        <p:spPr>
          <a:xfrm>
            <a:off x="1484311" y="114300"/>
            <a:ext cx="10018713" cy="1006474"/>
          </a:xfrm>
        </p:spPr>
        <p:txBody>
          <a:bodyPr>
            <a:normAutofit/>
          </a:bodyPr>
          <a:lstStyle/>
          <a:p>
            <a:r>
              <a:rPr lang="en-US" dirty="0"/>
              <a:t>Evidentiary Standard</a:t>
            </a:r>
          </a:p>
        </p:txBody>
      </p:sp>
      <p:pic>
        <p:nvPicPr>
          <p:cNvPr id="5" name="Picture 4" descr="A close up of text on a black background&#10;&#10;Description generated with very high confidence">
            <a:extLst>
              <a:ext uri="{FF2B5EF4-FFF2-40B4-BE49-F238E27FC236}">
                <a16:creationId xmlns:a16="http://schemas.microsoft.com/office/drawing/2014/main" id="{71D4A26A-F4EC-4F18-85DD-3C20957F541A}"/>
              </a:ext>
            </a:extLst>
          </p:cNvPr>
          <p:cNvPicPr>
            <a:picLocks noChangeAspect="1"/>
          </p:cNvPicPr>
          <p:nvPr/>
        </p:nvPicPr>
        <p:blipFill>
          <a:blip r:embed="rId2"/>
          <a:stretch>
            <a:fillRect/>
          </a:stretch>
        </p:blipFill>
        <p:spPr>
          <a:xfrm>
            <a:off x="80530" y="1616594"/>
            <a:ext cx="5951523" cy="3618459"/>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a:extLst>
              <a:ext uri="{FF2B5EF4-FFF2-40B4-BE49-F238E27FC236}">
                <a16:creationId xmlns:a16="http://schemas.microsoft.com/office/drawing/2014/main" id="{BE7D0D8F-74A1-419B-9775-D069FE31F355}"/>
              </a:ext>
            </a:extLst>
          </p:cNvPr>
          <p:cNvSpPr>
            <a:spLocks noGrp="1"/>
          </p:cNvSpPr>
          <p:nvPr>
            <p:ph idx="1"/>
          </p:nvPr>
        </p:nvSpPr>
        <p:spPr>
          <a:xfrm>
            <a:off x="6120816" y="1275907"/>
            <a:ext cx="6074061" cy="5584825"/>
          </a:xfrm>
        </p:spPr>
        <p:txBody>
          <a:bodyPr anchor="t">
            <a:normAutofit/>
          </a:bodyPr>
          <a:lstStyle/>
          <a:p>
            <a:pPr>
              <a:lnSpc>
                <a:spcPct val="90000"/>
              </a:lnSpc>
            </a:pPr>
            <a:r>
              <a:rPr lang="en-US" sz="2800" dirty="0">
                <a:ea typeface="+mn-lt"/>
                <a:cs typeface="+mn-lt"/>
              </a:rPr>
              <a:t>Schools must choose between the </a:t>
            </a:r>
            <a:r>
              <a:rPr lang="en-US" sz="2800" b="1" dirty="0">
                <a:ea typeface="+mn-lt"/>
                <a:cs typeface="+mn-lt"/>
              </a:rPr>
              <a:t>Preponderance of the Evidence</a:t>
            </a:r>
            <a:r>
              <a:rPr lang="en-US" sz="2800" dirty="0">
                <a:ea typeface="+mn-lt"/>
                <a:cs typeface="+mn-lt"/>
              </a:rPr>
              <a:t> standard and the </a:t>
            </a:r>
            <a:r>
              <a:rPr lang="en-US" sz="2800" b="1" dirty="0">
                <a:ea typeface="+mn-lt"/>
                <a:cs typeface="+mn-lt"/>
              </a:rPr>
              <a:t>Clear and Convincing Evidence</a:t>
            </a:r>
            <a:r>
              <a:rPr lang="en-US" sz="2800" dirty="0">
                <a:ea typeface="+mn-lt"/>
                <a:cs typeface="+mn-lt"/>
              </a:rPr>
              <a:t> standard with respect to Title IX applications</a:t>
            </a:r>
          </a:p>
          <a:p>
            <a:pPr>
              <a:lnSpc>
                <a:spcPct val="90000"/>
              </a:lnSpc>
            </a:pPr>
            <a:r>
              <a:rPr lang="en-US" sz="2800" dirty="0">
                <a:ea typeface="+mn-lt"/>
                <a:cs typeface="+mn-lt"/>
              </a:rPr>
              <a:t>Must state what the standard is in the policy and apply it in determinations of responsibility</a:t>
            </a:r>
          </a:p>
          <a:p>
            <a:pPr>
              <a:lnSpc>
                <a:spcPct val="90000"/>
              </a:lnSpc>
            </a:pPr>
            <a:r>
              <a:rPr lang="en-US" sz="2800" dirty="0">
                <a:ea typeface="+mn-lt"/>
                <a:cs typeface="+mn-lt"/>
              </a:rPr>
              <a:t>Must apply the same standard of evidence for informal complaints against students as for formal complaints</a:t>
            </a:r>
            <a:endParaRPr lang="en-US" sz="2800" dirty="0"/>
          </a:p>
        </p:txBody>
      </p:sp>
      <p:sp>
        <p:nvSpPr>
          <p:cNvPr id="4" name="Footer Placeholder 3">
            <a:extLst>
              <a:ext uri="{FF2B5EF4-FFF2-40B4-BE49-F238E27FC236}">
                <a16:creationId xmlns:a16="http://schemas.microsoft.com/office/drawing/2014/main" id="{EA472073-19E9-7C4A-9836-B9FA74A15D8D}"/>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2936943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92DA5-B4E9-43FB-B86B-7338FE34915A}"/>
              </a:ext>
            </a:extLst>
          </p:cNvPr>
          <p:cNvSpPr>
            <a:spLocks noGrp="1"/>
          </p:cNvSpPr>
          <p:nvPr>
            <p:ph type="title"/>
          </p:nvPr>
        </p:nvSpPr>
        <p:spPr>
          <a:xfrm>
            <a:off x="1484311" y="233363"/>
            <a:ext cx="10018713" cy="879474"/>
          </a:xfrm>
        </p:spPr>
        <p:txBody>
          <a:bodyPr/>
          <a:lstStyle/>
          <a:p>
            <a:r>
              <a:rPr lang="en-US" dirty="0"/>
              <a:t>Evidentiary Standard</a:t>
            </a:r>
          </a:p>
        </p:txBody>
      </p:sp>
      <p:sp>
        <p:nvSpPr>
          <p:cNvPr id="5" name="Content Placeholder 4">
            <a:extLst>
              <a:ext uri="{FF2B5EF4-FFF2-40B4-BE49-F238E27FC236}">
                <a16:creationId xmlns:a16="http://schemas.microsoft.com/office/drawing/2014/main" id="{7210480F-EBBE-45C8-B306-28700047250A}"/>
              </a:ext>
            </a:extLst>
          </p:cNvPr>
          <p:cNvSpPr>
            <a:spLocks noGrp="1"/>
          </p:cNvSpPr>
          <p:nvPr>
            <p:ph idx="1"/>
          </p:nvPr>
        </p:nvSpPr>
        <p:spPr>
          <a:xfrm>
            <a:off x="1484310" y="1119187"/>
            <a:ext cx="10018713" cy="5735638"/>
          </a:xfrm>
        </p:spPr>
        <p:txBody>
          <a:bodyPr>
            <a:normAutofit/>
          </a:bodyPr>
          <a:lstStyle/>
          <a:p>
            <a:r>
              <a:rPr lang="en-US" sz="2800" dirty="0">
                <a:ea typeface="+mn-lt"/>
                <a:cs typeface="+mn-lt"/>
              </a:rPr>
              <a:t>The decision-maker must issue a </a:t>
            </a:r>
            <a:r>
              <a:rPr lang="en-US" sz="2800" b="1" dirty="0">
                <a:ea typeface="+mn-lt"/>
                <a:cs typeface="+mn-lt"/>
              </a:rPr>
              <a:t>written determination</a:t>
            </a:r>
            <a:r>
              <a:rPr lang="en-US" sz="2800" dirty="0">
                <a:ea typeface="+mn-lt"/>
                <a:cs typeface="+mn-lt"/>
              </a:rPr>
              <a:t> regarding responsibility with the following:</a:t>
            </a:r>
          </a:p>
          <a:p>
            <a:pPr lvl="1"/>
            <a:r>
              <a:rPr lang="en-US" sz="2800" b="1" dirty="0">
                <a:ea typeface="+mn-lt"/>
                <a:cs typeface="+mn-lt"/>
              </a:rPr>
              <a:t>findings of fact</a:t>
            </a:r>
          </a:p>
          <a:p>
            <a:pPr lvl="1"/>
            <a:r>
              <a:rPr lang="en-US" sz="2800" b="1" dirty="0">
                <a:ea typeface="+mn-lt"/>
                <a:cs typeface="+mn-lt"/>
              </a:rPr>
              <a:t>conclusions</a:t>
            </a:r>
            <a:r>
              <a:rPr lang="en-US" sz="2800" dirty="0">
                <a:ea typeface="+mn-lt"/>
                <a:cs typeface="+mn-lt"/>
              </a:rPr>
              <a:t> about whether the alleged conduct occurred</a:t>
            </a:r>
          </a:p>
          <a:p>
            <a:pPr lvl="1"/>
            <a:r>
              <a:rPr lang="en-US" sz="2800" b="1" dirty="0">
                <a:ea typeface="+mn-lt"/>
                <a:cs typeface="+mn-lt"/>
              </a:rPr>
              <a:t>rationale</a:t>
            </a:r>
            <a:r>
              <a:rPr lang="en-US" sz="2800" dirty="0">
                <a:ea typeface="+mn-lt"/>
                <a:cs typeface="+mn-lt"/>
              </a:rPr>
              <a:t> for the result as to each allegation</a:t>
            </a:r>
          </a:p>
          <a:p>
            <a:pPr lvl="1"/>
            <a:r>
              <a:rPr lang="en-US" sz="2800" dirty="0">
                <a:ea typeface="+mn-lt"/>
                <a:cs typeface="+mn-lt"/>
              </a:rPr>
              <a:t>any </a:t>
            </a:r>
            <a:r>
              <a:rPr lang="en-US" sz="2800" b="1" dirty="0">
                <a:ea typeface="+mn-lt"/>
                <a:cs typeface="+mn-lt"/>
              </a:rPr>
              <a:t>disciplinary sanctions</a:t>
            </a:r>
            <a:r>
              <a:rPr lang="en-US" sz="2800" dirty="0">
                <a:ea typeface="+mn-lt"/>
                <a:cs typeface="+mn-lt"/>
              </a:rPr>
              <a:t> imposed on the respondent</a:t>
            </a:r>
          </a:p>
          <a:p>
            <a:pPr lvl="1"/>
            <a:r>
              <a:rPr lang="en-US" sz="2800" dirty="0">
                <a:ea typeface="+mn-lt"/>
                <a:cs typeface="+mn-lt"/>
              </a:rPr>
              <a:t>whether </a:t>
            </a:r>
            <a:r>
              <a:rPr lang="en-US" sz="2800" b="1" dirty="0">
                <a:ea typeface="+mn-lt"/>
                <a:cs typeface="+mn-lt"/>
              </a:rPr>
              <a:t>remedies</a:t>
            </a:r>
            <a:r>
              <a:rPr lang="en-US" sz="2800" dirty="0">
                <a:ea typeface="+mn-lt"/>
                <a:cs typeface="+mn-lt"/>
              </a:rPr>
              <a:t> will be provided to the complainant </a:t>
            </a:r>
            <a:endParaRPr lang="en-US" sz="2800" dirty="0"/>
          </a:p>
          <a:p>
            <a:r>
              <a:rPr lang="en-US" sz="2800" dirty="0">
                <a:ea typeface="+mn-lt"/>
                <a:cs typeface="+mn-lt"/>
              </a:rPr>
              <a:t>The written determination must be sent simultaneously to the parties along with information about how to file an </a:t>
            </a:r>
            <a:r>
              <a:rPr lang="en-US" sz="2800" b="1" dirty="0">
                <a:ea typeface="+mn-lt"/>
                <a:cs typeface="+mn-lt"/>
              </a:rPr>
              <a:t>appeal</a:t>
            </a:r>
            <a:r>
              <a:rPr lang="en-US" sz="2800" dirty="0">
                <a:ea typeface="+mn-lt"/>
                <a:cs typeface="+mn-lt"/>
              </a:rPr>
              <a:t> </a:t>
            </a:r>
            <a:endParaRPr lang="en-US" sz="2800" dirty="0"/>
          </a:p>
          <a:p>
            <a:endParaRPr lang="en-US" dirty="0"/>
          </a:p>
        </p:txBody>
      </p:sp>
      <p:sp>
        <p:nvSpPr>
          <p:cNvPr id="3" name="Footer Placeholder 2">
            <a:extLst>
              <a:ext uri="{FF2B5EF4-FFF2-40B4-BE49-F238E27FC236}">
                <a16:creationId xmlns:a16="http://schemas.microsoft.com/office/drawing/2014/main" id="{DAC3D6F8-A334-8A45-B161-FE9A54FABF03}"/>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9509922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person, indoor, holding, hand&#10;&#10;Description generated with very high confidence">
            <a:extLst>
              <a:ext uri="{FF2B5EF4-FFF2-40B4-BE49-F238E27FC236}">
                <a16:creationId xmlns:a16="http://schemas.microsoft.com/office/drawing/2014/main" id="{81C9D2B1-D46E-44D3-8F63-CF12DFEBDF54}"/>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892924" y="10"/>
            <a:ext cx="5299077" cy="6857990"/>
          </a:xfrm>
          <a:custGeom>
            <a:avLst/>
            <a:gdLst/>
            <a:ahLst/>
            <a:cxnLst/>
            <a:rect l="l" t="t" r="r" b="b"/>
            <a:pathLst>
              <a:path w="5299077" h="6858000">
                <a:moveTo>
                  <a:pt x="836871" y="0"/>
                </a:moveTo>
                <a:lnTo>
                  <a:pt x="5299077" y="0"/>
                </a:lnTo>
                <a:lnTo>
                  <a:pt x="5299077" y="6858000"/>
                </a:lnTo>
                <a:lnTo>
                  <a:pt x="1911312" y="6858000"/>
                </a:lnTo>
                <a:lnTo>
                  <a:pt x="0" y="5333999"/>
                </a:lnTo>
                <a:close/>
              </a:path>
            </a:pathLst>
          </a:custGeom>
        </p:spPr>
      </p:pic>
      <p:sp>
        <p:nvSpPr>
          <p:cNvPr id="2" name="Title 1">
            <a:extLst>
              <a:ext uri="{FF2B5EF4-FFF2-40B4-BE49-F238E27FC236}">
                <a16:creationId xmlns:a16="http://schemas.microsoft.com/office/drawing/2014/main" id="{09143FA1-C3D5-4D51-8601-629AB564BC8B}"/>
              </a:ext>
            </a:extLst>
          </p:cNvPr>
          <p:cNvSpPr>
            <a:spLocks noGrp="1"/>
          </p:cNvSpPr>
          <p:nvPr>
            <p:ph type="title"/>
          </p:nvPr>
        </p:nvSpPr>
        <p:spPr>
          <a:xfrm>
            <a:off x="2281767" y="161925"/>
            <a:ext cx="1990430" cy="982662"/>
          </a:xfrm>
        </p:spPr>
        <p:txBody>
          <a:bodyPr>
            <a:normAutofit fontScale="90000"/>
          </a:bodyPr>
          <a:lstStyle/>
          <a:p>
            <a:pPr algn="l"/>
            <a:r>
              <a:rPr lang="en-US" dirty="0"/>
              <a:t>Appeals</a:t>
            </a:r>
          </a:p>
        </p:txBody>
      </p:sp>
      <p:sp>
        <p:nvSpPr>
          <p:cNvPr id="3" name="Content Placeholder 2">
            <a:extLst>
              <a:ext uri="{FF2B5EF4-FFF2-40B4-BE49-F238E27FC236}">
                <a16:creationId xmlns:a16="http://schemas.microsoft.com/office/drawing/2014/main" id="{31DE2DD7-DD85-4CB4-982E-31EF55A3B9AF}"/>
              </a:ext>
            </a:extLst>
          </p:cNvPr>
          <p:cNvSpPr>
            <a:spLocks noGrp="1"/>
          </p:cNvSpPr>
          <p:nvPr>
            <p:ph idx="1"/>
          </p:nvPr>
        </p:nvSpPr>
        <p:spPr>
          <a:xfrm>
            <a:off x="198968" y="1039812"/>
            <a:ext cx="5903617" cy="5735638"/>
          </a:xfrm>
        </p:spPr>
        <p:txBody>
          <a:bodyPr vert="horz" lIns="91440" tIns="45720" rIns="91440" bIns="45720" rtlCol="0" anchor="ctr">
            <a:noAutofit/>
          </a:bodyPr>
          <a:lstStyle/>
          <a:p>
            <a:pPr>
              <a:lnSpc>
                <a:spcPct val="90000"/>
              </a:lnSpc>
            </a:pPr>
            <a:r>
              <a:rPr lang="en-US" sz="2200" dirty="0">
                <a:ea typeface="+mn-lt"/>
                <a:cs typeface="+mn-lt"/>
              </a:rPr>
              <a:t>The new regulations dictate that schools must offer both parties an </a:t>
            </a:r>
            <a:r>
              <a:rPr lang="en-US" sz="2200" b="1" dirty="0">
                <a:ea typeface="+mn-lt"/>
                <a:cs typeface="+mn-lt"/>
              </a:rPr>
              <a:t>appeal from a determination regarding responsibility, and from a school’s dismissal of a formal complaint or any allegations</a:t>
            </a:r>
            <a:r>
              <a:rPr lang="en-US" sz="2200" dirty="0">
                <a:ea typeface="+mn-lt"/>
                <a:cs typeface="+mn-lt"/>
              </a:rPr>
              <a:t> therein, on the following bases: </a:t>
            </a:r>
          </a:p>
          <a:p>
            <a:pPr lvl="1">
              <a:lnSpc>
                <a:spcPct val="90000"/>
              </a:lnSpc>
            </a:pPr>
            <a:r>
              <a:rPr lang="en-US" sz="2200" dirty="0">
                <a:ea typeface="+mn-lt"/>
                <a:cs typeface="+mn-lt"/>
              </a:rPr>
              <a:t>procedural irregularity that affected the outcome of the matter </a:t>
            </a:r>
          </a:p>
          <a:p>
            <a:pPr lvl="1">
              <a:lnSpc>
                <a:spcPct val="90000"/>
              </a:lnSpc>
            </a:pPr>
            <a:r>
              <a:rPr lang="en-US" sz="2200" dirty="0">
                <a:ea typeface="+mn-lt"/>
                <a:cs typeface="+mn-lt"/>
              </a:rPr>
              <a:t>newly discovered evidence that could affect the outcome of the matter</a:t>
            </a:r>
          </a:p>
          <a:p>
            <a:pPr lvl="1">
              <a:lnSpc>
                <a:spcPct val="90000"/>
              </a:lnSpc>
            </a:pPr>
            <a:r>
              <a:rPr lang="en-US" sz="2200" dirty="0">
                <a:ea typeface="+mn-lt"/>
                <a:cs typeface="+mn-lt"/>
              </a:rPr>
              <a:t>Title IX personnel had a conflict of interest or bias that affected the outcome of the matter.</a:t>
            </a:r>
          </a:p>
          <a:p>
            <a:pPr lvl="2">
              <a:lnSpc>
                <a:spcPct val="90000"/>
              </a:lnSpc>
            </a:pPr>
            <a:r>
              <a:rPr lang="en-US" sz="2200" dirty="0">
                <a:ea typeface="+mn-lt"/>
                <a:cs typeface="+mn-lt"/>
              </a:rPr>
              <a:t>NOTE: schools may also offer an appeal equally to both parties on additional bases </a:t>
            </a:r>
            <a:endParaRPr lang="en-US" sz="2200" dirty="0"/>
          </a:p>
          <a:p>
            <a:pPr>
              <a:lnSpc>
                <a:spcPct val="90000"/>
              </a:lnSpc>
            </a:pPr>
            <a:endParaRPr lang="en-US" sz="1400" dirty="0"/>
          </a:p>
        </p:txBody>
      </p:sp>
      <p:sp>
        <p:nvSpPr>
          <p:cNvPr id="5" name="Footer Placeholder 4">
            <a:extLst>
              <a:ext uri="{FF2B5EF4-FFF2-40B4-BE49-F238E27FC236}">
                <a16:creationId xmlns:a16="http://schemas.microsoft.com/office/drawing/2014/main" id="{68D49F87-4D0C-0648-9805-A83E0E8F003D}"/>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2658744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Title 1"/>
          <p:cNvSpPr txBox="1">
            <a:spLocks noGrp="1"/>
          </p:cNvSpPr>
          <p:nvPr>
            <p:ph type="title"/>
          </p:nvPr>
        </p:nvSpPr>
        <p:spPr>
          <a:xfrm>
            <a:off x="1484310" y="169862"/>
            <a:ext cx="10018715" cy="1125538"/>
          </a:xfrm>
          <a:prstGeom prst="rect">
            <a:avLst/>
          </a:prstGeom>
        </p:spPr>
        <p:txBody>
          <a:bodyPr/>
          <a:lstStyle>
            <a:lvl1pPr>
              <a:defRPr sz="5000"/>
            </a:lvl1pPr>
          </a:lstStyle>
          <a:p>
            <a:pPr algn="ctr"/>
            <a:r>
              <a:rPr dirty="0"/>
              <a:t>Informal Resolution</a:t>
            </a:r>
          </a:p>
        </p:txBody>
      </p:sp>
      <p:sp>
        <p:nvSpPr>
          <p:cNvPr id="311" name="Content Placeholder 2"/>
          <p:cNvSpPr txBox="1">
            <a:spLocks noGrp="1"/>
          </p:cNvSpPr>
          <p:nvPr>
            <p:ph type="body" idx="1"/>
          </p:nvPr>
        </p:nvSpPr>
        <p:spPr>
          <a:xfrm>
            <a:off x="111512" y="1494263"/>
            <a:ext cx="11391513" cy="5209302"/>
          </a:xfrm>
          <a:prstGeom prst="rect">
            <a:avLst/>
          </a:prstGeom>
        </p:spPr>
        <p:txBody>
          <a:bodyPr/>
          <a:lstStyle/>
          <a:p>
            <a:r>
              <a:rPr dirty="0"/>
              <a:t>Schools</a:t>
            </a:r>
            <a:r>
              <a:rPr lang="en-US" dirty="0"/>
              <a:t> can </a:t>
            </a:r>
            <a:r>
              <a:rPr dirty="0"/>
              <a:t>offer informal resolution options, such as mediation or restorative justice</a:t>
            </a:r>
            <a:r>
              <a:rPr lang="en-US" dirty="0"/>
              <a:t>. </a:t>
            </a:r>
            <a:r>
              <a:rPr dirty="0"/>
              <a:t>In order to pursue this option:</a:t>
            </a:r>
          </a:p>
          <a:p>
            <a:pPr marL="742950" lvl="1" indent="-285750"/>
            <a:r>
              <a:rPr dirty="0"/>
              <a:t>Both parties must give voluntary, informed, written consent. </a:t>
            </a:r>
          </a:p>
          <a:p>
            <a:pPr marL="742950" lvl="1" indent="-285750"/>
            <a:r>
              <a:rPr dirty="0"/>
              <a:t>Schools cannot require pursuing informal resolution as a condition of enrollment or employment.</a:t>
            </a:r>
          </a:p>
          <a:p>
            <a:pPr marL="742950" lvl="1" indent="-285750"/>
            <a:r>
              <a:rPr dirty="0"/>
              <a:t>Schools cannot offer informal resolution unless a formal complaint has been filed.</a:t>
            </a:r>
          </a:p>
          <a:p>
            <a:pPr marL="742950" lvl="1" indent="-285750"/>
            <a:r>
              <a:rPr dirty="0"/>
              <a:t>Schools cannot offer informal resolution for allegations that an employee sexually harassed a student.</a:t>
            </a:r>
          </a:p>
          <a:p>
            <a:r>
              <a:rPr u="sng" dirty="0"/>
              <a:t>Note:</a:t>
            </a:r>
            <a:r>
              <a:rPr dirty="0"/>
              <a:t> </a:t>
            </a:r>
            <a:r>
              <a:rPr lang="en-US" dirty="0"/>
              <a:t> </a:t>
            </a:r>
            <a:r>
              <a:rPr dirty="0"/>
              <a:t>At any time prior to agreeing to a resolution, any party has the right to withdraw from the informal resolution process and resume the grievance process with respect to formal complaint.</a:t>
            </a:r>
            <a:endParaRPr lang="en-US" dirty="0"/>
          </a:p>
          <a:p>
            <a:r>
              <a:rPr lang="en-US" dirty="0"/>
              <a:t>New Biden regulations will make informal resolution process more robust and available prior to a formal complaint.  Allows schools more flexibility.</a:t>
            </a:r>
            <a:endParaRPr dirty="0"/>
          </a:p>
        </p:txBody>
      </p:sp>
      <p:sp>
        <p:nvSpPr>
          <p:cNvPr id="2" name="Footer Placeholder 1">
            <a:extLst>
              <a:ext uri="{FF2B5EF4-FFF2-40B4-BE49-F238E27FC236}">
                <a16:creationId xmlns:a16="http://schemas.microsoft.com/office/drawing/2014/main" id="{6FB4F376-FCE0-634D-A2C2-20ED9A182C28}"/>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39863864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 name="Rectangle 8"/>
          <p:cNvSpPr/>
          <p:nvPr/>
        </p:nvSpPr>
        <p:spPr>
          <a:xfrm>
            <a:off x="0" y="0"/>
            <a:ext cx="12192000" cy="6858000"/>
          </a:xfrm>
          <a:prstGeom prst="rect">
            <a:avLst/>
          </a:prstGeom>
          <a:solidFill>
            <a:srgbClr val="212121"/>
          </a:solidFill>
          <a:ln w="12700">
            <a:miter lim="400000"/>
          </a:ln>
        </p:spPr>
        <p:txBody>
          <a:bodyPr lIns="45719" rIns="45719" anchor="ctr"/>
          <a:lstStyle/>
          <a:p>
            <a:pPr algn="ctr">
              <a:defRPr>
                <a:solidFill>
                  <a:srgbClr val="FFFFFF"/>
                </a:solidFill>
              </a:defRPr>
            </a:pPr>
            <a:endParaRPr dirty="0"/>
          </a:p>
        </p:txBody>
      </p:sp>
      <p:pic>
        <p:nvPicPr>
          <p:cNvPr id="314" name="Picture 4" descr="Picture 4"/>
          <p:cNvPicPr>
            <a:picLocks noChangeAspect="1"/>
          </p:cNvPicPr>
          <p:nvPr/>
        </p:nvPicPr>
        <p:blipFill>
          <a:blip r:embed="rId2">
            <a:alphaModFix amt="25000"/>
          </a:blip>
          <a:stretch>
            <a:fillRect/>
          </a:stretch>
        </p:blipFill>
        <p:spPr>
          <a:xfrm>
            <a:off x="19" y="9"/>
            <a:ext cx="12191981" cy="6857991"/>
          </a:xfrm>
          <a:prstGeom prst="rect">
            <a:avLst/>
          </a:prstGeom>
          <a:ln w="12700">
            <a:miter lim="400000"/>
          </a:ln>
        </p:spPr>
      </p:pic>
      <p:sp>
        <p:nvSpPr>
          <p:cNvPr id="315" name="Title 1"/>
          <p:cNvSpPr txBox="1">
            <a:spLocks noGrp="1"/>
          </p:cNvSpPr>
          <p:nvPr>
            <p:ph type="title"/>
          </p:nvPr>
        </p:nvSpPr>
        <p:spPr>
          <a:xfrm>
            <a:off x="2129743" y="257595"/>
            <a:ext cx="6700308" cy="808038"/>
          </a:xfrm>
          <a:prstGeom prst="rect">
            <a:avLst/>
          </a:prstGeom>
        </p:spPr>
        <p:txBody>
          <a:bodyPr anchor="b">
            <a:normAutofit/>
          </a:bodyPr>
          <a:lstStyle>
            <a:lvl1pPr algn="l">
              <a:defRPr sz="5000"/>
            </a:lvl1pPr>
          </a:lstStyle>
          <a:p>
            <a:pPr algn="ctr"/>
            <a:r>
              <a:rPr dirty="0"/>
              <a:t>Retaliation Prohibited</a:t>
            </a:r>
          </a:p>
        </p:txBody>
      </p:sp>
      <p:sp>
        <p:nvSpPr>
          <p:cNvPr id="316" name="Content Placeholder 2"/>
          <p:cNvSpPr txBox="1">
            <a:spLocks noGrp="1"/>
          </p:cNvSpPr>
          <p:nvPr>
            <p:ph type="body" idx="1"/>
          </p:nvPr>
        </p:nvSpPr>
        <p:spPr>
          <a:xfrm>
            <a:off x="498971" y="1060678"/>
            <a:ext cx="11194058" cy="5441952"/>
          </a:xfrm>
          <a:prstGeom prst="rect">
            <a:avLst/>
          </a:prstGeom>
        </p:spPr>
        <p:txBody>
          <a:bodyPr anchor="t">
            <a:normAutofit/>
          </a:bodyPr>
          <a:lstStyle/>
          <a:p>
            <a:pPr marL="282892" indent="-282892" defTabSz="452627">
              <a:lnSpc>
                <a:spcPct val="90000"/>
              </a:lnSpc>
              <a:spcBef>
                <a:spcPts val="500"/>
              </a:spcBef>
              <a:defRPr sz="2475"/>
            </a:pPr>
            <a:r>
              <a:rPr lang="en-US" dirty="0"/>
              <a:t>E</a:t>
            </a:r>
            <a:r>
              <a:rPr dirty="0"/>
              <a:t>xpressly prohibit</a:t>
            </a:r>
            <a:r>
              <a:rPr lang="en-US" dirty="0"/>
              <a:t>s</a:t>
            </a:r>
            <a:r>
              <a:rPr dirty="0"/>
              <a:t> retaliation against any individual for exercising Title IX rights: </a:t>
            </a:r>
          </a:p>
          <a:p>
            <a:pPr marL="735520" lvl="1" indent="-282892" defTabSz="452627">
              <a:lnSpc>
                <a:spcPct val="90000"/>
              </a:lnSpc>
              <a:spcBef>
                <a:spcPts val="500"/>
              </a:spcBef>
              <a:defRPr sz="2475"/>
            </a:pPr>
            <a:r>
              <a:rPr dirty="0"/>
              <a:t>Protections for individuals making a complaint, </a:t>
            </a:r>
            <a:r>
              <a:rPr lang="en-US" dirty="0"/>
              <a:t>giving a statement </a:t>
            </a:r>
            <a:r>
              <a:rPr dirty="0"/>
              <a:t>or otherwise assisting.</a:t>
            </a:r>
          </a:p>
          <a:p>
            <a:pPr marL="735520" lvl="1" indent="-282892" defTabSz="452627">
              <a:lnSpc>
                <a:spcPct val="90000"/>
              </a:lnSpc>
              <a:spcBef>
                <a:spcPts val="500"/>
              </a:spcBef>
              <a:defRPr sz="2475"/>
            </a:pPr>
            <a:r>
              <a:rPr dirty="0"/>
              <a:t>Prohibiting charges against an individual for another code of conduct violation not involving sex discrimination or sexual harassment arising out of same circumstances.</a:t>
            </a:r>
          </a:p>
          <a:p>
            <a:pPr marL="282892" indent="-282892" defTabSz="452627">
              <a:lnSpc>
                <a:spcPct val="90000"/>
              </a:lnSpc>
              <a:spcBef>
                <a:spcPts val="500"/>
              </a:spcBef>
              <a:defRPr sz="2475"/>
            </a:pPr>
            <a:r>
              <a:rPr lang="en-US" dirty="0"/>
              <a:t>Notable exception: </a:t>
            </a:r>
          </a:p>
          <a:p>
            <a:pPr marL="735520" lvl="1" indent="-282892" defTabSz="452627">
              <a:lnSpc>
                <a:spcPct val="90000"/>
              </a:lnSpc>
              <a:spcBef>
                <a:spcPts val="500"/>
              </a:spcBef>
              <a:defRPr sz="2475"/>
            </a:pPr>
            <a:r>
              <a:rPr dirty="0"/>
              <a:t>making a materially false statement during a proceeding. </a:t>
            </a:r>
          </a:p>
          <a:p>
            <a:pPr marL="282892" indent="-282892" defTabSz="452627">
              <a:lnSpc>
                <a:spcPct val="90000"/>
              </a:lnSpc>
              <a:spcBef>
                <a:spcPts val="500"/>
              </a:spcBef>
              <a:defRPr sz="2475"/>
            </a:pPr>
            <a:r>
              <a:rPr dirty="0"/>
              <a:t>Any person retaliated against can file a complaint with the school, and the school must address the complaint promptly and equitably, as with Title IX complaints.</a:t>
            </a:r>
          </a:p>
          <a:p>
            <a:pPr marL="282892" indent="-282892" defTabSz="452627">
              <a:lnSpc>
                <a:spcPct val="90000"/>
              </a:lnSpc>
              <a:spcBef>
                <a:spcPts val="500"/>
              </a:spcBef>
              <a:defRPr sz="2475"/>
            </a:pPr>
            <a:r>
              <a:rPr dirty="0"/>
              <a:t>NOTE: Schools should make every effort to keep the identifies of parties and witnesses confidential to avoid retaliation complaints.</a:t>
            </a:r>
          </a:p>
        </p:txBody>
      </p:sp>
    </p:spTree>
    <p:extLst>
      <p:ext uri="{BB962C8B-B14F-4D97-AF65-F5344CB8AC3E}">
        <p14:creationId xmlns:p14="http://schemas.microsoft.com/office/powerpoint/2010/main" val="2413649911"/>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0D575C9-E813-4958-88B8-4F5C38591DBA}"/>
              </a:ext>
            </a:extLst>
          </p:cNvPr>
          <p:cNvSpPr>
            <a:spLocks noGrp="1"/>
          </p:cNvSpPr>
          <p:nvPr>
            <p:ph type="title"/>
          </p:nvPr>
        </p:nvSpPr>
        <p:spPr>
          <a:xfrm>
            <a:off x="222001" y="204370"/>
            <a:ext cx="4167102" cy="578130"/>
          </a:xfrm>
        </p:spPr>
        <p:txBody>
          <a:bodyPr wrap="square" anchor="b">
            <a:normAutofit/>
          </a:bodyPr>
          <a:lstStyle/>
          <a:p>
            <a:pPr algn="ctr"/>
            <a:r>
              <a:rPr lang="en-US" sz="3600" dirty="0"/>
              <a:t>Record Keeping</a:t>
            </a:r>
          </a:p>
        </p:txBody>
      </p:sp>
      <p:sp>
        <p:nvSpPr>
          <p:cNvPr id="3" name="Content Placeholder 2">
            <a:extLst>
              <a:ext uri="{FF2B5EF4-FFF2-40B4-BE49-F238E27FC236}">
                <a16:creationId xmlns:a16="http://schemas.microsoft.com/office/drawing/2014/main" id="{77F37CC4-0D97-452F-992D-95EB006B9F49}"/>
              </a:ext>
            </a:extLst>
          </p:cNvPr>
          <p:cNvSpPr>
            <a:spLocks noGrp="1"/>
          </p:cNvSpPr>
          <p:nvPr>
            <p:ph idx="1"/>
          </p:nvPr>
        </p:nvSpPr>
        <p:spPr>
          <a:xfrm>
            <a:off x="77620" y="1034085"/>
            <a:ext cx="5218997" cy="5828760"/>
          </a:xfrm>
        </p:spPr>
        <p:txBody>
          <a:bodyPr vert="horz" lIns="0" tIns="0" rIns="0" bIns="0" rtlCol="0" anchor="t">
            <a:noAutofit/>
          </a:bodyPr>
          <a:lstStyle/>
          <a:p>
            <a:pPr>
              <a:lnSpc>
                <a:spcPct val="100000"/>
              </a:lnSpc>
            </a:pPr>
            <a:r>
              <a:rPr lang="en-US" sz="1600" u="sng" dirty="0">
                <a:solidFill>
                  <a:schemeClr val="tx1"/>
                </a:solidFill>
                <a:ea typeface="+mn-lt"/>
                <a:cs typeface="+mn-lt"/>
              </a:rPr>
              <a:t>Title IX regulations require the school to keep the following records for 7 years:</a:t>
            </a:r>
            <a:endParaRPr lang="en-US" sz="1600" u="sng" dirty="0">
              <a:solidFill>
                <a:schemeClr val="tx1"/>
              </a:solidFill>
            </a:endParaRPr>
          </a:p>
          <a:p>
            <a:pPr lvl="1">
              <a:lnSpc>
                <a:spcPct val="100000"/>
              </a:lnSpc>
            </a:pPr>
            <a:r>
              <a:rPr lang="en-US" dirty="0">
                <a:solidFill>
                  <a:schemeClr val="tx1"/>
                </a:solidFill>
                <a:ea typeface="+mn-lt"/>
                <a:cs typeface="+mn-lt"/>
              </a:rPr>
              <a:t>Sexual harassment investigation documents, including any determination regarding responsibility, any audio or audiovisual recording or transcript, any disciplinary sanctions imposed on the respondent, any remedies provided to the complainant</a:t>
            </a:r>
            <a:endParaRPr lang="en-US" dirty="0">
              <a:solidFill>
                <a:schemeClr val="tx1"/>
              </a:solidFill>
            </a:endParaRPr>
          </a:p>
          <a:p>
            <a:pPr lvl="1">
              <a:lnSpc>
                <a:spcPct val="100000"/>
              </a:lnSpc>
            </a:pPr>
            <a:r>
              <a:rPr lang="en-US" dirty="0">
                <a:solidFill>
                  <a:schemeClr val="tx1"/>
                </a:solidFill>
                <a:ea typeface="+mn-lt"/>
                <a:cs typeface="+mn-lt"/>
              </a:rPr>
              <a:t>Appeals and results therefrom</a:t>
            </a:r>
            <a:endParaRPr lang="en-US" dirty="0">
              <a:solidFill>
                <a:schemeClr val="tx1"/>
              </a:solidFill>
            </a:endParaRPr>
          </a:p>
          <a:p>
            <a:pPr lvl="1">
              <a:lnSpc>
                <a:spcPct val="100000"/>
              </a:lnSpc>
            </a:pPr>
            <a:r>
              <a:rPr lang="en-US" dirty="0">
                <a:solidFill>
                  <a:schemeClr val="tx1"/>
                </a:solidFill>
                <a:ea typeface="+mn-lt"/>
                <a:cs typeface="+mn-lt"/>
              </a:rPr>
              <a:t>Informal resolution and results therefrom</a:t>
            </a:r>
            <a:endParaRPr lang="en-US" dirty="0">
              <a:solidFill>
                <a:schemeClr val="tx1"/>
              </a:solidFill>
            </a:endParaRPr>
          </a:p>
          <a:p>
            <a:pPr lvl="1">
              <a:lnSpc>
                <a:spcPct val="100000"/>
              </a:lnSpc>
            </a:pPr>
            <a:r>
              <a:rPr lang="en-US" dirty="0">
                <a:solidFill>
                  <a:schemeClr val="tx1"/>
                </a:solidFill>
                <a:ea typeface="+mn-lt"/>
                <a:cs typeface="+mn-lt"/>
              </a:rPr>
              <a:t>All materials used to train coordinators, investigators, decision-makers, and persons who facilitate an informal resolution process (such materials must also be made available on school website)</a:t>
            </a:r>
            <a:endParaRPr lang="en-US" dirty="0">
              <a:solidFill>
                <a:schemeClr val="tx1"/>
              </a:solidFill>
            </a:endParaRPr>
          </a:p>
          <a:p>
            <a:pPr>
              <a:lnSpc>
                <a:spcPct val="100000"/>
              </a:lnSpc>
            </a:pPr>
            <a:r>
              <a:rPr lang="en-US" sz="1600" dirty="0">
                <a:solidFill>
                  <a:schemeClr val="tx1"/>
                </a:solidFill>
                <a:ea typeface="+mn-lt"/>
                <a:cs typeface="+mn-lt"/>
              </a:rPr>
              <a:t>The school should meticulously keep records in case it must ever document how its behavior was not “deliberately indifferent” in a Title IX proceeding.</a:t>
            </a:r>
            <a:endParaRPr lang="en-US" sz="1600" dirty="0">
              <a:solidFill>
                <a:schemeClr val="tx1"/>
              </a:solidFill>
            </a:endParaRPr>
          </a:p>
          <a:p>
            <a:pPr>
              <a:lnSpc>
                <a:spcPct val="100000"/>
              </a:lnSpc>
            </a:pPr>
            <a:endParaRPr lang="en-US" sz="1600" dirty="0"/>
          </a:p>
        </p:txBody>
      </p:sp>
      <p:pic>
        <p:nvPicPr>
          <p:cNvPr id="4" name="Picture 4">
            <a:extLst>
              <a:ext uri="{FF2B5EF4-FFF2-40B4-BE49-F238E27FC236}">
                <a16:creationId xmlns:a16="http://schemas.microsoft.com/office/drawing/2014/main" id="{DD187C68-6257-4EEA-AA4E-02D93374B5E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5296619" y="10"/>
            <a:ext cx="6895382" cy="6857990"/>
          </a:xfrm>
          <a:custGeom>
            <a:avLst/>
            <a:gdLst/>
            <a:ahLst/>
            <a:cxnLst/>
            <a:rect l="l" t="t" r="r" b="b"/>
            <a:pathLst>
              <a:path w="7641102" h="6858000">
                <a:moveTo>
                  <a:pt x="0" y="0"/>
                </a:moveTo>
                <a:lnTo>
                  <a:pt x="7641102" y="0"/>
                </a:lnTo>
                <a:lnTo>
                  <a:pt x="7641102" y="6858000"/>
                </a:lnTo>
                <a:lnTo>
                  <a:pt x="0" y="6858000"/>
                </a:lnTo>
                <a:close/>
              </a:path>
            </a:pathLst>
          </a:custGeom>
        </p:spPr>
      </p:pic>
      <p:sp>
        <p:nvSpPr>
          <p:cNvPr id="18" name="Rectangle 17">
            <a:extLst>
              <a:ext uri="{FF2B5EF4-FFF2-40B4-BE49-F238E27FC236}">
                <a16:creationId xmlns:a16="http://schemas.microsoft.com/office/drawing/2014/main" id="{6FF3A87B-2255-45E0-A551-C11FAF93290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50898" y="5773729"/>
            <a:ext cx="7641102"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a:extLst>
              <a:ext uri="{FF2B5EF4-FFF2-40B4-BE49-F238E27FC236}">
                <a16:creationId xmlns:a16="http://schemas.microsoft.com/office/drawing/2014/main" id="{C5C8AF79-605B-9B42-BD20-0DB2A11119E4}"/>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4996263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5931BE0-4B93-4D6C-878E-ACC59D6B458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CCA978A-A4BF-4884-968E-63BCD126A405}"/>
              </a:ext>
            </a:extLst>
          </p:cNvPr>
          <p:cNvSpPr>
            <a:spLocks noGrp="1"/>
          </p:cNvSpPr>
          <p:nvPr>
            <p:ph type="title"/>
          </p:nvPr>
        </p:nvSpPr>
        <p:spPr>
          <a:xfrm>
            <a:off x="334295" y="324686"/>
            <a:ext cx="11522406" cy="626257"/>
          </a:xfrm>
        </p:spPr>
        <p:txBody>
          <a:bodyPr wrap="square" anchor="b">
            <a:normAutofit/>
          </a:bodyPr>
          <a:lstStyle/>
          <a:p>
            <a:pPr algn="ctr"/>
            <a:r>
              <a:rPr lang="en-US" sz="4200" dirty="0"/>
              <a:t>Summary: Handling Title IX Complaints</a:t>
            </a:r>
          </a:p>
        </p:txBody>
      </p:sp>
      <p:grpSp>
        <p:nvGrpSpPr>
          <p:cNvPr id="11" name="Group 10">
            <a:extLst>
              <a:ext uri="{FF2B5EF4-FFF2-40B4-BE49-F238E27FC236}">
                <a16:creationId xmlns:a16="http://schemas.microsoft.com/office/drawing/2014/main" id="{183B29DA-9BB8-4BA8-B8E1-8C2B544078C7}"/>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22156" y="4143453"/>
            <a:ext cx="734257" cy="760506"/>
            <a:chOff x="5243759" y="1363788"/>
            <a:chExt cx="734257" cy="760506"/>
          </a:xfrm>
        </p:grpSpPr>
        <p:sp>
          <p:nvSpPr>
            <p:cNvPr id="12" name="Freeform 5">
              <a:extLst>
                <a:ext uri="{FF2B5EF4-FFF2-40B4-BE49-F238E27FC236}">
                  <a16:creationId xmlns:a16="http://schemas.microsoft.com/office/drawing/2014/main" id="{D02496F8-166D-469A-8040-08608013BF72}"/>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Freeform 6">
              <a:extLst>
                <a:ext uri="{FF2B5EF4-FFF2-40B4-BE49-F238E27FC236}">
                  <a16:creationId xmlns:a16="http://schemas.microsoft.com/office/drawing/2014/main" id="{23E648A7-A02A-4DC7-9FEC-489F1BA6F77F}"/>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4" name="Freeform 8">
              <a:extLst>
                <a:ext uri="{FF2B5EF4-FFF2-40B4-BE49-F238E27FC236}">
                  <a16:creationId xmlns:a16="http://schemas.microsoft.com/office/drawing/2014/main" id="{4EF573B1-38BC-4C7B-894C-BE3864A04ADD}"/>
                </a:ext>
                <a:ext uri="{C183D7F6-B498-43B3-948B-1728B52AA6E4}">
                  <adec:decorative xmlns:adec="http://schemas.microsoft.com/office/drawing/2017/decorative" xmlns="" val="1"/>
                </a:ext>
              </a:extLst>
            </p:cNvPr>
            <p:cNvSpPr>
              <a:spLocks/>
            </p:cNvSpPr>
            <p:nvPr>
              <p:extLst>
                <p:ext uri="{386F3935-93C4-4BCD-93E2-E3B085C9AB24}">
                  <p16:designElem xmlns:p16="http://schemas.microsoft.com/office/powerpoint/2015/main" val="1"/>
                </p:ext>
              </p:extLst>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p:nvSpPr>
          <p:cNvPr id="16" name="Oval 15">
            <a:extLst>
              <a:ext uri="{FF2B5EF4-FFF2-40B4-BE49-F238E27FC236}">
                <a16:creationId xmlns:a16="http://schemas.microsoft.com/office/drawing/2014/main" id="{647A77D8-817B-4A9F-86AA-FE781E813DB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aphicFrame>
        <p:nvGraphicFramePr>
          <p:cNvPr id="5" name="Diagram 5">
            <a:extLst>
              <a:ext uri="{FF2B5EF4-FFF2-40B4-BE49-F238E27FC236}">
                <a16:creationId xmlns:a16="http://schemas.microsoft.com/office/drawing/2014/main" id="{102596D9-3B9D-4259-8AA9-B0E232D79F9E}"/>
              </a:ext>
            </a:extLst>
          </p:cNvPr>
          <p:cNvGraphicFramePr/>
          <p:nvPr>
            <p:extLst>
              <p:ext uri="{D42A27DB-BD31-4B8C-83A1-F6EECF244321}">
                <p14:modId xmlns:p14="http://schemas.microsoft.com/office/powerpoint/2010/main" val="3848697093"/>
              </p:ext>
            </p:extLst>
          </p:nvPr>
        </p:nvGraphicFramePr>
        <p:xfrm>
          <a:off x="376991" y="869788"/>
          <a:ext cx="11654586" cy="5887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D083F26B-C315-634F-93A6-37A4F17949DD}"/>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3786834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E8B8E-3EBE-4547-A0B3-8151D0A77DC1}"/>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21BFA32B-8974-402D-996B-005584505445}"/>
              </a:ext>
            </a:extLst>
          </p:cNvPr>
          <p:cNvSpPr>
            <a:spLocks noGrp="1"/>
          </p:cNvSpPr>
          <p:nvPr>
            <p:ph idx="1"/>
          </p:nvPr>
        </p:nvSpPr>
        <p:spPr>
          <a:xfrm>
            <a:off x="550863" y="1599853"/>
            <a:ext cx="11090274" cy="4990276"/>
          </a:xfrm>
        </p:spPr>
        <p:txBody>
          <a:bodyPr vert="horz" wrap="square" lIns="0" tIns="0" rIns="0" bIns="0" rtlCol="0" anchor="t">
            <a:normAutofit/>
          </a:bodyPr>
          <a:lstStyle/>
          <a:p>
            <a:pPr>
              <a:lnSpc>
                <a:spcPct val="100000"/>
              </a:lnSpc>
              <a:spcBef>
                <a:spcPct val="20000"/>
              </a:spcBef>
              <a:spcAft>
                <a:spcPts val="600"/>
              </a:spcAft>
            </a:pPr>
            <a:r>
              <a:rPr lang="en-US" sz="3200" dirty="0">
                <a:solidFill>
                  <a:schemeClr val="tx1"/>
                </a:solidFill>
                <a:ea typeface="+mn-lt"/>
                <a:cs typeface="+mn-lt"/>
              </a:rPr>
              <a:t>New regulations effective August 14, 2020; they will likely be changing in 2023 but changes should reduce burden on K-12.</a:t>
            </a:r>
          </a:p>
          <a:p>
            <a:pPr>
              <a:lnSpc>
                <a:spcPct val="100000"/>
              </a:lnSpc>
              <a:spcBef>
                <a:spcPct val="20000"/>
              </a:spcBef>
              <a:spcAft>
                <a:spcPts val="600"/>
              </a:spcAft>
            </a:pPr>
            <a:r>
              <a:rPr lang="en-US" sz="3200" dirty="0">
                <a:solidFill>
                  <a:srgbClr val="FFFFFF"/>
                </a:solidFill>
                <a:ea typeface="+mn-lt"/>
                <a:cs typeface="+mn-lt"/>
              </a:rPr>
              <a:t>Recognize and begin preparing any needed policy and process revisions.</a:t>
            </a:r>
          </a:p>
          <a:p>
            <a:pPr>
              <a:lnSpc>
                <a:spcPct val="100000"/>
              </a:lnSpc>
              <a:spcBef>
                <a:spcPct val="20000"/>
              </a:spcBef>
              <a:spcAft>
                <a:spcPts val="600"/>
              </a:spcAft>
            </a:pPr>
            <a:r>
              <a:rPr lang="en-US" sz="3200" dirty="0">
                <a:solidFill>
                  <a:srgbClr val="FFFFFF"/>
                </a:solidFill>
                <a:ea typeface="+mn-lt"/>
                <a:cs typeface="+mn-lt"/>
              </a:rPr>
              <a:t>Recognize and begin preparing for needed training.</a:t>
            </a:r>
          </a:p>
          <a:p>
            <a:pPr>
              <a:lnSpc>
                <a:spcPct val="100000"/>
              </a:lnSpc>
              <a:spcBef>
                <a:spcPct val="20000"/>
              </a:spcBef>
              <a:spcAft>
                <a:spcPts val="600"/>
              </a:spcAft>
            </a:pPr>
            <a:r>
              <a:rPr lang="en-US" sz="3200" dirty="0">
                <a:solidFill>
                  <a:srgbClr val="FFFFFF"/>
                </a:solidFill>
                <a:ea typeface="+mn-lt"/>
                <a:cs typeface="+mn-lt"/>
              </a:rPr>
              <a:t>Recognize and be prepared for issues and complaints, including in person and online ( e.g., cyberstalking, online harassment, inappropriate texting, etc.).</a:t>
            </a:r>
          </a:p>
          <a:p>
            <a:pPr>
              <a:lnSpc>
                <a:spcPct val="100000"/>
              </a:lnSpc>
              <a:spcBef>
                <a:spcPct val="20000"/>
              </a:spcBef>
              <a:spcAft>
                <a:spcPts val="600"/>
              </a:spcAft>
            </a:pPr>
            <a:endParaRPr lang="en-US" sz="3200" dirty="0">
              <a:solidFill>
                <a:srgbClr val="FFFFFF"/>
              </a:solidFill>
            </a:endParaRPr>
          </a:p>
        </p:txBody>
      </p:sp>
      <p:sp>
        <p:nvSpPr>
          <p:cNvPr id="4" name="Footer Placeholder 3">
            <a:extLst>
              <a:ext uri="{FF2B5EF4-FFF2-40B4-BE49-F238E27FC236}">
                <a16:creationId xmlns:a16="http://schemas.microsoft.com/office/drawing/2014/main" id="{98663901-60C0-E24F-91DC-29500647DAC5}"/>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26297763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82184FF4-7029-4ED7-813A-192E60608764}"/>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Oval 10">
            <a:extLst>
              <a:ext uri="{FF2B5EF4-FFF2-40B4-BE49-F238E27FC236}">
                <a16:creationId xmlns:a16="http://schemas.microsoft.com/office/drawing/2014/main" id="{AAA7AB09-557C-41AD-9113-FF9F68FA103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3" name="Oval 12">
            <a:extLst>
              <a:ext uri="{FF2B5EF4-FFF2-40B4-BE49-F238E27FC236}">
                <a16:creationId xmlns:a16="http://schemas.microsoft.com/office/drawing/2014/main" id="{EF99ECAA-1F11-4937-BBA6-51935AB44C9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nvGrpSpPr>
          <p:cNvPr id="15" name="Group 14">
            <a:extLst>
              <a:ext uri="{FF2B5EF4-FFF2-40B4-BE49-F238E27FC236}">
                <a16:creationId xmlns:a16="http://schemas.microsoft.com/office/drawing/2014/main" id="{79DE9FAB-6BBA-4CFE-B67D-77B47F01ECA4}"/>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16" name="Freeform: Shape 15">
              <a:extLst>
                <a:ext uri="{FF2B5EF4-FFF2-40B4-BE49-F238E27FC236}">
                  <a16:creationId xmlns:a16="http://schemas.microsoft.com/office/drawing/2014/main" id="{79FAC916-D9BB-4794-81B4-7C47C67E850D}"/>
                </a:ext>
                <a:ext uri="{C183D7F6-B498-43B3-948B-1728B52AA6E4}">
                  <adec:decorative xmlns:adec="http://schemas.microsoft.com/office/drawing/2017/decorative" xmlns=""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B5CA2231-7A65-4D16-8400-A210CC41DB73}"/>
                </a:ext>
                <a:ext uri="{C183D7F6-B498-43B3-948B-1728B52AA6E4}">
                  <adec:decorative xmlns:adec="http://schemas.microsoft.com/office/drawing/2017/decorative" xmlns=""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Oval 17">
              <a:extLst>
                <a:ext uri="{FF2B5EF4-FFF2-40B4-BE49-F238E27FC236}">
                  <a16:creationId xmlns:a16="http://schemas.microsoft.com/office/drawing/2014/main" id="{4B089C8C-B82B-4704-88E2-E857A5E2152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9" name="Oval 18">
              <a:extLst>
                <a:ext uri="{FF2B5EF4-FFF2-40B4-BE49-F238E27FC236}">
                  <a16:creationId xmlns:a16="http://schemas.microsoft.com/office/drawing/2014/main" id="{434B90C8-5B4D-456E-AD99-80EF748FDD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 useBgFill="1">
        <p:nvSpPr>
          <p:cNvPr id="21" name="Rectangle 20">
            <a:extLst>
              <a:ext uri="{FF2B5EF4-FFF2-40B4-BE49-F238E27FC236}">
                <a16:creationId xmlns:a16="http://schemas.microsoft.com/office/drawing/2014/main" id="{1DB043B4-68C6-45B9-82AC-A5800EADB8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4" descr="A picture containing bag, hat&#10;&#10;Description automatically generated">
            <a:extLst>
              <a:ext uri="{FF2B5EF4-FFF2-40B4-BE49-F238E27FC236}">
                <a16:creationId xmlns:a16="http://schemas.microsoft.com/office/drawing/2014/main" id="{C864627D-A6E6-47AF-9A17-4B9CDC56912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
            <a:ext cx="12191980" cy="685800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23" name="Rectangle 22">
            <a:extLst>
              <a:ext uri="{FF2B5EF4-FFF2-40B4-BE49-F238E27FC236}">
                <a16:creationId xmlns:a16="http://schemas.microsoft.com/office/drawing/2014/main" id="{AD4EA4DF-0E7C-4098-86F6-7D0ACAEFC0B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7859713"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7D97E1-7FED-41CC-AFDE-4FFAA0793F2D}"/>
              </a:ext>
            </a:extLst>
          </p:cNvPr>
          <p:cNvSpPr>
            <a:spLocks noGrp="1"/>
          </p:cNvSpPr>
          <p:nvPr>
            <p:ph type="title"/>
          </p:nvPr>
        </p:nvSpPr>
        <p:spPr>
          <a:xfrm>
            <a:off x="550864" y="549275"/>
            <a:ext cx="3565524" cy="2887174"/>
          </a:xfrm>
        </p:spPr>
        <p:txBody>
          <a:bodyPr vert="horz" wrap="square" lIns="0" tIns="0" rIns="0" bIns="0" rtlCol="0" anchor="b" anchorCtr="0">
            <a:normAutofit/>
          </a:bodyPr>
          <a:lstStyle/>
          <a:p>
            <a:pPr>
              <a:lnSpc>
                <a:spcPct val="100000"/>
              </a:lnSpc>
            </a:pPr>
            <a:r>
              <a:rPr lang="en-US" kern="1200" dirty="0">
                <a:solidFill>
                  <a:schemeClr val="tx1"/>
                </a:solidFill>
                <a:latin typeface="+mj-lt"/>
                <a:ea typeface="+mj-ea"/>
                <a:cs typeface="+mj-cs"/>
              </a:rPr>
              <a:t>Questions?</a:t>
            </a:r>
          </a:p>
        </p:txBody>
      </p:sp>
      <p:sp>
        <p:nvSpPr>
          <p:cNvPr id="25" name="Rectangle 24">
            <a:extLst>
              <a:ext uri="{FF2B5EF4-FFF2-40B4-BE49-F238E27FC236}">
                <a16:creationId xmlns:a16="http://schemas.microsoft.com/office/drawing/2014/main" id="{FE05BC49-0F00-4C85-9AF5-A0CC5B39C8D2}"/>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ooter Placeholder 2">
            <a:extLst>
              <a:ext uri="{FF2B5EF4-FFF2-40B4-BE49-F238E27FC236}">
                <a16:creationId xmlns:a16="http://schemas.microsoft.com/office/drawing/2014/main" id="{ABBA021B-B7D9-6B40-854F-C250C577B872}"/>
              </a:ext>
            </a:extLst>
          </p:cNvPr>
          <p:cNvSpPr>
            <a:spLocks noGrp="1"/>
          </p:cNvSpPr>
          <p:nvPr>
            <p:ph type="ftr" sz="quarter" idx="11"/>
          </p:nvPr>
        </p:nvSpPr>
        <p:spPr/>
        <p:txBody>
          <a:bodyPr/>
          <a:lstStyle/>
          <a:p>
            <a:r>
              <a:rPr lang="en-US"/>
              <a:t>2022 Copyright The Law Office of Lisa Gordon Stella PLLC</a:t>
            </a:r>
            <a:endParaRPr lang="en-US" dirty="0"/>
          </a:p>
        </p:txBody>
      </p:sp>
    </p:spTree>
    <p:extLst>
      <p:ext uri="{BB962C8B-B14F-4D97-AF65-F5344CB8AC3E}">
        <p14:creationId xmlns:p14="http://schemas.microsoft.com/office/powerpoint/2010/main" val="166675645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BrushVTI">
  <a:themeElements>
    <a:clrScheme name="AnalogousFromDarkSeedLeftStep">
      <a:dk1>
        <a:srgbClr val="000000"/>
      </a:dk1>
      <a:lt1>
        <a:srgbClr val="FFFFFF"/>
      </a:lt1>
      <a:dk2>
        <a:srgbClr val="243B41"/>
      </a:dk2>
      <a:lt2>
        <a:srgbClr val="E3E8E2"/>
      </a:lt2>
      <a:accent1>
        <a:srgbClr val="B24DC3"/>
      </a:accent1>
      <a:accent2>
        <a:srgbClr val="7B4CB8"/>
      </a:accent2>
      <a:accent3>
        <a:srgbClr val="5A58C7"/>
      </a:accent3>
      <a:accent4>
        <a:srgbClr val="3B6AB1"/>
      </a:accent4>
      <a:accent5>
        <a:srgbClr val="4DADC3"/>
      </a:accent5>
      <a:accent6>
        <a:srgbClr val="3BB196"/>
      </a:accent6>
      <a:hlink>
        <a:srgbClr val="3C8AB5"/>
      </a:hlink>
      <a:folHlink>
        <a:srgbClr val="828282"/>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3251</TotalTime>
  <Words>4639</Words>
  <Application>Microsoft Office PowerPoint</Application>
  <PresentationFormat>Widescreen</PresentationFormat>
  <Paragraphs>312</Paragraphs>
  <Slides>43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43</vt:i4>
      </vt:variant>
    </vt:vector>
  </HeadingPairs>
  <TitlesOfParts>
    <vt:vector size="51" baseType="lpstr">
      <vt:lpstr>Arial</vt:lpstr>
      <vt:lpstr>Calibri</vt:lpstr>
      <vt:lpstr>Century Gothic</vt:lpstr>
      <vt:lpstr>Elephant</vt:lpstr>
      <vt:lpstr>Gill Sans MT</vt:lpstr>
      <vt:lpstr>Walbaum Display</vt:lpstr>
      <vt:lpstr>3DFloatVTI</vt:lpstr>
      <vt:lpstr>BrushVTI</vt:lpstr>
      <vt:lpstr>Title IX Compliance: a New Road Map</vt:lpstr>
      <vt:lpstr>Housekeeping</vt:lpstr>
      <vt:lpstr>Objectives</vt:lpstr>
      <vt:lpstr>Roadmap</vt:lpstr>
      <vt:lpstr>Introduction to Title IX</vt:lpstr>
      <vt:lpstr>Training Requirement</vt:lpstr>
      <vt:lpstr>Overtones of New Regulations</vt:lpstr>
      <vt:lpstr>Scope of Responsibility</vt:lpstr>
      <vt:lpstr>Actual Knowledge</vt:lpstr>
      <vt:lpstr>Once you have Knowledge,  Response Must Not Be Deliberately Indifferent</vt:lpstr>
      <vt:lpstr>Key Definitions</vt:lpstr>
      <vt:lpstr>New Sexual Harassment Definition</vt:lpstr>
      <vt:lpstr>Scope of Responsibility If Conduct Not Covered By Title IX</vt:lpstr>
      <vt:lpstr>Establishing a Title IX Team</vt:lpstr>
      <vt:lpstr>Role and New Significance of Title IX Coordinator</vt:lpstr>
      <vt:lpstr>Community Awareness of  Title IX Coordinator</vt:lpstr>
      <vt:lpstr>Title IX Coordinator Responsibilities:</vt:lpstr>
      <vt:lpstr>Title IX Coordinator Responsibilities</vt:lpstr>
      <vt:lpstr>Title IX Coordinator Responsibilities</vt:lpstr>
      <vt:lpstr> Role of the Investigator:</vt:lpstr>
      <vt:lpstr>Role of the Decision-maker</vt:lpstr>
      <vt:lpstr>Role of the Appeals Board</vt:lpstr>
      <vt:lpstr>Who Should Be On Your  Title IX Team:  Create a Robust Team with Depth of Expertise</vt:lpstr>
      <vt:lpstr>Identifying Staff for Roles</vt:lpstr>
      <vt:lpstr>Requirements of  Formal Grievance Process</vt:lpstr>
      <vt:lpstr>Requirements of  Formal Grievance Process Cont. </vt:lpstr>
      <vt:lpstr>Notice of Allegations</vt:lpstr>
      <vt:lpstr>Guide to Investigations</vt:lpstr>
      <vt:lpstr>Guide to Investigations:  Communications to the Parties</vt:lpstr>
      <vt:lpstr>Dismissing a Complaint</vt:lpstr>
      <vt:lpstr>Certain Information Off Limits</vt:lpstr>
      <vt:lpstr>First Amendment Protections</vt:lpstr>
      <vt:lpstr>Written Questions</vt:lpstr>
      <vt:lpstr>Written Questions:  Not Permitted</vt:lpstr>
      <vt:lpstr>Evidentiary Standard</vt:lpstr>
      <vt:lpstr>Evidentiary Standard</vt:lpstr>
      <vt:lpstr>Appeals</vt:lpstr>
      <vt:lpstr>Informal Resolution</vt:lpstr>
      <vt:lpstr>Retaliation Prohibited</vt:lpstr>
      <vt:lpstr>Record Keeping</vt:lpstr>
      <vt:lpstr>Summary: Handling Title IX Complaints</vt:lpstr>
      <vt:lpstr>Conclusion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Cotton Bryan</dc:creator>
  <cp:lastModifiedBy>Cotton Bryan</cp:lastModifiedBy>
  <cp:revision>2202</cp:revision>
  <dcterms:created xsi:type="dcterms:W3CDTF">2020-07-23T13:03:27Z</dcterms:created>
  <dcterms:modified xsi:type="dcterms:W3CDTF">2022-08-18T20:44:12Z</dcterms:modified>
</cp:coreProperties>
</file>