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charts/chart1.xml" ContentType="application/vnd.openxmlformats-officedocument.drawingml.chart+xml"/>
  <Override PartName="/ppt/drawings/drawing1.xml" ContentType="application/vnd.openxmlformats-officedocument.drawingml.chartshapes+xml"/>
  <Override PartName="/ppt/notesSlides/notesSlide25.xml" ContentType="application/vnd.openxmlformats-officedocument.presentationml.notesSlide+xml"/>
  <Override PartName="/ppt/charts/chart2.xml" ContentType="application/vnd.openxmlformats-officedocument.drawingml.chart+xml"/>
  <Override PartName="/ppt/drawings/drawing2.xml" ContentType="application/vnd.openxmlformats-officedocument.drawingml.chartshapes+xml"/>
  <Override PartName="/ppt/notesSlides/notesSlide26.xml" ContentType="application/vnd.openxmlformats-officedocument.presentationml.notesSlide+xml"/>
  <Override PartName="/ppt/charts/chart3.xml" ContentType="application/vnd.openxmlformats-officedocument.drawingml.chart+xml"/>
  <Override PartName="/ppt/drawings/drawing3.xml" ContentType="application/vnd.openxmlformats-officedocument.drawingml.chartshapes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ppt/notesSlides/notesSlide40.xml" ContentType="application/vnd.openxmlformats-officedocument.presentationml.notesSlide+xml"/>
  <Override PartName="/ppt/notesSlides/notesSlide41.xml" ContentType="application/vnd.openxmlformats-officedocument.presentationml.notesSlide+xml"/>
  <Override PartName="/ppt/notesSlides/notesSlide42.xml" ContentType="application/vnd.openxmlformats-officedocument.presentationml.notesSlide+xml"/>
  <Override PartName="/ppt/notesSlides/notesSlide43.xml" ContentType="application/vnd.openxmlformats-officedocument.presentationml.notesSlide+xml"/>
  <Override PartName="/ppt/notesSlides/notesSlide44.xml" ContentType="application/vnd.openxmlformats-officedocument.presentationml.notesSlide+xml"/>
  <Override PartName="/ppt/notesSlides/notesSlide45.xml" ContentType="application/vnd.openxmlformats-officedocument.presentationml.notesSlide+xml"/>
  <Override PartName="/ppt/notesSlides/notesSlide46.xml" ContentType="application/vnd.openxmlformats-officedocument.presentationml.notesSlide+xml"/>
  <Override PartName="/ppt/notesSlides/notesSlide47.xml" ContentType="application/vnd.openxmlformats-officedocument.presentationml.notesSlide+xml"/>
  <Override PartName="/ppt/notesSlides/notesSlide48.xml" ContentType="application/vnd.openxmlformats-officedocument.presentationml.notesSlide+xml"/>
  <Override PartName="/ppt/notesSlides/notesSlide49.xml" ContentType="application/vnd.openxmlformats-officedocument.presentationml.notesSlide+xml"/>
  <Override PartName="/ppt/notesSlides/notesSlide50.xml" ContentType="application/vnd.openxmlformats-officedocument.presentationml.notesSlide+xml"/>
  <Override PartName="/ppt/notesSlides/notesSlide5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</p:sldMasterIdLst>
  <p:notesMasterIdLst>
    <p:notesMasterId r:id="rId53"/>
  </p:notesMasterIdLst>
  <p:handoutMasterIdLst>
    <p:handoutMasterId r:id="rId54"/>
  </p:handoutMasterIdLst>
  <p:sldIdLst>
    <p:sldId id="1329" r:id="rId2"/>
    <p:sldId id="1369" r:id="rId3"/>
    <p:sldId id="1380" r:id="rId4"/>
    <p:sldId id="1383" r:id="rId5"/>
    <p:sldId id="1384" r:id="rId6"/>
    <p:sldId id="1381" r:id="rId7"/>
    <p:sldId id="1382" r:id="rId8"/>
    <p:sldId id="1385" r:id="rId9"/>
    <p:sldId id="1330" r:id="rId10"/>
    <p:sldId id="1370" r:id="rId11"/>
    <p:sldId id="1332" r:id="rId12"/>
    <p:sldId id="1333" r:id="rId13"/>
    <p:sldId id="1335" r:id="rId14"/>
    <p:sldId id="1336" r:id="rId15"/>
    <p:sldId id="1337" r:id="rId16"/>
    <p:sldId id="1338" r:id="rId17"/>
    <p:sldId id="1339" r:id="rId18"/>
    <p:sldId id="1340" r:id="rId19"/>
    <p:sldId id="1341" r:id="rId20"/>
    <p:sldId id="1377" r:id="rId21"/>
    <p:sldId id="1396" r:id="rId22"/>
    <p:sldId id="1331" r:id="rId23"/>
    <p:sldId id="1371" r:id="rId24"/>
    <p:sldId id="1388" r:id="rId25"/>
    <p:sldId id="1389" r:id="rId26"/>
    <p:sldId id="1390" r:id="rId27"/>
    <p:sldId id="1378" r:id="rId28"/>
    <p:sldId id="1346" r:id="rId29"/>
    <p:sldId id="1347" r:id="rId30"/>
    <p:sldId id="1391" r:id="rId31"/>
    <p:sldId id="1392" r:id="rId32"/>
    <p:sldId id="1393" r:id="rId33"/>
    <p:sldId id="1352" r:id="rId34"/>
    <p:sldId id="1363" r:id="rId35"/>
    <p:sldId id="1364" r:id="rId36"/>
    <p:sldId id="1372" r:id="rId37"/>
    <p:sldId id="1379" r:id="rId38"/>
    <p:sldId id="1357" r:id="rId39"/>
    <p:sldId id="1373" r:id="rId40"/>
    <p:sldId id="1356" r:id="rId41"/>
    <p:sldId id="1374" r:id="rId42"/>
    <p:sldId id="1359" r:id="rId43"/>
    <p:sldId id="1375" r:id="rId44"/>
    <p:sldId id="1360" r:id="rId45"/>
    <p:sldId id="1361" r:id="rId46"/>
    <p:sldId id="1365" r:id="rId47"/>
    <p:sldId id="1395" r:id="rId48"/>
    <p:sldId id="1376" r:id="rId49"/>
    <p:sldId id="1366" r:id="rId50"/>
    <p:sldId id="1394" r:id="rId51"/>
    <p:sldId id="1386" r:id="rId52"/>
  </p:sldIdLst>
  <p:sldSz cx="9144000" cy="6858000" type="screen4x3"/>
  <p:notesSz cx="7010400" cy="93726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5pPr>
    <a:lvl6pPr marL="2286000" algn="l" defTabSz="914400" rtl="0" eaLnBrk="1" latinLnBrk="0" hangingPunct="1"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6pPr>
    <a:lvl7pPr marL="2743200" algn="l" defTabSz="914400" rtl="0" eaLnBrk="1" latinLnBrk="0" hangingPunct="1"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7pPr>
    <a:lvl8pPr marL="3200400" algn="l" defTabSz="914400" rtl="0" eaLnBrk="1" latinLnBrk="0" hangingPunct="1"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8pPr>
    <a:lvl9pPr marL="3657600" algn="l" defTabSz="914400" rtl="0" eaLnBrk="1" latinLnBrk="0" hangingPunct="1">
      <a:defRPr sz="1200" b="1" kern="1200" baseline="-25000">
        <a:solidFill>
          <a:schemeClr val="tx1"/>
        </a:solidFill>
        <a:latin typeface="Avenir 35 Light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00"/>
    <a:srgbClr val="FF9900"/>
    <a:srgbClr val="993300"/>
    <a:srgbClr val="006600"/>
    <a:srgbClr val="1D3DA3"/>
    <a:srgbClr val="CC6600"/>
    <a:srgbClr val="8F2D2D"/>
    <a:srgbClr val="800080"/>
    <a:srgbClr val="292244"/>
    <a:srgbClr val="5B5A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D7AC3CCA-C797-4891-BE02-D94E43425B78}" styleName="Medium Styl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dk1"/>
              </a:solidFill>
            </a:ln>
          </a:left>
          <a:right>
            <a:ln w="12700" cmpd="sng">
              <a:solidFill>
                <a:schemeClr val="dk1"/>
              </a:solidFill>
            </a:ln>
          </a:right>
          <a:top>
            <a:ln w="12700" cmpd="sng">
              <a:solidFill>
                <a:schemeClr val="dk1"/>
              </a:solidFill>
            </a:ln>
          </a:top>
          <a:bottom>
            <a:ln w="12700" cmpd="sng">
              <a:solidFill>
                <a:schemeClr val="dk1"/>
              </a:solidFill>
            </a:ln>
          </a:bottom>
          <a:insideH>
            <a:ln w="12700" cmpd="sng">
              <a:solidFill>
                <a:schemeClr val="dk1"/>
              </a:solidFill>
            </a:ln>
          </a:insideH>
          <a:insideV>
            <a:ln w="12700" cmpd="sng">
              <a:solidFill>
                <a:schemeClr val="dk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dk1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2" autoAdjust="0"/>
    <p:restoredTop sz="97172" autoAdjust="0"/>
  </p:normalViewPr>
  <p:slideViewPr>
    <p:cSldViewPr snapToObjects="1">
      <p:cViewPr>
        <p:scale>
          <a:sx n="100" d="100"/>
          <a:sy n="100" d="100"/>
        </p:scale>
        <p:origin x="-950" y="-58"/>
      </p:cViewPr>
      <p:guideLst>
        <p:guide orient="horz" pos="128"/>
        <p:guide pos="104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41" d="100"/>
        <a:sy n="41" d="100"/>
      </p:scale>
      <p:origin x="0" y="0"/>
    </p:cViewPr>
  </p:sorterViewPr>
  <p:notesViewPr>
    <p:cSldViewPr snapToObjects="1">
      <p:cViewPr varScale="1">
        <p:scale>
          <a:sx n="96" d="100"/>
          <a:sy n="96" d="100"/>
        </p:scale>
        <p:origin x="-3558" y="-96"/>
      </p:cViewPr>
      <p:guideLst>
        <p:guide orient="horz" pos="2952"/>
        <p:guide pos="2208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notesMaster" Target="notesMasters/notesMaster1.xml"/><Relationship Id="rId58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1.xml"/><Relationship Id="rId1" Type="http://schemas.openxmlformats.org/officeDocument/2006/relationships/oleObject" Target="file:///\\T320\EIGroup\EI%20Assoc\Projects\LehightonAreaSD\5_FeasibilitySt\Demographics\Charts%202012-13\K-4%202012-13.xls" TargetMode="Externa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oleObject" Target="file:///\\T320\EIGroup\EI%20Assoc\Projects\LehightonAreaSD\5_FeasibilitySt\Demographics\Charts%202012-13\5-8%202012-13.XLS" TargetMode="External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3.xml"/><Relationship Id="rId1" Type="http://schemas.openxmlformats.org/officeDocument/2006/relationships/oleObject" Target="file:///\\T320\EIGroup\EI%20Assoc\Projects\LehightonAreaSD\5_FeasibilitySt\Demographics\Charts%202012-13\9-12%202012-13.XLS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1402087502658199E-2"/>
          <c:y val="2.4429982258764332E-2"/>
          <c:w val="0.94019933554817448"/>
          <c:h val="0.90716612377850159"/>
        </c:manualLayout>
      </c:layout>
      <c:lineChart>
        <c:grouping val="standard"/>
        <c:varyColors val="0"/>
        <c:ser>
          <c:idx val="7"/>
          <c:order val="7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'K-12'!$B$1:$B$12</c:f>
            </c:numRef>
          </c:val>
          <c:smooth val="0"/>
        </c:ser>
        <c:ser>
          <c:idx val="8"/>
          <c:order val="8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'K-12'!$C$1:$C$12</c:f>
            </c:numRef>
          </c:val>
          <c:smooth val="0"/>
        </c:ser>
        <c:ser>
          <c:idx val="9"/>
          <c:order val="9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'K-12'!$D$1:$D$12</c:f>
            </c:numRef>
          </c:val>
          <c:smooth val="0"/>
        </c:ser>
        <c:ser>
          <c:idx val="10"/>
          <c:order val="10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'K-12'!$E$1:$E$12</c:f>
            </c:numRef>
          </c:val>
          <c:smooth val="0"/>
        </c:ser>
        <c:ser>
          <c:idx val="11"/>
          <c:order val="11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'K-12'!$F$1:$F$12</c:f>
            </c:numRef>
          </c:val>
          <c:smooth val="0"/>
        </c:ser>
        <c:ser>
          <c:idx val="12"/>
          <c:order val="12"/>
          <c:spPr>
            <a:ln w="25400">
              <a:solidFill>
                <a:srgbClr val="FF0000"/>
              </a:solidFill>
            </a:ln>
          </c:spPr>
          <c:cat>
            <c:multiLvlStrRef>
              <c:f>'K-12'!$A$1:$A$12</c:f>
            </c:multiLvlStrRef>
          </c:cat>
          <c:val>
            <c:numRef>
              <c:f>'K-12'!$G$1:$G$12</c:f>
            </c:numRef>
          </c:val>
          <c:smooth val="0"/>
        </c:ser>
        <c:ser>
          <c:idx val="13"/>
          <c:order val="13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'K-12'!$H$1:$H$12</c:f>
            </c:numRef>
          </c:val>
          <c:smooth val="0"/>
        </c:ser>
        <c:ser>
          <c:idx val="14"/>
          <c:order val="1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'[1]K-4'!$A$1:$A$12</c:f>
            </c:multiLvlStrRef>
          </c:cat>
          <c:val>
            <c:numRef>
              <c:f>'[1]K-4'!$E$1:$E$12</c:f>
            </c:numRef>
          </c:val>
          <c:smooth val="0"/>
        </c:ser>
        <c:ser>
          <c:idx val="15"/>
          <c:order val="15"/>
          <c:spPr>
            <a:ln w="25400">
              <a:solidFill>
                <a:srgbClr val="FF0000"/>
              </a:solidFill>
            </a:ln>
          </c:spPr>
          <c:cat>
            <c:multiLvlStrRef>
              <c:f>'[1]K-4'!$A$1:$A$12</c:f>
            </c:multiLvlStrRef>
          </c:cat>
          <c:val>
            <c:numRef>
              <c:f>'[1]K-4'!$G$1:$G$12</c:f>
            </c:numRef>
          </c:val>
          <c:smooth val="0"/>
        </c:ser>
        <c:ser>
          <c:idx val="16"/>
          <c:order val="16"/>
          <c:spPr>
            <a:ln w="25400">
              <a:noFill/>
              <a:prstDash val="solid"/>
            </a:ln>
          </c:spPr>
          <c:cat>
            <c:multiLvlStrRef>
              <c:f>'[1]K-4'!$A$1:$A$12</c:f>
            </c:multiLvlStrRef>
          </c:cat>
          <c:val>
            <c:numRef>
              <c:f>'[1]K-4'!$H$1:$H$12</c:f>
            </c:numRef>
          </c:val>
          <c:smooth val="0"/>
        </c:ser>
        <c:ser>
          <c:idx val="17"/>
          <c:order val="17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18"/>
          <c:order val="18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19"/>
          <c:order val="19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20"/>
          <c:order val="20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21"/>
          <c:order val="21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22"/>
          <c:order val="22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23"/>
          <c:order val="23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24"/>
          <c:order val="24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25"/>
          <c:order val="25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26"/>
          <c:order val="26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27"/>
          <c:order val="27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28"/>
          <c:order val="28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29"/>
          <c:order val="29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30"/>
          <c:order val="30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31"/>
          <c:order val="31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32"/>
          <c:order val="32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33"/>
          <c:order val="33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34"/>
          <c:order val="3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35"/>
          <c:order val="35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36"/>
          <c:order val="36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37"/>
          <c:order val="37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38"/>
          <c:order val="38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'K-4'!$B$1:$B$12</c:f>
            </c:numRef>
          </c:val>
          <c:smooth val="0"/>
        </c:ser>
        <c:ser>
          <c:idx val="39"/>
          <c:order val="39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'K-4'!$C$1:$C$12</c:f>
            </c:numRef>
          </c:val>
          <c:smooth val="0"/>
        </c:ser>
        <c:ser>
          <c:idx val="40"/>
          <c:order val="40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'K-4'!$D$1:$D$12</c:f>
            </c:numRef>
          </c:val>
          <c:smooth val="0"/>
        </c:ser>
        <c:ser>
          <c:idx val="41"/>
          <c:order val="41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'K-4'!$E$1:$E$12</c:f>
            </c:numRef>
          </c:val>
          <c:smooth val="0"/>
        </c:ser>
        <c:ser>
          <c:idx val="42"/>
          <c:order val="42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'K-4'!$F$1:$F$12</c:f>
            </c:numRef>
          </c:val>
          <c:smooth val="0"/>
        </c:ser>
        <c:ser>
          <c:idx val="43"/>
          <c:order val="43"/>
          <c:spPr>
            <a:ln w="25400">
              <a:solidFill>
                <a:srgbClr val="FF0000"/>
              </a:solidFill>
            </a:ln>
          </c:spPr>
          <c:cat>
            <c:multiLvlStrRef>
              <c:f>'K-4'!$A$1:$A$12</c:f>
            </c:multiLvlStrRef>
          </c:cat>
          <c:val>
            <c:numRef>
              <c:f>'K-4'!$G$1:$G$12</c:f>
            </c:numRef>
          </c:val>
          <c:smooth val="0"/>
        </c:ser>
        <c:ser>
          <c:idx val="44"/>
          <c:order val="44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'K-4'!$H$1:$H$12</c:f>
            </c:numRef>
          </c:val>
          <c:smooth val="0"/>
        </c:ser>
        <c:ser>
          <c:idx val="45"/>
          <c:order val="45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2010-11.XLS]K-4'!$B$1:$B$14</c:f>
            </c:numRef>
          </c:val>
          <c:smooth val="0"/>
        </c:ser>
        <c:ser>
          <c:idx val="46"/>
          <c:order val="46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2010-11.XLS]K-4'!$C$1:$C$14</c:f>
            </c:numRef>
          </c:val>
          <c:smooth val="0"/>
        </c:ser>
        <c:ser>
          <c:idx val="47"/>
          <c:order val="47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2010-11.XLS]K-4'!$E$1:$E$14</c:f>
            </c:numRef>
          </c:val>
          <c:smooth val="0"/>
        </c:ser>
        <c:ser>
          <c:idx val="48"/>
          <c:order val="48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2010-11.XLS]K-4'!$F$1:$F$14</c:f>
            </c:numRef>
          </c:val>
          <c:smooth val="0"/>
        </c:ser>
        <c:ser>
          <c:idx val="49"/>
          <c:order val="49"/>
          <c:spPr>
            <a:ln w="25400">
              <a:solidFill>
                <a:srgbClr val="FF0000"/>
              </a:solidFill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2010-11.XLS]K-4'!$G$1:$G$14</c:f>
            </c:numRef>
          </c:val>
          <c:smooth val="0"/>
        </c:ser>
        <c:ser>
          <c:idx val="50"/>
          <c:order val="50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2010-11.XLS]K-4'!$H$1:$H$14</c:f>
            </c:numRef>
          </c:val>
          <c:smooth val="0"/>
        </c:ser>
        <c:ser>
          <c:idx val="51"/>
          <c:order val="51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2010-11.XLS]K-4'!$B$1:$B$14</c:f>
            </c:numRef>
          </c:val>
          <c:smooth val="0"/>
        </c:ser>
        <c:ser>
          <c:idx val="52"/>
          <c:order val="52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2010-11.XLS]K-4'!$C$1:$C$14</c:f>
            </c:numRef>
          </c:val>
          <c:smooth val="0"/>
        </c:ser>
        <c:ser>
          <c:idx val="53"/>
          <c:order val="53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2010-11.XLS]K-4'!$D$1:$D$14</c:f>
            </c:numRef>
          </c:val>
          <c:smooth val="0"/>
        </c:ser>
        <c:ser>
          <c:idx val="54"/>
          <c:order val="5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2010-11.XLS]K-4'!$E$1:$E$14</c:f>
            </c:numRef>
          </c:val>
          <c:smooth val="0"/>
        </c:ser>
        <c:ser>
          <c:idx val="55"/>
          <c:order val="55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2010-11.XLS]K-4'!$F$1:$F$14</c:f>
            </c:numRef>
          </c:val>
          <c:smooth val="0"/>
        </c:ser>
        <c:ser>
          <c:idx val="56"/>
          <c:order val="56"/>
          <c:spPr>
            <a:ln w="25400">
              <a:solidFill>
                <a:srgbClr val="FF0000"/>
              </a:solidFill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2010-11.XLS]K-4'!$G$1:$G$14</c:f>
            </c:numRef>
          </c:val>
          <c:smooth val="0"/>
        </c:ser>
        <c:ser>
          <c:idx val="57"/>
          <c:order val="57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2010-11.XLS]K-4'!$H$1:$H$14</c:f>
            </c:numRef>
          </c:val>
          <c:smooth val="0"/>
        </c:ser>
        <c:ser>
          <c:idx val="58"/>
          <c:order val="58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2010-11.xls]K-4'!$B$1:$B$13</c:f>
            </c:numRef>
          </c:val>
          <c:smooth val="0"/>
        </c:ser>
        <c:ser>
          <c:idx val="59"/>
          <c:order val="59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2010-11.xls]K-4'!$C$1:$C$13</c:f>
            </c:numRef>
          </c:val>
          <c:smooth val="0"/>
        </c:ser>
        <c:ser>
          <c:idx val="60"/>
          <c:order val="60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2010-11.xls]K-4'!$D$1:$D$13</c:f>
            </c:numRef>
          </c:val>
          <c:smooth val="0"/>
        </c:ser>
        <c:ser>
          <c:idx val="61"/>
          <c:order val="61"/>
          <c:spPr>
            <a:ln w="25400">
              <a:solidFill>
                <a:srgbClr val="215968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2010-11.xls]K-4'!$E$1:$E$13</c:f>
            </c:numRef>
          </c:val>
          <c:smooth val="0"/>
        </c:ser>
        <c:ser>
          <c:idx val="62"/>
          <c:order val="62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2010-11.xls]K-4'!$F$1:$F$13</c:f>
            </c:numRef>
          </c:val>
          <c:smooth val="0"/>
        </c:ser>
        <c:ser>
          <c:idx val="63"/>
          <c:order val="63"/>
          <c:spPr>
            <a:ln w="25400">
              <a:solidFill>
                <a:srgbClr val="FF0000"/>
              </a:solidFill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2010-11.xls]K-4'!$G$1:$G$13</c:f>
            </c:numRef>
          </c:val>
          <c:smooth val="0"/>
        </c:ser>
        <c:ser>
          <c:idx val="64"/>
          <c:order val="64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2010-11.xls]K-4'!$H$1:$H$13</c:f>
            </c:numRef>
          </c:val>
          <c:smooth val="0"/>
        </c:ser>
        <c:ser>
          <c:idx val="1"/>
          <c:order val="0"/>
          <c:spPr>
            <a:ln w="25400">
              <a:solidFill>
                <a:srgbClr val="3366FF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3366FF"/>
              </a:solidFill>
              <a:ln w="12700">
                <a:solidFill>
                  <a:srgbClr val="3366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2012-13.xls]K-4'!$B$1:$B$14</c:f>
              <c:numCache>
                <c:formatCode>0</c:formatCode>
                <c:ptCount val="14"/>
                <c:pt idx="0">
                  <c:v>937</c:v>
                </c:pt>
                <c:pt idx="1">
                  <c:v>933</c:v>
                </c:pt>
                <c:pt idx="2">
                  <c:v>943</c:v>
                </c:pt>
                <c:pt idx="3">
                  <c:v>1006</c:v>
                </c:pt>
                <c:pt idx="4">
                  <c:v>1009</c:v>
                </c:pt>
                <c:pt idx="5">
                  <c:v>1011</c:v>
                </c:pt>
                <c:pt idx="6">
                  <c:v>1024</c:v>
                </c:pt>
                <c:pt idx="7">
                  <c:v>1012</c:v>
                </c:pt>
                <c:pt idx="8">
                  <c:v>983</c:v>
                </c:pt>
                <c:pt idx="9">
                  <c:v>987</c:v>
                </c:pt>
                <c:pt idx="10">
                  <c:v>1005</c:v>
                </c:pt>
                <c:pt idx="11">
                  <c:v>1022</c:v>
                </c:pt>
              </c:numCache>
            </c:numRef>
          </c:val>
          <c:smooth val="0"/>
        </c:ser>
        <c:ser>
          <c:idx val="2"/>
          <c:order val="1"/>
          <c:spPr>
            <a:ln w="25400">
              <a:solidFill>
                <a:srgbClr val="00FF00"/>
              </a:solidFill>
              <a:prstDash val="solid"/>
            </a:ln>
          </c:spPr>
          <c:marker>
            <c:symbol val="triangle"/>
            <c:size val="8"/>
            <c:spPr>
              <a:solidFill>
                <a:srgbClr val="00FF00"/>
              </a:solidFill>
              <a:ln w="12700">
                <a:solidFill>
                  <a:srgbClr val="00FF00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2012-13.xls]K-4'!$C$1:$C$14</c:f>
              <c:numCache>
                <c:formatCode>0</c:formatCode>
                <c:ptCount val="14"/>
                <c:pt idx="0">
                  <c:v>937</c:v>
                </c:pt>
                <c:pt idx="1">
                  <c:v>933</c:v>
                </c:pt>
                <c:pt idx="2">
                  <c:v>900</c:v>
                </c:pt>
                <c:pt idx="3">
                  <c:v>975</c:v>
                </c:pt>
                <c:pt idx="4">
                  <c:v>987.19706554951165</c:v>
                </c:pt>
                <c:pt idx="5">
                  <c:v>1009.2420954876561</c:v>
                </c:pt>
                <c:pt idx="6">
                  <c:v>1001.6912562486918</c:v>
                </c:pt>
                <c:pt idx="7">
                  <c:v>1045.1486553765351</c:v>
                </c:pt>
                <c:pt idx="8">
                  <c:v>1054.778932706922</c:v>
                </c:pt>
                <c:pt idx="9">
                  <c:v>1064.4092100373082</c:v>
                </c:pt>
                <c:pt idx="10">
                  <c:v>1074.0394873676969</c:v>
                </c:pt>
                <c:pt idx="11">
                  <c:v>1083.6697646980842</c:v>
                </c:pt>
                <c:pt idx="12">
                  <c:v>1093.3000420284702</c:v>
                </c:pt>
                <c:pt idx="13">
                  <c:v>1102.9303193588592</c:v>
                </c:pt>
              </c:numCache>
            </c:numRef>
          </c:val>
          <c:smooth val="0"/>
        </c:ser>
        <c:ser>
          <c:idx val="3"/>
          <c:order val="2"/>
          <c:spPr>
            <a:ln w="25400">
              <a:solidFill>
                <a:srgbClr val="00FFFF"/>
              </a:solidFill>
              <a:prstDash val="solid"/>
            </a:ln>
          </c:spPr>
          <c:marker>
            <c:symbol val="dot"/>
            <c:size val="13"/>
            <c:spPr>
              <a:solidFill>
                <a:srgbClr val="00FFFF"/>
              </a:solidFill>
              <a:ln w="12700">
                <a:solidFill>
                  <a:srgbClr val="00FF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2012-13.xls]K-4'!$D$1:$D$14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4"/>
          <c:order val="3"/>
          <c:spPr>
            <a:ln w="19050">
              <a:solidFill>
                <a:srgbClr val="215968"/>
              </a:solidFill>
              <a:prstDash val="solid"/>
            </a:ln>
          </c:spPr>
          <c:marker>
            <c:symbol val="star"/>
            <c:size val="8"/>
            <c:spPr>
              <a:solidFill>
                <a:srgbClr val="B7DEE8"/>
              </a:solidFill>
              <a:ln w="12700">
                <a:solidFill>
                  <a:srgbClr val="215968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2012-13.xls]K-4'!$E$1:$E$14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5"/>
          <c:order val="4"/>
          <c:spPr>
            <a:ln w="12700">
              <a:solidFill>
                <a:srgbClr val="FF00FF"/>
              </a:solidFill>
              <a:prstDash val="solid"/>
            </a:ln>
          </c:spPr>
          <c:marker>
            <c:symbol val="star"/>
            <c:size val="8"/>
            <c:spPr>
              <a:solidFill>
                <a:srgbClr val="FFCCFF"/>
              </a:solidFill>
              <a:ln w="15875">
                <a:solidFill>
                  <a:srgbClr val="FF00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2012-13.xls]K-4'!$F$1:$F$14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0"/>
          <c:order val="5"/>
          <c:spPr>
            <a:ln w="25400">
              <a:solidFill>
                <a:srgbClr val="FF0000"/>
              </a:solidFill>
            </a:ln>
          </c:spPr>
          <c:marker>
            <c:symbol val="circle"/>
            <c:size val="9"/>
            <c:spPr>
              <a:solidFill>
                <a:srgbClr val="FF0000"/>
              </a:solidFill>
              <a:ln w="12700"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2012-13.xls]K-4'!$G$1:$G$14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6"/>
          <c:order val="6"/>
          <c:spPr>
            <a:ln w="25400">
              <a:solidFill>
                <a:srgbClr val="800080"/>
              </a:solidFill>
              <a:prstDash val="solid"/>
            </a:ln>
          </c:spPr>
          <c:marker>
            <c:symbol val="square"/>
            <c:size val="8"/>
            <c:spPr>
              <a:solidFill>
                <a:srgbClr val="800080"/>
              </a:solidFill>
              <a:ln w="12700">
                <a:solidFill>
                  <a:srgbClr val="800080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'[K-4 2012-13.xls]K-4'!$A$1:$A$14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'[K-4 2012-13.xls]K-4'!$H$1:$H$14</c:f>
              <c:numCache>
                <c:formatCode>0</c:formatCode>
                <c:ptCount val="14"/>
                <c:pt idx="0">
                  <c:v>1175</c:v>
                </c:pt>
                <c:pt idx="1">
                  <c:v>1175</c:v>
                </c:pt>
                <c:pt idx="2">
                  <c:v>1175</c:v>
                </c:pt>
                <c:pt idx="3">
                  <c:v>1175</c:v>
                </c:pt>
                <c:pt idx="4">
                  <c:v>1175</c:v>
                </c:pt>
                <c:pt idx="5">
                  <c:v>1175</c:v>
                </c:pt>
                <c:pt idx="6">
                  <c:v>1175</c:v>
                </c:pt>
                <c:pt idx="7">
                  <c:v>1175</c:v>
                </c:pt>
                <c:pt idx="8">
                  <c:v>1175</c:v>
                </c:pt>
                <c:pt idx="9">
                  <c:v>1175</c:v>
                </c:pt>
                <c:pt idx="10">
                  <c:v>1175</c:v>
                </c:pt>
                <c:pt idx="11">
                  <c:v>1175</c:v>
                </c:pt>
                <c:pt idx="12">
                  <c:v>1175</c:v>
                </c:pt>
                <c:pt idx="13">
                  <c:v>1175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8344832"/>
        <c:axId val="108346752"/>
      </c:lineChart>
      <c:catAx>
        <c:axId val="108344832"/>
        <c:scaling>
          <c:orientation val="minMax"/>
        </c:scaling>
        <c:delete val="0"/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834675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8346752"/>
        <c:scaling>
          <c:orientation val="minMax"/>
          <c:max val="1600"/>
          <c:min val="4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8344832"/>
        <c:crosses val="autoZero"/>
        <c:crossBetween val="between"/>
        <c:majorUnit val="200"/>
        <c:minorUnit val="20"/>
      </c:valAx>
      <c:spPr>
        <a:solidFill>
          <a:srgbClr val="F2F2F2"/>
        </a:solidFill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6511627906976841E-2"/>
          <c:y val="2.4429967426710181E-2"/>
          <c:w val="0.94019933554817448"/>
          <c:h val="0.90716612377850159"/>
        </c:manualLayout>
      </c:layout>
      <c:lineChart>
        <c:grouping val="standard"/>
        <c:varyColors val="0"/>
        <c:ser>
          <c:idx val="7"/>
          <c:order val="7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'K-12'!$B$1:$B$12</c:f>
            </c:numRef>
          </c:val>
          <c:smooth val="0"/>
        </c:ser>
        <c:ser>
          <c:idx val="8"/>
          <c:order val="8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'K-12'!$C$1:$C$12</c:f>
            </c:numRef>
          </c:val>
          <c:smooth val="0"/>
        </c:ser>
        <c:ser>
          <c:idx val="9"/>
          <c:order val="9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'K-12'!$D$1:$D$12</c:f>
            </c:numRef>
          </c:val>
          <c:smooth val="0"/>
        </c:ser>
        <c:ser>
          <c:idx val="10"/>
          <c:order val="10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'K-12'!$E$1:$E$12</c:f>
            </c:numRef>
          </c:val>
          <c:smooth val="0"/>
        </c:ser>
        <c:ser>
          <c:idx val="11"/>
          <c:order val="11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'K-12'!$F$1:$F$12</c:f>
            </c:numRef>
          </c:val>
          <c:smooth val="0"/>
        </c:ser>
        <c:ser>
          <c:idx val="12"/>
          <c:order val="12"/>
          <c:spPr>
            <a:ln w="25400">
              <a:solidFill>
                <a:srgbClr val="FF0000"/>
              </a:solidFill>
            </a:ln>
          </c:spPr>
          <c:cat>
            <c:multiLvlStrRef>
              <c:f>'K-12'!$A$1:$A$12</c:f>
            </c:multiLvlStrRef>
          </c:cat>
          <c:val>
            <c:numRef>
              <c:f>'K-12'!$G$1:$G$12</c:f>
            </c:numRef>
          </c:val>
          <c:smooth val="0"/>
        </c:ser>
        <c:ser>
          <c:idx val="13"/>
          <c:order val="13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'K-12'!$H$1:$H$12</c:f>
            </c:numRef>
          </c:val>
          <c:smooth val="0"/>
        </c:ser>
        <c:ser>
          <c:idx val="14"/>
          <c:order val="1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'[1]K-4'!$A$1:$A$12</c:f>
            </c:multiLvlStrRef>
          </c:cat>
          <c:val>
            <c:numRef>
              <c:f>'[1]K-4'!$E$1:$E$12</c:f>
            </c:numRef>
          </c:val>
          <c:smooth val="0"/>
        </c:ser>
        <c:ser>
          <c:idx val="15"/>
          <c:order val="15"/>
          <c:spPr>
            <a:ln w="25400">
              <a:solidFill>
                <a:srgbClr val="FF0000"/>
              </a:solidFill>
            </a:ln>
          </c:spPr>
          <c:cat>
            <c:multiLvlStrRef>
              <c:f>'[1]K-4'!$A$1:$A$12</c:f>
            </c:multiLvlStrRef>
          </c:cat>
          <c:val>
            <c:numRef>
              <c:f>'[1]K-4'!$G$1:$G$12</c:f>
            </c:numRef>
          </c:val>
          <c:smooth val="0"/>
        </c:ser>
        <c:ser>
          <c:idx val="16"/>
          <c:order val="16"/>
          <c:spPr>
            <a:ln w="25400">
              <a:noFill/>
              <a:prstDash val="solid"/>
            </a:ln>
          </c:spPr>
          <c:cat>
            <c:multiLvlStrRef>
              <c:f>'[1]K-4'!$A$1:$A$12</c:f>
            </c:multiLvlStrRef>
          </c:cat>
          <c:val>
            <c:numRef>
              <c:f>'[1]K-4'!$H$1:$H$12</c:f>
            </c:numRef>
          </c:val>
          <c:smooth val="0"/>
        </c:ser>
        <c:ser>
          <c:idx val="17"/>
          <c:order val="17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18"/>
          <c:order val="18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19"/>
          <c:order val="19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20"/>
          <c:order val="20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21"/>
          <c:order val="21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22"/>
          <c:order val="22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23"/>
          <c:order val="23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24"/>
          <c:order val="24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25"/>
          <c:order val="25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26"/>
          <c:order val="26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27"/>
          <c:order val="27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28"/>
          <c:order val="28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29"/>
          <c:order val="29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30"/>
          <c:order val="30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31"/>
          <c:order val="31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32"/>
          <c:order val="32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33"/>
          <c:order val="33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34"/>
          <c:order val="3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35"/>
          <c:order val="35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36"/>
          <c:order val="36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37"/>
          <c:order val="37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38"/>
          <c:order val="38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'K-4'!$B$1:$B$12</c:f>
            </c:numRef>
          </c:val>
          <c:smooth val="0"/>
        </c:ser>
        <c:ser>
          <c:idx val="39"/>
          <c:order val="39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'K-4'!$C$1:$C$12</c:f>
            </c:numRef>
          </c:val>
          <c:smooth val="0"/>
        </c:ser>
        <c:ser>
          <c:idx val="40"/>
          <c:order val="40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'K-4'!$D$1:$D$12</c:f>
            </c:numRef>
          </c:val>
          <c:smooth val="0"/>
        </c:ser>
        <c:ser>
          <c:idx val="41"/>
          <c:order val="41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'K-4'!$E$1:$E$12</c:f>
            </c:numRef>
          </c:val>
          <c:smooth val="0"/>
        </c:ser>
        <c:ser>
          <c:idx val="42"/>
          <c:order val="42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'K-4'!$F$1:$F$12</c:f>
            </c:numRef>
          </c:val>
          <c:smooth val="0"/>
        </c:ser>
        <c:ser>
          <c:idx val="43"/>
          <c:order val="43"/>
          <c:spPr>
            <a:ln w="25400">
              <a:solidFill>
                <a:srgbClr val="FF0000"/>
              </a:solidFill>
            </a:ln>
          </c:spPr>
          <c:cat>
            <c:multiLvlStrRef>
              <c:f>'K-4'!$A$1:$A$12</c:f>
            </c:multiLvlStrRef>
          </c:cat>
          <c:val>
            <c:numRef>
              <c:f>'K-4'!$G$1:$G$12</c:f>
            </c:numRef>
          </c:val>
          <c:smooth val="0"/>
        </c:ser>
        <c:ser>
          <c:idx val="44"/>
          <c:order val="44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'K-4'!$H$1:$H$12</c:f>
            </c:numRef>
          </c:val>
          <c:smooth val="0"/>
        </c:ser>
        <c:ser>
          <c:idx val="45"/>
          <c:order val="45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2010-11.XLS]K-4'!$B$1:$B$14</c:f>
            </c:numRef>
          </c:val>
          <c:smooth val="0"/>
        </c:ser>
        <c:ser>
          <c:idx val="46"/>
          <c:order val="46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2010-11.XLS]K-4'!$C$1:$C$14</c:f>
            </c:numRef>
          </c:val>
          <c:smooth val="0"/>
        </c:ser>
        <c:ser>
          <c:idx val="47"/>
          <c:order val="47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2010-11.XLS]K-4'!$E$1:$E$14</c:f>
            </c:numRef>
          </c:val>
          <c:smooth val="0"/>
        </c:ser>
        <c:ser>
          <c:idx val="48"/>
          <c:order val="48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2010-11.XLS]K-4'!$F$1:$F$14</c:f>
            </c:numRef>
          </c:val>
          <c:smooth val="0"/>
        </c:ser>
        <c:ser>
          <c:idx val="49"/>
          <c:order val="49"/>
          <c:spPr>
            <a:ln w="25400">
              <a:solidFill>
                <a:srgbClr val="FF0000"/>
              </a:solidFill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2010-11.XLS]K-4'!$G$1:$G$14</c:f>
            </c:numRef>
          </c:val>
          <c:smooth val="0"/>
        </c:ser>
        <c:ser>
          <c:idx val="50"/>
          <c:order val="50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2010-11.XLS]K-4'!$H$1:$H$14</c:f>
            </c:numRef>
          </c:val>
          <c:smooth val="0"/>
        </c:ser>
        <c:ser>
          <c:idx val="51"/>
          <c:order val="51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2010-11.XLS]K-4'!$B$1:$B$14</c:f>
            </c:numRef>
          </c:val>
          <c:smooth val="0"/>
        </c:ser>
        <c:ser>
          <c:idx val="52"/>
          <c:order val="52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2010-11.XLS]K-4'!$C$1:$C$14</c:f>
            </c:numRef>
          </c:val>
          <c:smooth val="0"/>
        </c:ser>
        <c:ser>
          <c:idx val="53"/>
          <c:order val="53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2010-11.XLS]K-4'!$D$1:$D$14</c:f>
            </c:numRef>
          </c:val>
          <c:smooth val="0"/>
        </c:ser>
        <c:ser>
          <c:idx val="54"/>
          <c:order val="5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2010-11.XLS]K-4'!$E$1:$E$14</c:f>
            </c:numRef>
          </c:val>
          <c:smooth val="0"/>
        </c:ser>
        <c:ser>
          <c:idx val="55"/>
          <c:order val="55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2010-11.XLS]K-4'!$F$1:$F$14</c:f>
            </c:numRef>
          </c:val>
          <c:smooth val="0"/>
        </c:ser>
        <c:ser>
          <c:idx val="56"/>
          <c:order val="56"/>
          <c:spPr>
            <a:ln w="25400">
              <a:solidFill>
                <a:srgbClr val="FF0000"/>
              </a:solidFill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2010-11.XLS]K-4'!$G$1:$G$14</c:f>
            </c:numRef>
          </c:val>
          <c:smooth val="0"/>
        </c:ser>
        <c:ser>
          <c:idx val="57"/>
          <c:order val="57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2010-11.XLS]K-4'!$H$1:$H$14</c:f>
            </c:numRef>
          </c:val>
          <c:smooth val="0"/>
        </c:ser>
        <c:ser>
          <c:idx val="58"/>
          <c:order val="58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2010-11.xls]K-4'!$B$1:$B$13</c:f>
            </c:numRef>
          </c:val>
          <c:smooth val="0"/>
        </c:ser>
        <c:ser>
          <c:idx val="59"/>
          <c:order val="59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2010-11.xls]K-4'!$C$1:$C$13</c:f>
            </c:numRef>
          </c:val>
          <c:smooth val="0"/>
        </c:ser>
        <c:ser>
          <c:idx val="60"/>
          <c:order val="60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2010-11.xls]K-4'!$D$1:$D$13</c:f>
            </c:numRef>
          </c:val>
          <c:smooth val="0"/>
        </c:ser>
        <c:ser>
          <c:idx val="61"/>
          <c:order val="61"/>
          <c:spPr>
            <a:ln w="25400">
              <a:solidFill>
                <a:srgbClr val="215968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2010-11.xls]K-4'!$E$1:$E$13</c:f>
            </c:numRef>
          </c:val>
          <c:smooth val="0"/>
        </c:ser>
        <c:ser>
          <c:idx val="62"/>
          <c:order val="62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2010-11.xls]K-4'!$F$1:$F$13</c:f>
            </c:numRef>
          </c:val>
          <c:smooth val="0"/>
        </c:ser>
        <c:ser>
          <c:idx val="63"/>
          <c:order val="63"/>
          <c:spPr>
            <a:ln w="25400">
              <a:solidFill>
                <a:srgbClr val="FF0000"/>
              </a:solidFill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2010-11.xls]K-4'!$G$1:$G$13</c:f>
            </c:numRef>
          </c:val>
          <c:smooth val="0"/>
        </c:ser>
        <c:ser>
          <c:idx val="64"/>
          <c:order val="64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2010-11.xls]K-4'!$H$1:$H$13</c:f>
            </c:numRef>
          </c:val>
          <c:smooth val="0"/>
        </c:ser>
        <c:ser>
          <c:idx val="65"/>
          <c:order val="65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2012-13.xls]K-4'!$B$1:$B$14</c:f>
            </c:numRef>
          </c:val>
          <c:smooth val="0"/>
        </c:ser>
        <c:ser>
          <c:idx val="66"/>
          <c:order val="66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2012-13.xls]K-4'!$C$1:$C$14</c:f>
            </c:numRef>
          </c:val>
          <c:smooth val="0"/>
        </c:ser>
        <c:ser>
          <c:idx val="67"/>
          <c:order val="67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2012-13.xls]K-4'!$D$1:$D$14</c:f>
            </c:numRef>
          </c:val>
          <c:smooth val="0"/>
        </c:ser>
        <c:ser>
          <c:idx val="68"/>
          <c:order val="68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2012-13.xls]K-4'!$E$1:$E$14</c:f>
            </c:numRef>
          </c:val>
          <c:smooth val="0"/>
        </c:ser>
        <c:ser>
          <c:idx val="69"/>
          <c:order val="69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2012-13.xls]K-4'!$F$1:$F$14</c:f>
            </c:numRef>
          </c:val>
          <c:smooth val="0"/>
        </c:ser>
        <c:ser>
          <c:idx val="70"/>
          <c:order val="70"/>
          <c:spPr>
            <a:ln w="25400">
              <a:solidFill>
                <a:srgbClr val="FF0000"/>
              </a:solidFill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2012-13.xls]K-4'!$G$1:$G$14</c:f>
            </c:numRef>
          </c:val>
          <c:smooth val="0"/>
        </c:ser>
        <c:ser>
          <c:idx val="71"/>
          <c:order val="71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2012-13.xls]K-4'!$H$1:$H$14</c:f>
            </c:numRef>
          </c:val>
          <c:smooth val="0"/>
        </c:ser>
        <c:ser>
          <c:idx val="1"/>
          <c:order val="0"/>
          <c:spPr>
            <a:ln w="25400">
              <a:solidFill>
                <a:srgbClr val="3366FF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3366FF"/>
              </a:solidFill>
              <a:ln w="12700">
                <a:solidFill>
                  <a:srgbClr val="3366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2012-13.XLS]5-8'!$B$1:$B$14</c:f>
              <c:numCache>
                <c:formatCode>0</c:formatCode>
                <c:ptCount val="14"/>
                <c:pt idx="0">
                  <c:v>736</c:v>
                </c:pt>
                <c:pt idx="1">
                  <c:v>712</c:v>
                </c:pt>
                <c:pt idx="2">
                  <c:v>703</c:v>
                </c:pt>
                <c:pt idx="3">
                  <c:v>682</c:v>
                </c:pt>
                <c:pt idx="4">
                  <c:v>693</c:v>
                </c:pt>
                <c:pt idx="5">
                  <c:v>681</c:v>
                </c:pt>
                <c:pt idx="6">
                  <c:v>676</c:v>
                </c:pt>
                <c:pt idx="7">
                  <c:v>711</c:v>
                </c:pt>
                <c:pt idx="8">
                  <c:v>747</c:v>
                </c:pt>
                <c:pt idx="9">
                  <c:v>765</c:v>
                </c:pt>
                <c:pt idx="10">
                  <c:v>775</c:v>
                </c:pt>
                <c:pt idx="11">
                  <c:v>759</c:v>
                </c:pt>
              </c:numCache>
            </c:numRef>
          </c:val>
          <c:smooth val="0"/>
        </c:ser>
        <c:ser>
          <c:idx val="2"/>
          <c:order val="1"/>
          <c:spPr>
            <a:ln w="25400">
              <a:solidFill>
                <a:srgbClr val="00FF00"/>
              </a:solidFill>
              <a:prstDash val="solid"/>
            </a:ln>
          </c:spPr>
          <c:marker>
            <c:symbol val="triangle"/>
            <c:size val="8"/>
            <c:spPr>
              <a:solidFill>
                <a:srgbClr val="00FF00"/>
              </a:solidFill>
              <a:ln w="12700">
                <a:solidFill>
                  <a:srgbClr val="00FF00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2012-13.XLS]5-8'!$C$1:$C$14</c:f>
              <c:numCache>
                <c:formatCode>0</c:formatCode>
                <c:ptCount val="14"/>
                <c:pt idx="0">
                  <c:v>736</c:v>
                </c:pt>
                <c:pt idx="1">
                  <c:v>712</c:v>
                </c:pt>
                <c:pt idx="2">
                  <c:v>727</c:v>
                </c:pt>
                <c:pt idx="3">
                  <c:v>726</c:v>
                </c:pt>
                <c:pt idx="4">
                  <c:v>746.7277706152496</c:v>
                </c:pt>
                <c:pt idx="5">
                  <c:v>749.24475110255491</c:v>
                </c:pt>
                <c:pt idx="6">
                  <c:v>780.92580714047131</c:v>
                </c:pt>
                <c:pt idx="7">
                  <c:v>779.51704178682735</c:v>
                </c:pt>
                <c:pt idx="8">
                  <c:v>790.32451571450258</c:v>
                </c:pt>
                <c:pt idx="9">
                  <c:v>808.80678298890439</c:v>
                </c:pt>
                <c:pt idx="10">
                  <c:v>799.85317581446657</c:v>
                </c:pt>
                <c:pt idx="11">
                  <c:v>842.54024678291705</c:v>
                </c:pt>
                <c:pt idx="12">
                  <c:v>850.34236781486118</c:v>
                </c:pt>
                <c:pt idx="13">
                  <c:v>858.14448884680655</c:v>
                </c:pt>
              </c:numCache>
            </c:numRef>
          </c:val>
          <c:smooth val="0"/>
        </c:ser>
        <c:ser>
          <c:idx val="3"/>
          <c:order val="2"/>
          <c:spPr>
            <a:ln w="25400">
              <a:solidFill>
                <a:srgbClr val="00FFFF"/>
              </a:solidFill>
              <a:prstDash val="solid"/>
            </a:ln>
          </c:spPr>
          <c:marker>
            <c:symbol val="dot"/>
            <c:size val="13"/>
            <c:spPr>
              <a:solidFill>
                <a:srgbClr val="00FFFF"/>
              </a:solidFill>
              <a:ln w="12700">
                <a:solidFill>
                  <a:srgbClr val="00FF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2012-13.XLS]5-8'!$D$1:$D$14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4"/>
          <c:order val="3"/>
          <c:spPr>
            <a:ln w="19050">
              <a:solidFill>
                <a:srgbClr val="215968"/>
              </a:solidFill>
              <a:prstDash val="solid"/>
            </a:ln>
          </c:spPr>
          <c:marker>
            <c:symbol val="star"/>
            <c:size val="8"/>
            <c:spPr>
              <a:solidFill>
                <a:srgbClr val="B7DEE8"/>
              </a:solidFill>
              <a:ln w="12700">
                <a:solidFill>
                  <a:srgbClr val="215968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2012-13.XLS]5-8'!$E$1:$E$14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5"/>
          <c:order val="4"/>
          <c:spPr>
            <a:ln w="12700">
              <a:solidFill>
                <a:srgbClr val="FF00FF"/>
              </a:solidFill>
              <a:prstDash val="solid"/>
            </a:ln>
          </c:spPr>
          <c:marker>
            <c:symbol val="star"/>
            <c:size val="8"/>
            <c:spPr>
              <a:solidFill>
                <a:srgbClr val="FFCCFF"/>
              </a:solidFill>
              <a:ln w="15875">
                <a:solidFill>
                  <a:srgbClr val="FF00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2012-13.XLS]5-8'!$F$1:$F$14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0"/>
          <c:order val="5"/>
          <c:spPr>
            <a:ln w="25400">
              <a:solidFill>
                <a:srgbClr val="FF0000"/>
              </a:solidFill>
            </a:ln>
          </c:spPr>
          <c:marker>
            <c:symbol val="circle"/>
            <c:size val="9"/>
            <c:spPr>
              <a:solidFill>
                <a:srgbClr val="FF0000"/>
              </a:solidFill>
              <a:ln w="12700"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2012-13.XLS]5-8'!$G$1:$G$14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6"/>
          <c:order val="6"/>
          <c:spPr>
            <a:ln w="25400">
              <a:solidFill>
                <a:srgbClr val="800080"/>
              </a:solidFill>
              <a:prstDash val="solid"/>
            </a:ln>
          </c:spPr>
          <c:marker>
            <c:symbol val="square"/>
            <c:size val="8"/>
            <c:spPr>
              <a:solidFill>
                <a:srgbClr val="800080"/>
              </a:solidFill>
              <a:ln w="12700">
                <a:solidFill>
                  <a:srgbClr val="800080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'[5-8 2012-13.XLS]5-8'!$A$1:$A$14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'[5-8 2012-13.XLS]5-8'!$H$1:$H$14</c:f>
              <c:numCache>
                <c:formatCode>0</c:formatCode>
                <c:ptCount val="14"/>
                <c:pt idx="0">
                  <c:v>915</c:v>
                </c:pt>
                <c:pt idx="1">
                  <c:v>915</c:v>
                </c:pt>
                <c:pt idx="2">
                  <c:v>915</c:v>
                </c:pt>
                <c:pt idx="3">
                  <c:v>915</c:v>
                </c:pt>
                <c:pt idx="4">
                  <c:v>915</c:v>
                </c:pt>
                <c:pt idx="5">
                  <c:v>915</c:v>
                </c:pt>
                <c:pt idx="6">
                  <c:v>915</c:v>
                </c:pt>
                <c:pt idx="7">
                  <c:v>915</c:v>
                </c:pt>
                <c:pt idx="8">
                  <c:v>915</c:v>
                </c:pt>
                <c:pt idx="9">
                  <c:v>915</c:v>
                </c:pt>
                <c:pt idx="10">
                  <c:v>915</c:v>
                </c:pt>
                <c:pt idx="11">
                  <c:v>915</c:v>
                </c:pt>
                <c:pt idx="12">
                  <c:v>915</c:v>
                </c:pt>
                <c:pt idx="13">
                  <c:v>915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8691456"/>
        <c:axId val="108693376"/>
      </c:lineChart>
      <c:catAx>
        <c:axId val="108691456"/>
        <c:scaling>
          <c:orientation val="minMax"/>
        </c:scaling>
        <c:delete val="0"/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8693376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8693376"/>
        <c:scaling>
          <c:orientation val="minMax"/>
          <c:max val="1600"/>
          <c:min val="4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8691456"/>
        <c:crosses val="autoZero"/>
        <c:crossBetween val="between"/>
        <c:majorUnit val="200"/>
        <c:minorUnit val="20"/>
      </c:valAx>
      <c:spPr>
        <a:solidFill>
          <a:srgbClr val="F2F2F2"/>
        </a:solidFill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4.6511627906976841E-2"/>
          <c:y val="2.4429967426710181E-2"/>
          <c:w val="0.94019933554817448"/>
          <c:h val="0.90716612377850159"/>
        </c:manualLayout>
      </c:layout>
      <c:lineChart>
        <c:grouping val="standard"/>
        <c:varyColors val="0"/>
        <c:ser>
          <c:idx val="7"/>
          <c:order val="7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'K-12'!$B$1:$B$12</c:f>
            </c:numRef>
          </c:val>
          <c:smooth val="0"/>
        </c:ser>
        <c:ser>
          <c:idx val="8"/>
          <c:order val="8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'K-12'!$C$1:$C$12</c:f>
            </c:numRef>
          </c:val>
          <c:smooth val="0"/>
        </c:ser>
        <c:ser>
          <c:idx val="9"/>
          <c:order val="9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'K-12'!$D$1:$D$12</c:f>
            </c:numRef>
          </c:val>
          <c:smooth val="0"/>
        </c:ser>
        <c:ser>
          <c:idx val="10"/>
          <c:order val="10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'K-12'!$E$1:$E$12</c:f>
            </c:numRef>
          </c:val>
          <c:smooth val="0"/>
        </c:ser>
        <c:ser>
          <c:idx val="11"/>
          <c:order val="11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'K-12'!$F$1:$F$12</c:f>
            </c:numRef>
          </c:val>
          <c:smooth val="0"/>
        </c:ser>
        <c:ser>
          <c:idx val="12"/>
          <c:order val="12"/>
          <c:spPr>
            <a:ln w="25400">
              <a:solidFill>
                <a:srgbClr val="FF0000"/>
              </a:solidFill>
            </a:ln>
          </c:spPr>
          <c:cat>
            <c:multiLvlStrRef>
              <c:f>'K-12'!$A$1:$A$12</c:f>
            </c:multiLvlStrRef>
          </c:cat>
          <c:val>
            <c:numRef>
              <c:f>'K-12'!$G$1:$G$12</c:f>
            </c:numRef>
          </c:val>
          <c:smooth val="0"/>
        </c:ser>
        <c:ser>
          <c:idx val="13"/>
          <c:order val="13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'K-12'!$A$1:$A$12</c:f>
            </c:multiLvlStrRef>
          </c:cat>
          <c:val>
            <c:numRef>
              <c:f>'K-12'!$H$1:$H$12</c:f>
            </c:numRef>
          </c:val>
          <c:smooth val="0"/>
        </c:ser>
        <c:ser>
          <c:idx val="14"/>
          <c:order val="1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'[1]K-4'!$A$1:$A$12</c:f>
            </c:multiLvlStrRef>
          </c:cat>
          <c:val>
            <c:numRef>
              <c:f>'[1]K-4'!$E$1:$E$12</c:f>
            </c:numRef>
          </c:val>
          <c:smooth val="0"/>
        </c:ser>
        <c:ser>
          <c:idx val="15"/>
          <c:order val="15"/>
          <c:spPr>
            <a:ln w="25400">
              <a:solidFill>
                <a:srgbClr val="FF0000"/>
              </a:solidFill>
            </a:ln>
          </c:spPr>
          <c:cat>
            <c:multiLvlStrRef>
              <c:f>'[1]K-4'!$A$1:$A$12</c:f>
            </c:multiLvlStrRef>
          </c:cat>
          <c:val>
            <c:numRef>
              <c:f>'[1]K-4'!$G$1:$G$12</c:f>
            </c:numRef>
          </c:val>
          <c:smooth val="0"/>
        </c:ser>
        <c:ser>
          <c:idx val="16"/>
          <c:order val="16"/>
          <c:spPr>
            <a:ln w="25400">
              <a:noFill/>
              <a:prstDash val="solid"/>
            </a:ln>
          </c:spPr>
          <c:cat>
            <c:multiLvlStrRef>
              <c:f>'[1]K-4'!$A$1:$A$12</c:f>
            </c:multiLvlStrRef>
          </c:cat>
          <c:val>
            <c:numRef>
              <c:f>'[1]K-4'!$H$1:$H$12</c:f>
            </c:numRef>
          </c:val>
          <c:smooth val="0"/>
        </c:ser>
        <c:ser>
          <c:idx val="17"/>
          <c:order val="17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18"/>
          <c:order val="18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19"/>
          <c:order val="19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20"/>
          <c:order val="20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21"/>
          <c:order val="21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22"/>
          <c:order val="22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23"/>
          <c:order val="23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24"/>
          <c:order val="24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25"/>
          <c:order val="25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26"/>
          <c:order val="26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27"/>
          <c:order val="27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28"/>
          <c:order val="28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29"/>
          <c:order val="29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30"/>
          <c:order val="30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31"/>
          <c:order val="31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'[3]K-4'!$B$1:$B$12</c:f>
            </c:numRef>
          </c:val>
          <c:smooth val="0"/>
        </c:ser>
        <c:ser>
          <c:idx val="32"/>
          <c:order val="32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'[3]K-4'!$C$1:$C$12</c:f>
            </c:numRef>
          </c:val>
          <c:smooth val="0"/>
        </c:ser>
        <c:ser>
          <c:idx val="33"/>
          <c:order val="33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'[3]K-4'!$D$1:$D$12</c:f>
            </c:numRef>
          </c:val>
          <c:smooth val="0"/>
        </c:ser>
        <c:ser>
          <c:idx val="34"/>
          <c:order val="3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'[3]K-4'!$E$1:$E$12</c:f>
            </c:numRef>
          </c:val>
          <c:smooth val="0"/>
        </c:ser>
        <c:ser>
          <c:idx val="35"/>
          <c:order val="35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'[3]K-4'!$F$1:$F$12</c:f>
            </c:numRef>
          </c:val>
          <c:smooth val="0"/>
        </c:ser>
        <c:ser>
          <c:idx val="36"/>
          <c:order val="36"/>
          <c:spPr>
            <a:ln w="25400">
              <a:solidFill>
                <a:srgbClr val="FF0000"/>
              </a:solidFill>
            </a:ln>
          </c:spPr>
          <c:cat>
            <c:multiLvlStrRef>
              <c:f>'[3]K-4'!$A$1:$A$12</c:f>
            </c:multiLvlStrRef>
          </c:cat>
          <c:val>
            <c:numRef>
              <c:f>'[3]K-4'!$G$1:$G$12</c:f>
            </c:numRef>
          </c:val>
          <c:smooth val="0"/>
        </c:ser>
        <c:ser>
          <c:idx val="37"/>
          <c:order val="37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'[3]K-4'!$A$1:$A$12</c:f>
            </c:multiLvlStrRef>
          </c:cat>
          <c:val>
            <c:numRef>
              <c:f>'[3]K-4'!$H$1:$H$12</c:f>
            </c:numRef>
          </c:val>
          <c:smooth val="0"/>
        </c:ser>
        <c:ser>
          <c:idx val="38"/>
          <c:order val="38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'K-4'!$B$1:$B$12</c:f>
            </c:numRef>
          </c:val>
          <c:smooth val="0"/>
        </c:ser>
        <c:ser>
          <c:idx val="39"/>
          <c:order val="39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'K-4'!$C$1:$C$12</c:f>
            </c:numRef>
          </c:val>
          <c:smooth val="0"/>
        </c:ser>
        <c:ser>
          <c:idx val="40"/>
          <c:order val="40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'K-4'!$D$1:$D$12</c:f>
            </c:numRef>
          </c:val>
          <c:smooth val="0"/>
        </c:ser>
        <c:ser>
          <c:idx val="41"/>
          <c:order val="41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'K-4'!$E$1:$E$12</c:f>
            </c:numRef>
          </c:val>
          <c:smooth val="0"/>
        </c:ser>
        <c:ser>
          <c:idx val="42"/>
          <c:order val="42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'K-4'!$F$1:$F$12</c:f>
            </c:numRef>
          </c:val>
          <c:smooth val="0"/>
        </c:ser>
        <c:ser>
          <c:idx val="43"/>
          <c:order val="43"/>
          <c:spPr>
            <a:ln w="25400">
              <a:solidFill>
                <a:srgbClr val="FF0000"/>
              </a:solidFill>
            </a:ln>
          </c:spPr>
          <c:cat>
            <c:multiLvlStrRef>
              <c:f>'K-4'!$A$1:$A$12</c:f>
            </c:multiLvlStrRef>
          </c:cat>
          <c:val>
            <c:numRef>
              <c:f>'K-4'!$G$1:$G$12</c:f>
            </c:numRef>
          </c:val>
          <c:smooth val="0"/>
        </c:ser>
        <c:ser>
          <c:idx val="44"/>
          <c:order val="44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'K-4'!$A$1:$A$12</c:f>
            </c:multiLvlStrRef>
          </c:cat>
          <c:val>
            <c:numRef>
              <c:f>'K-4'!$H$1:$H$12</c:f>
            </c:numRef>
          </c:val>
          <c:smooth val="0"/>
        </c:ser>
        <c:ser>
          <c:idx val="45"/>
          <c:order val="45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2010-11.XLS]K-4'!$B$1:$B$14</c:f>
            </c:numRef>
          </c:val>
          <c:smooth val="0"/>
        </c:ser>
        <c:ser>
          <c:idx val="46"/>
          <c:order val="46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2010-11.XLS]K-4'!$C$1:$C$14</c:f>
            </c:numRef>
          </c:val>
          <c:smooth val="0"/>
        </c:ser>
        <c:ser>
          <c:idx val="47"/>
          <c:order val="47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2010-11.XLS]K-4'!$E$1:$E$14</c:f>
            </c:numRef>
          </c:val>
          <c:smooth val="0"/>
        </c:ser>
        <c:ser>
          <c:idx val="48"/>
          <c:order val="48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2010-11.XLS]K-4'!$F$1:$F$14</c:f>
            </c:numRef>
          </c:val>
          <c:smooth val="0"/>
        </c:ser>
        <c:ser>
          <c:idx val="49"/>
          <c:order val="49"/>
          <c:spPr>
            <a:ln w="25400">
              <a:solidFill>
                <a:srgbClr val="FF0000"/>
              </a:solidFill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2010-11.XLS]K-4'!$G$1:$G$14</c:f>
            </c:numRef>
          </c:val>
          <c:smooth val="0"/>
        </c:ser>
        <c:ser>
          <c:idx val="50"/>
          <c:order val="50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2010-11.XLS]K-4'!$H$1:$H$14</c:f>
            </c:numRef>
          </c:val>
          <c:smooth val="0"/>
        </c:ser>
        <c:ser>
          <c:idx val="51"/>
          <c:order val="51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2010-11.XLS]K-4'!$B$1:$B$14</c:f>
            </c:numRef>
          </c:val>
          <c:smooth val="0"/>
        </c:ser>
        <c:ser>
          <c:idx val="52"/>
          <c:order val="52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2010-11.XLS]K-4'!$C$1:$C$14</c:f>
            </c:numRef>
          </c:val>
          <c:smooth val="0"/>
        </c:ser>
        <c:ser>
          <c:idx val="53"/>
          <c:order val="53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2010-11.XLS]K-4'!$D$1:$D$14</c:f>
            </c:numRef>
          </c:val>
          <c:smooth val="0"/>
        </c:ser>
        <c:ser>
          <c:idx val="54"/>
          <c:order val="54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2010-11.XLS]K-4'!$E$1:$E$14</c:f>
            </c:numRef>
          </c:val>
          <c:smooth val="0"/>
        </c:ser>
        <c:ser>
          <c:idx val="55"/>
          <c:order val="55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2010-11.XLS]K-4'!$F$1:$F$14</c:f>
            </c:numRef>
          </c:val>
          <c:smooth val="0"/>
        </c:ser>
        <c:ser>
          <c:idx val="56"/>
          <c:order val="56"/>
          <c:spPr>
            <a:ln w="25400">
              <a:solidFill>
                <a:srgbClr val="FF0000"/>
              </a:solidFill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2010-11.XLS]K-4'!$G$1:$G$14</c:f>
            </c:numRef>
          </c:val>
          <c:smooth val="0"/>
        </c:ser>
        <c:ser>
          <c:idx val="57"/>
          <c:order val="57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2010-11.XLS]K-4'!$A$1:$A$14</c:f>
            </c:multiLvlStrRef>
          </c:cat>
          <c:val>
            <c:numRef>
              <c:f>'[K-4 2010-11.XLS]K-4'!$H$1:$H$14</c:f>
            </c:numRef>
          </c:val>
          <c:smooth val="0"/>
        </c:ser>
        <c:ser>
          <c:idx val="58"/>
          <c:order val="58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2010-11.xls]K-4'!$B$1:$B$13</c:f>
            </c:numRef>
          </c:val>
          <c:smooth val="0"/>
        </c:ser>
        <c:ser>
          <c:idx val="59"/>
          <c:order val="59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2010-11.xls]K-4'!$C$1:$C$13</c:f>
            </c:numRef>
          </c:val>
          <c:smooth val="0"/>
        </c:ser>
        <c:ser>
          <c:idx val="60"/>
          <c:order val="60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2010-11.xls]K-4'!$D$1:$D$13</c:f>
            </c:numRef>
          </c:val>
          <c:smooth val="0"/>
        </c:ser>
        <c:ser>
          <c:idx val="61"/>
          <c:order val="61"/>
          <c:spPr>
            <a:ln w="25400">
              <a:solidFill>
                <a:srgbClr val="215968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2010-11.xls]K-4'!$E$1:$E$13</c:f>
            </c:numRef>
          </c:val>
          <c:smooth val="0"/>
        </c:ser>
        <c:ser>
          <c:idx val="62"/>
          <c:order val="62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2010-11.xls]K-4'!$F$1:$F$13</c:f>
            </c:numRef>
          </c:val>
          <c:smooth val="0"/>
        </c:ser>
        <c:ser>
          <c:idx val="63"/>
          <c:order val="63"/>
          <c:spPr>
            <a:ln w="25400">
              <a:solidFill>
                <a:srgbClr val="FF0000"/>
              </a:solidFill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2010-11.xls]K-4'!$G$1:$G$13</c:f>
            </c:numRef>
          </c:val>
          <c:smooth val="0"/>
        </c:ser>
        <c:ser>
          <c:idx val="64"/>
          <c:order val="64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'[Copy of K-4 2010-11 - updated EI 2010-11.xls]K-4'!$A$1:$A$13</c:f>
            </c:multiLvlStrRef>
          </c:cat>
          <c:val>
            <c:numRef>
              <c:f>'[Copy of K-4 2010-11 - updated EI 2010-11.xls]K-4'!$H$1:$H$13</c:f>
            </c:numRef>
          </c:val>
          <c:smooth val="0"/>
        </c:ser>
        <c:ser>
          <c:idx val="65"/>
          <c:order val="65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2012-13.xls]K-4'!$B$1:$B$14</c:f>
            </c:numRef>
          </c:val>
          <c:smooth val="0"/>
        </c:ser>
        <c:ser>
          <c:idx val="66"/>
          <c:order val="66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2012-13.xls]K-4'!$C$1:$C$14</c:f>
            </c:numRef>
          </c:val>
          <c:smooth val="0"/>
        </c:ser>
        <c:ser>
          <c:idx val="67"/>
          <c:order val="67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2012-13.xls]K-4'!$D$1:$D$14</c:f>
            </c:numRef>
          </c:val>
          <c:smooth val="0"/>
        </c:ser>
        <c:ser>
          <c:idx val="68"/>
          <c:order val="68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2012-13.xls]K-4'!$E$1:$E$14</c:f>
            </c:numRef>
          </c:val>
          <c:smooth val="0"/>
        </c:ser>
        <c:ser>
          <c:idx val="69"/>
          <c:order val="69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2012-13.xls]K-4'!$F$1:$F$14</c:f>
            </c:numRef>
          </c:val>
          <c:smooth val="0"/>
        </c:ser>
        <c:ser>
          <c:idx val="70"/>
          <c:order val="70"/>
          <c:spPr>
            <a:ln w="25400">
              <a:solidFill>
                <a:srgbClr val="FF0000"/>
              </a:solidFill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2012-13.xls]K-4'!$G$1:$G$14</c:f>
            </c:numRef>
          </c:val>
          <c:smooth val="0"/>
        </c:ser>
        <c:ser>
          <c:idx val="71"/>
          <c:order val="71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'[K-4 2012-13.xls]K-4'!$A$1:$A$14</c:f>
            </c:multiLvlStrRef>
          </c:cat>
          <c:val>
            <c:numRef>
              <c:f>'[K-4 2012-13.xls]K-4'!$H$1:$H$14</c:f>
            </c:numRef>
          </c:val>
          <c:smooth val="0"/>
        </c:ser>
        <c:ser>
          <c:idx val="72"/>
          <c:order val="72"/>
          <c:spPr>
            <a:ln w="25400">
              <a:solidFill>
                <a:srgbClr val="3366FF"/>
              </a:solidFill>
              <a:prstDash val="solid"/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2012-13.XLS]5-8'!$B$1:$B$14</c:f>
            </c:numRef>
          </c:val>
          <c:smooth val="0"/>
        </c:ser>
        <c:ser>
          <c:idx val="73"/>
          <c:order val="73"/>
          <c:spPr>
            <a:ln w="25400">
              <a:solidFill>
                <a:srgbClr val="00FF00"/>
              </a:solidFill>
              <a:prstDash val="solid"/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2012-13.XLS]5-8'!$C$1:$C$14</c:f>
            </c:numRef>
          </c:val>
          <c:smooth val="0"/>
        </c:ser>
        <c:ser>
          <c:idx val="74"/>
          <c:order val="74"/>
          <c:spPr>
            <a:ln w="25400">
              <a:solidFill>
                <a:srgbClr val="00FFFF"/>
              </a:solidFill>
              <a:prstDash val="solid"/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2012-13.XLS]5-8'!$D$1:$D$14</c:f>
            </c:numRef>
          </c:val>
          <c:smooth val="0"/>
        </c:ser>
        <c:ser>
          <c:idx val="75"/>
          <c:order val="75"/>
          <c:spPr>
            <a:ln w="19050">
              <a:solidFill>
                <a:srgbClr val="215968"/>
              </a:solidFill>
              <a:prstDash val="solid"/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2012-13.XLS]5-8'!$E$1:$E$14</c:f>
            </c:numRef>
          </c:val>
          <c:smooth val="0"/>
        </c:ser>
        <c:ser>
          <c:idx val="76"/>
          <c:order val="76"/>
          <c:spPr>
            <a:ln w="12700">
              <a:solidFill>
                <a:srgbClr val="FF00FF"/>
              </a:solidFill>
              <a:prstDash val="solid"/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2012-13.XLS]5-8'!$F$1:$F$14</c:f>
            </c:numRef>
          </c:val>
          <c:smooth val="0"/>
        </c:ser>
        <c:ser>
          <c:idx val="77"/>
          <c:order val="77"/>
          <c:spPr>
            <a:ln w="25400">
              <a:solidFill>
                <a:srgbClr val="FF0000"/>
              </a:solidFill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2012-13.XLS]5-8'!$G$1:$G$14</c:f>
            </c:numRef>
          </c:val>
          <c:smooth val="0"/>
        </c:ser>
        <c:ser>
          <c:idx val="78"/>
          <c:order val="78"/>
          <c:spPr>
            <a:ln w="25400">
              <a:solidFill>
                <a:srgbClr val="800080"/>
              </a:solidFill>
              <a:prstDash val="solid"/>
            </a:ln>
          </c:spPr>
          <c:cat>
            <c:multiLvlStrRef>
              <c:f>'[5-8 2012-13.XLS]5-8'!$A$1:$A$14</c:f>
            </c:multiLvlStrRef>
          </c:cat>
          <c:val>
            <c:numRef>
              <c:f>'[5-8 2012-13.XLS]5-8'!$H$1:$H$14</c:f>
            </c:numRef>
          </c:val>
          <c:smooth val="0"/>
        </c:ser>
        <c:ser>
          <c:idx val="1"/>
          <c:order val="0"/>
          <c:spPr>
            <a:ln w="25400">
              <a:solidFill>
                <a:srgbClr val="3366FF"/>
              </a:solidFill>
              <a:prstDash val="solid"/>
            </a:ln>
          </c:spPr>
          <c:marker>
            <c:symbol val="diamond"/>
            <c:size val="8"/>
            <c:spPr>
              <a:solidFill>
                <a:srgbClr val="3366FF"/>
              </a:solidFill>
              <a:ln w="12700">
                <a:solidFill>
                  <a:srgbClr val="3366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2012-13.XLS]9-12'!$B$1:$B$14</c:f>
              <c:numCache>
                <c:formatCode>0</c:formatCode>
                <c:ptCount val="14"/>
                <c:pt idx="0">
                  <c:v>783</c:v>
                </c:pt>
                <c:pt idx="1">
                  <c:v>744</c:v>
                </c:pt>
                <c:pt idx="2">
                  <c:v>757</c:v>
                </c:pt>
                <c:pt idx="3">
                  <c:v>745</c:v>
                </c:pt>
                <c:pt idx="4">
                  <c:v>735</c:v>
                </c:pt>
                <c:pt idx="5">
                  <c:v>727</c:v>
                </c:pt>
                <c:pt idx="6">
                  <c:v>717</c:v>
                </c:pt>
                <c:pt idx="7">
                  <c:v>694</c:v>
                </c:pt>
                <c:pt idx="8">
                  <c:v>706</c:v>
                </c:pt>
                <c:pt idx="9">
                  <c:v>693</c:v>
                </c:pt>
                <c:pt idx="10">
                  <c:v>688</c:v>
                </c:pt>
                <c:pt idx="11">
                  <c:v>724</c:v>
                </c:pt>
              </c:numCache>
            </c:numRef>
          </c:val>
          <c:smooth val="0"/>
        </c:ser>
        <c:ser>
          <c:idx val="2"/>
          <c:order val="1"/>
          <c:spPr>
            <a:ln w="25400">
              <a:solidFill>
                <a:srgbClr val="00FF00"/>
              </a:solidFill>
              <a:prstDash val="solid"/>
            </a:ln>
          </c:spPr>
          <c:marker>
            <c:symbol val="triangle"/>
            <c:size val="8"/>
            <c:spPr>
              <a:solidFill>
                <a:srgbClr val="00FF00"/>
              </a:solidFill>
              <a:ln w="12700">
                <a:solidFill>
                  <a:srgbClr val="00FF00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2012-13.XLS]9-12'!$C$1:$C$14</c:f>
              <c:numCache>
                <c:formatCode>0</c:formatCode>
                <c:ptCount val="14"/>
                <c:pt idx="0">
                  <c:v>783</c:v>
                </c:pt>
                <c:pt idx="1">
                  <c:v>744</c:v>
                </c:pt>
                <c:pt idx="2">
                  <c:v>720</c:v>
                </c:pt>
                <c:pt idx="3">
                  <c:v>672</c:v>
                </c:pt>
                <c:pt idx="4">
                  <c:v>676.52561988654656</c:v>
                </c:pt>
                <c:pt idx="5">
                  <c:v>676.84433498016301</c:v>
                </c:pt>
                <c:pt idx="6">
                  <c:v>699.9292792956669</c:v>
                </c:pt>
                <c:pt idx="7">
                  <c:v>686.51579961013454</c:v>
                </c:pt>
                <c:pt idx="8">
                  <c:v>706.68727233532684</c:v>
                </c:pt>
                <c:pt idx="9">
                  <c:v>710.2531191691495</c:v>
                </c:pt>
                <c:pt idx="10">
                  <c:v>743.0675934535742</c:v>
                </c:pt>
                <c:pt idx="11">
                  <c:v>736.42170304467061</c:v>
                </c:pt>
                <c:pt idx="12">
                  <c:v>746.75042049348338</c:v>
                </c:pt>
                <c:pt idx="13">
                  <c:v>766.36193032272934</c:v>
                </c:pt>
              </c:numCache>
            </c:numRef>
          </c:val>
          <c:smooth val="0"/>
        </c:ser>
        <c:ser>
          <c:idx val="3"/>
          <c:order val="2"/>
          <c:spPr>
            <a:ln w="25400">
              <a:solidFill>
                <a:srgbClr val="00FFFF"/>
              </a:solidFill>
              <a:prstDash val="solid"/>
            </a:ln>
          </c:spPr>
          <c:marker>
            <c:symbol val="dot"/>
            <c:size val="13"/>
            <c:spPr>
              <a:solidFill>
                <a:srgbClr val="00FFFF"/>
              </a:solidFill>
              <a:ln w="12700">
                <a:solidFill>
                  <a:srgbClr val="00FF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2012-13.XLS]9-12'!$D$1:$D$14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4"/>
          <c:order val="3"/>
          <c:spPr>
            <a:ln w="19050">
              <a:solidFill>
                <a:srgbClr val="215968"/>
              </a:solidFill>
              <a:prstDash val="solid"/>
            </a:ln>
          </c:spPr>
          <c:marker>
            <c:symbol val="star"/>
            <c:size val="8"/>
            <c:spPr>
              <a:solidFill>
                <a:srgbClr val="B7DEE8"/>
              </a:solidFill>
              <a:ln w="12700">
                <a:solidFill>
                  <a:srgbClr val="215968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2012-13.XLS]9-12'!$E$1:$E$14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5"/>
          <c:order val="4"/>
          <c:spPr>
            <a:ln w="12700">
              <a:solidFill>
                <a:srgbClr val="FF00FF"/>
              </a:solidFill>
              <a:prstDash val="solid"/>
            </a:ln>
          </c:spPr>
          <c:marker>
            <c:symbol val="star"/>
            <c:size val="8"/>
            <c:spPr>
              <a:solidFill>
                <a:srgbClr val="FFCCFF"/>
              </a:solidFill>
              <a:ln w="15875">
                <a:solidFill>
                  <a:srgbClr val="FF00FF"/>
                </a:solidFill>
                <a:prstDash val="solid"/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2012-13.XLS]9-12'!$F$1:$F$14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0"/>
          <c:order val="5"/>
          <c:spPr>
            <a:ln w="25400">
              <a:solidFill>
                <a:srgbClr val="FF0000"/>
              </a:solidFill>
            </a:ln>
          </c:spPr>
          <c:marker>
            <c:symbol val="circle"/>
            <c:size val="9"/>
            <c:spPr>
              <a:solidFill>
                <a:srgbClr val="FF0000"/>
              </a:solidFill>
              <a:ln w="12700">
                <a:solidFill>
                  <a:srgbClr val="FF0000"/>
                </a:solidFill>
              </a:ln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2012-13.XLS]9-12'!$G$1:$G$14</c:f>
              <c:numCache>
                <c:formatCode>General</c:formatCode>
                <c:ptCount val="14"/>
              </c:numCache>
            </c:numRef>
          </c:val>
          <c:smooth val="0"/>
        </c:ser>
        <c:ser>
          <c:idx val="6"/>
          <c:order val="6"/>
          <c:spPr>
            <a:ln w="25400">
              <a:solidFill>
                <a:srgbClr val="800080"/>
              </a:solidFill>
              <a:prstDash val="solid"/>
            </a:ln>
          </c:spPr>
          <c:marker>
            <c:symbol val="square"/>
            <c:size val="8"/>
            <c:spPr>
              <a:solidFill>
                <a:srgbClr val="800080"/>
              </a:solidFill>
              <a:ln w="12700">
                <a:solidFill>
                  <a:srgbClr val="800080"/>
                </a:solidFill>
              </a:ln>
              <a:effectLst/>
              <a:scene3d>
                <a:camera prst="orthographicFront"/>
                <a:lightRig rig="threePt" dir="t"/>
              </a:scene3d>
              <a:sp3d>
                <a:bevelT/>
              </a:sp3d>
            </c:spPr>
          </c:marker>
          <c:cat>
            <c:strRef>
              <c:f>'[9-12 2012-13.XLS]9-12'!$A$1:$A$14</c:f>
              <c:strCache>
                <c:ptCount val="14"/>
                <c:pt idx="0">
                  <c:v>2009-10</c:v>
                </c:pt>
                <c:pt idx="1">
                  <c:v>2010-11</c:v>
                </c:pt>
                <c:pt idx="2">
                  <c:v>2011-12</c:v>
                </c:pt>
                <c:pt idx="3">
                  <c:v>2012-13</c:v>
                </c:pt>
                <c:pt idx="4">
                  <c:v>2013-14</c:v>
                </c:pt>
                <c:pt idx="5">
                  <c:v>2014-15</c:v>
                </c:pt>
                <c:pt idx="6">
                  <c:v>2015-16</c:v>
                </c:pt>
                <c:pt idx="7">
                  <c:v>2016-17</c:v>
                </c:pt>
                <c:pt idx="8">
                  <c:v>2017-18</c:v>
                </c:pt>
                <c:pt idx="9">
                  <c:v>2018-19</c:v>
                </c:pt>
                <c:pt idx="10">
                  <c:v>2019-20</c:v>
                </c:pt>
                <c:pt idx="11">
                  <c:v>2020-21</c:v>
                </c:pt>
                <c:pt idx="12">
                  <c:v>2021-22</c:v>
                </c:pt>
                <c:pt idx="13">
                  <c:v>2022-23</c:v>
                </c:pt>
              </c:strCache>
            </c:strRef>
          </c:cat>
          <c:val>
            <c:numRef>
              <c:f>'[9-12 2012-13.XLS]9-12'!$H$1:$H$14</c:f>
              <c:numCache>
                <c:formatCode>0</c:formatCode>
                <c:ptCount val="14"/>
                <c:pt idx="0">
                  <c:v>930</c:v>
                </c:pt>
                <c:pt idx="1">
                  <c:v>930</c:v>
                </c:pt>
                <c:pt idx="2">
                  <c:v>930</c:v>
                </c:pt>
                <c:pt idx="3">
                  <c:v>930</c:v>
                </c:pt>
                <c:pt idx="4">
                  <c:v>930</c:v>
                </c:pt>
                <c:pt idx="5">
                  <c:v>930</c:v>
                </c:pt>
                <c:pt idx="6">
                  <c:v>930</c:v>
                </c:pt>
                <c:pt idx="7">
                  <c:v>930</c:v>
                </c:pt>
                <c:pt idx="8">
                  <c:v>930</c:v>
                </c:pt>
                <c:pt idx="9">
                  <c:v>930</c:v>
                </c:pt>
                <c:pt idx="10">
                  <c:v>930</c:v>
                </c:pt>
                <c:pt idx="11">
                  <c:v>930</c:v>
                </c:pt>
                <c:pt idx="12">
                  <c:v>930</c:v>
                </c:pt>
                <c:pt idx="13">
                  <c:v>930</c:v>
                </c:pt>
              </c:numCache>
            </c:numRef>
          </c:val>
          <c:smooth val="0"/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9576192"/>
        <c:axId val="109578112"/>
      </c:lineChart>
      <c:catAx>
        <c:axId val="109576192"/>
        <c:scaling>
          <c:orientation val="minMax"/>
        </c:scaling>
        <c:delete val="0"/>
        <c:axPos val="b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General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8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9578112"/>
        <c:crosses val="autoZero"/>
        <c:auto val="1"/>
        <c:lblAlgn val="ctr"/>
        <c:lblOffset val="100"/>
        <c:tickLblSkip val="1"/>
        <c:tickMarkSkip val="1"/>
        <c:noMultiLvlLbl val="0"/>
      </c:catAx>
      <c:valAx>
        <c:axId val="109578112"/>
        <c:scaling>
          <c:orientation val="minMax"/>
          <c:max val="1600"/>
          <c:min val="400"/>
        </c:scaling>
        <c:delete val="0"/>
        <c:axPos val="l"/>
        <c:majorGridlines>
          <c:spPr>
            <a:ln w="3175">
              <a:solidFill>
                <a:srgbClr val="000000"/>
              </a:solidFill>
              <a:prstDash val="solid"/>
            </a:ln>
          </c:spPr>
        </c:majorGridlines>
        <c:numFmt formatCode="0" sourceLinked="1"/>
        <c:majorTickMark val="out"/>
        <c:minorTickMark val="none"/>
        <c:tickLblPos val="nextTo"/>
        <c:spPr>
          <a:ln w="3175">
            <a:solidFill>
              <a:srgbClr val="000000"/>
            </a:solidFill>
            <a:prstDash val="solid"/>
          </a:ln>
        </c:spPr>
        <c:txPr>
          <a:bodyPr rot="0" vert="horz"/>
          <a:lstStyle/>
          <a:p>
            <a:pPr>
              <a:defRPr sz="900" b="1" i="0" u="none" strike="noStrike" baseline="0">
                <a:solidFill>
                  <a:srgbClr val="000000"/>
                </a:solidFill>
                <a:latin typeface="Arial"/>
                <a:ea typeface="Arial"/>
                <a:cs typeface="Arial"/>
              </a:defRPr>
            </a:pPr>
            <a:endParaRPr lang="en-US"/>
          </a:p>
        </c:txPr>
        <c:crossAx val="109576192"/>
        <c:crosses val="autoZero"/>
        <c:crossBetween val="between"/>
        <c:majorUnit val="200"/>
        <c:minorUnit val="20"/>
      </c:valAx>
      <c:spPr>
        <a:solidFill>
          <a:srgbClr val="F2F2F2"/>
        </a:solidFill>
        <a:ln w="12700">
          <a:solidFill>
            <a:srgbClr val="000000"/>
          </a:solidFill>
          <a:prstDash val="solid"/>
        </a:ln>
      </c:spPr>
    </c:plotArea>
    <c:plotVisOnly val="1"/>
    <c:dispBlanksAs val="gap"/>
    <c:showDLblsOverMax val="0"/>
  </c:chart>
  <c:spPr>
    <a:noFill/>
    <a:ln w="9525">
      <a:noFill/>
    </a:ln>
  </c:spPr>
  <c:txPr>
    <a:bodyPr/>
    <a:lstStyle/>
    <a:p>
      <a:pPr>
        <a:defRPr sz="1000" b="0" i="0" u="none" strike="noStrike" baseline="0">
          <a:solidFill>
            <a:srgbClr val="000000"/>
          </a:solidFill>
          <a:latin typeface="Arial"/>
          <a:ea typeface="Arial"/>
          <a:cs typeface="Arial"/>
        </a:defRPr>
      </a:pPr>
      <a:endParaRPr lang="en-US"/>
    </a:p>
  </c:txPr>
  <c:externalData r:id="rId1">
    <c:autoUpdate val="0"/>
  </c:externalData>
  <c:userShapes r:id="rId2"/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0.80413</cdr:x>
      <cdr:y>0.49126</cdr:y>
    </cdr:from>
    <cdr:to>
      <cdr:x>0.85971</cdr:x>
      <cdr:y>0.55118</cdr:y>
    </cdr:to>
    <cdr:sp macro="" textlink="">
      <cdr:nvSpPr>
        <cdr:cNvPr id="1027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551769" y="2377060"/>
          <a:ext cx="452881" cy="28994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3366FF"/>
              </a:solidFill>
              <a:latin typeface="Arial"/>
              <a:cs typeface="Arial"/>
            </a:rPr>
            <a:t>1022</a:t>
          </a:r>
        </a:p>
      </cdr:txBody>
    </cdr:sp>
  </cdr:relSizeAnchor>
  <cdr:relSizeAnchor xmlns:cdr="http://schemas.openxmlformats.org/drawingml/2006/chartDrawing">
    <cdr:from>
      <cdr:x>0.93355</cdr:x>
      <cdr:y>0.42362</cdr:y>
    </cdr:from>
    <cdr:to>
      <cdr:x>0.9897</cdr:x>
      <cdr:y>0.47561</cdr:y>
    </cdr:to>
    <cdr:sp macro="" textlink="">
      <cdr:nvSpPr>
        <cdr:cNvPr id="1034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011738" y="2465353"/>
          <a:ext cx="481880" cy="30257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00FF00"/>
              </a:solidFill>
              <a:latin typeface="Arial"/>
              <a:cs typeface="Arial"/>
            </a:rPr>
            <a:t>1103</a:t>
          </a:r>
        </a:p>
      </cdr:txBody>
    </cdr:sp>
  </cdr:relSizeAnchor>
  <cdr:relSizeAnchor xmlns:cdr="http://schemas.openxmlformats.org/drawingml/2006/chartDrawing">
    <cdr:from>
      <cdr:x>0.06657</cdr:x>
      <cdr:y>0.55069</cdr:y>
    </cdr:from>
    <cdr:to>
      <cdr:x>0.11152</cdr:x>
      <cdr:y>0.59842</cdr:y>
    </cdr:to>
    <cdr:sp macro="" textlink="">
      <cdr:nvSpPr>
        <cdr:cNvPr id="6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 flipV="1">
          <a:off x="542388" y="2664623"/>
          <a:ext cx="366261" cy="230976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3366FF"/>
              </a:solidFill>
              <a:latin typeface="Arial"/>
              <a:cs typeface="Arial"/>
            </a:rPr>
            <a:t>937</a:t>
          </a:r>
        </a:p>
      </cdr:txBody>
    </cdr:sp>
  </cdr:relSizeAnchor>
  <cdr:relSizeAnchor xmlns:cdr="http://schemas.openxmlformats.org/drawingml/2006/chartDrawing">
    <cdr:from>
      <cdr:x>0.27051</cdr:x>
      <cdr:y>0.51968</cdr:y>
    </cdr:from>
    <cdr:to>
      <cdr:x>0.32644</cdr:x>
      <cdr:y>0.58268</cdr:y>
    </cdr:to>
    <cdr:sp macro="" textlink="">
      <cdr:nvSpPr>
        <cdr:cNvPr id="8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204050" y="2514600"/>
          <a:ext cx="455669" cy="3048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00FF00"/>
              </a:solidFill>
              <a:latin typeface="Arial"/>
              <a:cs typeface="Arial"/>
            </a:rPr>
            <a:t>975</a:t>
          </a:r>
        </a:p>
      </cdr:txBody>
    </cdr: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0.80674</cdr:x>
      <cdr:y>0.67996</cdr:y>
    </cdr:from>
    <cdr:to>
      <cdr:x>0.85036</cdr:x>
      <cdr:y>0.74016</cdr:y>
    </cdr:to>
    <cdr:sp macro="" textlink="">
      <cdr:nvSpPr>
        <cdr:cNvPr id="2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573034" y="3290122"/>
          <a:ext cx="355416" cy="29127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3366FF"/>
              </a:solidFill>
              <a:latin typeface="Arial"/>
              <a:cs typeface="Arial"/>
            </a:rPr>
            <a:t>759</a:t>
          </a:r>
        </a:p>
      </cdr:txBody>
    </cdr:sp>
  </cdr:relSizeAnchor>
  <cdr:relSizeAnchor xmlns:cdr="http://schemas.openxmlformats.org/drawingml/2006/chartDrawing">
    <cdr:from>
      <cdr:x>0.93752</cdr:x>
      <cdr:y>0.63541</cdr:y>
    </cdr:from>
    <cdr:to>
      <cdr:x>0.98583</cdr:x>
      <cdr:y>0.67969</cdr:y>
    </cdr:to>
    <cdr:sp macro="" textlink="">
      <cdr:nvSpPr>
        <cdr:cNvPr id="3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045824" y="3697941"/>
          <a:ext cx="414557" cy="25768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00FF00"/>
              </a:solidFill>
              <a:latin typeface="Arial"/>
              <a:cs typeface="Arial"/>
            </a:rPr>
            <a:t>858</a:t>
          </a:r>
        </a:p>
      </cdr:txBody>
    </cdr:sp>
  </cdr:relSizeAnchor>
  <cdr:relSizeAnchor xmlns:cdr="http://schemas.openxmlformats.org/drawingml/2006/chartDrawing">
    <cdr:from>
      <cdr:x>0.0692</cdr:x>
      <cdr:y>0.69895</cdr:y>
    </cdr:from>
    <cdr:to>
      <cdr:x>0.10408</cdr:x>
      <cdr:y>0.75451</cdr:y>
    </cdr:to>
    <cdr:sp macro="" textlink="">
      <cdr:nvSpPr>
        <cdr:cNvPr id="4" name="Text Box 1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93911" y="4067735"/>
          <a:ext cx="299269" cy="323325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3366FF"/>
              </a:solidFill>
              <a:latin typeface="Arial"/>
              <a:cs typeface="Arial"/>
            </a:rPr>
            <a:t>736</a:t>
          </a:r>
        </a:p>
      </cdr:txBody>
    </cdr:sp>
  </cdr:relSizeAnchor>
  <cdr:relSizeAnchor xmlns:cdr="http://schemas.openxmlformats.org/drawingml/2006/chartDrawing">
    <cdr:from>
      <cdr:x>0.26116</cdr:x>
      <cdr:y>0.72441</cdr:y>
    </cdr:from>
    <cdr:to>
      <cdr:x>0.31728</cdr:x>
      <cdr:y>0.77165</cdr:y>
    </cdr:to>
    <cdr:sp macro="" textlink="">
      <cdr:nvSpPr>
        <cdr:cNvPr id="5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127850" y="3505200"/>
          <a:ext cx="457200" cy="228601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00FF00"/>
              </a:solidFill>
              <a:latin typeface="Arial"/>
              <a:cs typeface="Arial"/>
            </a:rPr>
            <a:t>726</a:t>
          </a:r>
        </a:p>
      </cdr:txBody>
    </cdr:sp>
  </cdr:relSizeAnchor>
</c:userShapes>
</file>

<file path=ppt/drawings/drawing3.xml><?xml version="1.0" encoding="utf-8"?>
<c:userShapes xmlns:c="http://schemas.openxmlformats.org/drawingml/2006/chart">
  <cdr:relSizeAnchor xmlns:cdr="http://schemas.openxmlformats.org/drawingml/2006/chartDrawing">
    <cdr:from>
      <cdr:x>0.0679</cdr:x>
      <cdr:y>0.67007</cdr:y>
    </cdr:from>
    <cdr:to>
      <cdr:x>0.10911</cdr:x>
      <cdr:y>0.74352</cdr:y>
    </cdr:to>
    <cdr:sp macro="" textlink="">
      <cdr:nvSpPr>
        <cdr:cNvPr id="1027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582706" y="3899647"/>
          <a:ext cx="353679" cy="427472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3366FF"/>
              </a:solidFill>
              <a:latin typeface="Arial"/>
              <a:cs typeface="Arial"/>
            </a:rPr>
            <a:t>783</a:t>
          </a:r>
        </a:p>
      </cdr:txBody>
    </cdr:sp>
  </cdr:relSizeAnchor>
  <cdr:relSizeAnchor xmlns:cdr="http://schemas.openxmlformats.org/drawingml/2006/chartDrawing">
    <cdr:from>
      <cdr:x>0.94143</cdr:x>
      <cdr:y>0.67584</cdr:y>
    </cdr:from>
    <cdr:to>
      <cdr:x>0.99758</cdr:x>
      <cdr:y>0.72013</cdr:y>
    </cdr:to>
    <cdr:sp macro="" textlink="">
      <cdr:nvSpPr>
        <cdr:cNvPr id="1034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8079377" y="3933259"/>
          <a:ext cx="481880" cy="257758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00FF00"/>
              </a:solidFill>
              <a:latin typeface="Arial"/>
              <a:cs typeface="Arial"/>
            </a:rPr>
            <a:t>766</a:t>
          </a:r>
        </a:p>
      </cdr:txBody>
    </cdr:sp>
  </cdr:relSizeAnchor>
  <cdr:relSizeAnchor xmlns:cdr="http://schemas.openxmlformats.org/drawingml/2006/chartDrawing">
    <cdr:from>
      <cdr:x>0.27168</cdr:x>
      <cdr:y>0.74213</cdr:y>
    </cdr:from>
    <cdr:to>
      <cdr:x>0.31338</cdr:x>
      <cdr:y>0.78561</cdr:y>
    </cdr:to>
    <cdr:sp macro="" textlink="">
      <cdr:nvSpPr>
        <cdr:cNvPr id="8" name="Text Box 10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2213574" y="3590925"/>
          <a:ext cx="339735" cy="210407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00FF00"/>
              </a:solidFill>
              <a:latin typeface="Arial"/>
              <a:cs typeface="Arial"/>
            </a:rPr>
            <a:t>672</a:t>
          </a:r>
        </a:p>
      </cdr:txBody>
    </cdr:sp>
  </cdr:relSizeAnchor>
  <cdr:relSizeAnchor xmlns:cdr="http://schemas.openxmlformats.org/drawingml/2006/chartDrawing">
    <cdr:from>
      <cdr:x>0.73754</cdr:x>
      <cdr:y>0.73001</cdr:y>
    </cdr:from>
    <cdr:to>
      <cdr:x>0.7849</cdr:x>
      <cdr:y>0.77165</cdr:y>
    </cdr:to>
    <cdr:sp macro="" textlink="">
      <cdr:nvSpPr>
        <cdr:cNvPr id="7" name="Text Box 3"/>
        <cdr:cNvSpPr txBox="1"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6009217" y="3532300"/>
          <a:ext cx="385833" cy="201500"/>
        </a:xfrm>
        <a:prstGeom xmlns:a="http://schemas.openxmlformats.org/drawingml/2006/main" prst="rect">
          <a:avLst/>
        </a:prstGeom>
        <a:noFill xmlns:a="http://schemas.openxmlformats.org/drawingml/2006/main"/>
        <a:ln xmlns:a="http://schemas.openxmlformats.org/drawingml/2006/main" w="9525">
          <a:noFill/>
          <a:miter lim="800000"/>
          <a:headEnd/>
          <a:tailEnd/>
        </a:ln>
      </cdr:spPr>
      <cdr:txBody>
        <a:bodyPr xmlns:a="http://schemas.openxmlformats.org/drawingml/2006/main" vertOverflow="clip" wrap="square" lIns="27432" tIns="22860" rIns="0" bIns="0" anchor="t" upright="1"/>
        <a:lstStyle xmlns:a="http://schemas.openxmlformats.org/drawingml/2006/main"/>
        <a:p xmlns:a="http://schemas.openxmlformats.org/drawingml/2006/main">
          <a:pPr algn="l" rtl="1">
            <a:defRPr sz="1000"/>
          </a:pPr>
          <a:r>
            <a:rPr lang="en-US" sz="1200" b="1" i="0" strike="noStrike" dirty="0">
              <a:solidFill>
                <a:srgbClr val="3366FF"/>
              </a:solidFill>
              <a:latin typeface="Arial"/>
              <a:cs typeface="Arial"/>
            </a:rPr>
            <a:t>724</a:t>
          </a: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12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166926" y="111588"/>
            <a:ext cx="3038145" cy="46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091" tIns="44047" rIns="88091" bIns="44047" numCol="1" anchor="t" anchorCtr="0" compatLnSpc="1">
            <a:prstTxWarp prst="textNoShape">
              <a:avLst/>
            </a:prstTxWarp>
          </a:bodyPr>
          <a:lstStyle>
            <a:lvl1pPr algn="l">
              <a:defRPr b="0" baseline="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venir LT 55 Roman" pitchFamily="2" charset="0"/>
              </a:rPr>
              <a:t>LEHIGHTON AREA SCHOOL DISTRICT</a:t>
            </a:r>
            <a:endParaRPr lang="en-US" b="1" dirty="0">
              <a:solidFill>
                <a:schemeClr val="tx1">
                  <a:lumMod val="95000"/>
                  <a:lumOff val="5000"/>
                </a:schemeClr>
              </a:solidFill>
              <a:latin typeface="Avenir LT 55 Roman" pitchFamily="2" charset="0"/>
            </a:endParaRPr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292112" y="8904602"/>
            <a:ext cx="3038145" cy="46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063" tIns="44034" rIns="88063" bIns="44034" numCol="1" anchor="b" anchorCtr="0" compatLnSpc="1">
            <a:prstTxWarp prst="textNoShape">
              <a:avLst/>
            </a:prstTxWarp>
          </a:bodyPr>
          <a:lstStyle>
            <a:lvl1pPr algn="l">
              <a:defRPr b="0" smtClean="0">
                <a:latin typeface="Arial" charset="0"/>
              </a:defRPr>
            </a:lvl1pPr>
          </a:lstStyle>
          <a:p>
            <a:pPr>
              <a:defRPr/>
            </a:pPr>
            <a:r>
              <a:rPr lang="en-US" b="1" baseline="0" dirty="0">
                <a:solidFill>
                  <a:schemeClr val="tx1">
                    <a:lumMod val="95000"/>
                    <a:lumOff val="5000"/>
                  </a:schemeClr>
                </a:solidFill>
                <a:latin typeface="Avenir LT 55 Roman" pitchFamily="2" charset="0"/>
              </a:rPr>
              <a:t>EI ASSOCIATES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906848" y="8903058"/>
            <a:ext cx="3038145" cy="46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88063" tIns="44034" rIns="88063" bIns="44034" numCol="1" anchor="b" anchorCtr="0" compatLnSpc="1">
            <a:prstTxWarp prst="textNoShape">
              <a:avLst/>
            </a:prstTxWarp>
          </a:bodyPr>
          <a:lstStyle>
            <a:lvl1pPr algn="r">
              <a:defRPr b="0" smtClean="0">
                <a:latin typeface="Arial" charset="0"/>
              </a:defRPr>
            </a:lvl1pPr>
          </a:lstStyle>
          <a:p>
            <a:pPr>
              <a:defRPr/>
            </a:pPr>
            <a:fld id="{47221208-411D-4ED3-ABD9-48A565ADFF8C}" type="slidenum">
              <a:rPr lang="en-US" b="1" baseline="0">
                <a:solidFill>
                  <a:schemeClr val="tx1">
                    <a:lumMod val="95000"/>
                    <a:lumOff val="5000"/>
                  </a:schemeClr>
                </a:solidFill>
                <a:latin typeface="Avenir LT 55 Roman" pitchFamily="2" charset="0"/>
              </a:rPr>
              <a:pPr>
                <a:defRPr/>
              </a:pPr>
              <a:t>‹#›</a:t>
            </a:fld>
            <a:endParaRPr lang="en-US" b="1" baseline="0" dirty="0">
              <a:solidFill>
                <a:schemeClr val="tx1">
                  <a:lumMod val="95000"/>
                  <a:lumOff val="5000"/>
                </a:schemeClr>
              </a:solidFill>
              <a:latin typeface="Avenir LT 55 Roman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25740701"/>
      </p:ext>
    </p:extLst>
  </p:cSld>
  <p:clrMap bg1="lt1" tx1="dk1" bg2="lt2" tx2="dk2" accent1="accent1" accent2="accent2" accent3="accent3" accent4="accent4" accent5="accent5" accent6="accent6" hlink="hlink" folHlink="folHlink"/>
  <p:hf sldNum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62050" y="703263"/>
            <a:ext cx="4686300" cy="35147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01357" y="4452309"/>
            <a:ext cx="5607711" cy="4216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3" tIns="46561" rIns="93123" bIns="4656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11" y="8903055"/>
            <a:ext cx="3038145" cy="46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3" tIns="46561" rIns="93123" bIns="46561" numCol="1" anchor="b" anchorCtr="0" compatLnSpc="1">
            <a:prstTxWarp prst="textNoShape">
              <a:avLst/>
            </a:prstTxWarp>
          </a:bodyPr>
          <a:lstStyle>
            <a:lvl1pPr algn="l" defTabSz="931382">
              <a:defRPr sz="1300" b="0" baseline="0"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970739" y="8903055"/>
            <a:ext cx="3038145" cy="4680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23" tIns="46561" rIns="93123" bIns="46561" numCol="1" anchor="b" anchorCtr="0" compatLnSpc="1">
            <a:prstTxWarp prst="textNoShape">
              <a:avLst/>
            </a:prstTxWarp>
          </a:bodyPr>
          <a:lstStyle>
            <a:lvl1pPr algn="r" defTabSz="931382">
              <a:defRPr sz="1300" b="0" baseline="0">
                <a:latin typeface="Arial" pitchFamily="34" charset="0"/>
              </a:defRPr>
            </a:lvl1pPr>
          </a:lstStyle>
          <a:p>
            <a:pPr>
              <a:defRPr/>
            </a:pPr>
            <a:fld id="{5F34D962-F78D-4E40-B890-53FED2054B0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23146893"/>
      </p:ext>
    </p:extLst>
  </p:cSld>
  <p:clrMap bg1="lt1" tx1="dk1" bg2="lt2" tx2="dk2" accent1="accent1" accent2="accent2" accent3="accent3" accent4="accent4" accent5="accent5" accent6="accent6" hlink="hlink" folHlink="folHlink"/>
  <p:hf sldNum="0" ftr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3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3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3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4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4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4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_rels/notesSlide4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3.xml"/><Relationship Id="rId1" Type="http://schemas.openxmlformats.org/officeDocument/2006/relationships/notesMaster" Target="../notesMasters/notesMaster1.xml"/></Relationships>
</file>

<file path=ppt/notesSlides/_rels/notesSlide4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4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4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4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4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5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5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xfrm>
            <a:off x="701350" y="4452303"/>
            <a:ext cx="5607711" cy="4216740"/>
          </a:xfrm>
          <a:prstGeom prst="rect">
            <a:avLst/>
          </a:prstGeom>
          <a:noFill/>
          <a:ln/>
        </p:spPr>
        <p:txBody>
          <a:bodyPr lIns="88765" tIns="44383" rIns="88765" bIns="44383"/>
          <a:lstStyle/>
          <a:p>
            <a:endParaRPr lang="en-US" dirty="0" smtClean="0">
              <a:latin typeface="Arial" pitchFamily="34" charset="0"/>
            </a:endParaRPr>
          </a:p>
        </p:txBody>
      </p:sp>
      <p:sp>
        <p:nvSpPr>
          <p:cNvPr id="58373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6903">
              <a:defRPr/>
            </a:pPr>
            <a:fld id="{4747931D-79F6-497F-B7AF-0802B9CB8380}" type="slidenum">
              <a:rPr lang="en-US" smtClean="0">
                <a:latin typeface="Arial" pitchFamily="34" charset="0"/>
              </a:rPr>
              <a:pPr defTabSz="936903">
                <a:defRPr/>
              </a:pPr>
              <a:t>1</a:t>
            </a:fld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xfrm>
            <a:off x="701348" y="4452300"/>
            <a:ext cx="5607711" cy="4216740"/>
          </a:xfrm>
          <a:prstGeom prst="rect">
            <a:avLst/>
          </a:prstGeom>
          <a:noFill/>
          <a:ln/>
        </p:spPr>
        <p:txBody>
          <a:bodyPr lIns="88514" tIns="44257" rIns="88514" bIns="44257"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58372" name="Date Placeholder 4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8313"/>
          </a:xfrm>
          <a:prstGeom prst="rect">
            <a:avLst/>
          </a:prstGeom>
        </p:spPr>
        <p:txBody>
          <a:bodyPr lIns="91415" tIns="45708" rIns="91415" bIns="45708"/>
          <a:lstStyle/>
          <a:p>
            <a:pPr defTabSz="934253">
              <a:defRPr/>
            </a:pPr>
            <a:fld id="{EF9511FB-C496-46A3-9D3B-EBCFFA59956F}" type="datetime1">
              <a:rPr lang="en-US" smtClean="0">
                <a:latin typeface="Arial" pitchFamily="34" charset="0"/>
              </a:rPr>
              <a:pPr defTabSz="934253">
                <a:defRPr/>
              </a:pPr>
              <a:t>11/5/2013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58373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4253">
              <a:defRPr/>
            </a:pPr>
            <a:fld id="{4747931D-79F6-497F-B7AF-0802B9CB8380}" type="slidenum">
              <a:rPr lang="en-US" smtClean="0">
                <a:latin typeface="Arial" pitchFamily="34" charset="0"/>
              </a:rPr>
              <a:pPr defTabSz="934253">
                <a:defRPr/>
              </a:pPr>
              <a:t>12</a:t>
            </a:fld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r>
              <a:rPr lang="en-US" dirty="0" smtClean="0"/>
              <a:t>Millersburg Area School District Feasibility Study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971081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fld id="{8BEA1E4C-1B82-4BEA-B9FD-FD82B52A6654}" type="datetime1">
              <a:rPr lang="en-US" smtClean="0"/>
              <a:pPr defTabSz="928487"/>
              <a:t>11/5/2013</a:t>
            </a:fld>
            <a:endParaRPr lang="en-US" dirty="0" smtClean="0"/>
          </a:p>
        </p:txBody>
      </p:sp>
      <p:sp>
        <p:nvSpPr>
          <p:cNvPr id="7168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28487"/>
            <a:r>
              <a:rPr lang="en-US" dirty="0" smtClean="0"/>
              <a:t>EI ASSOCIATES</a:t>
            </a:r>
          </a:p>
        </p:txBody>
      </p:sp>
      <p:sp>
        <p:nvSpPr>
          <p:cNvPr id="7168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970736" y="8903044"/>
            <a:ext cx="3038145" cy="46801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240" tIns="44121" rIns="88240" bIns="44121"/>
          <a:lstStyle/>
          <a:p>
            <a:fld id="{3CC196FB-8E89-4730-BFE4-501298F2DC26}" type="slidenum">
              <a:rPr lang="en-US"/>
              <a:pPr/>
              <a:t>13</a:t>
            </a:fld>
            <a:endParaRPr lang="en-US" dirty="0"/>
          </a:p>
        </p:txBody>
      </p:sp>
      <p:sp>
        <p:nvSpPr>
          <p:cNvPr id="716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6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706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r>
              <a:rPr lang="en-US" dirty="0" smtClean="0"/>
              <a:t>Millersburg Area School District Feasibility Study</a:t>
            </a:r>
          </a:p>
        </p:txBody>
      </p:sp>
      <p:sp>
        <p:nvSpPr>
          <p:cNvPr id="72707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971081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fld id="{F7504836-E1BA-40F2-9193-3A6EA922BCB4}" type="datetime1">
              <a:rPr lang="en-US" smtClean="0"/>
              <a:pPr defTabSz="928487"/>
              <a:t>11/5/2013</a:t>
            </a:fld>
            <a:endParaRPr lang="en-US" dirty="0" smtClean="0"/>
          </a:p>
        </p:txBody>
      </p:sp>
      <p:sp>
        <p:nvSpPr>
          <p:cNvPr id="72708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28487"/>
            <a:r>
              <a:rPr lang="en-US" dirty="0" smtClean="0"/>
              <a:t>EI ASSOCIATES</a:t>
            </a:r>
          </a:p>
        </p:txBody>
      </p:sp>
      <p:sp>
        <p:nvSpPr>
          <p:cNvPr id="72709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970736" y="8903044"/>
            <a:ext cx="3038145" cy="46801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240" tIns="44121" rIns="88240" bIns="44121"/>
          <a:lstStyle/>
          <a:p>
            <a:fld id="{55F9CD73-31E5-4C0C-975B-43309D859D57}" type="slidenum">
              <a:rPr lang="en-US"/>
              <a:pPr/>
              <a:t>14</a:t>
            </a:fld>
            <a:endParaRPr lang="en-US" dirty="0"/>
          </a:p>
        </p:txBody>
      </p:sp>
      <p:sp>
        <p:nvSpPr>
          <p:cNvPr id="727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27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730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r>
              <a:rPr lang="en-US" dirty="0" smtClean="0"/>
              <a:t>Millersburg Area School District Feasibility Study</a:t>
            </a:r>
          </a:p>
        </p:txBody>
      </p:sp>
      <p:sp>
        <p:nvSpPr>
          <p:cNvPr id="73731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971081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fld id="{3C1026BE-71D9-47DD-8E6D-E6F3AAA2EDFE}" type="datetime1">
              <a:rPr lang="en-US" smtClean="0"/>
              <a:pPr defTabSz="928487"/>
              <a:t>11/5/2013</a:t>
            </a:fld>
            <a:endParaRPr lang="en-US" dirty="0" smtClean="0"/>
          </a:p>
        </p:txBody>
      </p:sp>
      <p:sp>
        <p:nvSpPr>
          <p:cNvPr id="73732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28487"/>
            <a:r>
              <a:rPr lang="en-US" dirty="0" smtClean="0"/>
              <a:t>EI ASSOCIATES</a:t>
            </a:r>
          </a:p>
        </p:txBody>
      </p:sp>
      <p:sp>
        <p:nvSpPr>
          <p:cNvPr id="73733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970736" y="8903044"/>
            <a:ext cx="3038145" cy="46801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240" tIns="44121" rIns="88240" bIns="44121"/>
          <a:lstStyle/>
          <a:p>
            <a:fld id="{352076B8-71E1-4717-8968-AEAFA4CDBBB4}" type="slidenum">
              <a:rPr lang="en-US"/>
              <a:pPr/>
              <a:t>15</a:t>
            </a:fld>
            <a:endParaRPr lang="en-US" dirty="0"/>
          </a:p>
        </p:txBody>
      </p:sp>
      <p:sp>
        <p:nvSpPr>
          <p:cNvPr id="7373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373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r>
              <a:rPr lang="en-US" dirty="0" smtClean="0"/>
              <a:t>Millersburg Area School District Feasibility Study</a:t>
            </a:r>
          </a:p>
        </p:txBody>
      </p:sp>
      <p:sp>
        <p:nvSpPr>
          <p:cNvPr id="74755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971081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fld id="{FC8AA472-266A-43EC-856E-8BF677BD145A}" type="datetime1">
              <a:rPr lang="en-US" smtClean="0"/>
              <a:pPr defTabSz="928487"/>
              <a:t>11/5/2013</a:t>
            </a:fld>
            <a:endParaRPr lang="en-US" dirty="0" smtClean="0"/>
          </a:p>
        </p:txBody>
      </p:sp>
      <p:sp>
        <p:nvSpPr>
          <p:cNvPr id="74756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28487"/>
            <a:r>
              <a:rPr lang="en-US" dirty="0" smtClean="0"/>
              <a:t>EI ASSOCIATES</a:t>
            </a:r>
          </a:p>
        </p:txBody>
      </p:sp>
      <p:sp>
        <p:nvSpPr>
          <p:cNvPr id="74757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970736" y="8903044"/>
            <a:ext cx="3038145" cy="46801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240" tIns="44121" rIns="88240" bIns="44121"/>
          <a:lstStyle/>
          <a:p>
            <a:fld id="{5D827AF0-2F9D-4AA4-AC13-0BE690BBDCE4}" type="slidenum">
              <a:rPr lang="en-US"/>
              <a:pPr/>
              <a:t>16</a:t>
            </a:fld>
            <a:endParaRPr lang="en-US" dirty="0"/>
          </a:p>
        </p:txBody>
      </p:sp>
      <p:sp>
        <p:nvSpPr>
          <p:cNvPr id="7475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4759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r>
              <a:rPr lang="en-US" dirty="0" smtClean="0"/>
              <a:t>Millersburg Area School District Feasibility Study</a:t>
            </a:r>
          </a:p>
        </p:txBody>
      </p:sp>
      <p:sp>
        <p:nvSpPr>
          <p:cNvPr id="75779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971081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fld id="{28FF4376-B0E2-48BD-9413-7E86342F9F9D}" type="datetime1">
              <a:rPr lang="en-US" smtClean="0"/>
              <a:pPr defTabSz="928487"/>
              <a:t>11/5/2013</a:t>
            </a:fld>
            <a:endParaRPr lang="en-US" dirty="0" smtClean="0"/>
          </a:p>
        </p:txBody>
      </p:sp>
      <p:sp>
        <p:nvSpPr>
          <p:cNvPr id="75780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28487"/>
            <a:r>
              <a:rPr lang="en-US" dirty="0" smtClean="0"/>
              <a:t>EI ASSOCIATES</a:t>
            </a:r>
          </a:p>
        </p:txBody>
      </p:sp>
      <p:sp>
        <p:nvSpPr>
          <p:cNvPr id="75781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970736" y="8903044"/>
            <a:ext cx="3038145" cy="46801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240" tIns="44121" rIns="88240" bIns="44121"/>
          <a:lstStyle/>
          <a:p>
            <a:fld id="{EC8E0D36-DC32-47B1-9584-9C0DA20D8A2F}" type="slidenum">
              <a:rPr lang="en-US"/>
              <a:pPr/>
              <a:t>17</a:t>
            </a:fld>
            <a:endParaRPr lang="en-US" dirty="0"/>
          </a:p>
        </p:txBody>
      </p:sp>
      <p:sp>
        <p:nvSpPr>
          <p:cNvPr id="757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5783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2"/>
          <p:cNvSpPr>
            <a:spLocks noGrp="1" noChangeArrowheads="1"/>
          </p:cNvSpPr>
          <p:nvPr>
            <p:ph type="hdr" sz="quarter"/>
          </p:nvPr>
        </p:nvSpPr>
        <p:spPr>
          <a:xfrm>
            <a:off x="0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r>
              <a:rPr lang="en-US" dirty="0" smtClean="0"/>
              <a:t>Millersburg Area School District Feasibility Study</a:t>
            </a:r>
          </a:p>
        </p:txBody>
      </p:sp>
      <p:sp>
        <p:nvSpPr>
          <p:cNvPr id="76803" name="Rectangle 3"/>
          <p:cNvSpPr>
            <a:spLocks noGrp="1" noChangeArrowheads="1"/>
          </p:cNvSpPr>
          <p:nvPr>
            <p:ph type="dt" sz="quarter" idx="1"/>
          </p:nvPr>
        </p:nvSpPr>
        <p:spPr>
          <a:xfrm>
            <a:off x="3971081" y="0"/>
            <a:ext cx="3037735" cy="468311"/>
          </a:xfrm>
          <a:prstGeom prst="rect">
            <a:avLst/>
          </a:prstGeom>
          <a:noFill/>
        </p:spPr>
        <p:txBody>
          <a:bodyPr/>
          <a:lstStyle/>
          <a:p>
            <a:pPr defTabSz="928487"/>
            <a:fld id="{43FA864E-20E1-45D7-B720-320DC8C656AB}" type="datetime1">
              <a:rPr lang="en-US" smtClean="0"/>
              <a:pPr defTabSz="928487"/>
              <a:t>11/5/2013</a:t>
            </a:fld>
            <a:endParaRPr lang="en-US" dirty="0" smtClean="0"/>
          </a:p>
        </p:txBody>
      </p:sp>
      <p:sp>
        <p:nvSpPr>
          <p:cNvPr id="76804" name="Rectangle 6"/>
          <p:cNvSpPr>
            <a:spLocks noGrp="1" noChangeArrowheads="1"/>
          </p:cNvSpPr>
          <p:nvPr>
            <p:ph type="ftr" sz="quarter" idx="4"/>
          </p:nvPr>
        </p:nvSpPr>
        <p:spPr>
          <a:noFill/>
        </p:spPr>
        <p:txBody>
          <a:bodyPr/>
          <a:lstStyle/>
          <a:p>
            <a:pPr defTabSz="928487"/>
            <a:r>
              <a:rPr lang="en-US" dirty="0" smtClean="0"/>
              <a:t>EI ASSOCIATES</a:t>
            </a:r>
          </a:p>
        </p:txBody>
      </p:sp>
      <p:sp>
        <p:nvSpPr>
          <p:cNvPr id="76805" name="Rectangle 7"/>
          <p:cNvSpPr>
            <a:spLocks noGrp="1" noChangeArrowheads="1"/>
          </p:cNvSpPr>
          <p:nvPr>
            <p:ph type="sldNum" sz="quarter" idx="4294967295"/>
          </p:nvPr>
        </p:nvSpPr>
        <p:spPr bwMode="auto">
          <a:xfrm>
            <a:off x="3970736" y="8903044"/>
            <a:ext cx="3038145" cy="468010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 lIns="88240" tIns="44121" rIns="88240" bIns="44121"/>
          <a:lstStyle/>
          <a:p>
            <a:fld id="{87E2896D-AA84-4D7F-9021-14A56A3BE146}" type="slidenum">
              <a:rPr lang="en-US"/>
              <a:pPr/>
              <a:t>18</a:t>
            </a:fld>
            <a:endParaRPr lang="en-US" dirty="0"/>
          </a:p>
        </p:txBody>
      </p:sp>
      <p:sp>
        <p:nvSpPr>
          <p:cNvPr id="768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680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US" dirty="0" smtClean="0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xfrm>
            <a:off x="701348" y="4452300"/>
            <a:ext cx="5607711" cy="4216740"/>
          </a:xfrm>
          <a:prstGeom prst="rect">
            <a:avLst/>
          </a:prstGeom>
          <a:noFill/>
          <a:ln/>
        </p:spPr>
        <p:txBody>
          <a:bodyPr lIns="88514" tIns="44257" rIns="88514" bIns="44257"/>
          <a:lstStyle/>
          <a:p>
            <a:endParaRPr lang="en-US" smtClean="0">
              <a:latin typeface="Arial" pitchFamily="34" charset="0"/>
            </a:endParaRPr>
          </a:p>
        </p:txBody>
      </p:sp>
      <p:sp>
        <p:nvSpPr>
          <p:cNvPr id="58372" name="Date Placeholder 4"/>
          <p:cNvSpPr>
            <a:spLocks noGrp="1"/>
          </p:cNvSpPr>
          <p:nvPr>
            <p:ph type="dt" sz="quarter" idx="1"/>
          </p:nvPr>
        </p:nvSpPr>
        <p:spPr>
          <a:xfrm>
            <a:off x="3970339" y="1"/>
            <a:ext cx="3038475" cy="468313"/>
          </a:xfrm>
          <a:prstGeom prst="rect">
            <a:avLst/>
          </a:prstGeom>
        </p:spPr>
        <p:txBody>
          <a:bodyPr lIns="91415" tIns="45708" rIns="91415" bIns="45708"/>
          <a:lstStyle/>
          <a:p>
            <a:pPr defTabSz="934253">
              <a:defRPr/>
            </a:pPr>
            <a:fld id="{EF9511FB-C496-46A3-9D3B-EBCFFA59956F}" type="datetime1">
              <a:rPr lang="en-US" smtClean="0">
                <a:latin typeface="Arial" pitchFamily="34" charset="0"/>
              </a:rPr>
              <a:pPr defTabSz="934253">
                <a:defRPr/>
              </a:pPr>
              <a:t>11/5/2013</a:t>
            </a:fld>
            <a:endParaRPr lang="en-US" dirty="0" smtClean="0">
              <a:latin typeface="Arial" pitchFamily="34" charset="0"/>
            </a:endParaRPr>
          </a:p>
        </p:txBody>
      </p:sp>
      <p:sp>
        <p:nvSpPr>
          <p:cNvPr id="58373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4253">
              <a:defRPr/>
            </a:pPr>
            <a:fld id="{4747931D-79F6-497F-B7AF-0802B9CB8380}" type="slidenum">
              <a:rPr lang="en-US" smtClean="0">
                <a:latin typeface="Arial" pitchFamily="34" charset="0"/>
              </a:rPr>
              <a:pPr defTabSz="934253">
                <a:defRPr/>
              </a:pPr>
              <a:t>19</a:t>
            </a:fld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4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</p:spTree>
  </p:cSld>
  <p:clrMapOvr>
    <a:masterClrMapping/>
  </p:clrMapOvr>
</p:notes>
</file>

<file path=ppt/notesSlides/notesSlide5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58371" name="Notes Placeholder 2"/>
          <p:cNvSpPr>
            <a:spLocks noGrp="1"/>
          </p:cNvSpPr>
          <p:nvPr>
            <p:ph type="body" idx="1"/>
          </p:nvPr>
        </p:nvSpPr>
        <p:spPr>
          <a:xfrm>
            <a:off x="701350" y="4452303"/>
            <a:ext cx="5607711" cy="4216740"/>
          </a:xfrm>
          <a:prstGeom prst="rect">
            <a:avLst/>
          </a:prstGeom>
          <a:noFill/>
          <a:ln/>
        </p:spPr>
        <p:txBody>
          <a:bodyPr lIns="88765" tIns="44383" rIns="88765" bIns="44383"/>
          <a:lstStyle/>
          <a:p>
            <a:endParaRPr lang="en-US" dirty="0" smtClean="0">
              <a:latin typeface="Arial" pitchFamily="34" charset="0"/>
            </a:endParaRPr>
          </a:p>
        </p:txBody>
      </p:sp>
      <p:sp>
        <p:nvSpPr>
          <p:cNvPr id="58373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defTabSz="936903">
              <a:defRPr/>
            </a:pPr>
            <a:fld id="{4747931D-79F6-497F-B7AF-0802B9CB8380}" type="slidenum">
              <a:rPr lang="en-US" smtClean="0">
                <a:latin typeface="Arial" pitchFamily="34" charset="0"/>
              </a:rPr>
              <a:pPr defTabSz="936903">
                <a:defRPr/>
              </a:pPr>
              <a:t>51</a:t>
            </a:fld>
            <a:endParaRPr lang="en-US" dirty="0" smtClean="0">
              <a:latin typeface="Arial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0126B52-C822-46F7-851B-CF9DB6B6AB3C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1BA86B-84FE-4C4F-8568-4AE3BB7A6E0F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BF04CE-8DB1-4397-907F-E00ED87DC514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45E908F-C89A-464D-883D-99ADF90990EA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087F4AA-861E-4DFF-AE3F-D74DD518B6F1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69B8B67-7EAE-48A0-A810-8F28C78CFFA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A7AAB65-92F0-42B8-A8D3-6C5EB19CC736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428C8C8-FA87-42C5-ADEA-10450BF32974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E04D5CC-611A-4559-9904-3B5828C5010F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B55FA5-0AB9-410B-90CF-BF8DFD70AD7D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49D23D-D800-43AB-9989-9128C2DB6ABF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0380A6E-97D8-495D-BE04-41FF83CCF218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CC0771-C4C7-4C1D-B42D-F8F48883334B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A06121D-CB52-4FF2-AAB4-5C97456EA732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492788-27EE-4CBD-9447-B491E58BA4B3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4D731-C1E2-476E-A35A-A293D666CFBE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B417FB-08FC-4B1B-9696-4C9B10E12F8A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1B43C05-004F-4A28-9814-DC1AA6647E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B06EA2-271D-45DE-ADF4-07DCDD7D277F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3C8D90-FEDD-4AD1-83C5-7DE2D7EDC19B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6B0EA4A-0811-4906-AC38-C3EDE8B65930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7431F97-E0E5-4672-BE3F-4F014DD24759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 baseline="0">
                <a:latin typeface="+mn-lt"/>
              </a:defRPr>
            </a:lvl1pPr>
          </a:lstStyle>
          <a:p>
            <a:pPr>
              <a:defRPr/>
            </a:pPr>
            <a:fld id="{D94A281A-6A66-4465-A8F7-9087F7484038}" type="datetime1">
              <a:rPr lang="en-US" smtClean="0"/>
              <a:pPr>
                <a:defRPr/>
              </a:pPr>
              <a:t>11/5/2013</a:t>
            </a:fld>
            <a:endParaRPr lang="en-U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 baseline="0">
                <a:latin typeface="+mn-lt"/>
              </a:defRPr>
            </a:lvl1pPr>
          </a:lstStyle>
          <a:p>
            <a:pPr>
              <a:defRPr/>
            </a:pPr>
            <a:r>
              <a:rPr lang="en-US" dirty="0"/>
              <a:t>EI Associates</a:t>
            </a: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7010400" y="6483350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 baseline="0">
                <a:latin typeface="+mn-lt"/>
              </a:defRPr>
            </a:lvl1pPr>
          </a:lstStyle>
          <a:p>
            <a:pPr>
              <a:defRPr/>
            </a:pPr>
            <a:fld id="{DCA6B141-00C5-4BAB-A5B6-171841D68DA1}" type="slidenum">
              <a:rPr lang="en-US"/>
              <a:pPr>
                <a:defRPr/>
              </a:pPr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  <p:sldLayoutId id="2147483689" r:id="rId2"/>
    <p:sldLayoutId id="2147483690" r:id="rId3"/>
    <p:sldLayoutId id="2147483691" r:id="rId4"/>
    <p:sldLayoutId id="2147483692" r:id="rId5"/>
    <p:sldLayoutId id="2147483693" r:id="rId6"/>
    <p:sldLayoutId id="2147483699" r:id="rId7"/>
    <p:sldLayoutId id="2147483694" r:id="rId8"/>
    <p:sldLayoutId id="2147483695" r:id="rId9"/>
    <p:sldLayoutId id="2147483696" r:id="rId10"/>
    <p:sldLayoutId id="2147483697" r:id="rId11"/>
    <p:sldLayoutId id="2147483698" r:id="rId12"/>
    <p:sldLayoutId id="2147483700" r:id="rId13"/>
  </p:sldLayoutIdLst>
  <p:hf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8.jpeg"/><Relationship Id="rId9" Type="http://schemas.openxmlformats.org/officeDocument/2006/relationships/image" Target="../media/image1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5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jpeg"/><Relationship Id="rId3" Type="http://schemas.openxmlformats.org/officeDocument/2006/relationships/image" Target="../media/image7.jpeg"/><Relationship Id="rId7" Type="http://schemas.openxmlformats.org/officeDocument/2006/relationships/image" Target="../media/image9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eg"/><Relationship Id="rId5" Type="http://schemas.openxmlformats.org/officeDocument/2006/relationships/image" Target="../media/image3.png"/><Relationship Id="rId4" Type="http://schemas.openxmlformats.org/officeDocument/2006/relationships/image" Target="../media/image8.jpeg"/><Relationship Id="rId9" Type="http://schemas.openxmlformats.org/officeDocument/2006/relationships/image" Target="../media/image1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tif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chart" Target="../charts/chart3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jpeg"/><Relationship Id="rId5" Type="http://schemas.openxmlformats.org/officeDocument/2006/relationships/image" Target="../media/image8.jpeg"/><Relationship Id="rId4" Type="http://schemas.openxmlformats.org/officeDocument/2006/relationships/image" Target="../media/image27.jpe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jpeg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7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8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9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0.xm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1.xml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2.xml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3.xml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4.xm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5.xml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6.xml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7.xml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8.xml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9.png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5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emf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5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1" name="Picture 15" descr="High%20School%20Kids%20in%20SwanSchool.jpg"/>
          <p:cNvPicPr>
            <a:picLocks noChangeAspect="1"/>
          </p:cNvPicPr>
          <p:nvPr/>
        </p:nvPicPr>
        <p:blipFill>
          <a:blip r:embed="rId3" cstate="print"/>
          <a:srcRect r="3680"/>
          <a:stretch>
            <a:fillRect/>
          </a:stretch>
        </p:blipFill>
        <p:spPr bwMode="auto">
          <a:xfrm>
            <a:off x="1828800" y="1714500"/>
            <a:ext cx="7086600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22"/>
          <p:cNvSpPr/>
          <p:nvPr/>
        </p:nvSpPr>
        <p:spPr bwMode="auto">
          <a:xfrm>
            <a:off x="6134100" y="266700"/>
            <a:ext cx="1295400" cy="12985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dirty="0">
              <a:latin typeface="Avenir 35 Light" pitchFamily="34" charset="0"/>
              <a:cs typeface="+mn-cs"/>
            </a:endParaRPr>
          </a:p>
        </p:txBody>
      </p:sp>
      <p:sp>
        <p:nvSpPr>
          <p:cNvPr id="3078" name="Rectangle 23"/>
          <p:cNvSpPr>
            <a:spLocks noChangeArrowheads="1"/>
          </p:cNvSpPr>
          <p:nvPr/>
        </p:nvSpPr>
        <p:spPr bwMode="auto">
          <a:xfrm>
            <a:off x="3238500" y="266700"/>
            <a:ext cx="1295400" cy="12985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US" dirty="0">
              <a:latin typeface="Avenir 35 Light" pitchFamily="34" charset="0"/>
              <a:cs typeface="+mn-cs"/>
            </a:endParaRPr>
          </a:p>
        </p:txBody>
      </p:sp>
      <p:sp>
        <p:nvSpPr>
          <p:cNvPr id="48134" name="Rectangle 24"/>
          <p:cNvSpPr>
            <a:spLocks noChangeArrowheads="1"/>
          </p:cNvSpPr>
          <p:nvPr/>
        </p:nvSpPr>
        <p:spPr bwMode="auto">
          <a:xfrm>
            <a:off x="4686300" y="266700"/>
            <a:ext cx="1295400" cy="1298575"/>
          </a:xfrm>
          <a:prstGeom prst="rect">
            <a:avLst/>
          </a:prstGeom>
          <a:solidFill>
            <a:srgbClr val="AC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48135" name="Rectangle 25"/>
          <p:cNvSpPr>
            <a:spLocks noChangeArrowheads="1"/>
          </p:cNvSpPr>
          <p:nvPr/>
        </p:nvSpPr>
        <p:spPr bwMode="auto">
          <a:xfrm>
            <a:off x="1798638" y="266700"/>
            <a:ext cx="1295400" cy="1298575"/>
          </a:xfrm>
          <a:prstGeom prst="rect">
            <a:avLst/>
          </a:prstGeom>
          <a:solidFill>
            <a:srgbClr val="AC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48136" name="Rectangle 26"/>
          <p:cNvSpPr>
            <a:spLocks noChangeArrowheads="1"/>
          </p:cNvSpPr>
          <p:nvPr/>
        </p:nvSpPr>
        <p:spPr bwMode="auto">
          <a:xfrm>
            <a:off x="7581900" y="266700"/>
            <a:ext cx="1295400" cy="1298575"/>
          </a:xfrm>
          <a:prstGeom prst="rect">
            <a:avLst/>
          </a:prstGeom>
          <a:solidFill>
            <a:srgbClr val="AC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3083" name="Text Box 37"/>
          <p:cNvSpPr txBox="1">
            <a:spLocks noChangeArrowheads="1"/>
          </p:cNvSpPr>
          <p:nvPr/>
        </p:nvSpPr>
        <p:spPr bwMode="auto">
          <a:xfrm>
            <a:off x="5295900" y="685800"/>
            <a:ext cx="35433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2000" b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4   November  2013</a:t>
            </a:r>
            <a:endParaRPr lang="en-US" sz="2000" b="0" baseline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venir 35 Light" pitchFamily="34" charset="0"/>
              <a:cs typeface="+mn-cs"/>
            </a:endParaRPr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6400800" y="990600"/>
            <a:ext cx="2438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16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 </a:t>
            </a:r>
            <a:endParaRPr lang="en-US" sz="1400" dirty="0">
              <a:solidFill>
                <a:srgbClr val="7398DB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63" y="1714500"/>
            <a:ext cx="179863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venir LT 55 Roman" pitchFamily="2" charset="0"/>
                <a:cs typeface="+mn-cs"/>
              </a:rPr>
              <a:t>LEHIGHTON AREA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venir LT 55 Roman" pitchFamily="2" charset="0"/>
                <a:cs typeface="+mn-cs"/>
              </a:rPr>
              <a:t>SCHOOL DISTRICT</a:t>
            </a:r>
          </a:p>
        </p:txBody>
      </p:sp>
      <p:pic>
        <p:nvPicPr>
          <p:cNvPr id="48142" name="Picture 13" descr="Lehighton_Masco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" y="250825"/>
            <a:ext cx="1303338" cy="13144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sp>
        <p:nvSpPr>
          <p:cNvPr id="15" name="Rectangle 9"/>
          <p:cNvSpPr>
            <a:spLocks noChangeArrowheads="1"/>
          </p:cNvSpPr>
          <p:nvPr/>
        </p:nvSpPr>
        <p:spPr bwMode="auto">
          <a:xfrm rot="16200000">
            <a:off x="-2533649" y="2533651"/>
            <a:ext cx="6858000" cy="1790698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Questions ? To be Answered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2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Why do </a:t>
            </a:r>
            <a:r>
              <a:rPr lang="en-US" sz="2800" baseline="0" dirty="0" err="1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vs. Capitol Improvements?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is the Level of Renovation?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can LASD afford?  (Millage increase)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Grade Alignment?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Does LASD Close any Buildings?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ext Box 32"/>
          <p:cNvSpPr txBox="1">
            <a:spLocks noChangeArrowheads="1"/>
          </p:cNvSpPr>
          <p:nvPr/>
        </p:nvSpPr>
        <p:spPr bwMode="auto">
          <a:xfrm>
            <a:off x="685800" y="1524000"/>
            <a:ext cx="8229600" cy="4933658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800" baseline="0" dirty="0" smtClean="0"/>
              <a:t>2008</a:t>
            </a:r>
            <a:r>
              <a:rPr lang="en-US" sz="2000" baseline="0" dirty="0" smtClean="0"/>
              <a:t>	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•</a:t>
            </a: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	Land Use 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Study</a:t>
            </a:r>
            <a:endParaRPr lang="en-US" sz="2000" b="0" baseline="0" dirty="0">
              <a:solidFill>
                <a:schemeClr val="bg1">
                  <a:lumMod val="95000"/>
                </a:schemeClr>
              </a:solidFill>
            </a:endParaRP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	• 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	District-Wide </a:t>
            </a: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Feasibility 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Study</a:t>
            </a: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endParaRPr lang="en-US" sz="1000" b="0" baseline="0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800" baseline="0" dirty="0" smtClean="0">
                <a:solidFill>
                  <a:srgbClr val="000000"/>
                </a:solidFill>
              </a:rPr>
              <a:t>2009 </a:t>
            </a:r>
            <a:r>
              <a:rPr lang="en-US" sz="2000" baseline="0" dirty="0" smtClean="0"/>
              <a:t>	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• </a:t>
            </a: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	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Hot </a:t>
            </a: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water heater replacement at M.S</a:t>
            </a:r>
            <a:r>
              <a:rPr lang="en-US" sz="2000" baseline="0" dirty="0" smtClean="0">
                <a:solidFill>
                  <a:schemeClr val="bg1">
                    <a:lumMod val="95000"/>
                  </a:schemeClr>
                </a:solidFill>
              </a:rPr>
              <a:t>.</a:t>
            </a: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endParaRPr lang="en-US" sz="1000" baseline="0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800" baseline="0" dirty="0" smtClean="0"/>
              <a:t>2010</a:t>
            </a:r>
            <a:r>
              <a:rPr lang="en-US" sz="2000" baseline="0" dirty="0" smtClean="0"/>
              <a:t>	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•	H.S</a:t>
            </a: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. – Exterior Wall Masonry Repairs</a:t>
            </a: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	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•	East </a:t>
            </a:r>
            <a:r>
              <a:rPr lang="en-US" sz="2000" b="0" baseline="0" dirty="0">
                <a:solidFill>
                  <a:schemeClr val="bg1">
                    <a:lumMod val="95000"/>
                  </a:schemeClr>
                </a:solidFill>
              </a:rPr>
              <a:t>Penn E.S. – Carpet 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Replacement</a:t>
            </a: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	•	2 Feasibility Study Presentations</a:t>
            </a: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endParaRPr lang="en-US" sz="1000" b="0" baseline="0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800" baseline="0" dirty="0" smtClean="0">
                <a:solidFill>
                  <a:srgbClr val="000000"/>
                </a:solidFill>
              </a:rPr>
              <a:t>2011 </a:t>
            </a:r>
            <a:r>
              <a:rPr lang="en-US" sz="2000" baseline="0" dirty="0" smtClean="0"/>
              <a:t>	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•	5 Building Task Force Committee Meetings</a:t>
            </a:r>
          </a:p>
          <a:p>
            <a:pPr marL="457200" indent="-457200"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		•	4 Middle School Options Presentations</a:t>
            </a:r>
          </a:p>
          <a:p>
            <a:pPr marL="457200" indent="-457200" algn="l">
              <a:lnSpc>
                <a:spcPct val="130000"/>
              </a:lnSpc>
              <a:tabLst>
                <a:tab pos="1774825" algn="l"/>
                <a:tab pos="21748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		•	4 Community Meetings</a:t>
            </a:r>
            <a:endParaRPr lang="en-US" sz="1600" b="0" baseline="0" dirty="0">
              <a:solidFill>
                <a:schemeClr val="bg1">
                  <a:lumMod val="95000"/>
                </a:schemeClr>
              </a:solidFill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Timeline of Presentations 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3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Timeline of Presentations 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4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0" name="Text Box 32"/>
          <p:cNvSpPr txBox="1">
            <a:spLocks noChangeArrowheads="1"/>
          </p:cNvSpPr>
          <p:nvPr/>
        </p:nvSpPr>
        <p:spPr bwMode="auto">
          <a:xfrm>
            <a:off x="2514600" y="1668245"/>
            <a:ext cx="6629400" cy="4278094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-117475">
              <a:lnSpc>
                <a:spcPct val="170000"/>
              </a:lnSpc>
              <a:buFont typeface="Arial" pitchFamily="34" charset="0"/>
              <a:buChar char="•"/>
              <a:tabLst>
                <a:tab pos="26320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  </a:t>
            </a:r>
            <a:r>
              <a:rPr lang="en-US" sz="2000" b="0" baseline="0" dirty="0" err="1" smtClean="0">
                <a:solidFill>
                  <a:schemeClr val="bg1">
                    <a:lumMod val="95000"/>
                  </a:schemeClr>
                </a:solidFill>
              </a:rPr>
              <a:t>PlanCon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Submission</a:t>
            </a:r>
          </a:p>
          <a:p>
            <a:pPr algn="l" defTabSz="-117475">
              <a:lnSpc>
                <a:spcPct val="170000"/>
              </a:lnSpc>
              <a:buFont typeface="Arial" pitchFamily="34" charset="0"/>
              <a:buChar char="•"/>
              <a:tabLst>
                <a:tab pos="26320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  Proceed with Design of 2 E.S. Projects</a:t>
            </a:r>
          </a:p>
          <a:p>
            <a:pPr algn="l">
              <a:lnSpc>
                <a:spcPct val="170000"/>
              </a:lnSpc>
              <a:buFont typeface="Arial" pitchFamily="34" charset="0"/>
              <a:buChar char="•"/>
              <a:tabLst>
                <a:tab pos="2289175" algn="r"/>
                <a:tab pos="2632075" algn="l"/>
              </a:tabLst>
              <a:defRPr/>
            </a:pPr>
            <a:r>
              <a:rPr lang="en-US" sz="2000" baseline="0" dirty="0" smtClean="0">
                <a:solidFill>
                  <a:schemeClr val="bg1">
                    <a:lumMod val="95000"/>
                  </a:schemeClr>
                </a:solidFill>
              </a:rPr>
              <a:t>	   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Award Site Proposals</a:t>
            </a:r>
          </a:p>
          <a:p>
            <a:pPr algn="l">
              <a:lnSpc>
                <a:spcPct val="170000"/>
              </a:lnSpc>
              <a:buFont typeface="Arial" pitchFamily="34" charset="0"/>
              <a:buChar char="•"/>
              <a:tabLst>
                <a:tab pos="2289175" algn="r"/>
                <a:tab pos="2632075" algn="l"/>
              </a:tabLst>
              <a:defRPr/>
            </a:pPr>
            <a:endParaRPr lang="en-US" sz="2000" b="0" baseline="0" dirty="0" smtClean="0">
              <a:solidFill>
                <a:schemeClr val="bg1">
                  <a:lumMod val="95000"/>
                </a:schemeClr>
              </a:solidFill>
            </a:endParaRPr>
          </a:p>
          <a:p>
            <a:pPr algn="l">
              <a:lnSpc>
                <a:spcPct val="170000"/>
              </a:lnSpc>
              <a:buFont typeface="Arial" pitchFamily="34" charset="0"/>
              <a:buChar char="•"/>
              <a:tabLst>
                <a:tab pos="2289175" algn="r"/>
                <a:tab pos="26320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  Application for ACE Grant</a:t>
            </a:r>
          </a:p>
          <a:p>
            <a:pPr algn="l">
              <a:lnSpc>
                <a:spcPct val="170000"/>
              </a:lnSpc>
              <a:buFont typeface="Arial" pitchFamily="34" charset="0"/>
              <a:buChar char="•"/>
              <a:tabLst>
                <a:tab pos="2289175" algn="r"/>
                <a:tab pos="26320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  Award of ACE Grant (Two for </a:t>
            </a:r>
            <a:r>
              <a:rPr lang="en-US" sz="2000" baseline="0" dirty="0" smtClean="0">
                <a:solidFill>
                  <a:schemeClr val="bg1">
                    <a:lumMod val="95000"/>
                  </a:schemeClr>
                </a:solidFill>
              </a:rPr>
              <a:t>$1,500,000 </a:t>
            </a: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total)</a:t>
            </a:r>
          </a:p>
          <a:p>
            <a:pPr algn="l">
              <a:lnSpc>
                <a:spcPct val="170000"/>
              </a:lnSpc>
              <a:buFont typeface="Arial" pitchFamily="34" charset="0"/>
              <a:buChar char="•"/>
              <a:tabLst>
                <a:tab pos="2289175" algn="r"/>
                <a:tab pos="26320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  Board Presentations</a:t>
            </a:r>
          </a:p>
          <a:p>
            <a:pPr algn="l">
              <a:lnSpc>
                <a:spcPct val="170000"/>
              </a:lnSpc>
              <a:buFont typeface="Arial" pitchFamily="34" charset="0"/>
              <a:buChar char="•"/>
              <a:tabLst>
                <a:tab pos="2289175" algn="r"/>
                <a:tab pos="2632075" algn="l"/>
              </a:tabLst>
              <a:defRPr/>
            </a:pPr>
            <a:r>
              <a:rPr lang="en-US" sz="2000" b="0" baseline="0" dirty="0" smtClean="0">
                <a:solidFill>
                  <a:schemeClr val="bg1">
                    <a:lumMod val="95000"/>
                  </a:schemeClr>
                </a:solidFill>
              </a:rPr>
              <a:t>   Grade Alignment Option Review</a:t>
            </a:r>
            <a:r>
              <a:rPr lang="en-US" sz="2000" baseline="0" dirty="0" smtClean="0"/>
              <a:t>	</a:t>
            </a:r>
            <a:r>
              <a:rPr lang="en-US" sz="2000" baseline="0" dirty="0"/>
              <a:t>	</a:t>
            </a:r>
            <a:endParaRPr lang="en-US" sz="1600" dirty="0"/>
          </a:p>
        </p:txBody>
      </p:sp>
      <p:sp>
        <p:nvSpPr>
          <p:cNvPr id="11" name="Text Box 32"/>
          <p:cNvSpPr txBox="1">
            <a:spLocks noChangeArrowheads="1"/>
          </p:cNvSpPr>
          <p:nvPr/>
        </p:nvSpPr>
        <p:spPr bwMode="auto">
          <a:xfrm>
            <a:off x="0" y="1524000"/>
            <a:ext cx="2362200" cy="2920992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 defTabSz="-117475">
              <a:lnSpc>
                <a:spcPct val="170000"/>
              </a:lnSpc>
              <a:tabLst>
                <a:tab pos="2632075" algn="l"/>
              </a:tabLst>
              <a:defRPr/>
            </a:pPr>
            <a:r>
              <a:rPr lang="en-US" sz="2800" baseline="0" dirty="0" smtClean="0"/>
              <a:t>       2012</a:t>
            </a:r>
          </a:p>
          <a:p>
            <a:pPr algn="l" defTabSz="-117475">
              <a:lnSpc>
                <a:spcPct val="170000"/>
              </a:lnSpc>
              <a:tabLst>
                <a:tab pos="2632075" algn="l"/>
              </a:tabLst>
              <a:defRPr/>
            </a:pPr>
            <a:endParaRPr lang="en-US" sz="2800" b="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 defTabSz="-117475">
              <a:lnSpc>
                <a:spcPct val="170000"/>
              </a:lnSpc>
              <a:tabLst>
                <a:tab pos="2632075" algn="l"/>
              </a:tabLst>
              <a:defRPr/>
            </a:pPr>
            <a:endParaRPr lang="en-US" sz="2800" b="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algn="l" defTabSz="-117475">
              <a:lnSpc>
                <a:spcPct val="170000"/>
              </a:lnSpc>
              <a:tabLst>
                <a:tab pos="2632075" algn="l"/>
              </a:tabLst>
              <a:defRPr/>
            </a:pPr>
            <a:r>
              <a:rPr lang="en-US" sz="2800" b="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    </a:t>
            </a:r>
            <a:r>
              <a:rPr lang="en-US" sz="2800" b="0" baseline="0" dirty="0" smtClean="0"/>
              <a:t>   </a:t>
            </a:r>
            <a:r>
              <a:rPr lang="en-US" sz="2800" baseline="0" dirty="0" smtClean="0"/>
              <a:t>2013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Project / Grant Timeline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5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r="6607"/>
          <a:stretch>
            <a:fillRect/>
          </a:stretch>
        </p:blipFill>
        <p:spPr bwMode="auto">
          <a:xfrm>
            <a:off x="1" y="1905000"/>
            <a:ext cx="9143999" cy="355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err="1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Process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6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 descr="render"/>
          <p:cNvPicPr>
            <a:picLocks noChangeAspect="1" noChangeArrowheads="1"/>
          </p:cNvPicPr>
          <p:nvPr/>
        </p:nvPicPr>
        <p:blipFill>
          <a:blip r:embed="rId4" cstate="print"/>
          <a:srcRect l="5000" t="17764" r="3334" b="14307"/>
          <a:stretch>
            <a:fillRect/>
          </a:stretch>
        </p:blipFill>
        <p:spPr bwMode="auto">
          <a:xfrm>
            <a:off x="114300" y="1676400"/>
            <a:ext cx="8868092" cy="5059726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18900000" algn="ctr" rotWithShape="0">
              <a:srgbClr val="808080"/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4173440" y="-4173438"/>
            <a:ext cx="797124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1524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err="1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Process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7</a:t>
            </a:fld>
            <a:endParaRPr 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1338381" y="797124"/>
            <a:ext cx="8262819" cy="184665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l"/>
            <a:r>
              <a:rPr lang="en-US" sz="2400" u="sng" baseline="0" dirty="0" err="1" smtClean="0">
                <a:solidFill>
                  <a:srgbClr val="1D3DA3"/>
                </a:solidFill>
                <a:latin typeface="+mn-lt"/>
              </a:rPr>
              <a:t>PlanCon</a:t>
            </a:r>
            <a:r>
              <a:rPr lang="en-US" sz="2400" u="sng" baseline="0" dirty="0" smtClean="0">
                <a:solidFill>
                  <a:srgbClr val="1D3DA3"/>
                </a:solidFill>
                <a:latin typeface="+mn-lt"/>
              </a:rPr>
              <a:t> Part A &amp; B</a:t>
            </a:r>
            <a:r>
              <a:rPr lang="en-US" sz="2400" baseline="0" dirty="0" smtClean="0">
                <a:solidFill>
                  <a:srgbClr val="1D3DA3"/>
                </a:solidFill>
                <a:latin typeface="+mn-lt"/>
              </a:rPr>
              <a:t>  -  Schematic Design</a:t>
            </a:r>
            <a:endParaRPr lang="en-US" sz="2400" u="sng" baseline="0" dirty="0" smtClean="0">
              <a:solidFill>
                <a:srgbClr val="1D3DA3"/>
              </a:solidFill>
              <a:latin typeface="+mn-lt"/>
            </a:endParaRPr>
          </a:p>
          <a:p>
            <a:pPr algn="l"/>
            <a:endParaRPr lang="en-US" sz="1000" baseline="0" dirty="0" smtClean="0">
              <a:latin typeface="+mn-lt"/>
            </a:endParaRP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Schematic Design Drawings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Room Schedule</a:t>
            </a:r>
            <a:endParaRPr lang="en-US" sz="2000" b="0" i="1" baseline="0" dirty="0" smtClean="0">
              <a:latin typeface="+mn-lt"/>
            </a:endParaRP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i="1" baseline="0" dirty="0" smtClean="0">
                <a:latin typeface="+mn-lt"/>
              </a:rPr>
              <a:t> </a:t>
            </a:r>
            <a:r>
              <a:rPr lang="en-US" sz="2000" b="0" baseline="0" dirty="0" smtClean="0">
                <a:latin typeface="+mn-lt"/>
              </a:rPr>
              <a:t>Schematic Estimate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Schematic Design Conference with PDE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338381" y="2667000"/>
            <a:ext cx="8262819" cy="1846659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l"/>
            <a:r>
              <a:rPr lang="en-US" sz="2400" u="sng" baseline="0" dirty="0" err="1" smtClean="0">
                <a:solidFill>
                  <a:srgbClr val="1D3DA3"/>
                </a:solidFill>
                <a:latin typeface="+mn-lt"/>
              </a:rPr>
              <a:t>PlanCon</a:t>
            </a:r>
            <a:r>
              <a:rPr lang="en-US" sz="2400" u="sng" baseline="0" dirty="0" smtClean="0">
                <a:solidFill>
                  <a:srgbClr val="1D3DA3"/>
                </a:solidFill>
                <a:latin typeface="+mn-lt"/>
              </a:rPr>
              <a:t> Part D &amp; E</a:t>
            </a:r>
            <a:r>
              <a:rPr lang="en-US" sz="2400" baseline="0" dirty="0" smtClean="0">
                <a:solidFill>
                  <a:srgbClr val="1D3DA3"/>
                </a:solidFill>
                <a:latin typeface="+mn-lt"/>
              </a:rPr>
              <a:t>  -  Design Development</a:t>
            </a:r>
            <a:endParaRPr lang="en-US" sz="2400" u="sng" baseline="0" dirty="0" smtClean="0">
              <a:solidFill>
                <a:srgbClr val="1D3DA3"/>
              </a:solidFill>
              <a:latin typeface="+mn-lt"/>
            </a:endParaRPr>
          </a:p>
          <a:p>
            <a:pPr marL="914400" indent="-119063" algn="l"/>
            <a:endParaRPr lang="en-US" sz="1000" baseline="0" dirty="0" smtClean="0">
              <a:latin typeface="+mn-lt"/>
            </a:endParaRP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Design Development Drawings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Outline Specifications for Building Systems</a:t>
            </a:r>
            <a:endParaRPr lang="en-US" sz="2000" b="0" i="1" baseline="0" dirty="0" smtClean="0">
              <a:latin typeface="+mn-lt"/>
            </a:endParaRP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Design Development Estimate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Design Development Conference with PDE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38381" y="4610100"/>
            <a:ext cx="8262819" cy="2154436"/>
          </a:xfrm>
          <a:prstGeom prst="rect">
            <a:avLst/>
          </a:prstGeom>
          <a:noFill/>
          <a:scene3d>
            <a:camera prst="orthographicFront"/>
            <a:lightRig rig="threePt" dir="t"/>
          </a:scene3d>
          <a:sp3d>
            <a:bevelT/>
          </a:sp3d>
        </p:spPr>
        <p:txBody>
          <a:bodyPr wrap="square" rtlCol="0">
            <a:spAutoFit/>
          </a:bodyPr>
          <a:lstStyle/>
          <a:p>
            <a:pPr algn="l"/>
            <a:r>
              <a:rPr lang="en-US" sz="2400" u="sng" baseline="0" dirty="0" err="1" smtClean="0">
                <a:solidFill>
                  <a:srgbClr val="1D3DA3"/>
                </a:solidFill>
                <a:latin typeface="+mn-lt"/>
              </a:rPr>
              <a:t>PlanCon</a:t>
            </a:r>
            <a:r>
              <a:rPr lang="en-US" sz="2400" u="sng" baseline="0" dirty="0" smtClean="0">
                <a:solidFill>
                  <a:srgbClr val="1D3DA3"/>
                </a:solidFill>
                <a:latin typeface="+mn-lt"/>
              </a:rPr>
              <a:t> Part F &amp; G</a:t>
            </a:r>
            <a:r>
              <a:rPr lang="en-US" sz="2400" baseline="0" dirty="0" smtClean="0">
                <a:solidFill>
                  <a:srgbClr val="1D3DA3"/>
                </a:solidFill>
                <a:latin typeface="+mn-lt"/>
              </a:rPr>
              <a:t>  -  Construction Documents</a:t>
            </a:r>
            <a:endParaRPr lang="en-US" sz="2400" u="sng" baseline="0" dirty="0" smtClean="0">
              <a:solidFill>
                <a:srgbClr val="1D3DA3"/>
              </a:solidFill>
              <a:latin typeface="+mn-lt"/>
            </a:endParaRPr>
          </a:p>
          <a:p>
            <a:pPr algn="l"/>
            <a:endParaRPr lang="en-US" sz="1000" u="sng" baseline="0" dirty="0" smtClean="0">
              <a:latin typeface="+mn-lt"/>
            </a:endParaRP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Construction Document Drawings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Construction Specifications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Agency Approvals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baseline="0" dirty="0" smtClean="0">
                <a:latin typeface="+mn-lt"/>
              </a:rPr>
              <a:t> Detailed Cost Breakdown based on Bids</a:t>
            </a:r>
          </a:p>
          <a:p>
            <a:pPr marL="914400" indent="-119063" algn="l">
              <a:buFont typeface="Arial" pitchFamily="34" charset="0"/>
              <a:buChar char="•"/>
            </a:pPr>
            <a:r>
              <a:rPr lang="en-US" sz="2000" b="0" i="1" baseline="0" dirty="0" smtClean="0">
                <a:latin typeface="+mn-lt"/>
              </a:rPr>
              <a:t> </a:t>
            </a:r>
            <a:r>
              <a:rPr lang="en-US" sz="2000" b="0" baseline="0" dirty="0" smtClean="0">
                <a:latin typeface="+mn-lt"/>
              </a:rPr>
              <a:t>Total Contract Awards</a:t>
            </a:r>
            <a:endParaRPr lang="en-US" sz="2000" b="0" i="1" baseline="0" dirty="0" smtClean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Questions ? To be Answered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8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Why do </a:t>
            </a:r>
            <a:r>
              <a:rPr lang="en-US" sz="2800" baseline="0" dirty="0" err="1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vs. Capitol Improvements?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is the Level of Renovation?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can LASD afford?  (Millage increase)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Grade Alignment?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Does LASD Close any Buildings?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9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en-US" sz="2800" baseline="0" dirty="0" smtClean="0">
                <a:solidFill>
                  <a:srgbClr val="AC0000"/>
                </a:solidFill>
                <a:latin typeface="+mn-lt"/>
              </a:rPr>
              <a:t>Why – </a:t>
            </a: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Improvements for District Buildings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en-US" sz="2800" baseline="0" dirty="0" smtClean="0">
                <a:solidFill>
                  <a:srgbClr val="AC0000"/>
                </a:solidFill>
                <a:latin typeface="+mn-lt"/>
              </a:rPr>
              <a:t>How – </a:t>
            </a: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Enrollment &amp; Status Quo Options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en-US" sz="2800" baseline="0" dirty="0" smtClean="0">
                <a:solidFill>
                  <a:srgbClr val="AC0000"/>
                </a:solidFill>
                <a:latin typeface="+mn-lt"/>
              </a:rPr>
              <a:t>What – </a:t>
            </a: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Master Plan Options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en-US" sz="2800" baseline="0" dirty="0" smtClean="0">
                <a:solidFill>
                  <a:srgbClr val="AC0000"/>
                </a:solidFill>
                <a:latin typeface="+mn-lt"/>
              </a:rPr>
              <a:t>Why – </a:t>
            </a: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Improvements for District Buildings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How – Enrollment &amp; Status Quo Options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– Master Plan Options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0" y="-3809999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11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57200" y="1841480"/>
            <a:ext cx="868680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		  Are Building Improvements needed</a:t>
            </a:r>
          </a:p>
          <a:p>
            <a:pPr algn="l"/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	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  <a:latin typeface="+mn-lt"/>
            </a:endParaRP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20+ Years since major renovations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Aging Building Systems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Inefficient Infrastructure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Future Technology Needs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Energy Conservation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Safety and Security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341" y="1762541"/>
            <a:ext cx="25468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baseline="0" dirty="0" smtClean="0">
                <a:solidFill>
                  <a:srgbClr val="AC0000"/>
                </a:solidFill>
                <a:latin typeface="+mn-lt"/>
              </a:rPr>
              <a:t>WHY?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pic>
        <p:nvPicPr>
          <p:cNvPr id="21" name="Picture 20" descr="T:\EI Assoc\Projects\LehightonAreaSD\7_Photos\Site Study\Lehighton Study\Mahoning ES\IMG_3451.JPG"/>
          <p:cNvPicPr>
            <a:picLocks noChangeAspect="1"/>
          </p:cNvPicPr>
          <p:nvPr/>
        </p:nvPicPr>
        <p:blipFill>
          <a:blip r:embed="rId4" cstate="print"/>
          <a:srcRect t="11111" b="5000"/>
          <a:stretch>
            <a:fillRect/>
          </a:stretch>
        </p:blipFill>
        <p:spPr bwMode="auto">
          <a:xfrm>
            <a:off x="5410200" y="4191000"/>
            <a:ext cx="3429000" cy="21464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6400800" y="990600"/>
            <a:ext cx="2438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16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 </a:t>
            </a:r>
            <a:endParaRPr lang="en-US" sz="1400" dirty="0">
              <a:solidFill>
                <a:srgbClr val="7398DB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5" name="Picture 14" descr="T:\EI Assoc\Projects\LehightonAreaSD\7_Photos\Site Study\Lehighton Study\East Penn ES\IMG_3485.JPG"/>
          <p:cNvPicPr>
            <a:picLocks noChangeAspect="1"/>
          </p:cNvPicPr>
          <p:nvPr/>
        </p:nvPicPr>
        <p:blipFill>
          <a:blip r:embed="rId3" cstate="print"/>
          <a:srcRect t="5556" b="10556"/>
          <a:stretch>
            <a:fillRect/>
          </a:stretch>
        </p:blipFill>
        <p:spPr bwMode="auto">
          <a:xfrm>
            <a:off x="385855" y="1841138"/>
            <a:ext cx="2560320" cy="1600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 descr="T:\EI Assoc\Projects\LehightonAreaSD\7_Photos\Site Study\Lehighton Study\Franklin ES\IMG_3512.JPG"/>
          <p:cNvPicPr>
            <a:picLocks noChangeAspect="1"/>
          </p:cNvPicPr>
          <p:nvPr/>
        </p:nvPicPr>
        <p:blipFill>
          <a:blip r:embed="rId4" cstate="print"/>
          <a:srcRect t="45000" b="7594"/>
          <a:stretch>
            <a:fillRect/>
          </a:stretch>
        </p:blipFill>
        <p:spPr bwMode="auto">
          <a:xfrm>
            <a:off x="6223097" y="1841138"/>
            <a:ext cx="2560320" cy="1596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EIA Logo" descr="EILOGO"/>
          <p:cNvPicPr>
            <a:picLocks noChangeAspect="1" noChangeArrowheads="1"/>
          </p:cNvPicPr>
          <p:nvPr/>
        </p:nvPicPr>
        <p:blipFill>
          <a:blip r:embed="rId5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385854" y="3430271"/>
            <a:ext cx="2560321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East Penn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sp>
        <p:nvSpPr>
          <p:cNvPr id="20" name="Text Box 23"/>
          <p:cNvSpPr txBox="1">
            <a:spLocks noChangeArrowheads="1"/>
          </p:cNvSpPr>
          <p:nvPr/>
        </p:nvSpPr>
        <p:spPr bwMode="auto">
          <a:xfrm>
            <a:off x="6223098" y="3468676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Franklin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pic>
        <p:nvPicPr>
          <p:cNvPr id="21" name="Picture 20" descr="T:\EI Assoc\Projects\LehightonAreaSD\7_Photos\Site Study\Lehighton Study\Mahoning ES\IMG_3451.JPG"/>
          <p:cNvPicPr>
            <a:picLocks noChangeAspect="1"/>
          </p:cNvPicPr>
          <p:nvPr/>
        </p:nvPicPr>
        <p:blipFill>
          <a:blip r:embed="rId6" cstate="print"/>
          <a:srcRect t="11111" b="5000"/>
          <a:stretch>
            <a:fillRect/>
          </a:stretch>
        </p:blipFill>
        <p:spPr bwMode="auto">
          <a:xfrm>
            <a:off x="3304635" y="1838442"/>
            <a:ext cx="2560320" cy="160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3304635" y="3430271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Mahoning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pic>
        <p:nvPicPr>
          <p:cNvPr id="24" name="Picture 23" descr="T:\EI Assoc\Projects\LehightonAreaSD\7_Photos\Site Study\Lehighton Study\Shull-David ES\IMG_3568.JPG"/>
          <p:cNvPicPr>
            <a:picLocks noChangeAspect="1"/>
          </p:cNvPicPr>
          <p:nvPr/>
        </p:nvPicPr>
        <p:blipFill>
          <a:blip r:embed="rId7" cstate="print"/>
          <a:srcRect t="16875" b="34313"/>
          <a:stretch>
            <a:fillRect/>
          </a:stretch>
        </p:blipFill>
        <p:spPr bwMode="auto">
          <a:xfrm>
            <a:off x="385855" y="4370559"/>
            <a:ext cx="2560320" cy="1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385855" y="5970758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Shull-David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pic>
        <p:nvPicPr>
          <p:cNvPr id="26" name="Picture 25" descr="T:\EI Assoc\Projects\LehightonAreaSD\7_Photos\Site Study\Lehighton Study\Middle School\IMG_3578.JPG"/>
          <p:cNvPicPr>
            <a:picLocks noChangeAspect="1"/>
          </p:cNvPicPr>
          <p:nvPr/>
        </p:nvPicPr>
        <p:blipFill>
          <a:blip r:embed="rId8" cstate="print"/>
          <a:srcRect l="3609" t="13889" b="5556"/>
          <a:stretch>
            <a:fillRect/>
          </a:stretch>
        </p:blipFill>
        <p:spPr bwMode="auto">
          <a:xfrm>
            <a:off x="3304635" y="4374131"/>
            <a:ext cx="2560320" cy="1596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3304636" y="5965001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Lehighton Area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Middle School</a:t>
            </a:r>
          </a:p>
        </p:txBody>
      </p:sp>
      <p:pic>
        <p:nvPicPr>
          <p:cNvPr id="29" name="Picture 28" descr="Lehighton Site Study Gary18Sep2008 045.jpg"/>
          <p:cNvPicPr>
            <a:picLocks noChangeAspect="1"/>
          </p:cNvPicPr>
          <p:nvPr/>
        </p:nvPicPr>
        <p:blipFill>
          <a:blip r:embed="rId9" cstate="print"/>
          <a:srcRect l="19965" t="26824" r="3800" b="8889"/>
          <a:stretch>
            <a:fillRect/>
          </a:stretch>
        </p:blipFill>
        <p:spPr>
          <a:xfrm>
            <a:off x="6261820" y="4355408"/>
            <a:ext cx="2560320" cy="16094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6274635" y="5970758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Lehighton Area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High School</a:t>
            </a:r>
          </a:p>
        </p:txBody>
      </p:sp>
      <p:sp>
        <p:nvSpPr>
          <p:cNvPr id="28" name="Slide Number Placeholder 3"/>
          <p:cNvSpPr txBox="1">
            <a:spLocks/>
          </p:cNvSpPr>
          <p:nvPr/>
        </p:nvSpPr>
        <p:spPr bwMode="auto">
          <a:xfrm>
            <a:off x="8496300" y="6534150"/>
            <a:ext cx="6477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12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26" name="Slide Number Placeholder 3"/>
          <p:cNvSpPr txBox="1">
            <a:spLocks/>
          </p:cNvSpPr>
          <p:nvPr/>
        </p:nvSpPr>
        <p:spPr>
          <a:xfrm>
            <a:off x="8610600" y="6478588"/>
            <a:ext cx="533400" cy="330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DA3A29EF-7309-44CC-9B5A-A95411BF7BC8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 algn="r">
                <a:defRPr/>
              </a:pPr>
              <a:t>13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pic>
        <p:nvPicPr>
          <p:cNvPr id="12292" name="Picture 35" descr="ES East Penn FP0.jpg"/>
          <p:cNvPicPr>
            <a:picLocks noChangeAspect="1"/>
          </p:cNvPicPr>
          <p:nvPr/>
        </p:nvPicPr>
        <p:blipFill>
          <a:blip r:embed="rId3"/>
          <a:srcRect l="21693" t="36024" r="11827" b="35236"/>
          <a:stretch>
            <a:fillRect/>
          </a:stretch>
        </p:blipFill>
        <p:spPr bwMode="auto">
          <a:xfrm>
            <a:off x="4762500" y="3810000"/>
            <a:ext cx="3619500" cy="2705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293" name="Picture 36" descr="ES East Penn FP.jpg"/>
          <p:cNvPicPr>
            <a:picLocks noChangeAspect="1"/>
          </p:cNvPicPr>
          <p:nvPr/>
        </p:nvPicPr>
        <p:blipFill>
          <a:blip r:embed="rId4"/>
          <a:srcRect l="17495" t="41112" r="16725" b="28935"/>
          <a:stretch>
            <a:fillRect/>
          </a:stretch>
        </p:blipFill>
        <p:spPr bwMode="auto">
          <a:xfrm>
            <a:off x="4762500" y="838200"/>
            <a:ext cx="3581400" cy="2819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4" name="Text Box 16"/>
          <p:cNvSpPr txBox="1">
            <a:spLocks noChangeArrowheads="1"/>
          </p:cNvSpPr>
          <p:nvPr/>
        </p:nvSpPr>
        <p:spPr bwMode="auto">
          <a:xfrm>
            <a:off x="6400800" y="4884738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Ground Floor Plan</a:t>
            </a:r>
          </a:p>
        </p:txBody>
      </p:sp>
      <p:sp>
        <p:nvSpPr>
          <p:cNvPr id="12295" name="Text Box 16"/>
          <p:cNvSpPr txBox="1">
            <a:spLocks noChangeArrowheads="1"/>
          </p:cNvSpPr>
          <p:nvPr/>
        </p:nvSpPr>
        <p:spPr bwMode="auto">
          <a:xfrm>
            <a:off x="6400800" y="1976438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First Floor Plan</a:t>
            </a:r>
          </a:p>
        </p:txBody>
      </p:sp>
      <p:sp>
        <p:nvSpPr>
          <p:cNvPr id="34" name="Text Box 118"/>
          <p:cNvSpPr txBox="1">
            <a:spLocks noChangeArrowheads="1"/>
          </p:cNvSpPr>
          <p:nvPr/>
        </p:nvSpPr>
        <p:spPr bwMode="auto">
          <a:xfrm>
            <a:off x="228600" y="838200"/>
            <a:ext cx="3886200" cy="1144929"/>
          </a:xfrm>
          <a:prstGeom prst="rect">
            <a:avLst/>
          </a:prstGeom>
          <a:solidFill>
            <a:schemeClr val="bg1"/>
          </a:solidFill>
          <a:ln w="22225">
            <a:solidFill>
              <a:srgbClr val="800000"/>
            </a:solidFill>
            <a:prstDash val="sysDot"/>
            <a:miter lim="800000"/>
            <a:headEnd/>
            <a:tailEnd/>
          </a:ln>
        </p:spPr>
        <p:txBody>
          <a:bodyPr wrap="square" lIns="182880" tIns="91440" bIns="91440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US" sz="1600" b="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0" baseline="0" dirty="0"/>
              <a:t>	</a:t>
            </a:r>
            <a:r>
              <a:rPr lang="en-US" sz="1600" baseline="0" dirty="0"/>
              <a:t>1954;  A&amp;A </a:t>
            </a:r>
            <a:r>
              <a:rPr lang="en-US" sz="1600" baseline="0" dirty="0" smtClean="0"/>
              <a:t>1991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Site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US" sz="1600" b="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0" baseline="0" dirty="0"/>
              <a:t>	</a:t>
            </a:r>
            <a:r>
              <a:rPr lang="en-US" sz="1600" baseline="0" dirty="0"/>
              <a:t>12.65 acres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Area:</a:t>
            </a:r>
            <a:r>
              <a:rPr lang="en-US" sz="1600" b="0" baseline="0" dirty="0"/>
              <a:t>	</a:t>
            </a:r>
            <a:r>
              <a:rPr lang="en-US" sz="1600" baseline="0" dirty="0"/>
              <a:t>24,270 </a:t>
            </a:r>
            <a:r>
              <a:rPr lang="en-US" sz="1600" baseline="0" dirty="0" smtClean="0"/>
              <a:t>SF</a:t>
            </a:r>
            <a:endParaRPr lang="en-US" sz="1600" baseline="0" dirty="0"/>
          </a:p>
        </p:txBody>
      </p:sp>
      <p:sp>
        <p:nvSpPr>
          <p:cNvPr id="12297" name="TextBox 9"/>
          <p:cNvSpPr txBox="1">
            <a:spLocks noChangeArrowheads="1"/>
          </p:cNvSpPr>
          <p:nvPr/>
        </p:nvSpPr>
        <p:spPr bwMode="auto">
          <a:xfrm>
            <a:off x="228600" y="2057400"/>
            <a:ext cx="4533900" cy="46474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1800" u="sng" baseline="0" dirty="0"/>
              <a:t>IMPROVEMENTS</a:t>
            </a:r>
          </a:p>
          <a:p>
            <a:pPr algn="l"/>
            <a:endParaRPr lang="en-US" sz="14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Mechanical, Electrical,</a:t>
            </a:r>
          </a:p>
          <a:p>
            <a:pPr algn="l">
              <a:lnSpc>
                <a:spcPct val="150000"/>
              </a:lnSpc>
            </a:pPr>
            <a:r>
              <a:rPr lang="en-US" sz="1600" b="0" baseline="0" dirty="0" smtClean="0"/>
              <a:t>     Lighting </a:t>
            </a:r>
            <a:r>
              <a:rPr lang="en-US" sz="1600" b="0" baseline="0" dirty="0"/>
              <a:t>&amp; Plumbing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Building Code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Accessibility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</a:t>
            </a:r>
            <a:r>
              <a:rPr lang="en-US" sz="1600" b="0" baseline="0" dirty="0" smtClean="0"/>
              <a:t>Upgrade Security Systems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Technology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Roof 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Refurbish Interior </a:t>
            </a:r>
            <a:r>
              <a:rPr lang="en-US" sz="1600" b="0" baseline="0" dirty="0" smtClean="0"/>
              <a:t>Finishes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Repair </a:t>
            </a:r>
            <a:r>
              <a:rPr lang="en-US" sz="1600" b="0" baseline="0" dirty="0"/>
              <a:t>Paving and Sidewalks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Site Drainage &amp; Lighting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Safety </a:t>
            </a:r>
            <a:r>
              <a:rPr lang="en-US" sz="1600" b="0" baseline="0" dirty="0"/>
              <a:t>at Play </a:t>
            </a:r>
            <a:r>
              <a:rPr lang="en-US" sz="1600" b="0" baseline="0" dirty="0" smtClean="0"/>
              <a:t>Areas &amp; Security Fencing</a:t>
            </a:r>
            <a:endParaRPr lang="en-US" sz="1600" b="0" baseline="0" dirty="0"/>
          </a:p>
        </p:txBody>
      </p:sp>
      <p:sp>
        <p:nvSpPr>
          <p:cNvPr id="11" name="TextBox 10"/>
          <p:cNvSpPr txBox="1"/>
          <p:nvPr/>
        </p:nvSpPr>
        <p:spPr>
          <a:xfrm>
            <a:off x="152400" y="762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East Penn Elementary School (K-4)</a:t>
            </a:r>
            <a:endParaRPr lang="en-US" sz="1800" baseline="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52400" y="762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Franklin Elementary School  (K-4)</a:t>
            </a:r>
            <a:endParaRPr lang="en-US" sz="1800" baseline="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26" name="Slide Number Placeholder 3"/>
          <p:cNvSpPr txBox="1">
            <a:spLocks/>
          </p:cNvSpPr>
          <p:nvPr/>
        </p:nvSpPr>
        <p:spPr>
          <a:xfrm>
            <a:off x="8648700" y="6478588"/>
            <a:ext cx="495300" cy="330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39EFCA90-B036-4C2D-BF7E-C8D81A108631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 algn="r">
                <a:defRPr/>
              </a:pPr>
              <a:t>14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41" name="Text Box 118"/>
          <p:cNvSpPr txBox="1">
            <a:spLocks noChangeArrowheads="1"/>
          </p:cNvSpPr>
          <p:nvPr/>
        </p:nvSpPr>
        <p:spPr bwMode="auto">
          <a:xfrm>
            <a:off x="190500" y="838200"/>
            <a:ext cx="3619500" cy="1144929"/>
          </a:xfrm>
          <a:prstGeom prst="rect">
            <a:avLst/>
          </a:prstGeom>
          <a:solidFill>
            <a:schemeClr val="bg1"/>
          </a:solidFill>
          <a:ln w="22225">
            <a:solidFill>
              <a:srgbClr val="800000"/>
            </a:solidFill>
            <a:prstDash val="sysDot"/>
            <a:miter lim="800000"/>
            <a:headEnd/>
            <a:tailEnd/>
          </a:ln>
        </p:spPr>
        <p:txBody>
          <a:bodyPr wrap="square" lIns="182880" tIns="91440" bIns="91440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</a:t>
            </a:r>
            <a:r>
              <a:rPr lang="en-US" sz="1600" b="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0" baseline="0" dirty="0"/>
              <a:t>	</a:t>
            </a:r>
            <a:r>
              <a:rPr lang="en-US" sz="1600" baseline="0" dirty="0"/>
              <a:t>1954;  A&amp;A 1992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Site:</a:t>
            </a:r>
            <a:r>
              <a:rPr lang="en-US" sz="1600" b="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</a:t>
            </a:r>
            <a:r>
              <a:rPr lang="en-US" sz="1600" b="0" baseline="0" dirty="0"/>
              <a:t>	</a:t>
            </a:r>
            <a:r>
              <a:rPr lang="en-US" sz="1600" baseline="0" dirty="0"/>
              <a:t>25.5 acres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Area:</a:t>
            </a:r>
            <a:r>
              <a:rPr lang="en-US" sz="1600" b="0" baseline="0" dirty="0"/>
              <a:t>	</a:t>
            </a:r>
            <a:r>
              <a:rPr lang="en-US" sz="1600" baseline="0" dirty="0"/>
              <a:t>39,915 </a:t>
            </a:r>
            <a:r>
              <a:rPr lang="en-US" sz="1600" baseline="0" dirty="0" smtClean="0"/>
              <a:t>SF</a:t>
            </a:r>
            <a:endParaRPr lang="en-US" sz="1600" baseline="0" dirty="0"/>
          </a:p>
        </p:txBody>
      </p:sp>
      <p:pic>
        <p:nvPicPr>
          <p:cNvPr id="13317" name="Picture 11" descr="ES Franklin FP1.jpg"/>
          <p:cNvPicPr>
            <a:picLocks noChangeAspect="1"/>
          </p:cNvPicPr>
          <p:nvPr/>
        </p:nvPicPr>
        <p:blipFill>
          <a:blip r:embed="rId3"/>
          <a:srcRect l="35689" t="15042" r="15324" b="24445"/>
          <a:stretch>
            <a:fillRect/>
          </a:stretch>
        </p:blipFill>
        <p:spPr bwMode="auto">
          <a:xfrm>
            <a:off x="6438900" y="869950"/>
            <a:ext cx="26670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12" descr="ES Franklin FP0.jpg"/>
          <p:cNvPicPr>
            <a:picLocks noChangeAspect="1"/>
          </p:cNvPicPr>
          <p:nvPr/>
        </p:nvPicPr>
        <p:blipFill>
          <a:blip r:embed="rId4"/>
          <a:srcRect l="35970" t="15042" r="16444" b="24445"/>
          <a:stretch>
            <a:fillRect/>
          </a:stretch>
        </p:blipFill>
        <p:spPr bwMode="auto">
          <a:xfrm>
            <a:off x="3848100" y="869950"/>
            <a:ext cx="2590800" cy="569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9" name="Text Box 16"/>
          <p:cNvSpPr txBox="1">
            <a:spLocks noChangeArrowheads="1"/>
          </p:cNvSpPr>
          <p:nvPr/>
        </p:nvSpPr>
        <p:spPr bwMode="auto">
          <a:xfrm>
            <a:off x="3771900" y="869950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Ground Floor Plan</a:t>
            </a:r>
          </a:p>
        </p:txBody>
      </p:sp>
      <p:sp>
        <p:nvSpPr>
          <p:cNvPr id="13320" name="Text Box 16"/>
          <p:cNvSpPr txBox="1">
            <a:spLocks noChangeArrowheads="1"/>
          </p:cNvSpPr>
          <p:nvPr/>
        </p:nvSpPr>
        <p:spPr bwMode="auto">
          <a:xfrm>
            <a:off x="6343650" y="869950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First Floor Plan</a:t>
            </a:r>
          </a:p>
        </p:txBody>
      </p:sp>
      <p:sp>
        <p:nvSpPr>
          <p:cNvPr id="13321" name="TextBox 15"/>
          <p:cNvSpPr txBox="1">
            <a:spLocks noChangeArrowheads="1"/>
          </p:cNvSpPr>
          <p:nvPr/>
        </p:nvSpPr>
        <p:spPr bwMode="auto">
          <a:xfrm>
            <a:off x="228600" y="1994386"/>
            <a:ext cx="4343400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800" u="sng" baseline="0" dirty="0" smtClean="0"/>
              <a:t>IMPROVEMENTS</a:t>
            </a:r>
            <a:endParaRPr lang="en-US" sz="18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Mechanical, </a:t>
            </a:r>
            <a:r>
              <a:rPr lang="en-US" sz="1600" b="0" baseline="0" dirty="0" smtClean="0"/>
              <a:t>Electrical,</a:t>
            </a:r>
          </a:p>
          <a:p>
            <a:pPr algn="l">
              <a:lnSpc>
                <a:spcPct val="150000"/>
              </a:lnSpc>
            </a:pPr>
            <a:r>
              <a:rPr lang="en-US" sz="1600" b="0" baseline="0" dirty="0" smtClean="0"/>
              <a:t>     Lighting &amp; Plumbing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</a:t>
            </a:r>
            <a:r>
              <a:rPr lang="en-US" sz="1600" b="0" baseline="0" dirty="0"/>
              <a:t>Building Code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Accessibility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Security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Technology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Roof 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Refurbish Interior </a:t>
            </a:r>
            <a:r>
              <a:rPr lang="en-US" sz="1600" b="0" baseline="0" dirty="0" smtClean="0"/>
              <a:t>Finishes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Repair </a:t>
            </a:r>
            <a:r>
              <a:rPr lang="en-US" sz="1600" b="0" baseline="0" dirty="0"/>
              <a:t>Paving and Sidewalks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Improve Site </a:t>
            </a:r>
            <a:r>
              <a:rPr lang="en-US" sz="1600" b="0" baseline="0" dirty="0" smtClean="0"/>
              <a:t>Drainage &amp; Lighting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Safety </a:t>
            </a:r>
            <a:r>
              <a:rPr lang="en-US" sz="1600" b="0" baseline="0" dirty="0"/>
              <a:t>at Play </a:t>
            </a:r>
            <a:r>
              <a:rPr lang="en-US" sz="1600" b="0" baseline="0" dirty="0" smtClean="0"/>
              <a:t>Areas &amp; Security Fencing</a:t>
            </a:r>
            <a:endParaRPr lang="en-US" sz="1600" b="0" baseline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52400" y="762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Mahoning Elementary School  (K-4)</a:t>
            </a:r>
            <a:endParaRPr lang="en-US" sz="1800" baseline="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pic>
        <p:nvPicPr>
          <p:cNvPr id="14342" name="Picture 15" descr="ES Mahoning FP1.jpg"/>
          <p:cNvPicPr>
            <a:picLocks noChangeAspect="1"/>
          </p:cNvPicPr>
          <p:nvPr/>
        </p:nvPicPr>
        <p:blipFill>
          <a:blip r:embed="rId3"/>
          <a:srcRect l="29829" t="16655" r="25223" b="29675"/>
          <a:stretch>
            <a:fillRect/>
          </a:stretch>
        </p:blipFill>
        <p:spPr bwMode="auto">
          <a:xfrm>
            <a:off x="6618288" y="896937"/>
            <a:ext cx="2446337" cy="5051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345" name="Picture 18" descr="ES Mahoning FP0.jpg"/>
          <p:cNvPicPr>
            <a:picLocks noChangeAspect="1"/>
          </p:cNvPicPr>
          <p:nvPr/>
        </p:nvPicPr>
        <p:blipFill>
          <a:blip r:embed="rId4"/>
          <a:srcRect l="30386" t="16437" r="24138" b="29807"/>
          <a:stretch>
            <a:fillRect/>
          </a:stretch>
        </p:blipFill>
        <p:spPr bwMode="auto">
          <a:xfrm>
            <a:off x="4038600" y="896937"/>
            <a:ext cx="2476500" cy="5062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Slide Number Placeholder 3"/>
          <p:cNvSpPr txBox="1">
            <a:spLocks/>
          </p:cNvSpPr>
          <p:nvPr/>
        </p:nvSpPr>
        <p:spPr>
          <a:xfrm>
            <a:off x="8610600" y="6478588"/>
            <a:ext cx="533400" cy="330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27E72E2C-E0A0-4587-832C-F80050A6BF7B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 algn="r">
                <a:defRPr/>
              </a:pPr>
              <a:t>15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 Box 118"/>
          <p:cNvSpPr txBox="1">
            <a:spLocks noChangeArrowheads="1"/>
          </p:cNvSpPr>
          <p:nvPr/>
        </p:nvSpPr>
        <p:spPr bwMode="auto">
          <a:xfrm>
            <a:off x="228600" y="914400"/>
            <a:ext cx="3657600" cy="1111586"/>
          </a:xfrm>
          <a:prstGeom prst="rect">
            <a:avLst/>
          </a:prstGeom>
          <a:solidFill>
            <a:schemeClr val="bg1"/>
          </a:solidFill>
          <a:ln w="22225">
            <a:solidFill>
              <a:srgbClr val="800000"/>
            </a:solidFill>
            <a:prstDash val="sysDot"/>
            <a:miter lim="800000"/>
            <a:headEnd/>
            <a:tailEnd/>
          </a:ln>
        </p:spPr>
        <p:txBody>
          <a:bodyPr wrap="square" lIns="182880" tIns="91440" bIns="91440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sz="1600" baseline="0" dirty="0"/>
              <a:t>	1954;  A&amp;A 1991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Site: </a:t>
            </a:r>
            <a:r>
              <a:rPr lang="en-US" sz="1600" baseline="0" dirty="0"/>
              <a:t>	7.13 acres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Area:</a:t>
            </a:r>
            <a:r>
              <a:rPr lang="en-US" sz="1600" baseline="0" dirty="0"/>
              <a:t>	28,470 </a:t>
            </a:r>
            <a:r>
              <a:rPr lang="en-US" sz="1600" baseline="0" dirty="0" smtClean="0"/>
              <a:t>SF</a:t>
            </a:r>
            <a:endParaRPr lang="en-US" sz="1600" baseline="0" dirty="0"/>
          </a:p>
        </p:txBody>
      </p:sp>
      <p:sp>
        <p:nvSpPr>
          <p:cNvPr id="14343" name="Text Box 16"/>
          <p:cNvSpPr txBox="1">
            <a:spLocks noChangeArrowheads="1"/>
          </p:cNvSpPr>
          <p:nvPr/>
        </p:nvSpPr>
        <p:spPr bwMode="auto">
          <a:xfrm>
            <a:off x="4191000" y="908050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Ground Floor Plan</a:t>
            </a:r>
          </a:p>
        </p:txBody>
      </p:sp>
      <p:sp>
        <p:nvSpPr>
          <p:cNvPr id="14344" name="Text Box 16"/>
          <p:cNvSpPr txBox="1">
            <a:spLocks noChangeArrowheads="1"/>
          </p:cNvSpPr>
          <p:nvPr/>
        </p:nvSpPr>
        <p:spPr bwMode="auto">
          <a:xfrm>
            <a:off x="6858000" y="908050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First Floor Plan</a:t>
            </a:r>
          </a:p>
        </p:txBody>
      </p:sp>
      <p:sp>
        <p:nvSpPr>
          <p:cNvPr id="14346" name="TextBox 11"/>
          <p:cNvSpPr txBox="1">
            <a:spLocks noChangeArrowheads="1"/>
          </p:cNvSpPr>
          <p:nvPr/>
        </p:nvSpPr>
        <p:spPr bwMode="auto">
          <a:xfrm>
            <a:off x="228600" y="2133600"/>
            <a:ext cx="3962400" cy="457048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800" u="sng" baseline="0" dirty="0" smtClean="0"/>
              <a:t>IMPROVEMENTS</a:t>
            </a:r>
            <a:endParaRPr lang="en-US" sz="18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Mechanical, Electrical,</a:t>
            </a:r>
          </a:p>
          <a:p>
            <a:pPr algn="l">
              <a:lnSpc>
                <a:spcPct val="150000"/>
              </a:lnSpc>
            </a:pPr>
            <a:r>
              <a:rPr lang="en-US" sz="1600" b="0" baseline="0" dirty="0" smtClean="0"/>
              <a:t>     Lighting </a:t>
            </a:r>
            <a:r>
              <a:rPr lang="en-US" sz="1600" b="0" baseline="0" dirty="0"/>
              <a:t>&amp; Plumbing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Building Code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Accessibility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Security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Technology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Roof 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Refurbish Interior </a:t>
            </a:r>
            <a:r>
              <a:rPr lang="en-US" sz="1600" b="0" baseline="0" dirty="0" smtClean="0"/>
              <a:t>Finishes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Repair </a:t>
            </a:r>
            <a:r>
              <a:rPr lang="en-US" sz="1600" b="0" baseline="0" dirty="0"/>
              <a:t>Paving and Sidewalks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Improve Site </a:t>
            </a:r>
            <a:r>
              <a:rPr lang="en-US" sz="1600" b="0" baseline="0" dirty="0" smtClean="0"/>
              <a:t>Drainage &amp; Lighting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Safety </a:t>
            </a:r>
            <a:r>
              <a:rPr lang="en-US" sz="1600" b="0" baseline="0" dirty="0"/>
              <a:t>at Play </a:t>
            </a:r>
            <a:r>
              <a:rPr lang="en-US" sz="1600" b="0" baseline="0" dirty="0" smtClean="0"/>
              <a:t>Areas &amp; Security Fencing</a:t>
            </a:r>
            <a:endParaRPr lang="en-US" sz="1600" b="0" baseline="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15364" name="Picture 11" descr="ES Shull-David FP1.jpg"/>
          <p:cNvPicPr>
            <a:picLocks noChangeAspect="1"/>
          </p:cNvPicPr>
          <p:nvPr/>
        </p:nvPicPr>
        <p:blipFill>
          <a:blip r:embed="rId3"/>
          <a:srcRect l="36552" t="16964" r="22147" b="21111"/>
          <a:stretch>
            <a:fillRect/>
          </a:stretch>
        </p:blipFill>
        <p:spPr bwMode="auto">
          <a:xfrm>
            <a:off x="6773863" y="762000"/>
            <a:ext cx="2247900" cy="582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7" name="Picture 14" descr="ES Shull-David FP0.jpg"/>
          <p:cNvPicPr>
            <a:picLocks noChangeAspect="1"/>
          </p:cNvPicPr>
          <p:nvPr/>
        </p:nvPicPr>
        <p:blipFill>
          <a:blip r:embed="rId4"/>
          <a:srcRect l="35689" t="16762" r="23022" b="21111"/>
          <a:stretch>
            <a:fillRect/>
          </a:stretch>
        </p:blipFill>
        <p:spPr bwMode="auto">
          <a:xfrm>
            <a:off x="4335463" y="762000"/>
            <a:ext cx="2247900" cy="584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Text Box 118"/>
          <p:cNvSpPr txBox="1">
            <a:spLocks noChangeArrowheads="1"/>
          </p:cNvSpPr>
          <p:nvPr/>
        </p:nvSpPr>
        <p:spPr bwMode="auto">
          <a:xfrm>
            <a:off x="228600" y="762000"/>
            <a:ext cx="3733800" cy="1144929"/>
          </a:xfrm>
          <a:prstGeom prst="rect">
            <a:avLst/>
          </a:prstGeom>
          <a:solidFill>
            <a:schemeClr val="bg1"/>
          </a:solidFill>
          <a:ln w="22225">
            <a:solidFill>
              <a:srgbClr val="800000"/>
            </a:solidFill>
            <a:prstDash val="sysDot"/>
            <a:miter lim="800000"/>
            <a:headEnd/>
            <a:tailEnd/>
          </a:ln>
        </p:spPr>
        <p:txBody>
          <a:bodyPr wrap="square" lIns="182880" tIns="91440" rIns="182880" bIns="91440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sz="1600" baseline="0" dirty="0"/>
              <a:t>	1959;  A&amp;A 1993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Site: </a:t>
            </a:r>
            <a:r>
              <a:rPr lang="en-US" sz="1600" baseline="0" dirty="0"/>
              <a:t>	3.63 acres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Area:</a:t>
            </a:r>
            <a:r>
              <a:rPr lang="en-US" sz="1600" baseline="0" dirty="0"/>
              <a:t>	38,515 </a:t>
            </a:r>
            <a:r>
              <a:rPr lang="en-US" sz="1600" baseline="0" dirty="0" smtClean="0"/>
              <a:t>SF</a:t>
            </a:r>
            <a:endParaRPr lang="en-US" sz="1600" baseline="0" dirty="0"/>
          </a:p>
        </p:txBody>
      </p:sp>
      <p:sp>
        <p:nvSpPr>
          <p:cNvPr id="15365" name="Text Box 16"/>
          <p:cNvSpPr txBox="1">
            <a:spLocks noChangeArrowheads="1"/>
          </p:cNvSpPr>
          <p:nvPr/>
        </p:nvSpPr>
        <p:spPr bwMode="auto">
          <a:xfrm>
            <a:off x="4267200" y="742950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Ground Floor Plan</a:t>
            </a:r>
          </a:p>
        </p:txBody>
      </p:sp>
      <p:sp>
        <p:nvSpPr>
          <p:cNvPr id="15366" name="Text Box 16"/>
          <p:cNvSpPr txBox="1">
            <a:spLocks noChangeArrowheads="1"/>
          </p:cNvSpPr>
          <p:nvPr/>
        </p:nvSpPr>
        <p:spPr bwMode="auto">
          <a:xfrm>
            <a:off x="6751637" y="742950"/>
            <a:ext cx="24384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b="0" dirty="0">
                <a:solidFill>
                  <a:srgbClr val="800000"/>
                </a:solidFill>
              </a:rPr>
              <a:t>First Floor Plan</a:t>
            </a:r>
          </a:p>
        </p:txBody>
      </p:sp>
      <p:sp>
        <p:nvSpPr>
          <p:cNvPr id="26" name="Slide Number Placeholder 3"/>
          <p:cNvSpPr txBox="1">
            <a:spLocks/>
          </p:cNvSpPr>
          <p:nvPr/>
        </p:nvSpPr>
        <p:spPr>
          <a:xfrm>
            <a:off x="8610600" y="6478588"/>
            <a:ext cx="533400" cy="330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3ED14A9B-00C9-4CD4-A254-5E8858F479C4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 algn="r">
                <a:defRPr/>
              </a:pPr>
              <a:t>16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5369" name="TextBox 9"/>
          <p:cNvSpPr txBox="1">
            <a:spLocks noChangeArrowheads="1"/>
          </p:cNvSpPr>
          <p:nvPr/>
        </p:nvSpPr>
        <p:spPr bwMode="auto">
          <a:xfrm>
            <a:off x="228599" y="2057400"/>
            <a:ext cx="4106863" cy="47089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/>
            <a:r>
              <a:rPr lang="en-US" sz="2000" u="sng" baseline="0" dirty="0"/>
              <a:t>IMPROVEMENTS</a:t>
            </a:r>
          </a:p>
          <a:p>
            <a:pPr algn="l"/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Mechanical, Electrical,</a:t>
            </a:r>
          </a:p>
          <a:p>
            <a:pPr algn="l">
              <a:lnSpc>
                <a:spcPct val="150000"/>
              </a:lnSpc>
            </a:pPr>
            <a:r>
              <a:rPr lang="en-US" sz="1600" b="0" baseline="0" dirty="0" smtClean="0"/>
              <a:t>     Lighting </a:t>
            </a:r>
            <a:r>
              <a:rPr lang="en-US" sz="1600" b="0" baseline="0" dirty="0"/>
              <a:t>&amp; Plumbing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Building Code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Accessibility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Security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Technology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Roof 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Refurbish Interior </a:t>
            </a:r>
            <a:r>
              <a:rPr lang="en-US" sz="1600" b="0" baseline="0" dirty="0" smtClean="0"/>
              <a:t>Finishes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Repair Paving and Sidewalks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Improve Site </a:t>
            </a:r>
            <a:r>
              <a:rPr lang="en-US" sz="1600" b="0" baseline="0" dirty="0" smtClean="0"/>
              <a:t>Drainage &amp; Lighting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Safety </a:t>
            </a:r>
            <a:r>
              <a:rPr lang="en-US" sz="1600" b="0" baseline="0" dirty="0"/>
              <a:t>at Play </a:t>
            </a:r>
            <a:r>
              <a:rPr lang="en-US" sz="1600" b="0" baseline="0" dirty="0" smtClean="0"/>
              <a:t>Areas &amp; Security Fencing</a:t>
            </a:r>
            <a:endParaRPr lang="en-US" sz="1600" b="0" baseline="0" dirty="0"/>
          </a:p>
        </p:txBody>
      </p:sp>
      <p:sp>
        <p:nvSpPr>
          <p:cNvPr id="10" name="TextBox 9"/>
          <p:cNvSpPr txBox="1"/>
          <p:nvPr/>
        </p:nvSpPr>
        <p:spPr>
          <a:xfrm>
            <a:off x="152400" y="762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Shull-David Elementary School  (K-4)</a:t>
            </a:r>
            <a:endParaRPr lang="en-US" sz="1800" baseline="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94" name="Rectangle 26"/>
          <p:cNvSpPr>
            <a:spLocks noChangeArrowheads="1"/>
          </p:cNvSpPr>
          <p:nvPr/>
        </p:nvSpPr>
        <p:spPr bwMode="auto">
          <a:xfrm>
            <a:off x="7924800" y="3952875"/>
            <a:ext cx="1219200" cy="144780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16395" name="Rectangle 27"/>
          <p:cNvSpPr>
            <a:spLocks noChangeArrowheads="1"/>
          </p:cNvSpPr>
          <p:nvPr/>
        </p:nvSpPr>
        <p:spPr bwMode="auto">
          <a:xfrm>
            <a:off x="6303962" y="4633912"/>
            <a:ext cx="1620837" cy="571500"/>
          </a:xfrm>
          <a:prstGeom prst="rect">
            <a:avLst/>
          </a:prstGeom>
          <a:solidFill>
            <a:schemeClr val="bg1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14" name="Rectangle 13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16386" name="Picture 5" descr="MS FP1.jpg"/>
          <p:cNvPicPr>
            <a:picLocks noChangeAspect="1"/>
          </p:cNvPicPr>
          <p:nvPr/>
        </p:nvPicPr>
        <p:blipFill>
          <a:blip r:embed="rId3"/>
          <a:srcRect l="10966" t="-807" r="9033" b="17262"/>
          <a:stretch>
            <a:fillRect/>
          </a:stretch>
        </p:blipFill>
        <p:spPr bwMode="auto">
          <a:xfrm>
            <a:off x="3429000" y="969962"/>
            <a:ext cx="2879725" cy="5202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Slide Number Placeholder 3"/>
          <p:cNvSpPr txBox="1">
            <a:spLocks/>
          </p:cNvSpPr>
          <p:nvPr/>
        </p:nvSpPr>
        <p:spPr>
          <a:xfrm>
            <a:off x="8610600" y="6478588"/>
            <a:ext cx="533400" cy="330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8ACF05DD-877D-4AFE-B555-B812997F43C9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 algn="r">
                <a:defRPr/>
              </a:pPr>
              <a:t>17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0" name="Text Box 118"/>
          <p:cNvSpPr txBox="1">
            <a:spLocks noChangeArrowheads="1"/>
          </p:cNvSpPr>
          <p:nvPr/>
        </p:nvSpPr>
        <p:spPr bwMode="auto">
          <a:xfrm>
            <a:off x="228600" y="914400"/>
            <a:ext cx="3352800" cy="1144929"/>
          </a:xfrm>
          <a:prstGeom prst="rect">
            <a:avLst/>
          </a:prstGeom>
          <a:solidFill>
            <a:schemeClr val="bg1"/>
          </a:solidFill>
          <a:ln w="22225">
            <a:solidFill>
              <a:srgbClr val="800000"/>
            </a:solidFill>
            <a:prstDash val="sysDot"/>
            <a:miter lim="800000"/>
            <a:headEnd/>
            <a:tailEnd/>
          </a:ln>
        </p:spPr>
        <p:txBody>
          <a:bodyPr wrap="square" lIns="182880" tIns="91440" rIns="182880" bIns="91440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sz="1600" baseline="0" dirty="0"/>
              <a:t>	1964; </a:t>
            </a:r>
            <a:r>
              <a:rPr lang="en-US" sz="1600" baseline="0" dirty="0" smtClean="0"/>
              <a:t>1993</a:t>
            </a:r>
            <a:endParaRPr lang="en-US" sz="1600" baseline="0" dirty="0"/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Site: </a:t>
            </a:r>
            <a:r>
              <a:rPr lang="en-US" sz="1600" baseline="0" dirty="0"/>
              <a:t>	17 acres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Area:</a:t>
            </a:r>
            <a:r>
              <a:rPr lang="en-US" sz="1600" baseline="0" dirty="0"/>
              <a:t>	118,450 </a:t>
            </a:r>
            <a:r>
              <a:rPr lang="en-US" sz="1600" baseline="0" dirty="0" smtClean="0"/>
              <a:t>SF</a:t>
            </a:r>
            <a:endParaRPr lang="en-US" sz="1600" baseline="0" dirty="0"/>
          </a:p>
        </p:txBody>
      </p:sp>
      <p:pic>
        <p:nvPicPr>
          <p:cNvPr id="16390" name="Picture 4" descr="MS FP0.jpg"/>
          <p:cNvPicPr>
            <a:picLocks noChangeAspect="1"/>
          </p:cNvPicPr>
          <p:nvPr/>
        </p:nvPicPr>
        <p:blipFill>
          <a:blip r:embed="rId4"/>
          <a:srcRect l="8115" t="63155" r="10582" b="17265"/>
          <a:stretch>
            <a:fillRect/>
          </a:stretch>
        </p:blipFill>
        <p:spPr bwMode="auto">
          <a:xfrm>
            <a:off x="6216650" y="4953000"/>
            <a:ext cx="292735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1" name="Picture 6" descr="MS FP2.jpg"/>
          <p:cNvPicPr>
            <a:picLocks noChangeAspect="1"/>
          </p:cNvPicPr>
          <p:nvPr/>
        </p:nvPicPr>
        <p:blipFill>
          <a:blip r:embed="rId5"/>
          <a:srcRect l="10001" t="-694" r="11111" b="41948"/>
          <a:stretch>
            <a:fillRect/>
          </a:stretch>
        </p:blipFill>
        <p:spPr bwMode="auto">
          <a:xfrm>
            <a:off x="6303963" y="976312"/>
            <a:ext cx="2840037" cy="3657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2" name="Text Box 16"/>
          <p:cNvSpPr txBox="1">
            <a:spLocks noChangeArrowheads="1"/>
          </p:cNvSpPr>
          <p:nvPr/>
        </p:nvSpPr>
        <p:spPr bwMode="auto">
          <a:xfrm>
            <a:off x="3962400" y="968375"/>
            <a:ext cx="27051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AC0000"/>
                </a:solidFill>
                <a:latin typeface="Avenir LT 55 Roman" pitchFamily="2" charset="0"/>
              </a:rPr>
              <a:t>FIRST FLOOR</a:t>
            </a:r>
          </a:p>
        </p:txBody>
      </p:sp>
      <p:sp>
        <p:nvSpPr>
          <p:cNvPr id="16393" name="Text Box 16"/>
          <p:cNvSpPr txBox="1">
            <a:spLocks noChangeArrowheads="1"/>
          </p:cNvSpPr>
          <p:nvPr/>
        </p:nvSpPr>
        <p:spPr bwMode="auto">
          <a:xfrm>
            <a:off x="6699250" y="969962"/>
            <a:ext cx="27051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AC0000"/>
                </a:solidFill>
                <a:latin typeface="Avenir LT 55 Roman" pitchFamily="2" charset="0"/>
              </a:rPr>
              <a:t>SECOND FLOOR</a:t>
            </a:r>
          </a:p>
        </p:txBody>
      </p:sp>
      <p:sp>
        <p:nvSpPr>
          <p:cNvPr id="16397" name="TextBox 13"/>
          <p:cNvSpPr txBox="1">
            <a:spLocks noChangeArrowheads="1"/>
          </p:cNvSpPr>
          <p:nvPr/>
        </p:nvSpPr>
        <p:spPr bwMode="auto">
          <a:xfrm>
            <a:off x="152400" y="2118241"/>
            <a:ext cx="3581400" cy="4739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800" u="sng" baseline="0" dirty="0" smtClean="0"/>
              <a:t>IMPROVEMENTS</a:t>
            </a:r>
            <a:endParaRPr lang="en-US" sz="18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Mechanical, Electrical,</a:t>
            </a:r>
          </a:p>
          <a:p>
            <a:pPr algn="l">
              <a:lnSpc>
                <a:spcPct val="150000"/>
              </a:lnSpc>
            </a:pPr>
            <a:r>
              <a:rPr lang="en-US" sz="1600" b="0" baseline="0" dirty="0" smtClean="0"/>
              <a:t>     Lighting </a:t>
            </a:r>
            <a:r>
              <a:rPr lang="en-US" sz="1600" b="0" baseline="0" dirty="0"/>
              <a:t>&amp; Plumbing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Building Code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Accessibility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Security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Technology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Roof 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Window 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Refurbish Interior </a:t>
            </a:r>
            <a:r>
              <a:rPr lang="en-US" sz="1600" b="0" baseline="0" dirty="0" smtClean="0"/>
              <a:t>Finishes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Repair Paving and Sidewalks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Improve Site </a:t>
            </a:r>
            <a:r>
              <a:rPr lang="en-US" sz="1600" b="0" baseline="0" dirty="0" smtClean="0"/>
              <a:t>Drainage &amp; Lighting</a:t>
            </a:r>
            <a:endParaRPr lang="en-US" sz="1600" b="0" baseline="0" dirty="0"/>
          </a:p>
          <a:p>
            <a:endParaRPr lang="en-US" sz="1400" b="0" baseline="0" dirty="0"/>
          </a:p>
        </p:txBody>
      </p:sp>
      <p:sp>
        <p:nvSpPr>
          <p:cNvPr id="15" name="TextBox 14"/>
          <p:cNvSpPr txBox="1"/>
          <p:nvPr/>
        </p:nvSpPr>
        <p:spPr>
          <a:xfrm>
            <a:off x="152400" y="762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Lehighton Area Middle School  (5-8)</a:t>
            </a:r>
            <a:endParaRPr lang="en-US" sz="1800" baseline="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396" name="Text Box 16"/>
          <p:cNvSpPr txBox="1">
            <a:spLocks noChangeArrowheads="1"/>
          </p:cNvSpPr>
          <p:nvPr/>
        </p:nvSpPr>
        <p:spPr bwMode="auto">
          <a:xfrm>
            <a:off x="6819900" y="4953000"/>
            <a:ext cx="27051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AC0000"/>
                </a:solidFill>
                <a:latin typeface="Avenir LT 55 Roman" pitchFamily="2" charset="0"/>
              </a:rPr>
              <a:t>GROUND FLOOR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" y="76200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Lehighton Area High School  (9-12)</a:t>
            </a:r>
            <a:endParaRPr lang="en-US" sz="1800" baseline="0" dirty="0" smtClean="0">
              <a:solidFill>
                <a:schemeClr val="tx1">
                  <a:lumMod val="65000"/>
                  <a:lumOff val="35000"/>
                </a:schemeClr>
              </a:solidFill>
              <a:latin typeface="+mn-lt"/>
            </a:endParaRPr>
          </a:p>
        </p:txBody>
      </p:sp>
      <p:pic>
        <p:nvPicPr>
          <p:cNvPr id="17410" name="Picture 16" descr="HS FP2.jpg"/>
          <p:cNvPicPr>
            <a:picLocks noChangeAspect="1"/>
          </p:cNvPicPr>
          <p:nvPr/>
        </p:nvPicPr>
        <p:blipFill>
          <a:blip r:embed="rId3"/>
          <a:srcRect l="14890" t="23334" r="15324" b="31667"/>
          <a:stretch>
            <a:fillRect/>
          </a:stretch>
        </p:blipFill>
        <p:spPr bwMode="auto">
          <a:xfrm>
            <a:off x="5638800" y="2917825"/>
            <a:ext cx="3533775" cy="394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29" descr="HS FP1.jpg"/>
          <p:cNvPicPr>
            <a:picLocks noChangeAspect="1"/>
          </p:cNvPicPr>
          <p:nvPr/>
        </p:nvPicPr>
        <p:blipFill>
          <a:blip r:embed="rId4"/>
          <a:srcRect l="14199" t="20532" r="13519" b="31934"/>
          <a:stretch>
            <a:fillRect/>
          </a:stretch>
        </p:blipFill>
        <p:spPr bwMode="auto">
          <a:xfrm>
            <a:off x="3200400" y="723900"/>
            <a:ext cx="3619500" cy="4116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" name="Slide Number Placeholder 3"/>
          <p:cNvSpPr txBox="1">
            <a:spLocks/>
          </p:cNvSpPr>
          <p:nvPr/>
        </p:nvSpPr>
        <p:spPr>
          <a:xfrm>
            <a:off x="8610600" y="6478588"/>
            <a:ext cx="454025" cy="33020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59026D6B-224C-46A0-B151-20E517881368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>
                <a:defRPr/>
              </a:pPr>
              <a:t>18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415" name="Text Box 16"/>
          <p:cNvSpPr txBox="1">
            <a:spLocks noChangeArrowheads="1"/>
          </p:cNvSpPr>
          <p:nvPr/>
        </p:nvSpPr>
        <p:spPr bwMode="auto">
          <a:xfrm>
            <a:off x="3733800" y="698500"/>
            <a:ext cx="27051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AC0000"/>
                </a:solidFill>
                <a:latin typeface="Avenir LT 55 Roman" pitchFamily="2" charset="0"/>
              </a:rPr>
              <a:t>FIRST FLOOR</a:t>
            </a:r>
          </a:p>
        </p:txBody>
      </p:sp>
      <p:sp>
        <p:nvSpPr>
          <p:cNvPr id="14" name="Text Box 118"/>
          <p:cNvSpPr txBox="1">
            <a:spLocks noChangeArrowheads="1"/>
          </p:cNvSpPr>
          <p:nvPr/>
        </p:nvSpPr>
        <p:spPr bwMode="auto">
          <a:xfrm>
            <a:off x="228600" y="800313"/>
            <a:ext cx="3124200" cy="1061829"/>
          </a:xfrm>
          <a:prstGeom prst="rect">
            <a:avLst/>
          </a:prstGeom>
          <a:solidFill>
            <a:schemeClr val="bg1"/>
          </a:solidFill>
          <a:ln w="22225">
            <a:solidFill>
              <a:srgbClr val="800000"/>
            </a:solidFill>
            <a:prstDash val="sysDot"/>
            <a:miter lim="800000"/>
            <a:headEnd/>
            <a:tailEnd/>
          </a:ln>
        </p:spPr>
        <p:txBody>
          <a:bodyPr wrap="square" tIns="73152" bIns="27432">
            <a:spAutoFit/>
          </a:bodyPr>
          <a:lstStyle/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 smtClean="0">
                <a:solidFill>
                  <a:schemeClr val="tx1">
                    <a:lumMod val="75000"/>
                    <a:lumOff val="25000"/>
                  </a:schemeClr>
                </a:solidFill>
              </a:rPr>
              <a:t>Built</a:t>
            </a: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en-US" sz="1600" baseline="0" dirty="0"/>
              <a:t>	1992</a:t>
            </a:r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Site: </a:t>
            </a:r>
            <a:r>
              <a:rPr lang="en-US" sz="1600" baseline="0" dirty="0"/>
              <a:t>	91.52 acres</a:t>
            </a:r>
            <a:endParaRPr lang="en-US" sz="1600" b="0" baseline="0" dirty="0"/>
          </a:p>
          <a:p>
            <a:pPr algn="l">
              <a:lnSpc>
                <a:spcPct val="130000"/>
              </a:lnSpc>
              <a:spcBef>
                <a:spcPts val="0"/>
              </a:spcBef>
              <a:tabLst>
                <a:tab pos="1600200" algn="l"/>
              </a:tabLst>
              <a:defRPr/>
            </a:pPr>
            <a:r>
              <a:rPr lang="en-US" sz="1600" baseline="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Area:</a:t>
            </a:r>
            <a:r>
              <a:rPr lang="en-US" sz="1600" baseline="0" dirty="0"/>
              <a:t>	148,940 </a:t>
            </a:r>
            <a:r>
              <a:rPr lang="en-US" sz="1600" baseline="0" dirty="0" smtClean="0"/>
              <a:t>SF</a:t>
            </a:r>
            <a:endParaRPr lang="en-US" sz="1600" baseline="0" dirty="0"/>
          </a:p>
        </p:txBody>
      </p:sp>
      <p:pic>
        <p:nvPicPr>
          <p:cNvPr id="17418" name="Picture 15" descr="HS FP0.jpg"/>
          <p:cNvPicPr>
            <a:picLocks noChangeAspect="1"/>
          </p:cNvPicPr>
          <p:nvPr/>
        </p:nvPicPr>
        <p:blipFill>
          <a:blip r:embed="rId5"/>
          <a:srcRect l="13338" t="37077" r="43365" b="37868"/>
          <a:stretch>
            <a:fillRect/>
          </a:stretch>
        </p:blipFill>
        <p:spPr bwMode="auto">
          <a:xfrm>
            <a:off x="6723063" y="723900"/>
            <a:ext cx="2192337" cy="219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9" name="Text Box 16"/>
          <p:cNvSpPr txBox="1">
            <a:spLocks noChangeArrowheads="1"/>
          </p:cNvSpPr>
          <p:nvPr/>
        </p:nvSpPr>
        <p:spPr bwMode="auto">
          <a:xfrm>
            <a:off x="6545263" y="692150"/>
            <a:ext cx="27051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AC0000"/>
                </a:solidFill>
                <a:latin typeface="Avenir LT 55 Roman" pitchFamily="2" charset="0"/>
              </a:rPr>
              <a:t>GROUND FLOOR</a:t>
            </a:r>
          </a:p>
        </p:txBody>
      </p:sp>
      <p:pic>
        <p:nvPicPr>
          <p:cNvPr id="17420" name="Picture 12" descr="HS FP2.jpg"/>
          <p:cNvPicPr>
            <a:picLocks noChangeAspect="1"/>
          </p:cNvPicPr>
          <p:nvPr/>
        </p:nvPicPr>
        <p:blipFill>
          <a:blip r:embed="rId3"/>
          <a:srcRect l="14890" t="38741" r="15198" b="31667"/>
          <a:stretch>
            <a:fillRect/>
          </a:stretch>
        </p:blipFill>
        <p:spPr bwMode="auto">
          <a:xfrm>
            <a:off x="5638800" y="4229100"/>
            <a:ext cx="3540125" cy="2590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21" name="TextBox 17"/>
          <p:cNvSpPr txBox="1">
            <a:spLocks noChangeArrowheads="1"/>
          </p:cNvSpPr>
          <p:nvPr/>
        </p:nvSpPr>
        <p:spPr bwMode="auto">
          <a:xfrm>
            <a:off x="152400" y="1828800"/>
            <a:ext cx="3810000" cy="49398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l">
              <a:lnSpc>
                <a:spcPct val="150000"/>
              </a:lnSpc>
            </a:pPr>
            <a:r>
              <a:rPr lang="en-US" sz="1800" u="sng" baseline="0" dirty="0" smtClean="0"/>
              <a:t>IMPROVEMENTS</a:t>
            </a:r>
            <a:endParaRPr lang="en-US" sz="18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Mechanical, Electrical,</a:t>
            </a:r>
          </a:p>
          <a:p>
            <a:pPr algn="l">
              <a:lnSpc>
                <a:spcPct val="150000"/>
              </a:lnSpc>
            </a:pPr>
            <a:r>
              <a:rPr lang="en-US" sz="1600" b="0" baseline="0" dirty="0" smtClean="0"/>
              <a:t>      Lighting </a:t>
            </a:r>
            <a:r>
              <a:rPr lang="en-US" sz="1600" b="0" baseline="0" dirty="0"/>
              <a:t>&amp; Plumbing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Building Code 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</a:t>
            </a:r>
            <a:r>
              <a:rPr lang="en-US" sz="1600" b="0" baseline="0" dirty="0" smtClean="0"/>
              <a:t>Accessibility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Upgrade Security Systems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Technology </a:t>
            </a:r>
            <a:r>
              <a:rPr lang="en-US" sz="1600" b="0" baseline="0" dirty="0"/>
              <a:t>Upgrades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Roof </a:t>
            </a:r>
            <a:r>
              <a:rPr lang="en-US" sz="1600" b="0" baseline="0" dirty="0" smtClean="0"/>
              <a:t>Replacement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Exterior Panel replacement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Refurbish Interior </a:t>
            </a:r>
            <a:r>
              <a:rPr lang="en-US" sz="1600" b="0" baseline="0" dirty="0" smtClean="0"/>
              <a:t>Finishes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Repair </a:t>
            </a:r>
            <a:r>
              <a:rPr lang="en-US" sz="1600" b="0" baseline="0" dirty="0"/>
              <a:t>Paving and Sidewalks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/>
              <a:t>  Improve Site </a:t>
            </a:r>
            <a:r>
              <a:rPr lang="en-US" sz="1600" b="0" baseline="0" dirty="0" smtClean="0"/>
              <a:t>Drainage &amp; Drainage</a:t>
            </a:r>
            <a:endParaRPr lang="en-US" sz="1600" b="0" baseline="0" dirty="0"/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1600" b="0" baseline="0" dirty="0" smtClean="0"/>
              <a:t>  Increased </a:t>
            </a:r>
            <a:r>
              <a:rPr lang="en-US" sz="1600" b="0" baseline="0" dirty="0"/>
              <a:t>Security </a:t>
            </a:r>
            <a:r>
              <a:rPr lang="en-US" sz="1600" b="0" baseline="0" dirty="0" smtClean="0"/>
              <a:t>Fencing</a:t>
            </a:r>
            <a:endParaRPr lang="en-US" sz="1600" b="0" baseline="0" dirty="0"/>
          </a:p>
        </p:txBody>
      </p:sp>
      <p:sp>
        <p:nvSpPr>
          <p:cNvPr id="15" name="Slide Number Placeholder 3"/>
          <p:cNvSpPr txBox="1">
            <a:spLocks/>
          </p:cNvSpPr>
          <p:nvPr/>
        </p:nvSpPr>
        <p:spPr>
          <a:xfrm>
            <a:off x="8610600" y="6478588"/>
            <a:ext cx="533400" cy="330200"/>
          </a:xfrm>
          <a:prstGeom prst="rect">
            <a:avLst/>
          </a:prstGeom>
        </p:spPr>
        <p:txBody>
          <a:bodyPr/>
          <a:lstStyle/>
          <a:p>
            <a:pPr algn="r">
              <a:defRPr/>
            </a:pPr>
            <a:fld id="{7030D634-674B-49E5-8341-B37B615351A0}" type="slidenum">
              <a:rPr lang="en-US" sz="1400" b="0" baseline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</a:rPr>
              <a:pPr algn="r">
                <a:defRPr/>
              </a:pPr>
              <a:t>18</a:t>
            </a:fld>
            <a:endParaRPr lang="en-US" sz="1400" b="0" baseline="0" dirty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17416" name="Text Box 16"/>
          <p:cNvSpPr txBox="1">
            <a:spLocks noChangeArrowheads="1"/>
          </p:cNvSpPr>
          <p:nvPr/>
        </p:nvSpPr>
        <p:spPr bwMode="auto">
          <a:xfrm>
            <a:off x="6591300" y="2673350"/>
            <a:ext cx="2705100" cy="29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sz="2000" dirty="0">
                <a:solidFill>
                  <a:srgbClr val="AC0000"/>
                </a:solidFill>
                <a:latin typeface="Avenir LT 55 Roman" pitchFamily="2" charset="0"/>
              </a:rPr>
              <a:t>SECOND FLOOR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6400800" y="990600"/>
            <a:ext cx="2438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16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 </a:t>
            </a:r>
            <a:endParaRPr lang="en-US" sz="1400" dirty="0">
              <a:solidFill>
                <a:srgbClr val="7398DB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pic>
        <p:nvPicPr>
          <p:cNvPr id="15" name="Picture 14" descr="T:\EI Assoc\Projects\LehightonAreaSD\7_Photos\Site Study\Lehighton Study\East Penn ES\IMG_3485.JPG"/>
          <p:cNvPicPr>
            <a:picLocks noChangeAspect="1"/>
          </p:cNvPicPr>
          <p:nvPr/>
        </p:nvPicPr>
        <p:blipFill>
          <a:blip r:embed="rId3" cstate="print"/>
          <a:srcRect t="5556" b="10556"/>
          <a:stretch>
            <a:fillRect/>
          </a:stretch>
        </p:blipFill>
        <p:spPr bwMode="auto">
          <a:xfrm>
            <a:off x="385855" y="1841138"/>
            <a:ext cx="2560320" cy="16000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7" name="Picture 16" descr="T:\EI Assoc\Projects\LehightonAreaSD\7_Photos\Site Study\Lehighton Study\Franklin ES\IMG_3512.JPG"/>
          <p:cNvPicPr>
            <a:picLocks noChangeAspect="1"/>
          </p:cNvPicPr>
          <p:nvPr/>
        </p:nvPicPr>
        <p:blipFill>
          <a:blip r:embed="rId4" cstate="print"/>
          <a:srcRect t="45000" b="7594"/>
          <a:stretch>
            <a:fillRect/>
          </a:stretch>
        </p:blipFill>
        <p:spPr bwMode="auto">
          <a:xfrm>
            <a:off x="6223097" y="1841138"/>
            <a:ext cx="2560320" cy="15961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8" name="EIA Logo" descr="EILOGO"/>
          <p:cNvPicPr>
            <a:picLocks noChangeAspect="1" noChangeArrowheads="1"/>
          </p:cNvPicPr>
          <p:nvPr/>
        </p:nvPicPr>
        <p:blipFill>
          <a:blip r:embed="rId5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9" name="Text Box 23"/>
          <p:cNvSpPr txBox="1">
            <a:spLocks noChangeArrowheads="1"/>
          </p:cNvSpPr>
          <p:nvPr/>
        </p:nvSpPr>
        <p:spPr bwMode="auto">
          <a:xfrm>
            <a:off x="385854" y="3430271"/>
            <a:ext cx="2560321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East Penn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sp>
        <p:nvSpPr>
          <p:cNvPr id="20" name="Text Box 23"/>
          <p:cNvSpPr txBox="1">
            <a:spLocks noChangeArrowheads="1"/>
          </p:cNvSpPr>
          <p:nvPr/>
        </p:nvSpPr>
        <p:spPr bwMode="auto">
          <a:xfrm>
            <a:off x="6223098" y="3468676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Franklin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pic>
        <p:nvPicPr>
          <p:cNvPr id="21" name="Picture 20" descr="T:\EI Assoc\Projects\LehightonAreaSD\7_Photos\Site Study\Lehighton Study\Mahoning ES\IMG_3451.JPG"/>
          <p:cNvPicPr>
            <a:picLocks noChangeAspect="1"/>
          </p:cNvPicPr>
          <p:nvPr/>
        </p:nvPicPr>
        <p:blipFill>
          <a:blip r:embed="rId6" cstate="print"/>
          <a:srcRect t="11111" b="5000"/>
          <a:stretch>
            <a:fillRect/>
          </a:stretch>
        </p:blipFill>
        <p:spPr bwMode="auto">
          <a:xfrm>
            <a:off x="3304635" y="1838442"/>
            <a:ext cx="2560320" cy="16026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3304635" y="3430271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Mahoning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pic>
        <p:nvPicPr>
          <p:cNvPr id="24" name="Picture 23" descr="T:\EI Assoc\Projects\LehightonAreaSD\7_Photos\Site Study\Lehighton Study\Shull-David ES\IMG_3568.JPG"/>
          <p:cNvPicPr>
            <a:picLocks noChangeAspect="1"/>
          </p:cNvPicPr>
          <p:nvPr/>
        </p:nvPicPr>
        <p:blipFill>
          <a:blip r:embed="rId7" cstate="print"/>
          <a:srcRect t="16875" b="34313"/>
          <a:stretch>
            <a:fillRect/>
          </a:stretch>
        </p:blipFill>
        <p:spPr bwMode="auto">
          <a:xfrm>
            <a:off x="385855" y="4522959"/>
            <a:ext cx="2560320" cy="16001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385855" y="6123158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Shull-David 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Elementary School</a:t>
            </a:r>
          </a:p>
        </p:txBody>
      </p:sp>
      <p:pic>
        <p:nvPicPr>
          <p:cNvPr id="26" name="Picture 25" descr="T:\EI Assoc\Projects\LehightonAreaSD\7_Photos\Site Study\Lehighton Study\Middle School\IMG_3578.JPG"/>
          <p:cNvPicPr>
            <a:picLocks noChangeAspect="1"/>
          </p:cNvPicPr>
          <p:nvPr/>
        </p:nvPicPr>
        <p:blipFill>
          <a:blip r:embed="rId8" cstate="print"/>
          <a:srcRect l="3609" t="13889" b="5556"/>
          <a:stretch>
            <a:fillRect/>
          </a:stretch>
        </p:blipFill>
        <p:spPr bwMode="auto">
          <a:xfrm>
            <a:off x="3304635" y="4526531"/>
            <a:ext cx="2560320" cy="15966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7" name="Text Box 23"/>
          <p:cNvSpPr txBox="1">
            <a:spLocks noChangeArrowheads="1"/>
          </p:cNvSpPr>
          <p:nvPr/>
        </p:nvSpPr>
        <p:spPr bwMode="auto">
          <a:xfrm>
            <a:off x="3304636" y="6117401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Lehighton Area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Middle School</a:t>
            </a:r>
          </a:p>
        </p:txBody>
      </p:sp>
      <p:pic>
        <p:nvPicPr>
          <p:cNvPr id="29" name="Picture 28" descr="Lehighton Site Study Gary18Sep2008 045.jpg"/>
          <p:cNvPicPr>
            <a:picLocks noChangeAspect="1"/>
          </p:cNvPicPr>
          <p:nvPr/>
        </p:nvPicPr>
        <p:blipFill>
          <a:blip r:embed="rId9" cstate="print"/>
          <a:srcRect l="19965" t="26824" r="3800" b="8889"/>
          <a:stretch>
            <a:fillRect/>
          </a:stretch>
        </p:blipFill>
        <p:spPr>
          <a:xfrm>
            <a:off x="6261820" y="4507808"/>
            <a:ext cx="2560320" cy="160945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30" name="Text Box 23"/>
          <p:cNvSpPr txBox="1">
            <a:spLocks noChangeArrowheads="1"/>
          </p:cNvSpPr>
          <p:nvPr/>
        </p:nvSpPr>
        <p:spPr bwMode="auto">
          <a:xfrm>
            <a:off x="6274635" y="6123158"/>
            <a:ext cx="2560320" cy="6586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Lehighton Area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/>
              <a:t>High School</a:t>
            </a:r>
          </a:p>
        </p:txBody>
      </p:sp>
      <p:sp>
        <p:nvSpPr>
          <p:cNvPr id="28" name="Slide Number Placeholder 3"/>
          <p:cNvSpPr txBox="1">
            <a:spLocks/>
          </p:cNvSpPr>
          <p:nvPr/>
        </p:nvSpPr>
        <p:spPr bwMode="auto">
          <a:xfrm>
            <a:off x="8496300" y="6534150"/>
            <a:ext cx="647700" cy="323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4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19</a:t>
            </a:fld>
            <a:endParaRPr kumimoji="0" lang="en-US" sz="1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Full Renovations / No Additions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To Existing Buildings</a:t>
            </a:r>
          </a:p>
        </p:txBody>
      </p:sp>
      <p:sp>
        <p:nvSpPr>
          <p:cNvPr id="31" name="Text Box 23"/>
          <p:cNvSpPr txBox="1">
            <a:spLocks noChangeArrowheads="1"/>
          </p:cNvSpPr>
          <p:nvPr/>
        </p:nvSpPr>
        <p:spPr bwMode="auto">
          <a:xfrm>
            <a:off x="381000" y="1447800"/>
            <a:ext cx="256032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>
                <a:solidFill>
                  <a:srgbClr val="1D3DA3"/>
                </a:solidFill>
              </a:rPr>
              <a:t>$4,600,000</a:t>
            </a:r>
          </a:p>
        </p:txBody>
      </p:sp>
      <p:sp>
        <p:nvSpPr>
          <p:cNvPr id="33" name="Text Box 23"/>
          <p:cNvSpPr txBox="1">
            <a:spLocks noChangeArrowheads="1"/>
          </p:cNvSpPr>
          <p:nvPr/>
        </p:nvSpPr>
        <p:spPr bwMode="auto">
          <a:xfrm>
            <a:off x="3307079" y="1447800"/>
            <a:ext cx="256032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>
                <a:solidFill>
                  <a:srgbClr val="1D3DA3"/>
                </a:solidFill>
              </a:rPr>
              <a:t>$5,400,000</a:t>
            </a:r>
          </a:p>
        </p:txBody>
      </p:sp>
      <p:sp>
        <p:nvSpPr>
          <p:cNvPr id="34" name="Text Box 23"/>
          <p:cNvSpPr txBox="1">
            <a:spLocks noChangeArrowheads="1"/>
          </p:cNvSpPr>
          <p:nvPr/>
        </p:nvSpPr>
        <p:spPr bwMode="auto">
          <a:xfrm>
            <a:off x="381000" y="4114800"/>
            <a:ext cx="256032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>
                <a:solidFill>
                  <a:srgbClr val="1D3DA3"/>
                </a:solidFill>
              </a:rPr>
              <a:t>$ 5,500,000</a:t>
            </a:r>
          </a:p>
        </p:txBody>
      </p:sp>
      <p:sp>
        <p:nvSpPr>
          <p:cNvPr id="35" name="Text Box 23"/>
          <p:cNvSpPr txBox="1">
            <a:spLocks noChangeArrowheads="1"/>
          </p:cNvSpPr>
          <p:nvPr/>
        </p:nvSpPr>
        <p:spPr bwMode="auto">
          <a:xfrm>
            <a:off x="3307079" y="4114800"/>
            <a:ext cx="256032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>
                <a:solidFill>
                  <a:srgbClr val="1D3DA3"/>
                </a:solidFill>
              </a:rPr>
              <a:t>$15,700,000</a:t>
            </a:r>
          </a:p>
        </p:txBody>
      </p:sp>
      <p:sp>
        <p:nvSpPr>
          <p:cNvPr id="36" name="Text Box 23"/>
          <p:cNvSpPr txBox="1">
            <a:spLocks noChangeArrowheads="1"/>
          </p:cNvSpPr>
          <p:nvPr/>
        </p:nvSpPr>
        <p:spPr bwMode="auto">
          <a:xfrm>
            <a:off x="6202679" y="1447800"/>
            <a:ext cx="256032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>
                <a:solidFill>
                  <a:srgbClr val="1D3DA3"/>
                </a:solidFill>
              </a:rPr>
              <a:t>$6,400,000</a:t>
            </a:r>
          </a:p>
        </p:txBody>
      </p:sp>
      <p:sp>
        <p:nvSpPr>
          <p:cNvPr id="37" name="Text Box 23"/>
          <p:cNvSpPr txBox="1">
            <a:spLocks noChangeArrowheads="1"/>
          </p:cNvSpPr>
          <p:nvPr/>
        </p:nvSpPr>
        <p:spPr bwMode="auto">
          <a:xfrm>
            <a:off x="6202679" y="4114800"/>
            <a:ext cx="2560321" cy="4124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600" spc="-20" baseline="0" dirty="0" smtClean="0">
                <a:solidFill>
                  <a:srgbClr val="1D3DA3"/>
                </a:solidFill>
              </a:rPr>
              <a:t>$12,400,000</a:t>
            </a:r>
          </a:p>
        </p:txBody>
      </p:sp>
      <p:sp>
        <p:nvSpPr>
          <p:cNvPr id="38" name="Text Box 23"/>
          <p:cNvSpPr txBox="1">
            <a:spLocks noChangeArrowheads="1"/>
          </p:cNvSpPr>
          <p:nvPr/>
        </p:nvSpPr>
        <p:spPr bwMode="auto">
          <a:xfrm>
            <a:off x="7193279" y="457200"/>
            <a:ext cx="1645921" cy="904863"/>
          </a:xfrm>
          <a:prstGeom prst="rect">
            <a:avLst/>
          </a:prstGeom>
          <a:solidFill>
            <a:schemeClr val="bg1">
              <a:lumMod val="95000"/>
            </a:schemeClr>
          </a:solidFill>
          <a:ln w="9525">
            <a:noFill/>
            <a:miter lim="800000"/>
            <a:headEnd/>
            <a:tailEnd/>
          </a:ln>
          <a:effectLst>
            <a:outerShdw blurRad="63500" sx="105000" sy="105000" algn="ctr" rotWithShape="0">
              <a:prstClr val="black">
                <a:alpha val="40000"/>
              </a:prstClr>
            </a:outerShdw>
          </a:effectLst>
        </p:spPr>
        <p:txBody>
          <a:bodyPr wrap="square" lIns="182880" tIns="91440" rIns="73152" bIns="73152" anchor="ctr">
            <a:spAutoFit/>
          </a:bodyPr>
          <a:lstStyle/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2000" spc="-20" baseline="0" dirty="0" smtClean="0">
                <a:solidFill>
                  <a:srgbClr val="1D3DA3"/>
                </a:solidFill>
              </a:rPr>
              <a:t>$50,000,000</a:t>
            </a:r>
          </a:p>
          <a:p>
            <a:pPr marL="0" lvl="3">
              <a:tabLst>
                <a:tab pos="4572000" algn="r"/>
                <a:tab pos="6400800" algn="r"/>
                <a:tab pos="8229600" algn="r"/>
              </a:tabLst>
              <a:defRPr/>
            </a:pPr>
            <a:r>
              <a:rPr lang="en-US" sz="1400" spc="-20" baseline="0" dirty="0" smtClean="0">
                <a:solidFill>
                  <a:srgbClr val="1D3DA3"/>
                </a:solidFill>
              </a:rPr>
              <a:t>Total Project Cost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Questions ? To be Answered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20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Why do </a:t>
            </a:r>
            <a:r>
              <a:rPr lang="en-US" sz="2800" baseline="0" dirty="0" err="1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vs. Capitol Improvements?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is the Level of Renovation?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can LASD afford?  (Millage increase)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Grade Alignment?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Does LASD Close any Buildings?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err="1" smtClean="0">
                <a:solidFill>
                  <a:schemeClr val="bg1"/>
                </a:solidFill>
              </a:rPr>
              <a:t>PlanCon</a:t>
            </a:r>
            <a:r>
              <a:rPr lang="en-US" sz="2800" baseline="0" dirty="0" smtClean="0">
                <a:solidFill>
                  <a:schemeClr val="bg1"/>
                </a:solidFill>
              </a:rPr>
              <a:t> vs. Capitol Improvements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" y="2365177"/>
            <a:ext cx="3276600" cy="461665"/>
          </a:xfrm>
          <a:prstGeom prst="rect">
            <a:avLst/>
          </a:prstGeom>
          <a:solidFill>
            <a:srgbClr val="C0000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b="0" baseline="0" dirty="0" smtClean="0">
                <a:latin typeface="+mn-lt"/>
              </a:rPr>
              <a:t>Capitol Improvements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00200" y="1487730"/>
            <a:ext cx="7543800" cy="8884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8975" indent="-457200" algn="l"/>
            <a:r>
              <a:rPr lang="en-US" sz="2000" baseline="0" dirty="0" smtClean="0"/>
              <a:t>Renovations - Rank 1 Improvements </a:t>
            </a:r>
            <a:r>
              <a:rPr lang="en-US" sz="2000" i="1" baseline="0" dirty="0" smtClean="0"/>
              <a:t>Only</a:t>
            </a:r>
            <a:r>
              <a:rPr lang="en-US" sz="2000" b="0" baseline="0" dirty="0" smtClean="0"/>
              <a:t>	</a:t>
            </a:r>
          </a:p>
          <a:p>
            <a:pPr marL="688975" indent="-457200" algn="l"/>
            <a:r>
              <a:rPr lang="en-US" sz="2000" b="0" baseline="0" dirty="0" smtClean="0"/>
              <a:t>	</a:t>
            </a:r>
            <a:r>
              <a:rPr lang="en-US" sz="1600" b="0" baseline="0" dirty="0" smtClean="0"/>
              <a:t>All Six (6) District Buildings. Over a Period of </a:t>
            </a:r>
            <a:r>
              <a:rPr lang="en-US" sz="1600" baseline="0" dirty="0" smtClean="0"/>
              <a:t>13 Years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2746177"/>
            <a:ext cx="7924800" cy="145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000" b="0" baseline="0" dirty="0" smtClean="0"/>
              <a:t>Total Project Cost	</a:t>
            </a:r>
            <a:r>
              <a:rPr lang="en-US" sz="20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0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$19,500,000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8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000" b="0" baseline="0" dirty="0" smtClean="0"/>
              <a:t>Maximum </a:t>
            </a:r>
            <a:r>
              <a:rPr lang="en-US" sz="2000" b="0" baseline="0" dirty="0" err="1" smtClean="0"/>
              <a:t>Elig</a:t>
            </a:r>
            <a:r>
              <a:rPr lang="en-US" sz="2000" b="0" baseline="0" dirty="0" smtClean="0"/>
              <a:t>. </a:t>
            </a:r>
            <a:r>
              <a:rPr lang="en-US" sz="2000" b="0" baseline="0" dirty="0" err="1" smtClean="0"/>
              <a:t>Reimb</a:t>
            </a:r>
            <a:r>
              <a:rPr lang="en-US" sz="2000" b="0" baseline="0" dirty="0" smtClean="0"/>
              <a:t>.	</a:t>
            </a:r>
            <a:r>
              <a:rPr lang="en-US" sz="20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000" spc="-20" baseline="0" dirty="0" smtClean="0">
                <a:solidFill>
                  <a:srgbClr val="7030A0"/>
                </a:solidFill>
              </a:rPr>
              <a:t>$	     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80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000" b="0" spc="-20" baseline="0" dirty="0" smtClean="0"/>
              <a:t>Annual Cost (13 Years) : 		</a:t>
            </a:r>
            <a:r>
              <a:rPr lang="en-US" sz="2000" spc="-20" baseline="0" dirty="0" smtClean="0">
                <a:solidFill>
                  <a:srgbClr val="002060"/>
                </a:solidFill>
              </a:rPr>
              <a:t>$  1,500,000</a:t>
            </a:r>
            <a:endParaRPr lang="en-US" sz="2000" baseline="0" dirty="0" smtClean="0">
              <a:solidFill>
                <a:srgbClr val="00206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3277989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1752600" y="3733800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3" name="TextBox 12"/>
          <p:cNvSpPr txBox="1"/>
          <p:nvPr/>
        </p:nvSpPr>
        <p:spPr>
          <a:xfrm>
            <a:off x="152400" y="4343400"/>
            <a:ext cx="3276600" cy="461665"/>
          </a:xfrm>
          <a:prstGeom prst="rect">
            <a:avLst/>
          </a:prstGeom>
          <a:solidFill>
            <a:srgbClr val="006600">
              <a:alpha val="50000"/>
            </a:srgbClr>
          </a:solidFill>
        </p:spPr>
        <p:txBody>
          <a:bodyPr wrap="square" rtlCol="0">
            <a:spAutoFit/>
          </a:bodyPr>
          <a:lstStyle/>
          <a:p>
            <a:pPr algn="l"/>
            <a:r>
              <a:rPr lang="en-US" sz="2400" b="0" baseline="0" dirty="0" err="1" smtClean="0">
                <a:latin typeface="+mn-lt"/>
              </a:rPr>
              <a:t>PlanCon</a:t>
            </a:r>
            <a:r>
              <a:rPr lang="en-US" sz="2400" b="0" baseline="0" dirty="0" smtClean="0">
                <a:latin typeface="+mn-lt"/>
              </a:rPr>
              <a:t> Projects</a:t>
            </a:r>
          </a:p>
        </p:txBody>
      </p:sp>
      <p:sp>
        <p:nvSpPr>
          <p:cNvPr id="18" name="Text Box 23"/>
          <p:cNvSpPr txBox="1">
            <a:spLocks noChangeArrowheads="1"/>
          </p:cNvSpPr>
          <p:nvPr/>
        </p:nvSpPr>
        <p:spPr bwMode="auto">
          <a:xfrm>
            <a:off x="914400" y="4803577"/>
            <a:ext cx="7924800" cy="14527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000" b="0" baseline="0" dirty="0" smtClean="0"/>
              <a:t>Total Project Cost	</a:t>
            </a:r>
            <a:r>
              <a:rPr lang="en-US" sz="20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0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$32,870,000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8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000" b="0" baseline="0" dirty="0" smtClean="0"/>
              <a:t>Maximum </a:t>
            </a:r>
            <a:r>
              <a:rPr lang="en-US" sz="2000" b="0" baseline="0" dirty="0" err="1" smtClean="0"/>
              <a:t>Elig</a:t>
            </a:r>
            <a:r>
              <a:rPr lang="en-US" sz="2000" b="0" baseline="0" dirty="0" smtClean="0"/>
              <a:t>. </a:t>
            </a:r>
            <a:r>
              <a:rPr lang="en-US" sz="2000" b="0" baseline="0" dirty="0" err="1" smtClean="0"/>
              <a:t>Reimb</a:t>
            </a:r>
            <a:r>
              <a:rPr lang="en-US" sz="2000" b="0" baseline="0" dirty="0" smtClean="0"/>
              <a:t>.	</a:t>
            </a:r>
            <a:r>
              <a:rPr lang="en-US" sz="20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000" spc="-20" baseline="0" dirty="0" smtClean="0">
                <a:solidFill>
                  <a:srgbClr val="7030A0"/>
                </a:solidFill>
              </a:rPr>
              <a:t>$25,500,000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80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000" b="0" spc="-20" baseline="0" dirty="0" smtClean="0"/>
              <a:t>Annual Local Share (13 Years) : 		</a:t>
            </a:r>
            <a:r>
              <a:rPr lang="en-US" sz="2000" spc="-20" baseline="0" dirty="0" smtClean="0">
                <a:solidFill>
                  <a:srgbClr val="002060"/>
                </a:solidFill>
              </a:rPr>
              <a:t>$  1,800,000</a:t>
            </a:r>
            <a:endParaRPr lang="en-US" sz="2000" baseline="0" dirty="0" smtClean="0">
              <a:solidFill>
                <a:srgbClr val="002060"/>
              </a:solidFill>
            </a:endParaRPr>
          </a:p>
        </p:txBody>
      </p:sp>
      <p:cxnSp>
        <p:nvCxnSpPr>
          <p:cNvPr id="21" name="Straight Connector 20"/>
          <p:cNvCxnSpPr/>
          <p:nvPr/>
        </p:nvCxnSpPr>
        <p:spPr bwMode="auto">
          <a:xfrm>
            <a:off x="1752600" y="5335389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2" name="Straight Connector 21"/>
          <p:cNvCxnSpPr/>
          <p:nvPr/>
        </p:nvCxnSpPr>
        <p:spPr bwMode="auto">
          <a:xfrm>
            <a:off x="1752600" y="57896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TextBox 22"/>
          <p:cNvSpPr txBox="1"/>
          <p:nvPr/>
        </p:nvSpPr>
        <p:spPr>
          <a:xfrm>
            <a:off x="7924800" y="6169223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1.30 Mills</a:t>
            </a:r>
          </a:p>
        </p:txBody>
      </p:sp>
      <p:sp>
        <p:nvSpPr>
          <p:cNvPr id="24" name="Rectangle 23"/>
          <p:cNvSpPr/>
          <p:nvPr/>
        </p:nvSpPr>
        <p:spPr>
          <a:xfrm>
            <a:off x="2743200" y="2391128"/>
            <a:ext cx="7543800" cy="5806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688975" indent="-457200" algn="l"/>
            <a:r>
              <a:rPr lang="en-US" sz="2000" b="0" baseline="0" dirty="0" smtClean="0"/>
              <a:t>	</a:t>
            </a:r>
            <a:r>
              <a:rPr lang="en-US" sz="1600" b="0" i="1" baseline="0" dirty="0" smtClean="0"/>
              <a:t>$250,000 per building per year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49804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22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57200" y="1996976"/>
            <a:ext cx="86868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		Update the </a:t>
            </a:r>
          </a:p>
          <a:p>
            <a:pPr algn="l"/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			Educational Environment</a:t>
            </a:r>
          </a:p>
          <a:p>
            <a:pPr algn="l"/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	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Better Outcomes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Evolving Educational Practices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Safer Building Environments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Healthier Buildings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Updating Technology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Natural </a:t>
            </a:r>
            <a:r>
              <a:rPr lang="en-US" sz="2400" baseline="0" dirty="0" err="1" smtClean="0">
                <a:solidFill>
                  <a:schemeClr val="bg1"/>
                </a:solidFill>
                <a:latin typeface="+mn-lt"/>
              </a:rPr>
              <a:t>Daylighting</a:t>
            </a:r>
            <a:endParaRPr lang="en-US" sz="2400" baseline="0" dirty="0" smtClean="0">
              <a:solidFill>
                <a:schemeClr val="bg1"/>
              </a:solidFill>
              <a:latin typeface="+mn-lt"/>
            </a:endParaRP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A Living Laboratory</a:t>
            </a:r>
          </a:p>
          <a:p>
            <a:pPr lvl="1" algn="l"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Community Integration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0341" y="1918037"/>
            <a:ext cx="2546877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6000" baseline="0" dirty="0" smtClean="0">
                <a:solidFill>
                  <a:srgbClr val="AC0000"/>
                </a:solidFill>
                <a:latin typeface="+mn-lt"/>
              </a:rPr>
              <a:t>WHY?</a:t>
            </a:r>
          </a:p>
        </p:txBody>
      </p:sp>
      <p:pic>
        <p:nvPicPr>
          <p:cNvPr id="12" name="Picture 11" descr="Kid computer1.t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4903645" y="3581400"/>
            <a:ext cx="4240357" cy="3162300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23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Why – Improvements for District Buildings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en-US" sz="2800" baseline="0" dirty="0" smtClean="0">
                <a:solidFill>
                  <a:srgbClr val="AC0000"/>
                </a:solidFill>
                <a:latin typeface="+mn-lt"/>
              </a:rPr>
              <a:t>How – </a:t>
            </a: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Enrollment &amp; Status Quo Options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– Master Plan Options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Student Enrollment Projections   K - 4</a:t>
            </a:r>
          </a:p>
          <a:p>
            <a:pPr lvl="0" algn="l"/>
            <a:endParaRPr lang="en-US" sz="800" baseline="0" dirty="0" smtClean="0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  <a:p>
            <a:pPr lvl="0" algn="l">
              <a:tabLst>
                <a:tab pos="1258888" algn="l"/>
              </a:tabLst>
            </a:pPr>
            <a:r>
              <a:rPr lang="en-US" sz="1400" spc="-20" baseline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t>Method I  2010-11(PDE);  Method II  2012-13 (K)</a:t>
            </a:r>
            <a:endParaRPr lang="en-US" sz="1400" spc="-20" dirty="0" smtClean="0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09800" y="3276600"/>
            <a:ext cx="464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aseline="0" dirty="0" smtClean="0">
                <a:latin typeface="Avenir LT 55 Roman" pitchFamily="2" charset="0"/>
              </a:rPr>
              <a:t>NEED CHARTS HERE</a:t>
            </a:r>
          </a:p>
        </p:txBody>
      </p:sp>
      <p:graphicFrame>
        <p:nvGraphicFramePr>
          <p:cNvPr id="8" name="Chart 7"/>
          <p:cNvGraphicFramePr>
            <a:graphicFrameLocks noGrp="1"/>
          </p:cNvGraphicFramePr>
          <p:nvPr/>
        </p:nvGraphicFramePr>
        <p:xfrm>
          <a:off x="767750" y="1600200"/>
          <a:ext cx="8147649" cy="4838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81950" y="2009775"/>
            <a:ext cx="13716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7432" tIns="22860" rIns="0" bIns="0"/>
          <a:lstStyle/>
          <a:p>
            <a:pPr algn="l" rtl="1"/>
            <a:endParaRPr lang="en-US" sz="1000" b="1" baseline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3366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3366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baseline="0" dirty="0" smtClean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PDE</a:t>
            </a:r>
          </a:p>
          <a:p>
            <a:pPr algn="l" rtl="1"/>
            <a:r>
              <a:rPr lang="en-US" baseline="0" dirty="0" smtClean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Capacity </a:t>
            </a:r>
          </a:p>
          <a:p>
            <a:pPr algn="l" rtl="1"/>
            <a:endParaRPr lang="en-US" sz="1200" b="1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200" b="1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sz="12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Method I</a:t>
            </a:r>
          </a:p>
          <a:p>
            <a:pPr algn="l" rtl="1"/>
            <a:r>
              <a:rPr lang="en-US" sz="12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2010-11</a:t>
            </a:r>
          </a:p>
          <a:p>
            <a:pPr algn="l" rtl="1"/>
            <a:r>
              <a:rPr lang="en-US" sz="10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PDE</a:t>
            </a:r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sz="1200" b="1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Method II</a:t>
            </a:r>
          </a:p>
          <a:p>
            <a:pPr algn="l" rtl="1"/>
            <a:r>
              <a:rPr lang="en-US" sz="1200" b="1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2012-13</a:t>
            </a:r>
          </a:p>
          <a:p>
            <a:pPr algn="l" rtl="1"/>
            <a:r>
              <a:rPr lang="en-US" sz="1000" b="1" spc="-20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Kindergarten</a:t>
            </a: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Student Enrollment Projections   5 - 8</a:t>
            </a:r>
          </a:p>
          <a:p>
            <a:pPr lvl="0" algn="l"/>
            <a:endParaRPr lang="en-US" sz="800" baseline="0" dirty="0" smtClean="0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  <a:p>
            <a:pPr lvl="0" algn="l">
              <a:tabLst>
                <a:tab pos="1258888" algn="l"/>
              </a:tabLst>
            </a:pPr>
            <a:r>
              <a:rPr lang="en-US" sz="1400" spc="-20" baseline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t>Method I  2010-11(PDE);  Method II  2012-13 (K)</a:t>
            </a:r>
            <a:endParaRPr lang="en-US" sz="1400" spc="-20" dirty="0" smtClean="0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09800" y="3276600"/>
            <a:ext cx="464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aseline="0" dirty="0" smtClean="0">
                <a:latin typeface="Avenir LT 55 Roman" pitchFamily="2" charset="0"/>
              </a:rPr>
              <a:t>NEED CHARTS HERE</a:t>
            </a:r>
          </a:p>
        </p:txBody>
      </p:sp>
      <p:graphicFrame>
        <p:nvGraphicFramePr>
          <p:cNvPr id="8" name="Chart 7"/>
          <p:cNvGraphicFramePr>
            <a:graphicFrameLocks noGrp="1"/>
          </p:cNvGraphicFramePr>
          <p:nvPr/>
        </p:nvGraphicFramePr>
        <p:xfrm>
          <a:off x="767750" y="1600200"/>
          <a:ext cx="8147649" cy="4838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81950" y="2009775"/>
            <a:ext cx="13716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7432" tIns="22860" rIns="0" bIns="0"/>
          <a:lstStyle/>
          <a:p>
            <a:pPr algn="l" rtl="1"/>
            <a:endParaRPr lang="en-US" sz="1000" b="1" baseline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3366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3366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baseline="0" dirty="0" smtClean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PDE</a:t>
            </a:r>
          </a:p>
          <a:p>
            <a:pPr algn="l" rtl="1"/>
            <a:r>
              <a:rPr lang="en-US" baseline="0" dirty="0" smtClean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Capacity </a:t>
            </a:r>
          </a:p>
          <a:p>
            <a:pPr algn="l" rtl="1"/>
            <a:endParaRPr lang="en-US" sz="1200" b="1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200" b="1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sz="12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Method I</a:t>
            </a:r>
          </a:p>
          <a:p>
            <a:pPr algn="l" rtl="1"/>
            <a:r>
              <a:rPr lang="en-US" sz="12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2010-11</a:t>
            </a:r>
          </a:p>
          <a:p>
            <a:pPr algn="l" rtl="1"/>
            <a:r>
              <a:rPr lang="en-US" sz="10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PDE</a:t>
            </a:r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sz="1200" b="1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Method II</a:t>
            </a:r>
          </a:p>
          <a:p>
            <a:pPr algn="l" rtl="1"/>
            <a:r>
              <a:rPr lang="en-US" sz="1200" b="1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2012-13</a:t>
            </a:r>
          </a:p>
          <a:p>
            <a:pPr algn="l" rtl="1"/>
            <a:r>
              <a:rPr lang="en-US" sz="1000" b="1" spc="-20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Kindergarten</a:t>
            </a: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26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Student Enrollment Projections   9 - 12</a:t>
            </a:r>
          </a:p>
          <a:p>
            <a:pPr lvl="0" algn="l"/>
            <a:endParaRPr lang="en-US" sz="800" baseline="0" dirty="0" smtClean="0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  <a:p>
            <a:pPr lvl="0" algn="l">
              <a:tabLst>
                <a:tab pos="1258888" algn="l"/>
              </a:tabLst>
            </a:pPr>
            <a:r>
              <a:rPr lang="en-US" sz="1400" spc="-20" baseline="0" dirty="0" smtClean="0">
                <a:solidFill>
                  <a:srgbClr val="000000">
                    <a:lumMod val="65000"/>
                    <a:lumOff val="35000"/>
                  </a:srgbClr>
                </a:solidFill>
                <a:latin typeface="Arial"/>
              </a:rPr>
              <a:t>Method I  2010-11(PDE);  Method II  2012-13 (K)</a:t>
            </a:r>
            <a:endParaRPr lang="en-US" sz="1400" spc="-20" dirty="0" smtClean="0">
              <a:solidFill>
                <a:srgbClr val="000000">
                  <a:lumMod val="65000"/>
                  <a:lumOff val="35000"/>
                </a:srgbClr>
              </a:solidFill>
              <a:latin typeface="Arial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2209800" y="3276600"/>
            <a:ext cx="46482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aseline="0" dirty="0" smtClean="0">
                <a:latin typeface="Avenir LT 55 Roman" pitchFamily="2" charset="0"/>
              </a:rPr>
              <a:t>NEED CHARTS HERE</a:t>
            </a:r>
          </a:p>
        </p:txBody>
      </p:sp>
      <p:graphicFrame>
        <p:nvGraphicFramePr>
          <p:cNvPr id="8" name="Chart 7"/>
          <p:cNvGraphicFramePr>
            <a:graphicFrameLocks noGrp="1"/>
          </p:cNvGraphicFramePr>
          <p:nvPr/>
        </p:nvGraphicFramePr>
        <p:xfrm>
          <a:off x="767750" y="1600200"/>
          <a:ext cx="8147649" cy="483870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0" name="Rectangle 8"/>
          <p:cNvSpPr>
            <a:spLocks noChangeArrowheads="1"/>
          </p:cNvSpPr>
          <p:nvPr/>
        </p:nvSpPr>
        <p:spPr bwMode="auto">
          <a:xfrm>
            <a:off x="81950" y="2009775"/>
            <a:ext cx="1371600" cy="370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27432" tIns="22860" rIns="0" bIns="0"/>
          <a:lstStyle/>
          <a:p>
            <a:pPr algn="l" rtl="1"/>
            <a:endParaRPr lang="en-US" sz="1000" b="1" baseline="0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3366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3366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baseline="0" dirty="0" smtClean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PDE</a:t>
            </a:r>
          </a:p>
          <a:p>
            <a:pPr algn="l" rtl="1"/>
            <a:r>
              <a:rPr lang="en-US" baseline="0" dirty="0" smtClean="0">
                <a:solidFill>
                  <a:srgbClr val="800080"/>
                </a:solidFill>
                <a:latin typeface="Arial" pitchFamily="34" charset="0"/>
                <a:cs typeface="Arial" pitchFamily="34" charset="0"/>
              </a:rPr>
              <a:t>Capacity </a:t>
            </a:r>
          </a:p>
          <a:p>
            <a:pPr algn="l" rtl="1"/>
            <a:endParaRPr lang="en-US" sz="1200" b="1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200" b="1" baseline="0" dirty="0" smtClean="0">
              <a:solidFill>
                <a:srgbClr val="80008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sz="12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Method I</a:t>
            </a:r>
          </a:p>
          <a:p>
            <a:pPr algn="l" rtl="1"/>
            <a:r>
              <a:rPr lang="en-US" sz="12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2010-11</a:t>
            </a:r>
          </a:p>
          <a:p>
            <a:pPr algn="l" rtl="1"/>
            <a:r>
              <a:rPr lang="en-US" sz="1000" b="1" baseline="0" dirty="0" smtClean="0">
                <a:solidFill>
                  <a:srgbClr val="3366FF"/>
                </a:solidFill>
                <a:latin typeface="Arial" pitchFamily="34" charset="0"/>
                <a:cs typeface="Arial" pitchFamily="34" charset="0"/>
              </a:rPr>
              <a:t>PDE</a:t>
            </a:r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00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r>
              <a:rPr lang="en-US" sz="1200" b="1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Method II</a:t>
            </a:r>
          </a:p>
          <a:p>
            <a:pPr algn="l" rtl="1"/>
            <a:r>
              <a:rPr lang="en-US" sz="1200" b="1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2012-13</a:t>
            </a:r>
          </a:p>
          <a:p>
            <a:pPr algn="l" rtl="1"/>
            <a:r>
              <a:rPr lang="en-US" sz="1000" b="1" spc="-20" baseline="0" dirty="0" smtClean="0">
                <a:solidFill>
                  <a:srgbClr val="00FF00"/>
                </a:solidFill>
                <a:latin typeface="Arial" pitchFamily="34" charset="0"/>
                <a:cs typeface="Arial" pitchFamily="34" charset="0"/>
              </a:rPr>
              <a:t>Kindergarten</a:t>
            </a: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FF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 smtClean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  <a:p>
            <a:pPr algn="l" rtl="1"/>
            <a:endParaRPr lang="en-US" sz="1000" b="1" baseline="0" dirty="0">
              <a:solidFill>
                <a:srgbClr val="00FF00"/>
              </a:solidFill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Questions ? To be Answered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27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Why do </a:t>
            </a:r>
            <a:r>
              <a:rPr lang="en-US" sz="2800" baseline="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vs. Capitol Improvements?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is the Level of Renovation?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can LASD afford?  (Millage increase)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Grade Alignment?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Does LASD Close any Buildings?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Status Quo - Option 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1600200" y="1349442"/>
            <a:ext cx="7543800" cy="48764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 Improvements </a:t>
            </a:r>
            <a:r>
              <a:rPr lang="en-US" sz="2000" i="1" baseline="0" dirty="0" smtClean="0"/>
              <a:t>Only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East Penn Elementary		Lehighton Area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Mahoning Elementary		Lehighton Area Middle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Franklin Elementary		Shull-David Elementary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 &amp; 2 Improvements </a:t>
            </a:r>
            <a:r>
              <a:rPr lang="en-US" sz="2000" i="1" baseline="0" dirty="0" smtClean="0"/>
              <a:t>Only -LEED GOLD</a:t>
            </a:r>
            <a:endParaRPr lang="en-US" sz="2800" b="0" i="1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105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b="0" baseline="0" dirty="0" smtClean="0"/>
              <a:t>	</a:t>
            </a:r>
            <a:r>
              <a:rPr lang="en-US" sz="1600" b="0" baseline="0" dirty="0" smtClean="0"/>
              <a:t>East Penn Elementary		Lehighton Area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Mahoning Elementary		Lehighton Area Middle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Franklin Elementary		Shull-David Elementary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1, 2 &amp; 3 Improvements</a:t>
            </a: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East Penn Elementary		Lehighton Area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Mahoning Elementary		Lehighton Area Middle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Franklin Elementary		Shull-David Elementary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358384" cy="369332"/>
          </a:xfrm>
          <a:prstGeom prst="rect">
            <a:avLst/>
          </a:prstGeom>
          <a:solidFill>
            <a:srgbClr val="0066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1" y="3135868"/>
            <a:ext cx="1358384" cy="369332"/>
          </a:xfrm>
          <a:prstGeom prst="rect">
            <a:avLst/>
          </a:prstGeom>
          <a:solidFill>
            <a:srgbClr val="0070C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" y="4724400"/>
            <a:ext cx="1358384" cy="369332"/>
          </a:xfrm>
          <a:prstGeom prst="rect">
            <a:avLst/>
          </a:prstGeom>
          <a:solidFill>
            <a:srgbClr val="9933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Status Quo - Improvement Rank Summary</a:t>
            </a:r>
          </a:p>
        </p:txBody>
      </p:sp>
      <p:sp>
        <p:nvSpPr>
          <p:cNvPr id="8" name="Rectangle 7"/>
          <p:cNvSpPr/>
          <p:nvPr/>
        </p:nvSpPr>
        <p:spPr>
          <a:xfrm>
            <a:off x="1676400" y="1219200"/>
            <a:ext cx="78486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Rank 1 Improvements</a:t>
            </a: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Mechanical, Electrical, &amp; Plumbing Upgrades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Roof &amp; Window Replacement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Security System Upgrades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Acoustical Ceilings &amp; Asbestos Ceiling Material Abatement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Rank 2 Improvements</a:t>
            </a:r>
            <a:r>
              <a:rPr lang="en-US" sz="28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Select Site Improvements – Hard Surface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Floor &amp; Wall Finish Upgrades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Door &amp; Hardware Upgrades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Additional Electrical System Upgrades – Intercom &amp; Technology Systems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Select ADA Upgrades</a:t>
            </a:r>
          </a:p>
          <a:p>
            <a:pPr marL="688975" indent="-457200" algn="l">
              <a:lnSpc>
                <a:spcPct val="110000"/>
              </a:lnSpc>
            </a:pPr>
            <a:endParaRPr lang="en-US" sz="200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Rank 3 Improvements</a:t>
            </a:r>
            <a:r>
              <a:rPr lang="en-US" sz="2000" b="0" baseline="0" dirty="0" smtClean="0"/>
              <a:t> 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Additional Site Improvements – Fencing, Play Areas, Athletic Fields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Cabinetry &amp; Locker Upgrades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Additional ADA Upgrades</a:t>
            </a:r>
            <a:endParaRPr lang="en-US" sz="1600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dirty="0" smtClean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969381" y="2247126"/>
            <a:ext cx="1358384" cy="369332"/>
          </a:xfrm>
          <a:prstGeom prst="rect">
            <a:avLst/>
          </a:prstGeom>
          <a:solidFill>
            <a:srgbClr val="0066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- 1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577333" y="3244334"/>
            <a:ext cx="3352800" cy="369332"/>
          </a:xfrm>
          <a:prstGeom prst="rect">
            <a:avLst/>
          </a:prstGeom>
          <a:solidFill>
            <a:srgbClr val="0070C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- 2</a:t>
            </a:r>
          </a:p>
        </p:txBody>
      </p:sp>
      <p:sp>
        <p:nvSpPr>
          <p:cNvPr id="15" name="TextBox 14"/>
          <p:cNvSpPr txBox="1"/>
          <p:nvPr/>
        </p:nvSpPr>
        <p:spPr>
          <a:xfrm rot="16200000">
            <a:off x="-1863209" y="3958709"/>
            <a:ext cx="4781550" cy="369332"/>
          </a:xfrm>
          <a:prstGeom prst="rect">
            <a:avLst/>
          </a:prstGeom>
          <a:solidFill>
            <a:srgbClr val="9933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- 3</a:t>
            </a:r>
          </a:p>
        </p:txBody>
      </p:sp>
      <p:cxnSp>
        <p:nvCxnSpPr>
          <p:cNvPr id="17" name="Straight Connector 16"/>
          <p:cNvCxnSpPr/>
          <p:nvPr/>
        </p:nvCxnSpPr>
        <p:spPr bwMode="auto">
          <a:xfrm>
            <a:off x="1831020" y="3048000"/>
            <a:ext cx="988380" cy="1588"/>
          </a:xfrm>
          <a:prstGeom prst="line">
            <a:avLst/>
          </a:prstGeom>
          <a:noFill/>
          <a:ln w="254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>
            <a:off x="1285953" y="5026859"/>
            <a:ext cx="3971847" cy="1588"/>
          </a:xfrm>
          <a:prstGeom prst="line">
            <a:avLst/>
          </a:prstGeom>
          <a:noFill/>
          <a:ln w="254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712233" y="6473740"/>
            <a:ext cx="4850367" cy="7794"/>
          </a:xfrm>
          <a:prstGeom prst="line">
            <a:avLst/>
          </a:prstGeom>
          <a:noFill/>
          <a:ln w="254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9" name="TextBox 18"/>
          <p:cNvSpPr txBox="1"/>
          <p:nvPr/>
        </p:nvSpPr>
        <p:spPr>
          <a:xfrm>
            <a:off x="5334000" y="4812268"/>
            <a:ext cx="32004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aseline="0" dirty="0" smtClean="0">
                <a:latin typeface="Avenir LT 55 Roman" pitchFamily="2" charset="0"/>
              </a:rPr>
              <a:t>LEED GOLD - Achievable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Status Quo - Option 1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981200" cy="461665"/>
          </a:xfrm>
          <a:prstGeom prst="rect">
            <a:avLst/>
          </a:prstGeom>
          <a:solidFill>
            <a:srgbClr val="0066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- 1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00200" y="2023856"/>
            <a:ext cx="7543800" cy="1787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 Improvements </a:t>
            </a:r>
            <a:r>
              <a:rPr lang="en-US" sz="2000" i="1" baseline="0" dirty="0" smtClean="0"/>
              <a:t>Only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East Penn Elementary		Lehighton Area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Mahoning Elementary		Lehighton Area Middle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Franklin Elementary		Shull-David Elementary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3733800"/>
            <a:ext cx="7924800" cy="287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Total Project Cost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$32,870,000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Maximum </a:t>
            </a:r>
            <a:r>
              <a:rPr lang="en-US" sz="2800" b="0" baseline="0" dirty="0" err="1" smtClean="0"/>
              <a:t>Elig</a:t>
            </a:r>
            <a:r>
              <a:rPr lang="en-US" sz="2800" b="0" baseline="0" dirty="0" smtClean="0"/>
              <a:t>. </a:t>
            </a:r>
            <a:r>
              <a:rPr lang="en-US" sz="2800" b="0" baseline="0" dirty="0" err="1" smtClean="0"/>
              <a:t>Reimb</a:t>
            </a:r>
            <a:r>
              <a:rPr lang="en-US" sz="2800" b="0" baseline="0" dirty="0" smtClean="0"/>
              <a:t>.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$25,500,000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A.C.E. Grant (10% of TPC)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               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/>
              <a:t>Annual Local Share </a:t>
            </a:r>
            <a:r>
              <a:rPr lang="en-US" sz="2000" b="0" spc="-20" baseline="0" dirty="0" smtClean="0"/>
              <a:t>(13 Years) </a:t>
            </a:r>
            <a:r>
              <a:rPr lang="en-US" sz="2800" b="0" spc="-20" baseline="0" dirty="0" smtClean="0"/>
              <a:t>: 	</a:t>
            </a:r>
            <a:r>
              <a:rPr lang="en-US" sz="2800" b="0" spc="-20" baseline="0" dirty="0" smtClean="0">
                <a:solidFill>
                  <a:srgbClr val="002060"/>
                </a:solidFill>
              </a:rPr>
              <a:t>$  1,800,000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>
                <a:solidFill>
                  <a:srgbClr val="002060"/>
                </a:solidFill>
              </a:rPr>
              <a:t>			    </a:t>
            </a:r>
            <a:r>
              <a:rPr lang="en-US" sz="2000" b="0" spc="-20" baseline="0" dirty="0" smtClean="0">
                <a:solidFill>
                  <a:srgbClr val="002060"/>
                </a:solidFill>
              </a:rPr>
              <a:t>Millage = 1.30</a:t>
            </a:r>
            <a:endParaRPr lang="en-US" sz="2000" b="0" baseline="0" dirty="0" smtClean="0">
              <a:solidFill>
                <a:srgbClr val="00206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44180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1752600" y="5486400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Status Quo - Option 2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981200" cy="461665"/>
          </a:xfrm>
          <a:prstGeom prst="rect">
            <a:avLst/>
          </a:prstGeom>
          <a:solidFill>
            <a:srgbClr val="0070C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- 2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00200" y="2023856"/>
            <a:ext cx="7543800" cy="1787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 &amp; 2 Improvements </a:t>
            </a:r>
            <a:r>
              <a:rPr lang="en-US" sz="2000" i="1" baseline="0" dirty="0" smtClean="0"/>
              <a:t>Only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East Penn Elementary		Lehighton Area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Mahoning Elementary		Lehighton Area Middle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Franklin Elementary		Shull-David Elementary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3733800"/>
            <a:ext cx="7924800" cy="287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Total Project Cost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$44,000,000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Maximum </a:t>
            </a:r>
            <a:r>
              <a:rPr lang="en-US" sz="2800" b="0" baseline="0" dirty="0" err="1" smtClean="0"/>
              <a:t>Elig</a:t>
            </a:r>
            <a:r>
              <a:rPr lang="en-US" sz="2800" b="0" baseline="0" dirty="0" smtClean="0"/>
              <a:t>. </a:t>
            </a:r>
            <a:r>
              <a:rPr lang="en-US" sz="2800" b="0" baseline="0" dirty="0" err="1" smtClean="0"/>
              <a:t>Reimb</a:t>
            </a:r>
            <a:r>
              <a:rPr lang="en-US" sz="2800" b="0" baseline="0" dirty="0" smtClean="0"/>
              <a:t>.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$25,500,000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A.C.E. Grant (10% of TPC)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   830,000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/>
              <a:t>Annual Local Share </a:t>
            </a:r>
            <a:r>
              <a:rPr lang="en-US" sz="2000" b="0" spc="-20" baseline="0" dirty="0" smtClean="0"/>
              <a:t>(16 Years) </a:t>
            </a:r>
            <a:r>
              <a:rPr lang="en-US" sz="2800" b="0" spc="-20" baseline="0" dirty="0" smtClean="0"/>
              <a:t>: 	</a:t>
            </a:r>
            <a:r>
              <a:rPr lang="en-US" sz="2800" b="0" spc="-20" baseline="0" dirty="0" smtClean="0">
                <a:solidFill>
                  <a:srgbClr val="002060"/>
                </a:solidFill>
              </a:rPr>
              <a:t>$  2,400,000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>
                <a:solidFill>
                  <a:srgbClr val="002060"/>
                </a:solidFill>
              </a:rPr>
              <a:t>			    </a:t>
            </a:r>
            <a:r>
              <a:rPr lang="en-US" sz="2000" b="0" spc="-20" baseline="0" dirty="0" smtClean="0">
                <a:solidFill>
                  <a:srgbClr val="002060"/>
                </a:solidFill>
              </a:rPr>
              <a:t>Millage = 3.24</a:t>
            </a:r>
            <a:endParaRPr lang="en-US" sz="2000" b="0" baseline="0" dirty="0" smtClean="0">
              <a:solidFill>
                <a:srgbClr val="00206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44180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1752600" y="5486400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Status Quo - Option 3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981200" cy="461665"/>
          </a:xfrm>
          <a:prstGeom prst="rect">
            <a:avLst/>
          </a:prstGeom>
          <a:solidFill>
            <a:srgbClr val="9933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- 3</a:t>
            </a:r>
          </a:p>
        </p:txBody>
      </p:sp>
      <p:sp>
        <p:nvSpPr>
          <p:cNvPr id="16" name="Rectangle 15"/>
          <p:cNvSpPr/>
          <p:nvPr/>
        </p:nvSpPr>
        <p:spPr>
          <a:xfrm>
            <a:off x="1600200" y="2023856"/>
            <a:ext cx="7543800" cy="17871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1, 2, &amp; 3 Improvements 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r>
              <a:rPr lang="en-US" sz="1600" b="0" baseline="0" dirty="0" smtClean="0"/>
              <a:t>East Penn Elementary		Lehighton Area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Mahoning Elementary		Lehighton Area Middle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Franklin Elementary		Shull-David Elementary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3733800"/>
            <a:ext cx="7924800" cy="287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Total Project Cost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$50,000,000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Maximum </a:t>
            </a:r>
            <a:r>
              <a:rPr lang="en-US" sz="2800" b="0" baseline="0" dirty="0" err="1" smtClean="0"/>
              <a:t>Elig</a:t>
            </a:r>
            <a:r>
              <a:rPr lang="en-US" sz="2800" b="0" baseline="0" dirty="0" smtClean="0"/>
              <a:t>. </a:t>
            </a:r>
            <a:r>
              <a:rPr lang="en-US" sz="2800" b="0" baseline="0" dirty="0" err="1" smtClean="0"/>
              <a:t>Reimb</a:t>
            </a:r>
            <a:r>
              <a:rPr lang="en-US" sz="2800" b="0" baseline="0" dirty="0" smtClean="0"/>
              <a:t>.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$25,500,000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A.C.E. Grant (10% of TPC)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1,000,000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/>
              <a:t>Annual Local Share: 		</a:t>
            </a:r>
            <a:r>
              <a:rPr lang="en-US" sz="2800" b="0" spc="-20" baseline="0" dirty="0" smtClean="0">
                <a:solidFill>
                  <a:srgbClr val="002060"/>
                </a:solidFill>
              </a:rPr>
              <a:t>$  2,800,000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>
                <a:solidFill>
                  <a:srgbClr val="002060"/>
                </a:solidFill>
              </a:rPr>
              <a:t>			    </a:t>
            </a:r>
            <a:r>
              <a:rPr lang="en-US" sz="2000" b="0" spc="-20" baseline="0" dirty="0" smtClean="0">
                <a:solidFill>
                  <a:srgbClr val="002060"/>
                </a:solidFill>
              </a:rPr>
              <a:t>Millage = 4.43</a:t>
            </a:r>
            <a:endParaRPr lang="en-US" sz="2000" b="0" baseline="0" dirty="0" smtClean="0">
              <a:solidFill>
                <a:srgbClr val="00206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44180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1752600" y="5486400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153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Status Quo - Cost Summary</a:t>
            </a:r>
          </a:p>
        </p:txBody>
      </p:sp>
      <p:sp>
        <p:nvSpPr>
          <p:cNvPr id="8" name="Rectangle 7"/>
          <p:cNvSpPr/>
          <p:nvPr/>
        </p:nvSpPr>
        <p:spPr>
          <a:xfrm>
            <a:off x="1676400" y="1219200"/>
            <a:ext cx="7848600" cy="4992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Rank 1 Improvements</a:t>
            </a: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Rank 1 &amp; 2 Improvements</a:t>
            </a:r>
            <a:r>
              <a:rPr lang="en-US" sz="28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16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1600" b="0" u="sng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Rank 1, 2 &amp; 3 Improvements</a:t>
            </a:r>
            <a:r>
              <a:rPr lang="en-US" sz="2000" b="0" baseline="0" dirty="0" smtClean="0"/>
              <a:t> 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dirty="0" smtClean="0"/>
          </a:p>
        </p:txBody>
      </p:sp>
      <p:sp>
        <p:nvSpPr>
          <p:cNvPr id="13" name="TextBox 12"/>
          <p:cNvSpPr txBox="1"/>
          <p:nvPr/>
        </p:nvSpPr>
        <p:spPr>
          <a:xfrm rot="16200000">
            <a:off x="969381" y="2247126"/>
            <a:ext cx="1358384" cy="369332"/>
          </a:xfrm>
          <a:prstGeom prst="rect">
            <a:avLst/>
          </a:prstGeom>
          <a:solidFill>
            <a:srgbClr val="0066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- 1</a:t>
            </a:r>
          </a:p>
        </p:txBody>
      </p:sp>
      <p:sp>
        <p:nvSpPr>
          <p:cNvPr id="14" name="TextBox 13"/>
          <p:cNvSpPr txBox="1"/>
          <p:nvPr/>
        </p:nvSpPr>
        <p:spPr>
          <a:xfrm rot="16200000">
            <a:off x="-577333" y="3244334"/>
            <a:ext cx="3352800" cy="369332"/>
          </a:xfrm>
          <a:prstGeom prst="rect">
            <a:avLst/>
          </a:prstGeom>
          <a:solidFill>
            <a:srgbClr val="0070C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- 2</a:t>
            </a:r>
          </a:p>
        </p:txBody>
      </p:sp>
      <p:sp>
        <p:nvSpPr>
          <p:cNvPr id="15" name="TextBox 14"/>
          <p:cNvSpPr txBox="1"/>
          <p:nvPr/>
        </p:nvSpPr>
        <p:spPr>
          <a:xfrm rot="16200000">
            <a:off x="-2025134" y="4120634"/>
            <a:ext cx="5105400" cy="369332"/>
          </a:xfrm>
          <a:prstGeom prst="rect">
            <a:avLst/>
          </a:prstGeom>
          <a:solidFill>
            <a:srgbClr val="9933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- 3</a:t>
            </a:r>
          </a:p>
        </p:txBody>
      </p:sp>
      <p:cxnSp>
        <p:nvCxnSpPr>
          <p:cNvPr id="17" name="Straight Connector 16"/>
          <p:cNvCxnSpPr/>
          <p:nvPr/>
        </p:nvCxnSpPr>
        <p:spPr bwMode="auto">
          <a:xfrm>
            <a:off x="1831020" y="3048000"/>
            <a:ext cx="988380" cy="1588"/>
          </a:xfrm>
          <a:prstGeom prst="line">
            <a:avLst/>
          </a:prstGeom>
          <a:noFill/>
          <a:ln w="254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18" name="Straight Connector 17"/>
          <p:cNvCxnSpPr/>
          <p:nvPr/>
        </p:nvCxnSpPr>
        <p:spPr bwMode="auto">
          <a:xfrm>
            <a:off x="1285953" y="5026859"/>
            <a:ext cx="2447847" cy="2341"/>
          </a:xfrm>
          <a:prstGeom prst="line">
            <a:avLst/>
          </a:prstGeom>
          <a:noFill/>
          <a:ln w="254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712233" y="6621606"/>
            <a:ext cx="4850367" cy="7794"/>
          </a:xfrm>
          <a:prstGeom prst="line">
            <a:avLst/>
          </a:prstGeom>
          <a:noFill/>
          <a:ln w="25400" cap="flat" cmpd="sng" algn="ctr">
            <a:solidFill>
              <a:srgbClr val="C00000"/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 Box 23"/>
          <p:cNvSpPr txBox="1">
            <a:spLocks noChangeArrowheads="1"/>
          </p:cNvSpPr>
          <p:nvPr/>
        </p:nvSpPr>
        <p:spPr bwMode="auto">
          <a:xfrm>
            <a:off x="2362200" y="1899993"/>
            <a:ext cx="6781800" cy="114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2400" b="0" baseline="0" dirty="0" smtClean="0"/>
              <a:t>Total Project Cost		</a:t>
            </a: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$32,870,000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lvl="1" algn="l">
              <a:lnSpc>
                <a:spcPct val="110000"/>
              </a:lnSpc>
            </a:pP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</a:t>
            </a:r>
            <a:r>
              <a:rPr lang="en-US" sz="2400" spc="-20" baseline="0" dirty="0" smtClean="0">
                <a:solidFill>
                  <a:srgbClr val="002060"/>
                </a:solidFill>
              </a:rPr>
              <a:t>$  1,800,000</a:t>
            </a: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2590800" y="243840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3" name="Text Box 23"/>
          <p:cNvSpPr txBox="1">
            <a:spLocks noChangeArrowheads="1"/>
          </p:cNvSpPr>
          <p:nvPr/>
        </p:nvSpPr>
        <p:spPr bwMode="auto">
          <a:xfrm>
            <a:off x="2362200" y="3728793"/>
            <a:ext cx="6781800" cy="114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2400" b="0" baseline="0" dirty="0" smtClean="0"/>
              <a:t>Total Project Cost		</a:t>
            </a: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$44,000,000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lvl="1" algn="l">
              <a:lnSpc>
                <a:spcPct val="110000"/>
              </a:lnSpc>
            </a:pP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</a:t>
            </a:r>
            <a:r>
              <a:rPr lang="en-US" sz="2400" spc="-20" baseline="0" dirty="0" smtClean="0">
                <a:solidFill>
                  <a:srgbClr val="002060"/>
                </a:solidFill>
              </a:rPr>
              <a:t>$  2,400,000</a:t>
            </a:r>
          </a:p>
        </p:txBody>
      </p:sp>
      <p:cxnSp>
        <p:nvCxnSpPr>
          <p:cNvPr id="24" name="Straight Connector 23"/>
          <p:cNvCxnSpPr/>
          <p:nvPr/>
        </p:nvCxnSpPr>
        <p:spPr bwMode="auto">
          <a:xfrm>
            <a:off x="2590800" y="426720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2362200" y="5481393"/>
            <a:ext cx="6781800" cy="1148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2400" b="0" baseline="0" dirty="0" smtClean="0"/>
              <a:t>Total Project Cost		</a:t>
            </a: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$50,000,000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0" lvl="1" algn="l">
              <a:lnSpc>
                <a:spcPct val="110000"/>
              </a:lnSpc>
            </a:pP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</a:t>
            </a:r>
            <a:r>
              <a:rPr lang="en-US" sz="2400" spc="-20" baseline="0" dirty="0" smtClean="0">
                <a:solidFill>
                  <a:srgbClr val="002060"/>
                </a:solidFill>
              </a:rPr>
              <a:t>$  2,800,000</a:t>
            </a:r>
          </a:p>
        </p:txBody>
      </p:sp>
      <p:cxnSp>
        <p:nvCxnSpPr>
          <p:cNvPr id="26" name="Straight Connector 25"/>
          <p:cNvCxnSpPr/>
          <p:nvPr/>
        </p:nvCxnSpPr>
        <p:spPr bwMode="auto">
          <a:xfrm>
            <a:off x="2590800" y="601980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1" name="TextBox 20"/>
          <p:cNvSpPr txBox="1"/>
          <p:nvPr/>
        </p:nvSpPr>
        <p:spPr>
          <a:xfrm>
            <a:off x="5762290" y="3395246"/>
            <a:ext cx="246731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aseline="0" dirty="0" smtClean="0">
                <a:latin typeface="Avenir 35 Light"/>
              </a:rPr>
              <a:t>LEED GOLD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7924800" y="2895600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1.30 Mills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7924800" y="4651177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3.24 Mills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7924800" y="6403777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4.43 Mills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Status Quo Options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34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1295400"/>
            <a:ext cx="8724902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aseline="0" dirty="0" smtClean="0">
                <a:latin typeface="+mn-lt"/>
              </a:rPr>
              <a:t>These Options Do: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Renovate to Maintain All District Buildings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Maximize  State Reimbursement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Utilize Part of the ACE Grant(s) – </a:t>
            </a:r>
            <a:r>
              <a:rPr lang="en-US" sz="24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up to $1,000,000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Keep All Buildings Open – Status Quo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endParaRPr lang="en-US" sz="2800" baseline="0" dirty="0" smtClean="0">
              <a:latin typeface="+mn-lt"/>
            </a:endParaRPr>
          </a:p>
        </p:txBody>
      </p:sp>
      <p:pic>
        <p:nvPicPr>
          <p:cNvPr id="9" name="Picture 8" descr="T:\EI Assoc\Projects\LehightonAreaSD\7_Photos\Site Study\Lehighton Study\East Penn ES\IMG_3485.JPG"/>
          <p:cNvPicPr>
            <a:picLocks noChangeAspect="1"/>
          </p:cNvPicPr>
          <p:nvPr/>
        </p:nvPicPr>
        <p:blipFill>
          <a:blip r:embed="rId4" cstate="print"/>
          <a:srcRect t="5556" b="10556"/>
          <a:stretch>
            <a:fillRect/>
          </a:stretch>
        </p:blipFill>
        <p:spPr bwMode="auto">
          <a:xfrm>
            <a:off x="589183" y="5340659"/>
            <a:ext cx="2184175" cy="1364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0" name="Picture 9" descr="T:\EI Assoc\Projects\LehightonAreaSD\7_Photos\Site Study\Lehighton Study\Franklin ES\IMG_3512.JPG"/>
          <p:cNvPicPr>
            <a:picLocks noChangeAspect="1"/>
          </p:cNvPicPr>
          <p:nvPr/>
        </p:nvPicPr>
        <p:blipFill>
          <a:blip r:embed="rId5" cstate="print"/>
          <a:srcRect t="45000" b="7594"/>
          <a:stretch>
            <a:fillRect/>
          </a:stretch>
        </p:blipFill>
        <p:spPr bwMode="auto">
          <a:xfrm>
            <a:off x="6426425" y="5340097"/>
            <a:ext cx="2184175" cy="136168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Picture 10" descr="T:\EI Assoc\Projects\LehightonAreaSD\7_Photos\Site Study\Lehighton Study\Mahoning ES\IMG_3451.JPG"/>
          <p:cNvPicPr>
            <a:picLocks noChangeAspect="1"/>
          </p:cNvPicPr>
          <p:nvPr/>
        </p:nvPicPr>
        <p:blipFill>
          <a:blip r:embed="rId6" cstate="print"/>
          <a:srcRect t="11111" b="5000"/>
          <a:stretch>
            <a:fillRect/>
          </a:stretch>
        </p:blipFill>
        <p:spPr bwMode="auto">
          <a:xfrm>
            <a:off x="3507963" y="5338359"/>
            <a:ext cx="2184175" cy="1367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Status Quo Options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35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1295400"/>
            <a:ext cx="8724902" cy="48320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0" baseline="0" dirty="0" smtClean="0">
                <a:latin typeface="+mn-lt"/>
              </a:rPr>
              <a:t>These Options Do </a:t>
            </a:r>
            <a:r>
              <a:rPr lang="en-US" sz="2800" i="1" baseline="0" dirty="0" smtClean="0">
                <a:latin typeface="+mn-lt"/>
              </a:rPr>
              <a:t>Not</a:t>
            </a:r>
            <a:r>
              <a:rPr lang="en-US" sz="2800" baseline="0" dirty="0" smtClean="0">
                <a:latin typeface="+mn-lt"/>
              </a:rPr>
              <a:t>: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</a:t>
            </a: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Utilize All of the ACE Grant(s) - </a:t>
            </a:r>
            <a:r>
              <a:rPr lang="en-US" sz="24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$1,500,000 total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Realign the Grade Structure in the District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Upgrade the Educational Environment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Provide Additions or Alterations 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Close any District Buildings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endParaRPr lang="en-US" sz="2800" baseline="0" dirty="0" smtClean="0">
              <a:latin typeface="+mn-lt"/>
            </a:endParaRPr>
          </a:p>
        </p:txBody>
      </p:sp>
      <p:pic>
        <p:nvPicPr>
          <p:cNvPr id="11" name="Picture 10" descr="T:\EI Assoc\Projects\LehightonAreaSD\7_Photos\Site Study\Lehighton Study\Shull-David ES\IMG_3568.JPG"/>
          <p:cNvPicPr>
            <a:picLocks noChangeAspect="1"/>
          </p:cNvPicPr>
          <p:nvPr/>
        </p:nvPicPr>
        <p:blipFill>
          <a:blip r:embed="rId4" cstate="print"/>
          <a:srcRect t="16875" b="34313"/>
          <a:stretch>
            <a:fillRect/>
          </a:stretch>
        </p:blipFill>
        <p:spPr bwMode="auto">
          <a:xfrm>
            <a:off x="550460" y="5416691"/>
            <a:ext cx="2184175" cy="13651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2" name="Picture 11" descr="T:\EI Assoc\Projects\LehightonAreaSD\7_Photos\Site Study\Lehighton Study\Middle School\IMG_3578.JPG"/>
          <p:cNvPicPr>
            <a:picLocks noChangeAspect="1"/>
          </p:cNvPicPr>
          <p:nvPr/>
        </p:nvPicPr>
        <p:blipFill>
          <a:blip r:embed="rId5" cstate="print"/>
          <a:srcRect l="3609" t="13889" b="5556"/>
          <a:stretch>
            <a:fillRect/>
          </a:stretch>
        </p:blipFill>
        <p:spPr bwMode="auto">
          <a:xfrm>
            <a:off x="3469240" y="5419739"/>
            <a:ext cx="2184175" cy="13620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5" name="Picture 14" descr="Lehighton Site Study Gary18Sep2008 045.jpg"/>
          <p:cNvPicPr>
            <a:picLocks noChangeAspect="1"/>
          </p:cNvPicPr>
          <p:nvPr/>
        </p:nvPicPr>
        <p:blipFill>
          <a:blip r:embed="rId6" cstate="print"/>
          <a:srcRect l="19965" t="26824" r="3800" b="8889"/>
          <a:stretch>
            <a:fillRect/>
          </a:stretch>
        </p:blipFill>
        <p:spPr>
          <a:xfrm>
            <a:off x="6426425" y="5402901"/>
            <a:ext cx="2184175" cy="1373006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A Master Plan for the Future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36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Why – Improvements for District Buildings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How – Enrollment &amp; Status Quo Options</a:t>
            </a:r>
          </a:p>
          <a:p>
            <a:pPr algn="l">
              <a:lnSpc>
                <a:spcPct val="20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   </a:t>
            </a:r>
            <a:r>
              <a:rPr lang="en-US" sz="2800" baseline="0" dirty="0" smtClean="0">
                <a:solidFill>
                  <a:srgbClr val="AC0000"/>
                </a:solidFill>
                <a:latin typeface="+mn-lt"/>
              </a:rPr>
              <a:t>What – </a:t>
            </a:r>
            <a:r>
              <a:rPr lang="en-US" sz="2800" baseline="0" dirty="0" smtClean="0">
                <a:solidFill>
                  <a:schemeClr val="bg1"/>
                </a:solidFill>
                <a:latin typeface="+mn-lt"/>
              </a:rPr>
              <a:t>Master Plan Options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Questions ? To be Answered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37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Why do </a:t>
            </a:r>
            <a:r>
              <a:rPr lang="en-US" sz="2800" baseline="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vs. Capitol Improvements?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is the Level of Renovation?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+mn-lt"/>
              </a:rPr>
              <a:t>   What can LASD afford?  (Millage increase)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Grade Alignment?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Does LASD Close any Buildings?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38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- Option Summary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8288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 4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00200" y="2057400"/>
            <a:ext cx="7543800" cy="4427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East Penn &amp; Mahoning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Additions and Alterations to East Penn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Mahoning Elementary School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Franklin Elementary &amp; Lehighton Area Jr/</a:t>
            </a:r>
            <a:r>
              <a:rPr lang="en-US" sz="2000" u="sng" baseline="0" dirty="0" err="1" smtClean="0"/>
              <a:t>Sr</a:t>
            </a:r>
            <a:r>
              <a:rPr lang="en-US" sz="2000" u="sng" baseline="0" dirty="0" smtClean="0"/>
              <a:t> High School</a:t>
            </a:r>
            <a:r>
              <a:rPr lang="en-US" sz="28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Franklin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800" b="0" baseline="0" dirty="0" smtClean="0"/>
              <a:t>	</a:t>
            </a:r>
            <a:r>
              <a:rPr lang="en-US" sz="2000" b="0" baseline="0" dirty="0" smtClean="0"/>
              <a:t>(7-12)  </a:t>
            </a:r>
            <a:r>
              <a:rPr lang="en-US" sz="1600" b="0" baseline="0" dirty="0" smtClean="0"/>
              <a:t>Additions and Alterations to Jr/</a:t>
            </a:r>
            <a:r>
              <a:rPr lang="en-US" sz="1600" b="0" baseline="0" dirty="0" err="1" smtClean="0"/>
              <a:t>Sr</a:t>
            </a:r>
            <a:r>
              <a:rPr lang="en-US" sz="1600" b="0" baseline="0" dirty="0" smtClean="0"/>
              <a:t> High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Lehighton Area Middle School &amp; </a:t>
            </a:r>
            <a:r>
              <a:rPr lang="en-US" sz="2000" baseline="0" dirty="0" err="1" smtClean="0"/>
              <a:t>Schull</a:t>
            </a:r>
            <a:r>
              <a:rPr lang="en-US" sz="2000" baseline="0" dirty="0" smtClean="0"/>
              <a:t>-David Elementary</a:t>
            </a: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Alterations to convert Middle School to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CLOSE</a:t>
            </a:r>
            <a:r>
              <a:rPr lang="en-US" sz="1600" b="0" baseline="0" dirty="0" smtClean="0"/>
              <a:t>  </a:t>
            </a:r>
            <a:r>
              <a:rPr lang="en-US" sz="1600" b="0" baseline="0" dirty="0" err="1" smtClean="0"/>
              <a:t>Schull</a:t>
            </a:r>
            <a:r>
              <a:rPr lang="en-US" sz="1600" b="0" baseline="0" dirty="0" smtClean="0"/>
              <a:t>-David Elementary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52400" y="23843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1" y="38321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" y="52037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39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- Option Summary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8288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 4</a:t>
            </a:r>
          </a:p>
        </p:txBody>
      </p:sp>
      <p:sp>
        <p:nvSpPr>
          <p:cNvPr id="10" name="Rectangle 9"/>
          <p:cNvSpPr/>
          <p:nvPr/>
        </p:nvSpPr>
        <p:spPr>
          <a:xfrm>
            <a:off x="1600200" y="2057400"/>
            <a:ext cx="7543800" cy="4427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East Penn &amp; Mahoning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Additions and Alterations to East Penn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Mahoning Elementary School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Franklin Elementary &amp; Lehighton Area Jr/</a:t>
            </a:r>
            <a:r>
              <a:rPr lang="en-US" sz="2000" u="sng" baseline="0" dirty="0" err="1" smtClean="0"/>
              <a:t>Sr</a:t>
            </a:r>
            <a:r>
              <a:rPr lang="en-US" sz="2000" u="sng" baseline="0" dirty="0" smtClean="0"/>
              <a:t> High School</a:t>
            </a:r>
            <a:r>
              <a:rPr lang="en-US" sz="28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Franklin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800" b="0" baseline="0" dirty="0" smtClean="0"/>
              <a:t>	</a:t>
            </a:r>
            <a:r>
              <a:rPr lang="en-US" sz="2000" b="0" baseline="0" dirty="0" smtClean="0"/>
              <a:t>(7-12)  </a:t>
            </a:r>
            <a:r>
              <a:rPr lang="en-US" sz="1600" b="0" baseline="0" dirty="0" smtClean="0"/>
              <a:t>Additions and Alterations to Jr/</a:t>
            </a:r>
            <a:r>
              <a:rPr lang="en-US" sz="1600" b="0" baseline="0" dirty="0" err="1" smtClean="0"/>
              <a:t>Sr</a:t>
            </a:r>
            <a:r>
              <a:rPr lang="en-US" sz="1600" b="0" baseline="0" dirty="0" smtClean="0"/>
              <a:t> High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Lehighton Area Middle School &amp; </a:t>
            </a:r>
            <a:r>
              <a:rPr lang="en-US" sz="2000" baseline="0" dirty="0" err="1" smtClean="0"/>
              <a:t>Schull</a:t>
            </a:r>
            <a:r>
              <a:rPr lang="en-US" sz="2000" baseline="0" dirty="0" smtClean="0"/>
              <a:t>-David Elementary</a:t>
            </a: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Alterations to convert Middle School to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CLOSE</a:t>
            </a:r>
            <a:r>
              <a:rPr lang="en-US" sz="1600" b="0" baseline="0" dirty="0" smtClean="0"/>
              <a:t>  </a:t>
            </a:r>
            <a:r>
              <a:rPr lang="en-US" sz="1600" b="0" baseline="0" dirty="0" err="1" smtClean="0"/>
              <a:t>Schull</a:t>
            </a:r>
            <a:r>
              <a:rPr lang="en-US" sz="1600" b="0" baseline="0" dirty="0" smtClean="0"/>
              <a:t>-David Elementary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11" name="TextBox 10"/>
          <p:cNvSpPr txBox="1"/>
          <p:nvPr/>
        </p:nvSpPr>
        <p:spPr>
          <a:xfrm>
            <a:off x="152400" y="23843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1" y="38321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" y="52037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- 3</a:t>
            </a: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 rot="16200000">
            <a:off x="2971800" y="685800"/>
            <a:ext cx="32004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40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52400" y="1676400"/>
            <a:ext cx="19812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Phase - 1</a:t>
            </a:r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4114800"/>
            <a:ext cx="7924800" cy="24006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Total Project Cost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$16,350,000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Maximum </a:t>
            </a:r>
            <a:r>
              <a:rPr lang="en-US" sz="2800" b="0" baseline="0" dirty="0" err="1" smtClean="0"/>
              <a:t>Elig</a:t>
            </a:r>
            <a:r>
              <a:rPr lang="en-US" sz="2800" b="0" baseline="0" dirty="0" smtClean="0"/>
              <a:t>. </a:t>
            </a:r>
            <a:r>
              <a:rPr lang="en-US" sz="2800" b="0" baseline="0" dirty="0" err="1" smtClean="0"/>
              <a:t>Reimb</a:t>
            </a:r>
            <a:r>
              <a:rPr lang="en-US" sz="2800" b="0" baseline="0" dirty="0" smtClean="0"/>
              <a:t>.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5,245,000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A.C.E. Grant (10% of TPC)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1,500,000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spc="-20" baseline="0" dirty="0" smtClean="0"/>
              <a:t>		</a:t>
            </a:r>
            <a:endParaRPr lang="en-US" sz="2800" b="0" baseline="0" dirty="0" smtClean="0">
              <a:solidFill>
                <a:srgbClr val="00206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47990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10"/>
          <p:cNvSpPr/>
          <p:nvPr/>
        </p:nvSpPr>
        <p:spPr>
          <a:xfrm>
            <a:off x="1600200" y="1991785"/>
            <a:ext cx="7543800" cy="2351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East Penn &amp; Mahoning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Additions and Alterations to East Penn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		Project Cost			$8,270,000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Mahoning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		Project Cost			$8,080,000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– Cost per Phase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00200" y="2057400"/>
            <a:ext cx="7543800" cy="4427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East Penn &amp; Mahoning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Additions and Alterations to East Penn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Mahoning Elementary School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Franklin Elementary &amp; Lehighton Area Jr/</a:t>
            </a:r>
            <a:r>
              <a:rPr lang="en-US" sz="2000" u="sng" baseline="0" dirty="0" err="1" smtClean="0"/>
              <a:t>Sr</a:t>
            </a:r>
            <a:r>
              <a:rPr lang="en-US" sz="2000" u="sng" baseline="0" dirty="0" smtClean="0"/>
              <a:t> High School</a:t>
            </a:r>
            <a:r>
              <a:rPr lang="en-US" sz="28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Franklin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800" b="0" baseline="0" dirty="0" smtClean="0"/>
              <a:t>	</a:t>
            </a:r>
            <a:r>
              <a:rPr lang="en-US" sz="2000" b="0" baseline="0" dirty="0" smtClean="0"/>
              <a:t>(7-12)  </a:t>
            </a:r>
            <a:r>
              <a:rPr lang="en-US" sz="1600" b="0" baseline="0" dirty="0" smtClean="0"/>
              <a:t>Additions and Alterations to Jr/</a:t>
            </a:r>
            <a:r>
              <a:rPr lang="en-US" sz="1600" b="0" baseline="0" dirty="0" err="1" smtClean="0"/>
              <a:t>Sr</a:t>
            </a:r>
            <a:r>
              <a:rPr lang="en-US" sz="1600" b="0" baseline="0" dirty="0" smtClean="0"/>
              <a:t> High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Lehighton Area Middle School &amp; </a:t>
            </a:r>
            <a:r>
              <a:rPr lang="en-US" sz="2000" baseline="0" dirty="0" err="1" smtClean="0"/>
              <a:t>Schull</a:t>
            </a:r>
            <a:r>
              <a:rPr lang="en-US" sz="2000" baseline="0" dirty="0" smtClean="0"/>
              <a:t>-David Elementary</a:t>
            </a: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Alterations to convert Middle School to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CLOSE</a:t>
            </a:r>
            <a:r>
              <a:rPr lang="en-US" sz="1600" b="0" baseline="0" dirty="0" smtClean="0"/>
              <a:t>  </a:t>
            </a:r>
            <a:r>
              <a:rPr lang="en-US" sz="1600" b="0" baseline="0" dirty="0" err="1" smtClean="0"/>
              <a:t>Schull</a:t>
            </a:r>
            <a:r>
              <a:rPr lang="en-US" sz="1600" b="0" baseline="0" dirty="0" smtClean="0"/>
              <a:t>-David Elementary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41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2819401" y="-2819400"/>
            <a:ext cx="3505201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- Option Summary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8288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23843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1" y="38321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" y="52037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- 3</a:t>
            </a:r>
          </a:p>
        </p:txBody>
      </p:sp>
      <p:sp>
        <p:nvSpPr>
          <p:cNvPr id="13" name="Rectangle 9"/>
          <p:cNvSpPr>
            <a:spLocks noChangeArrowheads="1"/>
          </p:cNvSpPr>
          <p:nvPr/>
        </p:nvSpPr>
        <p:spPr bwMode="auto">
          <a:xfrm rot="16200000">
            <a:off x="3657600" y="1371600"/>
            <a:ext cx="18288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42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52400" y="1676400"/>
            <a:ext cx="19812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Phase - 2</a:t>
            </a:r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4114800"/>
            <a:ext cx="7924800" cy="1926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Total Project Cost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$24,200,000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Maximum </a:t>
            </a:r>
            <a:r>
              <a:rPr lang="en-US" sz="2800" b="0" baseline="0" dirty="0" err="1" smtClean="0"/>
              <a:t>Elig</a:t>
            </a:r>
            <a:r>
              <a:rPr lang="en-US" sz="2800" b="0" baseline="0" dirty="0" smtClean="0"/>
              <a:t>. </a:t>
            </a:r>
            <a:r>
              <a:rPr lang="en-US" sz="2800" b="0" baseline="0" dirty="0" err="1" smtClean="0"/>
              <a:t>Reimb</a:t>
            </a:r>
            <a:r>
              <a:rPr lang="en-US" sz="2800" b="0" baseline="0" dirty="0" smtClean="0"/>
              <a:t>.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$14,065,400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A.C.E. Grant (10% of TPC)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		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47990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10"/>
          <p:cNvSpPr/>
          <p:nvPr/>
        </p:nvSpPr>
        <p:spPr>
          <a:xfrm>
            <a:off x="1600200" y="1991785"/>
            <a:ext cx="7543800" cy="2351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Franklin Elementary &amp; Lehighton Jr/</a:t>
            </a:r>
            <a:r>
              <a:rPr lang="en-US" sz="2000" u="sng" baseline="0" dirty="0" err="1" smtClean="0"/>
              <a:t>Sr</a:t>
            </a:r>
            <a:r>
              <a:rPr lang="en-US" sz="2000" u="sng" baseline="0" dirty="0" smtClean="0"/>
              <a:t>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Additions and Alterations to East Penn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		Project Cost			$  5,700,000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(7-12)   </a:t>
            </a:r>
            <a:r>
              <a:rPr lang="en-US" sz="1600" b="0" baseline="0" dirty="0" smtClean="0"/>
              <a:t>Additions and Alterations to Jr/</a:t>
            </a:r>
            <a:r>
              <a:rPr lang="en-US" sz="1600" b="0" baseline="0" dirty="0" err="1" smtClean="0"/>
              <a:t>Sr</a:t>
            </a:r>
            <a:r>
              <a:rPr lang="en-US" sz="1600" b="0" baseline="0" dirty="0" smtClean="0"/>
              <a:t> High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		Project Cost			$18,500,000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– Cost per Phase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1600200" y="2057400"/>
            <a:ext cx="7543800" cy="44278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East Penn &amp; Mahoning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Additions and Alterations to East Penn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Mahoning Elementary School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Franklin Elementary &amp; Lehighton Area Jr/</a:t>
            </a:r>
            <a:r>
              <a:rPr lang="en-US" sz="2000" u="sng" baseline="0" dirty="0" err="1" smtClean="0"/>
              <a:t>Sr</a:t>
            </a:r>
            <a:r>
              <a:rPr lang="en-US" sz="2000" u="sng" baseline="0" dirty="0" smtClean="0"/>
              <a:t> High School</a:t>
            </a:r>
            <a:r>
              <a:rPr lang="en-US" sz="28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(K-6)   </a:t>
            </a:r>
            <a:r>
              <a:rPr lang="en-US" sz="1600" b="0" baseline="0" dirty="0" smtClean="0"/>
              <a:t>Additions and Alterations to Franklin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800" b="0" baseline="0" dirty="0" smtClean="0"/>
              <a:t>	</a:t>
            </a:r>
            <a:r>
              <a:rPr lang="en-US" sz="2000" b="0" baseline="0" dirty="0" smtClean="0"/>
              <a:t>(7-12)  </a:t>
            </a:r>
            <a:r>
              <a:rPr lang="en-US" sz="1600" b="0" baseline="0" dirty="0" smtClean="0"/>
              <a:t>Additions and Alterations to Jr/</a:t>
            </a:r>
            <a:r>
              <a:rPr lang="en-US" sz="1600" b="0" baseline="0" dirty="0" err="1" smtClean="0"/>
              <a:t>Sr</a:t>
            </a:r>
            <a:r>
              <a:rPr lang="en-US" sz="1600" b="0" baseline="0" dirty="0" smtClean="0"/>
              <a:t> High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Lehighton Area Middle School &amp; </a:t>
            </a:r>
            <a:r>
              <a:rPr lang="en-US" sz="2000" baseline="0" dirty="0" err="1" smtClean="0"/>
              <a:t>Schull</a:t>
            </a:r>
            <a:r>
              <a:rPr lang="en-US" sz="2000" baseline="0" dirty="0" smtClean="0"/>
              <a:t>-David Elementary</a:t>
            </a: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Alterations to convert Middle School to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CLOSE</a:t>
            </a:r>
            <a:r>
              <a:rPr lang="en-US" sz="1600" b="0" baseline="0" dirty="0" smtClean="0"/>
              <a:t>  </a:t>
            </a:r>
            <a:r>
              <a:rPr lang="en-US" sz="1600" b="0" baseline="0" dirty="0" err="1" smtClean="0"/>
              <a:t>Schull</a:t>
            </a:r>
            <a:r>
              <a:rPr lang="en-US" sz="1600" b="0" baseline="0" dirty="0" smtClean="0"/>
              <a:t>-David Elementary School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dirty="0" smtClean="0"/>
          </a:p>
        </p:txBody>
      </p:sp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43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2057402" y="-2057401"/>
            <a:ext cx="50292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- Option Summary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8288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 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52400" y="23843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- 1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52401" y="38321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- 2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52400" y="5203758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- 3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44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52400" y="1676400"/>
            <a:ext cx="19812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Phase - 3</a:t>
            </a:r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914400" y="4114800"/>
            <a:ext cx="7924800" cy="19266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Total Project Cost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$10,200,000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Maximum </a:t>
            </a:r>
            <a:r>
              <a:rPr lang="en-US" sz="2800" b="0" baseline="0" dirty="0" err="1" smtClean="0"/>
              <a:t>Elig</a:t>
            </a:r>
            <a:r>
              <a:rPr lang="en-US" sz="2800" b="0" baseline="0" dirty="0" smtClean="0"/>
              <a:t>. </a:t>
            </a:r>
            <a:r>
              <a:rPr lang="en-US" sz="2800" b="0" baseline="0" dirty="0" err="1" smtClean="0"/>
              <a:t>Reimb</a:t>
            </a:r>
            <a:r>
              <a:rPr lang="en-US" sz="2800" b="0" baseline="0" dirty="0" smtClean="0"/>
              <a:t>.	</a:t>
            </a:r>
            <a:r>
              <a:rPr lang="en-US" sz="28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6,282,960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800" b="0" baseline="0" dirty="0" smtClean="0"/>
              <a:t>A.C.E. Grant (10% of TPC) 	</a:t>
            </a:r>
            <a:r>
              <a:rPr lang="en-US" sz="2800" spc="-20" baseline="0" dirty="0" smtClean="0">
                <a:solidFill>
                  <a:srgbClr val="7030A0"/>
                </a:solidFill>
              </a:rPr>
              <a:t>$  		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752600" y="4799012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1" name="Rectangle 10"/>
          <p:cNvSpPr/>
          <p:nvPr/>
        </p:nvSpPr>
        <p:spPr>
          <a:xfrm>
            <a:off x="1600200" y="1991785"/>
            <a:ext cx="7543800" cy="23514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Lehighton  Area Middle School &amp; </a:t>
            </a:r>
            <a:r>
              <a:rPr lang="en-US" sz="2000" u="sng" baseline="0" dirty="0" err="1" smtClean="0"/>
              <a:t>Schull</a:t>
            </a:r>
            <a:r>
              <a:rPr lang="en-US" sz="2000" u="sng" baseline="0" dirty="0" smtClean="0"/>
              <a:t>-David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(K-6)   </a:t>
            </a:r>
            <a:r>
              <a:rPr lang="en-US" sz="1600" b="0" baseline="0" dirty="0" smtClean="0"/>
              <a:t>Renovations &amp; Alterations to Lehighton Area M.S. 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		Project Cost			$ 10,200,000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</a:t>
            </a:r>
            <a:r>
              <a:rPr lang="en-US" sz="2000" b="0" baseline="0" dirty="0" smtClean="0"/>
              <a:t>CLOSE  </a:t>
            </a:r>
            <a:r>
              <a:rPr lang="en-US" sz="1600" b="0" baseline="0" dirty="0" err="1" smtClean="0"/>
              <a:t>Schull</a:t>
            </a:r>
            <a:r>
              <a:rPr lang="en-US" sz="1600" b="0" baseline="0" dirty="0" smtClean="0"/>
              <a:t>-David Elementary School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1600" b="0" baseline="0" dirty="0" smtClean="0"/>
              <a:t>			</a:t>
            </a:r>
            <a:r>
              <a:rPr lang="en-US" sz="1600" b="0" i="1" baseline="0" dirty="0" smtClean="0"/>
              <a:t>Projected</a:t>
            </a:r>
            <a:r>
              <a:rPr lang="en-US" sz="1600" b="0" baseline="0" dirty="0" smtClean="0"/>
              <a:t> Annual Savings		      </a:t>
            </a:r>
            <a:r>
              <a:rPr lang="en-US" sz="1600" baseline="0" dirty="0" smtClean="0">
                <a:solidFill>
                  <a:srgbClr val="7030A0"/>
                </a:solidFill>
              </a:rPr>
              <a:t>$600,000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baseline="0" dirty="0" smtClean="0"/>
          </a:p>
        </p:txBody>
      </p:sp>
      <p:sp>
        <p:nvSpPr>
          <p:cNvPr id="13" name="TextBox 12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– Cost per Phase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45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Rectangle 7"/>
          <p:cNvSpPr/>
          <p:nvPr/>
        </p:nvSpPr>
        <p:spPr>
          <a:xfrm>
            <a:off x="1600200" y="1752600"/>
            <a:ext cx="7543800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East Penn &amp; Mahoning Elementary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	</a:t>
            </a: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Franklin Elementary &amp; Lehighton Area Jr/</a:t>
            </a:r>
            <a:r>
              <a:rPr lang="en-US" sz="2000" u="sng" baseline="0" dirty="0" err="1" smtClean="0"/>
              <a:t>Sr</a:t>
            </a:r>
            <a:r>
              <a:rPr lang="en-US" sz="2000" u="sng" baseline="0" dirty="0" smtClean="0"/>
              <a:t> High School</a:t>
            </a:r>
            <a:r>
              <a:rPr lang="en-US" sz="2800" b="0" baseline="0" dirty="0" smtClean="0"/>
              <a:t>	</a:t>
            </a: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u="sng" baseline="0" dirty="0" smtClean="0"/>
              <a:t>Lehighton Area Middle School &amp; </a:t>
            </a:r>
            <a:r>
              <a:rPr lang="en-US" sz="2000" u="sng" baseline="0" dirty="0" err="1" smtClean="0"/>
              <a:t>Schull</a:t>
            </a:r>
            <a:r>
              <a:rPr lang="en-US" sz="2000" u="sng" baseline="0" dirty="0" smtClean="0"/>
              <a:t>-David Elementary</a:t>
            </a:r>
            <a:endParaRPr lang="en-US" sz="2000" b="0" u="sng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52400" y="2057400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1" y="2743200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" y="3505200"/>
            <a:ext cx="1358384" cy="369332"/>
          </a:xfrm>
          <a:prstGeom prst="rect">
            <a:avLst/>
          </a:prstGeom>
          <a:solidFill>
            <a:srgbClr val="FFFF00">
              <a:alpha val="25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Phase - 3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313780" y="479049"/>
            <a:ext cx="7830221" cy="12618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Grade Realignment – Option Summary</a:t>
            </a:r>
          </a:p>
          <a:p>
            <a:pPr algn="l"/>
            <a:r>
              <a:rPr lang="en-US" sz="240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Grades (K-6) &amp; (7-12)</a:t>
            </a:r>
          </a:p>
          <a:p>
            <a:pPr algn="l"/>
            <a:endParaRPr lang="en-US" sz="2400" baseline="0" dirty="0" smtClean="0">
              <a:solidFill>
                <a:schemeClr val="bg1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152400" y="1371600"/>
            <a:ext cx="1828800" cy="461665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2400" b="0" baseline="0" dirty="0" smtClean="0">
                <a:latin typeface="+mn-lt"/>
              </a:rPr>
              <a:t>Option  -  4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924800" y="6172200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3.09  Mills</a:t>
            </a:r>
          </a:p>
        </p:txBody>
      </p:sp>
      <p:sp>
        <p:nvSpPr>
          <p:cNvPr id="18" name="Text Box 23"/>
          <p:cNvSpPr txBox="1">
            <a:spLocks noChangeArrowheads="1"/>
          </p:cNvSpPr>
          <p:nvPr/>
        </p:nvSpPr>
        <p:spPr bwMode="auto">
          <a:xfrm>
            <a:off x="1066800" y="3983367"/>
            <a:ext cx="7924800" cy="28746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400" b="0" baseline="0" dirty="0" smtClean="0"/>
              <a:t>Total Project Cost	</a:t>
            </a:r>
            <a:r>
              <a:rPr lang="en-US" sz="24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4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$50,750,000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800" spc="-20" baseline="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400" b="0" baseline="0" dirty="0" smtClean="0"/>
              <a:t>Maximum </a:t>
            </a:r>
            <a:r>
              <a:rPr lang="en-US" sz="2400" b="0" baseline="0" dirty="0" err="1" smtClean="0"/>
              <a:t>Elig</a:t>
            </a:r>
            <a:r>
              <a:rPr lang="en-US" sz="2400" b="0" baseline="0" dirty="0" smtClean="0"/>
              <a:t>. </a:t>
            </a:r>
            <a:r>
              <a:rPr lang="en-US" sz="2400" b="0" baseline="0" dirty="0" err="1" smtClean="0"/>
              <a:t>Reimb</a:t>
            </a:r>
            <a:r>
              <a:rPr lang="en-US" sz="2400" b="0" baseline="0" dirty="0" smtClean="0"/>
              <a:t>.	</a:t>
            </a:r>
            <a:r>
              <a:rPr lang="en-US" sz="24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	</a:t>
            </a:r>
            <a:r>
              <a:rPr lang="en-US" sz="2400" spc="-20" baseline="0" dirty="0" smtClean="0">
                <a:solidFill>
                  <a:srgbClr val="7030A0"/>
                </a:solidFill>
              </a:rPr>
              <a:t>$ 25,500,000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400" b="0" baseline="0" dirty="0" smtClean="0"/>
              <a:t>A.C.E. Grant (10% of TPC) 		</a:t>
            </a:r>
            <a:r>
              <a:rPr lang="en-US" sz="2400" spc="-20" baseline="0" dirty="0" smtClean="0">
                <a:solidFill>
                  <a:srgbClr val="7030A0"/>
                </a:solidFill>
              </a:rPr>
              <a:t>$   1,500,000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80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1400" b="0" baseline="0" dirty="0" smtClean="0"/>
              <a:t>Annual Savings </a:t>
            </a:r>
            <a:r>
              <a:rPr lang="en-US" sz="1400" b="0" baseline="0" dirty="0" smtClean="0">
                <a:solidFill>
                  <a:srgbClr val="7030A0"/>
                </a:solidFill>
              </a:rPr>
              <a:t>($600,000)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r>
              <a:rPr lang="en-US" sz="2400" b="0" baseline="0" dirty="0" smtClean="0"/>
              <a:t>Annual Local Share	</a:t>
            </a:r>
            <a:r>
              <a:rPr lang="en-US" sz="2400" spc="-20" baseline="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en-US" sz="2400" spc="-20" baseline="0" dirty="0" smtClean="0">
                <a:solidFill>
                  <a:srgbClr val="002060"/>
                </a:solidFill>
              </a:rPr>
              <a:t>	$   2,465,000</a:t>
            </a: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2400" spc="-20" baseline="0" dirty="0" smtClean="0">
              <a:solidFill>
                <a:srgbClr val="7030A0"/>
              </a:solidFill>
            </a:endParaRPr>
          </a:p>
          <a:p>
            <a:pPr marL="1027113" lvl="1" indent="-338138" algn="l">
              <a:lnSpc>
                <a:spcPct val="110000"/>
              </a:lnSpc>
              <a:tabLst>
                <a:tab pos="5032375" algn="r"/>
              </a:tabLst>
            </a:pPr>
            <a:endParaRPr lang="en-US" sz="1000" b="0" spc="-20" baseline="0" dirty="0" smtClean="0">
              <a:solidFill>
                <a:srgbClr val="7030A0"/>
              </a:solidFill>
            </a:endParaRPr>
          </a:p>
        </p:txBody>
      </p:sp>
      <p:cxnSp>
        <p:nvCxnSpPr>
          <p:cNvPr id="19" name="Straight Connector 18"/>
          <p:cNvCxnSpPr/>
          <p:nvPr/>
        </p:nvCxnSpPr>
        <p:spPr bwMode="auto">
          <a:xfrm>
            <a:off x="1905000" y="4591379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cxnSp>
        <p:nvCxnSpPr>
          <p:cNvPr id="20" name="Straight Connector 19"/>
          <p:cNvCxnSpPr/>
          <p:nvPr/>
        </p:nvCxnSpPr>
        <p:spPr bwMode="auto">
          <a:xfrm>
            <a:off x="1905000" y="5507367"/>
            <a:ext cx="6934200" cy="1588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Grade Realignment Option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46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1295400"/>
            <a:ext cx="8724902" cy="54784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aseline="0" dirty="0" smtClean="0">
                <a:latin typeface="+mn-lt"/>
              </a:rPr>
              <a:t>These </a:t>
            </a:r>
            <a:r>
              <a:rPr lang="en-US" sz="2800" i="1" baseline="0" dirty="0" smtClean="0">
                <a:latin typeface="+mn-lt"/>
              </a:rPr>
              <a:t>Phases</a:t>
            </a:r>
            <a:r>
              <a:rPr lang="en-US" sz="2800" baseline="0" dirty="0" smtClean="0">
                <a:latin typeface="+mn-lt"/>
              </a:rPr>
              <a:t> Do: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Renovate to Maintain District Buildings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Maximize State Reimbursement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Utilize All of the ACE Grant(s) - </a:t>
            </a:r>
            <a:r>
              <a:rPr lang="en-US" sz="24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$1,500,000 total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Realign the Grade Structure in the District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Upgrade the Educational Environment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Provide Additions / Alterations 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="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Close a Building – Annual Operational Savings</a:t>
            </a:r>
            <a:endParaRPr lang="en-US" sz="2800" baseline="0" dirty="0" smtClean="0">
              <a:latin typeface="+mn-lt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lide Number Placeholder 3"/>
          <p:cNvSpPr txBox="1">
            <a:spLocks/>
          </p:cNvSpPr>
          <p:nvPr/>
        </p:nvSpPr>
        <p:spPr>
          <a:xfrm>
            <a:off x="8496300" y="6534150"/>
            <a:ext cx="647700" cy="323850"/>
          </a:xfrm>
          <a:prstGeom prst="rect">
            <a:avLst/>
          </a:prstGeom>
          <a:ln/>
        </p:spPr>
        <p:txBody>
          <a:bodyPr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405253BC-3F98-45C7-83D0-208AEAF946C4}" type="slidenum">
              <a:rPr kumimoji="0" lang="en-US" sz="1200" b="1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venir 35 Light" pitchFamily="34" charset="0"/>
                <a:ea typeface="+mn-ea"/>
                <a:cs typeface="+mn-cs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47</a:t>
            </a:fld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venir 35 Light" pitchFamily="34" charset="0"/>
              <a:ea typeface="+mn-ea"/>
              <a:cs typeface="+mn-cs"/>
            </a:endParaRPr>
          </a:p>
        </p:txBody>
      </p:sp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" name="TextBox 11"/>
          <p:cNvSpPr txBox="1"/>
          <p:nvPr/>
        </p:nvSpPr>
        <p:spPr>
          <a:xfrm>
            <a:off x="1313780" y="479049"/>
            <a:ext cx="78302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/>
                </a:solidFill>
              </a:rPr>
              <a:t>Option Cost Summary </a:t>
            </a:r>
          </a:p>
        </p:txBody>
      </p:sp>
      <p:sp>
        <p:nvSpPr>
          <p:cNvPr id="8" name="Rectangle 7"/>
          <p:cNvSpPr/>
          <p:nvPr/>
        </p:nvSpPr>
        <p:spPr>
          <a:xfrm>
            <a:off x="1600200" y="1349442"/>
            <a:ext cx="7543800" cy="499213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4488" indent="-284163" algn="l">
              <a:lnSpc>
                <a:spcPct val="160000"/>
              </a:lnSpc>
            </a:pPr>
            <a:endParaRPr lang="en-US" sz="800" b="0" baseline="0" dirty="0" smtClean="0"/>
          </a:p>
          <a:p>
            <a:pPr marL="344488" indent="-284163" algn="l">
              <a:lnSpc>
                <a:spcPct val="160000"/>
              </a:lnSpc>
            </a:pPr>
            <a:endParaRPr lang="en-US" sz="4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 Improvements </a:t>
            </a:r>
            <a:r>
              <a:rPr lang="en-US" sz="2000" i="1" baseline="0" dirty="0" smtClean="0"/>
              <a:t>Only</a:t>
            </a: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16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 &amp; 2 Improvements </a:t>
            </a:r>
            <a:r>
              <a:rPr lang="en-US" sz="2000" i="1" baseline="0" dirty="0" smtClean="0"/>
              <a:t>Only </a:t>
            </a:r>
            <a:r>
              <a:rPr lang="en-US" i="1" baseline="0" dirty="0" smtClean="0"/>
              <a:t>LEED GOLD</a:t>
            </a:r>
            <a:endParaRPr lang="en-US" b="0" i="1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Renovations - Rank 1, 2 &amp; 3 Improvements</a:t>
            </a:r>
          </a:p>
          <a:p>
            <a:pPr marL="688975" indent="-457200" algn="l">
              <a:lnSpc>
                <a:spcPct val="110000"/>
              </a:lnSpc>
            </a:pP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endParaRPr lang="en-US" sz="2000" b="0" baseline="0" dirty="0" smtClean="0"/>
          </a:p>
          <a:p>
            <a:pPr marL="688975" indent="-457200" algn="l">
              <a:lnSpc>
                <a:spcPct val="110000"/>
              </a:lnSpc>
            </a:pPr>
            <a:r>
              <a:rPr lang="en-US" sz="2000" baseline="0" dirty="0" smtClean="0"/>
              <a:t>(K-6) (7-12) Additions and Alterations (Close) Shull-David</a:t>
            </a:r>
          </a:p>
          <a:p>
            <a:pPr marL="688975" indent="-457200" algn="l">
              <a:lnSpc>
                <a:spcPct val="110000"/>
              </a:lnSpc>
            </a:pPr>
            <a:r>
              <a:rPr lang="en-US" sz="2000" b="0" baseline="0" dirty="0" smtClean="0"/>
              <a:t>	</a:t>
            </a:r>
            <a:endParaRPr lang="en-US" sz="1600" b="0" dirty="0" smtClean="0"/>
          </a:p>
        </p:txBody>
      </p:sp>
      <p:sp>
        <p:nvSpPr>
          <p:cNvPr id="9" name="TextBox 8"/>
          <p:cNvSpPr txBox="1"/>
          <p:nvPr/>
        </p:nvSpPr>
        <p:spPr>
          <a:xfrm>
            <a:off x="152400" y="1676400"/>
            <a:ext cx="1358384" cy="369332"/>
          </a:xfrm>
          <a:prstGeom prst="rect">
            <a:avLst/>
          </a:prstGeom>
          <a:solidFill>
            <a:srgbClr val="0066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- 1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52401" y="2842736"/>
            <a:ext cx="1358384" cy="369332"/>
          </a:xfrm>
          <a:prstGeom prst="rect">
            <a:avLst/>
          </a:prstGeom>
          <a:solidFill>
            <a:srgbClr val="0070C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- 2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52400" y="4214336"/>
            <a:ext cx="1358384" cy="369332"/>
          </a:xfrm>
          <a:prstGeom prst="rect">
            <a:avLst/>
          </a:prstGeom>
          <a:solidFill>
            <a:srgbClr val="9933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 - 3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52400" y="5562600"/>
            <a:ext cx="1358384" cy="369332"/>
          </a:xfrm>
          <a:prstGeom prst="rect">
            <a:avLst/>
          </a:prstGeom>
          <a:solidFill>
            <a:srgbClr val="FFFF00">
              <a:alpha val="50000"/>
            </a:srgbClr>
          </a:solidFill>
        </p:spPr>
        <p:txBody>
          <a:bodyPr wrap="square" rtlCol="0">
            <a:spAutoFit/>
          </a:bodyPr>
          <a:lstStyle/>
          <a:p>
            <a:r>
              <a:rPr lang="en-US" sz="1800" b="0" baseline="0" dirty="0" smtClean="0">
                <a:latin typeface="+mn-lt"/>
              </a:rPr>
              <a:t>Option - 4</a:t>
            </a:r>
          </a:p>
        </p:txBody>
      </p:sp>
      <p:sp>
        <p:nvSpPr>
          <p:cNvPr id="11" name="Text Box 23"/>
          <p:cNvSpPr txBox="1">
            <a:spLocks noChangeArrowheads="1"/>
          </p:cNvSpPr>
          <p:nvPr/>
        </p:nvSpPr>
        <p:spPr bwMode="auto">
          <a:xfrm>
            <a:off x="2362200" y="1967603"/>
            <a:ext cx="6781800" cy="77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1800" b="0" baseline="0" dirty="0" smtClean="0"/>
              <a:t>Total Project Cost		</a:t>
            </a: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$32,870,000</a:t>
            </a:r>
          </a:p>
          <a:p>
            <a:pPr marL="0" lvl="1" algn="l">
              <a:lnSpc>
                <a:spcPct val="110000"/>
              </a:lnSpc>
            </a:pP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	</a:t>
            </a:r>
            <a:r>
              <a:rPr lang="en-US" sz="1800" spc="-20" baseline="0" dirty="0" smtClean="0">
                <a:solidFill>
                  <a:srgbClr val="002060"/>
                </a:solidFill>
              </a:rPr>
              <a:t>$  1,800,000</a:t>
            </a:r>
          </a:p>
        </p:txBody>
      </p:sp>
      <p:cxnSp>
        <p:nvCxnSpPr>
          <p:cNvPr id="15" name="Straight Connector 14"/>
          <p:cNvCxnSpPr/>
          <p:nvPr/>
        </p:nvCxnSpPr>
        <p:spPr bwMode="auto">
          <a:xfrm>
            <a:off x="2514600" y="235361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16" name="TextBox 15"/>
          <p:cNvSpPr txBox="1"/>
          <p:nvPr/>
        </p:nvSpPr>
        <p:spPr>
          <a:xfrm>
            <a:off x="7924800" y="2201210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1.30 Mills</a:t>
            </a:r>
          </a:p>
        </p:txBody>
      </p:sp>
      <p:sp>
        <p:nvSpPr>
          <p:cNvPr id="17" name="Text Box 23"/>
          <p:cNvSpPr txBox="1">
            <a:spLocks noChangeArrowheads="1"/>
          </p:cNvSpPr>
          <p:nvPr/>
        </p:nvSpPr>
        <p:spPr bwMode="auto">
          <a:xfrm>
            <a:off x="2362200" y="3186803"/>
            <a:ext cx="6781800" cy="77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1800" b="0" baseline="0" dirty="0" smtClean="0"/>
              <a:t>Total Project Cost		</a:t>
            </a: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$44,000,000</a:t>
            </a:r>
          </a:p>
          <a:p>
            <a:pPr marL="0" lvl="1" algn="l">
              <a:lnSpc>
                <a:spcPct val="110000"/>
              </a:lnSpc>
            </a:pP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	</a:t>
            </a:r>
            <a:r>
              <a:rPr lang="en-US" sz="1800" spc="-20" baseline="0" dirty="0" smtClean="0">
                <a:solidFill>
                  <a:srgbClr val="002060"/>
                </a:solidFill>
              </a:rPr>
              <a:t>$  2,400,000</a:t>
            </a:r>
          </a:p>
        </p:txBody>
      </p:sp>
      <p:cxnSp>
        <p:nvCxnSpPr>
          <p:cNvPr id="18" name="Straight Connector 17"/>
          <p:cNvCxnSpPr/>
          <p:nvPr/>
        </p:nvCxnSpPr>
        <p:spPr bwMode="auto">
          <a:xfrm>
            <a:off x="2514600" y="357281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0" name="TextBox 19"/>
          <p:cNvSpPr txBox="1"/>
          <p:nvPr/>
        </p:nvSpPr>
        <p:spPr>
          <a:xfrm>
            <a:off x="7924800" y="3415403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3.24 Mills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924800" y="4724400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4.43 Mills</a:t>
            </a:r>
          </a:p>
        </p:txBody>
      </p:sp>
      <p:sp>
        <p:nvSpPr>
          <p:cNvPr id="22" name="Text Box 23"/>
          <p:cNvSpPr txBox="1">
            <a:spLocks noChangeArrowheads="1"/>
          </p:cNvSpPr>
          <p:nvPr/>
        </p:nvSpPr>
        <p:spPr bwMode="auto">
          <a:xfrm>
            <a:off x="2362200" y="4482203"/>
            <a:ext cx="6781800" cy="77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1800" b="0" baseline="0" dirty="0" smtClean="0"/>
              <a:t>Total Project Cost		</a:t>
            </a: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$50,000,000</a:t>
            </a:r>
          </a:p>
          <a:p>
            <a:pPr marL="0" lvl="1" algn="l">
              <a:lnSpc>
                <a:spcPct val="110000"/>
              </a:lnSpc>
            </a:pP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	</a:t>
            </a:r>
            <a:r>
              <a:rPr lang="en-US" sz="1800" spc="-20" baseline="0" dirty="0" smtClean="0">
                <a:solidFill>
                  <a:srgbClr val="002060"/>
                </a:solidFill>
              </a:rPr>
              <a:t>$  2,800,000</a:t>
            </a:r>
          </a:p>
        </p:txBody>
      </p:sp>
      <p:cxnSp>
        <p:nvCxnSpPr>
          <p:cNvPr id="23" name="Straight Connector 22"/>
          <p:cNvCxnSpPr/>
          <p:nvPr/>
        </p:nvCxnSpPr>
        <p:spPr bwMode="auto">
          <a:xfrm>
            <a:off x="2514600" y="486821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  <p:sp>
        <p:nvSpPr>
          <p:cNvPr id="24" name="TextBox 23"/>
          <p:cNvSpPr txBox="1"/>
          <p:nvPr/>
        </p:nvSpPr>
        <p:spPr>
          <a:xfrm>
            <a:off x="7924800" y="6096000"/>
            <a:ext cx="1143000" cy="307777"/>
          </a:xfrm>
          <a:prstGeom prst="rect">
            <a:avLst/>
          </a:prstGeom>
          <a:solidFill>
            <a:schemeClr val="bg1">
              <a:lumMod val="95000"/>
            </a:schemeClr>
          </a:solidFill>
          <a:effectLst>
            <a:outerShdw blurRad="50800" dist="635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>
            <a:spAutoFit/>
          </a:bodyPr>
          <a:lstStyle/>
          <a:p>
            <a:r>
              <a:rPr lang="en-US" sz="1400" baseline="0" dirty="0" smtClean="0">
                <a:solidFill>
                  <a:srgbClr val="002060"/>
                </a:solidFill>
                <a:latin typeface="Avenir LT 55 Roman" pitchFamily="2" charset="0"/>
              </a:rPr>
              <a:t>3.09 Mills</a:t>
            </a:r>
          </a:p>
        </p:txBody>
      </p:sp>
      <p:sp>
        <p:nvSpPr>
          <p:cNvPr id="25" name="Text Box 23"/>
          <p:cNvSpPr txBox="1">
            <a:spLocks noChangeArrowheads="1"/>
          </p:cNvSpPr>
          <p:nvPr/>
        </p:nvSpPr>
        <p:spPr bwMode="auto">
          <a:xfrm>
            <a:off x="2362200" y="5853803"/>
            <a:ext cx="6781800" cy="7755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 lIns="182880" tIns="91440" rIns="73152" bIns="73152" anchor="ctr">
            <a:spAutoFit/>
          </a:bodyPr>
          <a:lstStyle/>
          <a:p>
            <a:pPr marL="0" lvl="1" algn="l">
              <a:lnSpc>
                <a:spcPct val="110000"/>
              </a:lnSpc>
              <a:tabLst>
                <a:tab pos="3206750" algn="r"/>
              </a:tabLst>
            </a:pPr>
            <a:r>
              <a:rPr lang="en-US" sz="1800" b="0" baseline="0" dirty="0" smtClean="0"/>
              <a:t>Total Project Cost		</a:t>
            </a: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$50,750,000</a:t>
            </a:r>
          </a:p>
          <a:p>
            <a:pPr marL="0" lvl="1" algn="l">
              <a:lnSpc>
                <a:spcPct val="110000"/>
              </a:lnSpc>
            </a:pPr>
            <a:r>
              <a:rPr lang="en-US" sz="1800" spc="-20" baseline="0" dirty="0" smtClean="0">
                <a:solidFill>
                  <a:schemeClr val="tx1">
                    <a:lumMod val="85000"/>
                    <a:lumOff val="15000"/>
                  </a:schemeClr>
                </a:solidFill>
              </a:rPr>
              <a:t>Annual Local Share		</a:t>
            </a:r>
            <a:r>
              <a:rPr lang="en-US" sz="1800" spc="-20" baseline="0" dirty="0" smtClean="0">
                <a:solidFill>
                  <a:srgbClr val="002060"/>
                </a:solidFill>
              </a:rPr>
              <a:t>$  2,465,000</a:t>
            </a:r>
          </a:p>
        </p:txBody>
      </p:sp>
      <p:cxnSp>
        <p:nvCxnSpPr>
          <p:cNvPr id="26" name="Straight Connector 25"/>
          <p:cNvCxnSpPr/>
          <p:nvPr/>
        </p:nvCxnSpPr>
        <p:spPr bwMode="auto">
          <a:xfrm>
            <a:off x="2514600" y="6239810"/>
            <a:ext cx="5410200" cy="1239"/>
          </a:xfrm>
          <a:prstGeom prst="line">
            <a:avLst/>
          </a:prstGeom>
          <a:noFill/>
          <a:ln w="38100" cap="flat" cmpd="sng" algn="ctr">
            <a:solidFill>
              <a:schemeClr val="tx1">
                <a:lumMod val="75000"/>
                <a:lumOff val="2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</p:cxn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Questions ? To be Answered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48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419100" y="2145268"/>
            <a:ext cx="8724902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Why do </a:t>
            </a:r>
            <a:r>
              <a:rPr lang="en-US" sz="2800" baseline="0" dirty="0" err="1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PlanCon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vs. Capitol Improvements?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is the Level of Renovation?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can LASD afford?  (Millage increase)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What Grade Alignment?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  Does LASD Close any Buildings?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Vision to Reality – The </a:t>
            </a:r>
            <a:r>
              <a:rPr lang="en-US" sz="2800" b="0" i="1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Next</a:t>
            </a:r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 Steps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49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Picture 7" descr="footsteps.png"/>
          <p:cNvPicPr>
            <a:picLocks noChangeAspect="1"/>
          </p:cNvPicPr>
          <p:nvPr/>
        </p:nvPicPr>
        <p:blipFill>
          <a:blip r:embed="rId4">
            <a:lum contrast="-75000"/>
          </a:blip>
          <a:srcRect r="35759"/>
          <a:stretch>
            <a:fillRect/>
          </a:stretch>
        </p:blipFill>
        <p:spPr>
          <a:xfrm>
            <a:off x="5372100" y="1019938"/>
            <a:ext cx="3771902" cy="1008126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457200" y="2145268"/>
            <a:ext cx="8382000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 Authorize an Option		November 2013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 Begin Design Phases		December 2013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 Bid First Projects		Spring / Summer 2014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 Start Construction 		Summer 2014</a:t>
            </a:r>
          </a:p>
          <a:p>
            <a:pPr algn="l">
              <a:lnSpc>
                <a:spcPct val="150000"/>
              </a:lnSpc>
              <a:buFont typeface="Arial" pitchFamily="34" charset="0"/>
              <a:buChar char="•"/>
            </a:pPr>
            <a:r>
              <a:rPr lang="en-US" sz="2400" baseline="0" dirty="0" smtClean="0">
                <a:solidFill>
                  <a:schemeClr val="bg1"/>
                </a:solidFill>
                <a:latin typeface="+mn-lt"/>
              </a:rPr>
              <a:t>    Complete Construction 	Fall 2015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9"/>
          <p:cNvSpPr>
            <a:spLocks noChangeArrowheads="1"/>
          </p:cNvSpPr>
          <p:nvPr/>
        </p:nvSpPr>
        <p:spPr bwMode="auto">
          <a:xfrm rot="16200000">
            <a:off x="3810002" y="-3810000"/>
            <a:ext cx="1524000" cy="9144000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1313780" y="479049"/>
            <a:ext cx="7830221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US" sz="2800" baseline="0" dirty="0" smtClean="0">
                <a:solidFill>
                  <a:schemeClr val="bg1">
                    <a:lumMod val="95000"/>
                  </a:schemeClr>
                </a:solidFill>
                <a:latin typeface="+mn-lt"/>
              </a:rPr>
              <a:t>Project / Grant Timeline</a:t>
            </a:r>
          </a:p>
          <a:p>
            <a:pPr algn="l"/>
            <a:r>
              <a:rPr lang="en-US" sz="1800" baseline="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</a:rPr>
              <a:t>Lehighton Area School District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4294967295"/>
          </p:nvPr>
        </p:nvSpPr>
        <p:spPr>
          <a:xfrm>
            <a:off x="8496300" y="6534150"/>
            <a:ext cx="647700" cy="323850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405253BC-3F98-45C7-83D0-208AEAF946C4}" type="slidenum">
              <a:rPr lang="en-US"/>
              <a:pPr>
                <a:defRPr/>
              </a:pPr>
              <a:t>50</a:t>
            </a:fld>
            <a:endParaRPr lang="en-US" dirty="0"/>
          </a:p>
        </p:txBody>
      </p:sp>
      <p:pic>
        <p:nvPicPr>
          <p:cNvPr id="6" name="EIA Logo" descr="EILOGO"/>
          <p:cNvPicPr>
            <a:picLocks noChangeAspect="1" noChangeArrowheads="1"/>
          </p:cNvPicPr>
          <p:nvPr/>
        </p:nvPicPr>
        <p:blipFill>
          <a:blip r:embed="rId3" cstate="print"/>
          <a:srcRect b="38389"/>
          <a:stretch>
            <a:fillRect/>
          </a:stretch>
        </p:blipFill>
        <p:spPr bwMode="auto">
          <a:xfrm>
            <a:off x="342900" y="381000"/>
            <a:ext cx="821995" cy="800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/>
          <a:srcRect r="6607"/>
          <a:stretch>
            <a:fillRect/>
          </a:stretch>
        </p:blipFill>
        <p:spPr bwMode="auto">
          <a:xfrm>
            <a:off x="1" y="1905000"/>
            <a:ext cx="9143999" cy="3552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00">
            <a:alpha val="5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41" name="Picture 15" descr="High%20School%20Kids%20in%20SwanSchool.jpg"/>
          <p:cNvPicPr>
            <a:picLocks noChangeAspect="1"/>
          </p:cNvPicPr>
          <p:nvPr/>
        </p:nvPicPr>
        <p:blipFill>
          <a:blip r:embed="rId3" cstate="print"/>
          <a:srcRect r="3680"/>
          <a:stretch>
            <a:fillRect/>
          </a:stretch>
        </p:blipFill>
        <p:spPr bwMode="auto">
          <a:xfrm>
            <a:off x="1828800" y="1714500"/>
            <a:ext cx="7086600" cy="489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Rectangle 22"/>
          <p:cNvSpPr/>
          <p:nvPr/>
        </p:nvSpPr>
        <p:spPr bwMode="auto">
          <a:xfrm>
            <a:off x="6134100" y="266700"/>
            <a:ext cx="1295400" cy="1298575"/>
          </a:xfrm>
          <a:prstGeom prst="rect">
            <a:avLst/>
          </a:prstGeom>
          <a:solidFill>
            <a:schemeClr val="bg2">
              <a:lumMod val="40000"/>
              <a:lumOff val="6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algn="ctr">
              <a:defRPr/>
            </a:pPr>
            <a:endParaRPr lang="en-US" dirty="0">
              <a:latin typeface="Avenir 35 Light" pitchFamily="34" charset="0"/>
              <a:cs typeface="+mn-cs"/>
            </a:endParaRPr>
          </a:p>
        </p:txBody>
      </p:sp>
      <p:sp>
        <p:nvSpPr>
          <p:cNvPr id="3078" name="Rectangle 23"/>
          <p:cNvSpPr>
            <a:spLocks noChangeArrowheads="1"/>
          </p:cNvSpPr>
          <p:nvPr/>
        </p:nvSpPr>
        <p:spPr bwMode="auto">
          <a:xfrm>
            <a:off x="3238500" y="266700"/>
            <a:ext cx="1295400" cy="1298575"/>
          </a:xfrm>
          <a:prstGeom prst="rect">
            <a:avLst/>
          </a:prstGeom>
          <a:solidFill>
            <a:schemeClr val="tx1">
              <a:lumMod val="75000"/>
              <a:lumOff val="25000"/>
            </a:schemeClr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>
              <a:defRPr/>
            </a:pPr>
            <a:endParaRPr lang="en-US" dirty="0">
              <a:latin typeface="Avenir 35 Light" pitchFamily="34" charset="0"/>
              <a:cs typeface="+mn-cs"/>
            </a:endParaRPr>
          </a:p>
        </p:txBody>
      </p:sp>
      <p:sp>
        <p:nvSpPr>
          <p:cNvPr id="48134" name="Rectangle 24"/>
          <p:cNvSpPr>
            <a:spLocks noChangeArrowheads="1"/>
          </p:cNvSpPr>
          <p:nvPr/>
        </p:nvSpPr>
        <p:spPr bwMode="auto">
          <a:xfrm>
            <a:off x="4686300" y="266700"/>
            <a:ext cx="1295400" cy="1298575"/>
          </a:xfrm>
          <a:prstGeom prst="rect">
            <a:avLst/>
          </a:prstGeom>
          <a:solidFill>
            <a:srgbClr val="AC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>
              <a:solidFill>
                <a:srgbClr val="C00000"/>
              </a:solidFill>
            </a:endParaRPr>
          </a:p>
        </p:txBody>
      </p:sp>
      <p:sp>
        <p:nvSpPr>
          <p:cNvPr id="48135" name="Rectangle 25"/>
          <p:cNvSpPr>
            <a:spLocks noChangeArrowheads="1"/>
          </p:cNvSpPr>
          <p:nvPr/>
        </p:nvSpPr>
        <p:spPr bwMode="auto">
          <a:xfrm>
            <a:off x="1798638" y="266700"/>
            <a:ext cx="1295400" cy="1298575"/>
          </a:xfrm>
          <a:prstGeom prst="rect">
            <a:avLst/>
          </a:prstGeom>
          <a:solidFill>
            <a:srgbClr val="AC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48136" name="Rectangle 26"/>
          <p:cNvSpPr>
            <a:spLocks noChangeArrowheads="1"/>
          </p:cNvSpPr>
          <p:nvPr/>
        </p:nvSpPr>
        <p:spPr bwMode="auto">
          <a:xfrm>
            <a:off x="7581900" y="266700"/>
            <a:ext cx="1295400" cy="1298575"/>
          </a:xfrm>
          <a:prstGeom prst="rect">
            <a:avLst/>
          </a:prstGeom>
          <a:solidFill>
            <a:srgbClr val="AC0000"/>
          </a:solidFill>
          <a:ln w="9525" algn="ctr">
            <a:noFill/>
            <a:round/>
            <a:headEnd/>
            <a:tailEnd/>
          </a:ln>
        </p:spPr>
        <p:txBody>
          <a:bodyPr/>
          <a:lstStyle/>
          <a:p>
            <a:pPr algn="ctr"/>
            <a:endParaRPr lang="en-US" dirty="0"/>
          </a:p>
        </p:txBody>
      </p:sp>
      <p:sp>
        <p:nvSpPr>
          <p:cNvPr id="3083" name="Text Box 37"/>
          <p:cNvSpPr txBox="1">
            <a:spLocks noChangeArrowheads="1"/>
          </p:cNvSpPr>
          <p:nvPr/>
        </p:nvSpPr>
        <p:spPr bwMode="auto">
          <a:xfrm>
            <a:off x="5295900" y="685800"/>
            <a:ext cx="3543300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2000" b="0" baseline="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glow rad="101600">
                    <a:schemeClr val="accent4">
                      <a:satMod val="175000"/>
                      <a:alpha val="40000"/>
                    </a:schemeClr>
                  </a:glow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 4   November  2013</a:t>
            </a:r>
            <a:endParaRPr lang="en-US" sz="2000" b="0" baseline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Avenir 35 Light" pitchFamily="34" charset="0"/>
              <a:cs typeface="+mn-cs"/>
            </a:endParaRPr>
          </a:p>
        </p:txBody>
      </p:sp>
      <p:sp>
        <p:nvSpPr>
          <p:cNvPr id="3082" name="Text Box 29"/>
          <p:cNvSpPr txBox="1">
            <a:spLocks noChangeArrowheads="1"/>
          </p:cNvSpPr>
          <p:nvPr/>
        </p:nvSpPr>
        <p:spPr bwMode="auto">
          <a:xfrm>
            <a:off x="6400800" y="990600"/>
            <a:ext cx="2438400" cy="3385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  <a:defRPr/>
            </a:pPr>
            <a:r>
              <a:rPr lang="en-US" sz="1600" dirty="0">
                <a:effectLst>
                  <a:glow rad="139700">
                    <a:schemeClr val="accent4">
                      <a:satMod val="175000"/>
                      <a:alpha val="40000"/>
                    </a:schemeClr>
                  </a:glow>
                </a:effectLst>
                <a:latin typeface="+mn-lt"/>
                <a:cs typeface="+mn-cs"/>
              </a:rPr>
              <a:t> </a:t>
            </a:r>
            <a:endParaRPr lang="en-US" sz="1400" dirty="0">
              <a:solidFill>
                <a:srgbClr val="7398DB"/>
              </a:solidFill>
              <a:effectLst>
                <a:glow rad="101600">
                  <a:schemeClr val="accent4">
                    <a:satMod val="175000"/>
                    <a:alpha val="40000"/>
                  </a:schemeClr>
                </a:glow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763" y="1714500"/>
            <a:ext cx="1798637" cy="107791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venir LT 55 Roman" pitchFamily="2" charset="0"/>
                <a:cs typeface="+mn-cs"/>
              </a:rPr>
              <a:t>LEHIGHTON AREA</a:t>
            </a:r>
          </a:p>
          <a:p>
            <a:pPr algn="ctr">
              <a:defRPr/>
            </a:pPr>
            <a:r>
              <a:rPr lang="en-US" sz="1600" dirty="0">
                <a:solidFill>
                  <a:schemeClr val="tx1">
                    <a:lumMod val="85000"/>
                    <a:lumOff val="15000"/>
                  </a:schemeClr>
                </a:solidFill>
                <a:latin typeface="Avenir LT 55 Roman" pitchFamily="2" charset="0"/>
                <a:cs typeface="+mn-cs"/>
              </a:rPr>
              <a:t>SCHOOL DISTRICT</a:t>
            </a:r>
          </a:p>
        </p:txBody>
      </p:sp>
      <p:pic>
        <p:nvPicPr>
          <p:cNvPr id="48142" name="Picture 13" descr="Lehighton_Mascot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6700" y="250825"/>
            <a:ext cx="1303338" cy="1314450"/>
          </a:xfrm>
          <a:prstGeom prst="rect">
            <a:avLst/>
          </a:prstGeom>
          <a:solidFill>
            <a:schemeClr val="accent1"/>
          </a:solidFill>
          <a:ln w="9525">
            <a:noFill/>
            <a:miter lim="800000"/>
            <a:headEnd/>
            <a:tailEnd/>
          </a:ln>
        </p:spPr>
      </p:pic>
      <p:sp>
        <p:nvSpPr>
          <p:cNvPr id="15" name="Rectangle 9"/>
          <p:cNvSpPr>
            <a:spLocks noChangeArrowheads="1"/>
          </p:cNvSpPr>
          <p:nvPr/>
        </p:nvSpPr>
        <p:spPr bwMode="auto">
          <a:xfrm rot="16200000">
            <a:off x="-2533649" y="2533651"/>
            <a:ext cx="6858000" cy="1790698"/>
          </a:xfrm>
          <a:prstGeom prst="rect">
            <a:avLst/>
          </a:prstGeom>
          <a:solidFill>
            <a:schemeClr val="bg1">
              <a:lumMod val="50000"/>
              <a:alpha val="30000"/>
            </a:schemeClr>
          </a:solidFill>
          <a:ln>
            <a:noFill/>
            <a:headEnd/>
            <a:tailEnd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none" anchor="ctr"/>
          <a:lstStyle/>
          <a:p>
            <a:pPr>
              <a:defRPr/>
            </a:pPr>
            <a:endParaRPr lang="en-US" sz="1800" i="1" baseline="0" dirty="0">
              <a:ln w="18000">
                <a:solidFill>
                  <a:srgbClr val="D7E2F5"/>
                </a:solidFill>
                <a:prstDash val="solid"/>
                <a:miter lim="800000"/>
              </a:ln>
              <a:solidFill>
                <a:schemeClr val="bg1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Courier New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4576C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venir 35 Light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9525" cap="flat" cmpd="sng" algn="ctr">
          <a:solidFill>
            <a:srgbClr val="4576CF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200" b="1" i="0" u="none" strike="noStrike" cap="none" normalizeH="0" baseline="-25000" smtClean="0">
            <a:ln>
              <a:noFill/>
            </a:ln>
            <a:solidFill>
              <a:schemeClr val="tx1"/>
            </a:solidFill>
            <a:effectLst/>
            <a:latin typeface="Avenir 35 Light" pitchFamily="34" charset="0"/>
          </a:defRPr>
        </a:defPPr>
      </a:lstStyle>
    </a:lnDef>
    <a:txDef>
      <a:spPr>
        <a:noFill/>
      </a:spPr>
      <a:bodyPr wrap="square" rtlCol="0">
        <a:spAutoFit/>
      </a:bodyPr>
      <a:lstStyle>
        <a:defPPr>
          <a:defRPr sz="800" dirty="0" smtClean="0">
            <a:latin typeface="Avenir LT 55 Roman" pitchFamily="2" charset="0"/>
          </a:defRPr>
        </a:defPPr>
      </a:lstStyle>
    </a:txDef>
  </a:objectDefaults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31854</TotalTime>
  <Words>1876</Words>
  <Application>Microsoft Office PowerPoint</Application>
  <PresentationFormat>On-screen Show (4:3)</PresentationFormat>
  <Paragraphs>825</Paragraphs>
  <Slides>51</Slides>
  <Notes>51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51</vt:i4>
      </vt:variant>
    </vt:vector>
  </HeadingPairs>
  <TitlesOfParts>
    <vt:vector size="52" baseType="lpstr"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brummel</dc:creator>
  <cp:lastModifiedBy>bcortese</cp:lastModifiedBy>
  <cp:revision>2467</cp:revision>
  <dcterms:created xsi:type="dcterms:W3CDTF">2008-07-03T13:10:53Z</dcterms:created>
  <dcterms:modified xsi:type="dcterms:W3CDTF">2013-11-05T18:33:19Z</dcterms:modified>
</cp:coreProperties>
</file>