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Rambl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mbla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Rambla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slide" Target="slides/slide1.xml"/><Relationship Id="rId19" Type="http://schemas.openxmlformats.org/officeDocument/2006/relationships/font" Target="fonts/Rambla-bold.fntdata"/><Relationship Id="rId6" Type="http://schemas.openxmlformats.org/officeDocument/2006/relationships/slide" Target="slides/slide2.xml"/><Relationship Id="rId18" Type="http://schemas.openxmlformats.org/officeDocument/2006/relationships/font" Target="fonts/Rambl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6f5a4fb37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6f5a4fb3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76f5a4fb37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2a9b0d4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2a9b0d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252a9b0d4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1bcd5241d_0_9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1bcd5241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41bcd5241d_0_9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844d9e23d1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844d9e23d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844d9e23d1_0_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44d9e23d1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844d9e23d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844d9e23d1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44d9e23d1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844d9e23d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844d9e23d1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44d9e23d1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44d9e23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844d9e23d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63c740bf4_0_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63c740bf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263c740bf4_0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762000" y="3200400"/>
            <a:ext cx="7543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80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ctr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762000" y="3276600"/>
            <a:ext cx="75438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762000" y="4953000"/>
            <a:ext cx="6858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7620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2" type="body"/>
          </p:nvPr>
        </p:nvSpPr>
        <p:spPr>
          <a:xfrm>
            <a:off x="46482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" type="body"/>
          </p:nvPr>
        </p:nvSpPr>
        <p:spPr>
          <a:xfrm>
            <a:off x="7589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7589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3" type="body"/>
          </p:nvPr>
        </p:nvSpPr>
        <p:spPr>
          <a:xfrm>
            <a:off x="46451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4" type="body"/>
          </p:nvPr>
        </p:nvSpPr>
        <p:spPr>
          <a:xfrm>
            <a:off x="46451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4" name="Google Shape;54;p6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5" name="Google Shape;55;p6"/>
          <p:cNvCxnSpPr/>
          <p:nvPr/>
        </p:nvCxnSpPr>
        <p:spPr>
          <a:xfrm>
            <a:off x="758952" y="1249362"/>
            <a:ext cx="3657600" cy="1588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" name="Google Shape;56;p6"/>
          <p:cNvCxnSpPr/>
          <p:nvPr/>
        </p:nvCxnSpPr>
        <p:spPr>
          <a:xfrm>
            <a:off x="4645152" y="1249362"/>
            <a:ext cx="3657600" cy="1588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0" name="Google Shape;60;p7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762000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3710866" y="457200"/>
            <a:ext cx="4594934" cy="411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762001" y="457200"/>
            <a:ext cx="2673657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3" name="Google Shape;73;p9"/>
          <p:cNvCxnSpPr/>
          <p:nvPr/>
        </p:nvCxnSpPr>
        <p:spPr>
          <a:xfrm rot="5400000">
            <a:off x="1677194" y="2514600"/>
            <a:ext cx="3810000" cy="1588"/>
          </a:xfrm>
          <a:prstGeom prst="straightConnector1">
            <a:avLst/>
          </a:prstGeom>
          <a:noFill/>
          <a:ln cap="flat" cmpd="sng" w="15875">
            <a:solidFill>
              <a:srgbClr val="E1B36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type="title"/>
          </p:nvPr>
        </p:nvSpPr>
        <p:spPr>
          <a:xfrm>
            <a:off x="758952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6" name="Google Shape;76;p10"/>
          <p:cNvSpPr/>
          <p:nvPr>
            <p:ph idx="2" type="pic"/>
          </p:nvPr>
        </p:nvSpPr>
        <p:spPr>
          <a:xfrm>
            <a:off x="777240" y="457200"/>
            <a:ext cx="7543800" cy="289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850392" y="3505200"/>
            <a:ext cx="7391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 rot="5400000">
            <a:off x="2590800" y="-990600"/>
            <a:ext cx="3886200" cy="7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 rot="5400000">
            <a:off x="-1028700" y="2476500"/>
            <a:ext cx="5410199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 rot="5400000">
            <a:off x="3009900" y="266701"/>
            <a:ext cx="4876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Q5cRS6vibWE" TargetMode="External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/>
          <p:nvPr>
            <p:ph type="ctrTitle"/>
          </p:nvPr>
        </p:nvSpPr>
        <p:spPr>
          <a:xfrm>
            <a:off x="762000" y="685800"/>
            <a:ext cx="75438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ambla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CVSD School Counseling </a:t>
            </a:r>
            <a:r>
              <a:rPr b="0" i="0" lang="en-US" sz="80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rPr>
              <a:t>Advisory C</a:t>
            </a:r>
            <a:r>
              <a:rPr lang="en-US"/>
              <a:t>ouncil</a:t>
            </a:r>
            <a:endParaRPr b="0" i="0" sz="8000" u="none" cap="none" strike="noStrike">
              <a:solidFill>
                <a:srgbClr val="262626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99" name="Google Shape;99;p13"/>
          <p:cNvSpPr txBox="1"/>
          <p:nvPr>
            <p:ph idx="1" type="subTitle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b="1" lang="en-US" sz="6000">
                <a:solidFill>
                  <a:srgbClr val="FFFFFF"/>
                </a:solidFill>
              </a:rPr>
              <a:t>       	May 2020</a:t>
            </a:r>
            <a:endParaRPr b="1" i="0" sz="6000" u="none" cap="none" strike="noStrike">
              <a:solidFill>
                <a:srgbClr val="FFFFFF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Response to COVID-19</a:t>
            </a:r>
            <a:endParaRPr/>
          </a:p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>
            <a:off x="762000" y="685800"/>
            <a:ext cx="7543800" cy="442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OPERATING UNDER TWO PREMISES</a:t>
            </a:r>
            <a:endParaRPr b="1" sz="18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i="1"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Importance of Social Emotional Learning</a:t>
            </a:r>
            <a:r>
              <a:rPr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: I</a:t>
            </a:r>
            <a:r>
              <a:rPr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t’s important to provide social and emotional support to students during the most challenging times because it directly impacts their learning and how they view themselves in and navigate the world. </a:t>
            </a:r>
            <a:endParaRPr sz="17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i="1"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Power of Connection:</a:t>
            </a:r>
            <a:r>
              <a:rPr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  Importance of maintaining engagement through communication and caring. Being part of school community fosters resilience in challenging, uncertain times.</a:t>
            </a:r>
            <a:endParaRPr sz="17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7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			      </a:t>
            </a:r>
            <a:r>
              <a:rPr b="1"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HOW NEEDS ARE BEING MET?</a:t>
            </a:r>
            <a:endParaRPr b="1" sz="17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75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rPr>
              <a:t>Phone calls, emails, ZOOM meetings, resource distribution, letters to parents with tips</a:t>
            </a:r>
            <a:endParaRPr sz="1750">
              <a:solidFill>
                <a:srgbClr val="25252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1419925" y="2938350"/>
            <a:ext cx="7154400" cy="330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year’s initiative: Meeting the Social/Emotional Needs of Our Students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1339575" y="1059175"/>
            <a:ext cx="7337100" cy="28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4800">
                <a:solidFill>
                  <a:srgbClr val="0000FF"/>
                </a:solidFill>
              </a:rPr>
              <a:t>Comprehensive Plan--339</a:t>
            </a:r>
            <a:endParaRPr i="1" sz="48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0000FF"/>
                </a:solidFill>
              </a:rPr>
              <a:t>Academic, Social/Emotional (Behavioral), </a:t>
            </a:r>
            <a:endParaRPr i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0000FF"/>
                </a:solidFill>
              </a:rPr>
              <a:t>Career</a:t>
            </a:r>
            <a:endParaRPr i="1" sz="3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School Counseling Programming</a:t>
            </a:r>
            <a:endParaRPr/>
          </a:p>
        </p:txBody>
      </p:sp>
      <p:sp>
        <p:nvSpPr>
          <p:cNvPr id="120" name="Google Shape;120;p16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Tier 1:</a:t>
            </a:r>
            <a:r>
              <a:rPr lang="en-US"/>
              <a:t> Universal Core Instructional Interventions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Preventative and Proactive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Tier 2:</a:t>
            </a:r>
            <a:r>
              <a:rPr lang="en-US"/>
              <a:t> Supplemental/Strategic Interventions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Tier 3</a:t>
            </a:r>
            <a:r>
              <a:rPr lang="en-US"/>
              <a:t>: Intensive/Individual Interventions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838565" y="4659502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NOE/CTE</a:t>
            </a:r>
            <a:endParaRPr/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0" y="205350"/>
            <a:ext cx="6123900" cy="54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I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(approximately 1150 students)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Lessons regarding school wide expectations/Big 3 lessons -- all students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Core Essential lessons -- all students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Junior Achievement lessons -- all students Classroom Guidance Lessons focusing on Social Emotional Learning.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II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(approximately 150 students)</a:t>
            </a:r>
            <a:endParaRPr sz="20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 group sessions (4-8 sessions with 6-12 students) on topics defined by SRSS data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 In/Check Out behavioral monitoring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Tier III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(approximately 50 students)</a:t>
            </a:r>
            <a:endParaRPr b="1" sz="20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sessions (students who had more than 3 individual sessions)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Based Counseling Services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Positive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Behavior Support Plans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sz="2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 quick glimpse into a few of the emotional regulation skills discussed during our 2019-2020 school year." id="128" name="Google Shape;128;p17" title="Elementary Guidance SEL Activities19-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4325" y="644625"/>
            <a:ext cx="3008225" cy="225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6034388" y="2802275"/>
            <a:ext cx="3008100" cy="1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5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A quick glimpse into a few of the emotional regulation skills discussed during our 2019-2020 school year.</a:t>
            </a:r>
            <a:endParaRPr b="1" sz="1500">
              <a:solidFill>
                <a:srgbClr val="0000FF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425" y="4390900"/>
            <a:ext cx="3743573" cy="2073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CVIS</a:t>
            </a:r>
            <a:endParaRPr/>
          </a:p>
        </p:txBody>
      </p:sp>
      <p:sp>
        <p:nvSpPr>
          <p:cNvPr id="137" name="Google Shape;137;p18"/>
          <p:cNvSpPr txBox="1"/>
          <p:nvPr>
            <p:ph idx="1" type="body"/>
          </p:nvPr>
        </p:nvSpPr>
        <p:spPr>
          <a:xfrm>
            <a:off x="419200" y="394700"/>
            <a:ext cx="7886700" cy="505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100" u="sng"/>
              <a:t>T</a:t>
            </a:r>
            <a:r>
              <a:rPr b="1" lang="en-US" sz="1900" u="sng"/>
              <a:t>ier I</a:t>
            </a:r>
            <a:endParaRPr sz="1900" u="sng"/>
          </a:p>
          <a:p>
            <a:pPr indent="-349250" lvl="0" marL="457200" rtl="0" algn="l">
              <a:spcBef>
                <a:spcPts val="48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Lessons regarding school wide expectations/P5 lessons -- all students (approximately 900 students)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Character Counts lessons -- all 4th grade students (300 students)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JA Biztown lessons -- all 6th grader students (300 Students)</a:t>
            </a:r>
            <a:endParaRPr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900" u="sng"/>
              <a:t>Tier II</a:t>
            </a:r>
            <a:endParaRPr sz="1900" u="sng"/>
          </a:p>
          <a:p>
            <a:pPr indent="-349250" lvl="0" marL="457200" rtl="0" algn="l">
              <a:spcBef>
                <a:spcPts val="48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Small group sessions (4-8 sessions with 6-12 students) on topics ranging from friendship, divorce to emotional management  (approximately 200 students)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Check In/Check Out behavioral monitoring (approximately 50 students)</a:t>
            </a:r>
            <a:endParaRPr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900" u="sng"/>
              <a:t>Tier III</a:t>
            </a:r>
            <a:endParaRPr b="1" sz="1900" u="sng"/>
          </a:p>
          <a:p>
            <a:pPr indent="-349250" lvl="0" marL="457200" rtl="0" algn="l">
              <a:spcBef>
                <a:spcPts val="48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I</a:t>
            </a:r>
            <a:r>
              <a:rPr lang="en-US" sz="1900"/>
              <a:t>ndividual sessions (students who had more than 3 individual sessions) (approximately 75 students)</a:t>
            </a:r>
            <a:endParaRPr sz="19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1900"/>
              <a:t>School Based Counseling Services (approximately 25 referrals)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Daily Social Skills Lessons for Students in Colonial Academy (approximately 10 students)</a:t>
            </a:r>
            <a:endParaRPr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NOMS</a:t>
            </a:r>
            <a:endParaRPr/>
          </a:p>
        </p:txBody>
      </p:sp>
      <p:sp>
        <p:nvSpPr>
          <p:cNvPr id="144" name="Google Shape;144;p19"/>
          <p:cNvSpPr txBox="1"/>
          <p:nvPr>
            <p:ph idx="1" type="body"/>
          </p:nvPr>
        </p:nvSpPr>
        <p:spPr>
          <a:xfrm>
            <a:off x="762000" y="281075"/>
            <a:ext cx="7543800" cy="569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 u="sng"/>
              <a:t>Tier I</a:t>
            </a:r>
            <a:endParaRPr sz="2100" u="sng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Rachel’s Challenge-school wide kindness activities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Ox Strong Positive Behavior Rewards program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4-P lessons-school wide lessons on politeness, perseverance, preparation, participation in learning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Homework Club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 u="sng"/>
              <a:t>Tier II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Saturday School Grade Recovery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Support Groups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Behavioral Plans-approximately 12 students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Student Support Team(SST)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 u="sng"/>
              <a:t>Tier III</a:t>
            </a:r>
            <a:endParaRPr b="1" sz="2100" u="sng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SAP (Student Assistance Program) -- approximately 35 referrals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School Based Counseling Services --approximately 15 referrals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Colonial Academy-- approximately 6 students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FBA / PBSP-approximately 20 students</a:t>
            </a:r>
            <a:endParaRPr sz="21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NOHS</a:t>
            </a:r>
            <a:endParaRPr/>
          </a:p>
        </p:txBody>
      </p:sp>
      <p:sp>
        <p:nvSpPr>
          <p:cNvPr id="151" name="Google Shape;151;p20"/>
          <p:cNvSpPr txBox="1"/>
          <p:nvPr>
            <p:ph idx="1" type="body"/>
          </p:nvPr>
        </p:nvSpPr>
        <p:spPr>
          <a:xfrm>
            <a:off x="355400" y="329075"/>
            <a:ext cx="8937900" cy="512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 u="sng"/>
              <a:t>Tier I</a:t>
            </a:r>
            <a:endParaRPr sz="2100" u="sng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Advisory lessons and activities -- all students (approximately 1,250 students)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Guidance Interview 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 u="sng"/>
              <a:t>Tier II</a:t>
            </a:r>
            <a:endParaRPr sz="2100" u="sng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Freshman mentoring program (all freshman students &amp; 70 upperclassmen)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Learning Center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Tutoring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SST (Student Support Team)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Behavioral Plans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 u="sng"/>
              <a:t>Tier III</a:t>
            </a:r>
            <a:endParaRPr b="1" sz="2100" u="sng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SAP (Student Assistance Program) -- approximately 65 referrals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School Based Counseling Services -- approximately 25 referrals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Colonial Academy-- approximately 10 students </a:t>
            </a:r>
            <a:endParaRPr sz="2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title"/>
          </p:nvPr>
        </p:nvSpPr>
        <p:spPr>
          <a:xfrm>
            <a:off x="1442400" y="4842900"/>
            <a:ext cx="6259200" cy="10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800100" y="732000"/>
            <a:ext cx="7543800" cy="51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Rambla"/>
              <a:buNone/>
            </a:pPr>
            <a:r>
              <a:rPr lang="en-US" sz="3759">
                <a:solidFill>
                  <a:srgbClr val="262626"/>
                </a:solidFill>
              </a:rPr>
              <a:t>THANK YOU!</a:t>
            </a:r>
            <a:endParaRPr sz="3759">
              <a:solidFill>
                <a:srgbClr val="26262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Rambla"/>
              <a:buNone/>
            </a:pPr>
            <a:br>
              <a:rPr lang="en-US" sz="3559">
                <a:solidFill>
                  <a:srgbClr val="262626"/>
                </a:solidFill>
              </a:rPr>
            </a:br>
            <a:r>
              <a:rPr b="1" i="1" lang="en-US" sz="5600">
                <a:solidFill>
                  <a:srgbClr val="262626"/>
                </a:solidFill>
              </a:rPr>
              <a:t>Next Year’s Meeting Dates:</a:t>
            </a:r>
            <a:endParaRPr b="1" i="1" sz="5600">
              <a:solidFill>
                <a:srgbClr val="26262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Rambla"/>
              <a:buNone/>
            </a:pPr>
            <a:r>
              <a:rPr b="1" i="1" lang="en-US" sz="5600">
                <a:solidFill>
                  <a:srgbClr val="262626"/>
                </a:solidFill>
              </a:rPr>
              <a:t>September 11, 2020</a:t>
            </a:r>
            <a:endParaRPr b="1" i="1" sz="5600">
              <a:solidFill>
                <a:srgbClr val="26262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Rambla"/>
              <a:buNone/>
            </a:pPr>
            <a:r>
              <a:rPr b="1" i="1" lang="en-US" sz="5600">
                <a:solidFill>
                  <a:srgbClr val="262626"/>
                </a:solidFill>
              </a:rPr>
              <a:t>      May 7, 2021</a:t>
            </a:r>
            <a:endParaRPr b="1" i="1" sz="5600">
              <a:solidFill>
                <a:srgbClr val="262626"/>
              </a:solidFill>
            </a:endParaRPr>
          </a:p>
          <a:p>
            <a:pPr indent="0" lvl="0" marL="1524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wsPrint">
  <a:themeElements>
    <a:clrScheme name="Hardcover">
      <a:dk1>
        <a:srgbClr val="000000"/>
      </a:dk1>
      <a:lt1>
        <a:srgbClr val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