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6" r:id="rId4"/>
    <p:sldId id="265" r:id="rId5"/>
    <p:sldId id="257" r:id="rId6"/>
    <p:sldId id="258" r:id="rId7"/>
    <p:sldId id="259" r:id="rId8"/>
    <p:sldId id="264" r:id="rId9"/>
    <p:sldId id="260" r:id="rId10"/>
    <p:sldId id="262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jandro, Elizabeth" initials="AE" lastIdx="1" clrIdx="0">
    <p:extLst>
      <p:ext uri="{19B8F6BF-5375-455C-9EA6-DF929625EA0E}">
        <p15:presenceInfo xmlns:p15="http://schemas.microsoft.com/office/powerpoint/2012/main" userId="S::Elizabeth.Ramirez4@fwisd.org::80b8a229-acdf-406c-8708-932460867d2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5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7248F2B-0A2A-4035-A291-58A1C846C0FA}" type="datetimeFigureOut">
              <a:rPr lang="en-US" smtClean="0"/>
              <a:t>8/25/2021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0333D2B5-7A83-45CA-A852-20B32B7151C3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871397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8F2B-0A2A-4035-A291-58A1C846C0FA}" type="datetimeFigureOut">
              <a:rPr lang="en-US" smtClean="0"/>
              <a:t>8/25/2021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D2B5-7A83-45CA-A852-20B32B715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929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8F2B-0A2A-4035-A291-58A1C846C0FA}" type="datetimeFigureOut">
              <a:rPr lang="en-US" smtClean="0"/>
              <a:t>8/25/2021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D2B5-7A83-45CA-A852-20B32B715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462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8F2B-0A2A-4035-A291-58A1C846C0FA}" type="datetimeFigureOut">
              <a:rPr lang="en-US" smtClean="0"/>
              <a:t>8/25/2021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D2B5-7A83-45CA-A852-20B32B715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286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8F2B-0A2A-4035-A291-58A1C846C0FA}" type="datetimeFigureOut">
              <a:rPr lang="en-US" smtClean="0"/>
              <a:t>8/25/2021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D2B5-7A83-45CA-A852-20B32B715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901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8F2B-0A2A-4035-A291-58A1C846C0FA}" type="datetimeFigureOut">
              <a:rPr lang="en-US" smtClean="0"/>
              <a:t>8/25/2021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D2B5-7A83-45CA-A852-20B32B715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1796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8F2B-0A2A-4035-A291-58A1C846C0FA}" type="datetimeFigureOut">
              <a:rPr lang="en-US" smtClean="0"/>
              <a:t>8/25/2021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D2B5-7A83-45CA-A852-20B32B715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789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8F2B-0A2A-4035-A291-58A1C846C0FA}" type="datetimeFigureOut">
              <a:rPr lang="en-US" smtClean="0"/>
              <a:t>8/25/2021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D2B5-7A83-45CA-A852-20B32B715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761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8F2B-0A2A-4035-A291-58A1C846C0FA}" type="datetimeFigureOut">
              <a:rPr lang="en-US" smtClean="0"/>
              <a:t>8/25/2021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D2B5-7A83-45CA-A852-20B32B715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672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8F2B-0A2A-4035-A291-58A1C846C0FA}" type="datetimeFigureOut">
              <a:rPr lang="en-US" smtClean="0"/>
              <a:t>8/25/2021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D2B5-7A83-45CA-A852-20B32B715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003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8F2B-0A2A-4035-A291-58A1C846C0FA}" type="datetimeFigureOut">
              <a:rPr lang="en-US" smtClean="0"/>
              <a:t>8/25/2021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D2B5-7A83-45CA-A852-20B32B715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9299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8F2B-0A2A-4035-A291-58A1C846C0FA}" type="datetimeFigureOut">
              <a:rPr lang="en-US" smtClean="0"/>
              <a:t>8/25/2021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D2B5-7A83-45CA-A852-20B32B7151C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97255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8F2B-0A2A-4035-A291-58A1C846C0FA}" type="datetimeFigureOut">
              <a:rPr lang="en-US" smtClean="0"/>
              <a:t>8/25/2021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D2B5-7A83-45CA-A852-20B32B715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8683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8F2B-0A2A-4035-A291-58A1C846C0FA}" type="datetimeFigureOut">
              <a:rPr lang="en-US" smtClean="0"/>
              <a:t>8/25/2021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D2B5-7A83-45CA-A852-20B32B715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5984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8F2B-0A2A-4035-A291-58A1C846C0FA}" type="datetimeFigureOut">
              <a:rPr lang="en-US" smtClean="0"/>
              <a:t>8/25/2021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D2B5-7A83-45CA-A852-20B32B715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5902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8F2B-0A2A-4035-A291-58A1C846C0FA}" type="datetimeFigureOut">
              <a:rPr lang="en-US" smtClean="0"/>
              <a:t>8/25/2021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D2B5-7A83-45CA-A852-20B32B715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1429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8F2B-0A2A-4035-A291-58A1C846C0FA}" type="datetimeFigureOut">
              <a:rPr lang="en-US" smtClean="0"/>
              <a:t>8/25/2021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D2B5-7A83-45CA-A852-20B32B715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2769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E35D3-5168-44B5-A536-44BDA4F72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722A1A-E248-41F9-A2F0-4A8631F3D7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3B9381-1C26-4957-8B2C-849AF958E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248F2B-0A2A-4035-A291-58A1C846C0FA}" type="datetimeFigureOut">
              <a:rPr lang="en-US" smtClean="0"/>
              <a:t>8/25/2021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71FAE6-97CA-4A4A-A442-7292BDAEE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13FBDF-CEC5-4F3C-A6C7-DD9984DF1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33D2B5-7A83-45CA-A852-20B32B715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010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7248F2B-0A2A-4035-A291-58A1C846C0FA}" type="datetimeFigureOut">
              <a:rPr lang="en-US" smtClean="0"/>
              <a:t>8/25/2021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333D2B5-7A83-45CA-A852-20B32B7151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370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sites.austincc.edu/tsiprep/" TargetMode="External"/><Relationship Id="rId2" Type="http://schemas.openxmlformats.org/officeDocument/2006/relationships/hyperlink" Target="https://accuplacer.collegeboard.org/students/prepare-for-accuplacer/practice" TargetMode="Externa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30274-3C14-44DC-B715-2EE8EA80F3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TSI </a:t>
            </a:r>
            <a:r>
              <a:rPr lang="en-US" dirty="0" smtClean="0"/>
              <a:t>Assessment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B62D6A-E71E-4219-88B0-411E0BC54F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21420000">
            <a:off x="309651" y="3521799"/>
            <a:ext cx="10403884" cy="1111086"/>
          </a:xfrm>
        </p:spPr>
        <p:txBody>
          <a:bodyPr>
            <a:normAutofit fontScale="32500" lnSpcReduction="20000"/>
          </a:bodyPr>
          <a:lstStyle/>
          <a:p>
            <a:endParaRPr lang="en-US" dirty="0"/>
          </a:p>
          <a:p>
            <a:pPr algn="ctr"/>
            <a:r>
              <a:rPr lang="en-US" sz="7200" b="1" dirty="0" smtClean="0">
                <a:solidFill>
                  <a:srgbClr val="00355C"/>
                </a:solidFill>
                <a:latin typeface="Arial Black" panose="020B0A04020102020204" pitchFamily="34" charset="0"/>
              </a:rPr>
              <a:t>Goal</a:t>
            </a:r>
            <a:r>
              <a:rPr lang="en-US" sz="7200" b="1" dirty="0">
                <a:solidFill>
                  <a:srgbClr val="00355C"/>
                </a:solidFill>
                <a:latin typeface="Arial Black" panose="020B0A04020102020204" pitchFamily="34" charset="0"/>
              </a:rPr>
              <a:t>: Be </a:t>
            </a:r>
            <a:r>
              <a:rPr lang="en-US" sz="7200" b="1" dirty="0" smtClean="0">
                <a:solidFill>
                  <a:srgbClr val="00355C"/>
                </a:solidFill>
                <a:latin typeface="Arial Black" panose="020B0A04020102020204" pitchFamily="34" charset="0"/>
              </a:rPr>
              <a:t>college/career ready in </a:t>
            </a:r>
            <a:r>
              <a:rPr lang="en-US" sz="7200" b="1" dirty="0">
                <a:solidFill>
                  <a:srgbClr val="00355C"/>
                </a:solidFill>
                <a:latin typeface="Arial Black" panose="020B0A04020102020204" pitchFamily="34" charset="0"/>
              </a:rPr>
              <a:t>Reading, Writing, &amp; </a:t>
            </a:r>
            <a:r>
              <a:rPr lang="en-US" sz="7200" b="1" dirty="0" smtClean="0">
                <a:solidFill>
                  <a:srgbClr val="00355C"/>
                </a:solidFill>
                <a:latin typeface="Arial Black" panose="020B0A04020102020204" pitchFamily="34" charset="0"/>
              </a:rPr>
              <a:t>Math</a:t>
            </a:r>
            <a:endParaRPr lang="en-US" sz="7200" b="1" dirty="0">
              <a:solidFill>
                <a:srgbClr val="00355C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7240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B3093-5D7C-4BE2-911C-0EDB3EC366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 is it and why?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0257C0-7894-41A1-A7CC-AF34E07E0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063396"/>
            <a:ext cx="10396883" cy="353841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dirty="0"/>
          </a:p>
          <a:p>
            <a:pPr marL="0" indent="0" algn="r">
              <a:buNone/>
            </a:pPr>
            <a:r>
              <a:rPr lang="en-US" sz="2400" b="1" cap="none" dirty="0">
                <a:solidFill>
                  <a:srgbClr val="00355C"/>
                </a:solidFill>
                <a:latin typeface="Arial Black" panose="020B0A04020102020204" pitchFamily="34" charset="0"/>
              </a:rPr>
              <a:t>Texas Success Initiative (TSI) Assessment For College Readiness</a:t>
            </a:r>
          </a:p>
          <a:p>
            <a:r>
              <a:rPr lang="en-US" sz="2400" cap="none" dirty="0">
                <a:solidFill>
                  <a:srgbClr val="00355C"/>
                </a:solidFill>
                <a:latin typeface="Arial Black" panose="020B0A04020102020204" pitchFamily="34" charset="0"/>
              </a:rPr>
              <a:t>The law requires all entering college students to be assessed for college readiness in Reading, Mathematics and Writing unless the student qualifies for an exemption. </a:t>
            </a:r>
          </a:p>
          <a:p>
            <a:r>
              <a:rPr lang="en-US" sz="2400" cap="none" dirty="0">
                <a:solidFill>
                  <a:srgbClr val="00355C"/>
                </a:solidFill>
                <a:latin typeface="Arial Black" panose="020B0A04020102020204" pitchFamily="34" charset="0"/>
              </a:rPr>
              <a:t>Unless exempt, students who are entering a Texas college or university must take a </a:t>
            </a:r>
            <a:r>
              <a:rPr lang="en-US" sz="2400" cap="none" dirty="0" smtClean="0">
                <a:solidFill>
                  <a:srgbClr val="00355C"/>
                </a:solidFill>
                <a:latin typeface="Arial Black" panose="020B0A04020102020204" pitchFamily="34" charset="0"/>
              </a:rPr>
              <a:t>TSI </a:t>
            </a:r>
            <a:r>
              <a:rPr lang="en-US" sz="2400" cap="none" dirty="0">
                <a:solidFill>
                  <a:srgbClr val="00355C"/>
                </a:solidFill>
                <a:latin typeface="Arial Black" panose="020B0A04020102020204" pitchFamily="34" charset="0"/>
              </a:rPr>
              <a:t>exam and receive a passing score in order to enroll in credit bearing courses.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9062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Have you taken it before?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yes, bring me a copy of your score sheet or email me!</a:t>
            </a:r>
          </a:p>
          <a:p>
            <a:r>
              <a:rPr lang="en-US" dirty="0"/>
              <a:t>There are a few seniors who have met the college and readiness scores.  I will email you individually, and you are not required to take the TSIA2 in October.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09831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the assessment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online, so bring your Chromebook fully charged.</a:t>
            </a:r>
          </a:p>
          <a:p>
            <a:r>
              <a:rPr lang="en-US" dirty="0" smtClean="0"/>
              <a:t>Testing will begin promptly at 8:00 am, so you will have to arrive early even if you do not have 1</a:t>
            </a:r>
            <a:r>
              <a:rPr lang="en-US" baseline="30000" dirty="0" smtClean="0"/>
              <a:t>st</a:t>
            </a:r>
            <a:r>
              <a:rPr lang="en-US" dirty="0" smtClean="0"/>
              <a:t>/2</a:t>
            </a:r>
            <a:r>
              <a:rPr lang="en-US" baseline="30000" dirty="0" smtClean="0"/>
              <a:t>nd</a:t>
            </a:r>
            <a:r>
              <a:rPr lang="en-US" dirty="0" smtClean="0"/>
              <a:t> period.</a:t>
            </a:r>
          </a:p>
          <a:p>
            <a:r>
              <a:rPr lang="en-US" dirty="0" smtClean="0"/>
              <a:t>The more questions you answer correctly, the few you have to answer.</a:t>
            </a:r>
          </a:p>
          <a:p>
            <a:r>
              <a:rPr lang="en-US" dirty="0" smtClean="0"/>
              <a:t>You must retake the TSIA2 throughout the year until you reach college and career readiness, so do your best this time!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4846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B521021-2BE8-4EE2-9CEE-ACF5744B6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Reading TSI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EF99023-67DF-4BD1-90AE-989C84A1E4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/>
          </a:p>
          <a:p>
            <a:r>
              <a:rPr lang="en-US" b="1" cap="none" dirty="0">
                <a:solidFill>
                  <a:srgbClr val="00355C"/>
                </a:solidFill>
                <a:latin typeface="Arial Black" panose="020B0A04020102020204" pitchFamily="34" charset="0"/>
              </a:rPr>
              <a:t>Approximately 20 items on the reading placement test </a:t>
            </a:r>
            <a:endParaRPr lang="en-US" b="1" cap="none" dirty="0" smtClean="0">
              <a:solidFill>
                <a:srgbClr val="00355C"/>
              </a:solidFill>
              <a:latin typeface="Arial Black" panose="020B0A04020102020204" pitchFamily="34" charset="0"/>
            </a:endParaRPr>
          </a:p>
          <a:p>
            <a:r>
              <a:rPr lang="en-US" b="1" cap="none" dirty="0" smtClean="0">
                <a:solidFill>
                  <a:srgbClr val="00355C"/>
                </a:solidFill>
                <a:latin typeface="Arial Black" panose="020B0A04020102020204" pitchFamily="34" charset="0"/>
              </a:rPr>
              <a:t>Approximately </a:t>
            </a:r>
            <a:r>
              <a:rPr lang="en-US" b="1" cap="none" dirty="0">
                <a:solidFill>
                  <a:srgbClr val="00355C"/>
                </a:solidFill>
                <a:latin typeface="Arial Black" panose="020B0A04020102020204" pitchFamily="34" charset="0"/>
              </a:rPr>
              <a:t>40-48 items on the reading diagnostic test </a:t>
            </a:r>
          </a:p>
          <a:p>
            <a:r>
              <a:rPr lang="en-US" b="1" cap="none" dirty="0" smtClean="0">
                <a:solidFill>
                  <a:srgbClr val="00355C"/>
                </a:solidFill>
                <a:latin typeface="Arial Black" panose="020B0A04020102020204" pitchFamily="34" charset="0"/>
              </a:rPr>
              <a:t>Skills </a:t>
            </a:r>
            <a:r>
              <a:rPr lang="en-US" b="1" cap="none" dirty="0">
                <a:solidFill>
                  <a:srgbClr val="00355C"/>
                </a:solidFill>
                <a:latin typeface="Arial Black" panose="020B0A04020102020204" pitchFamily="34" charset="0"/>
              </a:rPr>
              <a:t>tested</a:t>
            </a:r>
          </a:p>
          <a:p>
            <a:pPr lvl="1"/>
            <a:r>
              <a:rPr lang="en-US" b="1" cap="none" dirty="0">
                <a:solidFill>
                  <a:srgbClr val="00355C"/>
                </a:solidFill>
                <a:latin typeface="Arial Black" panose="020B0A04020102020204" pitchFamily="34" charset="0"/>
              </a:rPr>
              <a:t>literary analysis </a:t>
            </a:r>
          </a:p>
          <a:p>
            <a:pPr lvl="1"/>
            <a:r>
              <a:rPr lang="en-US" b="1" cap="none" dirty="0">
                <a:solidFill>
                  <a:srgbClr val="00355C"/>
                </a:solidFill>
                <a:latin typeface="Arial Black" panose="020B0A04020102020204" pitchFamily="34" charset="0"/>
              </a:rPr>
              <a:t>main idea and supporting details </a:t>
            </a:r>
          </a:p>
          <a:p>
            <a:pPr lvl="1"/>
            <a:r>
              <a:rPr lang="en-US" b="1" cap="none" dirty="0">
                <a:solidFill>
                  <a:srgbClr val="00355C"/>
                </a:solidFill>
                <a:latin typeface="Arial Black" panose="020B0A04020102020204" pitchFamily="34" charset="0"/>
              </a:rPr>
              <a:t>inferences in a text or texts </a:t>
            </a:r>
          </a:p>
          <a:p>
            <a:pPr lvl="1"/>
            <a:r>
              <a:rPr lang="en-US" b="1" cap="none" dirty="0">
                <a:solidFill>
                  <a:srgbClr val="00355C"/>
                </a:solidFill>
                <a:latin typeface="Arial Black" panose="020B0A04020102020204" pitchFamily="34" charset="0"/>
              </a:rPr>
              <a:t>author’s use of language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26106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B21148A-3FDF-40E3-B672-05B48BBDB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Writing TSI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1833706-1252-43F9-B18C-9D6F48B6FD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/>
          </a:p>
          <a:p>
            <a:r>
              <a:rPr lang="en-US" cap="none" dirty="0">
                <a:solidFill>
                  <a:srgbClr val="00355C"/>
                </a:solidFill>
                <a:latin typeface="Arial Black" panose="020B0A04020102020204" pitchFamily="34" charset="0"/>
              </a:rPr>
              <a:t>Approximately 20 items on the writing placement test </a:t>
            </a:r>
            <a:endParaRPr lang="en-US" cap="none" dirty="0" smtClean="0">
              <a:solidFill>
                <a:srgbClr val="00355C"/>
              </a:solidFill>
              <a:latin typeface="Arial Black" panose="020B0A04020102020204" pitchFamily="34" charset="0"/>
            </a:endParaRPr>
          </a:p>
          <a:p>
            <a:r>
              <a:rPr lang="en-US" cap="none" dirty="0" smtClean="0">
                <a:solidFill>
                  <a:srgbClr val="00355C"/>
                </a:solidFill>
                <a:latin typeface="Arial Black" panose="020B0A04020102020204" pitchFamily="34" charset="0"/>
              </a:rPr>
              <a:t>Approximately </a:t>
            </a:r>
            <a:r>
              <a:rPr lang="en-US" cap="none" dirty="0">
                <a:solidFill>
                  <a:srgbClr val="00355C"/>
                </a:solidFill>
                <a:latin typeface="Arial Black" panose="020B0A04020102020204" pitchFamily="34" charset="0"/>
              </a:rPr>
              <a:t>40 – 48 items on the writing diagnostic test</a:t>
            </a:r>
          </a:p>
          <a:p>
            <a:r>
              <a:rPr lang="en-US" cap="none" dirty="0" smtClean="0">
                <a:solidFill>
                  <a:srgbClr val="00355C"/>
                </a:solidFill>
                <a:latin typeface="Arial Black" panose="020B0A04020102020204" pitchFamily="34" charset="0"/>
              </a:rPr>
              <a:t>Skills </a:t>
            </a:r>
            <a:r>
              <a:rPr lang="en-US" cap="none" dirty="0">
                <a:solidFill>
                  <a:srgbClr val="00355C"/>
                </a:solidFill>
                <a:latin typeface="Arial Black" panose="020B0A04020102020204" pitchFamily="34" charset="0"/>
              </a:rPr>
              <a:t>tested</a:t>
            </a:r>
          </a:p>
          <a:p>
            <a:pPr lvl="1"/>
            <a:r>
              <a:rPr lang="en-US" cap="none" dirty="0">
                <a:solidFill>
                  <a:srgbClr val="00355C"/>
                </a:solidFill>
                <a:latin typeface="Arial Black" panose="020B0A04020102020204" pitchFamily="34" charset="0"/>
              </a:rPr>
              <a:t>essay revision </a:t>
            </a:r>
          </a:p>
          <a:p>
            <a:pPr lvl="1"/>
            <a:r>
              <a:rPr lang="en-US" cap="none" dirty="0">
                <a:solidFill>
                  <a:srgbClr val="00355C"/>
                </a:solidFill>
                <a:latin typeface="Arial Black" panose="020B0A04020102020204" pitchFamily="34" charset="0"/>
              </a:rPr>
              <a:t>agreement </a:t>
            </a:r>
          </a:p>
          <a:p>
            <a:pPr lvl="1"/>
            <a:r>
              <a:rPr lang="en-US" cap="none" dirty="0">
                <a:solidFill>
                  <a:srgbClr val="00355C"/>
                </a:solidFill>
                <a:latin typeface="Arial Black" panose="020B0A04020102020204" pitchFamily="34" charset="0"/>
              </a:rPr>
              <a:t>sentence structure </a:t>
            </a:r>
          </a:p>
          <a:p>
            <a:pPr lvl="1"/>
            <a:r>
              <a:rPr lang="en-US" cap="none" dirty="0">
                <a:solidFill>
                  <a:srgbClr val="00355C"/>
                </a:solidFill>
                <a:latin typeface="Arial Black" panose="020B0A04020102020204" pitchFamily="34" charset="0"/>
              </a:rPr>
              <a:t>sentence logic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773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6D673-6FF1-45DE-857B-9C6C453C3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Writing TSI: Essay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EEE3CE-E3C7-4A16-9C7E-6E4911E36B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cap="none" dirty="0">
                <a:solidFill>
                  <a:srgbClr val="00355C"/>
                </a:solidFill>
                <a:latin typeface="Arial Black" panose="020B0A04020102020204" pitchFamily="34" charset="0"/>
              </a:rPr>
              <a:t>Electronically graded by </a:t>
            </a:r>
            <a:r>
              <a:rPr lang="en-US" cap="none" dirty="0" err="1">
                <a:solidFill>
                  <a:srgbClr val="00355C"/>
                </a:solidFill>
                <a:latin typeface="Arial Black" panose="020B0A04020102020204" pitchFamily="34" charset="0"/>
              </a:rPr>
              <a:t>Writeplacer</a:t>
            </a:r>
            <a:r>
              <a:rPr lang="en-US" cap="none" dirty="0">
                <a:solidFill>
                  <a:srgbClr val="00355C"/>
                </a:solidFill>
                <a:latin typeface="Arial Black" panose="020B0A04020102020204" pitchFamily="34" charset="0"/>
              </a:rPr>
              <a:t>® </a:t>
            </a:r>
          </a:p>
          <a:p>
            <a:r>
              <a:rPr lang="en-US" cap="none" dirty="0" smtClean="0">
                <a:solidFill>
                  <a:srgbClr val="00355C"/>
                </a:solidFill>
                <a:latin typeface="Arial Black" panose="020B0A04020102020204" pitchFamily="34" charset="0"/>
              </a:rPr>
              <a:t>Skills </a:t>
            </a:r>
            <a:r>
              <a:rPr lang="en-US" cap="none" dirty="0">
                <a:solidFill>
                  <a:srgbClr val="00355C"/>
                </a:solidFill>
                <a:latin typeface="Arial Black" panose="020B0A04020102020204" pitchFamily="34" charset="0"/>
              </a:rPr>
              <a:t>tested </a:t>
            </a:r>
          </a:p>
          <a:p>
            <a:pPr lvl="1"/>
            <a:r>
              <a:rPr lang="en-US" cap="none" dirty="0">
                <a:solidFill>
                  <a:srgbClr val="00355C"/>
                </a:solidFill>
                <a:latin typeface="Arial Black" panose="020B0A04020102020204" pitchFamily="34" charset="0"/>
              </a:rPr>
              <a:t>clear focus </a:t>
            </a:r>
          </a:p>
          <a:p>
            <a:pPr lvl="1"/>
            <a:r>
              <a:rPr lang="en-US" cap="none" dirty="0">
                <a:solidFill>
                  <a:srgbClr val="00355C"/>
                </a:solidFill>
                <a:latin typeface="Arial Black" panose="020B0A04020102020204" pitchFamily="34" charset="0"/>
              </a:rPr>
              <a:t>logical development of ideas in well-organized paragraphs </a:t>
            </a:r>
          </a:p>
          <a:p>
            <a:pPr lvl="1"/>
            <a:r>
              <a:rPr lang="en-US" cap="none" dirty="0">
                <a:solidFill>
                  <a:srgbClr val="00355C"/>
                </a:solidFill>
                <a:latin typeface="Arial Black" panose="020B0A04020102020204" pitchFamily="34" charset="0"/>
              </a:rPr>
              <a:t>the use of appropriate language that advances your purpose for writing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4647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4B8D5-C5C5-4A73-A554-112558675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Math TSI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9181AF-06DE-4D33-A962-A58DDF829F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528" y="2276460"/>
            <a:ext cx="10396883" cy="3311189"/>
          </a:xfrm>
        </p:spPr>
        <p:txBody>
          <a:bodyPr>
            <a:normAutofit/>
          </a:bodyPr>
          <a:lstStyle/>
          <a:p>
            <a:r>
              <a:rPr lang="en-US" cap="none" dirty="0">
                <a:solidFill>
                  <a:srgbClr val="00355C"/>
                </a:solidFill>
                <a:latin typeface="Arial Black" panose="020B0A04020102020204" pitchFamily="34" charset="0"/>
              </a:rPr>
              <a:t>Approximately 20 items on the Math placement test </a:t>
            </a:r>
            <a:endParaRPr lang="en-US" cap="none" dirty="0" smtClean="0">
              <a:solidFill>
                <a:srgbClr val="00355C"/>
              </a:solidFill>
              <a:latin typeface="Arial Black" panose="020B0A04020102020204" pitchFamily="34" charset="0"/>
            </a:endParaRPr>
          </a:p>
          <a:p>
            <a:r>
              <a:rPr lang="en-US" cap="none" dirty="0" smtClean="0">
                <a:solidFill>
                  <a:srgbClr val="00355C"/>
                </a:solidFill>
                <a:latin typeface="Arial Black" panose="020B0A04020102020204" pitchFamily="34" charset="0"/>
              </a:rPr>
              <a:t>Approximately </a:t>
            </a:r>
            <a:r>
              <a:rPr lang="en-US" cap="none" dirty="0">
                <a:solidFill>
                  <a:srgbClr val="00355C"/>
                </a:solidFill>
                <a:latin typeface="Arial Black" panose="020B0A04020102020204" pitchFamily="34" charset="0"/>
              </a:rPr>
              <a:t>40 – 48 items on the Math diagnostic test</a:t>
            </a:r>
          </a:p>
          <a:p>
            <a:r>
              <a:rPr lang="en-US" cap="none" dirty="0" smtClean="0">
                <a:solidFill>
                  <a:srgbClr val="00355C"/>
                </a:solidFill>
                <a:latin typeface="Arial Black" panose="020B0A04020102020204" pitchFamily="34" charset="0"/>
              </a:rPr>
              <a:t>Skills </a:t>
            </a:r>
            <a:r>
              <a:rPr lang="en-US" cap="none" dirty="0">
                <a:solidFill>
                  <a:srgbClr val="00355C"/>
                </a:solidFill>
                <a:latin typeface="Arial Black" panose="020B0A04020102020204" pitchFamily="34" charset="0"/>
              </a:rPr>
              <a:t>Tested</a:t>
            </a:r>
          </a:p>
          <a:p>
            <a:pPr lvl="1"/>
            <a:r>
              <a:rPr lang="en-US" cap="none" dirty="0">
                <a:solidFill>
                  <a:srgbClr val="00355C"/>
                </a:solidFill>
                <a:latin typeface="Arial Black" panose="020B0A04020102020204" pitchFamily="34" charset="0"/>
              </a:rPr>
              <a:t>elementary algebra and functions</a:t>
            </a:r>
          </a:p>
          <a:p>
            <a:pPr lvl="1"/>
            <a:r>
              <a:rPr lang="en-US" cap="none" dirty="0">
                <a:solidFill>
                  <a:srgbClr val="00355C"/>
                </a:solidFill>
                <a:latin typeface="Arial Black" panose="020B0A04020102020204" pitchFamily="34" charset="0"/>
              </a:rPr>
              <a:t>intermediate algebra and functions</a:t>
            </a:r>
          </a:p>
          <a:p>
            <a:pPr lvl="1"/>
            <a:r>
              <a:rPr lang="en-US" cap="none" dirty="0">
                <a:solidFill>
                  <a:srgbClr val="00355C"/>
                </a:solidFill>
                <a:latin typeface="Arial Black" panose="020B0A04020102020204" pitchFamily="34" charset="0"/>
              </a:rPr>
              <a:t>geometry and measurement</a:t>
            </a:r>
          </a:p>
          <a:p>
            <a:pPr lvl="1"/>
            <a:r>
              <a:rPr lang="en-US" cap="none" dirty="0">
                <a:solidFill>
                  <a:srgbClr val="00355C"/>
                </a:solidFill>
                <a:latin typeface="Arial Black" panose="020B0A04020102020204" pitchFamily="34" charset="0"/>
              </a:rPr>
              <a:t>data analysis, statistics and probability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10485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47234CA-3279-4E04-94BE-FA9B94D8F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altLang="en-US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PAA Requirement</a:t>
            </a:r>
            <a: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/>
            </a:r>
            <a:br>
              <a:rPr kumimoji="0" lang="en-U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</a:b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E5C978B-87A4-4D32-A368-8157861ABF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063397"/>
            <a:ext cx="10396883" cy="1984820"/>
          </a:xfrm>
        </p:spPr>
        <p:txBody>
          <a:bodyPr>
            <a:normAutofit/>
          </a:bodyPr>
          <a:lstStyle/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1500" b="1" cap="none" dirty="0">
                <a:solidFill>
                  <a:srgbClr val="00355C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You must complete the pre-assessment activity (PAA) before you can register for the TSI assessment. the PAA provides an overview of the TSI assessment, including sample questions and additional resources to help you study.</a:t>
            </a:r>
            <a:endParaRPr lang="en-US" altLang="en-US" sz="1500" b="1" cap="none" dirty="0">
              <a:solidFill>
                <a:srgbClr val="00355C"/>
              </a:solidFill>
              <a:latin typeface="Arial Black" panose="020B0A040201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1500" b="1" cap="none" dirty="0">
              <a:solidFill>
                <a:srgbClr val="00355C"/>
              </a:solidFill>
              <a:latin typeface="Arial Black" panose="020B0A040201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7" name="Ink 9">
            <a:extLst>
              <a:ext uri="{FF2B5EF4-FFF2-40B4-BE49-F238E27FC236}">
                <a16:creationId xmlns:a16="http://schemas.microsoft.com/office/drawing/2014/main" id="{343822FE-623A-4E66-95A0-2BAE9EA75E47}"/>
              </a:ext>
            </a:extLst>
          </p:cNvPr>
          <p:cNvSpPr>
            <a:spLocks noRot="1" noChangeAspect="1" noEditPoints="1" noChangeArrowheads="1" noChangeShapeType="1" noTextEdit="1"/>
          </p:cNvSpPr>
          <p:nvPr/>
        </p:nvSpPr>
        <p:spPr bwMode="auto">
          <a:xfrm>
            <a:off x="5408613" y="3308350"/>
            <a:ext cx="19050" cy="19050"/>
          </a:xfrm>
          <a:prstGeom prst="rect">
            <a:avLst/>
          </a:prstGeom>
          <a:noFill/>
          <a:ln w="18000" cap="rnd" algn="ctr">
            <a:solidFill>
              <a:srgbClr val="E71224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2D00E494-FDBF-4E01-B698-62B02A95AB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56093"/>
            <a:ext cx="231154" cy="569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300" b="0" i="0" u="none" strike="noStrike" cap="none" normalizeH="0" baseline="0" dirty="0">
                <a:ln>
                  <a:noFill/>
                </a:ln>
                <a:solidFill>
                  <a:srgbClr val="40404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en-US" altLang="en-US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C7292172-5D59-4BAA-86FA-F3434246C0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36637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69BAAFBF-4704-4571-BED6-A378B326BD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39243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9496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47D2EC5-E341-46DB-B248-65F44962B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Other TSI Prep Resources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ED9C61B-DB22-453F-8780-BFDE1C7504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cap="none" dirty="0" smtClean="0">
                <a:latin typeface="Arial Black" panose="020B0A04020102020204" pitchFamily="34" charset="0"/>
              </a:rPr>
              <a:t>link </a:t>
            </a:r>
            <a:r>
              <a:rPr lang="en-US" cap="none" dirty="0">
                <a:latin typeface="Arial Black" panose="020B0A04020102020204" pitchFamily="34" charset="0"/>
              </a:rPr>
              <a:t>to free </a:t>
            </a:r>
            <a:r>
              <a:rPr lang="en-US" cap="none" dirty="0" smtClean="0">
                <a:latin typeface="Arial Black" panose="020B0A04020102020204" pitchFamily="34" charset="0"/>
              </a:rPr>
              <a:t>practice</a:t>
            </a:r>
            <a:endParaRPr lang="en-US" cap="none" dirty="0">
              <a:latin typeface="Arial Black" panose="020B0A04020102020204" pitchFamily="34" charset="0"/>
              <a:hlinkClick r:id="rId2"/>
            </a:endParaRPr>
          </a:p>
          <a:p>
            <a:pPr lvl="1"/>
            <a:r>
              <a:rPr lang="en-US" cap="none" dirty="0">
                <a:latin typeface="Arial Black" panose="020B0A04020102020204" pitchFamily="34" charset="0"/>
                <a:hlinkClick r:id="rId2"/>
              </a:rPr>
              <a:t>https://accuplacer.collegeboard.org/students/prepare-for-accuplacer/practice</a:t>
            </a:r>
            <a:endParaRPr lang="en-US" cap="none" dirty="0">
              <a:latin typeface="Arial Black" panose="020B0A04020102020204" pitchFamily="34" charset="0"/>
            </a:endParaRPr>
          </a:p>
          <a:p>
            <a:pPr lvl="1"/>
            <a:endParaRPr lang="en-US" cap="none" dirty="0">
              <a:latin typeface="Arial Black" panose="020B0A04020102020204" pitchFamily="34" charset="0"/>
              <a:hlinkClick r:id="rId3"/>
            </a:endParaRPr>
          </a:p>
          <a:p>
            <a:pPr lvl="1"/>
            <a:endParaRPr lang="en-US" cap="none" dirty="0">
              <a:latin typeface="Arial Black" panose="020B0A04020102020204" pitchFamily="34" charset="0"/>
            </a:endParaRP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1937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TM04033927[[fn=Main Event]]</Template>
  <TotalTime>0</TotalTime>
  <Words>372</Words>
  <Application>Microsoft Office PowerPoint</Application>
  <PresentationFormat>Widescreen</PresentationFormat>
  <Paragraphs>57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Arial Black</vt:lpstr>
      <vt:lpstr>Calibri</vt:lpstr>
      <vt:lpstr>Impact</vt:lpstr>
      <vt:lpstr>Times New Roman</vt:lpstr>
      <vt:lpstr>Main Event</vt:lpstr>
      <vt:lpstr>TSI Assessment</vt:lpstr>
      <vt:lpstr>What is it and why?</vt:lpstr>
      <vt:lpstr>Have you taken it before?</vt:lpstr>
      <vt:lpstr>About the assessment</vt:lpstr>
      <vt:lpstr>Reading TSI</vt:lpstr>
      <vt:lpstr>Writing TSI</vt:lpstr>
      <vt:lpstr>Writing TSI: Essay</vt:lpstr>
      <vt:lpstr>Math TSI</vt:lpstr>
      <vt:lpstr>PAA Requirement </vt:lpstr>
      <vt:lpstr>Other TSI Prep 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Alejandro, Elizabeth</dc:creator>
  <cp:lastModifiedBy>Sprague, Lorie</cp:lastModifiedBy>
  <cp:revision>42</cp:revision>
  <dcterms:created xsi:type="dcterms:W3CDTF">2020-06-09T21:19:56Z</dcterms:created>
  <dcterms:modified xsi:type="dcterms:W3CDTF">2021-08-25T20:36:35Z</dcterms:modified>
</cp:coreProperties>
</file>